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0"/>
  </p:notesMasterIdLst>
  <p:sldIdLst>
    <p:sldId id="265" r:id="rId2"/>
    <p:sldId id="266" r:id="rId3"/>
    <p:sldId id="281" r:id="rId4"/>
    <p:sldId id="267" r:id="rId5"/>
    <p:sldId id="268" r:id="rId6"/>
    <p:sldId id="282" r:id="rId7"/>
    <p:sldId id="283" r:id="rId8"/>
    <p:sldId id="269" r:id="rId9"/>
    <p:sldId id="270" r:id="rId10"/>
    <p:sldId id="284" r:id="rId11"/>
    <p:sldId id="285" r:id="rId12"/>
    <p:sldId id="286" r:id="rId13"/>
    <p:sldId id="287" r:id="rId14"/>
    <p:sldId id="288" r:id="rId15"/>
    <p:sldId id="271" r:id="rId16"/>
    <p:sldId id="272" r:id="rId17"/>
    <p:sldId id="289" r:id="rId18"/>
    <p:sldId id="273" r:id="rId19"/>
    <p:sldId id="274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75" r:id="rId31"/>
    <p:sldId id="276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277" r:id="rId48"/>
    <p:sldId id="278" r:id="rId49"/>
    <p:sldId id="315" r:id="rId50"/>
    <p:sldId id="316" r:id="rId51"/>
    <p:sldId id="317" r:id="rId52"/>
    <p:sldId id="318" r:id="rId53"/>
    <p:sldId id="279" r:id="rId54"/>
    <p:sldId id="280" r:id="rId55"/>
    <p:sldId id="319" r:id="rId56"/>
    <p:sldId id="320" r:id="rId57"/>
    <p:sldId id="321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2DD9BF"/>
    <a:srgbClr val="00FF00"/>
    <a:srgbClr val="006600"/>
    <a:srgbClr val="0080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2" name="Picture 11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Addison-Wesley. All rights reserved.</a:t>
            </a:r>
            <a:r>
              <a:rPr lang="en-US" sz="1200" baseline="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5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</a:rPr>
              <a:t>Copyright 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</a:t>
            </a: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US" sz="2400" dirty="0" smtClean="0"/>
              <a:t>Each table has a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primary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key </a:t>
            </a:r>
            <a:r>
              <a:rPr lang="en-US" sz="2400" dirty="0" smtClean="0">
                <a:cs typeface="Times New Roman" pitchFamily="18" charset="0"/>
              </a:rPr>
              <a:t>or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composite key</a:t>
            </a:r>
            <a:endParaRPr lang="en-US" sz="2400" b="1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Uniquely identifies that row of the table</a:t>
            </a:r>
          </a:p>
          <a:p>
            <a:pPr lvl="1">
              <a:spcBef>
                <a:spcPct val="10000"/>
              </a:spcBef>
            </a:pPr>
            <a:r>
              <a:rPr lang="en-US" sz="2400" b="1" dirty="0" err="1" smtClean="0"/>
              <a:t>Emp_Id</a:t>
            </a:r>
            <a:r>
              <a:rPr lang="en-US" sz="2400" dirty="0" smtClean="0"/>
              <a:t> is the primary key in this example</a:t>
            </a:r>
          </a:p>
          <a:p>
            <a:pPr>
              <a:spcBef>
                <a:spcPct val="10000"/>
              </a:spcBef>
            </a:pPr>
            <a:r>
              <a:rPr lang="en-US" sz="2400" dirty="0" smtClean="0"/>
              <a:t>Columns are also called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fields</a:t>
            </a:r>
            <a:r>
              <a:rPr lang="en-US" sz="2400" dirty="0" smtClean="0"/>
              <a:t> or </a:t>
            </a:r>
            <a:r>
              <a:rPr lang="en-US" sz="2400" i="1" dirty="0" smtClean="0">
                <a:cs typeface="Times New Roman" pitchFamily="18" charset="0"/>
              </a:rPr>
              <a:t>attributes</a:t>
            </a:r>
          </a:p>
          <a:p>
            <a:pPr>
              <a:spcBef>
                <a:spcPct val="10000"/>
              </a:spcBef>
            </a:pPr>
            <a:r>
              <a:rPr lang="en-US" sz="2400" dirty="0" smtClean="0"/>
              <a:t>Each column has a particular </a:t>
            </a:r>
            <a:r>
              <a:rPr lang="en-US" sz="2400" dirty="0" smtClean="0">
                <a:cs typeface="Times New Roman" pitchFamily="18" charset="0"/>
              </a:rPr>
              <a:t>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3657600"/>
          <a:ext cx="608171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47800"/>
                <a:gridCol w="1447800"/>
                <a:gridCol w="2119313"/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Emp_Id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First_Name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Last_Name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Department</a:t>
                      </a:r>
                      <a:endParaRPr lang="en-US" sz="20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001234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Ignacio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Fleta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Martin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Support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Orville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Gibson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 Resources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003400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Accounting</a:t>
                      </a:r>
                      <a:endParaRPr 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003780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Allison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Support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1012" y="4953000"/>
            <a:ext cx="1171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Row</a:t>
            </a:r>
          </a:p>
          <a:p>
            <a:pPr algn="ctr" eaLnBrk="0" hangingPunct="0"/>
            <a:r>
              <a:rPr lang="en-US" sz="2000"/>
              <a:t>(Record)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47800" y="5181600"/>
            <a:ext cx="639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571500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/>
              <a:t>Column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886200" y="5562600"/>
            <a:ext cx="0" cy="274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00800" y="57912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/>
              <a:t>Field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5181600" y="5181600"/>
            <a:ext cx="1195388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Column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153400" cy="423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Define a column for each piece of data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Allow plenty of space for text fields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Avoid using spaces in column names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 dirty="0" smtClean="0"/>
              <a:t>For the members of an organization: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3528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b="1" u="sng" dirty="0" smtClean="0">
                <a:cs typeface="Times New Roman" pitchFamily="18" charset="0"/>
              </a:rPr>
              <a:t>Column Name</a:t>
            </a:r>
            <a:r>
              <a:rPr lang="en-US" sz="2000" b="1" dirty="0" smtClean="0">
                <a:cs typeface="Times New Roman" pitchFamily="18" charset="0"/>
              </a:rPr>
              <a:t>		</a:t>
            </a:r>
            <a:r>
              <a:rPr lang="en-US" sz="2000" b="1" u="sng" dirty="0" smtClean="0">
                <a:cs typeface="Times New Roman" pitchFamily="18" charset="0"/>
              </a:rPr>
              <a:t>Type</a:t>
            </a:r>
            <a:r>
              <a:rPr lang="en-US" sz="2000" b="1" dirty="0" smtClean="0">
                <a:cs typeface="Times New Roman" pitchFamily="18" charset="0"/>
              </a:rPr>
              <a:t>		</a:t>
            </a:r>
            <a:r>
              <a:rPr lang="en-US" sz="2000" b="1" u="sng" dirty="0" smtClean="0">
                <a:cs typeface="Times New Roman" pitchFamily="18" charset="0"/>
              </a:rPr>
              <a:t>Remarks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cs typeface="Times New Roman" pitchFamily="18" charset="0"/>
              </a:rPr>
              <a:t>Member_ID</a:t>
            </a:r>
            <a:r>
              <a:rPr lang="en-US" sz="2000" dirty="0" smtClean="0">
                <a:cs typeface="Times New Roman" pitchFamily="18" charset="0"/>
              </a:rPr>
              <a:t>		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int</a:t>
            </a:r>
            <a:r>
              <a:rPr lang="en-US" sz="2000" dirty="0" smtClean="0">
                <a:cs typeface="Times New Roman" pitchFamily="18" charset="0"/>
              </a:rPr>
              <a:t>		Primary key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cs typeface="Times New Roman" pitchFamily="18" charset="0"/>
              </a:rPr>
              <a:t>First_Name</a:t>
            </a:r>
            <a:r>
              <a:rPr lang="en-US" sz="2000" dirty="0" smtClean="0">
                <a:cs typeface="Times New Roman" pitchFamily="18" charset="0"/>
              </a:rPr>
              <a:t>		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varchar</a:t>
            </a:r>
            <a:r>
              <a:rPr lang="en-US" sz="2000" dirty="0" smtClean="0">
                <a:cs typeface="Times New Roman" pitchFamily="18" charset="0"/>
              </a:rPr>
              <a:t>(40</a:t>
            </a:r>
            <a:r>
              <a:rPr lang="en-US" sz="2000" dirty="0" smtClean="0">
                <a:cs typeface="Times New Roman" pitchFamily="18" charset="0"/>
              </a:rPr>
              <a:t>)	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cs typeface="Times New Roman" pitchFamily="18" charset="0"/>
              </a:rPr>
              <a:t>Last_Name</a:t>
            </a:r>
            <a:r>
              <a:rPr lang="en-US" sz="2000" dirty="0" smtClean="0">
                <a:cs typeface="Times New Roman" pitchFamily="18" charset="0"/>
              </a:rPr>
              <a:t>		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varchar</a:t>
            </a:r>
            <a:r>
              <a:rPr lang="en-US" sz="2000" dirty="0" smtClean="0">
                <a:cs typeface="Times New Roman" pitchFamily="18" charset="0"/>
              </a:rPr>
              <a:t>(40</a:t>
            </a:r>
            <a:r>
              <a:rPr lang="en-US" sz="2000" dirty="0" smtClean="0">
                <a:cs typeface="Times New Roman" pitchFamily="18" charset="0"/>
              </a:rPr>
              <a:t>) 	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Phone		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varchar</a:t>
            </a:r>
            <a:r>
              <a:rPr lang="en-US" sz="2000" dirty="0" smtClean="0">
                <a:cs typeface="Times New Roman" pitchFamily="18" charset="0"/>
              </a:rPr>
              <a:t>(30</a:t>
            </a:r>
            <a:r>
              <a:rPr lang="en-US" sz="2000" dirty="0" smtClean="0">
                <a:cs typeface="Times New Roman" pitchFamily="18" charset="0"/>
              </a:rPr>
              <a:t>) 	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Email		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varchar</a:t>
            </a:r>
            <a:r>
              <a:rPr lang="en-US" sz="2000" dirty="0" smtClean="0">
                <a:cs typeface="Times New Roman" pitchFamily="18" charset="0"/>
              </a:rPr>
              <a:t>(50</a:t>
            </a:r>
            <a:r>
              <a:rPr lang="en-US" sz="2000" dirty="0" smtClean="0">
                <a:cs typeface="Times New Roman" pitchFamily="18" charset="0"/>
              </a:rPr>
              <a:t>) 	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cs typeface="Times New Roman" pitchFamily="18" charset="0"/>
              </a:rPr>
              <a:t>Date_Joined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		</a:t>
            </a:r>
            <a:r>
              <a:rPr lang="en-US" sz="2000" dirty="0" err="1" smtClean="0">
                <a:cs typeface="Times New Roman" pitchFamily="18" charset="0"/>
              </a:rPr>
              <a:t>smalldatetime</a:t>
            </a:r>
            <a:r>
              <a:rPr lang="en-US" sz="2000" dirty="0" smtClean="0">
                <a:cs typeface="Times New Roman" pitchFamily="18" charset="0"/>
              </a:rPr>
              <a:t>	Date only, no time values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cs typeface="Times New Roman" pitchFamily="18" charset="0"/>
              </a:rPr>
              <a:t>Meeings_Attended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smallint</a:t>
            </a:r>
            <a:r>
              <a:rPr lang="en-US" sz="2000" dirty="0" smtClean="0">
                <a:cs typeface="Times New Roman" pitchFamily="18" charset="0"/>
              </a:rPr>
              <a:t>		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Officer		</a:t>
            </a:r>
            <a:r>
              <a:rPr lang="en-US" sz="2000" dirty="0" smtClean="0">
                <a:cs typeface="Times New Roman" pitchFamily="18" charset="0"/>
              </a:rPr>
              <a:t>	Yes/No</a:t>
            </a:r>
            <a:r>
              <a:rPr lang="en-US" sz="2000" dirty="0" smtClean="0">
                <a:cs typeface="Times New Roman" pitchFamily="18" charset="0"/>
              </a:rPr>
              <a:t>		True/False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Avoiding Redundancy by Using Linked Tables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1313" indent="-341313">
              <a:lnSpc>
                <a:spcPct val="90000"/>
              </a:lnSpc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sz="4400" dirty="0" smtClean="0"/>
              <a:t>Create a department table</a:t>
            </a:r>
          </a:p>
          <a:p>
            <a:pPr marL="341313" indent="-341313">
              <a:lnSpc>
                <a:spcPct val="90000"/>
              </a:lnSpc>
              <a:spcBef>
                <a:spcPct val="50000"/>
              </a:spcBef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</a:t>
            </a:r>
            <a:r>
              <a:rPr lang="en-US" u="sng" dirty="0" err="1" smtClean="0"/>
              <a:t>Dept_ID</a:t>
            </a:r>
            <a:r>
              <a:rPr lang="en-US" dirty="0" smtClean="0"/>
              <a:t>	</a:t>
            </a:r>
            <a:r>
              <a:rPr lang="en-US" u="sng" dirty="0" err="1" smtClean="0"/>
              <a:t>Dept_Name</a:t>
            </a:r>
            <a:r>
              <a:rPr lang="en-US" dirty="0" smtClean="0"/>
              <a:t>		</a:t>
            </a:r>
            <a:r>
              <a:rPr lang="en-US" u="sng" dirty="0" err="1" smtClean="0"/>
              <a:t>Num_Employees</a:t>
            </a:r>
            <a:endParaRPr lang="en-US" dirty="0" smtClean="0"/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		1	Human Resources		10	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		2	Accounting			5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		3	Computer Support		30</a:t>
            </a:r>
          </a:p>
          <a:p>
            <a:pPr marL="341313" indent="-341313">
              <a:lnSpc>
                <a:spcPct val="90000"/>
              </a:lnSpc>
              <a:spcAft>
                <a:spcPct val="50000"/>
              </a:spcAft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		4	Research &amp; Development		15</a:t>
            </a:r>
            <a:endParaRPr lang="en-US" sz="1800" dirty="0" smtClean="0"/>
          </a:p>
          <a:p>
            <a:pPr marL="341313" indent="-341313">
              <a:lnSpc>
                <a:spcPct val="90000"/>
              </a:lnSpc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sz="4400" dirty="0" smtClean="0"/>
              <a:t>Reference department table in employee table</a:t>
            </a:r>
          </a:p>
          <a:p>
            <a:pPr marL="341313" indent="-341313">
              <a:lnSpc>
                <a:spcPct val="90000"/>
              </a:lnSpc>
              <a:spcBef>
                <a:spcPct val="50000"/>
              </a:spcBef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</a:t>
            </a:r>
            <a:r>
              <a:rPr lang="en-US" u="sng" dirty="0" smtClean="0"/>
              <a:t>ID</a:t>
            </a:r>
            <a:r>
              <a:rPr lang="en-US" dirty="0" smtClean="0"/>
              <a:t>		</a:t>
            </a:r>
            <a:r>
              <a:rPr lang="en-US" u="sng" dirty="0" err="1" smtClean="0"/>
              <a:t>First_Name</a:t>
            </a:r>
            <a:r>
              <a:rPr lang="en-US" dirty="0" smtClean="0"/>
              <a:t>	</a:t>
            </a:r>
            <a:r>
              <a:rPr lang="en-US" u="sng" dirty="0" err="1" smtClean="0"/>
              <a:t>Last_Name</a:t>
            </a:r>
            <a:r>
              <a:rPr lang="en-US" dirty="0" smtClean="0"/>
              <a:t>		</a:t>
            </a:r>
            <a:r>
              <a:rPr lang="en-US" u="sng" dirty="0" err="1" smtClean="0"/>
              <a:t>Dept_ID</a:t>
            </a:r>
            <a:endParaRPr lang="en-US" dirty="0" smtClean="0"/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001234	Ignacio	</a:t>
            </a:r>
            <a:r>
              <a:rPr lang="en-US" dirty="0" err="1" smtClean="0"/>
              <a:t>Fleta</a:t>
            </a:r>
            <a:r>
              <a:rPr lang="en-US" dirty="0" smtClean="0"/>
              <a:t>		2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002000	Christian	Martin		3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002122	Orville	Gibson		1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003000	Jose	Ramirez		4</a:t>
            </a:r>
          </a:p>
          <a:p>
            <a:pPr marL="341313" indent="-341313">
              <a:lnSpc>
                <a:spcPct val="90000"/>
              </a:lnSpc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003400	Ben	Smith		2</a:t>
            </a:r>
          </a:p>
          <a:p>
            <a:pPr marL="341313" indent="-341313">
              <a:lnSpc>
                <a:spcPct val="90000"/>
              </a:lnSpc>
              <a:spcAft>
                <a:spcPct val="20000"/>
              </a:spcAft>
              <a:buNone/>
              <a:tabLst>
                <a:tab pos="463550" algn="l"/>
                <a:tab pos="736600" algn="l"/>
                <a:tab pos="1719263" algn="l"/>
                <a:tab pos="3206750" algn="l"/>
                <a:tab pos="5035550" algn="l"/>
                <a:tab pos="5949950" algn="ctr"/>
              </a:tabLst>
            </a:pPr>
            <a:r>
              <a:rPr lang="en-US" dirty="0" smtClean="0"/>
              <a:t>	003780	Allison	Chong		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Databases are designed around a </a:t>
            </a:r>
            <a:r>
              <a:rPr lang="en-US" sz="2400" b="1" dirty="0" smtClean="0">
                <a:solidFill>
                  <a:schemeClr val="bg1"/>
                </a:solidFill>
              </a:rPr>
              <a:t>relational model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bg1"/>
                </a:solidFill>
              </a:rPr>
              <a:t>relation</a:t>
            </a:r>
            <a:r>
              <a:rPr lang="en-US" sz="2400" dirty="0" smtClean="0"/>
              <a:t> is a link or relationship that relies on a common field</a:t>
            </a:r>
          </a:p>
          <a:p>
            <a:r>
              <a:rPr lang="en-US" sz="2400" dirty="0" smtClean="0"/>
              <a:t>The previous changes created a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one-to-many relationship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Every employee has one and only one dept</a:t>
            </a:r>
          </a:p>
          <a:p>
            <a:pPr lvl="1"/>
            <a:r>
              <a:rPr lang="en-US" sz="2400" dirty="0" smtClean="0"/>
              <a:t>Every department has many employees</a:t>
            </a:r>
          </a:p>
          <a:p>
            <a:pPr lvl="1"/>
            <a:r>
              <a:rPr lang="en-US" sz="2400" b="1" dirty="0" err="1" smtClean="0"/>
              <a:t>DeptID</a:t>
            </a:r>
            <a:r>
              <a:rPr lang="en-US" sz="2400" dirty="0" smtClean="0"/>
              <a:t> in </a:t>
            </a:r>
            <a:r>
              <a:rPr lang="en-US" sz="2400" i="1" dirty="0" smtClean="0"/>
              <a:t>Departments</a:t>
            </a:r>
            <a:r>
              <a:rPr lang="en-US" sz="2400" dirty="0" smtClean="0"/>
              <a:t> </a:t>
            </a:r>
            <a:r>
              <a:rPr lang="en-US" sz="2400" dirty="0" smtClean="0"/>
              <a:t>table is a </a:t>
            </a:r>
            <a:r>
              <a:rPr lang="en-US" sz="2400" dirty="0" smtClean="0">
                <a:cs typeface="Times New Roman" pitchFamily="18" charset="0"/>
              </a:rPr>
              <a:t>primary key</a:t>
            </a:r>
          </a:p>
          <a:p>
            <a:pPr lvl="1"/>
            <a:r>
              <a:rPr lang="en-US" sz="2400" b="1" dirty="0" err="1" smtClean="0"/>
              <a:t>DeptID</a:t>
            </a:r>
            <a:r>
              <a:rPr lang="en-US" sz="2400" dirty="0" smtClean="0"/>
              <a:t> in </a:t>
            </a:r>
            <a:r>
              <a:rPr lang="en-US" sz="2400" i="1" dirty="0" smtClean="0"/>
              <a:t>Employees</a:t>
            </a:r>
            <a:r>
              <a:rPr lang="en-US" sz="2400" dirty="0" smtClean="0"/>
              <a:t> </a:t>
            </a:r>
            <a:r>
              <a:rPr lang="en-US" sz="2400" dirty="0" smtClean="0"/>
              <a:t>table is a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foreign key</a:t>
            </a:r>
          </a:p>
          <a:p>
            <a:r>
              <a:rPr lang="en-US" sz="2400" dirty="0" smtClean="0"/>
              <a:t>One-to-many relationship </a:t>
            </a:r>
            <a:br>
              <a:rPr lang="en-US" sz="2400" dirty="0" smtClean="0"/>
            </a:br>
            <a:r>
              <a:rPr lang="en-US" sz="2400" dirty="0" smtClean="0"/>
              <a:t>exists when primary key </a:t>
            </a:r>
            <a:br>
              <a:rPr lang="en-US" sz="2400" dirty="0" smtClean="0"/>
            </a:br>
            <a:r>
              <a:rPr lang="en-US" sz="2400" dirty="0" smtClean="0"/>
              <a:t>of one table is specified </a:t>
            </a:r>
            <a:br>
              <a:rPr lang="en-US" sz="2400" dirty="0" smtClean="0"/>
            </a:br>
            <a:r>
              <a:rPr lang="en-US" sz="2400" dirty="0" smtClean="0"/>
              <a:t>as a field of another </a:t>
            </a:r>
            <a:r>
              <a:rPr lang="en-US" sz="2400" dirty="0" smtClean="0"/>
              <a:t>table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419600"/>
            <a:ext cx="4391025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DataGridView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DataGridView</a:t>
            </a:r>
            <a:r>
              <a:rPr lang="en-US" dirty="0" smtClean="0"/>
              <a:t> control allows you to display a database table</a:t>
            </a:r>
          </a:p>
          <a:p>
            <a:r>
              <a:rPr lang="en-US" dirty="0" smtClean="0"/>
              <a:t>in a grid. The grid can be used at runtime to sort and edit the contents</a:t>
            </a:r>
          </a:p>
          <a:p>
            <a:r>
              <a:rPr lang="en-US" dirty="0" smtClean="0"/>
              <a:t>of a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Visual Basic uses a technique called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binding</a:t>
            </a:r>
            <a:r>
              <a:rPr lang="en-US" sz="2000" dirty="0" smtClean="0"/>
              <a:t> </a:t>
            </a:r>
            <a:r>
              <a:rPr lang="en-US" sz="2000" dirty="0" smtClean="0"/>
              <a:t>to link </a:t>
            </a:r>
            <a:r>
              <a:rPr lang="en-US" sz="2000" dirty="0" smtClean="0"/>
              <a:t>tables to controls on forms</a:t>
            </a:r>
          </a:p>
          <a:p>
            <a:pPr lvl="1"/>
            <a:r>
              <a:rPr lang="en-US" sz="2000" dirty="0" smtClean="0"/>
              <a:t>Special controls </a:t>
            </a:r>
            <a:r>
              <a:rPr lang="en-US" sz="2000" dirty="0" smtClean="0"/>
              <a:t>called </a:t>
            </a:r>
            <a:r>
              <a:rPr lang="en-US" sz="2000" b="1" dirty="0" smtClean="0">
                <a:solidFill>
                  <a:schemeClr val="bg1"/>
                </a:solidFill>
              </a:rPr>
              <a:t>components</a:t>
            </a:r>
            <a:r>
              <a:rPr lang="en-US" sz="2000" dirty="0" smtClean="0"/>
              <a:t> establish the link</a:t>
            </a:r>
          </a:p>
          <a:p>
            <a:pPr lvl="1"/>
            <a:r>
              <a:rPr lang="en-US" sz="2000" dirty="0" smtClean="0"/>
              <a:t>A software tool named a </a:t>
            </a:r>
            <a:r>
              <a:rPr lang="en-US" sz="2000" b="1" dirty="0" smtClean="0">
                <a:solidFill>
                  <a:schemeClr val="bg1"/>
                </a:solidFill>
              </a:rPr>
              <a:t>wizard</a:t>
            </a:r>
            <a:r>
              <a:rPr lang="en-US" sz="2000" dirty="0" smtClean="0"/>
              <a:t> guides you through the process</a:t>
            </a:r>
          </a:p>
          <a:p>
            <a:r>
              <a:rPr lang="en-US" sz="2000" dirty="0" smtClean="0"/>
              <a:t>We will </a:t>
            </a:r>
            <a:r>
              <a:rPr lang="en-US" sz="2000" dirty="0" smtClean="0"/>
              <a:t>use these data-related components: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Data source</a:t>
            </a:r>
            <a:r>
              <a:rPr lang="en-US" sz="2000" dirty="0" smtClean="0"/>
              <a:t> is usually a database</a:t>
            </a:r>
          </a:p>
          <a:p>
            <a:pPr lvl="2"/>
            <a:r>
              <a:rPr lang="en-US" sz="1800" dirty="0" smtClean="0"/>
              <a:t>Can include text files, Excel spreadsheets, XML data, and Web services</a:t>
            </a:r>
            <a:endParaRPr lang="en-US" sz="1800" dirty="0" smtClean="0"/>
          </a:p>
          <a:p>
            <a:pPr lvl="1"/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Binding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source</a:t>
            </a:r>
            <a:r>
              <a:rPr lang="en-US" sz="2000" dirty="0" smtClean="0"/>
              <a:t> </a:t>
            </a:r>
            <a:r>
              <a:rPr lang="en-US" sz="2000" dirty="0" smtClean="0"/>
              <a:t>connects </a:t>
            </a:r>
            <a:r>
              <a:rPr lang="en-US" sz="2000" dirty="0" smtClean="0"/>
              <a:t>data bound controls to a dataset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Table adapter</a:t>
            </a:r>
            <a:r>
              <a:rPr lang="en-US" sz="2000" dirty="0" smtClean="0"/>
              <a:t> pulls data from the database and passes it to your program</a:t>
            </a:r>
          </a:p>
          <a:p>
            <a:pPr lvl="2"/>
            <a:r>
              <a:rPr lang="en-US" sz="1800" dirty="0" smtClean="0"/>
              <a:t>Uses </a:t>
            </a:r>
            <a:r>
              <a:rPr lang="en-US" sz="1800" b="1" dirty="0" smtClean="0">
                <a:solidFill>
                  <a:schemeClr val="bg1"/>
                </a:solidFill>
              </a:rPr>
              <a:t>Structured Query Language (SQL)</a:t>
            </a:r>
            <a:r>
              <a:rPr lang="en-US" sz="1800" b="1" dirty="0" smtClean="0"/>
              <a:t> </a:t>
            </a:r>
            <a:r>
              <a:rPr lang="en-US" sz="1800" dirty="0" smtClean="0"/>
              <a:t>is used to </a:t>
            </a:r>
            <a:r>
              <a:rPr lang="en-US" sz="1800" dirty="0" smtClean="0"/>
              <a:t>select </a:t>
            </a:r>
            <a:r>
              <a:rPr lang="en-US" sz="1800" dirty="0" smtClean="0"/>
              <a:t>data, add new rows, delete rows, and modify existing rows</a:t>
            </a:r>
            <a:endParaRPr lang="en-US" sz="1800" dirty="0" smtClean="0"/>
          </a:p>
          <a:p>
            <a:pPr lvl="1"/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Dataset</a:t>
            </a:r>
            <a:r>
              <a:rPr lang="en-US" sz="2000" dirty="0" smtClean="0"/>
              <a:t> is an in-memory </a:t>
            </a:r>
            <a:r>
              <a:rPr lang="en-US" sz="2000" dirty="0" smtClean="0"/>
              <a:t>copy of data </a:t>
            </a:r>
            <a:r>
              <a:rPr lang="en-US" sz="2000" dirty="0" smtClean="0"/>
              <a:t>pulled from database </a:t>
            </a:r>
            <a:r>
              <a:rPr lang="en-US" sz="2000" dirty="0" smtClean="0"/>
              <a:t>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The flow of data from database to </a:t>
            </a:r>
            <a:r>
              <a:rPr lang="en-US" sz="5100" dirty="0" smtClean="0"/>
              <a:t>application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lvl="1"/>
            <a:r>
              <a:rPr lang="en-US" sz="5100" dirty="0" smtClean="0"/>
              <a:t>Data travels from data source to application</a:t>
            </a:r>
          </a:p>
          <a:p>
            <a:pPr lvl="1"/>
            <a:r>
              <a:rPr lang="en-US" sz="5100" dirty="0" smtClean="0"/>
              <a:t>Application can view/change dataset contents</a:t>
            </a:r>
          </a:p>
          <a:p>
            <a:pPr lvl="1"/>
            <a:r>
              <a:rPr lang="en-US" sz="5100" dirty="0" smtClean="0"/>
              <a:t>Changes to dataset can be written back to the data source</a:t>
            </a:r>
          </a:p>
          <a:p>
            <a:r>
              <a:rPr lang="en-US" sz="5100" dirty="0" smtClean="0"/>
              <a:t>Tutorial 10-1 demonstrates how to connect a database table to a </a:t>
            </a:r>
            <a:r>
              <a:rPr lang="en-US" sz="5100" b="1" dirty="0" err="1" smtClean="0">
                <a:solidFill>
                  <a:schemeClr val="bg1"/>
                </a:solidFill>
              </a:rPr>
              <a:t>DataGridView</a:t>
            </a:r>
            <a:r>
              <a:rPr lang="en-US" sz="5100" b="1" dirty="0" smtClean="0">
                <a:solidFill>
                  <a:schemeClr val="bg1"/>
                </a:solidFill>
              </a:rPr>
              <a:t> </a:t>
            </a:r>
            <a:r>
              <a:rPr lang="en-US" sz="5100" b="1" dirty="0" smtClean="0">
                <a:solidFill>
                  <a:schemeClr val="bg1"/>
                </a:solidFill>
              </a:rPr>
              <a:t>control</a:t>
            </a:r>
          </a:p>
          <a:p>
            <a:r>
              <a:rPr lang="en-US" sz="5100" dirty="0" smtClean="0"/>
              <a:t>Tutorial 10-2 demonstrates updating and sorting a table</a:t>
            </a:r>
            <a:endParaRPr lang="en-US" sz="5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057400"/>
            <a:ext cx="73914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Data-Bound Controls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Some controls can be bound to a dataset. A data-bound control</a:t>
            </a:r>
          </a:p>
          <a:p>
            <a:r>
              <a:rPr lang="en-US" dirty="0" smtClean="0"/>
              <a:t>can be used to display and edit the contents of a particular row</a:t>
            </a:r>
          </a:p>
          <a:p>
            <a:r>
              <a:rPr lang="en-US" dirty="0" smtClean="0"/>
              <a:t>and column.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bind fields in a data source to controls:</a:t>
            </a:r>
          </a:p>
          <a:p>
            <a:pPr lvl="1"/>
            <a:r>
              <a:rPr lang="en-US" dirty="0" smtClean="0"/>
              <a:t>Text boxes</a:t>
            </a:r>
          </a:p>
          <a:p>
            <a:pPr lvl="1"/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List boxes</a:t>
            </a:r>
          </a:p>
          <a:p>
            <a:r>
              <a:rPr lang="en-US" dirty="0" smtClean="0"/>
              <a:t>Contents of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data-bound controls</a:t>
            </a:r>
            <a:r>
              <a:rPr lang="en-US" dirty="0" smtClean="0"/>
              <a:t> change automatically when moving from row to row</a:t>
            </a:r>
          </a:p>
          <a:p>
            <a:r>
              <a:rPr lang="en-US" i="1" dirty="0" smtClean="0">
                <a:cs typeface="Times New Roman" pitchFamily="18" charset="0"/>
              </a:rPr>
              <a:t>Data-bound </a:t>
            </a:r>
            <a:r>
              <a:rPr lang="en-US" i="1" dirty="0" smtClean="0">
                <a:cs typeface="Times New Roman" pitchFamily="18" charset="0"/>
              </a:rPr>
              <a:t>controls </a:t>
            </a:r>
            <a:r>
              <a:rPr lang="en-US" dirty="0" smtClean="0"/>
              <a:t>also allow the contents of a database field to be changed</a:t>
            </a:r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Databases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 the </a:t>
            </a:r>
            <a:r>
              <a:rPr lang="en-US" sz="2400" i="1" dirty="0" smtClean="0">
                <a:cs typeface="Times New Roman" pitchFamily="18" charset="0"/>
              </a:rPr>
              <a:t>Data Sources</a:t>
            </a:r>
            <a:r>
              <a:rPr lang="en-US" sz="2400" i="1" dirty="0" smtClean="0">
                <a:solidFill>
                  <a:srgbClr val="CC6600"/>
                </a:solidFill>
                <a:cs typeface="Times New Roman" pitchFamily="18" charset="0"/>
              </a:rPr>
              <a:t> </a:t>
            </a:r>
            <a:r>
              <a:rPr lang="en-US" sz="2400" dirty="0" smtClean="0"/>
              <a:t>window and click </a:t>
            </a:r>
            <a:r>
              <a:rPr lang="en-US" sz="2400" dirty="0" smtClean="0"/>
              <a:t>the </a:t>
            </a:r>
            <a:r>
              <a:rPr lang="en-US" sz="2400" i="1" dirty="0" smtClean="0">
                <a:cs typeface="Times New Roman" pitchFamily="18" charset="0"/>
              </a:rPr>
              <a:t>Add New Data Source</a:t>
            </a:r>
            <a:r>
              <a:rPr lang="en-US" sz="2400" i="1" dirty="0" smtClean="0">
                <a:solidFill>
                  <a:srgbClr val="CC6600"/>
                </a:solidFill>
                <a:cs typeface="Times New Roman" pitchFamily="18" charset="0"/>
              </a:rPr>
              <a:t> </a:t>
            </a:r>
            <a:r>
              <a:rPr lang="en-US" sz="2400" dirty="0" smtClean="0"/>
              <a:t>link</a:t>
            </a:r>
            <a:endParaRPr lang="en-US" sz="2400" dirty="0" smtClean="0"/>
          </a:p>
          <a:p>
            <a:r>
              <a:rPr lang="en-US" sz="2400" dirty="0" smtClean="0"/>
              <a:t>Follow the steps in </a:t>
            </a:r>
            <a:r>
              <a:rPr lang="en-US" sz="2400" dirty="0" smtClean="0"/>
              <a:t>the </a:t>
            </a:r>
            <a:r>
              <a:rPr lang="en-US" sz="2400" i="1" dirty="0" smtClean="0"/>
              <a:t>Data </a:t>
            </a:r>
            <a:r>
              <a:rPr lang="en-US" sz="2400" i="1" dirty="0" smtClean="0"/>
              <a:t>Source Configuration Wizard</a:t>
            </a:r>
            <a:r>
              <a:rPr lang="en-US" sz="2400" dirty="0" smtClean="0"/>
              <a:t> to create a </a:t>
            </a:r>
            <a:r>
              <a:rPr lang="en-US" sz="2400" dirty="0" smtClean="0"/>
              <a:t>connection </a:t>
            </a:r>
            <a:r>
              <a:rPr lang="en-US" sz="2400" dirty="0" smtClean="0"/>
              <a:t>to the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3276600"/>
            <a:ext cx="8115300" cy="2768691"/>
            <a:chOff x="533400" y="3276600"/>
            <a:chExt cx="8115300" cy="27686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276600"/>
              <a:ext cx="1943100" cy="275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3276600"/>
              <a:ext cx="4019550" cy="2768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5600" y="3276600"/>
              <a:ext cx="1943100" cy="275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438400" y="5334000"/>
            <a:ext cx="3349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553200" y="5334000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Once created, it’s almost impossible to rename a data source</a:t>
            </a:r>
          </a:p>
          <a:p>
            <a:pPr>
              <a:defRPr/>
            </a:pPr>
            <a:r>
              <a:rPr lang="en-US" dirty="0" smtClean="0"/>
              <a:t>Easier to delete and create a new data source than rename one</a:t>
            </a:r>
          </a:p>
          <a:p>
            <a:pPr>
              <a:defRPr/>
            </a:pPr>
            <a:r>
              <a:rPr lang="en-US" dirty="0" smtClean="0"/>
              <a:t>A data source named </a:t>
            </a:r>
            <a:r>
              <a:rPr lang="en-US" i="1" dirty="0" smtClean="0"/>
              <a:t>Employees</a:t>
            </a:r>
            <a:r>
              <a:rPr lang="en-US" dirty="0" smtClean="0"/>
              <a:t> for example would be defined by a file named </a:t>
            </a:r>
            <a:r>
              <a:rPr lang="en-US" b="1" dirty="0" smtClean="0"/>
              <a:t>Employees.xsd</a:t>
            </a:r>
          </a:p>
          <a:p>
            <a:pPr>
              <a:defRPr/>
            </a:pPr>
            <a:r>
              <a:rPr lang="en-US" dirty="0" smtClean="0"/>
              <a:t>To delete this data source:</a:t>
            </a:r>
          </a:p>
          <a:p>
            <a:pPr lvl="1">
              <a:defRPr/>
            </a:pPr>
            <a:r>
              <a:rPr lang="en-US" dirty="0" smtClean="0"/>
              <a:t>Select </a:t>
            </a:r>
            <a:r>
              <a:rPr lang="en-US" b="1" dirty="0" smtClean="0"/>
              <a:t>Employees.xsd</a:t>
            </a:r>
            <a:r>
              <a:rPr lang="en-US" dirty="0" smtClean="0"/>
              <a:t> file in </a:t>
            </a:r>
            <a:r>
              <a:rPr lang="en-US" i="1" dirty="0" smtClean="0">
                <a:cs typeface="Times New Roman" pitchFamily="18" charset="0"/>
              </a:rPr>
              <a:t>Solution Explorer</a:t>
            </a:r>
          </a:p>
          <a:p>
            <a:pPr lvl="1">
              <a:defRPr/>
            </a:pPr>
            <a:r>
              <a:rPr lang="en-US" dirty="0" smtClean="0"/>
              <a:t>Press </a:t>
            </a:r>
            <a:r>
              <a:rPr lang="en-US" dirty="0" smtClean="0"/>
              <a:t>Delete on the keyboard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Binding the Data Source to a </a:t>
            </a:r>
            <a:r>
              <a:rPr lang="en-US" sz="3600" dirty="0" err="1" smtClean="0"/>
              <a:t>DataGridView</a:t>
            </a:r>
            <a:r>
              <a:rPr lang="en-US" sz="3600" dirty="0" smtClean="0"/>
              <a:t> </a:t>
            </a:r>
            <a:r>
              <a:rPr lang="en-US" sz="3600" dirty="0" smtClean="0"/>
              <a:t>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Drag and drop an existing dataset from the </a:t>
            </a:r>
            <a:r>
              <a:rPr lang="en-US" sz="2800" i="1" dirty="0" smtClean="0"/>
              <a:t>Data Sources </a:t>
            </a:r>
            <a:r>
              <a:rPr lang="en-US" sz="2800" dirty="0" smtClean="0"/>
              <a:t>window to an open area on the form</a:t>
            </a:r>
          </a:p>
          <a:p>
            <a:pPr lvl="1"/>
            <a:r>
              <a:rPr lang="en-US" sz="2400" dirty="0" smtClean="0"/>
              <a:t>For 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7972564" cy="225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Binding the Data Source to a </a:t>
            </a:r>
            <a:r>
              <a:rPr lang="en-US" sz="3600" dirty="0" err="1" smtClean="0"/>
              <a:t>DataGridView</a:t>
            </a:r>
            <a:r>
              <a:rPr lang="en-US" sz="3600" dirty="0" smtClean="0"/>
              <a:t>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 the same time Visual Studio builds a </a:t>
            </a:r>
            <a:r>
              <a:rPr lang="en-US" sz="2400" dirty="0" err="1" smtClean="0"/>
              <a:t>DataGridView</a:t>
            </a:r>
            <a:r>
              <a:rPr lang="en-US" sz="2400" dirty="0" smtClean="0"/>
              <a:t> on the form, it adds a number of important objects to the form’s component tray: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b="1" dirty="0" err="1" smtClean="0"/>
              <a:t>BindingNavigator</a:t>
            </a:r>
            <a:r>
              <a:rPr lang="en-US" sz="2000" dirty="0" smtClean="0"/>
              <a:t> creates a </a:t>
            </a:r>
            <a:r>
              <a:rPr lang="en-US" sz="2000" i="1" dirty="0" err="1" smtClean="0"/>
              <a:t>ToolStrip</a:t>
            </a:r>
            <a:r>
              <a:rPr lang="en-US" sz="2000" dirty="0" smtClean="0"/>
              <a:t> at the top of the form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err="1" smtClean="0"/>
              <a:t>DataSet</a:t>
            </a:r>
            <a:r>
              <a:rPr lang="en-US" sz="2000" dirty="0" smtClean="0"/>
              <a:t> is an in-memory copy of the table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err="1" smtClean="0"/>
              <a:t>BindingSource</a:t>
            </a:r>
            <a:r>
              <a:rPr lang="en-US" sz="2000" dirty="0" smtClean="0"/>
              <a:t> connects the </a:t>
            </a:r>
            <a:r>
              <a:rPr lang="en-US" sz="2000" i="1" dirty="0" err="1" smtClean="0"/>
              <a:t>DataGridView</a:t>
            </a:r>
            <a:r>
              <a:rPr lang="en-US" sz="2000" dirty="0" smtClean="0"/>
              <a:t> to the </a:t>
            </a:r>
            <a:r>
              <a:rPr lang="en-US" sz="2000" i="1" dirty="0" err="1" smtClean="0"/>
              <a:t>DataSet</a:t>
            </a:r>
            <a:endParaRPr lang="en-US" sz="2000" i="1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b="1" dirty="0" err="1" smtClean="0"/>
              <a:t>TableAdapter</a:t>
            </a:r>
            <a:r>
              <a:rPr lang="en-US" sz="2000" dirty="0" smtClean="0"/>
              <a:t> pulls data from the database into the </a:t>
            </a:r>
            <a:r>
              <a:rPr lang="en-US" sz="2000" i="1" dirty="0" err="1" smtClean="0"/>
              <a:t>DataSet</a:t>
            </a:r>
            <a:endParaRPr lang="en-US" sz="2000" i="1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b="1" dirty="0" err="1" smtClean="0"/>
              <a:t>AdapterManager</a:t>
            </a:r>
            <a:r>
              <a:rPr lang="en-US" sz="2000" dirty="0" smtClean="0"/>
              <a:t> is a tool for saving data in related tables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5034" y="2819400"/>
            <a:ext cx="6393933" cy="109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Individual Fields to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Use the dataset in the </a:t>
            </a:r>
            <a:r>
              <a:rPr lang="en-US" i="1" dirty="0" smtClean="0">
                <a:cs typeface="Times New Roman" pitchFamily="18" charset="0"/>
              </a:rPr>
              <a:t>Data Sources</a:t>
            </a:r>
            <a:r>
              <a:rPr lang="en-US" dirty="0" smtClean="0">
                <a:cs typeface="Times New Roman" pitchFamily="18" charset="0"/>
              </a:rPr>
              <a:t> window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Select </a:t>
            </a:r>
            <a:r>
              <a:rPr lang="en-US" i="1" dirty="0" smtClean="0">
                <a:cs typeface="Times New Roman" pitchFamily="18" charset="0"/>
              </a:rPr>
              <a:t>Details</a:t>
            </a:r>
            <a:r>
              <a:rPr lang="en-US" dirty="0" smtClean="0">
                <a:cs typeface="Times New Roman" pitchFamily="18" charset="0"/>
              </a:rPr>
              <a:t> from the table drop-down list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Drag table to an open area of a form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Creates a separate control for each field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Can also drag columns individually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Text and numeric fields added as text boxes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Yes/No fields added as checkboxes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cs typeface="Times New Roman" pitchFamily="18" charset="0"/>
              </a:rPr>
              <a:t>DateTime</a:t>
            </a:r>
            <a:r>
              <a:rPr lang="en-US" dirty="0" smtClean="0">
                <a:cs typeface="Times New Roman" pitchFamily="18" charset="0"/>
              </a:rPr>
              <a:t> fields use </a:t>
            </a:r>
            <a:r>
              <a:rPr lang="en-US" b="1" dirty="0" err="1" smtClean="0">
                <a:solidFill>
                  <a:schemeClr val="bg1"/>
                </a:solidFill>
                <a:cs typeface="Times New Roman" pitchFamily="18" charset="0"/>
              </a:rPr>
              <a:t>DateTimePicker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 controls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May wish to change some control properties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Tutorials </a:t>
            </a:r>
            <a:r>
              <a:rPr lang="en-US" dirty="0" smtClean="0">
                <a:cs typeface="Times New Roman" pitchFamily="18" charset="0"/>
              </a:rPr>
              <a:t>10-3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dirty="0" smtClean="0">
                <a:cs typeface="Times New Roman" pitchFamily="18" charset="0"/>
              </a:rPr>
              <a:t>10-4 demonstrate binding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Binding to </a:t>
            </a:r>
            <a:r>
              <a:rPr lang="en-US" sz="3600" dirty="0" err="1" smtClean="0"/>
              <a:t>ListBox</a:t>
            </a:r>
            <a:r>
              <a:rPr lang="en-US" sz="3600" dirty="0" smtClean="0"/>
              <a:t> and </a:t>
            </a:r>
            <a:r>
              <a:rPr lang="en-US" sz="3600" dirty="0" err="1" smtClean="0"/>
              <a:t>ComboBox</a:t>
            </a:r>
            <a:r>
              <a:rPr lang="en-US" sz="3600" dirty="0" smtClean="0"/>
              <a:t> Controls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List and combo boxes are frequently used to supply a list of items for a user to select from</a:t>
            </a:r>
          </a:p>
          <a:p>
            <a:pPr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Such lists are often populated from a table</a:t>
            </a:r>
          </a:p>
          <a:p>
            <a:pPr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Must set two list/combo box properties</a:t>
            </a:r>
          </a:p>
          <a:p>
            <a:pPr lvl="1"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The </a:t>
            </a:r>
            <a:r>
              <a:rPr lang="en-US" sz="2600" b="1" dirty="0" err="1" smtClean="0">
                <a:solidFill>
                  <a:schemeClr val="bg1"/>
                </a:solidFill>
                <a:cs typeface="Times New Roman" pitchFamily="18" charset="0"/>
              </a:rPr>
              <a:t>DataSource</a:t>
            </a:r>
            <a:r>
              <a:rPr lang="en-US" sz="2600" b="1" dirty="0" smtClean="0">
                <a:solidFill>
                  <a:schemeClr val="bg1"/>
                </a:solidFill>
                <a:cs typeface="Times New Roman" pitchFamily="18" charset="0"/>
              </a:rPr>
              <a:t> property </a:t>
            </a:r>
            <a:r>
              <a:rPr lang="en-US" sz="2600" dirty="0" smtClean="0">
                <a:cs typeface="Times New Roman" pitchFamily="18" charset="0"/>
              </a:rPr>
              <a:t>identifies a table within a dataset</a:t>
            </a:r>
          </a:p>
          <a:p>
            <a:pPr lvl="1"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The </a:t>
            </a:r>
            <a:r>
              <a:rPr lang="en-US" sz="2600" b="1" dirty="0" err="1" smtClean="0">
                <a:solidFill>
                  <a:schemeClr val="bg1"/>
                </a:solidFill>
                <a:cs typeface="Times New Roman" pitchFamily="18" charset="0"/>
              </a:rPr>
              <a:t>DisplayMember</a:t>
            </a:r>
            <a:r>
              <a:rPr lang="en-US" sz="2600" b="1" dirty="0" smtClean="0">
                <a:solidFill>
                  <a:schemeClr val="bg1"/>
                </a:solidFill>
                <a:cs typeface="Times New Roman" pitchFamily="18" charset="0"/>
              </a:rPr>
              <a:t> property</a:t>
            </a:r>
            <a:r>
              <a:rPr lang="en-US" sz="2600" dirty="0" smtClean="0">
                <a:cs typeface="Times New Roman" pitchFamily="18" charset="0"/>
              </a:rPr>
              <a:t> identifies </a:t>
            </a:r>
            <a:r>
              <a:rPr lang="en-US" sz="2600" dirty="0" smtClean="0">
                <a:cs typeface="Times New Roman" pitchFamily="18" charset="0"/>
              </a:rPr>
              <a:t>the table column to be displayed in the list/combo box</a:t>
            </a:r>
          </a:p>
          <a:p>
            <a:pPr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If table column dragged onto a list/combo box</a:t>
            </a:r>
          </a:p>
          <a:p>
            <a:pPr lvl="1"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Visual Studio creates the required dataset, table adapter, and binding source components</a:t>
            </a:r>
          </a:p>
          <a:p>
            <a:pPr>
              <a:spcBef>
                <a:spcPct val="5000"/>
              </a:spcBef>
            </a:pPr>
            <a:r>
              <a:rPr lang="en-US" sz="2600" dirty="0" smtClean="0">
                <a:cs typeface="Times New Roman" pitchFamily="18" charset="0"/>
              </a:rPr>
              <a:t>Tutorial 10-5 demonstrates binding to a list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Rows to a Database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dirty="0" err="1" smtClean="0">
                <a:cs typeface="Times New Roman" pitchFamily="18" charset="0"/>
              </a:rPr>
              <a:t>TableAdapter</a:t>
            </a:r>
            <a:r>
              <a:rPr lang="en-US" sz="2000" dirty="0" smtClean="0">
                <a:cs typeface="Times New Roman" pitchFamily="18" charset="0"/>
              </a:rPr>
              <a:t> provides an easy way to add a row to a database table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To find the </a:t>
            </a:r>
            <a:r>
              <a:rPr lang="en-US" sz="2000" dirty="0" err="1" smtClean="0">
                <a:cs typeface="Times New Roman" pitchFamily="18" charset="0"/>
              </a:rPr>
              <a:t>TableAdapter</a:t>
            </a:r>
            <a:r>
              <a:rPr lang="en-US" sz="2000" dirty="0" smtClean="0">
                <a:cs typeface="Times New Roman" pitchFamily="18" charset="0"/>
              </a:rPr>
              <a:t> you must open a data set’s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Schema Definition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cs typeface="Times New Roman" pitchFamily="18" charset="0"/>
              </a:rPr>
              <a:t>schema definition file</a:t>
            </a:r>
            <a:r>
              <a:rPr lang="en-US" sz="2000" dirty="0" smtClean="0">
                <a:cs typeface="Times New Roman" pitchFamily="18" charset="0"/>
              </a:rPr>
              <a:t> (.</a:t>
            </a:r>
            <a:r>
              <a:rPr lang="en-US" sz="2000" dirty="0" err="1" smtClean="0">
                <a:cs typeface="Times New Roman" pitchFamily="18" charset="0"/>
              </a:rPr>
              <a:t>xsd</a:t>
            </a:r>
            <a:r>
              <a:rPr lang="en-US" sz="2000" dirty="0" smtClean="0">
                <a:cs typeface="Times New Roman" pitchFamily="18" charset="0"/>
              </a:rPr>
              <a:t>) was automatically </a:t>
            </a:r>
            <a:r>
              <a:rPr lang="en-US" sz="2000" dirty="0" smtClean="0">
                <a:cs typeface="Times New Roman" pitchFamily="18" charset="0"/>
              </a:rPr>
              <a:t>created in Tutorial 10-5 for the Members </a:t>
            </a:r>
            <a:r>
              <a:rPr lang="en-US" sz="2000" dirty="0" smtClean="0">
                <a:cs typeface="Times New Roman" pitchFamily="18" charset="0"/>
              </a:rPr>
              <a:t>table Dataset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Displays the names and data types of fields in the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To edit the schema definition file: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Double-click its name in the </a:t>
            </a:r>
            <a:r>
              <a:rPr lang="en-US" sz="2000" i="1" dirty="0" smtClean="0">
                <a:cs typeface="Times New Roman" pitchFamily="18" charset="0"/>
              </a:rPr>
              <a:t>Solution Explorer </a:t>
            </a:r>
            <a:r>
              <a:rPr lang="en-US" sz="2000" dirty="0" smtClean="0">
                <a:cs typeface="Times New Roman" pitchFamily="18" charset="0"/>
              </a:rPr>
              <a:t>window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An editor window will </a:t>
            </a:r>
            <a:r>
              <a:rPr lang="en-US" sz="2000" dirty="0" smtClean="0">
                <a:cs typeface="Times New Roman" pitchFamily="18" charset="0"/>
              </a:rPr>
              <a:t>open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A </a:t>
            </a:r>
            <a:r>
              <a:rPr lang="en-US" sz="2000" b="1" dirty="0" err="1" smtClean="0">
                <a:solidFill>
                  <a:schemeClr val="bg1"/>
                </a:solidFill>
                <a:cs typeface="Times New Roman" pitchFamily="18" charset="0"/>
              </a:rPr>
              <a:t>TableAdapter</a:t>
            </a:r>
            <a:r>
              <a:rPr lang="en-US" sz="2000" dirty="0" smtClean="0">
                <a:cs typeface="Times New Roman" pitchFamily="18" charset="0"/>
              </a:rPr>
              <a:t> object was automatically created for the </a:t>
            </a:r>
            <a:r>
              <a:rPr lang="en-US" sz="2000" dirty="0" smtClean="0">
                <a:cs typeface="Times New Roman" pitchFamily="18" charset="0"/>
              </a:rPr>
              <a:t>Members </a:t>
            </a:r>
            <a:r>
              <a:rPr lang="en-US" sz="2000" dirty="0" err="1" smtClean="0">
                <a:cs typeface="Times New Roman" pitchFamily="18" charset="0"/>
              </a:rPr>
              <a:t>DataTable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Each </a:t>
            </a:r>
            <a:r>
              <a:rPr lang="en-US" sz="2000" dirty="0" err="1" smtClean="0">
                <a:cs typeface="Times New Roman" pitchFamily="18" charset="0"/>
              </a:rPr>
              <a:t>DataTable</a:t>
            </a:r>
            <a:r>
              <a:rPr lang="en-US" sz="2000" dirty="0" smtClean="0">
                <a:cs typeface="Times New Roman" pitchFamily="18" charset="0"/>
              </a:rPr>
              <a:t> has a </a:t>
            </a:r>
            <a:r>
              <a:rPr lang="en-US" sz="2000" dirty="0" err="1" smtClean="0">
                <a:cs typeface="Times New Roman" pitchFamily="18" charset="0"/>
              </a:rPr>
              <a:t>TableAdapter</a:t>
            </a:r>
            <a:r>
              <a:rPr lang="en-US" sz="2000" dirty="0" smtClean="0">
                <a:cs typeface="Times New Roman" pitchFamily="18" charset="0"/>
              </a:rPr>
              <a:t> associated with it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Chapter 10 – Slide </a:t>
            </a:r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971800"/>
            <a:ext cx="1895475" cy="1638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Rows to a Database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dirty="0" err="1" smtClean="0">
                <a:cs typeface="Times New Roman" pitchFamily="18" charset="0"/>
              </a:rPr>
              <a:t>TableAdapter</a:t>
            </a:r>
            <a:r>
              <a:rPr lang="en-US" dirty="0" smtClean="0">
                <a:cs typeface="Times New Roman" pitchFamily="18" charset="0"/>
              </a:rPr>
              <a:t> object has an </a:t>
            </a:r>
            <a:r>
              <a:rPr lang="en-US" b="1" dirty="0" smtClean="0">
                <a:cs typeface="Times New Roman" pitchFamily="18" charset="0"/>
              </a:rPr>
              <a:t>Insert</a:t>
            </a:r>
            <a:r>
              <a:rPr lang="en-US" dirty="0" smtClean="0">
                <a:cs typeface="Times New Roman" pitchFamily="18" charset="0"/>
              </a:rPr>
              <a:t> method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>
                <a:cs typeface="Times New Roman" pitchFamily="18" charset="0"/>
              </a:rPr>
              <a:t>Used to add a new row to the database table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>
                <a:cs typeface="Times New Roman" pitchFamily="18" charset="0"/>
              </a:rPr>
              <a:t>Each column is an argument of the method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>
                <a:cs typeface="Times New Roman" pitchFamily="18" charset="0"/>
              </a:rPr>
              <a:t>Just provide the values for each </a:t>
            </a:r>
            <a:r>
              <a:rPr lang="en-US" dirty="0" smtClean="0">
                <a:cs typeface="Times New Roman" pitchFamily="18" charset="0"/>
              </a:rPr>
              <a:t>argument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 smtClean="0">
                <a:cs typeface="Times New Roman" pitchFamily="18" charset="0"/>
              </a:rPr>
              <a:t>For example:</a:t>
            </a:r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038600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MembersTableAdapter.Insert</a:t>
            </a:r>
            <a:r>
              <a:rPr lang="en-US" sz="2000" b="1" dirty="0" smtClean="0"/>
              <a:t>(10, "Hasegawa", "Adrian",</a:t>
            </a:r>
          </a:p>
          <a:p>
            <a:r>
              <a:rPr lang="en-US" sz="2000" b="1" dirty="0" smtClean="0"/>
              <a:t>                                                       "</a:t>
            </a:r>
            <a:r>
              <a:rPr lang="en-US" sz="2000" b="1" dirty="0" smtClean="0"/>
              <a:t>305-999-8888",#5/15/2010#)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database tables have an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identity column</a:t>
            </a:r>
          </a:p>
          <a:p>
            <a:pPr lvl="1"/>
            <a:r>
              <a:rPr lang="en-US" dirty="0" smtClean="0"/>
              <a:t>Assigned a unique number by the database</a:t>
            </a:r>
          </a:p>
          <a:p>
            <a:pPr lvl="1"/>
            <a:r>
              <a:rPr lang="en-US" dirty="0" smtClean="0"/>
              <a:t>Occurs automatically for identity columns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 </a:t>
            </a:r>
            <a:r>
              <a:rPr lang="en-US" dirty="0" smtClean="0"/>
              <a:t>need to </a:t>
            </a:r>
            <a:r>
              <a:rPr lang="en-US" dirty="0" smtClean="0"/>
              <a:t>manually supply </a:t>
            </a:r>
            <a:r>
              <a:rPr lang="en-US" dirty="0" smtClean="0"/>
              <a:t>a value for this column</a:t>
            </a:r>
          </a:p>
          <a:p>
            <a:r>
              <a:rPr lang="en-US" dirty="0" smtClean="0"/>
              <a:t>Payments table uses an identity column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mit </a:t>
            </a:r>
            <a:r>
              <a:rPr lang="en-US" dirty="0" smtClean="0"/>
              <a:t>ID column value </a:t>
            </a:r>
          </a:p>
          <a:p>
            <a:pPr lvl="1"/>
            <a:r>
              <a:rPr lang="en-US" dirty="0" smtClean="0"/>
              <a:t>Only supply </a:t>
            </a:r>
            <a:r>
              <a:rPr lang="en-US" dirty="0" err="1" smtClean="0"/>
              <a:t>Member_Id</a:t>
            </a:r>
            <a:r>
              <a:rPr lang="en-US" dirty="0" smtClean="0"/>
              <a:t>, </a:t>
            </a:r>
            <a:r>
              <a:rPr lang="en-US" dirty="0" err="1" smtClean="0"/>
              <a:t>Payment_Date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en-US" dirty="0" smtClean="0"/>
              <a:t>Amount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Tutorial 10-6 </a:t>
            </a:r>
            <a:r>
              <a:rPr lang="en-US" dirty="0" smtClean="0"/>
              <a:t>shows you how to insert new rows into the </a:t>
            </a:r>
            <a:r>
              <a:rPr lang="en-US" i="1" dirty="0" smtClean="0"/>
              <a:t>Payments</a:t>
            </a:r>
            <a:r>
              <a:rPr lang="en-US" dirty="0" smtClean="0"/>
              <a:t> </a:t>
            </a:r>
            <a:r>
              <a:rPr lang="en-US" dirty="0" smtClean="0"/>
              <a:t>table of the </a:t>
            </a:r>
            <a:r>
              <a:rPr lang="en-US" i="1" dirty="0" smtClean="0"/>
              <a:t>Karate</a:t>
            </a:r>
            <a:r>
              <a:rPr lang="en-US" dirty="0" smtClean="0"/>
              <a:t> database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7244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PaymentsTableAdapter.Insert</a:t>
            </a:r>
            <a:r>
              <a:rPr lang="en-US" sz="2400" b="1" dirty="0" smtClean="0"/>
              <a:t>(5, #5/15/2010#, 50D)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 with </a:t>
            </a:r>
            <a:r>
              <a:rPr lang="en-US" dirty="0" err="1" smtClean="0"/>
              <a:t>DataTables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"/>
              </a:spcBef>
            </a:pPr>
            <a:r>
              <a:rPr lang="en-US" sz="2200" dirty="0" smtClean="0">
                <a:cs typeface="Times New Roman" pitchFamily="18" charset="0"/>
              </a:rPr>
              <a:t>A </a:t>
            </a:r>
            <a:r>
              <a:rPr lang="en-US" sz="2200" b="1" dirty="0" smtClean="0">
                <a:cs typeface="Times New Roman" pitchFamily="18" charset="0"/>
              </a:rPr>
              <a:t>For Each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statement can be used to iterate </a:t>
            </a:r>
            <a:r>
              <a:rPr lang="en-US" sz="2200" dirty="0" smtClean="0">
                <a:cs typeface="Times New Roman" pitchFamily="18" charset="0"/>
              </a:rPr>
              <a:t>over the </a:t>
            </a:r>
            <a:r>
              <a:rPr lang="en-US" sz="2200" b="1" dirty="0" smtClean="0">
                <a:cs typeface="Times New Roman" pitchFamily="18" charset="0"/>
              </a:rPr>
              <a:t>rows</a:t>
            </a:r>
            <a:r>
              <a:rPr lang="en-US" sz="2200" dirty="0" smtClean="0">
                <a:cs typeface="Times New Roman" pitchFamily="18" charset="0"/>
              </a:rPr>
              <a:t> collection of </a:t>
            </a:r>
            <a:r>
              <a:rPr lang="en-US" sz="2200" dirty="0" smtClean="0">
                <a:cs typeface="Times New Roman" pitchFamily="18" charset="0"/>
              </a:rPr>
              <a:t>a </a:t>
            </a:r>
            <a:r>
              <a:rPr lang="en-US" sz="2200" dirty="0" smtClean="0">
                <a:cs typeface="Times New Roman" pitchFamily="18" charset="0"/>
              </a:rPr>
              <a:t>table</a:t>
            </a:r>
            <a:endParaRPr lang="en-US" sz="22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r>
              <a:rPr lang="en-US" sz="2200" dirty="0" smtClean="0">
                <a:cs typeface="Times New Roman" pitchFamily="18" charset="0"/>
              </a:rPr>
              <a:t>Usually, it is best to create </a:t>
            </a:r>
            <a:r>
              <a:rPr lang="en-US" sz="2200" dirty="0" smtClean="0">
                <a:cs typeface="Times New Roman" pitchFamily="18" charset="0"/>
              </a:rPr>
              <a:t>a strongly typed </a:t>
            </a:r>
            <a:r>
              <a:rPr lang="en-US" sz="2200" dirty="0" smtClean="0">
                <a:cs typeface="Times New Roman" pitchFamily="18" charset="0"/>
              </a:rPr>
              <a:t>row that matches the type of rows in the table</a:t>
            </a:r>
            <a:endParaRPr lang="en-US" sz="22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r>
              <a:rPr lang="en-US" sz="2200" dirty="0" smtClean="0">
                <a:cs typeface="Times New Roman" pitchFamily="18" charset="0"/>
              </a:rPr>
              <a:t>For example:</a:t>
            </a:r>
          </a:p>
          <a:p>
            <a:pPr lvl="1">
              <a:spcBef>
                <a:spcPct val="5000"/>
              </a:spcBef>
            </a:pPr>
            <a:r>
              <a:rPr lang="en-US" sz="2200" dirty="0" smtClean="0">
                <a:cs typeface="Times New Roman" pitchFamily="18" charset="0"/>
              </a:rPr>
              <a:t>Total the </a:t>
            </a:r>
            <a:r>
              <a:rPr lang="en-US" sz="2200" i="1" dirty="0" smtClean="0">
                <a:cs typeface="Times New Roman" pitchFamily="18" charset="0"/>
              </a:rPr>
              <a:t>Amount</a:t>
            </a:r>
            <a:r>
              <a:rPr lang="en-US" sz="2200" dirty="0" smtClean="0">
                <a:cs typeface="Times New Roman" pitchFamily="18" charset="0"/>
              </a:rPr>
              <a:t> column of </a:t>
            </a:r>
            <a:r>
              <a:rPr lang="en-US" sz="2200" b="1" dirty="0" err="1" smtClean="0">
                <a:cs typeface="Times New Roman" pitchFamily="18" charset="0"/>
              </a:rPr>
              <a:t>PaymentsDataSet</a:t>
            </a:r>
            <a:r>
              <a:rPr lang="en-US" sz="2200" dirty="0" smtClean="0">
                <a:cs typeface="Times New Roman" pitchFamily="18" charset="0"/>
              </a:rPr>
              <a:t> dataset</a:t>
            </a:r>
          </a:p>
          <a:p>
            <a:pPr lvl="1">
              <a:spcBef>
                <a:spcPct val="5000"/>
              </a:spcBef>
            </a:pPr>
            <a:endParaRPr lang="en-US" sz="2200" dirty="0" smtClean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2200" dirty="0" smtClean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2200" dirty="0" smtClean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2200" dirty="0" smtClean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endParaRPr lang="en-US" sz="22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22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endParaRPr lang="en-US" sz="22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r>
              <a:rPr lang="en-US" sz="2200" dirty="0" smtClean="0">
                <a:cs typeface="Times New Roman" pitchFamily="18" charset="0"/>
              </a:rPr>
              <a:t>Tutorial 10-7 shows how to add a total to the </a:t>
            </a:r>
            <a:r>
              <a:rPr lang="en-US" sz="2200" i="1" dirty="0" smtClean="0">
                <a:cs typeface="Times New Roman" pitchFamily="18" charset="0"/>
              </a:rPr>
              <a:t>Karate</a:t>
            </a:r>
            <a:r>
              <a:rPr lang="en-US" sz="2200" dirty="0" smtClean="0">
                <a:cs typeface="Times New Roman" pitchFamily="18" charset="0"/>
              </a:rPr>
              <a:t> student payments application </a:t>
            </a:r>
            <a:endParaRPr lang="en-US" sz="2200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3352800"/>
            <a:ext cx="594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row As </a:t>
            </a:r>
            <a:r>
              <a:rPr lang="en-US" sz="2000" b="1" dirty="0" err="1" smtClean="0"/>
              <a:t>PaymentsDataSet.PaymentsRow</a:t>
            </a:r>
            <a:endParaRPr lang="en-US" sz="2000" b="1" dirty="0" smtClean="0"/>
          </a:p>
          <a:p>
            <a:r>
              <a:rPr lang="pt-BR" sz="2000" b="1" dirty="0" smtClean="0"/>
              <a:t>Dim decTotal As Decimal = </a:t>
            </a:r>
            <a:r>
              <a:rPr lang="pt-BR" sz="2000" b="1" dirty="0" smtClean="0"/>
              <a:t>0</a:t>
            </a:r>
          </a:p>
          <a:p>
            <a:endParaRPr lang="pt-BR" sz="2000" b="1" dirty="0" smtClean="0"/>
          </a:p>
          <a:p>
            <a:r>
              <a:rPr lang="en-US" sz="2000" b="1" dirty="0" smtClean="0"/>
              <a:t>For Each row In </a:t>
            </a:r>
            <a:r>
              <a:rPr lang="en-US" sz="2000" b="1" dirty="0" err="1" smtClean="0"/>
              <a:t>Me.PaymentsDataSet.Payments.Rows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decTotal</a:t>
            </a:r>
            <a:r>
              <a:rPr lang="en-US" sz="2000" b="1" dirty="0" smtClean="0"/>
              <a:t> </a:t>
            </a:r>
            <a:r>
              <a:rPr lang="en-US" sz="2000" b="1" dirty="0" smtClean="0"/>
              <a:t>+= </a:t>
            </a:r>
            <a:r>
              <a:rPr lang="en-US" sz="2000" b="1" dirty="0" err="1" smtClean="0"/>
              <a:t>row.Amount</a:t>
            </a:r>
            <a:endParaRPr lang="en-US" sz="2000" b="1" dirty="0" smtClean="0"/>
          </a:p>
          <a:p>
            <a:r>
              <a:rPr lang="en-US" sz="2000" b="1" dirty="0" smtClean="0"/>
              <a:t>Next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chapter you will learn:</a:t>
            </a:r>
          </a:p>
          <a:p>
            <a:pPr lvl="1"/>
            <a:r>
              <a:rPr lang="en-US" dirty="0" smtClean="0"/>
              <a:t>Basic database concepts</a:t>
            </a:r>
          </a:p>
          <a:p>
            <a:pPr lvl="1"/>
            <a:r>
              <a:rPr lang="en-US" dirty="0" smtClean="0"/>
              <a:t>How to write Visual Basic applications that interact with databases</a:t>
            </a:r>
          </a:p>
          <a:p>
            <a:pPr lvl="1"/>
            <a:r>
              <a:rPr lang="en-US" dirty="0" smtClean="0"/>
              <a:t>How to use a </a:t>
            </a:r>
            <a:r>
              <a:rPr lang="en-US" dirty="0" err="1" smtClean="0"/>
              <a:t>DataGridView</a:t>
            </a:r>
            <a:r>
              <a:rPr lang="en-US" dirty="0" smtClean="0"/>
              <a:t> control and display the data in a database</a:t>
            </a:r>
          </a:p>
          <a:p>
            <a:pPr lvl="1"/>
            <a:r>
              <a:rPr lang="en-US" dirty="0" smtClean="0"/>
              <a:t>How to sort and update database data</a:t>
            </a:r>
          </a:p>
          <a:p>
            <a:pPr lvl="1"/>
            <a:r>
              <a:rPr lang="en-US" dirty="0" smtClean="0"/>
              <a:t>To create an application that displays database data in list boxes, text boxes, labels, and combo 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10.5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SQL, which stands for Structured Query Language, is a standard language for working with database management 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SQL stands for </a:t>
            </a:r>
            <a:r>
              <a:rPr lang="en-US" i="1" dirty="0" smtClean="0"/>
              <a:t>Structured Query Language</a:t>
            </a:r>
          </a:p>
          <a:p>
            <a:pPr lvl="1"/>
            <a:r>
              <a:rPr lang="en-US" dirty="0" smtClean="0"/>
              <a:t> A standard language for working with database management systems</a:t>
            </a:r>
          </a:p>
          <a:p>
            <a:pPr lvl="1"/>
            <a:r>
              <a:rPr lang="en-US" dirty="0" smtClean="0"/>
              <a:t>Standardized by the American National Standards Institute (ANSI)</a:t>
            </a:r>
          </a:p>
          <a:p>
            <a:pPr lvl="1"/>
            <a:r>
              <a:rPr lang="en-US" dirty="0" smtClean="0"/>
              <a:t>The language of choice for interacting with database management systems</a:t>
            </a:r>
          </a:p>
          <a:p>
            <a:r>
              <a:rPr lang="en-US" dirty="0" smtClean="0"/>
              <a:t>Consists of a limited set of keywords</a:t>
            </a:r>
          </a:p>
          <a:p>
            <a:pPr lvl="1"/>
            <a:r>
              <a:rPr lang="en-US" dirty="0" smtClean="0"/>
              <a:t>Keywords construct statements called </a:t>
            </a:r>
            <a:r>
              <a:rPr lang="en-US" b="1" dirty="0" smtClean="0">
                <a:solidFill>
                  <a:schemeClr val="bg1"/>
                </a:solidFill>
              </a:rPr>
              <a:t>database queries</a:t>
            </a:r>
          </a:p>
          <a:p>
            <a:pPr lvl="1"/>
            <a:r>
              <a:rPr lang="en-US" dirty="0" smtClean="0"/>
              <a:t>Queries are submitted to the DBMS</a:t>
            </a:r>
          </a:p>
          <a:p>
            <a:pPr lvl="1"/>
            <a:r>
              <a:rPr lang="en-US" dirty="0" smtClean="0"/>
              <a:t>In response to queries, the DBMS carries out operations on its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SELECT statement</a:t>
            </a:r>
            <a:r>
              <a:rPr lang="en-US" sz="2400" dirty="0" smtClean="0"/>
              <a:t> retrieves data from a database</a:t>
            </a:r>
          </a:p>
          <a:p>
            <a:pPr lvl="1"/>
            <a:r>
              <a:rPr lang="en-US" sz="2400" dirty="0" smtClean="0"/>
              <a:t>Used to select rows, columns, and tables</a:t>
            </a:r>
          </a:p>
          <a:p>
            <a:pPr lvl="1"/>
            <a:r>
              <a:rPr lang="en-US" sz="2400" dirty="0" smtClean="0"/>
              <a:t>The most basic format for a single table is: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000" b="1" i="1" dirty="0" err="1" smtClean="0"/>
              <a:t>ColumnList</a:t>
            </a:r>
            <a:r>
              <a:rPr lang="en-US" sz="2000" dirty="0" smtClean="0"/>
              <a:t> must contain table column names separated by commas</a:t>
            </a:r>
          </a:p>
          <a:p>
            <a:pPr lvl="1"/>
            <a:r>
              <a:rPr lang="en-US" sz="2000" dirty="0" smtClean="0"/>
              <a:t>The following statement selects the </a:t>
            </a:r>
            <a:r>
              <a:rPr lang="en-US" sz="2000" i="1" dirty="0" smtClean="0"/>
              <a:t>ID</a:t>
            </a:r>
            <a:r>
              <a:rPr lang="en-US" sz="2000" dirty="0" smtClean="0"/>
              <a:t> and </a:t>
            </a:r>
            <a:r>
              <a:rPr lang="en-US" sz="2000" i="1" dirty="0" smtClean="0"/>
              <a:t>Salary</a:t>
            </a:r>
            <a:r>
              <a:rPr lang="en-US" sz="2000" dirty="0" smtClean="0"/>
              <a:t> columns from the </a:t>
            </a:r>
            <a:r>
              <a:rPr lang="en-US" sz="2000" i="1" dirty="0" err="1" smtClean="0"/>
              <a:t>SalesStaff</a:t>
            </a:r>
            <a:r>
              <a:rPr lang="en-US" sz="2000" i="1" dirty="0" smtClean="0"/>
              <a:t> </a:t>
            </a:r>
            <a:r>
              <a:rPr lang="en-US" sz="2000" dirty="0" smtClean="0"/>
              <a:t>table: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00" y="289560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i="1" dirty="0" err="1" smtClean="0"/>
              <a:t>ColumnList</a:t>
            </a:r>
            <a:endParaRPr lang="en-US" sz="2400" b="1" i="1" dirty="0" smtClean="0"/>
          </a:p>
          <a:p>
            <a:r>
              <a:rPr lang="en-US" sz="2400" b="1" dirty="0" smtClean="0"/>
              <a:t>FROM </a:t>
            </a:r>
            <a:r>
              <a:rPr lang="en-US" sz="2400" b="1" i="1" dirty="0" smtClean="0"/>
              <a:t>Table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352800" y="4800600"/>
            <a:ext cx="243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ID, Salary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SalesStaff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is no required formatting or capitalization of SQL statements</a:t>
            </a:r>
          </a:p>
          <a:p>
            <a:pPr lvl="1"/>
            <a:r>
              <a:rPr lang="en-US" sz="2400" dirty="0" smtClean="0"/>
              <a:t>The following queries are equivalent: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As a matter of style and readability</a:t>
            </a:r>
          </a:p>
          <a:p>
            <a:pPr lvl="1"/>
            <a:r>
              <a:rPr lang="en-US" sz="2400" dirty="0" smtClean="0"/>
              <a:t>You should try to use consistent capitalization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967335"/>
            <a:ext cx="487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ID, Salary FROM </a:t>
            </a:r>
            <a:r>
              <a:rPr lang="en-US" sz="2400" b="1" dirty="0" err="1" smtClean="0"/>
              <a:t>SalesStaff</a:t>
            </a:r>
            <a:endParaRPr lang="en-US" sz="2400" b="1" dirty="0" smtClean="0"/>
          </a:p>
          <a:p>
            <a:r>
              <a:rPr lang="en-US" sz="2400" b="1" dirty="0" smtClean="0"/>
              <a:t>select ID, Salary from </a:t>
            </a:r>
            <a:r>
              <a:rPr lang="en-US" sz="2400" b="1" dirty="0" err="1" smtClean="0"/>
              <a:t>SalesStaff</a:t>
            </a:r>
            <a:endParaRPr lang="en-US" sz="2400" b="1" dirty="0" smtClean="0"/>
          </a:p>
          <a:p>
            <a:r>
              <a:rPr lang="en-US" sz="2400" b="1" dirty="0" smtClean="0"/>
              <a:t>Select id, salary from </a:t>
            </a:r>
            <a:r>
              <a:rPr lang="en-US" sz="2400" b="1" dirty="0" err="1" smtClean="0"/>
              <a:t>salesstaff</a:t>
            </a:r>
            <a:endParaRPr lang="en-US" sz="2400" b="1" dirty="0" smtClean="0"/>
          </a:p>
          <a:p>
            <a:r>
              <a:rPr lang="en-US" sz="2400" b="1" dirty="0" err="1" smtClean="0"/>
              <a:t>SeLeCt</a:t>
            </a:r>
            <a:r>
              <a:rPr lang="en-US" sz="2400" b="1" dirty="0" smtClean="0"/>
              <a:t> Id, </a:t>
            </a:r>
            <a:r>
              <a:rPr lang="en-US" sz="2400" b="1" dirty="0" err="1" smtClean="0"/>
              <a:t>SaLaRy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FrOm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SaLeSsTaFf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</a:t>
            </a:r>
            <a:r>
              <a:rPr lang="en-US" sz="2400" dirty="0" smtClean="0"/>
              <a:t>ield names that contain embedded spaces must be surrounded by square brackets</a:t>
            </a:r>
          </a:p>
          <a:p>
            <a:pPr lvl="1"/>
            <a:r>
              <a:rPr lang="en-US" sz="2400" dirty="0" smtClean="0"/>
              <a:t>For example: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*</a:t>
            </a:r>
            <a:r>
              <a:rPr lang="en-US" sz="2400" dirty="0" smtClean="0"/>
              <a:t> character in the column list selects all the columns from a table</a:t>
            </a:r>
          </a:p>
          <a:p>
            <a:pPr lvl="1"/>
            <a:r>
              <a:rPr lang="en-US" sz="2400" dirty="0" smtClean="0"/>
              <a:t>For 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895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SELECT [Last Name], [First Name]</a:t>
            </a:r>
          </a:p>
          <a:p>
            <a:r>
              <a:rPr lang="en-US" sz="2400" b="1" dirty="0" smtClean="0"/>
              <a:t>FROM Employees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4953000"/>
            <a:ext cx="236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SalesStaff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 for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Column names can be renamed using the </a:t>
            </a:r>
            <a:r>
              <a:rPr lang="en-US" sz="2800" b="1" dirty="0" smtClean="0"/>
              <a:t>AS</a:t>
            </a:r>
            <a:r>
              <a:rPr lang="en-US" sz="2800" dirty="0" smtClean="0"/>
              <a:t> keyword</a:t>
            </a:r>
          </a:p>
          <a:p>
            <a:pPr lvl="1"/>
            <a:r>
              <a:rPr lang="en-US" dirty="0" smtClean="0"/>
              <a:t>The new column name is called an </a:t>
            </a:r>
            <a:r>
              <a:rPr lang="en-US" i="1" dirty="0" smtClean="0"/>
              <a:t>alias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Renaming columns is useful for two reasons: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You can hide the real column names from users for security purposes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You can rename database columns to make user friendly column headings in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3050" y="2895600"/>
            <a:ext cx="6057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Last_Name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Hire_Date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Date_Hired</a:t>
            </a:r>
            <a:endParaRPr lang="en-US" sz="2400" b="1" dirty="0" smtClean="0"/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SalesStaff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Creating Alias Columns from Other Columns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query can create a new column from other existing columns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strings occur in queries they must be surrounded by apostrophes</a:t>
            </a:r>
          </a:p>
          <a:p>
            <a:pPr lvl="1"/>
            <a:r>
              <a:rPr lang="en-US" dirty="0" smtClean="0"/>
              <a:t>The + operator concatenates multiple strings into a single string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6600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Last_Name</a:t>
            </a:r>
            <a:r>
              <a:rPr lang="en-US" sz="2400" b="1" dirty="0" smtClean="0"/>
              <a:t> + ', ' + </a:t>
            </a:r>
            <a:r>
              <a:rPr lang="en-US" sz="2400" b="1" dirty="0" err="1" smtClean="0"/>
              <a:t>First_Name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Full_Name</a:t>
            </a:r>
            <a:endParaRPr lang="en-US" sz="2400" b="1" dirty="0" smtClean="0"/>
          </a:p>
          <a:p>
            <a:r>
              <a:rPr lang="en-US" sz="2400" b="1" dirty="0" smtClean="0"/>
              <a:t>FROM Members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You can create new columns from calculated column values</a:t>
            </a:r>
          </a:p>
          <a:p>
            <a:pPr lvl="1"/>
            <a:r>
              <a:rPr lang="en-US" dirty="0" smtClean="0"/>
              <a:t>For example, the following query: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sz="2800" dirty="0" smtClean="0"/>
              <a:t>Multiplies the values of two columns </a:t>
            </a:r>
          </a:p>
          <a:p>
            <a:pPr lvl="3"/>
            <a:r>
              <a:rPr lang="en-US" sz="2800" i="1" dirty="0" err="1" smtClean="0"/>
              <a:t>hoursWorked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hourlyRate</a:t>
            </a:r>
            <a:endParaRPr lang="en-US" sz="2800" i="1" dirty="0" smtClean="0"/>
          </a:p>
          <a:p>
            <a:pPr lvl="2"/>
            <a:r>
              <a:rPr lang="en-US" sz="2800" dirty="0" smtClean="0"/>
              <a:t>D</a:t>
            </a:r>
            <a:r>
              <a:rPr lang="en-US" sz="2800" dirty="0" smtClean="0"/>
              <a:t>isplays the result as a new column (alias)</a:t>
            </a:r>
          </a:p>
          <a:p>
            <a:pPr lvl="3"/>
            <a:r>
              <a:rPr lang="en-US" sz="2800" i="1" dirty="0" err="1" smtClean="0"/>
              <a:t>payAmount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971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employeeId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hoursWorked</a:t>
            </a:r>
            <a:r>
              <a:rPr lang="en-US" sz="2400" b="1" dirty="0" smtClean="0"/>
              <a:t> </a:t>
            </a:r>
            <a:r>
              <a:rPr lang="en-US" sz="2400" b="1" dirty="0" smtClean="0"/>
              <a:t>* </a:t>
            </a:r>
            <a:r>
              <a:rPr lang="en-US" sz="2400" b="1" dirty="0" err="1" smtClean="0"/>
              <a:t>hourlyRate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payAmount</a:t>
            </a:r>
            <a:endParaRPr lang="en-US" sz="2400" b="1" dirty="0" smtClean="0"/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PayRoll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the Row Order with </a:t>
            </a:r>
            <a:r>
              <a:rPr lang="en-US" b="1" dirty="0" smtClean="0"/>
              <a:t>ORDER BY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"/>
              </a:spcBef>
            </a:pPr>
            <a:r>
              <a:rPr lang="en-US" dirty="0" smtClean="0">
                <a:cs typeface="Times New Roman" pitchFamily="18" charset="0"/>
              </a:rPr>
              <a:t>SQL Select has an optional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ORDER BY</a:t>
            </a:r>
            <a:r>
              <a:rPr lang="en-US" sz="2600" b="1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clause </a:t>
            </a:r>
            <a:r>
              <a:rPr lang="en-US" dirty="0" smtClean="0">
                <a:cs typeface="Times New Roman" pitchFamily="18" charset="0"/>
              </a:rPr>
              <a:t>that affects the order in which rows appear</a:t>
            </a:r>
          </a:p>
          <a:p>
            <a:pPr lvl="2"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sz="2200" b="1" dirty="0" smtClean="0">
                <a:cs typeface="Times New Roman" pitchFamily="18" charset="0"/>
              </a:rPr>
              <a:t>ORDER BY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, </a:t>
            </a:r>
            <a:r>
              <a:rPr lang="en-US" sz="2200" b="1" dirty="0" err="1" smtClean="0">
                <a:cs typeface="Times New Roman" pitchFamily="18" charset="0"/>
              </a:rPr>
              <a:t>First_Name</a:t>
            </a:r>
            <a:endParaRPr lang="en-US" sz="2200" b="1" dirty="0" smtClean="0">
              <a:cs typeface="Times New Roman" pitchFamily="18" charset="0"/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dirty="0" smtClean="0">
                <a:cs typeface="Times New Roman" pitchFamily="18" charset="0"/>
              </a:rPr>
              <a:t>Displays rows in order by last name, then first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dirty="0" smtClean="0">
                <a:cs typeface="Times New Roman" pitchFamily="18" charset="0"/>
              </a:rPr>
              <a:t>Sort in </a:t>
            </a:r>
            <a:r>
              <a:rPr lang="en-US" dirty="0" smtClean="0">
                <a:cs typeface="Times New Roman" pitchFamily="18" charset="0"/>
              </a:rPr>
              <a:t>descending </a:t>
            </a:r>
            <a:r>
              <a:rPr lang="en-US" dirty="0" smtClean="0">
                <a:cs typeface="Times New Roman" pitchFamily="18" charset="0"/>
              </a:rPr>
              <a:t>order (high to low) using </a:t>
            </a:r>
            <a:r>
              <a:rPr lang="en-US" b="1" dirty="0" smtClean="0">
                <a:cs typeface="Times New Roman" pitchFamily="18" charset="0"/>
              </a:rPr>
              <a:t>DESC</a:t>
            </a:r>
            <a:endParaRPr lang="en-US" b="1" dirty="0" smtClean="0">
              <a:cs typeface="Times New Roman" pitchFamily="18" charset="0"/>
            </a:endParaRPr>
          </a:p>
          <a:p>
            <a:pPr lvl="2">
              <a:spcBef>
                <a:spcPct val="0"/>
              </a:spcBef>
              <a:spcAft>
                <a:spcPct val="30000"/>
              </a:spcAft>
              <a:buNone/>
            </a:pPr>
            <a:r>
              <a:rPr lang="en-US" sz="2200" b="1" dirty="0" smtClean="0">
                <a:cs typeface="Times New Roman" pitchFamily="18" charset="0"/>
              </a:rPr>
              <a:t>ORDER BY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 </a:t>
            </a:r>
            <a:r>
              <a:rPr lang="en-US" sz="2200" b="1" dirty="0" smtClean="0">
                <a:cs typeface="Times New Roman" pitchFamily="18" charset="0"/>
              </a:rPr>
              <a:t>DESC</a:t>
            </a:r>
            <a:endParaRPr lang="en-US" sz="2200" i="1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r>
              <a:rPr lang="en-US" sz="2600" b="1" dirty="0" smtClean="0">
                <a:cs typeface="Times New Roman" pitchFamily="18" charset="0"/>
              </a:rPr>
              <a:t>ORDER BY </a:t>
            </a:r>
            <a:r>
              <a:rPr lang="en-US" dirty="0" smtClean="0">
                <a:cs typeface="Times New Roman" pitchFamily="18" charset="0"/>
              </a:rPr>
              <a:t>clause </a:t>
            </a:r>
            <a:r>
              <a:rPr lang="en-US" dirty="0" smtClean="0">
                <a:cs typeface="Times New Roman" pitchFamily="18" charset="0"/>
              </a:rPr>
              <a:t>appears after </a:t>
            </a:r>
            <a:r>
              <a:rPr lang="en-US" sz="2600" b="1" dirty="0" smtClean="0">
                <a:cs typeface="Times New Roman" pitchFamily="18" charset="0"/>
              </a:rPr>
              <a:t>FROM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clause</a:t>
            </a:r>
          </a:p>
          <a:p>
            <a:pPr lvl="2">
              <a:buNone/>
            </a:pPr>
            <a:r>
              <a:rPr lang="en-US" sz="2200" b="1" dirty="0" smtClean="0">
                <a:cs typeface="Times New Roman" pitchFamily="18" charset="0"/>
              </a:rPr>
              <a:t>SELECT </a:t>
            </a:r>
            <a:r>
              <a:rPr lang="en-US" sz="2200" b="1" dirty="0" err="1" smtClean="0">
                <a:cs typeface="Times New Roman" pitchFamily="18" charset="0"/>
              </a:rPr>
              <a:t>First_Name</a:t>
            </a:r>
            <a:r>
              <a:rPr lang="en-US" sz="2200" b="1" dirty="0" smtClean="0">
                <a:cs typeface="Times New Roman" pitchFamily="18" charset="0"/>
              </a:rPr>
              <a:t>,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, </a:t>
            </a:r>
            <a:r>
              <a:rPr lang="en-US" sz="2200" b="1" dirty="0" err="1" smtClean="0">
                <a:cs typeface="Times New Roman" pitchFamily="18" charset="0"/>
              </a:rPr>
              <a:t>Date_Joined</a:t>
            </a:r>
            <a:endParaRPr lang="en-US" sz="2200" b="1" dirty="0" smtClean="0">
              <a:cs typeface="Times New Roman" pitchFamily="18" charset="0"/>
            </a:endParaRPr>
          </a:p>
          <a:p>
            <a:pPr lvl="2">
              <a:spcBef>
                <a:spcPct val="5000"/>
              </a:spcBef>
              <a:buNone/>
            </a:pPr>
            <a:r>
              <a:rPr lang="en-US" sz="2200" b="1" dirty="0" smtClean="0">
                <a:cs typeface="Times New Roman" pitchFamily="18" charset="0"/>
              </a:rPr>
              <a:t>FROM </a:t>
            </a:r>
            <a:r>
              <a:rPr lang="en-US" sz="2200" b="1" dirty="0" smtClean="0">
                <a:cs typeface="Times New Roman" pitchFamily="18" charset="0"/>
              </a:rPr>
              <a:t>Members</a:t>
            </a:r>
          </a:p>
          <a:p>
            <a:pPr lvl="2">
              <a:spcBef>
                <a:spcPct val="5000"/>
              </a:spcBef>
              <a:buNone/>
            </a:pPr>
            <a:r>
              <a:rPr lang="en-US" sz="2200" b="1" dirty="0" smtClean="0">
                <a:cs typeface="Times New Roman" pitchFamily="18" charset="0"/>
              </a:rPr>
              <a:t>ORDER BY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, </a:t>
            </a:r>
            <a:r>
              <a:rPr lang="en-US" sz="2200" b="1" dirty="0" err="1" smtClean="0">
                <a:cs typeface="Times New Roman" pitchFamily="18" charset="0"/>
              </a:rPr>
              <a:t>First_Name</a:t>
            </a:r>
            <a:endParaRPr lang="en-US" sz="2200" b="1" dirty="0" smtClean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r>
              <a:rPr lang="en-US" dirty="0" smtClean="0">
                <a:cs typeface="Times New Roman" pitchFamily="18" charset="0"/>
              </a:rPr>
              <a:t>Lists all members by last name, then first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Rows with the </a:t>
            </a:r>
            <a:r>
              <a:rPr lang="en-US" b="1" dirty="0" smtClean="0"/>
              <a:t>WHERE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"/>
              </a:spcBef>
            </a:pPr>
            <a:r>
              <a:rPr lang="en-US" dirty="0" smtClean="0">
                <a:cs typeface="Times New Roman" pitchFamily="18" charset="0"/>
              </a:rPr>
              <a:t>SQL Select has an optional</a:t>
            </a:r>
            <a:r>
              <a:rPr lang="en-US" sz="2600" dirty="0" smtClean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WHERE</a:t>
            </a:r>
            <a:r>
              <a:rPr lang="en-US" sz="2600" b="1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clause</a:t>
            </a:r>
            <a:r>
              <a:rPr lang="en-US" dirty="0" smtClean="0">
                <a:cs typeface="Times New Roman" pitchFamily="18" charset="0"/>
              </a:rPr>
              <a:t> that can be used to select (or filter) certain </a:t>
            </a:r>
            <a:r>
              <a:rPr lang="en-US" dirty="0" smtClean="0">
                <a:cs typeface="Times New Roman" pitchFamily="18" charset="0"/>
              </a:rPr>
              <a:t>rows</a:t>
            </a:r>
          </a:p>
          <a:p>
            <a:pPr lvl="2"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sz="2200" b="1" dirty="0" smtClean="0">
                <a:cs typeface="Times New Roman" pitchFamily="18" charset="0"/>
              </a:rPr>
              <a:t>	WHERE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 = 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Gomez</a:t>
            </a:r>
            <a:r>
              <a:rPr lang="en-US" sz="2200" b="1" dirty="0" smtClean="0"/>
              <a:t>'</a:t>
            </a:r>
            <a:endParaRPr lang="en-US" sz="2200" b="1" dirty="0" smtClean="0">
              <a:cs typeface="Times New Roman" pitchFamily="18" charset="0"/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dirty="0" smtClean="0">
                <a:cs typeface="Times New Roman" pitchFamily="18" charset="0"/>
              </a:rPr>
              <a:t>Displays </a:t>
            </a:r>
            <a:r>
              <a:rPr lang="en-US" dirty="0" smtClean="0">
                <a:cs typeface="Times New Roman" pitchFamily="18" charset="0"/>
              </a:rPr>
              <a:t>only rows where last name is Gomez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dirty="0" smtClean="0">
                <a:cs typeface="Times New Roman" pitchFamily="18" charset="0"/>
              </a:rPr>
              <a:t>Must be a defined column (in table or created)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dirty="0" smtClean="0">
                <a:cs typeface="Times New Roman" pitchFamily="18" charset="0"/>
              </a:rPr>
              <a:t>This example selects based on a created field</a:t>
            </a:r>
          </a:p>
          <a:p>
            <a:pPr lvl="1">
              <a:buNone/>
            </a:pPr>
            <a:r>
              <a:rPr lang="en-US" sz="2200" b="1" dirty="0" smtClean="0">
                <a:cs typeface="Times New Roman" pitchFamily="18" charset="0"/>
              </a:rPr>
              <a:t>SELECT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, </a:t>
            </a:r>
            <a:r>
              <a:rPr lang="en-US" sz="2200" b="1" dirty="0" err="1" smtClean="0">
                <a:cs typeface="Times New Roman" pitchFamily="18" charset="0"/>
              </a:rPr>
              <a:t>hrsWorked</a:t>
            </a:r>
            <a:r>
              <a:rPr lang="en-US" sz="2200" b="1" dirty="0" smtClean="0">
                <a:cs typeface="Times New Roman" pitchFamily="18" charset="0"/>
              </a:rPr>
              <a:t> * Rate </a:t>
            </a:r>
            <a:r>
              <a:rPr lang="en-US" sz="2200" b="1" dirty="0" smtClean="0">
                <a:cs typeface="Times New Roman" pitchFamily="18" charset="0"/>
              </a:rPr>
              <a:t>AS </a:t>
            </a:r>
            <a:r>
              <a:rPr lang="en-US" sz="2200" b="1" dirty="0" err="1" smtClean="0">
                <a:cs typeface="Times New Roman" pitchFamily="18" charset="0"/>
              </a:rPr>
              <a:t>payAmount</a:t>
            </a:r>
            <a:endParaRPr lang="en-US" sz="2200" b="1" dirty="0" smtClean="0">
              <a:cs typeface="Times New Roman" pitchFamily="18" charset="0"/>
            </a:endParaRPr>
          </a:p>
          <a:p>
            <a:pPr lvl="1">
              <a:spcBef>
                <a:spcPct val="5000"/>
              </a:spcBef>
              <a:buNone/>
            </a:pPr>
            <a:r>
              <a:rPr lang="en-US" sz="2200" b="1" dirty="0" smtClean="0">
                <a:cs typeface="Times New Roman" pitchFamily="18" charset="0"/>
              </a:rPr>
              <a:t>FROM </a:t>
            </a:r>
            <a:r>
              <a:rPr lang="en-US" sz="2200" b="1" dirty="0" smtClean="0">
                <a:cs typeface="Times New Roman" pitchFamily="18" charset="0"/>
              </a:rPr>
              <a:t>Payroll</a:t>
            </a:r>
          </a:p>
          <a:p>
            <a:pPr lvl="1">
              <a:spcBef>
                <a:spcPct val="5000"/>
              </a:spcBef>
              <a:buNone/>
            </a:pPr>
            <a:r>
              <a:rPr lang="en-US" sz="2200" b="1" dirty="0" smtClean="0">
                <a:cs typeface="Times New Roman" pitchFamily="18" charset="0"/>
              </a:rPr>
              <a:t>WHERE </a:t>
            </a:r>
            <a:r>
              <a:rPr lang="en-US" sz="2200" b="1" dirty="0" err="1" smtClean="0">
                <a:cs typeface="Times New Roman" pitchFamily="18" charset="0"/>
              </a:rPr>
              <a:t>payAmount</a:t>
            </a:r>
            <a:r>
              <a:rPr lang="en-US" sz="2200" b="1" dirty="0" smtClean="0">
                <a:cs typeface="Times New Roman" pitchFamily="18" charset="0"/>
              </a:rPr>
              <a:t> &gt; 1000</a:t>
            </a:r>
          </a:p>
          <a:p>
            <a:pPr lvl="1">
              <a:spcBef>
                <a:spcPct val="5000"/>
              </a:spcBef>
              <a:spcAft>
                <a:spcPct val="30000"/>
              </a:spcAft>
              <a:buNone/>
            </a:pPr>
            <a:r>
              <a:rPr lang="en-US" sz="2200" b="1" dirty="0" smtClean="0">
                <a:cs typeface="Times New Roman" pitchFamily="18" charset="0"/>
              </a:rPr>
              <a:t>ORDER BY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endParaRPr lang="en-US" sz="2200" i="1" dirty="0" smtClean="0">
              <a:cs typeface="Times New Roman" pitchFamily="18" charset="0"/>
            </a:endParaRPr>
          </a:p>
          <a:p>
            <a:pPr lvl="1">
              <a:spcBef>
                <a:spcPct val="5000"/>
              </a:spcBef>
            </a:pPr>
            <a:r>
              <a:rPr lang="en-US" dirty="0" smtClean="0">
                <a:cs typeface="Times New Roman" pitchFamily="18" charset="0"/>
              </a:rPr>
              <a:t>Selects those being paid more than $1,000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Visual Basic applications use database management systems to</a:t>
            </a:r>
          </a:p>
          <a:p>
            <a:r>
              <a:rPr lang="en-US" dirty="0" smtClean="0"/>
              <a:t>make large amounts of data available to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"/>
              </a:spcBef>
              <a:spcAft>
                <a:spcPct val="20000"/>
              </a:spcAft>
              <a:tabLst>
                <a:tab pos="1371600" algn="ctr"/>
              </a:tabLst>
            </a:pPr>
            <a:r>
              <a:rPr lang="en-US" sz="2400" dirty="0" smtClean="0">
                <a:cs typeface="Times New Roman" pitchFamily="18" charset="0"/>
              </a:rPr>
              <a:t>SQL </a:t>
            </a:r>
            <a:r>
              <a:rPr lang="en-US" sz="2400" b="1" dirty="0" smtClean="0">
                <a:cs typeface="Times New Roman" pitchFamily="18" charset="0"/>
              </a:rPr>
              <a:t>WHERE</a:t>
            </a:r>
            <a:r>
              <a:rPr lang="en-US" sz="2400" dirty="0" smtClean="0">
                <a:cs typeface="Times New Roman" pitchFamily="18" charset="0"/>
              </a:rPr>
              <a:t> clause uses </a:t>
            </a:r>
            <a:r>
              <a:rPr lang="en-US" sz="2400" dirty="0" smtClean="0">
                <a:cs typeface="Times New Roman" pitchFamily="18" charset="0"/>
              </a:rPr>
              <a:t>relational operators </a:t>
            </a:r>
            <a:r>
              <a:rPr lang="en-US" sz="2400" dirty="0" smtClean="0">
                <a:cs typeface="Times New Roman" pitchFamily="18" charset="0"/>
              </a:rPr>
              <a:t>like an </a:t>
            </a:r>
            <a:r>
              <a:rPr lang="en-US" sz="2400" b="1" dirty="0" smtClean="0">
                <a:cs typeface="Times New Roman" pitchFamily="18" charset="0"/>
              </a:rPr>
              <a:t>If</a:t>
            </a:r>
            <a:r>
              <a:rPr lang="en-US" sz="2400" dirty="0" smtClean="0">
                <a:cs typeface="Times New Roman" pitchFamily="18" charset="0"/>
              </a:rPr>
              <a:t> statement</a:t>
            </a: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</a:t>
            </a:r>
            <a:r>
              <a:rPr lang="en-US" sz="2600" b="1" u="sng" dirty="0" smtClean="0">
                <a:cs typeface="Times New Roman" pitchFamily="18" charset="0"/>
              </a:rPr>
              <a:t>Operator</a:t>
            </a:r>
            <a:r>
              <a:rPr lang="en-US" sz="2600" b="1" dirty="0" smtClean="0">
                <a:cs typeface="Times New Roman" pitchFamily="18" charset="0"/>
              </a:rPr>
              <a:t>		</a:t>
            </a:r>
            <a:r>
              <a:rPr lang="en-US" sz="2600" b="1" u="sng" dirty="0" smtClean="0">
                <a:cs typeface="Times New Roman" pitchFamily="18" charset="0"/>
              </a:rPr>
              <a:t>Meaning</a:t>
            </a:r>
            <a:endParaRPr lang="en-US" sz="2600" b="1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=		</a:t>
            </a:r>
            <a:r>
              <a:rPr lang="en-US" sz="2200" b="1" dirty="0" smtClean="0">
                <a:cs typeface="Times New Roman" pitchFamily="18" charset="0"/>
              </a:rPr>
              <a:t>	equal </a:t>
            </a:r>
            <a:r>
              <a:rPr lang="en-US" sz="2200" b="1" dirty="0" smtClean="0">
                <a:cs typeface="Times New Roman" pitchFamily="18" charset="0"/>
              </a:rPr>
              <a:t>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&lt;&gt;		</a:t>
            </a:r>
            <a:r>
              <a:rPr lang="en-US" sz="2200" b="1" dirty="0" smtClean="0">
                <a:cs typeface="Times New Roman" pitchFamily="18" charset="0"/>
              </a:rPr>
              <a:t>	not </a:t>
            </a:r>
            <a:r>
              <a:rPr lang="en-US" sz="2200" b="1" dirty="0" smtClean="0">
                <a:cs typeface="Times New Roman" pitchFamily="18" charset="0"/>
              </a:rPr>
              <a:t>equal 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&lt;		</a:t>
            </a:r>
            <a:r>
              <a:rPr lang="en-US" sz="2200" b="1" dirty="0" smtClean="0">
                <a:cs typeface="Times New Roman" pitchFamily="18" charset="0"/>
              </a:rPr>
              <a:t>	less </a:t>
            </a:r>
            <a:r>
              <a:rPr lang="en-US" sz="2200" b="1" dirty="0" smtClean="0">
                <a:cs typeface="Times New Roman" pitchFamily="18" charset="0"/>
              </a:rPr>
              <a:t>than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&lt;=		</a:t>
            </a:r>
            <a:r>
              <a:rPr lang="en-US" sz="2200" b="1" dirty="0" smtClean="0">
                <a:cs typeface="Times New Roman" pitchFamily="18" charset="0"/>
              </a:rPr>
              <a:t>	less </a:t>
            </a:r>
            <a:r>
              <a:rPr lang="en-US" sz="2200" b="1" dirty="0" smtClean="0">
                <a:cs typeface="Times New Roman" pitchFamily="18" charset="0"/>
              </a:rPr>
              <a:t>than or equal 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&gt;		</a:t>
            </a:r>
            <a:r>
              <a:rPr lang="en-US" sz="2200" b="1" dirty="0" smtClean="0">
                <a:cs typeface="Times New Roman" pitchFamily="18" charset="0"/>
              </a:rPr>
              <a:t>	greater </a:t>
            </a:r>
            <a:r>
              <a:rPr lang="en-US" sz="2200" b="1" dirty="0" smtClean="0">
                <a:cs typeface="Times New Roman" pitchFamily="18" charset="0"/>
              </a:rPr>
              <a:t>than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&gt;=		</a:t>
            </a:r>
            <a:r>
              <a:rPr lang="en-US" sz="2200" b="1" dirty="0" smtClean="0">
                <a:cs typeface="Times New Roman" pitchFamily="18" charset="0"/>
              </a:rPr>
              <a:t>	greater </a:t>
            </a:r>
            <a:r>
              <a:rPr lang="en-US" sz="2200" b="1" dirty="0" smtClean="0">
                <a:cs typeface="Times New Roman" pitchFamily="18" charset="0"/>
              </a:rPr>
              <a:t>than or equal to</a:t>
            </a:r>
          </a:p>
          <a:p>
            <a:pPr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</a:t>
            </a:r>
            <a:r>
              <a:rPr lang="en-US" sz="2200" b="1" dirty="0" smtClean="0">
                <a:cs typeface="Times New Roman" pitchFamily="18" charset="0"/>
              </a:rPr>
              <a:t>          BETWEEN</a:t>
            </a:r>
            <a:r>
              <a:rPr lang="en-US" sz="2200" b="1" dirty="0" smtClean="0">
                <a:cs typeface="Times New Roman" pitchFamily="18" charset="0"/>
              </a:rPr>
              <a:t>	</a:t>
            </a:r>
            <a:r>
              <a:rPr lang="en-US" sz="2200" b="1" dirty="0" smtClean="0">
                <a:cs typeface="Times New Roman" pitchFamily="18" charset="0"/>
              </a:rPr>
              <a:t>	</a:t>
            </a:r>
            <a:r>
              <a:rPr lang="en-US" sz="2200" b="1" dirty="0" err="1" smtClean="0">
                <a:cs typeface="Times New Roman" pitchFamily="18" charset="0"/>
              </a:rPr>
              <a:t>between</a:t>
            </a:r>
            <a:r>
              <a:rPr lang="en-US" sz="2200" b="1" dirty="0" smtClean="0">
                <a:cs typeface="Times New Roman" pitchFamily="18" charset="0"/>
              </a:rPr>
              <a:t> </a:t>
            </a:r>
            <a:r>
              <a:rPr lang="en-US" sz="2200" b="1" dirty="0" smtClean="0">
                <a:cs typeface="Times New Roman" pitchFamily="18" charset="0"/>
              </a:rPr>
              <a:t>two values (inclusive)</a:t>
            </a:r>
          </a:p>
          <a:p>
            <a:pPr>
              <a:spcBef>
                <a:spcPct val="5000"/>
              </a:spcBef>
              <a:spcAft>
                <a:spcPct val="30000"/>
              </a:spcAft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		</a:t>
            </a:r>
            <a:r>
              <a:rPr lang="en-US" sz="2200" b="1" dirty="0" smtClean="0">
                <a:cs typeface="Times New Roman" pitchFamily="18" charset="0"/>
              </a:rPr>
              <a:t>LIKE</a:t>
            </a:r>
            <a:r>
              <a:rPr lang="en-US" sz="2200" b="1" dirty="0" smtClean="0">
                <a:cs typeface="Times New Roman" pitchFamily="18" charset="0"/>
              </a:rPr>
              <a:t>		</a:t>
            </a:r>
            <a:r>
              <a:rPr lang="en-US" sz="2200" b="1" dirty="0" smtClean="0">
                <a:cs typeface="Times New Roman" pitchFamily="18" charset="0"/>
              </a:rPr>
              <a:t>	similar </a:t>
            </a:r>
            <a:r>
              <a:rPr lang="en-US" sz="2200" b="1" dirty="0" smtClean="0">
                <a:cs typeface="Times New Roman" pitchFamily="18" charset="0"/>
              </a:rPr>
              <a:t>to (match using wildcard)</a:t>
            </a:r>
          </a:p>
          <a:p>
            <a:pPr>
              <a:spcBef>
                <a:spcPct val="5000"/>
              </a:spcBef>
              <a:tabLst>
                <a:tab pos="1371600" algn="ctr"/>
              </a:tabLst>
            </a:pPr>
            <a:r>
              <a:rPr lang="en-US" sz="2400" dirty="0" smtClean="0">
                <a:cs typeface="Times New Roman" pitchFamily="18" charset="0"/>
              </a:rPr>
              <a:t>Example of </a:t>
            </a:r>
            <a:r>
              <a:rPr lang="en-US" sz="2400" b="1" dirty="0" smtClean="0">
                <a:cs typeface="Times New Roman" pitchFamily="18" charset="0"/>
              </a:rPr>
              <a:t>BETWEEN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operator:</a:t>
            </a:r>
            <a:r>
              <a:rPr lang="en-US" sz="22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WHERE (</a:t>
            </a:r>
            <a:r>
              <a:rPr lang="en-US" sz="2200" b="1" dirty="0" err="1" smtClean="0">
                <a:cs typeface="Times New Roman" pitchFamily="18" charset="0"/>
              </a:rPr>
              <a:t>Hire_Date</a:t>
            </a:r>
            <a:r>
              <a:rPr lang="en-US" sz="2200" b="1" dirty="0" smtClean="0">
                <a:cs typeface="Times New Roman" pitchFamily="18" charset="0"/>
              </a:rPr>
              <a:t> BETWEEN 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1/1/1992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 AND 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12/31/1999</a:t>
            </a:r>
            <a:r>
              <a:rPr lang="en-US" sz="2200" b="1" dirty="0" smtClean="0"/>
              <a:t>'</a:t>
            </a:r>
            <a:r>
              <a:rPr lang="en-US" sz="2200" b="1" dirty="0" smtClean="0"/>
              <a:t>)</a:t>
            </a:r>
            <a:endParaRPr lang="en-US" sz="2200" b="1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  <a:tabLst>
                <a:tab pos="1371600" algn="ctr"/>
              </a:tabLst>
            </a:pPr>
            <a:r>
              <a:rPr lang="en-US" sz="2400" dirty="0" smtClean="0">
                <a:cs typeface="Times New Roman" pitchFamily="18" charset="0"/>
              </a:rPr>
              <a:t>Example of </a:t>
            </a:r>
            <a:r>
              <a:rPr lang="en-US" sz="2400" b="1" dirty="0" smtClean="0">
                <a:cs typeface="Times New Roman" pitchFamily="18" charset="0"/>
              </a:rPr>
              <a:t>LIKE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operator with </a:t>
            </a:r>
            <a:r>
              <a:rPr lang="en-US" sz="2400" b="1" dirty="0" smtClean="0">
                <a:cs typeface="Times New Roman" pitchFamily="18" charset="0"/>
              </a:rPr>
              <a:t>%</a:t>
            </a:r>
            <a:r>
              <a:rPr lang="en-US" sz="2400" dirty="0" smtClean="0">
                <a:cs typeface="Times New Roman" pitchFamily="18" charset="0"/>
              </a:rPr>
              <a:t> sign as wildcard:</a:t>
            </a:r>
            <a:r>
              <a:rPr lang="en-US" sz="22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ct val="5000"/>
              </a:spcBef>
              <a:buNone/>
              <a:tabLst>
                <a:tab pos="1371600" algn="ctr"/>
              </a:tabLst>
            </a:pPr>
            <a:r>
              <a:rPr lang="en-US" sz="2200" b="1" dirty="0" smtClean="0">
                <a:cs typeface="Times New Roman" pitchFamily="18" charset="0"/>
              </a:rPr>
              <a:t>WHERE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 </a:t>
            </a:r>
            <a:r>
              <a:rPr lang="en-US" sz="2200" b="1" dirty="0" smtClean="0">
                <a:cs typeface="Times New Roman" pitchFamily="18" charset="0"/>
              </a:rPr>
              <a:t>LIKE 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A%</a:t>
            </a:r>
            <a:r>
              <a:rPr lang="en-US" sz="2200" b="1" dirty="0" smtClean="0"/>
              <a:t>'</a:t>
            </a:r>
            <a:endParaRPr lang="en-US" sz="2200" b="1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"/>
              </a:spcBef>
              <a:spcAft>
                <a:spcPct val="20000"/>
              </a:spcAft>
            </a:pPr>
            <a:r>
              <a:rPr lang="en-US" dirty="0" smtClean="0">
                <a:cs typeface="Times New Roman" pitchFamily="18" charset="0"/>
              </a:rPr>
              <a:t>SQL uses </a:t>
            </a:r>
            <a:r>
              <a:rPr lang="en-US" b="1" dirty="0" smtClean="0">
                <a:cs typeface="Times New Roman" pitchFamily="18" charset="0"/>
              </a:rPr>
              <a:t>AND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dirty="0" smtClean="0">
                <a:cs typeface="Times New Roman" pitchFamily="18" charset="0"/>
              </a:rPr>
              <a:t>OR</a:t>
            </a:r>
            <a:r>
              <a:rPr lang="en-US" dirty="0" smtClean="0">
                <a:cs typeface="Times New Roman" pitchFamily="18" charset="0"/>
              </a:rPr>
              <a:t>, and </a:t>
            </a:r>
            <a:r>
              <a:rPr lang="en-US" b="1" dirty="0" smtClean="0">
                <a:cs typeface="Times New Roman" pitchFamily="18" charset="0"/>
              </a:rPr>
              <a:t>NOT</a:t>
            </a:r>
            <a:r>
              <a:rPr lang="en-US" dirty="0" smtClean="0">
                <a:cs typeface="Times New Roman" pitchFamily="18" charset="0"/>
              </a:rPr>
              <a:t> to </a:t>
            </a:r>
            <a:r>
              <a:rPr lang="en-US" dirty="0" smtClean="0">
                <a:cs typeface="Times New Roman" pitchFamily="18" charset="0"/>
              </a:rPr>
              <a:t>create compound expressions</a:t>
            </a: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ct val="5000"/>
              </a:spcBef>
              <a:spcAft>
                <a:spcPct val="20000"/>
              </a:spcAft>
            </a:pPr>
            <a:r>
              <a:rPr lang="en-US" dirty="0" smtClean="0">
                <a:cs typeface="Times New Roman" pitchFamily="18" charset="0"/>
              </a:rPr>
              <a:t>Select all employees hired after 1/1/1990 </a:t>
            </a:r>
            <a:r>
              <a:rPr lang="en-US" i="1" dirty="0" smtClean="0">
                <a:cs typeface="Times New Roman" pitchFamily="18" charset="0"/>
              </a:rPr>
              <a:t>and</a:t>
            </a:r>
            <a:r>
              <a:rPr lang="en-US" dirty="0" smtClean="0">
                <a:cs typeface="Times New Roman" pitchFamily="18" charset="0"/>
              </a:rPr>
              <a:t> with a salary is greater than $40,000</a:t>
            </a:r>
            <a:endParaRPr lang="en-US" sz="2200" dirty="0" smtClean="0">
              <a:cs typeface="Times New Roman" pitchFamily="18" charset="0"/>
            </a:endParaRPr>
          </a:p>
          <a:p>
            <a:pPr lvl="1">
              <a:buNone/>
            </a:pPr>
            <a:r>
              <a:rPr lang="en-US" sz="2200" b="1" dirty="0" smtClean="0">
                <a:cs typeface="Times New Roman" pitchFamily="18" charset="0"/>
              </a:rPr>
              <a:t>WHERE </a:t>
            </a:r>
            <a:r>
              <a:rPr lang="en-US" sz="2200" b="1" dirty="0" smtClean="0">
                <a:cs typeface="Times New Roman" pitchFamily="18" charset="0"/>
              </a:rPr>
              <a:t>(</a:t>
            </a:r>
            <a:r>
              <a:rPr lang="en-US" sz="2200" b="1" dirty="0" err="1" smtClean="0">
                <a:cs typeface="Times New Roman" pitchFamily="18" charset="0"/>
              </a:rPr>
              <a:t>Hire_Date</a:t>
            </a:r>
            <a:r>
              <a:rPr lang="en-US" sz="2200" b="1" dirty="0" smtClean="0">
                <a:cs typeface="Times New Roman" pitchFamily="18" charset="0"/>
              </a:rPr>
              <a:t> &gt; 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1/1/1990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) AND </a:t>
            </a:r>
            <a:r>
              <a:rPr lang="en-US" sz="2200" b="1" dirty="0" smtClean="0">
                <a:cs typeface="Times New Roman" pitchFamily="18" charset="0"/>
              </a:rPr>
              <a:t>(Salary &gt; 40000)</a:t>
            </a:r>
          </a:p>
          <a:p>
            <a:r>
              <a:rPr lang="en-US" dirty="0" smtClean="0">
                <a:cs typeface="Times New Roman" pitchFamily="18" charset="0"/>
              </a:rPr>
              <a:t>Select all employees hired after 1/1/1990 </a:t>
            </a:r>
            <a:r>
              <a:rPr lang="en-US" i="1" dirty="0" smtClean="0">
                <a:cs typeface="Times New Roman" pitchFamily="18" charset="0"/>
              </a:rPr>
              <a:t>or</a:t>
            </a:r>
            <a:r>
              <a:rPr lang="en-US" dirty="0" smtClean="0">
                <a:cs typeface="Times New Roman" pitchFamily="18" charset="0"/>
              </a:rPr>
              <a:t> with a salary is greater than $40,000</a:t>
            </a:r>
          </a:p>
          <a:p>
            <a:pPr lvl="1">
              <a:buNone/>
            </a:pPr>
            <a:r>
              <a:rPr lang="en-US" sz="2200" b="1" dirty="0" smtClean="0">
                <a:cs typeface="Times New Roman" pitchFamily="18" charset="0"/>
              </a:rPr>
              <a:t>WHERE </a:t>
            </a:r>
            <a:r>
              <a:rPr lang="en-US" sz="2200" b="1" dirty="0" smtClean="0">
                <a:cs typeface="Times New Roman" pitchFamily="18" charset="0"/>
              </a:rPr>
              <a:t>(</a:t>
            </a:r>
            <a:r>
              <a:rPr lang="en-US" sz="2200" b="1" dirty="0" err="1" smtClean="0">
                <a:cs typeface="Times New Roman" pitchFamily="18" charset="0"/>
              </a:rPr>
              <a:t>Hire_Date</a:t>
            </a:r>
            <a:r>
              <a:rPr lang="en-US" sz="2200" b="1" dirty="0" smtClean="0">
                <a:cs typeface="Times New Roman" pitchFamily="18" charset="0"/>
              </a:rPr>
              <a:t> &gt; 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1/1/1990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) OR </a:t>
            </a:r>
            <a:r>
              <a:rPr lang="en-US" sz="2200" b="1" dirty="0" smtClean="0">
                <a:cs typeface="Times New Roman" pitchFamily="18" charset="0"/>
              </a:rPr>
              <a:t>(Salary &gt; 40000)</a:t>
            </a:r>
          </a:p>
          <a:p>
            <a:r>
              <a:rPr lang="en-US" dirty="0" smtClean="0">
                <a:cs typeface="Times New Roman" pitchFamily="18" charset="0"/>
              </a:rPr>
              <a:t>Select employee names not beginning with A</a:t>
            </a:r>
          </a:p>
          <a:p>
            <a:pPr lvl="1">
              <a:buNone/>
            </a:pPr>
            <a:r>
              <a:rPr lang="en-US" sz="2200" b="1" dirty="0" smtClean="0">
                <a:cs typeface="Times New Roman" pitchFamily="18" charset="0"/>
              </a:rPr>
              <a:t>WHERE </a:t>
            </a:r>
            <a:r>
              <a:rPr lang="en-US" sz="2200" b="1" dirty="0" err="1" smtClean="0">
                <a:cs typeface="Times New Roman" pitchFamily="18" charset="0"/>
              </a:rPr>
              <a:t>Last_Name</a:t>
            </a:r>
            <a:r>
              <a:rPr lang="en-US" sz="2200" b="1" dirty="0" smtClean="0">
                <a:cs typeface="Times New Roman" pitchFamily="18" charset="0"/>
              </a:rPr>
              <a:t> </a:t>
            </a:r>
            <a:r>
              <a:rPr lang="en-US" sz="2200" b="1" dirty="0" smtClean="0">
                <a:cs typeface="Times New Roman" pitchFamily="18" charset="0"/>
              </a:rPr>
              <a:t>NOT </a:t>
            </a:r>
            <a:r>
              <a:rPr lang="en-US" sz="2200" b="1" dirty="0" smtClean="0">
                <a:cs typeface="Times New Roman" pitchFamily="18" charset="0"/>
              </a:rPr>
              <a:t>Like </a:t>
            </a:r>
            <a:r>
              <a:rPr lang="en-US" sz="2200" b="1" dirty="0" smtClean="0"/>
              <a:t>'</a:t>
            </a:r>
            <a:r>
              <a:rPr lang="en-US" sz="2200" b="1" dirty="0" smtClean="0">
                <a:cs typeface="Times New Roman" pitchFamily="18" charset="0"/>
              </a:rPr>
              <a:t>A%</a:t>
            </a:r>
            <a:r>
              <a:rPr lang="en-US" sz="2200" b="1" dirty="0" smtClean="0"/>
              <a:t>'</a:t>
            </a:r>
            <a:endParaRPr lang="en-US" sz="2200" b="1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Query in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Dataset schema file contains an SQL query</a:t>
            </a:r>
          </a:p>
          <a:p>
            <a:pPr lvl="1">
              <a:defRPr/>
            </a:pPr>
            <a:r>
              <a:rPr lang="en-US" dirty="0" smtClean="0"/>
              <a:t>Created as part of schema file</a:t>
            </a:r>
          </a:p>
          <a:p>
            <a:pPr lvl="1">
              <a:defRPr/>
            </a:pPr>
            <a:r>
              <a:rPr lang="en-US" dirty="0" smtClean="0"/>
              <a:t>Named Fill, </a:t>
            </a:r>
            <a:r>
              <a:rPr lang="en-US" dirty="0" err="1" smtClean="0"/>
              <a:t>GetData</a:t>
            </a:r>
            <a:r>
              <a:rPr lang="en-US" dirty="0" smtClean="0"/>
              <a:t>() by default</a:t>
            </a:r>
          </a:p>
          <a:p>
            <a:pPr>
              <a:defRPr/>
            </a:pPr>
            <a:r>
              <a:rPr lang="en-US" dirty="0" smtClean="0"/>
              <a:t>Right-click title bar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i="1" dirty="0" err="1" smtClean="0">
                <a:cs typeface="Times New Roman" pitchFamily="18" charset="0"/>
              </a:rPr>
              <a:t>TableAdapter</a:t>
            </a:r>
            <a:r>
              <a:rPr lang="en-US" dirty="0" smtClean="0"/>
              <a:t> in schema</a:t>
            </a:r>
          </a:p>
          <a:p>
            <a:pPr lvl="1">
              <a:defRPr/>
            </a:pPr>
            <a:r>
              <a:rPr lang="en-US" dirty="0" smtClean="0"/>
              <a:t>Click </a:t>
            </a:r>
            <a:r>
              <a:rPr lang="en-US" i="1" dirty="0" smtClean="0">
                <a:cs typeface="Times New Roman" pitchFamily="18" charset="0"/>
              </a:rPr>
              <a:t>Configure</a:t>
            </a:r>
            <a:r>
              <a:rPr lang="en-US" dirty="0" smtClean="0"/>
              <a:t> from pop-up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i="1" dirty="0" smtClean="0">
                <a:cs typeface="Times New Roman" pitchFamily="18" charset="0"/>
              </a:rPr>
              <a:t>Configuration Wizard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change simple queries</a:t>
            </a:r>
          </a:p>
          <a:p>
            <a:pPr lvl="1">
              <a:defRPr/>
            </a:pPr>
            <a:r>
              <a:rPr lang="en-US" i="1" dirty="0" smtClean="0">
                <a:cs typeface="Times New Roman" pitchFamily="18" charset="0"/>
              </a:rPr>
              <a:t>Query Builder </a:t>
            </a:r>
            <a:r>
              <a:rPr lang="en-US" dirty="0" smtClean="0"/>
              <a:t>often used </a:t>
            </a:r>
            <a:br>
              <a:rPr lang="en-US" dirty="0" smtClean="0"/>
            </a:br>
            <a:r>
              <a:rPr lang="en-US" dirty="0" smtClean="0"/>
              <a:t>for complex queries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" descr="C:\Users\rkvirgo\Documents\VB2008 PPT\Figures 4th Ed\10-JPEGS\10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81400"/>
            <a:ext cx="3011488" cy="2470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 descr="C:\Users\rkvirgo\Documents\VB2008 PPT\Figures 4th Ed\10-JPEGS\10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2388" y="1966912"/>
            <a:ext cx="1697037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Arrow Connector 7"/>
          <p:cNvCxnSpPr>
            <a:cxnSpLocks noChangeShapeType="1"/>
          </p:cNvCxnSpPr>
          <p:nvPr/>
        </p:nvCxnSpPr>
        <p:spPr bwMode="auto">
          <a:xfrm flipV="1">
            <a:off x="3886200" y="3175000"/>
            <a:ext cx="2516188" cy="2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" name="Straight Arrow Connector 9"/>
          <p:cNvCxnSpPr>
            <a:cxnSpLocks noChangeShapeType="1"/>
          </p:cNvCxnSpPr>
          <p:nvPr/>
        </p:nvCxnSpPr>
        <p:spPr bwMode="auto">
          <a:xfrm flipV="1">
            <a:off x="4800600" y="4635500"/>
            <a:ext cx="762000" cy="127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Visual Studio tool to work with SQL queries</a:t>
            </a:r>
          </a:p>
          <a:p>
            <a:pPr>
              <a:defRPr/>
            </a:pPr>
            <a:r>
              <a:rPr lang="en-US" dirty="0" smtClean="0"/>
              <a:t>Consists of </a:t>
            </a:r>
            <a:r>
              <a:rPr lang="en-US" dirty="0" smtClean="0"/>
              <a:t>four </a:t>
            </a:r>
            <a:r>
              <a:rPr lang="en-US" dirty="0" smtClean="0"/>
              <a:t>sections </a:t>
            </a:r>
            <a:r>
              <a:rPr lang="en-US" dirty="0" smtClean="0"/>
              <a:t>called </a:t>
            </a:r>
            <a:r>
              <a:rPr lang="en-US" i="1" dirty="0" smtClean="0">
                <a:cs typeface="Times New Roman" pitchFamily="18" charset="0"/>
              </a:rPr>
              <a:t>panes</a:t>
            </a:r>
          </a:p>
          <a:p>
            <a:pPr lvl="1">
              <a:defRPr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Diagram pane</a:t>
            </a:r>
            <a:r>
              <a:rPr lang="en-US" dirty="0" smtClean="0"/>
              <a:t> displays </a:t>
            </a:r>
            <a:r>
              <a:rPr lang="en-US" dirty="0" smtClean="0"/>
              <a:t>tables</a:t>
            </a:r>
          </a:p>
          <a:p>
            <a:pPr lvl="1">
              <a:defRPr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Grid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pane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Criteria pane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en-US" dirty="0" smtClean="0"/>
              <a:t>displays query </a:t>
            </a:r>
            <a:r>
              <a:rPr lang="en-US" dirty="0" smtClean="0"/>
              <a:t>in </a:t>
            </a:r>
            <a:r>
              <a:rPr lang="en-US" dirty="0" smtClean="0"/>
              <a:t>spreadsheet </a:t>
            </a:r>
            <a:r>
              <a:rPr lang="en-US" dirty="0" smtClean="0"/>
              <a:t>form</a:t>
            </a:r>
          </a:p>
          <a:p>
            <a:pPr lvl="1">
              <a:defRPr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SQL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pane </a:t>
            </a:r>
            <a:r>
              <a:rPr lang="en-US" dirty="0" smtClean="0"/>
              <a:t>shows actual </a:t>
            </a:r>
            <a:r>
              <a:rPr lang="en-US" dirty="0" smtClean="0"/>
              <a:t>SQL created</a:t>
            </a:r>
          </a:p>
          <a:p>
            <a:pPr lvl="1">
              <a:defRPr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Results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pane </a:t>
            </a:r>
            <a:r>
              <a:rPr lang="en-US" dirty="0" smtClean="0"/>
              <a:t>shows data returned by query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 Builder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7277100" cy="510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Query to a </a:t>
            </a:r>
            <a:r>
              <a:rPr lang="en-US" dirty="0" err="1" smtClean="0"/>
              <a:t>TableAdapter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add a new query as well as changing an existing one</a:t>
            </a:r>
          </a:p>
          <a:p>
            <a:pPr lvl="1"/>
            <a:r>
              <a:rPr lang="en-US" dirty="0" smtClean="0"/>
              <a:t>Right-click </a:t>
            </a:r>
            <a:r>
              <a:rPr lang="en-US" dirty="0" smtClean="0"/>
              <a:t>the </a:t>
            </a:r>
            <a:r>
              <a:rPr lang="en-US" dirty="0" err="1" smtClean="0"/>
              <a:t>TableAdapter</a:t>
            </a:r>
            <a:r>
              <a:rPr lang="en-US" dirty="0" smtClean="0"/>
              <a:t> </a:t>
            </a:r>
            <a:r>
              <a:rPr lang="en-US" dirty="0" smtClean="0"/>
              <a:t>icon </a:t>
            </a:r>
            <a:r>
              <a:rPr lang="en-US" dirty="0" smtClean="0"/>
              <a:t>in </a:t>
            </a:r>
            <a:r>
              <a:rPr lang="en-US" i="1" dirty="0" smtClean="0"/>
              <a:t>component</a:t>
            </a:r>
            <a:r>
              <a:rPr lang="en-US" dirty="0" smtClean="0"/>
              <a:t> tray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Add Query </a:t>
            </a:r>
            <a:endParaRPr lang="en-US" i="1" dirty="0" smtClean="0"/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Search </a:t>
            </a:r>
            <a:r>
              <a:rPr lang="en-US" i="1" dirty="0" smtClean="0"/>
              <a:t>Criteria </a:t>
            </a:r>
            <a:r>
              <a:rPr lang="en-US" i="1" dirty="0" smtClean="0"/>
              <a:t>Builder </a:t>
            </a:r>
            <a:r>
              <a:rPr lang="en-US" dirty="0" smtClean="0"/>
              <a:t>window appears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dirty="0" smtClean="0"/>
              <a:t>WHERE</a:t>
            </a:r>
            <a:r>
              <a:rPr lang="en-US" dirty="0" smtClean="0"/>
              <a:t> clause to the </a:t>
            </a:r>
            <a:r>
              <a:rPr lang="en-US" b="1" dirty="0" smtClean="0"/>
              <a:t>SELECT</a:t>
            </a:r>
            <a:r>
              <a:rPr lang="en-US" dirty="0" smtClean="0"/>
              <a:t> statement</a:t>
            </a:r>
            <a:endParaRPr lang="en-US" dirty="0" smtClean="0"/>
          </a:p>
          <a:p>
            <a:pPr lvl="1"/>
            <a:r>
              <a:rPr lang="en-US" dirty="0" smtClean="0"/>
              <a:t>Select the </a:t>
            </a:r>
            <a:r>
              <a:rPr lang="en-US" i="1" dirty="0" smtClean="0"/>
              <a:t>New </a:t>
            </a:r>
            <a:r>
              <a:rPr lang="en-US" i="1" dirty="0" smtClean="0"/>
              <a:t>query name</a:t>
            </a:r>
            <a:r>
              <a:rPr lang="en-US" dirty="0" smtClean="0"/>
              <a:t> </a:t>
            </a:r>
            <a:r>
              <a:rPr lang="en-US" dirty="0" smtClean="0"/>
              <a:t>to enter </a:t>
            </a:r>
            <a:r>
              <a:rPr lang="en-US" dirty="0" smtClean="0"/>
              <a:t>a name for query</a:t>
            </a:r>
          </a:p>
          <a:p>
            <a:r>
              <a:rPr lang="en-US" dirty="0" smtClean="0"/>
              <a:t>Query made available from </a:t>
            </a:r>
            <a:r>
              <a:rPr lang="en-US" i="1" dirty="0" err="1" smtClean="0"/>
              <a:t>ToolStrip</a:t>
            </a:r>
            <a:r>
              <a:rPr lang="en-US" dirty="0" smtClean="0"/>
              <a:t>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Tutorial 10-8 shows how to filter rows in the </a:t>
            </a:r>
            <a:r>
              <a:rPr lang="en-US" i="1" dirty="0" err="1" smtClean="0"/>
              <a:t>SalesStaff</a:t>
            </a:r>
            <a:r>
              <a:rPr lang="en-US" dirty="0" smtClean="0"/>
              <a:t> 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</a:t>
            </a:r>
            <a:r>
              <a:rPr lang="en-US" sz="3600" i="1" dirty="0" smtClean="0"/>
              <a:t>Search </a:t>
            </a:r>
            <a:r>
              <a:rPr lang="en-US" sz="3600" i="1" dirty="0" smtClean="0"/>
              <a:t>Criteria Builder</a:t>
            </a:r>
            <a:r>
              <a:rPr lang="en-US" sz="3600" dirty="0" smtClean="0"/>
              <a:t> </a:t>
            </a:r>
            <a:r>
              <a:rPr lang="en-US" sz="3600" dirty="0" smtClean="0"/>
              <a:t>Window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371600"/>
            <a:ext cx="4953000" cy="500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10.6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on Problem Solving: </a:t>
            </a:r>
            <a:r>
              <a:rPr lang="en-US" i="1" dirty="0" smtClean="0"/>
              <a:t>Karate School Management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Develop the </a:t>
            </a:r>
            <a:r>
              <a:rPr lang="en-US" i="1" dirty="0" smtClean="0"/>
              <a:t>Karate School Management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Karate </a:t>
            </a:r>
            <a:r>
              <a:rPr lang="en-US" i="1" dirty="0" smtClean="0"/>
              <a:t>School Manager</a:t>
            </a:r>
            <a:r>
              <a:rPr lang="en-US" dirty="0" smtClean="0"/>
              <a:t> </a:t>
            </a:r>
            <a:r>
              <a:rPr lang="en-US" dirty="0" smtClean="0"/>
              <a:t>Startup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Menu Selections:</a:t>
            </a:r>
          </a:p>
          <a:p>
            <a:pPr lvl="1"/>
            <a:r>
              <a:rPr lang="en-US" sz="2400" dirty="0" smtClean="0"/>
              <a:t>File</a:t>
            </a:r>
          </a:p>
          <a:p>
            <a:pPr lvl="2"/>
            <a:r>
              <a:rPr lang="en-US" dirty="0" smtClean="0"/>
              <a:t>Exit</a:t>
            </a:r>
          </a:p>
          <a:p>
            <a:pPr lvl="1"/>
            <a:r>
              <a:rPr lang="en-US" sz="2400" dirty="0" smtClean="0"/>
              <a:t>Membership</a:t>
            </a:r>
          </a:p>
          <a:p>
            <a:pPr lvl="2"/>
            <a:r>
              <a:rPr lang="en-US" dirty="0" smtClean="0"/>
              <a:t>List All</a:t>
            </a:r>
          </a:p>
          <a:p>
            <a:pPr lvl="2"/>
            <a:r>
              <a:rPr lang="en-US" dirty="0" smtClean="0"/>
              <a:t>Find member</a:t>
            </a:r>
          </a:p>
          <a:p>
            <a:pPr lvl="2"/>
            <a:r>
              <a:rPr lang="en-US" dirty="0" smtClean="0"/>
              <a:t>Add new member</a:t>
            </a:r>
          </a:p>
          <a:p>
            <a:pPr lvl="1"/>
            <a:r>
              <a:rPr lang="en-US" sz="2400" dirty="0" smtClean="0"/>
              <a:t>Payments</a:t>
            </a:r>
          </a:p>
          <a:p>
            <a:pPr lvl="2"/>
            <a:r>
              <a:rPr lang="en-US" dirty="0" smtClean="0"/>
              <a:t>All members</a:t>
            </a:r>
          </a:p>
          <a:p>
            <a:pPr lvl="2"/>
            <a:r>
              <a:rPr lang="en-US" dirty="0" smtClean="0"/>
              <a:t>One 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590800"/>
            <a:ext cx="46014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Members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268" y="1905000"/>
            <a:ext cx="738746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Visual Basic and Database Management Systems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Simple text files as shown in chapter 9 are:</a:t>
            </a:r>
          </a:p>
          <a:p>
            <a:pPr lvl="1"/>
            <a:r>
              <a:rPr lang="en-US" dirty="0" smtClean="0"/>
              <a:t>Fine for small amounts of data</a:t>
            </a:r>
          </a:p>
          <a:p>
            <a:pPr lvl="1"/>
            <a:r>
              <a:rPr lang="en-US" dirty="0" smtClean="0"/>
              <a:t>But impractical for large amounts of data</a:t>
            </a:r>
          </a:p>
          <a:p>
            <a:r>
              <a:rPr lang="en-US" dirty="0" smtClean="0"/>
              <a:t>Businesses must maintain huge amounts of data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database management system (DBMS) </a:t>
            </a:r>
            <a:r>
              <a:rPr lang="en-US" dirty="0" smtClean="0"/>
              <a:t>is the typical solution to the data needs of business </a:t>
            </a:r>
          </a:p>
          <a:p>
            <a:pPr lvl="1"/>
            <a:r>
              <a:rPr lang="en-US" dirty="0" smtClean="0"/>
              <a:t>Designed to store, retrieve, </a:t>
            </a:r>
            <a:r>
              <a:rPr lang="en-US" dirty="0" smtClean="0"/>
              <a:t>and </a:t>
            </a:r>
            <a:r>
              <a:rPr lang="en-US" dirty="0" smtClean="0"/>
              <a:t>manipulate data</a:t>
            </a:r>
          </a:p>
          <a:p>
            <a:r>
              <a:rPr lang="en-US" dirty="0" smtClean="0"/>
              <a:t>Visual Basic can communicate with a DBMS</a:t>
            </a:r>
          </a:p>
          <a:p>
            <a:pPr lvl="1"/>
            <a:r>
              <a:rPr lang="en-US" dirty="0" smtClean="0"/>
              <a:t>Tells DBMS what data to retrieve or manipulate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Member by Last Name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654" y="1828800"/>
            <a:ext cx="7060692" cy="393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Member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656" y="1905000"/>
            <a:ext cx="4592688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676400"/>
            <a:ext cx="6019800" cy="431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10.7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LINQ (Language Integrated Query) is a query language that is built</a:t>
            </a:r>
          </a:p>
          <a:p>
            <a:r>
              <a:rPr lang="en-US" dirty="0" smtClean="0"/>
              <a:t>into Visual Basic and can be used to query data from many sources</a:t>
            </a:r>
          </a:p>
          <a:p>
            <a:r>
              <a:rPr lang="en-US" dirty="0" smtClean="0"/>
              <a:t>other than databases.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allows you to query the data in a database.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LINQ</a:t>
            </a:r>
            <a:r>
              <a:rPr lang="en-US" dirty="0" smtClean="0"/>
              <a:t> </a:t>
            </a:r>
            <a:r>
              <a:rPr lang="en-US" dirty="0" smtClean="0"/>
              <a:t>allows you to query data from many other sources.</a:t>
            </a:r>
          </a:p>
          <a:p>
            <a:r>
              <a:rPr lang="en-US" dirty="0" smtClean="0"/>
              <a:t>LINQ is built into Visual Basic.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LINQ to Query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the following array: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following statement uses LINQ to query the array for all values greater than 100: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22098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intNumbers</a:t>
            </a:r>
            <a:r>
              <a:rPr lang="en-US" sz="2400" b="1" dirty="0" smtClean="0"/>
              <a:t>() As Integer = {4, 104, 2, 102, 1, 101, 3, 103}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781300" y="41910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From item In </a:t>
            </a:r>
            <a:r>
              <a:rPr lang="en-US" sz="2400" b="1" dirty="0" err="1" smtClean="0"/>
              <a:t>intNumbers</a:t>
            </a:r>
            <a:endParaRPr lang="en-US" sz="2400" b="1" dirty="0" smtClean="0"/>
          </a:p>
          <a:p>
            <a:r>
              <a:rPr lang="en-US" sz="2400" b="1" dirty="0" smtClean="0"/>
              <a:t>Where item &gt; 100</a:t>
            </a:r>
          </a:p>
          <a:p>
            <a:r>
              <a:rPr lang="en-US" sz="2400" b="1" dirty="0" smtClean="0"/>
              <a:t>Select item</a:t>
            </a:r>
            <a:endParaRPr lang="en-US" sz="2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Using LINQ to Add Query Results to a </a:t>
            </a:r>
            <a:r>
              <a:rPr lang="en-US" sz="3600" dirty="0" err="1" smtClean="0"/>
              <a:t>ListBox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add the results to a </a:t>
            </a:r>
            <a:r>
              <a:rPr lang="en-US" sz="2400" dirty="0" err="1" smtClean="0"/>
              <a:t>ListBox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981200"/>
            <a:ext cx="6705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' Create an array of integers.</a:t>
            </a:r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intNumbers</a:t>
            </a:r>
            <a:r>
              <a:rPr lang="en-US" sz="2000" b="1" dirty="0" smtClean="0"/>
              <a:t>() As Integer = {4, 104, 2, 102, 1, 101, 3, 103</a:t>
            </a:r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' Use LINQ to query the array for all numbers</a:t>
            </a:r>
          </a:p>
          <a:p>
            <a:r>
              <a:rPr lang="en-US" sz="2000" b="1" dirty="0" smtClean="0"/>
              <a:t>' that are greater than 100.</a:t>
            </a:r>
            <a:endParaRPr lang="en-US" sz="2000" b="1" dirty="0" smtClean="0"/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queryResults</a:t>
            </a:r>
            <a:r>
              <a:rPr lang="en-US" sz="2000" b="1" dirty="0" smtClean="0"/>
              <a:t> = From item In </a:t>
            </a:r>
            <a:r>
              <a:rPr lang="en-US" sz="2000" b="1" dirty="0" err="1" smtClean="0"/>
              <a:t>intNumbers</a:t>
            </a:r>
            <a:endParaRPr lang="en-US" sz="2000" b="1" dirty="0" smtClean="0"/>
          </a:p>
          <a:p>
            <a:r>
              <a:rPr lang="en-US" sz="2000" b="1" dirty="0" smtClean="0"/>
              <a:t>                                    Where </a:t>
            </a:r>
            <a:r>
              <a:rPr lang="en-US" sz="2000" b="1" dirty="0" smtClean="0"/>
              <a:t>item &gt; 100</a:t>
            </a:r>
          </a:p>
          <a:p>
            <a:r>
              <a:rPr lang="en-US" sz="2000" b="1" dirty="0" smtClean="0"/>
              <a:t>                                    Select item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' Add the query results to the list box.</a:t>
            </a:r>
          </a:p>
          <a:p>
            <a:r>
              <a:rPr lang="en-US" sz="2000" b="1" dirty="0" smtClean="0"/>
              <a:t>For Each </a:t>
            </a:r>
            <a:r>
              <a:rPr lang="en-US" sz="2000" b="1" dirty="0" err="1" smtClean="0"/>
              <a:t>intNum</a:t>
            </a:r>
            <a:r>
              <a:rPr lang="en-US" sz="2000" b="1" dirty="0" smtClean="0"/>
              <a:t> As Integer In </a:t>
            </a:r>
            <a:r>
              <a:rPr lang="en-US" sz="2000" b="1" dirty="0" err="1" smtClean="0"/>
              <a:t>queryResults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lstResults.Items.Add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intNum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Next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the Results of a LINQ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in ascending order: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Sort in descending order: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133600"/>
            <a:ext cx="502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queryResults</a:t>
            </a:r>
            <a:r>
              <a:rPr lang="en-US" sz="2000" b="1" dirty="0" smtClean="0"/>
              <a:t> = From item In </a:t>
            </a:r>
            <a:r>
              <a:rPr lang="en-US" sz="2000" b="1" dirty="0" err="1" smtClean="0"/>
              <a:t>intNumbers</a:t>
            </a:r>
            <a:endParaRPr lang="en-US" sz="2000" b="1" dirty="0" smtClean="0"/>
          </a:p>
          <a:p>
            <a:r>
              <a:rPr lang="en-US" sz="2000" b="1" dirty="0" smtClean="0"/>
              <a:t>Where item &gt; 100</a:t>
            </a:r>
          </a:p>
          <a:p>
            <a:r>
              <a:rPr lang="en-US" sz="2000" b="1" dirty="0" smtClean="0"/>
              <a:t>Select item</a:t>
            </a:r>
          </a:p>
          <a:p>
            <a:r>
              <a:rPr lang="en-US" sz="2000" b="1" dirty="0" smtClean="0"/>
              <a:t>Order By item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057400" y="4648200"/>
            <a:ext cx="510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queryResults</a:t>
            </a:r>
            <a:r>
              <a:rPr lang="en-US" sz="2000" b="1" dirty="0" smtClean="0"/>
              <a:t> = From item In </a:t>
            </a:r>
            <a:r>
              <a:rPr lang="en-US" sz="2000" b="1" dirty="0" err="1" smtClean="0"/>
              <a:t>intNumbers</a:t>
            </a:r>
            <a:endParaRPr lang="en-US" sz="2000" b="1" dirty="0" smtClean="0"/>
          </a:p>
          <a:p>
            <a:r>
              <a:rPr lang="en-US" sz="2000" b="1" dirty="0" smtClean="0"/>
              <a:t>Where item &gt; 100</a:t>
            </a:r>
          </a:p>
          <a:p>
            <a:r>
              <a:rPr lang="en-US" sz="2000" b="1" dirty="0" smtClean="0"/>
              <a:t>Select item</a:t>
            </a:r>
          </a:p>
          <a:p>
            <a:r>
              <a:rPr lang="en-US" sz="2000" b="1" dirty="0" smtClean="0"/>
              <a:t>Order By item Descending</a:t>
            </a:r>
            <a:endParaRPr lang="en-US" sz="20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LINQ uses operators that are similar to SQL</a:t>
            </a:r>
          </a:p>
          <a:p>
            <a:r>
              <a:rPr lang="en-US" dirty="0" smtClean="0"/>
              <a:t>Unlike SQL, LINQ is built into Visual Basic</a:t>
            </a:r>
          </a:p>
          <a:p>
            <a:r>
              <a:rPr lang="en-US" dirty="0" smtClean="0"/>
              <a:t>Queries are written directly into the program</a:t>
            </a:r>
          </a:p>
          <a:p>
            <a:pPr lvl="1"/>
            <a:r>
              <a:rPr lang="en-US" dirty="0" smtClean="0"/>
              <a:t>VB compiler checks the syntax of the query</a:t>
            </a:r>
          </a:p>
          <a:p>
            <a:pPr lvl="1"/>
            <a:r>
              <a:rPr lang="en-US" dirty="0" smtClean="0"/>
              <a:t>Immediately displays LINQ mistakes</a:t>
            </a:r>
          </a:p>
          <a:p>
            <a:r>
              <a:rPr lang="en-US" dirty="0" smtClean="0"/>
              <a:t>LINQ can be used to query any data that is stored in memory as an object</a:t>
            </a:r>
          </a:p>
          <a:p>
            <a:r>
              <a:rPr lang="en-US" dirty="0" smtClean="0"/>
              <a:t>An application named LINQ can be found in the Chap10 student sample programs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Approach to Using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 that work with a DBMS use a layered approach</a:t>
            </a:r>
          </a:p>
          <a:p>
            <a:pPr lvl="1"/>
            <a:r>
              <a:rPr lang="en-US" dirty="0" smtClean="0"/>
              <a:t>VB application is topmost layer</a:t>
            </a:r>
          </a:p>
          <a:p>
            <a:pPr lvl="1"/>
            <a:r>
              <a:rPr lang="en-US" dirty="0" smtClean="0"/>
              <a:t>VB sends instructions to next layer, the DBMS</a:t>
            </a:r>
          </a:p>
          <a:p>
            <a:pPr lvl="1"/>
            <a:r>
              <a:rPr lang="en-US" dirty="0" smtClean="0"/>
              <a:t>DBMS works directly with data</a:t>
            </a:r>
          </a:p>
          <a:p>
            <a:r>
              <a:rPr lang="en-US" dirty="0" smtClean="0"/>
              <a:t>Programmer need not understand the physical structure of the data</a:t>
            </a:r>
          </a:p>
          <a:p>
            <a:pPr lvl="1"/>
            <a:r>
              <a:rPr lang="en-US" dirty="0" smtClean="0"/>
              <a:t>Just need to know how to interact with the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181" y="1600200"/>
            <a:ext cx="18086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Supports Many DBMS’s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can interact with many DBMS’s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DB2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Microsoft SQL Server </a:t>
            </a:r>
            <a:r>
              <a:rPr lang="en-US" dirty="0" smtClean="0"/>
              <a:t>Express </a:t>
            </a:r>
            <a:r>
              <a:rPr lang="en-US" dirty="0" smtClean="0"/>
              <a:t>used in this </a:t>
            </a:r>
            <a:r>
              <a:rPr lang="en-US" dirty="0" smtClean="0"/>
              <a:t>chapter, which is installed with Visual Basic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database is a collection of one or more tables, each containing</a:t>
            </a:r>
          </a:p>
          <a:p>
            <a:r>
              <a:rPr lang="en-US" dirty="0" smtClean="0"/>
              <a:t>data related to a particular topic.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A</a:t>
            </a:r>
            <a:r>
              <a:rPr lang="en-US" b="1" i="1" dirty="0" smtClean="0">
                <a:cs typeface="Times New Roman" pitchFamily="18" charset="0"/>
              </a:rPr>
              <a:t> Database</a:t>
            </a:r>
            <a:r>
              <a:rPr lang="en-US" dirty="0" smtClean="0"/>
              <a:t> is a </a:t>
            </a:r>
            <a:r>
              <a:rPr lang="en-US" dirty="0" smtClean="0"/>
              <a:t>collection of interrelated tables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b="1" i="1" dirty="0" smtClean="0">
                <a:cs typeface="Times New Roman" pitchFamily="18" charset="0"/>
              </a:rPr>
              <a:t>Table</a:t>
            </a:r>
            <a:r>
              <a:rPr lang="en-US" dirty="0" smtClean="0"/>
              <a:t> is </a:t>
            </a:r>
            <a:r>
              <a:rPr lang="en-US" dirty="0" smtClean="0"/>
              <a:t>a logical grouping of related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People</a:t>
            </a:r>
            <a:r>
              <a:rPr lang="en-US" dirty="0" smtClean="0"/>
              <a:t>, places, or things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example, employees or departments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Organized into rows and columns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b="1" i="1" dirty="0" smtClean="0">
                <a:cs typeface="Times New Roman" pitchFamily="18" charset="0"/>
              </a:rPr>
              <a:t>Field</a:t>
            </a:r>
            <a:r>
              <a:rPr lang="en-US" dirty="0" smtClean="0"/>
              <a:t> is an </a:t>
            </a:r>
            <a:r>
              <a:rPr lang="en-US" dirty="0" smtClean="0"/>
              <a:t>individual piece of data pertaining to an item, an employee name for instance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b="1" i="1" dirty="0" smtClean="0">
                <a:cs typeface="Times New Roman" pitchFamily="18" charset="0"/>
              </a:rPr>
              <a:t>Record</a:t>
            </a:r>
            <a:r>
              <a:rPr lang="en-US" dirty="0" smtClean="0"/>
              <a:t> is the </a:t>
            </a:r>
            <a:r>
              <a:rPr lang="en-US" dirty="0" smtClean="0"/>
              <a:t>complete data about a single item such as all information about an employee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record is a row of a </a:t>
            </a:r>
            <a:r>
              <a:rPr lang="en-US" dirty="0" smtClean="0"/>
              <a:t>table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database schema</a:t>
            </a:r>
            <a:r>
              <a:rPr lang="en-US" dirty="0" smtClean="0"/>
              <a:t> is the design of tables, columns, and relationships between tables in a database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10 –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974</TotalTime>
  <Words>2957</Words>
  <Application>Microsoft Office PowerPoint</Application>
  <PresentationFormat>On-screen Show (4:3)</PresentationFormat>
  <Paragraphs>533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VB2010Theme</vt:lpstr>
      <vt:lpstr>Slide 1</vt:lpstr>
      <vt:lpstr>Chapter 10</vt:lpstr>
      <vt:lpstr>Introduction</vt:lpstr>
      <vt:lpstr>Database Management Systems</vt:lpstr>
      <vt:lpstr>Visual Basic and Database Management Systems </vt:lpstr>
      <vt:lpstr>Layered Approach to Using a DBMS</vt:lpstr>
      <vt:lpstr>Visual Basic Supports Many DBMS’s</vt:lpstr>
      <vt:lpstr>Database Concepts</vt:lpstr>
      <vt:lpstr>Terminology</vt:lpstr>
      <vt:lpstr>Database Table</vt:lpstr>
      <vt:lpstr>SQL Server Column Types</vt:lpstr>
      <vt:lpstr>Choosing Column Names</vt:lpstr>
      <vt:lpstr>Avoiding Redundancy by Using Linked Tables</vt:lpstr>
      <vt:lpstr>One-to-Many Relationship</vt:lpstr>
      <vt:lpstr>DataGridView Control</vt:lpstr>
      <vt:lpstr>Connecting to a Database</vt:lpstr>
      <vt:lpstr>Connecting to a Database</vt:lpstr>
      <vt:lpstr>Data-Bound Controls</vt:lpstr>
      <vt:lpstr>Advantages of Data-Bound Controls</vt:lpstr>
      <vt:lpstr>Adding a New Data Source</vt:lpstr>
      <vt:lpstr>Deleting a Data Source</vt:lpstr>
      <vt:lpstr>Binding the Data Source to a DataGridView Control</vt:lpstr>
      <vt:lpstr>Binding the Data Source to a DataGridView Control</vt:lpstr>
      <vt:lpstr>Binding Individual Fields to Controls</vt:lpstr>
      <vt:lpstr>Binding to ListBox and ComboBox Controls</vt:lpstr>
      <vt:lpstr>Adding Rows to a Database Table</vt:lpstr>
      <vt:lpstr>Adding Rows to a Database Table</vt:lpstr>
      <vt:lpstr>Identity Columns</vt:lpstr>
      <vt:lpstr>Using Loops with DataTables</vt:lpstr>
      <vt:lpstr>Structured Query Language (SQL)</vt:lpstr>
      <vt:lpstr>Introduction</vt:lpstr>
      <vt:lpstr>SELECT Statement</vt:lpstr>
      <vt:lpstr>SQL Statements and Style</vt:lpstr>
      <vt:lpstr>SELECT Statement</vt:lpstr>
      <vt:lpstr>Aliases for Column Names</vt:lpstr>
      <vt:lpstr>Creating Alias Columns from Other Columns</vt:lpstr>
      <vt:lpstr>Calculated Columns</vt:lpstr>
      <vt:lpstr>Setting the Row Order with ORDER BY</vt:lpstr>
      <vt:lpstr>Selecting Rows with the WHERE Clause</vt:lpstr>
      <vt:lpstr>Relational Operators</vt:lpstr>
      <vt:lpstr>Compound Expressions</vt:lpstr>
      <vt:lpstr>Modifying the Query in a Data Source</vt:lpstr>
      <vt:lpstr>Query Builder</vt:lpstr>
      <vt:lpstr>Example Query Builder Window</vt:lpstr>
      <vt:lpstr>Adding a Query to a TableAdapter</vt:lpstr>
      <vt:lpstr>Example Search Criteria Builder Window</vt:lpstr>
      <vt:lpstr>Focus on Problem Solving: Karate School Management Application</vt:lpstr>
      <vt:lpstr>Karate School Manager Startup Form</vt:lpstr>
      <vt:lpstr>All Members Form</vt:lpstr>
      <vt:lpstr>Find Member by Last Name Form</vt:lpstr>
      <vt:lpstr>Add New Member Form</vt:lpstr>
      <vt:lpstr>Payment Form</vt:lpstr>
      <vt:lpstr>Introduction to LINQ</vt:lpstr>
      <vt:lpstr>LINQ</vt:lpstr>
      <vt:lpstr>Using LINQ to Query an Array</vt:lpstr>
      <vt:lpstr>Using LINQ to Add Query Results to a ListBox</vt:lpstr>
      <vt:lpstr>Sorting the Results of a LINQ Query</vt:lpstr>
      <vt:lpstr>More About LINQ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Starting Out with Visual Basic 2010</dc:subject>
  <dc:creator>Chris</dc:creator>
  <cp:lastModifiedBy>Chris</cp:lastModifiedBy>
  <cp:revision>172</cp:revision>
  <dcterms:created xsi:type="dcterms:W3CDTF">2006-08-16T00:00:00Z</dcterms:created>
  <dcterms:modified xsi:type="dcterms:W3CDTF">2010-08-19T03:51:26Z</dcterms:modified>
</cp:coreProperties>
</file>