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72"/>
  </p:notesMasterIdLst>
  <p:sldIdLst>
    <p:sldId id="265" r:id="rId2"/>
    <p:sldId id="266" r:id="rId3"/>
    <p:sldId id="279" r:id="rId4"/>
    <p:sldId id="267" r:id="rId5"/>
    <p:sldId id="280" r:id="rId6"/>
    <p:sldId id="268" r:id="rId7"/>
    <p:sldId id="281" r:id="rId8"/>
    <p:sldId id="282" r:id="rId9"/>
    <p:sldId id="283" r:id="rId10"/>
    <p:sldId id="284" r:id="rId11"/>
    <p:sldId id="285" r:id="rId12"/>
    <p:sldId id="286" r:id="rId13"/>
    <p:sldId id="287" r:id="rId14"/>
    <p:sldId id="269" r:id="rId15"/>
    <p:sldId id="270"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271" r:id="rId38"/>
    <p:sldId id="272" r:id="rId39"/>
    <p:sldId id="310" r:id="rId40"/>
    <p:sldId id="309" r:id="rId41"/>
    <p:sldId id="311" r:id="rId42"/>
    <p:sldId id="312" r:id="rId43"/>
    <p:sldId id="313" r:id="rId44"/>
    <p:sldId id="314" r:id="rId45"/>
    <p:sldId id="315" r:id="rId46"/>
    <p:sldId id="316" r:id="rId47"/>
    <p:sldId id="317" r:id="rId48"/>
    <p:sldId id="318" r:id="rId49"/>
    <p:sldId id="319" r:id="rId50"/>
    <p:sldId id="320" r:id="rId51"/>
    <p:sldId id="321" r:id="rId52"/>
    <p:sldId id="273" r:id="rId53"/>
    <p:sldId id="322" r:id="rId54"/>
    <p:sldId id="323" r:id="rId55"/>
    <p:sldId id="275" r:id="rId56"/>
    <p:sldId id="276" r:id="rId57"/>
    <p:sldId id="277" r:id="rId58"/>
    <p:sldId id="278"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2DD9BF"/>
    <a:srgbClr val="00FF00"/>
    <a:srgbClr val="006600"/>
    <a:srgbClr val="008000"/>
    <a:srgbClr val="00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D18CD9-E9E7-4839-B473-01AE92C902EF}" type="datetimeFigureOut">
              <a:rPr lang="en-US" smtClean="0"/>
              <a:pPr/>
              <a:t>8/21/2010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D45C3-E55A-479A-BDED-E79B72A6E4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descr="22548_1278270529582_1614585667_669421_7933641_n.bmp"/>
          <p:cNvPicPr>
            <a:picLocks noChangeAspect="1"/>
          </p:cNvPicPr>
          <p:nvPr/>
        </p:nvPicPr>
        <p:blipFill>
          <a:blip r:embed="rId2"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16"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grpSp>
        <p:nvGrpSpPr>
          <p:cNvPr id="4" name="Group 15"/>
          <p:cNvGrpSpPr>
            <a:grpSpLocks/>
          </p:cNvGrpSpPr>
          <p:nvPr/>
        </p:nvGrpSpPr>
        <p:grpSpPr bwMode="auto">
          <a:xfrm>
            <a:off x="685800" y="5791200"/>
            <a:ext cx="1371600" cy="914400"/>
            <a:chOff x="128" y="3600"/>
            <a:chExt cx="864" cy="576"/>
          </a:xfrm>
        </p:grpSpPr>
        <p:pic>
          <p:nvPicPr>
            <p:cNvPr id="17" name="Picture 16"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sp>
          <p:nvSpPr>
            <p:cNvPr id="18"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sp>
        <p:nvSpPr>
          <p:cNvPr id="19"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r>
              <a:rPr lang="en-US" sz="1200" baseline="0" dirty="0" smtClean="0">
                <a:latin typeface="Arial" charset="0"/>
                <a:ea typeface="ヒラギノ角ゴ Pro W3" pitchFamily="-48" charset="-128"/>
              </a:rPr>
              <a:t>© </a:t>
            </a:r>
            <a:r>
              <a:rPr lang="en-US" sz="1200" baseline="0" dirty="0" smtClean="0">
                <a:latin typeface="Arial" charset="0"/>
              </a:rPr>
              <a:t>2011 Pearson Addison-Wesley. All rights reserved.</a:t>
            </a:r>
            <a:r>
              <a:rPr lang="en-US" sz="1200" baseline="0" dirty="0" smtClean="0">
                <a:solidFill>
                  <a:schemeClr val="bg1"/>
                </a:solidFill>
                <a:latin typeface="Arial" charset="0"/>
              </a:rPr>
              <a:t> </a:t>
            </a:r>
            <a:endParaRPr lang="en-US" sz="1200" baseline="0" dirty="0">
              <a:solidFill>
                <a:schemeClr val="bg1"/>
              </a:solidFill>
              <a:latin typeface="Arial" charset="0"/>
            </a:endParaRPr>
          </a:p>
        </p:txBody>
      </p:sp>
      <p:grpSp>
        <p:nvGrpSpPr>
          <p:cNvPr id="5" name="Group 15"/>
          <p:cNvGrpSpPr>
            <a:grpSpLocks/>
          </p:cNvGrpSpPr>
          <p:nvPr/>
        </p:nvGrpSpPr>
        <p:grpSpPr bwMode="auto">
          <a:xfrm>
            <a:off x="685800" y="5791200"/>
            <a:ext cx="1371600" cy="914400"/>
            <a:chOff x="128" y="3600"/>
            <a:chExt cx="864" cy="576"/>
          </a:xfrm>
        </p:grpSpPr>
        <p:pic>
          <p:nvPicPr>
            <p:cNvPr id="12" name="Picture 11"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sp>
          <p:nvSpPr>
            <p:cNvPr id="13"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sp>
        <p:nvSpPr>
          <p:cNvPr id="14"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marR="0" indent="0" algn="r" defTabSz="914400" rtl="0" eaLnBrk="1" fontAlgn="auto" latinLnBrk="0" hangingPunct="1">
              <a:lnSpc>
                <a:spcPct val="100000"/>
              </a:lnSpc>
              <a:spcBef>
                <a:spcPts val="0"/>
              </a:spcBef>
              <a:spcAft>
                <a:spcPts val="0"/>
              </a:spcAft>
              <a:buClrTx/>
              <a:buSzTx/>
              <a:buFontTx/>
              <a:buNone/>
              <a:tabLst/>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9"/>
          <p:cNvSpPr>
            <a:spLocks noGrp="1" noChangeArrowheads="1"/>
          </p:cNvSpPr>
          <p:nvPr>
            <p:ph type="sldNum" sz="quarter" idx="10"/>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p>
            <a:r>
              <a:rPr lang="en-US" smtClean="0"/>
              <a:t>Click to edit Master title style</a:t>
            </a:r>
            <a:endParaRPr lang="en-US"/>
          </a:p>
        </p:txBody>
      </p:sp>
      <p:sp>
        <p:nvSpPr>
          <p:cNvPr id="6" name="Slide Number Placeholder 5"/>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209800"/>
            <a:ext cx="7772400" cy="457200"/>
          </a:xfrm>
          <a:solidFill>
            <a:schemeClr val="bg1"/>
          </a:solidFill>
        </p:spPr>
        <p:txBody>
          <a:bodyPr anchor="b"/>
          <a:lstStyle>
            <a:lvl1pPr marL="0" indent="0">
              <a:buNone/>
              <a:defRPr sz="2000">
                <a:solidFill>
                  <a:srgbClr val="33CC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685800" y="2667000"/>
            <a:ext cx="7772400" cy="1362075"/>
          </a:xfrm>
        </p:spPr>
        <p:txBody>
          <a:bodyPr anchor="ctr"/>
          <a:lstStyle>
            <a:lvl1pPr algn="ctr">
              <a:defRPr sz="4000" b="1" cap="all"/>
            </a:lvl1pPr>
          </a:lstStyle>
          <a:p>
            <a:r>
              <a:rPr lang="en-US" smtClean="0"/>
              <a:t>Click to edit Master title style</a:t>
            </a:r>
            <a:endParaRPr lang="en-US" dirty="0"/>
          </a:p>
        </p:txBody>
      </p:sp>
      <p:sp>
        <p:nvSpPr>
          <p:cNvPr id="7" name="Text Placeholder 2"/>
          <p:cNvSpPr>
            <a:spLocks noGrp="1"/>
          </p:cNvSpPr>
          <p:nvPr>
            <p:ph type="body" idx="13"/>
          </p:nvPr>
        </p:nvSpPr>
        <p:spPr>
          <a:xfrm>
            <a:off x="685800" y="4038600"/>
            <a:ext cx="7772400" cy="1500187"/>
          </a:xfrm>
        </p:spPr>
        <p:txBody>
          <a:bodyPr anchor="ctr" anchorCtr="1"/>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4" name="Group 15"/>
          <p:cNvGrpSpPr>
            <a:grpSpLocks/>
          </p:cNvGrpSpPr>
          <p:nvPr/>
        </p:nvGrpSpPr>
        <p:grpSpPr bwMode="auto">
          <a:xfrm>
            <a:off x="685800" y="5791200"/>
            <a:ext cx="1371600" cy="914400"/>
            <a:chOff x="128" y="3600"/>
            <a:chExt cx="864" cy="576"/>
          </a:xfrm>
        </p:grpSpPr>
        <p:pic>
          <p:nvPicPr>
            <p:cNvPr id="10" name="Picture 16" descr="Pearson_CMYK"/>
            <p:cNvPicPr>
              <a:picLocks noChangeAspect="1" noChangeArrowheads="1"/>
            </p:cNvPicPr>
            <p:nvPr/>
          </p:nvPicPr>
          <p:blipFill>
            <a:blip r:embed="rId2" cstate="print"/>
            <a:srcRect/>
            <a:stretch>
              <a:fillRect/>
            </a:stretch>
          </p:blipFill>
          <p:spPr bwMode="auto">
            <a:xfrm>
              <a:off x="192" y="3888"/>
              <a:ext cx="728" cy="288"/>
            </a:xfrm>
            <a:prstGeom prst="rect">
              <a:avLst/>
            </a:prstGeom>
            <a:noFill/>
            <a:ln w="9525">
              <a:noFill/>
              <a:miter lim="800000"/>
              <a:headEnd/>
              <a:tailEnd/>
            </a:ln>
          </p:spPr>
        </p:pic>
        <p:sp>
          <p:nvSpPr>
            <p:cNvPr id="11"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pic>
        <p:nvPicPr>
          <p:cNvPr id="12" name="Picture 11" descr="22548_1278270529582_1614585667_669421_7933641_n.bmp"/>
          <p:cNvPicPr>
            <a:picLocks noChangeAspect="1"/>
          </p:cNvPicPr>
          <p:nvPr/>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r>
              <a:rPr lang="en-US" sz="1200" baseline="0" dirty="0">
                <a:latin typeface="Arial" charset="0"/>
                <a:ea typeface="ヒラギノ角ゴ Pro W3" pitchFamily="-48" charset="-128"/>
              </a:rPr>
              <a:t>© </a:t>
            </a:r>
            <a:r>
              <a:rPr lang="en-US" sz="1200" baseline="0" dirty="0" smtClean="0">
                <a:latin typeface="Arial" charset="0"/>
              </a:rPr>
              <a:t>2011 </a:t>
            </a:r>
            <a:r>
              <a:rPr lang="en-US" sz="1200" baseline="0" dirty="0">
                <a:latin typeface="Arial" charset="0"/>
              </a:rPr>
              <a:t>Pearson Addison-Wesley. All rights reserved.</a:t>
            </a:r>
            <a:r>
              <a:rPr lang="en-US" sz="1200" baseline="0" dirty="0">
                <a:solidFill>
                  <a:schemeClr val="bg1"/>
                </a:solidFill>
                <a:latin typeface="Arial" charset="0"/>
              </a:rPr>
              <a:t> </a:t>
            </a:r>
          </a:p>
        </p:txBody>
      </p:sp>
      <p:grpSp>
        <p:nvGrpSpPr>
          <p:cNvPr id="5" name="Group 15"/>
          <p:cNvGrpSpPr>
            <a:grpSpLocks/>
          </p:cNvGrpSpPr>
          <p:nvPr/>
        </p:nvGrpSpPr>
        <p:grpSpPr bwMode="auto">
          <a:xfrm>
            <a:off x="685800" y="5791200"/>
            <a:ext cx="1371600" cy="914400"/>
            <a:chOff x="128" y="3600"/>
            <a:chExt cx="864" cy="576"/>
          </a:xfrm>
        </p:grpSpPr>
        <p:pic>
          <p:nvPicPr>
            <p:cNvPr id="15" name="Picture 16" descr="Pearson_CMYK"/>
            <p:cNvPicPr>
              <a:picLocks noChangeAspect="1" noChangeArrowheads="1"/>
            </p:cNvPicPr>
            <p:nvPr/>
          </p:nvPicPr>
          <p:blipFill>
            <a:blip r:embed="rId2" cstate="print"/>
            <a:srcRect/>
            <a:stretch>
              <a:fillRect/>
            </a:stretch>
          </p:blipFill>
          <p:spPr bwMode="auto">
            <a:xfrm>
              <a:off x="192" y="3888"/>
              <a:ext cx="728" cy="288"/>
            </a:xfrm>
            <a:prstGeom prst="rect">
              <a:avLst/>
            </a:prstGeom>
            <a:noFill/>
            <a:ln w="9525">
              <a:noFill/>
              <a:miter lim="800000"/>
              <a:headEnd/>
              <a:tailEnd/>
            </a:ln>
          </p:spPr>
        </p:pic>
        <p:sp>
          <p:nvSpPr>
            <p:cNvPr id="16"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pic>
        <p:nvPicPr>
          <p:cNvPr id="17" name="Picture 16" descr="22548_1278270529582_1614585667_669421_7933641_n.bmp"/>
          <p:cNvPicPr>
            <a:picLocks noChangeAspect="1"/>
          </p:cNvPicPr>
          <p:nvPr/>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dirty="0" smtClean="0"/>
              <a:t>Chapter 12 – Slide </a:t>
            </a:r>
            <a:fld id="{B6F15528-21DE-4FAA-801E-634DDDAF4B2B}" type="slidenum">
              <a:rPr lang="en-US" smtClean="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 name="Title Placeholder 424"/>
          <p:cNvSpPr>
            <a:spLocks noGrp="1"/>
          </p:cNvSpPr>
          <p:nvPr>
            <p:ph type="title"/>
          </p:nvPr>
        </p:nvSpPr>
        <p:spPr>
          <a:xfrm>
            <a:off x="457200" y="274638"/>
            <a:ext cx="8229600" cy="1143000"/>
          </a:xfrm>
          <a:prstGeom prst="rect">
            <a:avLst/>
          </a:prstGeom>
          <a:solidFill>
            <a:schemeClr val="accent6">
              <a:lumMod val="75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426" name="Text Placeholder 425"/>
          <p:cNvSpPr>
            <a:spLocks noGrp="1"/>
          </p:cNvSpPr>
          <p:nvPr>
            <p:ph type="body" idx="1"/>
          </p:nvPr>
        </p:nvSpPr>
        <p:spPr>
          <a:xfrm>
            <a:off x="457200" y="1600200"/>
            <a:ext cx="8229600" cy="4525963"/>
          </a:xfrm>
          <a:prstGeom prst="rect">
            <a:avLst/>
          </a:prstGeom>
          <a:solidFill>
            <a:srgbClr val="2DD9BF"/>
          </a:solid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28" name="Rectangle 10"/>
          <p:cNvSpPr>
            <a:spLocks noChangeArrowheads="1"/>
          </p:cNvSpPr>
          <p:nvPr/>
        </p:nvSpPr>
        <p:spPr bwMode="auto">
          <a:xfrm>
            <a:off x="381000" y="6324600"/>
            <a:ext cx="5562600" cy="381000"/>
          </a:xfrm>
          <a:prstGeom prst="rect">
            <a:avLst/>
          </a:prstGeom>
          <a:noFill/>
          <a:ln w="9525">
            <a:noFill/>
            <a:miter lim="800000"/>
            <a:headEnd/>
            <a:tailEnd/>
          </a:ln>
        </p:spPr>
        <p:txBody>
          <a:bodyPr anchor="b"/>
          <a:lstStyle/>
          <a:p>
            <a:pPr>
              <a:spcBef>
                <a:spcPct val="50000"/>
              </a:spcBef>
              <a:defRPr/>
            </a:pPr>
            <a:r>
              <a:rPr lang="en-US" sz="1200" baseline="0" dirty="0">
                <a:latin typeface="Arial" charset="0"/>
              </a:rPr>
              <a:t>Copyright © </a:t>
            </a:r>
            <a:r>
              <a:rPr lang="en-US" sz="1200" baseline="0" dirty="0" smtClean="0">
                <a:latin typeface="Arial" charset="0"/>
              </a:rPr>
              <a:t>2011 </a:t>
            </a:r>
            <a:r>
              <a:rPr lang="en-US" sz="1200" baseline="0" dirty="0">
                <a:latin typeface="Arial" charset="0"/>
              </a:rPr>
              <a:t>Pearson Addison-Wesley</a:t>
            </a:r>
          </a:p>
        </p:txBody>
      </p:sp>
      <p:sp>
        <p:nvSpPr>
          <p:cNvPr id="433" name="Rectangle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smtClean="0">
                <a:solidFill>
                  <a:srgbClr val="33CC33"/>
                </a:solidFill>
                <a:latin typeface="+mn-lt"/>
              </a:defRPr>
            </a:lvl1pPr>
          </a:lstStyle>
          <a:p>
            <a:r>
              <a:rPr lang="en-US" dirty="0" smtClean="0"/>
              <a:t>Chapter 12 – 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ctr" defTabSz="914400" rtl="0" eaLnBrk="1" latinLnBrk="0" hangingPunct="1">
        <a:spcBef>
          <a:spcPct val="0"/>
        </a:spcBef>
        <a:buNone/>
        <a:defRPr sz="4400" b="0" kern="1200" cap="none" spc="0">
          <a:ln>
            <a:noFill/>
          </a:ln>
          <a:solidFill>
            <a:schemeClr val="bg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kern="1200" cap="none" spc="0">
          <a:ln>
            <a:noFill/>
          </a:ln>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548_1278270529582_1614585667_669421_7933641_n.bmp"/>
          <p:cNvPicPr>
            <a:picLocks noChangeAspect="1"/>
          </p:cNvPicPr>
          <p:nvPr/>
        </p:nvPicPr>
        <p:blipFill>
          <a:blip r:embed="rId2" cstate="print"/>
          <a:stretch>
            <a:fillRect/>
          </a:stretch>
        </p:blipFill>
        <p:spPr>
          <a:xfrm>
            <a:off x="228600" y="228600"/>
            <a:ext cx="8686800" cy="640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Classes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 </a:t>
            </a:r>
            <a:r>
              <a:rPr lang="en-US" sz="2400" b="1" dirty="0" smtClean="0">
                <a:solidFill>
                  <a:schemeClr val="bg1"/>
                </a:solidFill>
              </a:rPr>
              <a:t>Object-oriented analysis</a:t>
            </a:r>
            <a:r>
              <a:rPr lang="en-US" sz="2400" dirty="0" smtClean="0"/>
              <a:t> starts with a detailed specification of the problem to be solved</a:t>
            </a:r>
          </a:p>
          <a:p>
            <a:r>
              <a:rPr lang="en-US" sz="2400" dirty="0" smtClean="0"/>
              <a:t>A term often applied to this process is </a:t>
            </a:r>
            <a:r>
              <a:rPr lang="en-US" sz="2400" b="1" dirty="0" smtClean="0">
                <a:solidFill>
                  <a:schemeClr val="bg1"/>
                </a:solidFill>
              </a:rPr>
              <a:t>finding the classes</a:t>
            </a:r>
          </a:p>
          <a:p>
            <a:pPr lvl="1"/>
            <a:r>
              <a:rPr lang="en-US" sz="2400" dirty="0" smtClean="0"/>
              <a:t>For example, specifications for a program that involves scheduling college classes for students:</a:t>
            </a:r>
          </a:p>
          <a:p>
            <a:pPr lvl="1"/>
            <a:endParaRPr lang="en-US" sz="2400" dirty="0" smtClean="0"/>
          </a:p>
          <a:p>
            <a:pPr lvl="1"/>
            <a:endParaRPr lang="en-US" sz="2400" dirty="0" smtClean="0"/>
          </a:p>
          <a:p>
            <a:pPr lvl="1"/>
            <a:endParaRPr lang="en-US" sz="2400" dirty="0" smtClean="0"/>
          </a:p>
          <a:p>
            <a:pPr lvl="1"/>
            <a:endParaRPr lang="en-US" sz="2400" dirty="0" smtClean="0"/>
          </a:p>
          <a:p>
            <a:pPr lvl="1"/>
            <a:r>
              <a:rPr lang="en-US" sz="2400" dirty="0" smtClean="0"/>
              <a:t>Notice the italicized nouns and noun phrases:</a:t>
            </a:r>
          </a:p>
          <a:p>
            <a:pPr lvl="2"/>
            <a:r>
              <a:rPr lang="en-US" i="1" dirty="0" smtClean="0"/>
              <a:t>List of students</a:t>
            </a:r>
            <a:r>
              <a:rPr lang="en-US" dirty="0" smtClean="0"/>
              <a:t>, </a:t>
            </a:r>
            <a:r>
              <a:rPr lang="en-US" i="1" dirty="0" smtClean="0"/>
              <a:t>transcript</a:t>
            </a:r>
            <a:r>
              <a:rPr lang="en-US" dirty="0" smtClean="0"/>
              <a:t>, </a:t>
            </a:r>
            <a:r>
              <a:rPr lang="en-US" i="1" dirty="0" smtClean="0"/>
              <a:t>student</a:t>
            </a:r>
            <a:r>
              <a:rPr lang="en-US" dirty="0" smtClean="0"/>
              <a:t>, and </a:t>
            </a:r>
            <a:r>
              <a:rPr lang="en-US" i="1" dirty="0" smtClean="0"/>
              <a:t>course</a:t>
            </a:r>
          </a:p>
          <a:p>
            <a:pPr lvl="1"/>
            <a:r>
              <a:rPr lang="en-US" sz="2400" dirty="0" smtClean="0"/>
              <a:t>These would ordinarily become classes in the program’s design</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10</a:t>
            </a:fld>
            <a:endParaRPr lang="en-US" dirty="0"/>
          </a:p>
        </p:txBody>
      </p:sp>
      <p:sp>
        <p:nvSpPr>
          <p:cNvPr id="5" name="Rectangle 4"/>
          <p:cNvSpPr/>
          <p:nvPr/>
        </p:nvSpPr>
        <p:spPr>
          <a:xfrm>
            <a:off x="1257300" y="3276600"/>
            <a:ext cx="6629400" cy="1477328"/>
          </a:xfrm>
          <a:prstGeom prst="rect">
            <a:avLst/>
          </a:prstGeom>
          <a:solidFill>
            <a:schemeClr val="bg1"/>
          </a:solidFill>
          <a:ln>
            <a:solidFill>
              <a:schemeClr val="tx1"/>
            </a:solidFill>
          </a:ln>
          <a:effectLst>
            <a:softEdge rad="63500"/>
          </a:effectLst>
        </p:spPr>
        <p:txBody>
          <a:bodyPr wrap="square">
            <a:spAutoFit/>
          </a:bodyPr>
          <a:lstStyle/>
          <a:p>
            <a:r>
              <a:rPr lang="en-US" dirty="0" smtClean="0"/>
              <a:t>We need to keep a </a:t>
            </a:r>
            <a:r>
              <a:rPr lang="en-US" b="1" i="1" dirty="0" smtClean="0"/>
              <a:t>list of students</a:t>
            </a:r>
            <a:r>
              <a:rPr lang="en-US" dirty="0" smtClean="0"/>
              <a:t> that lets us track the courses they have completed. Each student has a </a:t>
            </a:r>
            <a:r>
              <a:rPr lang="en-US" b="1" i="1" dirty="0" smtClean="0"/>
              <a:t>transcript</a:t>
            </a:r>
            <a:r>
              <a:rPr lang="en-US" dirty="0" smtClean="0"/>
              <a:t> that contains all information about his or her completed courses. At the end of each semester, we will calculate the grade point average of each </a:t>
            </a:r>
            <a:r>
              <a:rPr lang="en-US" b="1" i="1" dirty="0" smtClean="0"/>
              <a:t>student</a:t>
            </a:r>
            <a:r>
              <a:rPr lang="en-US" dirty="0" smtClean="0"/>
              <a:t>. At times, users will search for a particular </a:t>
            </a:r>
            <a:r>
              <a:rPr lang="en-US" b="1" i="1" dirty="0" smtClean="0"/>
              <a:t>course</a:t>
            </a:r>
            <a:r>
              <a:rPr lang="en-US" dirty="0" smtClean="0"/>
              <a:t> taken by a student.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Control Structures</a:t>
            </a:r>
            <a:endParaRPr lang="en-US" dirty="0"/>
          </a:p>
        </p:txBody>
      </p:sp>
      <p:sp>
        <p:nvSpPr>
          <p:cNvPr id="3" name="Content Placeholder 2"/>
          <p:cNvSpPr>
            <a:spLocks noGrp="1"/>
          </p:cNvSpPr>
          <p:nvPr>
            <p:ph idx="1"/>
          </p:nvPr>
        </p:nvSpPr>
        <p:spPr/>
        <p:txBody>
          <a:bodyPr>
            <a:noAutofit/>
          </a:bodyPr>
          <a:lstStyle/>
          <a:p>
            <a:r>
              <a:rPr lang="en-US" sz="2000" dirty="0" smtClean="0"/>
              <a:t>Classes can also be discovered in </a:t>
            </a:r>
          </a:p>
          <a:p>
            <a:pPr lvl="1"/>
            <a:r>
              <a:rPr lang="en-US" sz="2000" dirty="0" smtClean="0"/>
              <a:t>The description of processing done by the application </a:t>
            </a:r>
          </a:p>
          <a:p>
            <a:pPr lvl="1"/>
            <a:r>
              <a:rPr lang="en-US" sz="2000" dirty="0" smtClean="0"/>
              <a:t>The description of control structures</a:t>
            </a:r>
          </a:p>
          <a:p>
            <a:pPr lvl="2"/>
            <a:r>
              <a:rPr lang="en-US" sz="2000" dirty="0" smtClean="0"/>
              <a:t>For example, a description of the scheduling process:</a:t>
            </a:r>
          </a:p>
          <a:p>
            <a:pPr lvl="1"/>
            <a:endParaRPr lang="en-US" sz="2000" dirty="0" smtClean="0"/>
          </a:p>
          <a:p>
            <a:pPr lvl="1"/>
            <a:endParaRPr lang="en-US" sz="2000" dirty="0" smtClean="0"/>
          </a:p>
          <a:p>
            <a:pPr lvl="1">
              <a:buNone/>
            </a:pPr>
            <a:endParaRPr lang="en-US" sz="2000" dirty="0" smtClean="0"/>
          </a:p>
          <a:p>
            <a:pPr lvl="1">
              <a:buNone/>
            </a:pPr>
            <a:endParaRPr lang="en-US" sz="2000" dirty="0" smtClean="0"/>
          </a:p>
          <a:p>
            <a:pPr lvl="2"/>
            <a:r>
              <a:rPr lang="en-US" sz="2000" dirty="0" smtClean="0"/>
              <a:t>A controlling agent could be implemented with a class</a:t>
            </a:r>
          </a:p>
          <a:p>
            <a:pPr lvl="2"/>
            <a:r>
              <a:rPr lang="en-US" sz="2000" dirty="0" smtClean="0"/>
              <a:t>For example, a class called </a:t>
            </a:r>
            <a:r>
              <a:rPr lang="en-US" sz="2000" b="1" dirty="0" smtClean="0"/>
              <a:t>Scheduler</a:t>
            </a:r>
          </a:p>
          <a:p>
            <a:pPr lvl="2"/>
            <a:r>
              <a:rPr lang="en-US" sz="2000" dirty="0" smtClean="0"/>
              <a:t>Can be used to match each student’s schedule with the college’s master schedule</a:t>
            </a:r>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11</a:t>
            </a:fld>
            <a:endParaRPr lang="en-US" dirty="0"/>
          </a:p>
        </p:txBody>
      </p:sp>
      <p:sp>
        <p:nvSpPr>
          <p:cNvPr id="6" name="Rectangle 5"/>
          <p:cNvSpPr/>
          <p:nvPr/>
        </p:nvSpPr>
        <p:spPr>
          <a:xfrm>
            <a:off x="1295400" y="3048000"/>
            <a:ext cx="6629400" cy="1477328"/>
          </a:xfrm>
          <a:prstGeom prst="rect">
            <a:avLst/>
          </a:prstGeom>
          <a:solidFill>
            <a:schemeClr val="bg1"/>
          </a:solidFill>
          <a:ln>
            <a:solidFill>
              <a:schemeClr val="tx1"/>
            </a:solidFill>
          </a:ln>
          <a:effectLst>
            <a:softEdge rad="63500"/>
          </a:effectLst>
        </p:spPr>
        <p:txBody>
          <a:bodyPr wrap="square">
            <a:spAutoFit/>
          </a:bodyPr>
          <a:lstStyle/>
          <a:p>
            <a:r>
              <a:rPr lang="en-US" dirty="0" smtClean="0"/>
              <a:t>We also want to schedule classes for students, using the college’s master schedule to determine the times and room numbers for each student’s class. When the optimal arrangement of classes for each student has been determined, each student’s class schedule will be printed and distributed.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the Classes</a:t>
            </a:r>
            <a:endParaRPr lang="en-US" dirty="0"/>
          </a:p>
        </p:txBody>
      </p:sp>
      <p:sp>
        <p:nvSpPr>
          <p:cNvPr id="3" name="Content Placeholder 2"/>
          <p:cNvSpPr>
            <a:spLocks noGrp="1"/>
          </p:cNvSpPr>
          <p:nvPr>
            <p:ph idx="1"/>
          </p:nvPr>
        </p:nvSpPr>
        <p:spPr/>
        <p:txBody>
          <a:bodyPr>
            <a:normAutofit/>
          </a:bodyPr>
          <a:lstStyle/>
          <a:p>
            <a:r>
              <a:rPr lang="en-US" sz="2000" dirty="0" smtClean="0"/>
              <a:t>The next step is to describe classes in terms of attributes and operations</a:t>
            </a:r>
          </a:p>
          <a:p>
            <a:pPr lvl="1"/>
            <a:r>
              <a:rPr lang="en-US" sz="2000" dirty="0" smtClean="0"/>
              <a:t> </a:t>
            </a:r>
            <a:r>
              <a:rPr lang="en-US" sz="2000" b="1" dirty="0" smtClean="0">
                <a:solidFill>
                  <a:schemeClr val="bg1"/>
                </a:solidFill>
              </a:rPr>
              <a:t>Attributes</a:t>
            </a:r>
            <a:r>
              <a:rPr lang="en-US" sz="2000" dirty="0" smtClean="0"/>
              <a:t> are implemented as properties</a:t>
            </a:r>
          </a:p>
          <a:p>
            <a:pPr lvl="2"/>
            <a:r>
              <a:rPr lang="en-US" sz="2000" dirty="0" smtClean="0"/>
              <a:t>Characteristics of each object</a:t>
            </a:r>
          </a:p>
          <a:p>
            <a:pPr lvl="2"/>
            <a:r>
              <a:rPr lang="en-US" sz="2000" dirty="0" smtClean="0"/>
              <a:t>Describe the common properties of class objects</a:t>
            </a:r>
          </a:p>
          <a:p>
            <a:pPr lvl="1"/>
            <a:r>
              <a:rPr lang="en-US" sz="2000" dirty="0" smtClean="0"/>
              <a:t> </a:t>
            </a:r>
            <a:r>
              <a:rPr lang="en-US" sz="2000" b="1" dirty="0" smtClean="0">
                <a:solidFill>
                  <a:schemeClr val="bg1"/>
                </a:solidFill>
              </a:rPr>
              <a:t>Operations</a:t>
            </a:r>
            <a:r>
              <a:rPr lang="en-US" sz="2000" dirty="0" smtClean="0"/>
              <a:t> are implemented as methods</a:t>
            </a:r>
          </a:p>
          <a:p>
            <a:pPr lvl="2"/>
            <a:r>
              <a:rPr lang="en-US" sz="2000" dirty="0" smtClean="0"/>
              <a:t>Actions the class objects perform </a:t>
            </a:r>
          </a:p>
          <a:p>
            <a:pPr lvl="2"/>
            <a:r>
              <a:rPr lang="en-US" sz="2000" dirty="0" smtClean="0"/>
              <a:t>Messages they can respond to</a:t>
            </a:r>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12</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4419600"/>
            <a:ext cx="7924800" cy="153434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and Implementation</a:t>
            </a:r>
            <a:endParaRPr lang="en-US" dirty="0"/>
          </a:p>
        </p:txBody>
      </p:sp>
      <p:sp>
        <p:nvSpPr>
          <p:cNvPr id="3" name="Content Placeholder 2"/>
          <p:cNvSpPr>
            <a:spLocks noGrp="1"/>
          </p:cNvSpPr>
          <p:nvPr>
            <p:ph idx="1"/>
          </p:nvPr>
        </p:nvSpPr>
        <p:spPr/>
        <p:txBody>
          <a:bodyPr>
            <a:normAutofit fontScale="92500"/>
          </a:bodyPr>
          <a:lstStyle/>
          <a:p>
            <a:r>
              <a:rPr lang="en-US" sz="2400" dirty="0" smtClean="0"/>
              <a:t>The </a:t>
            </a:r>
            <a:r>
              <a:rPr lang="en-US" sz="2400" b="1" dirty="0" smtClean="0">
                <a:solidFill>
                  <a:schemeClr val="bg1"/>
                </a:solidFill>
              </a:rPr>
              <a:t>class interface</a:t>
            </a:r>
            <a:r>
              <a:rPr lang="en-US" sz="2400" dirty="0" smtClean="0"/>
              <a:t> is the portion of the class that is visible to the programmer</a:t>
            </a:r>
          </a:p>
          <a:p>
            <a:r>
              <a:rPr lang="en-US" sz="2400" dirty="0" smtClean="0"/>
              <a:t>The </a:t>
            </a:r>
            <a:r>
              <a:rPr lang="en-US" sz="2400" b="1" dirty="0" smtClean="0">
                <a:solidFill>
                  <a:schemeClr val="bg1"/>
                </a:solidFill>
              </a:rPr>
              <a:t>client program</a:t>
            </a:r>
            <a:r>
              <a:rPr lang="en-US" sz="2400" dirty="0" smtClean="0"/>
              <a:t> is written to use a class</a:t>
            </a:r>
          </a:p>
          <a:p>
            <a:pPr lvl="1"/>
            <a:r>
              <a:rPr lang="en-US" sz="2400" dirty="0" smtClean="0"/>
              <a:t>Refers to the client-server relationship between a class and the programs that use it</a:t>
            </a:r>
          </a:p>
          <a:p>
            <a:r>
              <a:rPr lang="en-US" sz="2400" dirty="0" smtClean="0"/>
              <a:t>The </a:t>
            </a:r>
            <a:r>
              <a:rPr lang="en-US" sz="2400" b="1" dirty="0" smtClean="0">
                <a:solidFill>
                  <a:schemeClr val="bg1"/>
                </a:solidFill>
              </a:rPr>
              <a:t>class implementation</a:t>
            </a:r>
            <a:r>
              <a:rPr lang="en-US" sz="2400" dirty="0" smtClean="0"/>
              <a:t> is the portion of the class that is hidden from client programs</a:t>
            </a:r>
          </a:p>
          <a:p>
            <a:pPr lvl="1"/>
            <a:r>
              <a:rPr lang="en-US" sz="2400" dirty="0" smtClean="0"/>
              <a:t>Created from private member variables, properties, and methods</a:t>
            </a:r>
          </a:p>
          <a:p>
            <a:pPr lvl="1"/>
            <a:r>
              <a:rPr lang="en-US" sz="2400" dirty="0" smtClean="0"/>
              <a:t>The hiding of data and procedures in a class is achieved through a process called </a:t>
            </a:r>
            <a:r>
              <a:rPr lang="en-US" sz="2400" b="1" dirty="0" smtClean="0">
                <a:solidFill>
                  <a:schemeClr val="bg1"/>
                </a:solidFill>
              </a:rPr>
              <a:t>encapsulation</a:t>
            </a:r>
          </a:p>
          <a:p>
            <a:pPr lvl="1"/>
            <a:r>
              <a:rPr lang="en-US" sz="2400" dirty="0" smtClean="0"/>
              <a:t>Visualize the class as a </a:t>
            </a:r>
            <a:r>
              <a:rPr lang="en-US" sz="2400" i="1" dirty="0" smtClean="0"/>
              <a:t>capsule</a:t>
            </a:r>
            <a:r>
              <a:rPr lang="en-US" sz="2400" dirty="0" smtClean="0"/>
              <a:t> around its data and procedures</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12.2</a:t>
            </a:r>
            <a:endParaRPr lang="en-US" dirty="0"/>
          </a:p>
        </p:txBody>
      </p:sp>
      <p:sp>
        <p:nvSpPr>
          <p:cNvPr id="3" name="Title 2"/>
          <p:cNvSpPr>
            <a:spLocks noGrp="1"/>
          </p:cNvSpPr>
          <p:nvPr>
            <p:ph type="title"/>
          </p:nvPr>
        </p:nvSpPr>
        <p:spPr/>
        <p:txBody>
          <a:bodyPr/>
          <a:lstStyle/>
          <a:p>
            <a:r>
              <a:rPr lang="en-US" dirty="0" smtClean="0"/>
              <a:t>Creating a Class</a:t>
            </a:r>
            <a:endParaRPr lang="en-US" dirty="0"/>
          </a:p>
        </p:txBody>
      </p:sp>
      <p:sp>
        <p:nvSpPr>
          <p:cNvPr id="4" name="Text Placeholder 3"/>
          <p:cNvSpPr>
            <a:spLocks noGrp="1"/>
          </p:cNvSpPr>
          <p:nvPr>
            <p:ph type="body" idx="13"/>
          </p:nvPr>
        </p:nvSpPr>
        <p:spPr/>
        <p:txBody>
          <a:bodyPr/>
          <a:lstStyle/>
          <a:p>
            <a:r>
              <a:rPr lang="en-US" dirty="0" smtClean="0"/>
              <a:t>To create a class in Visual Basic, you create a class declaration.</a:t>
            </a:r>
          </a:p>
          <a:p>
            <a:r>
              <a:rPr lang="en-US" dirty="0" smtClean="0"/>
              <a:t>The class declaration specifies the member variables, properties,</a:t>
            </a:r>
          </a:p>
          <a:p>
            <a:r>
              <a:rPr lang="en-US" dirty="0" smtClean="0"/>
              <a:t>methods, and events that belong to the class.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Declaration and Adding a Class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You create a class in Visual Basic with a </a:t>
            </a:r>
            <a:r>
              <a:rPr lang="en-US" sz="2400" b="1" dirty="0" smtClean="0">
                <a:solidFill>
                  <a:schemeClr val="bg1"/>
                </a:solidFill>
              </a:rPr>
              <a:t>class declaration</a:t>
            </a:r>
            <a:r>
              <a:rPr lang="en-US" sz="2400" dirty="0" smtClean="0"/>
              <a:t> using the following general format:</a:t>
            </a:r>
          </a:p>
          <a:p>
            <a:endParaRPr lang="en-US" sz="2400" dirty="0" smtClean="0"/>
          </a:p>
          <a:p>
            <a:pPr>
              <a:buNone/>
            </a:pPr>
            <a:endParaRPr lang="en-US" sz="2400" dirty="0" smtClean="0"/>
          </a:p>
          <a:p>
            <a:pPr>
              <a:buNone/>
            </a:pPr>
            <a:endParaRPr lang="en-US" sz="2400" dirty="0" smtClean="0"/>
          </a:p>
          <a:p>
            <a:pPr lvl="1"/>
            <a:r>
              <a:rPr lang="en-US" sz="2400" b="1" i="1" dirty="0" err="1" smtClean="0"/>
              <a:t>ClassName</a:t>
            </a:r>
            <a:r>
              <a:rPr lang="en-US" sz="2400" dirty="0" smtClean="0"/>
              <a:t> is the name of the class</a:t>
            </a:r>
          </a:p>
          <a:p>
            <a:pPr lvl="1"/>
            <a:r>
              <a:rPr lang="en-US" sz="2400" b="1" i="1" dirty="0" err="1" smtClean="0"/>
              <a:t>MemberDeclarations</a:t>
            </a:r>
            <a:r>
              <a:rPr lang="en-US" sz="2400" dirty="0" smtClean="0"/>
              <a:t> are the declarations for all the variables, constants, and methods that will belong to the class</a:t>
            </a:r>
          </a:p>
          <a:p>
            <a:r>
              <a:rPr lang="en-US" sz="2400" dirty="0" smtClean="0"/>
              <a:t>To add a class declaration to a Windows application project:</a:t>
            </a:r>
          </a:p>
          <a:p>
            <a:pPr marL="914400" lvl="1" indent="-457200">
              <a:buFont typeface="+mj-lt"/>
              <a:buAutoNum type="arabicPeriod"/>
            </a:pPr>
            <a:r>
              <a:rPr lang="en-US" sz="2400" dirty="0" smtClean="0"/>
              <a:t>Click </a:t>
            </a:r>
            <a:r>
              <a:rPr lang="en-US" sz="2400" i="1" dirty="0" smtClean="0"/>
              <a:t>Project</a:t>
            </a:r>
            <a:r>
              <a:rPr lang="en-US" sz="2400" dirty="0" smtClean="0"/>
              <a:t> on the menu bar, the click </a:t>
            </a:r>
            <a:r>
              <a:rPr lang="en-US" sz="2400" i="1" dirty="0" smtClean="0"/>
              <a:t>Add Class</a:t>
            </a:r>
          </a:p>
          <a:p>
            <a:pPr marL="914400" lvl="1" indent="-457200">
              <a:buFont typeface="+mj-lt"/>
              <a:buAutoNum type="arabicPeriod"/>
            </a:pPr>
            <a:r>
              <a:rPr lang="en-US" sz="2400" dirty="0" smtClean="0"/>
              <a:t>Change the default name that appears in the </a:t>
            </a:r>
            <a:r>
              <a:rPr lang="en-US" sz="2400" i="1" dirty="0" smtClean="0"/>
              <a:t>Name</a:t>
            </a:r>
            <a:r>
              <a:rPr lang="en-US" sz="2400" dirty="0" smtClean="0"/>
              <a:t> text box</a:t>
            </a:r>
          </a:p>
          <a:p>
            <a:pPr marL="914400" lvl="1" indent="-457200">
              <a:buFont typeface="+mj-lt"/>
              <a:buAutoNum type="arabicPeriod"/>
            </a:pPr>
            <a:r>
              <a:rPr lang="en-US" sz="2400" dirty="0" smtClean="0"/>
              <a:t>Click the </a:t>
            </a:r>
            <a:r>
              <a:rPr lang="en-US" sz="2400" i="1" dirty="0" smtClean="0"/>
              <a:t>Add</a:t>
            </a:r>
            <a:r>
              <a:rPr lang="en-US" sz="2400" dirty="0" smtClean="0"/>
              <a:t> button on the </a:t>
            </a:r>
            <a:r>
              <a:rPr lang="en-US" sz="2400" i="1" dirty="0" smtClean="0"/>
              <a:t>Add New Item</a:t>
            </a:r>
            <a:r>
              <a:rPr lang="en-US" sz="2400" dirty="0" smtClean="0"/>
              <a:t> dialog box</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15</a:t>
            </a:fld>
            <a:endParaRPr lang="en-US" dirty="0"/>
          </a:p>
        </p:txBody>
      </p:sp>
      <p:sp>
        <p:nvSpPr>
          <p:cNvPr id="5" name="Rectangle 4"/>
          <p:cNvSpPr/>
          <p:nvPr/>
        </p:nvSpPr>
        <p:spPr>
          <a:xfrm>
            <a:off x="3200400" y="2286000"/>
            <a:ext cx="2667000" cy="1015663"/>
          </a:xfrm>
          <a:prstGeom prst="rect">
            <a:avLst/>
          </a:prstGeom>
        </p:spPr>
        <p:txBody>
          <a:bodyPr wrap="square">
            <a:spAutoFit/>
          </a:bodyPr>
          <a:lstStyle/>
          <a:p>
            <a:r>
              <a:rPr lang="en-US" sz="2000" b="1" dirty="0" smtClean="0"/>
              <a:t>Public Class </a:t>
            </a:r>
            <a:r>
              <a:rPr lang="en-US" sz="2000" b="1" i="1" dirty="0" err="1" smtClean="0"/>
              <a:t>ClassName</a:t>
            </a:r>
            <a:endParaRPr lang="en-US" sz="2000" b="1" i="1" dirty="0" smtClean="0"/>
          </a:p>
          <a:p>
            <a:r>
              <a:rPr lang="en-US" sz="2000" b="1" i="1" dirty="0" smtClean="0"/>
              <a:t>    </a:t>
            </a:r>
            <a:r>
              <a:rPr lang="en-US" sz="2000" b="1" i="1" dirty="0" err="1" smtClean="0"/>
              <a:t>MemberDeclarations</a:t>
            </a:r>
            <a:endParaRPr lang="en-US" sz="2000" b="1" i="1" dirty="0" smtClean="0"/>
          </a:p>
          <a:p>
            <a:r>
              <a:rPr lang="en-US" sz="2000" b="1" dirty="0" smtClean="0"/>
              <a:t>End Class</a:t>
            </a:r>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Add New Item</a:t>
            </a:r>
            <a:r>
              <a:rPr lang="en-US" dirty="0" smtClean="0"/>
              <a:t> Dialog Box</a:t>
            </a:r>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16</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21223" y="1371600"/>
            <a:ext cx="7501554" cy="48386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Variables</a:t>
            </a:r>
            <a:endParaRPr lang="en-US" dirty="0"/>
          </a:p>
        </p:txBody>
      </p:sp>
      <p:sp>
        <p:nvSpPr>
          <p:cNvPr id="3" name="Content Placeholder 2"/>
          <p:cNvSpPr>
            <a:spLocks noGrp="1"/>
          </p:cNvSpPr>
          <p:nvPr>
            <p:ph idx="1"/>
          </p:nvPr>
        </p:nvSpPr>
        <p:spPr/>
        <p:txBody>
          <a:bodyPr>
            <a:noAutofit/>
          </a:bodyPr>
          <a:lstStyle/>
          <a:p>
            <a:r>
              <a:rPr lang="en-US" sz="2000" dirty="0" smtClean="0"/>
              <a:t>A </a:t>
            </a:r>
            <a:r>
              <a:rPr lang="en-US" sz="2000" b="1" dirty="0" smtClean="0">
                <a:solidFill>
                  <a:schemeClr val="bg1"/>
                </a:solidFill>
              </a:rPr>
              <a:t>member variable</a:t>
            </a:r>
            <a:r>
              <a:rPr lang="en-US" sz="2000" dirty="0" smtClean="0"/>
              <a:t> is a variable that is declared inside a class declaration using the following general format:</a:t>
            </a:r>
          </a:p>
          <a:p>
            <a:endParaRPr lang="en-US" sz="2000" dirty="0" smtClean="0"/>
          </a:p>
          <a:p>
            <a:pPr lvl="1"/>
            <a:r>
              <a:rPr lang="en-US" sz="2000" b="1" i="1" dirty="0" err="1" smtClean="0"/>
              <a:t>AccessSpecifier</a:t>
            </a:r>
            <a:r>
              <a:rPr lang="en-US" sz="2000" dirty="0" smtClean="0"/>
              <a:t> determines the accessibility of the variable</a:t>
            </a:r>
          </a:p>
          <a:p>
            <a:pPr lvl="2"/>
            <a:r>
              <a:rPr lang="en-US" sz="2000" b="1" dirty="0" smtClean="0"/>
              <a:t> Public</a:t>
            </a:r>
            <a:r>
              <a:rPr lang="en-US" sz="2000" dirty="0" smtClean="0"/>
              <a:t> access outside of the class or assembly</a:t>
            </a:r>
          </a:p>
          <a:p>
            <a:pPr lvl="2"/>
            <a:r>
              <a:rPr lang="en-US" sz="2000" dirty="0" smtClean="0"/>
              <a:t> </a:t>
            </a:r>
            <a:r>
              <a:rPr lang="en-US" sz="2000" b="1" dirty="0" smtClean="0">
                <a:solidFill>
                  <a:schemeClr val="bg1"/>
                </a:solidFill>
              </a:rPr>
              <a:t>Friend access</a:t>
            </a:r>
            <a:r>
              <a:rPr lang="en-US" sz="2000" b="1" dirty="0" smtClean="0"/>
              <a:t> </a:t>
            </a:r>
            <a:r>
              <a:rPr lang="en-US" sz="2000" dirty="0" smtClean="0"/>
              <a:t>only by other classes inside the same assembly</a:t>
            </a:r>
          </a:p>
          <a:p>
            <a:pPr lvl="2"/>
            <a:r>
              <a:rPr lang="en-US" sz="2000" b="1" dirty="0" smtClean="0"/>
              <a:t> Private</a:t>
            </a:r>
            <a:r>
              <a:rPr lang="en-US" sz="2000" dirty="0" smtClean="0"/>
              <a:t> access only by statements inside the class declaration</a:t>
            </a:r>
          </a:p>
          <a:p>
            <a:pPr lvl="1"/>
            <a:r>
              <a:rPr lang="en-US" sz="2000" b="1" i="1" dirty="0" err="1" smtClean="0"/>
              <a:t>VariableName</a:t>
            </a:r>
            <a:r>
              <a:rPr lang="en-US" sz="2000" dirty="0" smtClean="0"/>
              <a:t> is the name of the variable</a:t>
            </a:r>
          </a:p>
          <a:p>
            <a:pPr lvl="1"/>
            <a:r>
              <a:rPr lang="en-US" sz="2000" b="1" i="1" dirty="0" err="1" smtClean="0"/>
              <a:t>DataType</a:t>
            </a:r>
            <a:r>
              <a:rPr lang="en-US" sz="2000" dirty="0" smtClean="0"/>
              <a:t> is the variable’s data type</a:t>
            </a:r>
          </a:p>
          <a:p>
            <a:r>
              <a:rPr lang="en-US" sz="2000" dirty="0" smtClean="0"/>
              <a:t>As with structures, a class declaration does not create an instance of the class</a:t>
            </a:r>
          </a:p>
          <a:p>
            <a:pPr lvl="1"/>
            <a:r>
              <a:rPr lang="en-US" sz="2000" dirty="0" smtClean="0"/>
              <a:t>To work with a class, you must create </a:t>
            </a:r>
            <a:r>
              <a:rPr lang="en-US" sz="2000" b="1" dirty="0" smtClean="0">
                <a:solidFill>
                  <a:schemeClr val="bg1"/>
                </a:solidFill>
              </a:rPr>
              <a:t>class objects</a:t>
            </a:r>
            <a:r>
              <a:rPr lang="en-US" sz="2000" dirty="0" smtClean="0"/>
              <a:t>, which are instances of the class</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17</a:t>
            </a:fld>
            <a:endParaRPr lang="en-US" dirty="0"/>
          </a:p>
        </p:txBody>
      </p:sp>
      <p:sp>
        <p:nvSpPr>
          <p:cNvPr id="5" name="Rectangle 4"/>
          <p:cNvSpPr/>
          <p:nvPr/>
        </p:nvSpPr>
        <p:spPr>
          <a:xfrm>
            <a:off x="2209800" y="2286000"/>
            <a:ext cx="4687822" cy="400110"/>
          </a:xfrm>
          <a:prstGeom prst="rect">
            <a:avLst/>
          </a:prstGeom>
        </p:spPr>
        <p:txBody>
          <a:bodyPr wrap="square">
            <a:spAutoFit/>
          </a:bodyPr>
          <a:lstStyle/>
          <a:p>
            <a:r>
              <a:rPr lang="en-US" sz="2000" b="1" i="1" dirty="0" err="1" smtClean="0"/>
              <a:t>AccessSpecifer</a:t>
            </a:r>
            <a:r>
              <a:rPr lang="en-US" sz="2000" b="1" i="1" dirty="0" smtClean="0"/>
              <a:t> </a:t>
            </a:r>
            <a:r>
              <a:rPr lang="en-US" sz="2000" b="1" i="1" dirty="0" err="1" smtClean="0"/>
              <a:t>VariableName</a:t>
            </a:r>
            <a:r>
              <a:rPr lang="en-US" sz="2000" b="1" i="1" dirty="0" smtClean="0"/>
              <a:t> As </a:t>
            </a:r>
            <a:r>
              <a:rPr lang="en-US" sz="2000" b="1" i="1" dirty="0" err="1" smtClean="0"/>
              <a:t>DataType</a:t>
            </a:r>
            <a:endParaRPr 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Instance of a Class</a:t>
            </a:r>
            <a:endParaRPr lang="en-US" dirty="0"/>
          </a:p>
        </p:txBody>
      </p:sp>
      <p:sp>
        <p:nvSpPr>
          <p:cNvPr id="3" name="Content Placeholder 2"/>
          <p:cNvSpPr>
            <a:spLocks noGrp="1"/>
          </p:cNvSpPr>
          <p:nvPr>
            <p:ph idx="1"/>
          </p:nvPr>
        </p:nvSpPr>
        <p:spPr/>
        <p:txBody>
          <a:bodyPr>
            <a:normAutofit/>
          </a:bodyPr>
          <a:lstStyle/>
          <a:p>
            <a:r>
              <a:rPr lang="en-US" sz="2800" dirty="0" smtClean="0"/>
              <a:t>A two-step process creates an</a:t>
            </a:r>
            <a:r>
              <a:rPr lang="en-US" sz="2800" i="1" dirty="0" smtClean="0"/>
              <a:t> </a:t>
            </a:r>
            <a:r>
              <a:rPr lang="en-US" sz="2800" i="1" dirty="0" smtClean="0">
                <a:cs typeface="Times New Roman" pitchFamily="18" charset="0"/>
              </a:rPr>
              <a:t>instance</a:t>
            </a:r>
            <a:r>
              <a:rPr lang="en-US" sz="2800" i="1" dirty="0" smtClean="0"/>
              <a:t> </a:t>
            </a:r>
            <a:r>
              <a:rPr lang="en-US" sz="2800" dirty="0" smtClean="0"/>
              <a:t>of a class </a:t>
            </a:r>
          </a:p>
          <a:p>
            <a:r>
              <a:rPr lang="en-US" sz="2800" dirty="0" smtClean="0"/>
              <a:t>Declare a variable whose type is the class</a:t>
            </a:r>
          </a:p>
          <a:p>
            <a:endParaRPr lang="en-US" sz="2800" dirty="0" smtClean="0"/>
          </a:p>
          <a:p>
            <a:r>
              <a:rPr lang="en-US" sz="2800" dirty="0" smtClean="0"/>
              <a:t>Create instance of the class with </a:t>
            </a:r>
            <a:r>
              <a:rPr lang="en-US" sz="2800" b="1" dirty="0" smtClean="0">
                <a:cs typeface="Times New Roman" pitchFamily="18" charset="0"/>
              </a:rPr>
              <a:t>New</a:t>
            </a:r>
            <a:r>
              <a:rPr lang="en-US" sz="2800" dirty="0" smtClean="0"/>
              <a:t> keyword and assign the instance to the variable</a:t>
            </a:r>
          </a:p>
          <a:p>
            <a:endParaRPr lang="en-US" sz="2800" dirty="0" smtClean="0"/>
          </a:p>
          <a:p>
            <a:r>
              <a:rPr lang="en-US" sz="2800" dirty="0" smtClean="0"/>
              <a:t>Or you can accomplish both steps in one statement</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18</a:t>
            </a:fld>
            <a:endParaRPr lang="en-US" dirty="0"/>
          </a:p>
        </p:txBody>
      </p:sp>
      <p:sp>
        <p:nvSpPr>
          <p:cNvPr id="5" name="Rectangle 4"/>
          <p:cNvSpPr/>
          <p:nvPr/>
        </p:nvSpPr>
        <p:spPr>
          <a:xfrm>
            <a:off x="2438400" y="5181600"/>
            <a:ext cx="4097788" cy="461665"/>
          </a:xfrm>
          <a:prstGeom prst="rect">
            <a:avLst/>
          </a:prstGeom>
        </p:spPr>
        <p:txBody>
          <a:bodyPr wrap="none">
            <a:spAutoFit/>
          </a:bodyPr>
          <a:lstStyle/>
          <a:p>
            <a:r>
              <a:rPr lang="en-US" sz="2400" b="1" dirty="0" smtClean="0"/>
              <a:t>Dim freshman As New Student</a:t>
            </a:r>
            <a:endParaRPr lang="en-US" sz="2400" b="1" dirty="0"/>
          </a:p>
        </p:txBody>
      </p:sp>
      <p:sp>
        <p:nvSpPr>
          <p:cNvPr id="6" name="Rectangle 5"/>
          <p:cNvSpPr/>
          <p:nvPr/>
        </p:nvSpPr>
        <p:spPr>
          <a:xfrm>
            <a:off x="2819400" y="2667000"/>
            <a:ext cx="3443635" cy="461665"/>
          </a:xfrm>
          <a:prstGeom prst="rect">
            <a:avLst/>
          </a:prstGeom>
        </p:spPr>
        <p:txBody>
          <a:bodyPr wrap="none">
            <a:spAutoFit/>
          </a:bodyPr>
          <a:lstStyle/>
          <a:p>
            <a:r>
              <a:rPr lang="en-US" sz="2400" b="1" dirty="0" smtClean="0"/>
              <a:t>Dim freshman As Student</a:t>
            </a:r>
            <a:endParaRPr lang="en-US" sz="2400" b="1" dirty="0"/>
          </a:p>
        </p:txBody>
      </p:sp>
      <p:sp>
        <p:nvSpPr>
          <p:cNvPr id="7" name="Rectangle 6"/>
          <p:cNvSpPr/>
          <p:nvPr/>
        </p:nvSpPr>
        <p:spPr>
          <a:xfrm>
            <a:off x="2810297" y="4038600"/>
            <a:ext cx="3353995" cy="461665"/>
          </a:xfrm>
          <a:prstGeom prst="rect">
            <a:avLst/>
          </a:prstGeom>
        </p:spPr>
        <p:txBody>
          <a:bodyPr wrap="none">
            <a:spAutoFit/>
          </a:bodyPr>
          <a:lstStyle/>
          <a:p>
            <a:r>
              <a:rPr lang="en-US" sz="2400" b="1" dirty="0" smtClean="0"/>
              <a:t>freshman = New Student</a:t>
            </a:r>
            <a:endParaRPr lang="en-US"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Members</a:t>
            </a:r>
            <a:endParaRPr lang="en-US" dirty="0"/>
          </a:p>
        </p:txBody>
      </p:sp>
      <p:sp>
        <p:nvSpPr>
          <p:cNvPr id="3" name="Content Placeholder 2"/>
          <p:cNvSpPr>
            <a:spLocks noGrp="1"/>
          </p:cNvSpPr>
          <p:nvPr>
            <p:ph idx="1"/>
          </p:nvPr>
        </p:nvSpPr>
        <p:spPr/>
        <p:txBody>
          <a:bodyPr>
            <a:normAutofit/>
          </a:bodyPr>
          <a:lstStyle/>
          <a:p>
            <a:r>
              <a:rPr lang="en-US" sz="2000" dirty="0" smtClean="0"/>
              <a:t>Once created, you can work with a class object’s Public members in code</a:t>
            </a:r>
          </a:p>
          <a:p>
            <a:pPr lvl="1"/>
            <a:r>
              <a:rPr lang="en-US" sz="2000" dirty="0" smtClean="0"/>
              <a:t>Access the Public members with the dot (</a:t>
            </a:r>
            <a:r>
              <a:rPr lang="en-US" sz="2000" b="1" dirty="0" smtClean="0"/>
              <a:t>.</a:t>
            </a:r>
            <a:r>
              <a:rPr lang="en-US" sz="2000" dirty="0" smtClean="0"/>
              <a:t>) operator</a:t>
            </a:r>
          </a:p>
          <a:p>
            <a:pPr lvl="1"/>
            <a:r>
              <a:rPr lang="en-US" sz="2000" dirty="0" smtClean="0"/>
              <a:t>Suppose the Student class was declared as follows:</a:t>
            </a:r>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The following assigns values to each of the member variables for an instance of the </a:t>
            </a:r>
            <a:r>
              <a:rPr lang="en-US" sz="2000" b="1" dirty="0" smtClean="0"/>
              <a:t>Student</a:t>
            </a:r>
            <a:r>
              <a:rPr lang="en-US" sz="2000" dirty="0" smtClean="0"/>
              <a:t> class named </a:t>
            </a:r>
            <a:r>
              <a:rPr lang="en-US" sz="2000" b="1" dirty="0" smtClean="0"/>
              <a:t>freshman</a:t>
            </a:r>
            <a:r>
              <a:rPr lang="en-US" sz="2000" dirty="0" smtClean="0"/>
              <a:t>:</a:t>
            </a:r>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19</a:t>
            </a:fld>
            <a:endParaRPr lang="en-US" dirty="0"/>
          </a:p>
        </p:txBody>
      </p:sp>
      <p:sp>
        <p:nvSpPr>
          <p:cNvPr id="5" name="Rectangle 4"/>
          <p:cNvSpPr/>
          <p:nvPr/>
        </p:nvSpPr>
        <p:spPr>
          <a:xfrm>
            <a:off x="2971800" y="2690336"/>
            <a:ext cx="3200400" cy="1477328"/>
          </a:xfrm>
          <a:prstGeom prst="rect">
            <a:avLst/>
          </a:prstGeom>
        </p:spPr>
        <p:txBody>
          <a:bodyPr wrap="square">
            <a:spAutoFit/>
          </a:bodyPr>
          <a:lstStyle/>
          <a:p>
            <a:r>
              <a:rPr lang="en-US" b="1" dirty="0" smtClean="0"/>
              <a:t>Public Class Student</a:t>
            </a:r>
          </a:p>
          <a:p>
            <a:r>
              <a:rPr lang="en-US" b="1" dirty="0" smtClean="0"/>
              <a:t>    Public </a:t>
            </a:r>
            <a:r>
              <a:rPr lang="en-US" b="1" dirty="0" err="1" smtClean="0"/>
              <a:t>strLastName</a:t>
            </a:r>
            <a:r>
              <a:rPr lang="en-US" b="1" dirty="0" smtClean="0"/>
              <a:t> As String</a:t>
            </a:r>
          </a:p>
          <a:p>
            <a:r>
              <a:rPr lang="en-US" b="1" dirty="0" smtClean="0"/>
              <a:t>    Public </a:t>
            </a:r>
            <a:r>
              <a:rPr lang="en-US" b="1" dirty="0" err="1" smtClean="0"/>
              <a:t>strFirstName</a:t>
            </a:r>
            <a:r>
              <a:rPr lang="en-US" b="1" dirty="0" smtClean="0"/>
              <a:t> As String</a:t>
            </a:r>
          </a:p>
          <a:p>
            <a:r>
              <a:rPr lang="en-US" b="1" dirty="0" smtClean="0"/>
              <a:t>    Public </a:t>
            </a:r>
            <a:r>
              <a:rPr lang="en-US" b="1" dirty="0" err="1" smtClean="0"/>
              <a:t>strId</a:t>
            </a:r>
            <a:r>
              <a:rPr lang="en-US" b="1" dirty="0" smtClean="0"/>
              <a:t> As String</a:t>
            </a:r>
          </a:p>
          <a:p>
            <a:r>
              <a:rPr lang="en-US" b="1" dirty="0" smtClean="0"/>
              <a:t>End Class</a:t>
            </a:r>
            <a:endParaRPr lang="en-US" b="1" dirty="0"/>
          </a:p>
        </p:txBody>
      </p:sp>
      <p:sp>
        <p:nvSpPr>
          <p:cNvPr id="6" name="Rectangle 5"/>
          <p:cNvSpPr/>
          <p:nvPr/>
        </p:nvSpPr>
        <p:spPr>
          <a:xfrm>
            <a:off x="2590800" y="4876800"/>
            <a:ext cx="3962400" cy="1200329"/>
          </a:xfrm>
          <a:prstGeom prst="rect">
            <a:avLst/>
          </a:prstGeom>
        </p:spPr>
        <p:txBody>
          <a:bodyPr wrap="square">
            <a:spAutoFit/>
          </a:bodyPr>
          <a:lstStyle/>
          <a:p>
            <a:r>
              <a:rPr lang="en-US" b="1" dirty="0" smtClean="0"/>
              <a:t>' Assign values to the object's members.</a:t>
            </a:r>
          </a:p>
          <a:p>
            <a:r>
              <a:rPr lang="en-US" b="1" dirty="0" err="1" smtClean="0"/>
              <a:t>freshman.strFirstName</a:t>
            </a:r>
            <a:r>
              <a:rPr lang="en-US" b="1" dirty="0" smtClean="0"/>
              <a:t> = "Joy"</a:t>
            </a:r>
          </a:p>
          <a:p>
            <a:r>
              <a:rPr lang="en-US" b="1" dirty="0" err="1" smtClean="0"/>
              <a:t>freshman.strLastName</a:t>
            </a:r>
            <a:r>
              <a:rPr lang="en-US" b="1" dirty="0" smtClean="0"/>
              <a:t> = "Robinson"</a:t>
            </a:r>
          </a:p>
          <a:p>
            <a:r>
              <a:rPr lang="en-US" b="1" dirty="0" err="1" smtClean="0"/>
              <a:t>freshman.strId</a:t>
            </a:r>
            <a:r>
              <a:rPr lang="en-US" b="1" dirty="0" smtClean="0"/>
              <a:t> = "23G794"</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12</a:t>
            </a:r>
            <a:endParaRPr lang="en-US" dirty="0"/>
          </a:p>
        </p:txBody>
      </p:sp>
      <p:sp>
        <p:nvSpPr>
          <p:cNvPr id="3" name="Subtitle 2"/>
          <p:cNvSpPr>
            <a:spLocks noGrp="1"/>
          </p:cNvSpPr>
          <p:nvPr>
            <p:ph type="subTitle" idx="1"/>
          </p:nvPr>
        </p:nvSpPr>
        <p:spPr/>
        <p:txBody>
          <a:bodyPr/>
          <a:lstStyle/>
          <a:p>
            <a:r>
              <a:rPr lang="en-US" dirty="0" smtClean="0"/>
              <a:t>Classes, Collections,</a:t>
            </a:r>
          </a:p>
          <a:p>
            <a:r>
              <a:rPr lang="en-US" dirty="0" smtClean="0"/>
              <a:t>and Inheritance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Procedures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 </a:t>
            </a:r>
            <a:r>
              <a:rPr lang="en-US" sz="2000" b="1" dirty="0" smtClean="0">
                <a:solidFill>
                  <a:schemeClr val="bg1"/>
                </a:solidFill>
              </a:rPr>
              <a:t>property procedure</a:t>
            </a:r>
            <a:r>
              <a:rPr lang="en-US" sz="2000" dirty="0" smtClean="0"/>
              <a:t> is a function that defines a class property using the following general format: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b="1" i="1" dirty="0" err="1" smtClean="0"/>
              <a:t>PropertyName</a:t>
            </a:r>
            <a:r>
              <a:rPr lang="en-US" sz="2000" dirty="0" smtClean="0"/>
              <a:t> is the name of the property procedure</a:t>
            </a:r>
          </a:p>
          <a:p>
            <a:r>
              <a:rPr lang="en-US" sz="2000" b="1" i="1" dirty="0" err="1" smtClean="0"/>
              <a:t>DataType</a:t>
            </a:r>
            <a:r>
              <a:rPr lang="en-US" sz="2000" dirty="0" smtClean="0"/>
              <a:t> is the type of data that can be assigned to the property</a:t>
            </a:r>
          </a:p>
          <a:p>
            <a:r>
              <a:rPr lang="en-US" sz="2000" dirty="0" smtClean="0"/>
              <a:t>The </a:t>
            </a:r>
            <a:r>
              <a:rPr lang="en-US" sz="2000" b="1" dirty="0" smtClean="0">
                <a:solidFill>
                  <a:schemeClr val="bg1"/>
                </a:solidFill>
              </a:rPr>
              <a:t>Get section</a:t>
            </a:r>
            <a:r>
              <a:rPr lang="en-US" sz="2000" dirty="0" smtClean="0"/>
              <a:t> holds the code that executes when the value is retrieved</a:t>
            </a:r>
          </a:p>
          <a:p>
            <a:r>
              <a:rPr lang="en-US" sz="2000" dirty="0" smtClean="0"/>
              <a:t>The </a:t>
            </a:r>
            <a:r>
              <a:rPr lang="en-US" sz="2000" b="1" dirty="0" smtClean="0">
                <a:solidFill>
                  <a:schemeClr val="bg1"/>
                </a:solidFill>
              </a:rPr>
              <a:t>Set section</a:t>
            </a:r>
            <a:r>
              <a:rPr lang="en-US" sz="2000" dirty="0" smtClean="0"/>
              <a:t> hold the code that executes when the value is stored</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20</a:t>
            </a:fld>
            <a:endParaRPr lang="en-US" dirty="0"/>
          </a:p>
        </p:txBody>
      </p:sp>
      <p:sp>
        <p:nvSpPr>
          <p:cNvPr id="5" name="Rectangle 4"/>
          <p:cNvSpPr/>
          <p:nvPr/>
        </p:nvSpPr>
        <p:spPr>
          <a:xfrm>
            <a:off x="2286000" y="2209800"/>
            <a:ext cx="4572000" cy="2308324"/>
          </a:xfrm>
          <a:prstGeom prst="rect">
            <a:avLst/>
          </a:prstGeom>
        </p:spPr>
        <p:txBody>
          <a:bodyPr>
            <a:spAutoFit/>
          </a:bodyPr>
          <a:lstStyle/>
          <a:p>
            <a:r>
              <a:rPr lang="en-US" b="1" dirty="0" smtClean="0"/>
              <a:t>Public Property </a:t>
            </a:r>
            <a:r>
              <a:rPr lang="en-US" b="1" i="1" dirty="0" err="1" smtClean="0"/>
              <a:t>PropertyName</a:t>
            </a:r>
            <a:r>
              <a:rPr lang="en-US" b="1" i="1" dirty="0" smtClean="0"/>
              <a:t>() As </a:t>
            </a:r>
            <a:r>
              <a:rPr lang="en-US" b="1" i="1" dirty="0" err="1" smtClean="0"/>
              <a:t>DataType</a:t>
            </a:r>
            <a:endParaRPr lang="en-US" b="1" i="1" dirty="0" smtClean="0"/>
          </a:p>
          <a:p>
            <a:r>
              <a:rPr lang="en-US" b="1" dirty="0" smtClean="0"/>
              <a:t>    Get</a:t>
            </a:r>
          </a:p>
          <a:p>
            <a:r>
              <a:rPr lang="en-US" b="1" i="1" dirty="0" smtClean="0"/>
              <a:t>        Statements</a:t>
            </a:r>
          </a:p>
          <a:p>
            <a:r>
              <a:rPr lang="en-US" b="1" dirty="0" smtClean="0"/>
              <a:t>    End Get</a:t>
            </a:r>
          </a:p>
          <a:p>
            <a:r>
              <a:rPr lang="en-US" b="1" dirty="0" smtClean="0"/>
              <a:t>    Set(</a:t>
            </a:r>
            <a:r>
              <a:rPr lang="en-US" b="1" i="1" dirty="0" err="1" smtClean="0"/>
              <a:t>ParameterDeclaration</a:t>
            </a:r>
            <a:r>
              <a:rPr lang="en-US" b="1" i="1" dirty="0" smtClean="0"/>
              <a:t>)</a:t>
            </a:r>
          </a:p>
          <a:p>
            <a:r>
              <a:rPr lang="en-US" b="1" i="1" dirty="0" smtClean="0"/>
              <a:t>        Statements</a:t>
            </a:r>
          </a:p>
          <a:p>
            <a:r>
              <a:rPr lang="en-US" b="1" dirty="0" smtClean="0"/>
              <a:t>    End Set</a:t>
            </a:r>
          </a:p>
          <a:p>
            <a:r>
              <a:rPr lang="en-US" b="1" dirty="0" smtClean="0"/>
              <a:t>End Property</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Property</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21</a:t>
            </a:fld>
            <a:endParaRPr lang="en-US" dirty="0"/>
          </a:p>
        </p:txBody>
      </p:sp>
      <p:sp>
        <p:nvSpPr>
          <p:cNvPr id="5" name="Rectangle 4"/>
          <p:cNvSpPr/>
          <p:nvPr/>
        </p:nvSpPr>
        <p:spPr>
          <a:xfrm>
            <a:off x="838200" y="1676400"/>
            <a:ext cx="7620000" cy="4401205"/>
          </a:xfrm>
          <a:prstGeom prst="rect">
            <a:avLst/>
          </a:prstGeom>
        </p:spPr>
        <p:txBody>
          <a:bodyPr wrap="square">
            <a:spAutoFit/>
          </a:bodyPr>
          <a:lstStyle/>
          <a:p>
            <a:r>
              <a:rPr lang="en-US" sz="2000" b="1" dirty="0" smtClean="0"/>
              <a:t>Public Class Student</a:t>
            </a:r>
          </a:p>
          <a:p>
            <a:r>
              <a:rPr lang="en-US" sz="2000" b="1" dirty="0" smtClean="0"/>
              <a:t>    Private </a:t>
            </a:r>
            <a:r>
              <a:rPr lang="en-US" sz="2000" b="1" dirty="0" err="1" smtClean="0"/>
              <a:t>strLastName</a:t>
            </a:r>
            <a:r>
              <a:rPr lang="en-US" sz="2000" b="1" dirty="0" smtClean="0"/>
              <a:t> As String 		' Holds last name</a:t>
            </a:r>
          </a:p>
          <a:p>
            <a:r>
              <a:rPr lang="en-US" sz="2000" b="1" dirty="0" smtClean="0"/>
              <a:t>    Private </a:t>
            </a:r>
            <a:r>
              <a:rPr lang="en-US" sz="2000" b="1" dirty="0" err="1" smtClean="0"/>
              <a:t>strFirstName</a:t>
            </a:r>
            <a:r>
              <a:rPr lang="en-US" sz="2000" b="1" dirty="0" smtClean="0"/>
              <a:t> As String 		' Holds first name</a:t>
            </a:r>
          </a:p>
          <a:p>
            <a:r>
              <a:rPr lang="en-US" sz="2000" b="1" dirty="0" smtClean="0"/>
              <a:t>    Private </a:t>
            </a:r>
            <a:r>
              <a:rPr lang="en-US" sz="2000" b="1" dirty="0" err="1" smtClean="0"/>
              <a:t>strId</a:t>
            </a:r>
            <a:r>
              <a:rPr lang="en-US" sz="2000" b="1" dirty="0" smtClean="0"/>
              <a:t> As String 			' Holds ID number</a:t>
            </a:r>
          </a:p>
          <a:p>
            <a:r>
              <a:rPr lang="en-US" sz="2000" b="1" dirty="0" smtClean="0"/>
              <a:t>    Private </a:t>
            </a:r>
            <a:r>
              <a:rPr lang="en-US" sz="2000" b="1" dirty="0" err="1" smtClean="0"/>
              <a:t>dblTestAverage</a:t>
            </a:r>
            <a:r>
              <a:rPr lang="en-US" sz="2000" b="1" dirty="0" smtClean="0"/>
              <a:t> As Double 	' Holds test average</a:t>
            </a:r>
          </a:p>
          <a:p>
            <a:endParaRPr lang="en-US" sz="2000" b="1" dirty="0" smtClean="0"/>
          </a:p>
          <a:p>
            <a:r>
              <a:rPr lang="en-US" sz="2000" b="1" dirty="0" smtClean="0"/>
              <a:t>    Public Property </a:t>
            </a:r>
            <a:r>
              <a:rPr lang="en-US" sz="2000" b="1" dirty="0" err="1" smtClean="0"/>
              <a:t>TestAverage</a:t>
            </a:r>
            <a:r>
              <a:rPr lang="en-US" sz="2000" b="1" dirty="0" smtClean="0"/>
              <a:t>() As Double</a:t>
            </a:r>
          </a:p>
          <a:p>
            <a:r>
              <a:rPr lang="en-US" sz="2000" b="1" dirty="0" smtClean="0"/>
              <a:t>    Get</a:t>
            </a:r>
          </a:p>
          <a:p>
            <a:r>
              <a:rPr lang="en-US" sz="2000" b="1" dirty="0" smtClean="0"/>
              <a:t>        Return </a:t>
            </a:r>
            <a:r>
              <a:rPr lang="en-US" sz="2000" b="1" dirty="0" err="1" smtClean="0"/>
              <a:t>dblTestAverage</a:t>
            </a:r>
            <a:endParaRPr lang="en-US" sz="2000" b="1" dirty="0" smtClean="0"/>
          </a:p>
          <a:p>
            <a:r>
              <a:rPr lang="en-US" sz="2000" b="1" dirty="0" smtClean="0"/>
              <a:t>    End Get</a:t>
            </a:r>
          </a:p>
          <a:p>
            <a:r>
              <a:rPr lang="en-US" sz="2000" b="1" dirty="0" smtClean="0"/>
              <a:t>    Set(</a:t>
            </a:r>
            <a:r>
              <a:rPr lang="en-US" sz="2000" b="1" dirty="0" err="1" smtClean="0"/>
              <a:t>ByVal</a:t>
            </a:r>
            <a:r>
              <a:rPr lang="en-US" sz="2000" b="1" dirty="0" smtClean="0"/>
              <a:t> value As Double)</a:t>
            </a:r>
          </a:p>
          <a:p>
            <a:r>
              <a:rPr lang="en-US" sz="2000" b="1" dirty="0" smtClean="0"/>
              <a:t>        </a:t>
            </a:r>
            <a:r>
              <a:rPr lang="en-US" sz="2000" b="1" dirty="0" err="1" smtClean="0"/>
              <a:t>dblTestAverage</a:t>
            </a:r>
            <a:r>
              <a:rPr lang="en-US" sz="2000" b="1" dirty="0" smtClean="0"/>
              <a:t> = value</a:t>
            </a:r>
          </a:p>
          <a:p>
            <a:r>
              <a:rPr lang="en-US" sz="2000" b="1" dirty="0" smtClean="0"/>
              <a:t>    End Set</a:t>
            </a:r>
          </a:p>
          <a:p>
            <a:r>
              <a:rPr lang="en-US" sz="2000" b="1" dirty="0" smtClean="0"/>
              <a:t>End Property</a:t>
            </a:r>
            <a:endParaRPr lang="en-US" sz="2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Property Use</a:t>
            </a:r>
            <a:endParaRPr lang="en-US" dirty="0"/>
          </a:p>
        </p:txBody>
      </p:sp>
      <p:sp>
        <p:nvSpPr>
          <p:cNvPr id="3" name="Content Placeholder 2"/>
          <p:cNvSpPr>
            <a:spLocks noGrp="1"/>
          </p:cNvSpPr>
          <p:nvPr>
            <p:ph idx="1"/>
          </p:nvPr>
        </p:nvSpPr>
        <p:spPr/>
        <p:txBody>
          <a:bodyPr/>
          <a:lstStyle/>
          <a:p>
            <a:endParaRPr lang="en-US" dirty="0" smtClean="0"/>
          </a:p>
          <a:p>
            <a:endParaRPr lang="en-US" sz="2400" dirty="0" smtClean="0"/>
          </a:p>
          <a:p>
            <a:r>
              <a:rPr lang="en-US" sz="2400" dirty="0" smtClean="0"/>
              <a:t>Stores the value </a:t>
            </a:r>
            <a:r>
              <a:rPr lang="en-US" sz="2400" b="1" dirty="0" smtClean="0"/>
              <a:t>82.3</a:t>
            </a:r>
            <a:r>
              <a:rPr lang="en-US" sz="2400" dirty="0" smtClean="0"/>
              <a:t> in the </a:t>
            </a:r>
            <a:r>
              <a:rPr lang="en-US" sz="2400" b="1" dirty="0" err="1" smtClean="0"/>
              <a:t>TestAverage</a:t>
            </a:r>
            <a:r>
              <a:rPr lang="en-US" sz="2400" dirty="0" smtClean="0"/>
              <a:t> property using the </a:t>
            </a:r>
            <a:r>
              <a:rPr lang="en-US" sz="2400" b="1" dirty="0" smtClean="0"/>
              <a:t>Set</a:t>
            </a:r>
            <a:r>
              <a:rPr lang="en-US" sz="2400" dirty="0" smtClean="0"/>
              <a:t> section of the property procedure</a:t>
            </a:r>
          </a:p>
          <a:p>
            <a:r>
              <a:rPr lang="en-US" sz="2400" dirty="0" smtClean="0"/>
              <a:t>Any statement that retrieves the value in the </a:t>
            </a:r>
            <a:r>
              <a:rPr lang="en-US" sz="2400" b="1" dirty="0" err="1" smtClean="0"/>
              <a:t>TestAverage</a:t>
            </a:r>
            <a:r>
              <a:rPr lang="en-US" sz="2400" dirty="0" smtClean="0"/>
              <a:t> property causes the </a:t>
            </a:r>
            <a:r>
              <a:rPr lang="en-US" sz="2400" b="1" dirty="0" smtClean="0"/>
              <a:t>Get</a:t>
            </a:r>
            <a:r>
              <a:rPr lang="en-US" sz="2400" dirty="0" smtClean="0"/>
              <a:t> section of the property procedure to execute</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22</a:t>
            </a:fld>
            <a:endParaRPr lang="en-US" dirty="0"/>
          </a:p>
        </p:txBody>
      </p:sp>
      <p:sp>
        <p:nvSpPr>
          <p:cNvPr id="5" name="Rectangle 4"/>
          <p:cNvSpPr/>
          <p:nvPr/>
        </p:nvSpPr>
        <p:spPr>
          <a:xfrm>
            <a:off x="2286000" y="1676400"/>
            <a:ext cx="4572000" cy="830997"/>
          </a:xfrm>
          <a:prstGeom prst="rect">
            <a:avLst/>
          </a:prstGeom>
        </p:spPr>
        <p:txBody>
          <a:bodyPr>
            <a:spAutoFit/>
          </a:bodyPr>
          <a:lstStyle/>
          <a:p>
            <a:r>
              <a:rPr lang="en-US" sz="2400" b="1" dirty="0" smtClean="0"/>
              <a:t>Dim freshman As New Student</a:t>
            </a:r>
          </a:p>
          <a:p>
            <a:r>
              <a:rPr lang="en-US" sz="2400" b="1" dirty="0" err="1" smtClean="0"/>
              <a:t>freshman.TestAverage</a:t>
            </a:r>
            <a:r>
              <a:rPr lang="en-US" sz="2400" b="1" dirty="0" smtClean="0"/>
              <a:t> = 82.3</a:t>
            </a:r>
            <a:endParaRPr lang="en-US" sz="2400" b="1" dirty="0"/>
          </a:p>
        </p:txBody>
      </p:sp>
      <p:sp>
        <p:nvSpPr>
          <p:cNvPr id="7" name="Rectangle 6"/>
          <p:cNvSpPr/>
          <p:nvPr/>
        </p:nvSpPr>
        <p:spPr>
          <a:xfrm>
            <a:off x="1295400" y="4648200"/>
            <a:ext cx="6864700" cy="1200329"/>
          </a:xfrm>
          <a:prstGeom prst="rect">
            <a:avLst/>
          </a:prstGeom>
        </p:spPr>
        <p:txBody>
          <a:bodyPr wrap="none">
            <a:spAutoFit/>
          </a:bodyPr>
          <a:lstStyle/>
          <a:p>
            <a:r>
              <a:rPr lang="en-US" sz="2400" b="1" dirty="0" err="1" smtClean="0"/>
              <a:t>dblAverage</a:t>
            </a:r>
            <a:r>
              <a:rPr lang="en-US" sz="2400" b="1" dirty="0" smtClean="0"/>
              <a:t> = </a:t>
            </a:r>
            <a:r>
              <a:rPr lang="en-US" sz="2400" b="1" dirty="0" err="1" smtClean="0"/>
              <a:t>freshman.TestAverage</a:t>
            </a:r>
            <a:endParaRPr lang="en-US" sz="2400" b="1" dirty="0" smtClean="0"/>
          </a:p>
          <a:p>
            <a:endParaRPr lang="en-US" sz="2400" b="1" dirty="0" smtClean="0"/>
          </a:p>
          <a:p>
            <a:r>
              <a:rPr lang="en-US" sz="2400" b="1" dirty="0" err="1" smtClean="0"/>
              <a:t>MessageBox.Show</a:t>
            </a:r>
            <a:r>
              <a:rPr lang="en-US" sz="2400" b="1" dirty="0" smtClean="0"/>
              <a:t>(</a:t>
            </a:r>
            <a:r>
              <a:rPr lang="en-US" sz="2400" b="1" dirty="0" err="1" smtClean="0"/>
              <a:t>freshman.TestAverage.ToString</a:t>
            </a:r>
            <a:r>
              <a:rPr lang="en-US" sz="2400" b="1" dirty="0" smtClean="0"/>
              <a:t>())</a:t>
            </a:r>
            <a:endParaRPr lang="en-US"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Properties</a:t>
            </a:r>
            <a:endParaRPr lang="en-US" dirty="0"/>
          </a:p>
        </p:txBody>
      </p:sp>
      <p:sp>
        <p:nvSpPr>
          <p:cNvPr id="3" name="Content Placeholder 2"/>
          <p:cNvSpPr>
            <a:spLocks noGrp="1"/>
          </p:cNvSpPr>
          <p:nvPr>
            <p:ph idx="1"/>
          </p:nvPr>
        </p:nvSpPr>
        <p:spPr>
          <a:xfrm>
            <a:off x="533400" y="1600200"/>
            <a:ext cx="8229600" cy="4525963"/>
          </a:xfrm>
        </p:spPr>
        <p:txBody>
          <a:bodyPr>
            <a:normAutofit/>
          </a:bodyPr>
          <a:lstStyle/>
          <a:p>
            <a:r>
              <a:rPr lang="en-US" sz="2400" dirty="0" smtClean="0"/>
              <a:t>Client programs can query a </a:t>
            </a:r>
            <a:r>
              <a:rPr lang="en-US" sz="2400" b="1" dirty="0" smtClean="0">
                <a:solidFill>
                  <a:schemeClr val="bg1"/>
                </a:solidFill>
              </a:rPr>
              <a:t>read-only property </a:t>
            </a:r>
            <a:r>
              <a:rPr lang="en-US" sz="2400" dirty="0" smtClean="0"/>
              <a:t>and get is value, but cannot modify it</a:t>
            </a:r>
          </a:p>
          <a:p>
            <a:r>
              <a:rPr lang="en-US" sz="2400" dirty="0" smtClean="0"/>
              <a:t>Here is the general format of a read-only property procedure:</a:t>
            </a:r>
          </a:p>
          <a:p>
            <a:endParaRPr lang="en-US" sz="2400" dirty="0" smtClean="0"/>
          </a:p>
          <a:p>
            <a:endParaRPr lang="en-US" sz="2400" dirty="0" smtClean="0"/>
          </a:p>
          <a:p>
            <a:endParaRPr lang="en-US" sz="2400" dirty="0" smtClean="0"/>
          </a:p>
          <a:p>
            <a:endParaRPr lang="en-US" sz="2400" dirty="0" smtClean="0"/>
          </a:p>
          <a:p>
            <a:pPr lvl="1"/>
            <a:r>
              <a:rPr lang="en-US" sz="2000" dirty="0" smtClean="0"/>
              <a:t>Uses the </a:t>
            </a:r>
            <a:r>
              <a:rPr lang="en-US" sz="2000" b="1" dirty="0" err="1" smtClean="0"/>
              <a:t>ReadOnly</a:t>
            </a:r>
            <a:r>
              <a:rPr lang="en-US" sz="2000" dirty="0" smtClean="0"/>
              <a:t> </a:t>
            </a:r>
            <a:r>
              <a:rPr lang="en-US" sz="2000" dirty="0" err="1" smtClean="0"/>
              <a:t>keword</a:t>
            </a:r>
            <a:endParaRPr lang="en-US" sz="2000" dirty="0" smtClean="0"/>
          </a:p>
          <a:p>
            <a:pPr lvl="1"/>
            <a:r>
              <a:rPr lang="en-US" sz="2000" dirty="0" smtClean="0"/>
              <a:t>Has no </a:t>
            </a:r>
            <a:r>
              <a:rPr lang="en-US" sz="2000" b="1" dirty="0" smtClean="0"/>
              <a:t>Set</a:t>
            </a:r>
            <a:r>
              <a:rPr lang="en-US" sz="2000" dirty="0" smtClean="0"/>
              <a:t> section</a:t>
            </a:r>
          </a:p>
          <a:p>
            <a:pPr lvl="1"/>
            <a:r>
              <a:rPr lang="en-US" sz="2000" dirty="0" smtClean="0"/>
              <a:t>Only capable of returning a value</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23</a:t>
            </a:fld>
            <a:endParaRPr lang="en-US" dirty="0"/>
          </a:p>
        </p:txBody>
      </p:sp>
      <p:sp>
        <p:nvSpPr>
          <p:cNvPr id="5" name="Rectangle 4"/>
          <p:cNvSpPr/>
          <p:nvPr/>
        </p:nvSpPr>
        <p:spPr>
          <a:xfrm>
            <a:off x="1485900" y="2895600"/>
            <a:ext cx="6172200" cy="1631216"/>
          </a:xfrm>
          <a:prstGeom prst="rect">
            <a:avLst/>
          </a:prstGeom>
        </p:spPr>
        <p:txBody>
          <a:bodyPr wrap="square">
            <a:spAutoFit/>
          </a:bodyPr>
          <a:lstStyle/>
          <a:p>
            <a:r>
              <a:rPr lang="en-US" sz="2000" b="1" dirty="0" smtClean="0"/>
              <a:t>Public </a:t>
            </a:r>
            <a:r>
              <a:rPr lang="en-US" sz="2000" b="1" dirty="0" err="1" smtClean="0"/>
              <a:t>ReadOnly</a:t>
            </a:r>
            <a:r>
              <a:rPr lang="en-US" sz="2000" b="1" dirty="0" smtClean="0"/>
              <a:t> Property </a:t>
            </a:r>
            <a:r>
              <a:rPr lang="en-US" sz="2000" b="1" dirty="0" err="1" smtClean="0"/>
              <a:t>PropertyName</a:t>
            </a:r>
            <a:r>
              <a:rPr lang="en-US" sz="2000" b="1" dirty="0" smtClean="0"/>
              <a:t>() As </a:t>
            </a:r>
            <a:r>
              <a:rPr lang="en-US" sz="2000" b="1" i="1" dirty="0" err="1" smtClean="0"/>
              <a:t>DataType</a:t>
            </a:r>
            <a:endParaRPr lang="en-US" sz="2000" b="1" i="1" dirty="0" smtClean="0"/>
          </a:p>
          <a:p>
            <a:r>
              <a:rPr lang="en-US" sz="2000" b="1" dirty="0" smtClean="0"/>
              <a:t>    Get</a:t>
            </a:r>
          </a:p>
          <a:p>
            <a:r>
              <a:rPr lang="en-US" sz="2000" b="1" i="1" dirty="0" smtClean="0"/>
              <a:t>        Statements</a:t>
            </a:r>
          </a:p>
          <a:p>
            <a:r>
              <a:rPr lang="en-US" sz="2000" b="1" dirty="0" smtClean="0"/>
              <a:t>    End Get</a:t>
            </a:r>
          </a:p>
          <a:p>
            <a:r>
              <a:rPr lang="en-US" sz="2000" b="1" dirty="0" smtClean="0"/>
              <a:t>End Property</a:t>
            </a:r>
            <a:endParaRPr lang="en-US" sz="2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Property Example</a:t>
            </a:r>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24</a:t>
            </a:fld>
            <a:endParaRPr lang="en-US" dirty="0"/>
          </a:p>
        </p:txBody>
      </p:sp>
      <p:sp>
        <p:nvSpPr>
          <p:cNvPr id="5" name="Rectangle 4"/>
          <p:cNvSpPr/>
          <p:nvPr/>
        </p:nvSpPr>
        <p:spPr>
          <a:xfrm>
            <a:off x="2438400" y="1219200"/>
            <a:ext cx="4267200" cy="5355312"/>
          </a:xfrm>
          <a:prstGeom prst="rect">
            <a:avLst/>
          </a:prstGeom>
        </p:spPr>
        <p:txBody>
          <a:bodyPr wrap="square">
            <a:spAutoFit/>
          </a:bodyPr>
          <a:lstStyle/>
          <a:p>
            <a:r>
              <a:rPr lang="en-US" b="1" dirty="0" smtClean="0"/>
              <a:t>Public </a:t>
            </a:r>
            <a:r>
              <a:rPr lang="en-US" b="1" dirty="0" err="1" smtClean="0"/>
              <a:t>ReadOnly</a:t>
            </a:r>
            <a:r>
              <a:rPr lang="en-US" b="1" dirty="0" smtClean="0"/>
              <a:t> Property Grade() As String</a:t>
            </a:r>
          </a:p>
          <a:p>
            <a:r>
              <a:rPr lang="en-US" b="1" dirty="0" smtClean="0"/>
              <a:t>    Get</a:t>
            </a:r>
          </a:p>
          <a:p>
            <a:r>
              <a:rPr lang="en-US" b="1" dirty="0" smtClean="0"/>
              <a:t>        Dim </a:t>
            </a:r>
            <a:r>
              <a:rPr lang="en-US" b="1" dirty="0" err="1" smtClean="0"/>
              <a:t>strGrade</a:t>
            </a:r>
            <a:r>
              <a:rPr lang="en-US" b="1" dirty="0" smtClean="0"/>
              <a:t> As String</a:t>
            </a:r>
          </a:p>
          <a:p>
            <a:endParaRPr lang="en-US" b="1" dirty="0" smtClean="0"/>
          </a:p>
          <a:p>
            <a:r>
              <a:rPr lang="en-US" b="1" dirty="0" smtClean="0"/>
              <a:t>        If </a:t>
            </a:r>
            <a:r>
              <a:rPr lang="en-US" b="1" dirty="0" err="1" smtClean="0"/>
              <a:t>dblTestAverage</a:t>
            </a:r>
            <a:r>
              <a:rPr lang="en-US" b="1" dirty="0" smtClean="0"/>
              <a:t> &gt;= 90.0 Then</a:t>
            </a:r>
          </a:p>
          <a:p>
            <a:r>
              <a:rPr lang="en-US" b="1" dirty="0" smtClean="0"/>
              <a:t>            </a:t>
            </a:r>
            <a:r>
              <a:rPr lang="en-US" b="1" dirty="0" err="1" smtClean="0"/>
              <a:t>strGrade</a:t>
            </a:r>
            <a:r>
              <a:rPr lang="en-US" b="1" dirty="0" smtClean="0"/>
              <a:t> = "A"</a:t>
            </a:r>
          </a:p>
          <a:p>
            <a:r>
              <a:rPr lang="en-US" b="1" dirty="0" smtClean="0"/>
              <a:t>        </a:t>
            </a:r>
            <a:r>
              <a:rPr lang="en-US" b="1" dirty="0" err="1" smtClean="0"/>
              <a:t>ElseIf</a:t>
            </a:r>
            <a:r>
              <a:rPr lang="en-US" b="1" dirty="0" smtClean="0"/>
              <a:t> </a:t>
            </a:r>
            <a:r>
              <a:rPr lang="en-US" b="1" dirty="0" err="1" smtClean="0"/>
              <a:t>dblTestAverage</a:t>
            </a:r>
            <a:r>
              <a:rPr lang="en-US" b="1" dirty="0" smtClean="0"/>
              <a:t> &gt;= 80.0 Then</a:t>
            </a:r>
          </a:p>
          <a:p>
            <a:r>
              <a:rPr lang="en-US" b="1" dirty="0" smtClean="0"/>
              <a:t>            </a:t>
            </a:r>
            <a:r>
              <a:rPr lang="en-US" b="1" dirty="0" err="1" smtClean="0"/>
              <a:t>strGrade</a:t>
            </a:r>
            <a:r>
              <a:rPr lang="en-US" b="1" dirty="0" smtClean="0"/>
              <a:t> = "B"</a:t>
            </a:r>
          </a:p>
          <a:p>
            <a:r>
              <a:rPr lang="en-US" b="1" dirty="0" smtClean="0"/>
              <a:t>        </a:t>
            </a:r>
            <a:r>
              <a:rPr lang="en-US" b="1" dirty="0" err="1" smtClean="0"/>
              <a:t>ElseIf</a:t>
            </a:r>
            <a:r>
              <a:rPr lang="en-US" b="1" dirty="0" smtClean="0"/>
              <a:t> </a:t>
            </a:r>
            <a:r>
              <a:rPr lang="en-US" b="1" dirty="0" err="1" smtClean="0"/>
              <a:t>dblTestAverage</a:t>
            </a:r>
            <a:r>
              <a:rPr lang="en-US" b="1" dirty="0" smtClean="0"/>
              <a:t> &gt;= 70.0 Then</a:t>
            </a:r>
          </a:p>
          <a:p>
            <a:r>
              <a:rPr lang="en-US" b="1" dirty="0" smtClean="0"/>
              <a:t>            </a:t>
            </a:r>
            <a:r>
              <a:rPr lang="en-US" b="1" dirty="0" err="1" smtClean="0"/>
              <a:t>strGrade</a:t>
            </a:r>
            <a:r>
              <a:rPr lang="en-US" b="1" dirty="0" smtClean="0"/>
              <a:t> = "C"</a:t>
            </a:r>
          </a:p>
          <a:p>
            <a:r>
              <a:rPr lang="en-US" b="1" dirty="0" smtClean="0"/>
              <a:t>        </a:t>
            </a:r>
            <a:r>
              <a:rPr lang="en-US" b="1" dirty="0" err="1" smtClean="0"/>
              <a:t>ElseIf</a:t>
            </a:r>
            <a:r>
              <a:rPr lang="en-US" b="1" dirty="0" smtClean="0"/>
              <a:t> </a:t>
            </a:r>
            <a:r>
              <a:rPr lang="en-US" b="1" dirty="0" err="1" smtClean="0"/>
              <a:t>dblTestAverage</a:t>
            </a:r>
            <a:r>
              <a:rPr lang="en-US" b="1" dirty="0" smtClean="0"/>
              <a:t> &gt;= 60.0 Then</a:t>
            </a:r>
          </a:p>
          <a:p>
            <a:r>
              <a:rPr lang="en-US" b="1" dirty="0" smtClean="0"/>
              <a:t>            </a:t>
            </a:r>
            <a:r>
              <a:rPr lang="en-US" b="1" dirty="0" err="1" smtClean="0"/>
              <a:t>strGrade</a:t>
            </a:r>
            <a:r>
              <a:rPr lang="en-US" b="1" dirty="0" smtClean="0"/>
              <a:t> = "D"</a:t>
            </a:r>
          </a:p>
          <a:p>
            <a:r>
              <a:rPr lang="en-US" b="1" dirty="0" smtClean="0"/>
              <a:t>        Else</a:t>
            </a:r>
          </a:p>
          <a:p>
            <a:r>
              <a:rPr lang="en-US" b="1" dirty="0" smtClean="0"/>
              <a:t>            </a:t>
            </a:r>
            <a:r>
              <a:rPr lang="en-US" b="1" dirty="0" err="1" smtClean="0"/>
              <a:t>strGrade</a:t>
            </a:r>
            <a:r>
              <a:rPr lang="en-US" b="1" dirty="0" smtClean="0"/>
              <a:t> = "F"</a:t>
            </a:r>
          </a:p>
          <a:p>
            <a:r>
              <a:rPr lang="en-US" b="1" dirty="0" smtClean="0"/>
              <a:t>        End If</a:t>
            </a:r>
          </a:p>
          <a:p>
            <a:endParaRPr lang="en-US" b="1" dirty="0" smtClean="0"/>
          </a:p>
          <a:p>
            <a:r>
              <a:rPr lang="en-US" b="1" dirty="0" smtClean="0"/>
              <a:t>        Return </a:t>
            </a:r>
            <a:r>
              <a:rPr lang="en-US" b="1" dirty="0" err="1" smtClean="0"/>
              <a:t>strGrade</a:t>
            </a:r>
            <a:endParaRPr lang="en-US" b="1" dirty="0" smtClean="0"/>
          </a:p>
          <a:p>
            <a:r>
              <a:rPr lang="en-US" b="1" dirty="0" smtClean="0"/>
              <a:t>    End Get</a:t>
            </a:r>
          </a:p>
          <a:p>
            <a:r>
              <a:rPr lang="en-US" b="1" dirty="0" smtClean="0"/>
              <a:t>End Property</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Removing Objects and Garbage Collection</a:t>
            </a:r>
            <a:endParaRPr lang="en-US" sz="3600"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smtClean="0"/>
              <a:t>Memory space is consumed when objects are instantiated</a:t>
            </a:r>
          </a:p>
          <a:p>
            <a:pPr>
              <a:lnSpc>
                <a:spcPct val="90000"/>
              </a:lnSpc>
            </a:pPr>
            <a:r>
              <a:rPr lang="en-US" dirty="0" smtClean="0"/>
              <a:t>Objects no longer needed should be removed</a:t>
            </a:r>
          </a:p>
          <a:p>
            <a:pPr>
              <a:lnSpc>
                <a:spcPct val="90000"/>
              </a:lnSpc>
            </a:pPr>
            <a:r>
              <a:rPr lang="en-US" dirty="0" smtClean="0"/>
              <a:t>Set object variable to </a:t>
            </a:r>
            <a:r>
              <a:rPr lang="en-US" b="1" dirty="0" smtClean="0">
                <a:cs typeface="Times New Roman" pitchFamily="18" charset="0"/>
              </a:rPr>
              <a:t>Nothing</a:t>
            </a:r>
            <a:r>
              <a:rPr lang="en-US" i="1" dirty="0" smtClean="0">
                <a:solidFill>
                  <a:srgbClr val="CC6600"/>
                </a:solidFill>
                <a:cs typeface="Times New Roman" pitchFamily="18" charset="0"/>
              </a:rPr>
              <a:t> </a:t>
            </a:r>
            <a:r>
              <a:rPr lang="en-US" dirty="0" smtClean="0">
                <a:cs typeface="Times New Roman" pitchFamily="18" charset="0"/>
              </a:rPr>
              <a:t>so it no longer references the object</a:t>
            </a:r>
          </a:p>
          <a:p>
            <a:pPr>
              <a:lnSpc>
                <a:spcPct val="90000"/>
              </a:lnSpc>
            </a:pPr>
            <a:endParaRPr lang="en-US" dirty="0" smtClean="0">
              <a:cs typeface="Times New Roman" pitchFamily="18" charset="0"/>
            </a:endParaRPr>
          </a:p>
          <a:p>
            <a:pPr>
              <a:lnSpc>
                <a:spcPct val="90000"/>
              </a:lnSpc>
            </a:pPr>
            <a:r>
              <a:rPr lang="en-US" dirty="0" smtClean="0"/>
              <a:t>Object is a candidate for garbage collection when it is no longer referenced by any object variable</a:t>
            </a:r>
          </a:p>
          <a:p>
            <a:pPr>
              <a:lnSpc>
                <a:spcPct val="90000"/>
              </a:lnSpc>
            </a:pPr>
            <a:r>
              <a:rPr lang="en-US" dirty="0" smtClean="0"/>
              <a:t>The </a:t>
            </a:r>
            <a:r>
              <a:rPr lang="en-US" b="1" dirty="0" smtClean="0">
                <a:solidFill>
                  <a:schemeClr val="bg1"/>
                </a:solidFill>
              </a:rPr>
              <a:t>garbage collector</a:t>
            </a:r>
            <a:r>
              <a:rPr lang="en-US" dirty="0" smtClean="0"/>
              <a:t> monitors for and automatically destroys objects no longer needed</a:t>
            </a:r>
            <a:endParaRPr lang="en-US" dirty="0" smtClean="0">
              <a:cs typeface="Times New Roman" pitchFamily="18" charset="0"/>
            </a:endParaRP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25</a:t>
            </a:fld>
            <a:endParaRPr lang="en-US" dirty="0"/>
          </a:p>
        </p:txBody>
      </p:sp>
      <p:sp>
        <p:nvSpPr>
          <p:cNvPr id="5" name="Rectangle 4"/>
          <p:cNvSpPr/>
          <p:nvPr/>
        </p:nvSpPr>
        <p:spPr>
          <a:xfrm>
            <a:off x="3213423" y="3657600"/>
            <a:ext cx="2717154" cy="461665"/>
          </a:xfrm>
          <a:prstGeom prst="rect">
            <a:avLst/>
          </a:prstGeom>
        </p:spPr>
        <p:txBody>
          <a:bodyPr wrap="none">
            <a:spAutoFit/>
          </a:bodyPr>
          <a:lstStyle/>
          <a:p>
            <a:r>
              <a:rPr lang="en-US" sz="2400" b="1" dirty="0" smtClean="0"/>
              <a:t>freshman = Nothing</a:t>
            </a:r>
            <a:endParaRPr lang="en-US" sz="2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Out of Scope</a:t>
            </a:r>
            <a:endParaRPr lang="en-US" dirty="0"/>
          </a:p>
        </p:txBody>
      </p:sp>
      <p:sp>
        <p:nvSpPr>
          <p:cNvPr id="3" name="Content Placeholder 2"/>
          <p:cNvSpPr>
            <a:spLocks noGrp="1"/>
          </p:cNvSpPr>
          <p:nvPr>
            <p:ph idx="1"/>
          </p:nvPr>
        </p:nvSpPr>
        <p:spPr/>
        <p:txBody>
          <a:bodyPr>
            <a:normAutofit/>
          </a:bodyPr>
          <a:lstStyle/>
          <a:p>
            <a:r>
              <a:rPr lang="en-US" sz="2000" dirty="0" smtClean="0"/>
              <a:t>An object variable is local to the procedure in which it is declared</a:t>
            </a:r>
          </a:p>
          <a:p>
            <a:pPr lvl="1"/>
            <a:r>
              <a:rPr lang="en-US" sz="2000" dirty="0" smtClean="0"/>
              <a:t>Will be removed from memory when the procedure ends</a:t>
            </a:r>
          </a:p>
          <a:p>
            <a:pPr lvl="1"/>
            <a:r>
              <a:rPr lang="en-US" sz="2000" dirty="0" smtClean="0"/>
              <a:t>This is called </a:t>
            </a:r>
            <a:r>
              <a:rPr lang="en-US" sz="2000" b="1" dirty="0" smtClean="0">
                <a:solidFill>
                  <a:schemeClr val="bg1"/>
                </a:solidFill>
              </a:rPr>
              <a:t>going out of scope</a:t>
            </a:r>
            <a:endParaRPr lang="en-US" sz="2000" dirty="0" smtClean="0"/>
          </a:p>
          <a:p>
            <a:pPr lvl="1"/>
            <a:r>
              <a:rPr lang="en-US" sz="2000" dirty="0" smtClean="0"/>
              <a:t>The object variable will not be removed from memory if it is referenced by a variable that is outside of the procedure</a:t>
            </a:r>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26</a:t>
            </a:fld>
            <a:endParaRPr lang="en-US" dirty="0"/>
          </a:p>
        </p:txBody>
      </p:sp>
      <p:sp>
        <p:nvSpPr>
          <p:cNvPr id="5" name="Rectangle 4"/>
          <p:cNvSpPr/>
          <p:nvPr/>
        </p:nvSpPr>
        <p:spPr>
          <a:xfrm>
            <a:off x="838200" y="3429000"/>
            <a:ext cx="7924800" cy="2585323"/>
          </a:xfrm>
          <a:prstGeom prst="rect">
            <a:avLst/>
          </a:prstGeom>
        </p:spPr>
        <p:txBody>
          <a:bodyPr wrap="square">
            <a:spAutoFit/>
          </a:bodyPr>
          <a:lstStyle/>
          <a:p>
            <a:r>
              <a:rPr lang="en-US" b="1" dirty="0" smtClean="0"/>
              <a:t>Sub </a:t>
            </a:r>
            <a:r>
              <a:rPr lang="en-US" b="1" dirty="0" err="1" smtClean="0"/>
              <a:t>CreateStudent</a:t>
            </a:r>
            <a:r>
              <a:rPr lang="en-US" b="1" dirty="0" smtClean="0"/>
              <a:t>()</a:t>
            </a:r>
          </a:p>
          <a:p>
            <a:r>
              <a:rPr lang="en-US" b="1" dirty="0" smtClean="0"/>
              <a:t>Dim sophomore As New Student	 ' Create an instance of the Student class.</a:t>
            </a:r>
          </a:p>
          <a:p>
            <a:r>
              <a:rPr lang="en-US" b="1" dirty="0" smtClean="0"/>
              <a:t>' Assign values to its properties.</a:t>
            </a:r>
          </a:p>
          <a:p>
            <a:r>
              <a:rPr lang="en-US" b="1" dirty="0" err="1" smtClean="0"/>
              <a:t>sophomore.FirstName</a:t>
            </a:r>
            <a:r>
              <a:rPr lang="en-US" b="1" dirty="0" smtClean="0"/>
              <a:t> = "Travis"</a:t>
            </a:r>
          </a:p>
          <a:p>
            <a:r>
              <a:rPr lang="en-US" b="1" dirty="0" err="1" smtClean="0"/>
              <a:t>sophomore.LastName</a:t>
            </a:r>
            <a:r>
              <a:rPr lang="en-US" b="1" dirty="0" smtClean="0"/>
              <a:t> = "Barnes"</a:t>
            </a:r>
          </a:p>
          <a:p>
            <a:r>
              <a:rPr lang="en-US" b="1" dirty="0" err="1" smtClean="0"/>
              <a:t>sophomore.IdNumber</a:t>
            </a:r>
            <a:r>
              <a:rPr lang="en-US" b="1" dirty="0" smtClean="0"/>
              <a:t> = "17H495"</a:t>
            </a:r>
          </a:p>
          <a:p>
            <a:r>
              <a:rPr lang="en-US" b="1" dirty="0" err="1" smtClean="0"/>
              <a:t>sophomore.TestAverage</a:t>
            </a:r>
            <a:r>
              <a:rPr lang="en-US" b="1" dirty="0" smtClean="0"/>
              <a:t> = 94.7</a:t>
            </a:r>
          </a:p>
          <a:p>
            <a:r>
              <a:rPr lang="en-US" b="1" dirty="0" err="1" smtClean="0"/>
              <a:t>g_studentVar</a:t>
            </a:r>
            <a:r>
              <a:rPr lang="en-US" b="1" dirty="0" smtClean="0"/>
              <a:t> = sophomore	 	' Assign the object to a global variable.</a:t>
            </a:r>
          </a:p>
          <a:p>
            <a:r>
              <a:rPr lang="en-US" b="1" dirty="0" smtClean="0"/>
              <a:t>End Sub</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Comparing Object Variables with the </a:t>
            </a:r>
            <a:r>
              <a:rPr lang="en-US" sz="3600" b="1" dirty="0" smtClean="0"/>
              <a:t>Is</a:t>
            </a:r>
            <a:r>
              <a:rPr lang="en-US" sz="3600" dirty="0" smtClean="0"/>
              <a:t> and </a:t>
            </a:r>
            <a:r>
              <a:rPr lang="en-US" sz="3600" b="1" dirty="0" err="1" smtClean="0"/>
              <a:t>IsNot</a:t>
            </a:r>
            <a:r>
              <a:rPr lang="en-US" sz="3600" dirty="0" smtClean="0"/>
              <a:t> Operators</a:t>
            </a:r>
            <a:endParaRPr lang="en-US" sz="3600" dirty="0"/>
          </a:p>
        </p:txBody>
      </p:sp>
      <p:sp>
        <p:nvSpPr>
          <p:cNvPr id="3" name="Content Placeholder 2"/>
          <p:cNvSpPr>
            <a:spLocks noGrp="1"/>
          </p:cNvSpPr>
          <p:nvPr>
            <p:ph idx="1"/>
          </p:nvPr>
        </p:nvSpPr>
        <p:spPr/>
        <p:txBody>
          <a:bodyPr>
            <a:normAutofit/>
          </a:bodyPr>
          <a:lstStyle/>
          <a:p>
            <a:r>
              <a:rPr lang="en-US" sz="2000" dirty="0" smtClean="0"/>
              <a:t>The </a:t>
            </a:r>
            <a:r>
              <a:rPr lang="en-US" sz="2000" b="1" dirty="0" smtClean="0">
                <a:solidFill>
                  <a:schemeClr val="bg1"/>
                </a:solidFill>
              </a:rPr>
              <a:t>Is operator</a:t>
            </a:r>
            <a:r>
              <a:rPr lang="en-US" sz="2000" dirty="0" smtClean="0"/>
              <a:t> determines if two variables reference the same object</a:t>
            </a:r>
          </a:p>
          <a:p>
            <a:endParaRPr lang="en-US" sz="2000" dirty="0" smtClean="0"/>
          </a:p>
          <a:p>
            <a:endParaRPr lang="en-US" sz="2000" dirty="0" smtClean="0"/>
          </a:p>
          <a:p>
            <a:r>
              <a:rPr lang="en-US" sz="2000" dirty="0" smtClean="0"/>
              <a:t>The </a:t>
            </a:r>
            <a:r>
              <a:rPr lang="en-US" sz="2000" b="1" dirty="0" err="1" smtClean="0">
                <a:solidFill>
                  <a:schemeClr val="bg1"/>
                </a:solidFill>
              </a:rPr>
              <a:t>IsNot</a:t>
            </a:r>
            <a:r>
              <a:rPr lang="en-US" sz="2000" b="1" dirty="0" smtClean="0">
                <a:solidFill>
                  <a:schemeClr val="bg1"/>
                </a:solidFill>
              </a:rPr>
              <a:t> operator</a:t>
            </a:r>
            <a:r>
              <a:rPr lang="en-US" sz="2000" dirty="0" smtClean="0"/>
              <a:t> determines if two variables do not reference the same object</a:t>
            </a:r>
          </a:p>
          <a:p>
            <a:endParaRPr lang="en-US" sz="2000" dirty="0" smtClean="0"/>
          </a:p>
          <a:p>
            <a:endParaRPr lang="en-US" sz="2000" dirty="0" smtClean="0"/>
          </a:p>
          <a:p>
            <a:r>
              <a:rPr lang="en-US" sz="2000" dirty="0" smtClean="0"/>
              <a:t>The special value </a:t>
            </a:r>
            <a:r>
              <a:rPr lang="en-US" sz="2000" b="1" dirty="0" smtClean="0"/>
              <a:t>Nothing</a:t>
            </a:r>
            <a:r>
              <a:rPr lang="en-US" sz="2000" dirty="0" smtClean="0"/>
              <a:t> determines if the variable references any object</a:t>
            </a:r>
          </a:p>
          <a:p>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27</a:t>
            </a:fld>
            <a:endParaRPr lang="en-US" dirty="0"/>
          </a:p>
        </p:txBody>
      </p:sp>
      <p:sp>
        <p:nvSpPr>
          <p:cNvPr id="5" name="Rectangle 4"/>
          <p:cNvSpPr/>
          <p:nvPr/>
        </p:nvSpPr>
        <p:spPr>
          <a:xfrm>
            <a:off x="2286000" y="1905000"/>
            <a:ext cx="4114800" cy="923330"/>
          </a:xfrm>
          <a:prstGeom prst="rect">
            <a:avLst/>
          </a:prstGeom>
        </p:spPr>
        <p:txBody>
          <a:bodyPr wrap="square">
            <a:spAutoFit/>
          </a:bodyPr>
          <a:lstStyle/>
          <a:p>
            <a:r>
              <a:rPr lang="en-US" b="1" dirty="0" smtClean="0"/>
              <a:t>If </a:t>
            </a:r>
            <a:r>
              <a:rPr lang="en-US" b="1" dirty="0" err="1" smtClean="0"/>
              <a:t>collegeStudent</a:t>
            </a:r>
            <a:r>
              <a:rPr lang="en-US" b="1" dirty="0" smtClean="0"/>
              <a:t> Is </a:t>
            </a:r>
            <a:r>
              <a:rPr lang="en-US" b="1" dirty="0" err="1" smtClean="0"/>
              <a:t>transferStudent</a:t>
            </a:r>
            <a:r>
              <a:rPr lang="en-US" b="1" dirty="0" smtClean="0"/>
              <a:t> Then</a:t>
            </a:r>
          </a:p>
          <a:p>
            <a:r>
              <a:rPr lang="en-US" b="1" dirty="0" smtClean="0"/>
              <a:t>    ' Perform some action</a:t>
            </a:r>
          </a:p>
          <a:p>
            <a:r>
              <a:rPr lang="en-US" b="1" dirty="0" smtClean="0"/>
              <a:t>End If</a:t>
            </a:r>
            <a:endParaRPr lang="en-US" b="1" dirty="0"/>
          </a:p>
        </p:txBody>
      </p:sp>
      <p:sp>
        <p:nvSpPr>
          <p:cNvPr id="6" name="Rectangle 5"/>
          <p:cNvSpPr/>
          <p:nvPr/>
        </p:nvSpPr>
        <p:spPr>
          <a:xfrm>
            <a:off x="2286000" y="3124200"/>
            <a:ext cx="4572000" cy="923330"/>
          </a:xfrm>
          <a:prstGeom prst="rect">
            <a:avLst/>
          </a:prstGeom>
        </p:spPr>
        <p:txBody>
          <a:bodyPr>
            <a:spAutoFit/>
          </a:bodyPr>
          <a:lstStyle/>
          <a:p>
            <a:r>
              <a:rPr lang="en-US" b="1" dirty="0" smtClean="0"/>
              <a:t>If </a:t>
            </a:r>
            <a:r>
              <a:rPr lang="en-US" b="1" dirty="0" err="1" smtClean="0"/>
              <a:t>collegeStudent</a:t>
            </a:r>
            <a:r>
              <a:rPr lang="en-US" b="1" dirty="0" smtClean="0"/>
              <a:t> </a:t>
            </a:r>
            <a:r>
              <a:rPr lang="en-US" b="1" dirty="0" err="1" smtClean="0"/>
              <a:t>IsNot</a:t>
            </a:r>
            <a:r>
              <a:rPr lang="en-US" b="1" dirty="0" smtClean="0"/>
              <a:t> </a:t>
            </a:r>
            <a:r>
              <a:rPr lang="en-US" b="1" dirty="0" err="1" smtClean="0"/>
              <a:t>transferStudent</a:t>
            </a:r>
            <a:r>
              <a:rPr lang="en-US" b="1" dirty="0" smtClean="0"/>
              <a:t> Then</a:t>
            </a:r>
          </a:p>
          <a:p>
            <a:r>
              <a:rPr lang="en-US" b="1" dirty="0" smtClean="0"/>
              <a:t>    ' Perform some action</a:t>
            </a:r>
          </a:p>
          <a:p>
            <a:r>
              <a:rPr lang="en-US" b="1" dirty="0" smtClean="0"/>
              <a:t>End If</a:t>
            </a:r>
            <a:endParaRPr lang="en-US" b="1" dirty="0"/>
          </a:p>
        </p:txBody>
      </p:sp>
      <p:sp>
        <p:nvSpPr>
          <p:cNvPr id="7" name="Rectangle 6"/>
          <p:cNvSpPr/>
          <p:nvPr/>
        </p:nvSpPr>
        <p:spPr>
          <a:xfrm>
            <a:off x="2286000" y="4419600"/>
            <a:ext cx="4572000" cy="1754326"/>
          </a:xfrm>
          <a:prstGeom prst="rect">
            <a:avLst/>
          </a:prstGeom>
        </p:spPr>
        <p:txBody>
          <a:bodyPr>
            <a:spAutoFit/>
          </a:bodyPr>
          <a:lstStyle/>
          <a:p>
            <a:r>
              <a:rPr lang="en-US" b="1" dirty="0" smtClean="0"/>
              <a:t>If </a:t>
            </a:r>
            <a:r>
              <a:rPr lang="en-US" b="1" dirty="0" err="1" smtClean="0"/>
              <a:t>collegeStudent</a:t>
            </a:r>
            <a:r>
              <a:rPr lang="en-US" b="1" dirty="0" smtClean="0"/>
              <a:t> Is Nothing Then</a:t>
            </a:r>
          </a:p>
          <a:p>
            <a:r>
              <a:rPr lang="en-US" b="1" dirty="0" smtClean="0"/>
              <a:t>    ' Perform some action</a:t>
            </a:r>
          </a:p>
          <a:p>
            <a:r>
              <a:rPr lang="en-US" b="1" dirty="0" smtClean="0"/>
              <a:t>End If</a:t>
            </a:r>
          </a:p>
          <a:p>
            <a:r>
              <a:rPr lang="en-US" b="1" dirty="0" smtClean="0"/>
              <a:t>If </a:t>
            </a:r>
            <a:r>
              <a:rPr lang="en-US" b="1" dirty="0" err="1" smtClean="0"/>
              <a:t>transferStudent</a:t>
            </a:r>
            <a:r>
              <a:rPr lang="en-US" b="1" dirty="0" smtClean="0"/>
              <a:t> </a:t>
            </a:r>
            <a:r>
              <a:rPr lang="en-US" b="1" dirty="0" err="1" smtClean="0"/>
              <a:t>IsNot</a:t>
            </a:r>
            <a:r>
              <a:rPr lang="en-US" b="1" dirty="0" smtClean="0"/>
              <a:t> Nothing Then</a:t>
            </a:r>
          </a:p>
          <a:p>
            <a:r>
              <a:rPr lang="en-US" b="1" dirty="0" smtClean="0"/>
              <a:t>    ' Perform some action</a:t>
            </a:r>
          </a:p>
          <a:p>
            <a:r>
              <a:rPr lang="en-US" b="1" dirty="0" smtClean="0"/>
              <a:t>End If</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Array of Objects</a:t>
            </a:r>
            <a:endParaRPr lang="en-US" dirty="0"/>
          </a:p>
        </p:txBody>
      </p:sp>
      <p:sp>
        <p:nvSpPr>
          <p:cNvPr id="3" name="Content Placeholder 2"/>
          <p:cNvSpPr>
            <a:spLocks noGrp="1"/>
          </p:cNvSpPr>
          <p:nvPr>
            <p:ph idx="1"/>
          </p:nvPr>
        </p:nvSpPr>
        <p:spPr/>
        <p:txBody>
          <a:bodyPr>
            <a:normAutofit/>
          </a:bodyPr>
          <a:lstStyle/>
          <a:p>
            <a:r>
              <a:rPr lang="en-US" sz="2400" dirty="0" smtClean="0"/>
              <a:t>You can create an array of object variables</a:t>
            </a:r>
          </a:p>
          <a:p>
            <a:r>
              <a:rPr lang="en-US" sz="2400" dirty="0" smtClean="0"/>
              <a:t>Then create an object for each element to reference</a:t>
            </a:r>
          </a:p>
          <a:p>
            <a:endParaRPr lang="en-US" sz="2400" dirty="0" smtClean="0"/>
          </a:p>
          <a:p>
            <a:endParaRPr lang="en-US" sz="2400" dirty="0" smtClean="0"/>
          </a:p>
          <a:p>
            <a:pPr>
              <a:buNone/>
            </a:pPr>
            <a:endParaRPr lang="en-US" sz="2400" dirty="0" smtClean="0"/>
          </a:p>
          <a:p>
            <a:endParaRPr lang="en-US" sz="2400" dirty="0" smtClean="0"/>
          </a:p>
          <a:p>
            <a:r>
              <a:rPr lang="en-US" sz="2400" dirty="0" smtClean="0"/>
              <a:t>Use another loop to release the memory used by the array</a:t>
            </a:r>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28</a:t>
            </a:fld>
            <a:endParaRPr lang="en-US" dirty="0"/>
          </a:p>
        </p:txBody>
      </p:sp>
      <p:sp>
        <p:nvSpPr>
          <p:cNvPr id="5" name="Rectangle 4"/>
          <p:cNvSpPr/>
          <p:nvPr/>
        </p:nvSpPr>
        <p:spPr>
          <a:xfrm>
            <a:off x="2286000" y="2438400"/>
            <a:ext cx="4572000" cy="1477328"/>
          </a:xfrm>
          <a:prstGeom prst="rect">
            <a:avLst/>
          </a:prstGeom>
        </p:spPr>
        <p:txBody>
          <a:bodyPr>
            <a:spAutoFit/>
          </a:bodyPr>
          <a:lstStyle/>
          <a:p>
            <a:r>
              <a:rPr lang="en-US" b="1" dirty="0" smtClean="0"/>
              <a:t>Dim </a:t>
            </a:r>
            <a:r>
              <a:rPr lang="en-US" b="1" dirty="0" err="1" smtClean="0"/>
              <a:t>mathStudents</a:t>
            </a:r>
            <a:r>
              <a:rPr lang="en-US" b="1" dirty="0" smtClean="0"/>
              <a:t>(9) As Student</a:t>
            </a:r>
          </a:p>
          <a:p>
            <a:r>
              <a:rPr lang="en-US" b="1" dirty="0" smtClean="0"/>
              <a:t>Dim </a:t>
            </a:r>
            <a:r>
              <a:rPr lang="en-US" b="1" dirty="0" err="1" smtClean="0"/>
              <a:t>intCount</a:t>
            </a:r>
            <a:r>
              <a:rPr lang="en-US" b="1" dirty="0" smtClean="0"/>
              <a:t> As Integer</a:t>
            </a:r>
          </a:p>
          <a:p>
            <a:r>
              <a:rPr lang="en-US" b="1" dirty="0" smtClean="0"/>
              <a:t>For </a:t>
            </a:r>
            <a:r>
              <a:rPr lang="en-US" b="1" dirty="0" err="1" smtClean="0"/>
              <a:t>intCount</a:t>
            </a:r>
            <a:r>
              <a:rPr lang="en-US" b="1" dirty="0" smtClean="0"/>
              <a:t> = 0 To 9</a:t>
            </a:r>
          </a:p>
          <a:p>
            <a:r>
              <a:rPr lang="en-US" b="1" dirty="0" smtClean="0"/>
              <a:t>    </a:t>
            </a:r>
            <a:r>
              <a:rPr lang="en-US" b="1" dirty="0" err="1" smtClean="0"/>
              <a:t>mathStudents</a:t>
            </a:r>
            <a:r>
              <a:rPr lang="en-US" b="1" dirty="0" smtClean="0"/>
              <a:t>(</a:t>
            </a:r>
            <a:r>
              <a:rPr lang="en-US" b="1" dirty="0" err="1" smtClean="0"/>
              <a:t>intCount</a:t>
            </a:r>
            <a:r>
              <a:rPr lang="en-US" b="1" dirty="0" smtClean="0"/>
              <a:t>) = New Student</a:t>
            </a:r>
          </a:p>
          <a:p>
            <a:r>
              <a:rPr lang="en-US" b="1" dirty="0" smtClean="0"/>
              <a:t>Next</a:t>
            </a:r>
            <a:endParaRPr lang="en-US" b="1" dirty="0"/>
          </a:p>
        </p:txBody>
      </p:sp>
      <p:sp>
        <p:nvSpPr>
          <p:cNvPr id="6" name="Rectangle 5"/>
          <p:cNvSpPr/>
          <p:nvPr/>
        </p:nvSpPr>
        <p:spPr>
          <a:xfrm>
            <a:off x="2286000" y="4648200"/>
            <a:ext cx="4572000" cy="1477328"/>
          </a:xfrm>
          <a:prstGeom prst="rect">
            <a:avLst/>
          </a:prstGeom>
        </p:spPr>
        <p:txBody>
          <a:bodyPr>
            <a:spAutoFit/>
          </a:bodyPr>
          <a:lstStyle/>
          <a:p>
            <a:r>
              <a:rPr lang="en-US" b="1" dirty="0" smtClean="0"/>
              <a:t>Dim </a:t>
            </a:r>
            <a:r>
              <a:rPr lang="en-US" b="1" dirty="0" err="1" smtClean="0"/>
              <a:t>intCount</a:t>
            </a:r>
            <a:r>
              <a:rPr lang="en-US" b="1" dirty="0" smtClean="0"/>
              <a:t> As Integer</a:t>
            </a:r>
          </a:p>
          <a:p>
            <a:endParaRPr lang="en-US" b="1" dirty="0" smtClean="0"/>
          </a:p>
          <a:p>
            <a:r>
              <a:rPr lang="en-US" b="1" dirty="0" smtClean="0"/>
              <a:t>For </a:t>
            </a:r>
            <a:r>
              <a:rPr lang="en-US" b="1" dirty="0" err="1" smtClean="0"/>
              <a:t>intCount</a:t>
            </a:r>
            <a:r>
              <a:rPr lang="en-US" b="1" dirty="0" smtClean="0"/>
              <a:t> = 0 To 9</a:t>
            </a:r>
          </a:p>
          <a:p>
            <a:r>
              <a:rPr lang="en-US" b="1" dirty="0" smtClean="0"/>
              <a:t>    </a:t>
            </a:r>
            <a:r>
              <a:rPr lang="en-US" b="1" dirty="0" err="1" smtClean="0"/>
              <a:t>mathStudents</a:t>
            </a:r>
            <a:r>
              <a:rPr lang="en-US" b="1" dirty="0" smtClean="0"/>
              <a:t>(</a:t>
            </a:r>
            <a:r>
              <a:rPr lang="en-US" b="1" dirty="0" err="1" smtClean="0"/>
              <a:t>intCount</a:t>
            </a:r>
            <a:r>
              <a:rPr lang="en-US" b="1" dirty="0" smtClean="0"/>
              <a:t>) = Nothing</a:t>
            </a:r>
          </a:p>
          <a:p>
            <a:r>
              <a:rPr lang="en-US" b="1" dirty="0" smtClean="0"/>
              <a:t>Next</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Writing Procedures and Functions That Work with Objects</a:t>
            </a:r>
            <a:endParaRPr lang="en-US" sz="3600" dirty="0"/>
          </a:p>
        </p:txBody>
      </p:sp>
      <p:sp>
        <p:nvSpPr>
          <p:cNvPr id="3" name="Content Placeholder 2"/>
          <p:cNvSpPr>
            <a:spLocks noGrp="1"/>
          </p:cNvSpPr>
          <p:nvPr>
            <p:ph idx="1"/>
          </p:nvPr>
        </p:nvSpPr>
        <p:spPr/>
        <p:txBody>
          <a:bodyPr/>
          <a:lstStyle/>
          <a:p>
            <a:r>
              <a:rPr lang="en-US" dirty="0" smtClean="0"/>
              <a:t>Can use object variables as arguments to a procedure or function</a:t>
            </a:r>
          </a:p>
          <a:p>
            <a:pPr lvl="1"/>
            <a:r>
              <a:rPr lang="en-US" dirty="0" smtClean="0"/>
              <a:t>Example: student object</a:t>
            </a:r>
            <a:r>
              <a:rPr lang="en-US" b="1" dirty="0" smtClean="0"/>
              <a:t> s </a:t>
            </a:r>
            <a:r>
              <a:rPr lang="en-US" dirty="0" smtClean="0"/>
              <a:t>as an argument</a:t>
            </a:r>
          </a:p>
          <a:p>
            <a:endParaRPr lang="en-US" dirty="0" smtClean="0"/>
          </a:p>
          <a:p>
            <a:endParaRPr lang="en-US" dirty="0" smtClean="0"/>
          </a:p>
          <a:p>
            <a:pPr>
              <a:buNone/>
            </a:pPr>
            <a:endParaRPr lang="en-US" dirty="0" smtClean="0"/>
          </a:p>
          <a:p>
            <a:r>
              <a:rPr lang="en-US" dirty="0" smtClean="0"/>
              <a:t>Pass object variable with the procedure call</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29</a:t>
            </a:fld>
            <a:endParaRPr lang="en-US" dirty="0"/>
          </a:p>
        </p:txBody>
      </p:sp>
      <p:sp>
        <p:nvSpPr>
          <p:cNvPr id="5" name="Rectangle 4"/>
          <p:cNvSpPr/>
          <p:nvPr/>
        </p:nvSpPr>
        <p:spPr>
          <a:xfrm>
            <a:off x="1600200" y="3200400"/>
            <a:ext cx="6629400" cy="1754326"/>
          </a:xfrm>
          <a:prstGeom prst="rect">
            <a:avLst/>
          </a:prstGeom>
        </p:spPr>
        <p:txBody>
          <a:bodyPr wrap="square">
            <a:spAutoFit/>
          </a:bodyPr>
          <a:lstStyle/>
          <a:p>
            <a:r>
              <a:rPr lang="en-US" b="1" dirty="0" smtClean="0"/>
              <a:t>Sub </a:t>
            </a:r>
            <a:r>
              <a:rPr lang="en-US" b="1" dirty="0" err="1" smtClean="0"/>
              <a:t>DisplayStudentGrade</a:t>
            </a:r>
            <a:r>
              <a:rPr lang="en-US" b="1" dirty="0" smtClean="0"/>
              <a:t>(</a:t>
            </a:r>
            <a:r>
              <a:rPr lang="en-US" b="1" dirty="0" err="1" smtClean="0"/>
              <a:t>ByVal</a:t>
            </a:r>
            <a:r>
              <a:rPr lang="en-US" b="1" dirty="0" smtClean="0"/>
              <a:t> s As Student)</a:t>
            </a:r>
          </a:p>
          <a:p>
            <a:r>
              <a:rPr lang="en-US" b="1" dirty="0" smtClean="0"/>
              <a:t>    ' Displays a student's grade.</a:t>
            </a:r>
          </a:p>
          <a:p>
            <a:r>
              <a:rPr lang="en-US" b="1" dirty="0" smtClean="0"/>
              <a:t>    </a:t>
            </a:r>
            <a:r>
              <a:rPr lang="en-US" b="1" dirty="0" err="1" smtClean="0"/>
              <a:t>MessageBox.Show</a:t>
            </a:r>
            <a:r>
              <a:rPr lang="en-US" b="1" dirty="0" smtClean="0"/>
              <a:t>("The grade for " &amp; </a:t>
            </a:r>
            <a:r>
              <a:rPr lang="en-US" b="1" dirty="0" err="1" smtClean="0"/>
              <a:t>s.FirstName</a:t>
            </a:r>
            <a:r>
              <a:rPr lang="en-US" b="1" dirty="0" smtClean="0"/>
              <a:t> &amp;</a:t>
            </a:r>
          </a:p>
          <a:p>
            <a:r>
              <a:rPr lang="en-US" b="1" dirty="0" smtClean="0"/>
              <a:t>                                       " " &amp; </a:t>
            </a:r>
            <a:r>
              <a:rPr lang="en-US" b="1" dirty="0" err="1" smtClean="0"/>
              <a:t>s.LastName</a:t>
            </a:r>
            <a:r>
              <a:rPr lang="en-US" b="1" dirty="0" smtClean="0"/>
              <a:t> &amp; " is " &amp;</a:t>
            </a:r>
          </a:p>
          <a:p>
            <a:r>
              <a:rPr lang="en-US" b="1" dirty="0" smtClean="0"/>
              <a:t>                                       </a:t>
            </a:r>
            <a:r>
              <a:rPr lang="en-US" b="1" dirty="0" err="1" smtClean="0"/>
              <a:t>s.TestGrade.ToString</a:t>
            </a:r>
            <a:r>
              <a:rPr lang="en-US" b="1" dirty="0" smtClean="0"/>
              <a:t>())</a:t>
            </a:r>
          </a:p>
          <a:p>
            <a:r>
              <a:rPr lang="en-US" b="1" dirty="0" smtClean="0"/>
              <a:t>End Sub</a:t>
            </a:r>
            <a:endParaRPr lang="en-US" b="1" dirty="0"/>
          </a:p>
        </p:txBody>
      </p:sp>
      <p:sp>
        <p:nvSpPr>
          <p:cNvPr id="6" name="Rectangle 5"/>
          <p:cNvSpPr/>
          <p:nvPr/>
        </p:nvSpPr>
        <p:spPr>
          <a:xfrm>
            <a:off x="2895600" y="5486400"/>
            <a:ext cx="3258136" cy="369332"/>
          </a:xfrm>
          <a:prstGeom prst="rect">
            <a:avLst/>
          </a:prstGeom>
        </p:spPr>
        <p:txBody>
          <a:bodyPr wrap="none">
            <a:spAutoFit/>
          </a:bodyPr>
          <a:lstStyle/>
          <a:p>
            <a:r>
              <a:rPr lang="en-US" b="1" dirty="0" err="1" smtClean="0"/>
              <a:t>DisplayStudentGrade</a:t>
            </a:r>
            <a:r>
              <a:rPr lang="en-US" b="1" dirty="0" smtClean="0"/>
              <a:t>(freshman)</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sz="3100" dirty="0" smtClean="0"/>
              <a:t>This chapter introduces:</a:t>
            </a:r>
          </a:p>
          <a:p>
            <a:pPr lvl="1"/>
            <a:r>
              <a:rPr lang="en-US" sz="3100" dirty="0" smtClean="0">
                <a:cs typeface="Times New Roman" pitchFamily="18" charset="0"/>
              </a:rPr>
              <a:t>Abstract Data Types </a:t>
            </a:r>
          </a:p>
          <a:p>
            <a:pPr lvl="2"/>
            <a:r>
              <a:rPr lang="en-US" sz="3100" dirty="0" smtClean="0">
                <a:cs typeface="Times New Roman" pitchFamily="18" charset="0"/>
              </a:rPr>
              <a:t>How to create them with classes</a:t>
            </a:r>
          </a:p>
          <a:p>
            <a:pPr lvl="1"/>
            <a:r>
              <a:rPr lang="en-US" sz="3100" dirty="0" smtClean="0">
                <a:cs typeface="Times New Roman" pitchFamily="18" charset="0"/>
              </a:rPr>
              <a:t>The process of analyzing a problem</a:t>
            </a:r>
          </a:p>
          <a:p>
            <a:pPr lvl="2"/>
            <a:r>
              <a:rPr lang="en-US" sz="3100" dirty="0" smtClean="0">
                <a:cs typeface="Times New Roman" pitchFamily="18" charset="0"/>
              </a:rPr>
              <a:t>Determining its classes</a:t>
            </a:r>
          </a:p>
          <a:p>
            <a:pPr lvl="1"/>
            <a:r>
              <a:rPr lang="en-US" sz="3100" dirty="0" smtClean="0">
                <a:cs typeface="Times New Roman" pitchFamily="18" charset="0"/>
              </a:rPr>
              <a:t>Techniques </a:t>
            </a:r>
          </a:p>
          <a:p>
            <a:pPr lvl="2"/>
            <a:r>
              <a:rPr lang="en-US" sz="3100" dirty="0" smtClean="0">
                <a:cs typeface="Times New Roman" pitchFamily="18" charset="0"/>
              </a:rPr>
              <a:t>For creating objects, properties, and methods</a:t>
            </a:r>
          </a:p>
          <a:p>
            <a:pPr lvl="1"/>
            <a:r>
              <a:rPr lang="en-US" sz="3100" dirty="0" smtClean="0">
                <a:cs typeface="Times New Roman" pitchFamily="18" charset="0"/>
              </a:rPr>
              <a:t>The Object Browser</a:t>
            </a:r>
          </a:p>
          <a:p>
            <a:pPr lvl="2"/>
            <a:r>
              <a:rPr lang="en-US" sz="3100" dirty="0" smtClean="0">
                <a:cs typeface="Times New Roman" pitchFamily="18" charset="0"/>
              </a:rPr>
              <a:t>Provides information about classes in your project</a:t>
            </a:r>
          </a:p>
          <a:p>
            <a:pPr lvl="1"/>
            <a:r>
              <a:rPr lang="en-US" sz="3100" dirty="0" smtClean="0">
                <a:cs typeface="Times New Roman" pitchFamily="18" charset="0"/>
              </a:rPr>
              <a:t>Collections</a:t>
            </a:r>
          </a:p>
          <a:p>
            <a:pPr lvl="2"/>
            <a:r>
              <a:rPr lang="en-US" sz="3100" dirty="0" smtClean="0">
                <a:cs typeface="Times New Roman" pitchFamily="18" charset="0"/>
              </a:rPr>
              <a:t>Structures for holding groups of objects</a:t>
            </a:r>
          </a:p>
          <a:p>
            <a:pPr lvl="1"/>
            <a:r>
              <a:rPr lang="en-US" sz="3100" dirty="0" smtClean="0">
                <a:cs typeface="Times New Roman" pitchFamily="18" charset="0"/>
              </a:rPr>
              <a:t>Inheritance</a:t>
            </a:r>
          </a:p>
          <a:p>
            <a:pPr lvl="2"/>
            <a:r>
              <a:rPr lang="en-US" sz="3100" dirty="0" smtClean="0">
                <a:cs typeface="Times New Roman" pitchFamily="18" charset="0"/>
              </a:rPr>
              <a:t>A way for new classes to be created from existing ones</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Passing Objects by Value and by Reference</a:t>
            </a:r>
            <a:endParaRPr lang="en-US" sz="3600" dirty="0"/>
          </a:p>
        </p:txBody>
      </p:sp>
      <p:sp>
        <p:nvSpPr>
          <p:cNvPr id="3" name="Content Placeholder 2"/>
          <p:cNvSpPr>
            <a:spLocks noGrp="1"/>
          </p:cNvSpPr>
          <p:nvPr>
            <p:ph idx="1"/>
          </p:nvPr>
        </p:nvSpPr>
        <p:spPr/>
        <p:txBody>
          <a:bodyPr/>
          <a:lstStyle/>
          <a:p>
            <a:r>
              <a:rPr lang="en-US" dirty="0" smtClean="0"/>
              <a:t>If argument is declared using </a:t>
            </a:r>
            <a:r>
              <a:rPr lang="en-US" b="1" dirty="0" err="1" smtClean="0">
                <a:cs typeface="Times New Roman" pitchFamily="18" charset="0"/>
              </a:rPr>
              <a:t>ByRef</a:t>
            </a:r>
            <a:endParaRPr lang="en-US" b="1" dirty="0" smtClean="0"/>
          </a:p>
          <a:p>
            <a:pPr lvl="1"/>
            <a:r>
              <a:rPr lang="en-US" dirty="0" smtClean="0"/>
              <a:t>Values of object properties may be changed</a:t>
            </a:r>
          </a:p>
          <a:p>
            <a:pPr lvl="1"/>
            <a:r>
              <a:rPr lang="en-US" dirty="0" smtClean="0"/>
              <a:t>The original object variable may be assigned to a different object</a:t>
            </a:r>
          </a:p>
          <a:p>
            <a:r>
              <a:rPr lang="en-US" dirty="0" smtClean="0"/>
              <a:t>If argument is declared using </a:t>
            </a:r>
            <a:r>
              <a:rPr lang="en-US" b="1" dirty="0" err="1" smtClean="0">
                <a:cs typeface="Times New Roman" pitchFamily="18" charset="0"/>
              </a:rPr>
              <a:t>ByVal</a:t>
            </a:r>
            <a:endParaRPr lang="en-US" b="1" dirty="0" smtClean="0"/>
          </a:p>
          <a:p>
            <a:pPr lvl="1"/>
            <a:r>
              <a:rPr lang="en-US" dirty="0" smtClean="0"/>
              <a:t>Values of object properties may be changed</a:t>
            </a:r>
          </a:p>
          <a:p>
            <a:pPr lvl="1"/>
            <a:r>
              <a:rPr lang="en-US" dirty="0" smtClean="0"/>
              <a:t>The original object variable may </a:t>
            </a:r>
            <a:r>
              <a:rPr lang="en-US" b="1" i="1" dirty="0" smtClean="0"/>
              <a:t>not</a:t>
            </a:r>
            <a:r>
              <a:rPr lang="en-US" dirty="0" smtClean="0"/>
              <a:t> be assigned to a different object</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an Object from a Function</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Example below instantiates a student object</a:t>
            </a:r>
          </a:p>
          <a:p>
            <a:pPr>
              <a:lnSpc>
                <a:spcPct val="90000"/>
              </a:lnSpc>
            </a:pPr>
            <a:r>
              <a:rPr lang="en-US" sz="2400" dirty="0" smtClean="0"/>
              <a:t>Prompts the user for and sets its property values</a:t>
            </a:r>
          </a:p>
          <a:p>
            <a:pPr>
              <a:lnSpc>
                <a:spcPct val="90000"/>
              </a:lnSpc>
            </a:pPr>
            <a:r>
              <a:rPr lang="en-US" sz="2400" dirty="0" smtClean="0"/>
              <a:t>Then returns the instantiated object</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31</a:t>
            </a:fld>
            <a:endParaRPr lang="en-US" dirty="0"/>
          </a:p>
        </p:txBody>
      </p:sp>
      <p:sp>
        <p:nvSpPr>
          <p:cNvPr id="5" name="Rectangle 4"/>
          <p:cNvSpPr/>
          <p:nvPr/>
        </p:nvSpPr>
        <p:spPr>
          <a:xfrm>
            <a:off x="1066800" y="3581400"/>
            <a:ext cx="6781800" cy="2308324"/>
          </a:xfrm>
          <a:prstGeom prst="rect">
            <a:avLst/>
          </a:prstGeom>
          <a:ln w="38100">
            <a:solidFill>
              <a:schemeClr val="tx1"/>
            </a:solidFill>
          </a:ln>
        </p:spPr>
        <p:txBody>
          <a:bodyPr wrap="square">
            <a:spAutoFit/>
          </a:bodyPr>
          <a:lstStyle/>
          <a:p>
            <a:r>
              <a:rPr lang="en-US" b="1" dirty="0" smtClean="0"/>
              <a:t>Function </a:t>
            </a:r>
            <a:r>
              <a:rPr lang="en-US" b="1" dirty="0" err="1" smtClean="0"/>
              <a:t>GetStudent</a:t>
            </a:r>
            <a:r>
              <a:rPr lang="en-US" b="1" dirty="0" smtClean="0"/>
              <a:t>() As Student</a:t>
            </a:r>
          </a:p>
          <a:p>
            <a:r>
              <a:rPr lang="en-US" b="1" dirty="0" smtClean="0"/>
              <a:t>    Dim s As New Student</a:t>
            </a:r>
          </a:p>
          <a:p>
            <a:r>
              <a:rPr lang="en-US" b="1" dirty="0" smtClean="0"/>
              <a:t>    </a:t>
            </a:r>
            <a:r>
              <a:rPr lang="en-US" b="1" dirty="0" err="1" smtClean="0"/>
              <a:t>s.FirstName</a:t>
            </a:r>
            <a:r>
              <a:rPr lang="en-US" b="1" dirty="0" smtClean="0"/>
              <a:t> = </a:t>
            </a:r>
            <a:r>
              <a:rPr lang="en-US" b="1" dirty="0" err="1" smtClean="0"/>
              <a:t>InputBox</a:t>
            </a:r>
            <a:r>
              <a:rPr lang="en-US" b="1" dirty="0" smtClean="0"/>
              <a:t>("Enter the student's first name.")</a:t>
            </a:r>
          </a:p>
          <a:p>
            <a:r>
              <a:rPr lang="en-US" b="1" dirty="0" smtClean="0"/>
              <a:t>    </a:t>
            </a:r>
            <a:r>
              <a:rPr lang="en-US" b="1" dirty="0" err="1" smtClean="0"/>
              <a:t>s.LastName</a:t>
            </a:r>
            <a:r>
              <a:rPr lang="en-US" b="1" dirty="0" smtClean="0"/>
              <a:t> = </a:t>
            </a:r>
            <a:r>
              <a:rPr lang="en-US" b="1" dirty="0" err="1" smtClean="0"/>
              <a:t>InputBox</a:t>
            </a:r>
            <a:r>
              <a:rPr lang="en-US" b="1" dirty="0" smtClean="0"/>
              <a:t>("Enter the student's last name.")</a:t>
            </a:r>
          </a:p>
          <a:p>
            <a:r>
              <a:rPr lang="en-US" b="1" dirty="0" smtClean="0"/>
              <a:t>    </a:t>
            </a:r>
            <a:r>
              <a:rPr lang="en-US" b="1" dirty="0" err="1" smtClean="0"/>
              <a:t>s.IdNumber</a:t>
            </a:r>
            <a:r>
              <a:rPr lang="en-US" b="1" dirty="0" smtClean="0"/>
              <a:t> = </a:t>
            </a:r>
            <a:r>
              <a:rPr lang="en-US" b="1" dirty="0" err="1" smtClean="0"/>
              <a:t>InputBox</a:t>
            </a:r>
            <a:r>
              <a:rPr lang="en-US" b="1" dirty="0" smtClean="0"/>
              <a:t>("Enter the student's ID number.")</a:t>
            </a:r>
          </a:p>
          <a:p>
            <a:r>
              <a:rPr lang="en-US" b="1" dirty="0" smtClean="0"/>
              <a:t>    </a:t>
            </a:r>
            <a:r>
              <a:rPr lang="en-US" b="1" dirty="0" err="1" smtClean="0"/>
              <a:t>s.TestAverage</a:t>
            </a:r>
            <a:r>
              <a:rPr lang="en-US" b="1" dirty="0" smtClean="0"/>
              <a:t> = </a:t>
            </a:r>
            <a:r>
              <a:rPr lang="en-US" b="1" dirty="0" err="1" smtClean="0"/>
              <a:t>CDbl</a:t>
            </a:r>
            <a:r>
              <a:rPr lang="en-US" b="1" dirty="0" smtClean="0"/>
              <a:t>(</a:t>
            </a:r>
            <a:r>
              <a:rPr lang="en-US" b="1" dirty="0" err="1" smtClean="0"/>
              <a:t>InputBox</a:t>
            </a:r>
            <a:r>
              <a:rPr lang="en-US" b="1" dirty="0" smtClean="0"/>
              <a:t>("Enter the student's test average."))</a:t>
            </a:r>
          </a:p>
          <a:p>
            <a:r>
              <a:rPr lang="en-US" b="1" dirty="0" smtClean="0"/>
              <a:t>    Return s</a:t>
            </a:r>
          </a:p>
          <a:p>
            <a:r>
              <a:rPr lang="en-US" b="1" dirty="0" smtClean="0"/>
              <a:t>End Function</a:t>
            </a:r>
            <a:endParaRPr lang="en-US" b="1" dirty="0"/>
          </a:p>
        </p:txBody>
      </p:sp>
      <p:sp>
        <p:nvSpPr>
          <p:cNvPr id="6" name="Rectangle 5"/>
          <p:cNvSpPr/>
          <p:nvPr/>
        </p:nvSpPr>
        <p:spPr>
          <a:xfrm>
            <a:off x="2309874" y="2971800"/>
            <a:ext cx="4524252" cy="400110"/>
          </a:xfrm>
          <a:prstGeom prst="rect">
            <a:avLst/>
          </a:prstGeom>
        </p:spPr>
        <p:txBody>
          <a:bodyPr wrap="none">
            <a:spAutoFit/>
          </a:bodyPr>
          <a:lstStyle/>
          <a:p>
            <a:r>
              <a:rPr lang="en-US" sz="2000" b="1" dirty="0" smtClean="0"/>
              <a:t>Dim freshman As Student = </a:t>
            </a:r>
            <a:r>
              <a:rPr lang="en-US" sz="2000" b="1" dirty="0" err="1" smtClean="0"/>
              <a:t>GetStudent</a:t>
            </a: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p>
            <a:r>
              <a:rPr lang="en-US" sz="2400" dirty="0" smtClean="0"/>
              <a:t>A </a:t>
            </a:r>
            <a:r>
              <a:rPr lang="en-US" sz="2400" b="1" dirty="0" smtClean="0">
                <a:solidFill>
                  <a:schemeClr val="bg1"/>
                </a:solidFill>
              </a:rPr>
              <a:t>method</a:t>
            </a:r>
            <a:r>
              <a:rPr lang="en-US" sz="2400" dirty="0" smtClean="0"/>
              <a:t> is a procedure or function that is a member of a class</a:t>
            </a:r>
          </a:p>
          <a:p>
            <a:pPr lvl="1"/>
            <a:r>
              <a:rPr lang="en-US" sz="2400" dirty="0" smtClean="0"/>
              <a:t>Performs some operation on the data stored in the class</a:t>
            </a:r>
          </a:p>
          <a:p>
            <a:pPr lvl="1"/>
            <a:r>
              <a:rPr lang="en-US" sz="2400" dirty="0" smtClean="0"/>
              <a:t>For example, the following statement calls the </a:t>
            </a:r>
            <a:r>
              <a:rPr lang="en-US" sz="2400" b="1" dirty="0" smtClean="0"/>
              <a:t>Clear</a:t>
            </a:r>
            <a:r>
              <a:rPr lang="en-US" sz="2400" dirty="0" smtClean="0"/>
              <a:t> method of the Student object freshman</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32</a:t>
            </a:fld>
            <a:endParaRPr lang="en-US" dirty="0"/>
          </a:p>
        </p:txBody>
      </p:sp>
      <p:sp>
        <p:nvSpPr>
          <p:cNvPr id="5" name="Rectangle 4"/>
          <p:cNvSpPr/>
          <p:nvPr/>
        </p:nvSpPr>
        <p:spPr>
          <a:xfrm>
            <a:off x="4724400" y="1447800"/>
            <a:ext cx="3657600" cy="4801314"/>
          </a:xfrm>
          <a:prstGeom prst="rect">
            <a:avLst/>
          </a:prstGeom>
        </p:spPr>
        <p:txBody>
          <a:bodyPr wrap="square">
            <a:spAutoFit/>
          </a:bodyPr>
          <a:lstStyle/>
          <a:p>
            <a:r>
              <a:rPr lang="en-US" b="1" dirty="0" smtClean="0"/>
              <a:t>Public Class Student</a:t>
            </a:r>
          </a:p>
          <a:p>
            <a:r>
              <a:rPr lang="en-US" b="1" dirty="0" smtClean="0"/>
              <a:t>    ' Member variables</a:t>
            </a:r>
          </a:p>
          <a:p>
            <a:r>
              <a:rPr lang="en-US" b="1" dirty="0" smtClean="0"/>
              <a:t>    Private </a:t>
            </a:r>
            <a:r>
              <a:rPr lang="en-US" b="1" dirty="0" err="1" smtClean="0"/>
              <a:t>strLastName</a:t>
            </a:r>
            <a:r>
              <a:rPr lang="en-US" b="1" dirty="0" smtClean="0"/>
              <a:t> As String</a:t>
            </a:r>
          </a:p>
          <a:p>
            <a:r>
              <a:rPr lang="en-US" b="1" dirty="0" smtClean="0"/>
              <a:t>    Private </a:t>
            </a:r>
            <a:r>
              <a:rPr lang="en-US" b="1" dirty="0" err="1" smtClean="0"/>
              <a:t>strFirstName</a:t>
            </a:r>
            <a:r>
              <a:rPr lang="en-US" b="1" dirty="0" smtClean="0"/>
              <a:t> As String</a:t>
            </a:r>
          </a:p>
          <a:p>
            <a:r>
              <a:rPr lang="en-US" b="1" dirty="0" smtClean="0"/>
              <a:t>    Private </a:t>
            </a:r>
            <a:r>
              <a:rPr lang="en-US" b="1" dirty="0" err="1" smtClean="0"/>
              <a:t>strId</a:t>
            </a:r>
            <a:r>
              <a:rPr lang="en-US" b="1" dirty="0" smtClean="0"/>
              <a:t> As String</a:t>
            </a:r>
          </a:p>
          <a:p>
            <a:r>
              <a:rPr lang="en-US" b="1" dirty="0" smtClean="0"/>
              <a:t>    Private </a:t>
            </a:r>
            <a:r>
              <a:rPr lang="en-US" b="1" dirty="0" err="1" smtClean="0"/>
              <a:t>dblTestAverage</a:t>
            </a:r>
            <a:r>
              <a:rPr lang="en-US" b="1" dirty="0" smtClean="0"/>
              <a:t> As Double</a:t>
            </a:r>
          </a:p>
          <a:p>
            <a:endParaRPr lang="en-US" b="1" dirty="0" smtClean="0"/>
          </a:p>
          <a:p>
            <a:pPr algn="ctr"/>
            <a:r>
              <a:rPr lang="en-US" i="1" dirty="0" smtClean="0"/>
              <a:t>(...Property procedures omitted...)</a:t>
            </a:r>
          </a:p>
          <a:p>
            <a:pPr algn="ctr"/>
            <a:endParaRPr lang="en-US" i="1" dirty="0" smtClean="0"/>
          </a:p>
          <a:p>
            <a:r>
              <a:rPr lang="en-US" b="1" dirty="0" smtClean="0"/>
              <a:t>    ' Clear method</a:t>
            </a:r>
          </a:p>
          <a:p>
            <a:r>
              <a:rPr lang="en-US" b="1" dirty="0" smtClean="0"/>
              <a:t>    Public Sub Clear()</a:t>
            </a:r>
          </a:p>
          <a:p>
            <a:r>
              <a:rPr lang="en-US" b="1" dirty="0" smtClean="0"/>
              <a:t>        </a:t>
            </a:r>
            <a:r>
              <a:rPr lang="en-US" b="1" dirty="0" err="1" smtClean="0"/>
              <a:t>strFirstName</a:t>
            </a:r>
            <a:r>
              <a:rPr lang="en-US" b="1" dirty="0" smtClean="0"/>
              <a:t> = </a:t>
            </a:r>
            <a:r>
              <a:rPr lang="en-US" b="1" dirty="0" err="1" smtClean="0"/>
              <a:t>String.Empty</a:t>
            </a:r>
            <a:endParaRPr lang="en-US" b="1" dirty="0" smtClean="0"/>
          </a:p>
          <a:p>
            <a:r>
              <a:rPr lang="en-US" b="1" dirty="0" smtClean="0"/>
              <a:t>        </a:t>
            </a:r>
            <a:r>
              <a:rPr lang="en-US" b="1" dirty="0" err="1" smtClean="0"/>
              <a:t>strLastName</a:t>
            </a:r>
            <a:r>
              <a:rPr lang="en-US" b="1" dirty="0" smtClean="0"/>
              <a:t> = </a:t>
            </a:r>
            <a:r>
              <a:rPr lang="en-US" b="1" dirty="0" err="1" smtClean="0"/>
              <a:t>String.Empty</a:t>
            </a:r>
            <a:endParaRPr lang="en-US" b="1" dirty="0" smtClean="0"/>
          </a:p>
          <a:p>
            <a:r>
              <a:rPr lang="en-US" b="1" dirty="0" smtClean="0"/>
              <a:t>        </a:t>
            </a:r>
            <a:r>
              <a:rPr lang="en-US" b="1" dirty="0" err="1" smtClean="0"/>
              <a:t>strId</a:t>
            </a:r>
            <a:r>
              <a:rPr lang="en-US" b="1" dirty="0" smtClean="0"/>
              <a:t> = </a:t>
            </a:r>
            <a:r>
              <a:rPr lang="en-US" b="1" dirty="0" err="1" smtClean="0"/>
              <a:t>String.Empty</a:t>
            </a:r>
            <a:endParaRPr lang="en-US" b="1" dirty="0" smtClean="0"/>
          </a:p>
          <a:p>
            <a:r>
              <a:rPr lang="en-US" b="1" dirty="0" smtClean="0"/>
              <a:t>        </a:t>
            </a:r>
            <a:r>
              <a:rPr lang="en-US" b="1" dirty="0" err="1" smtClean="0"/>
              <a:t>dblTestAverage</a:t>
            </a:r>
            <a:r>
              <a:rPr lang="en-US" b="1" dirty="0" smtClean="0"/>
              <a:t> = 0.0</a:t>
            </a:r>
          </a:p>
          <a:p>
            <a:r>
              <a:rPr lang="en-US" b="1" dirty="0" smtClean="0"/>
              <a:t>    End Sub</a:t>
            </a:r>
          </a:p>
          <a:p>
            <a:r>
              <a:rPr lang="en-US" b="1" dirty="0" smtClean="0"/>
              <a:t>End Class</a:t>
            </a:r>
            <a:endParaRPr lang="en-US" b="1" dirty="0"/>
          </a:p>
        </p:txBody>
      </p:sp>
      <p:sp>
        <p:nvSpPr>
          <p:cNvPr id="7" name="Rectangle 6"/>
          <p:cNvSpPr/>
          <p:nvPr/>
        </p:nvSpPr>
        <p:spPr>
          <a:xfrm>
            <a:off x="1314515" y="5486400"/>
            <a:ext cx="2323970" cy="461665"/>
          </a:xfrm>
          <a:prstGeom prst="rect">
            <a:avLst/>
          </a:prstGeom>
        </p:spPr>
        <p:txBody>
          <a:bodyPr wrap="none">
            <a:spAutoFit/>
          </a:bodyPr>
          <a:lstStyle/>
          <a:p>
            <a:r>
              <a:rPr lang="en-US" sz="2400" b="1" dirty="0" err="1" smtClean="0"/>
              <a:t>freshman.Clear</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sz="half" idx="1"/>
          </p:nvPr>
        </p:nvSpPr>
        <p:spPr/>
        <p:txBody>
          <a:bodyPr>
            <a:normAutofit fontScale="92500" lnSpcReduction="20000"/>
          </a:bodyPr>
          <a:lstStyle/>
          <a:p>
            <a:r>
              <a:rPr lang="en-US" sz="2400" dirty="0" smtClean="0"/>
              <a:t>A </a:t>
            </a:r>
            <a:r>
              <a:rPr lang="en-US" sz="2400" b="1" dirty="0" smtClean="0">
                <a:solidFill>
                  <a:schemeClr val="bg1"/>
                </a:solidFill>
              </a:rPr>
              <a:t>constructor</a:t>
            </a:r>
            <a:r>
              <a:rPr lang="en-US" sz="2400" dirty="0" smtClean="0"/>
              <a:t> is a method that is automatically called when an instance of the class is created</a:t>
            </a:r>
          </a:p>
          <a:p>
            <a:pPr lvl="1"/>
            <a:r>
              <a:rPr lang="en-US" dirty="0" smtClean="0"/>
              <a:t>Think of constructors as initialization routines</a:t>
            </a:r>
          </a:p>
          <a:p>
            <a:pPr lvl="1"/>
            <a:r>
              <a:rPr lang="en-US" dirty="0" smtClean="0"/>
              <a:t>Useful for initializing member variables or other startup operations</a:t>
            </a:r>
          </a:p>
          <a:p>
            <a:r>
              <a:rPr lang="en-US" sz="2400" dirty="0" smtClean="0"/>
              <a:t>To create a constructor:</a:t>
            </a:r>
          </a:p>
          <a:p>
            <a:pPr lvl="1"/>
            <a:r>
              <a:rPr lang="en-US" dirty="0" smtClean="0"/>
              <a:t>Create a method named </a:t>
            </a:r>
            <a:r>
              <a:rPr lang="en-US" b="1" dirty="0" smtClean="0"/>
              <a:t>New</a:t>
            </a:r>
            <a:r>
              <a:rPr lang="en-US" dirty="0" smtClean="0"/>
              <a:t> inside the class</a:t>
            </a:r>
          </a:p>
          <a:p>
            <a:pPr lvl="1"/>
            <a:r>
              <a:rPr lang="en-US" dirty="0" smtClean="0"/>
              <a:t>Alternatively, select </a:t>
            </a:r>
            <a:r>
              <a:rPr lang="en-US" b="1" dirty="0" smtClean="0"/>
              <a:t>New</a:t>
            </a:r>
            <a:r>
              <a:rPr lang="en-US" dirty="0" smtClean="0"/>
              <a:t> from the method name drop-down list</a:t>
            </a:r>
          </a:p>
          <a:p>
            <a:pPr lvl="1"/>
            <a:endParaRPr lang="en-US" sz="2000" dirty="0" smtClean="0"/>
          </a:p>
        </p:txBody>
      </p:sp>
      <p:sp>
        <p:nvSpPr>
          <p:cNvPr id="4" name="Slide Number Placeholder 3"/>
          <p:cNvSpPr>
            <a:spLocks noGrp="1"/>
          </p:cNvSpPr>
          <p:nvPr>
            <p:ph type="sldNum" sz="quarter" idx="4"/>
          </p:nvPr>
        </p:nvSpPr>
        <p:spPr/>
        <p:txBody>
          <a:bodyPr/>
          <a:lstStyle/>
          <a:p>
            <a:r>
              <a:rPr lang="en-US" dirty="0" smtClean="0"/>
              <a:t>Chapter 12 – Slide </a:t>
            </a:r>
            <a:fld id="{B6F15528-21DE-4FAA-801E-634DDDAF4B2B}" type="slidenum">
              <a:rPr lang="en-US" smtClean="0"/>
              <a:pPr/>
              <a:t>33</a:t>
            </a:fld>
            <a:endParaRPr lang="en-US" dirty="0"/>
          </a:p>
        </p:txBody>
      </p:sp>
      <p:sp>
        <p:nvSpPr>
          <p:cNvPr id="7" name="Rectangle 6"/>
          <p:cNvSpPr/>
          <p:nvPr/>
        </p:nvSpPr>
        <p:spPr>
          <a:xfrm>
            <a:off x="4724400" y="1600200"/>
            <a:ext cx="4191000" cy="4524315"/>
          </a:xfrm>
          <a:prstGeom prst="rect">
            <a:avLst/>
          </a:prstGeom>
        </p:spPr>
        <p:txBody>
          <a:bodyPr wrap="square">
            <a:spAutoFit/>
          </a:bodyPr>
          <a:lstStyle/>
          <a:p>
            <a:r>
              <a:rPr lang="en-US" b="1" dirty="0" smtClean="0"/>
              <a:t>Public Class Student</a:t>
            </a:r>
          </a:p>
          <a:p>
            <a:r>
              <a:rPr lang="en-US" b="1" dirty="0" smtClean="0"/>
              <a:t>    ' Member variables</a:t>
            </a:r>
          </a:p>
          <a:p>
            <a:r>
              <a:rPr lang="en-US" b="1" dirty="0" smtClean="0"/>
              <a:t>    Private </a:t>
            </a:r>
            <a:r>
              <a:rPr lang="en-US" b="1" dirty="0" err="1" smtClean="0"/>
              <a:t>strLastName</a:t>
            </a:r>
            <a:r>
              <a:rPr lang="en-US" b="1" dirty="0" smtClean="0"/>
              <a:t> As String</a:t>
            </a:r>
          </a:p>
          <a:p>
            <a:r>
              <a:rPr lang="en-US" b="1" dirty="0" smtClean="0"/>
              <a:t>    Private </a:t>
            </a:r>
            <a:r>
              <a:rPr lang="en-US" b="1" dirty="0" err="1" smtClean="0"/>
              <a:t>strFirstName</a:t>
            </a:r>
            <a:r>
              <a:rPr lang="en-US" b="1" dirty="0" smtClean="0"/>
              <a:t> As String</a:t>
            </a:r>
          </a:p>
          <a:p>
            <a:r>
              <a:rPr lang="en-US" b="1" dirty="0" smtClean="0"/>
              <a:t>    Private </a:t>
            </a:r>
            <a:r>
              <a:rPr lang="en-US" b="1" dirty="0" err="1" smtClean="0"/>
              <a:t>strId</a:t>
            </a:r>
            <a:r>
              <a:rPr lang="en-US" b="1" dirty="0" smtClean="0"/>
              <a:t> As String</a:t>
            </a:r>
          </a:p>
          <a:p>
            <a:r>
              <a:rPr lang="en-US" b="1" dirty="0" smtClean="0"/>
              <a:t>    Private </a:t>
            </a:r>
            <a:r>
              <a:rPr lang="en-US" b="1" dirty="0" err="1" smtClean="0"/>
              <a:t>dblTestAverage</a:t>
            </a:r>
            <a:r>
              <a:rPr lang="en-US" b="1" dirty="0" smtClean="0"/>
              <a:t> As Double</a:t>
            </a:r>
          </a:p>
          <a:p>
            <a:endParaRPr lang="en-US" b="1" dirty="0" smtClean="0"/>
          </a:p>
          <a:p>
            <a:r>
              <a:rPr lang="en-US" b="1" dirty="0" smtClean="0"/>
              <a:t>    ' Constructor</a:t>
            </a:r>
          </a:p>
          <a:p>
            <a:r>
              <a:rPr lang="en-US" b="1" dirty="0" smtClean="0"/>
              <a:t>    Public Sub New()</a:t>
            </a:r>
          </a:p>
          <a:p>
            <a:r>
              <a:rPr lang="en-US" b="1" dirty="0" smtClean="0"/>
              <a:t>        </a:t>
            </a:r>
            <a:r>
              <a:rPr lang="en-US" b="1" dirty="0" err="1" smtClean="0"/>
              <a:t>strFirstName</a:t>
            </a:r>
            <a:r>
              <a:rPr lang="en-US" b="1" dirty="0" smtClean="0"/>
              <a:t> = "(unknown)"</a:t>
            </a:r>
          </a:p>
          <a:p>
            <a:r>
              <a:rPr lang="en-US" b="1" dirty="0" smtClean="0"/>
              <a:t>        </a:t>
            </a:r>
            <a:r>
              <a:rPr lang="en-US" b="1" dirty="0" err="1" smtClean="0"/>
              <a:t>strLastName</a:t>
            </a:r>
            <a:r>
              <a:rPr lang="en-US" b="1" dirty="0" smtClean="0"/>
              <a:t> = "(unknown)"</a:t>
            </a:r>
          </a:p>
          <a:p>
            <a:r>
              <a:rPr lang="en-US" b="1" dirty="0" smtClean="0"/>
              <a:t>        </a:t>
            </a:r>
            <a:r>
              <a:rPr lang="en-US" b="1" dirty="0" err="1" smtClean="0"/>
              <a:t>strId</a:t>
            </a:r>
            <a:r>
              <a:rPr lang="en-US" b="1" dirty="0" smtClean="0"/>
              <a:t> = "(unknown)"</a:t>
            </a:r>
          </a:p>
          <a:p>
            <a:r>
              <a:rPr lang="en-US" b="1" dirty="0" smtClean="0"/>
              <a:t>        </a:t>
            </a:r>
            <a:r>
              <a:rPr lang="en-US" b="1" dirty="0" err="1" smtClean="0"/>
              <a:t>dblTestAverage</a:t>
            </a:r>
            <a:r>
              <a:rPr lang="en-US" b="1" dirty="0" smtClean="0"/>
              <a:t> = 0.0</a:t>
            </a:r>
          </a:p>
          <a:p>
            <a:r>
              <a:rPr lang="en-US" b="1" dirty="0" smtClean="0"/>
              <a:t>    End Sub</a:t>
            </a:r>
          </a:p>
          <a:p>
            <a:pPr algn="ctr"/>
            <a:r>
              <a:rPr lang="en-US" i="1" dirty="0" smtClean="0"/>
              <a:t>(The rest of this class is omitted.)</a:t>
            </a:r>
          </a:p>
          <a:p>
            <a:r>
              <a:rPr lang="en-US" b="1" dirty="0" smtClean="0"/>
              <a:t>End Class</a:t>
            </a: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Finalizers</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b="1" dirty="0" smtClean="0">
                <a:solidFill>
                  <a:schemeClr val="bg1"/>
                </a:solidFill>
              </a:rPr>
              <a:t>finalizer</a:t>
            </a:r>
            <a:r>
              <a:rPr lang="en-US" sz="2400" dirty="0" smtClean="0"/>
              <a:t> is a class method named </a:t>
            </a:r>
            <a:r>
              <a:rPr lang="en-US" sz="2400" b="1" dirty="0" smtClean="0"/>
              <a:t>Finalize</a:t>
            </a:r>
          </a:p>
          <a:p>
            <a:pPr lvl="1"/>
            <a:r>
              <a:rPr lang="en-US" sz="2400" dirty="0" smtClean="0"/>
              <a:t>Automatically called just before an instance of the class is removed from memory</a:t>
            </a:r>
          </a:p>
          <a:p>
            <a:r>
              <a:rPr lang="en-US" sz="2400" dirty="0" smtClean="0"/>
              <a:t>To create a </a:t>
            </a:r>
            <a:r>
              <a:rPr lang="en-US" sz="2400" b="1" dirty="0" smtClean="0"/>
              <a:t>Finalize</a:t>
            </a:r>
            <a:r>
              <a:rPr lang="en-US" sz="2400" dirty="0" smtClean="0"/>
              <a:t> method:</a:t>
            </a:r>
          </a:p>
          <a:p>
            <a:pPr lvl="1"/>
            <a:r>
              <a:rPr lang="en-US" sz="2400" dirty="0" smtClean="0"/>
              <a:t>Select </a:t>
            </a:r>
            <a:r>
              <a:rPr lang="en-US" sz="2400" b="1" dirty="0" smtClean="0"/>
              <a:t>Finalize</a:t>
            </a:r>
            <a:r>
              <a:rPr lang="en-US" sz="2400" dirty="0" smtClean="0"/>
              <a:t> from the method name drop-down list</a:t>
            </a:r>
          </a:p>
          <a:p>
            <a:pPr lvl="1"/>
            <a:r>
              <a:rPr lang="en-US" sz="2400" dirty="0" smtClean="0"/>
              <a:t>The following code template is created for you:</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34</a:t>
            </a:fld>
            <a:endParaRPr lang="en-US" dirty="0"/>
          </a:p>
        </p:txBody>
      </p:sp>
      <p:sp>
        <p:nvSpPr>
          <p:cNvPr id="5" name="Rectangle 4"/>
          <p:cNvSpPr/>
          <p:nvPr/>
        </p:nvSpPr>
        <p:spPr>
          <a:xfrm>
            <a:off x="2286000" y="4191000"/>
            <a:ext cx="4572000" cy="1569660"/>
          </a:xfrm>
          <a:prstGeom prst="rect">
            <a:avLst/>
          </a:prstGeom>
        </p:spPr>
        <p:txBody>
          <a:bodyPr>
            <a:spAutoFit/>
          </a:bodyPr>
          <a:lstStyle/>
          <a:p>
            <a:r>
              <a:rPr lang="en-US" sz="2400" b="1" dirty="0" smtClean="0"/>
              <a:t>Protected Overrides Sub Finalize()</a:t>
            </a:r>
          </a:p>
          <a:p>
            <a:r>
              <a:rPr lang="en-US" sz="2400" b="1" dirty="0" smtClean="0"/>
              <a:t>    </a:t>
            </a:r>
            <a:r>
              <a:rPr lang="en-US" sz="2400" b="1" dirty="0" err="1" smtClean="0"/>
              <a:t>MyBase.Finalize</a:t>
            </a:r>
            <a:r>
              <a:rPr lang="en-US" sz="2400" b="1" dirty="0" smtClean="0"/>
              <a:t>()</a:t>
            </a:r>
          </a:p>
          <a:p>
            <a:r>
              <a:rPr lang="en-US" sz="2400" b="1" dirty="0" smtClean="0"/>
              <a:t>    ' Perform some action</a:t>
            </a:r>
          </a:p>
          <a:p>
            <a:r>
              <a:rPr lang="en-US" sz="2400" b="1" dirty="0" smtClean="0"/>
              <a:t>End Sub</a:t>
            </a:r>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Displaying Messages in the </a:t>
            </a:r>
            <a:r>
              <a:rPr lang="en-US" sz="3600" i="1" dirty="0" smtClean="0"/>
              <a:t>Output</a:t>
            </a:r>
            <a:r>
              <a:rPr lang="en-US" sz="3600" dirty="0" smtClean="0"/>
              <a:t> Window</a:t>
            </a:r>
            <a:endParaRPr lang="en-US" sz="3600" dirty="0"/>
          </a:p>
        </p:txBody>
      </p:sp>
      <p:sp>
        <p:nvSpPr>
          <p:cNvPr id="3" name="Content Placeholder 2"/>
          <p:cNvSpPr>
            <a:spLocks noGrp="1"/>
          </p:cNvSpPr>
          <p:nvPr>
            <p:ph idx="1"/>
          </p:nvPr>
        </p:nvSpPr>
        <p:spPr/>
        <p:txBody>
          <a:bodyPr>
            <a:normAutofit/>
          </a:bodyPr>
          <a:lstStyle/>
          <a:p>
            <a:r>
              <a:rPr lang="en-US" sz="2000" dirty="0" smtClean="0"/>
              <a:t>The </a:t>
            </a:r>
            <a:r>
              <a:rPr lang="en-US" sz="2000" b="1" i="1" dirty="0" smtClean="0">
                <a:solidFill>
                  <a:schemeClr val="bg1"/>
                </a:solidFill>
              </a:rPr>
              <a:t>Output</a:t>
            </a:r>
            <a:r>
              <a:rPr lang="en-US" sz="2000" b="1" dirty="0" smtClean="0">
                <a:solidFill>
                  <a:schemeClr val="bg1"/>
                </a:solidFill>
              </a:rPr>
              <a:t> window</a:t>
            </a:r>
            <a:r>
              <a:rPr lang="en-US" sz="2000" dirty="0" smtClean="0"/>
              <a:t> is a valuable debugging tool </a:t>
            </a:r>
          </a:p>
          <a:p>
            <a:r>
              <a:rPr lang="en-US" sz="2000" dirty="0" smtClean="0"/>
              <a:t>Display it by clicking the </a:t>
            </a:r>
            <a:r>
              <a:rPr lang="en-US" sz="2000" i="1" dirty="0" smtClean="0"/>
              <a:t>View</a:t>
            </a:r>
            <a:r>
              <a:rPr lang="en-US" sz="2000" dirty="0" smtClean="0"/>
              <a:t> menu, </a:t>
            </a:r>
            <a:r>
              <a:rPr lang="en-US" sz="2000" i="1" dirty="0" smtClean="0"/>
              <a:t>Other Windows</a:t>
            </a:r>
            <a:r>
              <a:rPr lang="en-US" sz="2000" dirty="0" smtClean="0"/>
              <a:t>, then </a:t>
            </a:r>
            <a:r>
              <a:rPr lang="en-US" sz="2000" i="1" dirty="0" smtClean="0"/>
              <a:t>Output</a:t>
            </a:r>
            <a:r>
              <a:rPr lang="en-US" sz="2000" dirty="0" smtClean="0"/>
              <a:t> or you can press the </a:t>
            </a:r>
            <a:r>
              <a:rPr lang="en-US" sz="2000" b="1" dirty="0" smtClean="0"/>
              <a:t>Ctrl + Alt + O </a:t>
            </a:r>
            <a:r>
              <a:rPr lang="en-US" sz="2000" dirty="0" smtClean="0"/>
              <a:t>key combination</a:t>
            </a:r>
          </a:p>
          <a:p>
            <a:endParaRPr lang="en-US" sz="2000" i="1" dirty="0" smtClean="0"/>
          </a:p>
          <a:p>
            <a:endParaRPr lang="en-US" sz="2000" i="1" dirty="0" smtClean="0"/>
          </a:p>
          <a:p>
            <a:endParaRPr lang="en-US" sz="2000" i="1" dirty="0" smtClean="0"/>
          </a:p>
          <a:p>
            <a:endParaRPr lang="en-US" sz="2000" i="1" dirty="0" smtClean="0"/>
          </a:p>
          <a:p>
            <a:r>
              <a:rPr lang="en-US" sz="2000" dirty="0" smtClean="0"/>
              <a:t>Display your own messages with the </a:t>
            </a:r>
            <a:r>
              <a:rPr lang="en-US" sz="2000" b="1" dirty="0" err="1" smtClean="0"/>
              <a:t>Debug.WriteLine</a:t>
            </a:r>
            <a:r>
              <a:rPr lang="en-US" sz="2000" dirty="0" smtClean="0"/>
              <a:t> method using the following general format:</a:t>
            </a:r>
          </a:p>
          <a:p>
            <a:endParaRPr lang="en-US" sz="2000" dirty="0" smtClean="0"/>
          </a:p>
          <a:p>
            <a:r>
              <a:rPr lang="en-US" sz="2000" dirty="0" smtClean="0"/>
              <a:t>Enable debug messages by inserting the following in your startup form’s </a:t>
            </a:r>
            <a:r>
              <a:rPr lang="en-US" sz="2000" b="1" dirty="0" smtClean="0"/>
              <a:t>Load</a:t>
            </a:r>
            <a:r>
              <a:rPr lang="en-US" sz="2000" dirty="0" smtClean="0"/>
              <a:t> event handler:</a:t>
            </a:r>
          </a:p>
          <a:p>
            <a:pPr>
              <a:buNone/>
            </a:pPr>
            <a:endParaRPr lang="en-US" sz="2400" dirty="0" smtClean="0"/>
          </a:p>
          <a:p>
            <a:endParaRPr lang="en-US" sz="2400" dirty="0" smtClean="0"/>
          </a:p>
          <a:p>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35</a:t>
            </a:fld>
            <a:endParaRPr lang="en-US" dirty="0"/>
          </a:p>
        </p:txBody>
      </p:sp>
      <p:sp>
        <p:nvSpPr>
          <p:cNvPr id="5" name="Rectangle 4"/>
          <p:cNvSpPr/>
          <p:nvPr/>
        </p:nvSpPr>
        <p:spPr>
          <a:xfrm>
            <a:off x="3270554" y="4724400"/>
            <a:ext cx="2602892" cy="369332"/>
          </a:xfrm>
          <a:prstGeom prst="rect">
            <a:avLst/>
          </a:prstGeom>
        </p:spPr>
        <p:txBody>
          <a:bodyPr wrap="none">
            <a:spAutoFit/>
          </a:bodyPr>
          <a:lstStyle/>
          <a:p>
            <a:r>
              <a:rPr lang="en-US" b="1" dirty="0" err="1" smtClean="0"/>
              <a:t>Debug.WriteLine</a:t>
            </a:r>
            <a:r>
              <a:rPr lang="en-US" b="1" dirty="0" smtClean="0"/>
              <a:t>(</a:t>
            </a:r>
            <a:r>
              <a:rPr lang="en-US" b="1" i="1" dirty="0" smtClean="0"/>
              <a:t>Output)</a:t>
            </a:r>
            <a:endParaRPr lang="en-US" b="1" dirty="0"/>
          </a:p>
        </p:txBody>
      </p:sp>
      <p:pic>
        <p:nvPicPr>
          <p:cNvPr id="4099" name="Picture 3"/>
          <p:cNvPicPr>
            <a:picLocks noChangeAspect="1" noChangeArrowheads="1"/>
          </p:cNvPicPr>
          <p:nvPr/>
        </p:nvPicPr>
        <p:blipFill>
          <a:blip r:embed="rId2" cstate="print"/>
          <a:srcRect/>
          <a:stretch>
            <a:fillRect/>
          </a:stretch>
        </p:blipFill>
        <p:spPr bwMode="auto">
          <a:xfrm>
            <a:off x="1752600" y="2667000"/>
            <a:ext cx="5667375" cy="1428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2057400" y="5715000"/>
            <a:ext cx="5029200" cy="369332"/>
          </a:xfrm>
          <a:prstGeom prst="rect">
            <a:avLst/>
          </a:prstGeom>
        </p:spPr>
        <p:txBody>
          <a:bodyPr wrap="square">
            <a:spAutoFit/>
          </a:bodyPr>
          <a:lstStyle/>
          <a:p>
            <a:r>
              <a:rPr lang="en-US" b="1" dirty="0" err="1" smtClean="0"/>
              <a:t>Debug.Listeners.Add</a:t>
            </a:r>
            <a:r>
              <a:rPr lang="en-US" b="1" dirty="0" smtClean="0"/>
              <a:t>(New </a:t>
            </a:r>
            <a:r>
              <a:rPr lang="en-US" b="1" dirty="0" err="1" smtClean="0"/>
              <a:t>ConsoleTraceListener</a:t>
            </a:r>
            <a:r>
              <a:rPr lang="en-US" b="1" dirty="0" smtClean="0"/>
              <a:t>())</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12-1</a:t>
            </a:r>
            <a:endParaRPr lang="en-US" dirty="0"/>
          </a:p>
        </p:txBody>
      </p:sp>
      <p:sp>
        <p:nvSpPr>
          <p:cNvPr id="3" name="Content Placeholder 2"/>
          <p:cNvSpPr>
            <a:spLocks noGrp="1"/>
          </p:cNvSpPr>
          <p:nvPr>
            <p:ph idx="1"/>
          </p:nvPr>
        </p:nvSpPr>
        <p:spPr/>
        <p:txBody>
          <a:bodyPr>
            <a:normAutofit/>
          </a:bodyPr>
          <a:lstStyle/>
          <a:p>
            <a:r>
              <a:rPr lang="en-US" sz="2400" dirty="0" smtClean="0"/>
              <a:t>You create the </a:t>
            </a:r>
            <a:r>
              <a:rPr lang="en-US" sz="2400" b="1" dirty="0" smtClean="0"/>
              <a:t>Student class</a:t>
            </a:r>
          </a:p>
          <a:p>
            <a:r>
              <a:rPr lang="en-US" sz="2400" dirty="0" smtClean="0"/>
              <a:t>An application that saves student data to a file</a:t>
            </a:r>
          </a:p>
          <a:p>
            <a:r>
              <a:rPr lang="en-US" sz="2400" dirty="0" smtClean="0"/>
              <a:t>Display messages in the </a:t>
            </a:r>
            <a:r>
              <a:rPr lang="en-US" sz="2400" i="1" dirty="0" smtClean="0"/>
              <a:t>output</a:t>
            </a:r>
            <a:r>
              <a:rPr lang="en-US" sz="2400" dirty="0" smtClean="0"/>
              <a:t> window</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36</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971800" y="2971800"/>
            <a:ext cx="3195543" cy="3006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12.3</a:t>
            </a:r>
            <a:endParaRPr lang="en-US" dirty="0"/>
          </a:p>
        </p:txBody>
      </p:sp>
      <p:sp>
        <p:nvSpPr>
          <p:cNvPr id="3" name="Title 2"/>
          <p:cNvSpPr>
            <a:spLocks noGrp="1"/>
          </p:cNvSpPr>
          <p:nvPr>
            <p:ph type="title"/>
          </p:nvPr>
        </p:nvSpPr>
        <p:spPr/>
        <p:txBody>
          <a:bodyPr/>
          <a:lstStyle/>
          <a:p>
            <a:r>
              <a:rPr lang="en-US" dirty="0" smtClean="0"/>
              <a:t>Collections</a:t>
            </a:r>
            <a:endParaRPr lang="en-US" dirty="0"/>
          </a:p>
        </p:txBody>
      </p:sp>
      <p:sp>
        <p:nvSpPr>
          <p:cNvPr id="4" name="Text Placeholder 3"/>
          <p:cNvSpPr>
            <a:spLocks noGrp="1"/>
          </p:cNvSpPr>
          <p:nvPr>
            <p:ph type="body" idx="13"/>
          </p:nvPr>
        </p:nvSpPr>
        <p:spPr/>
        <p:txBody>
          <a:bodyPr/>
          <a:lstStyle/>
          <a:p>
            <a:r>
              <a:rPr lang="en-US" dirty="0" smtClean="0"/>
              <a:t>A collection holds a group of items. It automatically expands and</a:t>
            </a:r>
          </a:p>
          <a:p>
            <a:r>
              <a:rPr lang="en-US" dirty="0" smtClean="0"/>
              <a:t>shrinks in size to accommodate the items added to it. It allows</a:t>
            </a:r>
          </a:p>
          <a:p>
            <a:r>
              <a:rPr lang="en-US" dirty="0" smtClean="0"/>
              <a:t>items to be stored with associated key values, which may then be</a:t>
            </a:r>
          </a:p>
          <a:p>
            <a:r>
              <a:rPr lang="en-US" dirty="0" smtClean="0"/>
              <a:t>used in searches.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b="1" dirty="0" smtClean="0">
                <a:solidFill>
                  <a:schemeClr val="bg1"/>
                </a:solidFill>
              </a:rPr>
              <a:t>collection</a:t>
            </a:r>
            <a:r>
              <a:rPr lang="en-US" dirty="0" smtClean="0"/>
              <a:t> is similar to an array</a:t>
            </a:r>
          </a:p>
          <a:p>
            <a:pPr lvl="1"/>
            <a:r>
              <a:rPr lang="en-US" dirty="0" smtClean="0"/>
              <a:t>A single unit that contains several items</a:t>
            </a:r>
          </a:p>
          <a:p>
            <a:pPr lvl="1"/>
            <a:r>
              <a:rPr lang="en-US" dirty="0" smtClean="0"/>
              <a:t>Access individual items with an index value</a:t>
            </a:r>
          </a:p>
          <a:p>
            <a:r>
              <a:rPr lang="en-US" dirty="0" smtClean="0"/>
              <a:t>Differences from an array include the following:</a:t>
            </a:r>
          </a:p>
          <a:p>
            <a:pPr lvl="1"/>
            <a:r>
              <a:rPr lang="en-US" dirty="0" smtClean="0"/>
              <a:t>Collections index values begin at 1</a:t>
            </a:r>
          </a:p>
          <a:p>
            <a:pPr lvl="1"/>
            <a:r>
              <a:rPr lang="en-US" dirty="0" smtClean="0"/>
              <a:t>Collections automatically expand as items are added and shrink as items are removed</a:t>
            </a:r>
          </a:p>
          <a:p>
            <a:pPr lvl="1"/>
            <a:r>
              <a:rPr lang="en-US" dirty="0" smtClean="0"/>
              <a:t>Items in a collection do not have to be of the same data type</a:t>
            </a:r>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Creating an Instance of the Collection Class</a:t>
            </a:r>
            <a:endParaRPr lang="en-US" sz="3600" dirty="0"/>
          </a:p>
        </p:txBody>
      </p:sp>
      <p:sp>
        <p:nvSpPr>
          <p:cNvPr id="3" name="Content Placeholder 2"/>
          <p:cNvSpPr>
            <a:spLocks noGrp="1"/>
          </p:cNvSpPr>
          <p:nvPr>
            <p:ph idx="1"/>
          </p:nvPr>
        </p:nvSpPr>
        <p:spPr/>
        <p:txBody>
          <a:bodyPr>
            <a:normAutofit/>
          </a:bodyPr>
          <a:lstStyle/>
          <a:p>
            <a:r>
              <a:rPr lang="en-US" sz="2400" dirty="0" smtClean="0"/>
              <a:t>Visual Basic provides a class named </a:t>
            </a:r>
            <a:r>
              <a:rPr lang="en-US" sz="2400" b="1" dirty="0" smtClean="0"/>
              <a:t>Collection</a:t>
            </a:r>
          </a:p>
          <a:p>
            <a:pPr lvl="1"/>
            <a:r>
              <a:rPr lang="en-US" sz="2400" dirty="0" smtClean="0"/>
              <a:t>To create an</a:t>
            </a:r>
            <a:r>
              <a:rPr lang="en-US" sz="2400" i="1" dirty="0" smtClean="0"/>
              <a:t> </a:t>
            </a:r>
            <a:r>
              <a:rPr lang="en-US" sz="2400" i="1" dirty="0" smtClean="0">
                <a:cs typeface="Times New Roman" pitchFamily="18" charset="0"/>
              </a:rPr>
              <a:t>instance</a:t>
            </a:r>
            <a:r>
              <a:rPr lang="en-US" sz="2400" i="1" dirty="0" smtClean="0"/>
              <a:t> </a:t>
            </a:r>
            <a:r>
              <a:rPr lang="en-US" sz="2400" dirty="0" smtClean="0"/>
              <a:t>of the </a:t>
            </a:r>
            <a:r>
              <a:rPr lang="en-US" sz="2400" b="1" dirty="0" smtClean="0"/>
              <a:t>Collection</a:t>
            </a:r>
            <a:r>
              <a:rPr lang="en-US" sz="2400" dirty="0" smtClean="0"/>
              <a:t> class:</a:t>
            </a:r>
          </a:p>
          <a:p>
            <a:pPr lvl="1"/>
            <a:r>
              <a:rPr lang="en-US" sz="2400" dirty="0" smtClean="0"/>
              <a:t>Declare a variable whose type is the </a:t>
            </a:r>
            <a:r>
              <a:rPr lang="en-US" sz="2400" b="1" dirty="0" smtClean="0"/>
              <a:t>Collection</a:t>
            </a:r>
            <a:r>
              <a:rPr lang="en-US" sz="2400" dirty="0" smtClean="0"/>
              <a:t> class</a:t>
            </a:r>
          </a:p>
          <a:p>
            <a:endParaRPr lang="en-US" sz="2400" dirty="0" smtClean="0"/>
          </a:p>
          <a:p>
            <a:pPr lvl="1"/>
            <a:r>
              <a:rPr lang="en-US" sz="2400" dirty="0" smtClean="0"/>
              <a:t>Create instance of the class with </a:t>
            </a:r>
            <a:r>
              <a:rPr lang="en-US" sz="2400" b="1" dirty="0" smtClean="0">
                <a:cs typeface="Times New Roman" pitchFamily="18" charset="0"/>
              </a:rPr>
              <a:t>New</a:t>
            </a:r>
            <a:r>
              <a:rPr lang="en-US" sz="2400" dirty="0" smtClean="0"/>
              <a:t> keyword and assign the instance to the variable</a:t>
            </a:r>
          </a:p>
          <a:p>
            <a:endParaRPr lang="en-US" sz="2400" dirty="0" smtClean="0"/>
          </a:p>
          <a:p>
            <a:pPr lvl="1"/>
            <a:r>
              <a:rPr lang="en-US" sz="2400" dirty="0" smtClean="0"/>
              <a:t>Or you can accomplish both steps in one statement</a:t>
            </a:r>
          </a:p>
          <a:p>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39</a:t>
            </a:fld>
            <a:endParaRPr lang="en-US" dirty="0"/>
          </a:p>
        </p:txBody>
      </p:sp>
      <p:sp>
        <p:nvSpPr>
          <p:cNvPr id="5" name="Rectangle 4"/>
          <p:cNvSpPr/>
          <p:nvPr/>
        </p:nvSpPr>
        <p:spPr>
          <a:xfrm>
            <a:off x="2667000" y="2895600"/>
            <a:ext cx="3813223" cy="461665"/>
          </a:xfrm>
          <a:prstGeom prst="rect">
            <a:avLst/>
          </a:prstGeom>
        </p:spPr>
        <p:txBody>
          <a:bodyPr wrap="none">
            <a:spAutoFit/>
          </a:bodyPr>
          <a:lstStyle/>
          <a:p>
            <a:r>
              <a:rPr lang="en-US" sz="2400" b="1" dirty="0" smtClean="0"/>
              <a:t>Dim customers As Collection</a:t>
            </a:r>
            <a:endParaRPr lang="en-US" sz="2400" b="1" dirty="0"/>
          </a:p>
        </p:txBody>
      </p:sp>
      <p:sp>
        <p:nvSpPr>
          <p:cNvPr id="6" name="Rectangle 5"/>
          <p:cNvSpPr/>
          <p:nvPr/>
        </p:nvSpPr>
        <p:spPr>
          <a:xfrm>
            <a:off x="2743200" y="4114800"/>
            <a:ext cx="3723583" cy="461665"/>
          </a:xfrm>
          <a:prstGeom prst="rect">
            <a:avLst/>
          </a:prstGeom>
        </p:spPr>
        <p:txBody>
          <a:bodyPr wrap="none">
            <a:spAutoFit/>
          </a:bodyPr>
          <a:lstStyle/>
          <a:p>
            <a:r>
              <a:rPr lang="en-US" sz="2400" b="1" dirty="0" smtClean="0"/>
              <a:t>customers = New Collection</a:t>
            </a:r>
            <a:endParaRPr lang="en-US" sz="2400" b="1" dirty="0"/>
          </a:p>
        </p:txBody>
      </p:sp>
      <p:sp>
        <p:nvSpPr>
          <p:cNvPr id="7" name="Rectangle 6"/>
          <p:cNvSpPr/>
          <p:nvPr/>
        </p:nvSpPr>
        <p:spPr>
          <a:xfrm>
            <a:off x="2362200" y="5257800"/>
            <a:ext cx="4467377" cy="461665"/>
          </a:xfrm>
          <a:prstGeom prst="rect">
            <a:avLst/>
          </a:prstGeom>
        </p:spPr>
        <p:txBody>
          <a:bodyPr wrap="none">
            <a:spAutoFit/>
          </a:bodyPr>
          <a:lstStyle/>
          <a:p>
            <a:r>
              <a:rPr lang="en-US" sz="2400" b="1" dirty="0" smtClean="0"/>
              <a:t>Dim customers As New Collection</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12.1</a:t>
            </a:r>
            <a:endParaRPr lang="en-US" dirty="0"/>
          </a:p>
        </p:txBody>
      </p:sp>
      <p:sp>
        <p:nvSpPr>
          <p:cNvPr id="3" name="Title 2"/>
          <p:cNvSpPr>
            <a:spLocks noGrp="1"/>
          </p:cNvSpPr>
          <p:nvPr>
            <p:ph type="title"/>
          </p:nvPr>
        </p:nvSpPr>
        <p:spPr/>
        <p:txBody>
          <a:bodyPr/>
          <a:lstStyle/>
          <a:p>
            <a:r>
              <a:rPr lang="en-US" dirty="0" smtClean="0"/>
              <a:t>Classes and Objects</a:t>
            </a:r>
            <a:endParaRPr lang="en-US" dirty="0"/>
          </a:p>
        </p:txBody>
      </p:sp>
      <p:sp>
        <p:nvSpPr>
          <p:cNvPr id="4" name="Text Placeholder 3"/>
          <p:cNvSpPr>
            <a:spLocks noGrp="1"/>
          </p:cNvSpPr>
          <p:nvPr>
            <p:ph type="body" idx="13"/>
          </p:nvPr>
        </p:nvSpPr>
        <p:spPr/>
        <p:txBody>
          <a:bodyPr/>
          <a:lstStyle/>
          <a:p>
            <a:r>
              <a:rPr lang="en-US" dirty="0" smtClean="0"/>
              <a:t>Classes are program structures that define abstract data types and</a:t>
            </a:r>
          </a:p>
          <a:p>
            <a:r>
              <a:rPr lang="en-US" dirty="0" smtClean="0"/>
              <a:t>are used to create objects.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Items to a Collection</a:t>
            </a:r>
            <a:endParaRPr lang="en-US" dirty="0"/>
          </a:p>
        </p:txBody>
      </p:sp>
      <p:sp>
        <p:nvSpPr>
          <p:cNvPr id="3" name="Content Placeholder 2"/>
          <p:cNvSpPr>
            <a:spLocks noGrp="1"/>
          </p:cNvSpPr>
          <p:nvPr>
            <p:ph idx="1"/>
          </p:nvPr>
        </p:nvSpPr>
        <p:spPr/>
        <p:txBody>
          <a:bodyPr>
            <a:normAutofit/>
          </a:bodyPr>
          <a:lstStyle/>
          <a:p>
            <a:r>
              <a:rPr lang="en-US" sz="2400" dirty="0" smtClean="0"/>
              <a:t>You add items to a collection with the </a:t>
            </a:r>
            <a:r>
              <a:rPr lang="en-US" sz="2400" b="1" dirty="0" smtClean="0">
                <a:solidFill>
                  <a:schemeClr val="bg1"/>
                </a:solidFill>
              </a:rPr>
              <a:t>Add method </a:t>
            </a:r>
            <a:r>
              <a:rPr lang="en-US" sz="2400" dirty="0" smtClean="0"/>
              <a:t>using the following general format:</a:t>
            </a:r>
          </a:p>
          <a:p>
            <a:endParaRPr lang="en-US" sz="2400" dirty="0" smtClean="0"/>
          </a:p>
          <a:p>
            <a:pPr lvl="1"/>
            <a:r>
              <a:rPr lang="en-US" sz="2400" b="1" i="1" dirty="0" err="1" smtClean="0"/>
              <a:t>CollectionName</a:t>
            </a:r>
            <a:r>
              <a:rPr lang="en-US" sz="2400" dirty="0" smtClean="0"/>
              <a:t> is the name of an object variable that references a collection</a:t>
            </a:r>
          </a:p>
          <a:p>
            <a:pPr lvl="1"/>
            <a:r>
              <a:rPr lang="en-US" sz="2400" b="1" i="1" dirty="0" smtClean="0"/>
              <a:t>Item</a:t>
            </a:r>
            <a:r>
              <a:rPr lang="en-US" sz="2400" dirty="0" smtClean="0"/>
              <a:t> is the object, variable, or value that is to be added to the collection</a:t>
            </a:r>
          </a:p>
          <a:p>
            <a:pPr lvl="1"/>
            <a:r>
              <a:rPr lang="en-US" sz="2400" b="1" i="1" dirty="0" smtClean="0"/>
              <a:t>Key</a:t>
            </a:r>
            <a:r>
              <a:rPr lang="en-US" sz="2400" dirty="0" smtClean="0"/>
              <a:t> is an optional string expression that can be used to search for items</a:t>
            </a:r>
          </a:p>
          <a:p>
            <a:pPr lvl="2"/>
            <a:r>
              <a:rPr lang="en-US" dirty="0" smtClean="0"/>
              <a:t>Must be unique for each member of a collection</a:t>
            </a:r>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40</a:t>
            </a:fld>
            <a:endParaRPr lang="en-US" dirty="0"/>
          </a:p>
        </p:txBody>
      </p:sp>
      <p:sp>
        <p:nvSpPr>
          <p:cNvPr id="5" name="Rectangle 4"/>
          <p:cNvSpPr/>
          <p:nvPr/>
        </p:nvSpPr>
        <p:spPr>
          <a:xfrm>
            <a:off x="2362200" y="2362200"/>
            <a:ext cx="4444037" cy="461665"/>
          </a:xfrm>
          <a:prstGeom prst="rect">
            <a:avLst/>
          </a:prstGeom>
        </p:spPr>
        <p:txBody>
          <a:bodyPr wrap="none">
            <a:spAutoFit/>
          </a:bodyPr>
          <a:lstStyle/>
          <a:p>
            <a:r>
              <a:rPr lang="en-US" sz="2400" b="1" i="1" dirty="0" err="1" smtClean="0"/>
              <a:t>CollectionName.Add</a:t>
            </a:r>
            <a:r>
              <a:rPr lang="en-US" sz="2400" b="1" i="1" dirty="0" smtClean="0"/>
              <a:t>(Item [, Key])</a:t>
            </a:r>
            <a:endParaRPr 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Examples of Adding Items to a Collection</a:t>
            </a:r>
            <a:endParaRPr lang="en-US" sz="3600" dirty="0"/>
          </a:p>
        </p:txBody>
      </p:sp>
      <p:sp>
        <p:nvSpPr>
          <p:cNvPr id="3" name="Content Placeholder 2"/>
          <p:cNvSpPr>
            <a:spLocks noGrp="1"/>
          </p:cNvSpPr>
          <p:nvPr>
            <p:ph idx="1"/>
          </p:nvPr>
        </p:nvSpPr>
        <p:spPr/>
        <p:txBody>
          <a:bodyPr>
            <a:normAutofit/>
          </a:bodyPr>
          <a:lstStyle/>
          <a:p>
            <a:r>
              <a:rPr lang="en-US" sz="2400" dirty="0" smtClean="0"/>
              <a:t>Declaring a </a:t>
            </a:r>
            <a:r>
              <a:rPr lang="en-US" sz="2400" b="1" dirty="0" smtClean="0"/>
              <a:t>Collection</a:t>
            </a:r>
            <a:r>
              <a:rPr lang="en-US" sz="2400" dirty="0" smtClean="0"/>
              <a:t> object</a:t>
            </a:r>
          </a:p>
          <a:p>
            <a:endParaRPr lang="en-US" sz="2400" dirty="0" smtClean="0"/>
          </a:p>
          <a:p>
            <a:r>
              <a:rPr lang="en-US" sz="2400" dirty="0" smtClean="0"/>
              <a:t>Inserting a value into the collection</a:t>
            </a:r>
          </a:p>
          <a:p>
            <a:endParaRPr lang="en-US" sz="2400" dirty="0" smtClean="0"/>
          </a:p>
          <a:p>
            <a:r>
              <a:rPr lang="en-US" sz="2400" dirty="0" smtClean="0"/>
              <a:t>Inserting a value into the collection with an optional key value</a:t>
            </a:r>
          </a:p>
          <a:p>
            <a:endParaRPr lang="en-US" sz="2400" dirty="0" smtClean="0"/>
          </a:p>
          <a:p>
            <a:r>
              <a:rPr lang="en-US" sz="2400" dirty="0" smtClean="0"/>
              <a:t>Handling duplicate key exceptions</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41</a:t>
            </a:fld>
            <a:endParaRPr lang="en-US" dirty="0"/>
          </a:p>
        </p:txBody>
      </p:sp>
      <p:sp>
        <p:nvSpPr>
          <p:cNvPr id="5" name="Rectangle 4"/>
          <p:cNvSpPr/>
          <p:nvPr/>
        </p:nvSpPr>
        <p:spPr>
          <a:xfrm>
            <a:off x="1066800" y="2057400"/>
            <a:ext cx="4068871" cy="400110"/>
          </a:xfrm>
          <a:prstGeom prst="rect">
            <a:avLst/>
          </a:prstGeom>
        </p:spPr>
        <p:txBody>
          <a:bodyPr wrap="none">
            <a:spAutoFit/>
          </a:bodyPr>
          <a:lstStyle/>
          <a:p>
            <a:r>
              <a:rPr lang="en-US" sz="2000" b="1" dirty="0" smtClean="0"/>
              <a:t>Private customers As New Collection</a:t>
            </a:r>
            <a:endParaRPr lang="en-US" sz="2000" b="1" dirty="0"/>
          </a:p>
        </p:txBody>
      </p:sp>
      <p:sp>
        <p:nvSpPr>
          <p:cNvPr id="6" name="Rectangle 5"/>
          <p:cNvSpPr/>
          <p:nvPr/>
        </p:nvSpPr>
        <p:spPr>
          <a:xfrm>
            <a:off x="1066800" y="2971800"/>
            <a:ext cx="3297056" cy="400110"/>
          </a:xfrm>
          <a:prstGeom prst="rect">
            <a:avLst/>
          </a:prstGeom>
        </p:spPr>
        <p:txBody>
          <a:bodyPr wrap="none">
            <a:spAutoFit/>
          </a:bodyPr>
          <a:lstStyle/>
          <a:p>
            <a:r>
              <a:rPr lang="en-US" sz="2000" b="1" dirty="0" err="1" smtClean="0"/>
              <a:t>customers.Add</a:t>
            </a:r>
            <a:r>
              <a:rPr lang="en-US" sz="2000" b="1" dirty="0" smtClean="0"/>
              <a:t>(</a:t>
            </a:r>
            <a:r>
              <a:rPr lang="en-US" sz="2000" b="1" dirty="0" err="1" smtClean="0"/>
              <a:t>myCustomer</a:t>
            </a:r>
            <a:r>
              <a:rPr lang="en-US" sz="2000" b="1" dirty="0" smtClean="0"/>
              <a:t>)</a:t>
            </a:r>
            <a:endParaRPr lang="en-US" sz="2000" b="1" dirty="0"/>
          </a:p>
        </p:txBody>
      </p:sp>
      <p:sp>
        <p:nvSpPr>
          <p:cNvPr id="7" name="Rectangle 6"/>
          <p:cNvSpPr/>
          <p:nvPr/>
        </p:nvSpPr>
        <p:spPr>
          <a:xfrm>
            <a:off x="1066800" y="3810000"/>
            <a:ext cx="5410200" cy="400110"/>
          </a:xfrm>
          <a:prstGeom prst="rect">
            <a:avLst/>
          </a:prstGeom>
        </p:spPr>
        <p:txBody>
          <a:bodyPr wrap="square">
            <a:spAutoFit/>
          </a:bodyPr>
          <a:lstStyle/>
          <a:p>
            <a:r>
              <a:rPr lang="en-US" sz="2000" b="1" dirty="0" err="1" smtClean="0"/>
              <a:t>customers.Add</a:t>
            </a:r>
            <a:r>
              <a:rPr lang="en-US" sz="2000" b="1" dirty="0" smtClean="0"/>
              <a:t>(</a:t>
            </a:r>
            <a:r>
              <a:rPr lang="en-US" sz="2000" b="1" dirty="0" err="1" smtClean="0"/>
              <a:t>myCustomer</a:t>
            </a:r>
            <a:r>
              <a:rPr lang="en-US" sz="2000" b="1" dirty="0" smtClean="0"/>
              <a:t>, </a:t>
            </a:r>
            <a:r>
              <a:rPr lang="en-US" sz="2000" b="1" dirty="0" err="1" smtClean="0"/>
              <a:t>myCustomer.Name</a:t>
            </a:r>
            <a:r>
              <a:rPr lang="en-US" sz="2000" b="1" dirty="0" smtClean="0"/>
              <a:t>)</a:t>
            </a:r>
            <a:endParaRPr lang="en-US" sz="2000" b="1" dirty="0"/>
          </a:p>
        </p:txBody>
      </p:sp>
      <p:sp>
        <p:nvSpPr>
          <p:cNvPr id="8" name="Rectangle 7"/>
          <p:cNvSpPr/>
          <p:nvPr/>
        </p:nvSpPr>
        <p:spPr>
          <a:xfrm>
            <a:off x="1752600" y="4572000"/>
            <a:ext cx="5638800" cy="1631216"/>
          </a:xfrm>
          <a:prstGeom prst="rect">
            <a:avLst/>
          </a:prstGeom>
        </p:spPr>
        <p:txBody>
          <a:bodyPr wrap="square">
            <a:spAutoFit/>
          </a:bodyPr>
          <a:lstStyle/>
          <a:p>
            <a:r>
              <a:rPr lang="en-US" sz="2000" b="1" dirty="0" smtClean="0"/>
              <a:t>Try</a:t>
            </a:r>
          </a:p>
          <a:p>
            <a:r>
              <a:rPr lang="en-US" sz="2000" b="1" dirty="0" smtClean="0"/>
              <a:t>    </a:t>
            </a:r>
            <a:r>
              <a:rPr lang="en-US" sz="2000" b="1" dirty="0" err="1" smtClean="0"/>
              <a:t>customers.Add</a:t>
            </a:r>
            <a:r>
              <a:rPr lang="en-US" sz="2000" b="1" dirty="0" smtClean="0"/>
              <a:t>(</a:t>
            </a:r>
            <a:r>
              <a:rPr lang="en-US" sz="2000" b="1" dirty="0" err="1" smtClean="0"/>
              <a:t>myCustomer</a:t>
            </a:r>
            <a:r>
              <a:rPr lang="en-US" sz="2000" b="1" dirty="0" smtClean="0"/>
              <a:t>, </a:t>
            </a:r>
            <a:r>
              <a:rPr lang="en-US" sz="2000" b="1" dirty="0" err="1" smtClean="0"/>
              <a:t>myCustomer.Name</a:t>
            </a:r>
            <a:r>
              <a:rPr lang="en-US" sz="2000" b="1" dirty="0" smtClean="0"/>
              <a:t>)</a:t>
            </a:r>
          </a:p>
          <a:p>
            <a:r>
              <a:rPr lang="en-US" sz="2000" b="1" dirty="0" smtClean="0"/>
              <a:t>Catch ex as </a:t>
            </a:r>
            <a:r>
              <a:rPr lang="en-US" sz="2000" b="1" dirty="0" err="1" smtClean="0"/>
              <a:t>ArgumentException</a:t>
            </a:r>
            <a:endParaRPr lang="en-US" sz="2000" b="1" dirty="0" smtClean="0"/>
          </a:p>
          <a:p>
            <a:r>
              <a:rPr lang="en-US" sz="2000" b="1" dirty="0" smtClean="0"/>
              <a:t>    </a:t>
            </a:r>
            <a:r>
              <a:rPr lang="en-US" sz="2000" b="1" dirty="0" err="1" smtClean="0"/>
              <a:t>MessageBox.Show</a:t>
            </a:r>
            <a:r>
              <a:rPr lang="en-US" sz="2000" b="1" dirty="0" smtClean="0"/>
              <a:t>(</a:t>
            </a:r>
            <a:r>
              <a:rPr lang="en-US" sz="2000" b="1" dirty="0" err="1" smtClean="0"/>
              <a:t>ex.Message</a:t>
            </a:r>
            <a:r>
              <a:rPr lang="en-US" sz="2000" b="1" dirty="0" smtClean="0"/>
              <a:t>)</a:t>
            </a:r>
          </a:p>
          <a:p>
            <a:r>
              <a:rPr lang="en-US" sz="2000" b="1" dirty="0" smtClean="0"/>
              <a:t>End Try</a:t>
            </a:r>
            <a:endParaRPr lang="en-US"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Items by their Indexes</a:t>
            </a:r>
            <a:endParaRPr lang="en-US" dirty="0"/>
          </a:p>
        </p:txBody>
      </p:sp>
      <p:sp>
        <p:nvSpPr>
          <p:cNvPr id="3" name="Content Placeholder 2"/>
          <p:cNvSpPr>
            <a:spLocks noGrp="1"/>
          </p:cNvSpPr>
          <p:nvPr>
            <p:ph idx="1"/>
          </p:nvPr>
        </p:nvSpPr>
        <p:spPr/>
        <p:txBody>
          <a:bodyPr>
            <a:normAutofit/>
          </a:bodyPr>
          <a:lstStyle/>
          <a:p>
            <a:r>
              <a:rPr lang="en-US" sz="2000" dirty="0" smtClean="0"/>
              <a:t>You can access an item in a collection by passing an integer to the </a:t>
            </a:r>
            <a:r>
              <a:rPr lang="en-US" sz="2000" b="1" dirty="0" smtClean="0">
                <a:solidFill>
                  <a:schemeClr val="bg1"/>
                </a:solidFill>
              </a:rPr>
              <a:t>Item method</a:t>
            </a:r>
            <a:r>
              <a:rPr lang="en-US" sz="2000" dirty="0" smtClean="0"/>
              <a:t> as follows:</a:t>
            </a:r>
          </a:p>
          <a:p>
            <a:pPr>
              <a:buNone/>
            </a:pPr>
            <a:endParaRPr lang="en-US" sz="2000" dirty="0" smtClean="0"/>
          </a:p>
          <a:p>
            <a:pPr lvl="1"/>
            <a:r>
              <a:rPr lang="en-US" sz="2000" b="1" i="1" dirty="0" err="1" smtClean="0"/>
              <a:t>CollectionName</a:t>
            </a:r>
            <a:r>
              <a:rPr lang="en-US" sz="2000" dirty="0" smtClean="0"/>
              <a:t> is the name of the collection object variable</a:t>
            </a:r>
          </a:p>
          <a:p>
            <a:pPr lvl="1"/>
            <a:r>
              <a:rPr lang="en-US" sz="2000" b="1" i="1" dirty="0" smtClean="0"/>
              <a:t>index</a:t>
            </a:r>
            <a:r>
              <a:rPr lang="en-US" sz="2000" dirty="0" smtClean="0"/>
              <a:t> is the integer index of the item that you want to retrieve</a:t>
            </a:r>
          </a:p>
          <a:p>
            <a:pPr lvl="1"/>
            <a:r>
              <a:rPr lang="en-US" sz="2000" dirty="0" smtClean="0"/>
              <a:t>The </a:t>
            </a:r>
            <a:r>
              <a:rPr lang="en-US" sz="2000" b="1" dirty="0" smtClean="0"/>
              <a:t>Item</a:t>
            </a:r>
            <a:r>
              <a:rPr lang="en-US" sz="2000" dirty="0" smtClean="0"/>
              <a:t> method returns an Object</a:t>
            </a:r>
          </a:p>
          <a:p>
            <a:pPr lvl="1"/>
            <a:r>
              <a:rPr lang="en-US" sz="2000" dirty="0" smtClean="0"/>
              <a:t>Call the </a:t>
            </a:r>
            <a:r>
              <a:rPr lang="en-US" sz="2000" b="1" dirty="0" err="1" smtClean="0"/>
              <a:t>Ctype</a:t>
            </a:r>
            <a:r>
              <a:rPr lang="en-US" sz="2000" dirty="0" smtClean="0"/>
              <a:t> method to cast the Object to the type needed</a:t>
            </a:r>
          </a:p>
          <a:p>
            <a:pPr lvl="1"/>
            <a:endParaRPr lang="en-US" sz="2000" dirty="0" smtClean="0"/>
          </a:p>
          <a:p>
            <a:pPr lvl="1"/>
            <a:endParaRPr lang="en-US" sz="2000" dirty="0" smtClean="0"/>
          </a:p>
          <a:p>
            <a:pPr lvl="1"/>
            <a:r>
              <a:rPr lang="en-US" sz="2000" b="1" dirty="0" smtClean="0"/>
              <a:t>Item</a:t>
            </a:r>
            <a:r>
              <a:rPr lang="en-US" sz="2000" dirty="0" smtClean="0"/>
              <a:t> is the default method for collections, so you can use an abbreviated format, as in the following example:</a:t>
            </a:r>
          </a:p>
          <a:p>
            <a:pPr lvl="1"/>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42</a:t>
            </a:fld>
            <a:endParaRPr lang="en-US" dirty="0"/>
          </a:p>
        </p:txBody>
      </p:sp>
      <p:sp>
        <p:nvSpPr>
          <p:cNvPr id="5" name="Rectangle 4"/>
          <p:cNvSpPr/>
          <p:nvPr/>
        </p:nvSpPr>
        <p:spPr>
          <a:xfrm>
            <a:off x="2743200" y="2209800"/>
            <a:ext cx="3154903" cy="400110"/>
          </a:xfrm>
          <a:prstGeom prst="rect">
            <a:avLst/>
          </a:prstGeom>
        </p:spPr>
        <p:txBody>
          <a:bodyPr wrap="none">
            <a:spAutoFit/>
          </a:bodyPr>
          <a:lstStyle/>
          <a:p>
            <a:r>
              <a:rPr lang="en-US" sz="2000" b="1" i="1" dirty="0" err="1" smtClean="0"/>
              <a:t>CollectionName.Item</a:t>
            </a:r>
            <a:r>
              <a:rPr lang="en-US" sz="2000" b="1" i="1" dirty="0" smtClean="0"/>
              <a:t>(index)</a:t>
            </a:r>
            <a:endParaRPr lang="en-US" sz="2000" b="1" dirty="0"/>
          </a:p>
        </p:txBody>
      </p:sp>
      <p:sp>
        <p:nvSpPr>
          <p:cNvPr id="6" name="Rectangle 5"/>
          <p:cNvSpPr/>
          <p:nvPr/>
        </p:nvSpPr>
        <p:spPr>
          <a:xfrm>
            <a:off x="1066800" y="4114800"/>
            <a:ext cx="7162800" cy="646331"/>
          </a:xfrm>
          <a:prstGeom prst="rect">
            <a:avLst/>
          </a:prstGeom>
        </p:spPr>
        <p:txBody>
          <a:bodyPr wrap="square">
            <a:spAutoFit/>
          </a:bodyPr>
          <a:lstStyle/>
          <a:p>
            <a:r>
              <a:rPr lang="en-US" b="1" dirty="0" smtClean="0"/>
              <a:t>Dim </a:t>
            </a:r>
            <a:r>
              <a:rPr lang="en-US" b="1" dirty="0" err="1" smtClean="0"/>
              <a:t>cust</a:t>
            </a:r>
            <a:r>
              <a:rPr lang="en-US" b="1" dirty="0" smtClean="0"/>
              <a:t> As Customer = </a:t>
            </a:r>
            <a:r>
              <a:rPr lang="en-US" b="1" dirty="0" err="1" smtClean="0"/>
              <a:t>CType</a:t>
            </a:r>
            <a:r>
              <a:rPr lang="en-US" b="1" dirty="0" smtClean="0"/>
              <a:t>(</a:t>
            </a:r>
            <a:r>
              <a:rPr lang="en-US" b="1" dirty="0" err="1" smtClean="0"/>
              <a:t>customers.Item</a:t>
            </a:r>
            <a:r>
              <a:rPr lang="en-US" b="1" dirty="0" smtClean="0"/>
              <a:t>(1), Customer)</a:t>
            </a:r>
          </a:p>
          <a:p>
            <a:r>
              <a:rPr lang="en-US" b="1" dirty="0" err="1" smtClean="0"/>
              <a:t>MessageBox.Show</a:t>
            </a:r>
            <a:r>
              <a:rPr lang="en-US" b="1" dirty="0" smtClean="0"/>
              <a:t>("Customer found: " &amp; </a:t>
            </a:r>
            <a:r>
              <a:rPr lang="en-US" b="1" dirty="0" err="1" smtClean="0"/>
              <a:t>cust.Name</a:t>
            </a:r>
            <a:r>
              <a:rPr lang="en-US" b="1" dirty="0" smtClean="0"/>
              <a:t> &amp; ": </a:t>
            </a:r>
            <a:r>
              <a:rPr lang="en-US" b="1" dirty="0" smtClean="0"/>
              <a:t>"&amp; </a:t>
            </a:r>
            <a:r>
              <a:rPr lang="en-US" b="1" dirty="0" err="1" smtClean="0"/>
              <a:t>cust.Phone</a:t>
            </a:r>
            <a:r>
              <a:rPr lang="en-US" b="1" dirty="0" smtClean="0"/>
              <a:t>)</a:t>
            </a:r>
            <a:endParaRPr lang="en-US" b="1" dirty="0"/>
          </a:p>
        </p:txBody>
      </p:sp>
      <p:sp>
        <p:nvSpPr>
          <p:cNvPr id="7" name="Rectangle 6"/>
          <p:cNvSpPr/>
          <p:nvPr/>
        </p:nvSpPr>
        <p:spPr>
          <a:xfrm>
            <a:off x="2057400" y="5562600"/>
            <a:ext cx="5715000" cy="369332"/>
          </a:xfrm>
          <a:prstGeom prst="rect">
            <a:avLst/>
          </a:prstGeom>
        </p:spPr>
        <p:txBody>
          <a:bodyPr wrap="square">
            <a:spAutoFit/>
          </a:bodyPr>
          <a:lstStyle/>
          <a:p>
            <a:r>
              <a:rPr lang="en-US" b="1" dirty="0" smtClean="0"/>
              <a:t>Dim </a:t>
            </a:r>
            <a:r>
              <a:rPr lang="en-US" b="1" dirty="0" err="1" smtClean="0"/>
              <a:t>cust</a:t>
            </a:r>
            <a:r>
              <a:rPr lang="en-US" b="1" dirty="0" smtClean="0"/>
              <a:t> As Customer = </a:t>
            </a:r>
            <a:r>
              <a:rPr lang="en-US" b="1" dirty="0" err="1" smtClean="0"/>
              <a:t>CType</a:t>
            </a:r>
            <a:r>
              <a:rPr lang="en-US" b="1" dirty="0" smtClean="0"/>
              <a:t>(customers(3), Customer)</a:t>
            </a: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err="1" smtClean="0"/>
              <a:t>IndexOutOfRange</a:t>
            </a:r>
            <a:r>
              <a:rPr lang="en-US" dirty="0" smtClean="0"/>
              <a:t> Exception</a:t>
            </a:r>
            <a:endParaRPr lang="en-US" dirty="0"/>
          </a:p>
        </p:txBody>
      </p:sp>
      <p:sp>
        <p:nvSpPr>
          <p:cNvPr id="3" name="Content Placeholder 2"/>
          <p:cNvSpPr>
            <a:spLocks noGrp="1"/>
          </p:cNvSpPr>
          <p:nvPr>
            <p:ph idx="1"/>
          </p:nvPr>
        </p:nvSpPr>
        <p:spPr/>
        <p:txBody>
          <a:bodyPr>
            <a:normAutofit/>
          </a:bodyPr>
          <a:lstStyle/>
          <a:p>
            <a:r>
              <a:rPr lang="en-US" sz="2000" dirty="0" smtClean="0"/>
              <a:t>An </a:t>
            </a:r>
            <a:r>
              <a:rPr lang="en-US" sz="2000" b="1" dirty="0" err="1" smtClean="0"/>
              <a:t>IndexOutOfRange</a:t>
            </a:r>
            <a:r>
              <a:rPr lang="en-US" sz="2000" dirty="0" smtClean="0"/>
              <a:t> exception occurs if an index is used that does not match any item in a collection</a:t>
            </a:r>
          </a:p>
          <a:p>
            <a:pPr lvl="1"/>
            <a:r>
              <a:rPr lang="en-US" sz="2000" dirty="0" smtClean="0"/>
              <a:t>The following code example shows how to handle the exception:</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43</a:t>
            </a:fld>
            <a:endParaRPr lang="en-US" dirty="0"/>
          </a:p>
        </p:txBody>
      </p:sp>
      <p:sp>
        <p:nvSpPr>
          <p:cNvPr id="5" name="Rectangle 4"/>
          <p:cNvSpPr/>
          <p:nvPr/>
        </p:nvSpPr>
        <p:spPr>
          <a:xfrm>
            <a:off x="838200" y="2590800"/>
            <a:ext cx="7543800" cy="3416320"/>
          </a:xfrm>
          <a:prstGeom prst="rect">
            <a:avLst/>
          </a:prstGeom>
        </p:spPr>
        <p:txBody>
          <a:bodyPr wrap="square">
            <a:spAutoFit/>
          </a:bodyPr>
          <a:lstStyle/>
          <a:p>
            <a:r>
              <a:rPr lang="en-US" b="1" dirty="0" smtClean="0"/>
              <a:t>Try</a:t>
            </a:r>
          </a:p>
          <a:p>
            <a:r>
              <a:rPr lang="en-US" b="1" dirty="0" smtClean="0"/>
              <a:t>    Dim </a:t>
            </a:r>
            <a:r>
              <a:rPr lang="en-US" b="1" dirty="0" err="1" smtClean="0"/>
              <a:t>cust</a:t>
            </a:r>
            <a:r>
              <a:rPr lang="en-US" b="1" dirty="0" smtClean="0"/>
              <a:t> As Customer</a:t>
            </a:r>
          </a:p>
          <a:p>
            <a:r>
              <a:rPr lang="en-US" b="1" dirty="0" smtClean="0"/>
              <a:t>    </a:t>
            </a:r>
            <a:endParaRPr lang="en-US" b="1" dirty="0" smtClean="0"/>
          </a:p>
          <a:p>
            <a:r>
              <a:rPr lang="en-US" b="1" dirty="0" smtClean="0"/>
              <a:t>    Dim </a:t>
            </a:r>
            <a:r>
              <a:rPr lang="en-US" b="1" dirty="0" smtClean="0"/>
              <a:t>index As Integer = </a:t>
            </a:r>
            <a:r>
              <a:rPr lang="en-US" b="1" dirty="0" err="1" smtClean="0"/>
              <a:t>CInt</a:t>
            </a:r>
            <a:r>
              <a:rPr lang="en-US" b="1" dirty="0" smtClean="0"/>
              <a:t>(</a:t>
            </a:r>
            <a:r>
              <a:rPr lang="en-US" b="1" dirty="0" err="1" smtClean="0"/>
              <a:t>txtIndex.Text</a:t>
            </a:r>
            <a:r>
              <a:rPr lang="en-US" b="1" dirty="0" smtClean="0"/>
              <a:t>)</a:t>
            </a:r>
          </a:p>
          <a:p>
            <a:r>
              <a:rPr lang="en-US" b="1" dirty="0" smtClean="0"/>
              <a:t>    </a:t>
            </a:r>
            <a:endParaRPr lang="en-US" b="1" dirty="0" smtClean="0"/>
          </a:p>
          <a:p>
            <a:r>
              <a:rPr lang="en-US" b="1" dirty="0" smtClean="0"/>
              <a:t>    </a:t>
            </a:r>
            <a:r>
              <a:rPr lang="en-US" b="1" dirty="0" err="1" smtClean="0"/>
              <a:t>cust</a:t>
            </a:r>
            <a:r>
              <a:rPr lang="en-US" b="1" dirty="0" smtClean="0"/>
              <a:t> </a:t>
            </a:r>
            <a:r>
              <a:rPr lang="en-US" b="1" dirty="0" smtClean="0"/>
              <a:t>= </a:t>
            </a:r>
            <a:r>
              <a:rPr lang="en-US" b="1" dirty="0" err="1" smtClean="0"/>
              <a:t>CType</a:t>
            </a:r>
            <a:r>
              <a:rPr lang="en-US" b="1" dirty="0" smtClean="0"/>
              <a:t>(</a:t>
            </a:r>
            <a:r>
              <a:rPr lang="en-US" b="1" dirty="0" err="1" smtClean="0"/>
              <a:t>customers.Item</a:t>
            </a:r>
            <a:r>
              <a:rPr lang="en-US" b="1" dirty="0" smtClean="0"/>
              <a:t>(index), Customer)</a:t>
            </a:r>
          </a:p>
          <a:p>
            <a:r>
              <a:rPr lang="en-US" b="1" dirty="0" smtClean="0"/>
              <a:t>    </a:t>
            </a:r>
            <a:endParaRPr lang="en-US" b="1" dirty="0" smtClean="0"/>
          </a:p>
          <a:p>
            <a:r>
              <a:rPr lang="en-US" b="1" dirty="0" smtClean="0"/>
              <a:t>    </a:t>
            </a:r>
            <a:r>
              <a:rPr lang="en-US" b="1" dirty="0" err="1" smtClean="0"/>
              <a:t>MessageBox.Show</a:t>
            </a:r>
            <a:r>
              <a:rPr lang="en-US" b="1" dirty="0" smtClean="0"/>
              <a:t>("Customer found: " &amp; </a:t>
            </a:r>
            <a:r>
              <a:rPr lang="en-US" b="1" dirty="0" err="1" smtClean="0"/>
              <a:t>cust.Name</a:t>
            </a:r>
            <a:r>
              <a:rPr lang="en-US" b="1" dirty="0" smtClean="0"/>
              <a:t> &amp; ": " </a:t>
            </a:r>
            <a:r>
              <a:rPr lang="en-US" b="1" dirty="0" smtClean="0"/>
              <a:t>&amp; </a:t>
            </a:r>
            <a:r>
              <a:rPr lang="en-US" b="1" dirty="0" err="1" smtClean="0"/>
              <a:t>cust.Phone</a:t>
            </a:r>
            <a:r>
              <a:rPr lang="en-US" b="1" dirty="0" smtClean="0"/>
              <a:t>)</a:t>
            </a:r>
          </a:p>
          <a:p>
            <a:endParaRPr lang="en-US" b="1" dirty="0" smtClean="0"/>
          </a:p>
          <a:p>
            <a:r>
              <a:rPr lang="en-US" b="1" dirty="0" smtClean="0"/>
              <a:t>Catch </a:t>
            </a:r>
            <a:r>
              <a:rPr lang="en-US" b="1" dirty="0" smtClean="0"/>
              <a:t>ex As </a:t>
            </a:r>
            <a:r>
              <a:rPr lang="en-US" b="1" dirty="0" err="1" smtClean="0"/>
              <a:t>IndexOutOfRangeException</a:t>
            </a:r>
            <a:endParaRPr lang="en-US" b="1" dirty="0" smtClean="0"/>
          </a:p>
          <a:p>
            <a:r>
              <a:rPr lang="en-US" b="1" dirty="0" smtClean="0"/>
              <a:t>    </a:t>
            </a:r>
            <a:r>
              <a:rPr lang="en-US" b="1" dirty="0" err="1" smtClean="0"/>
              <a:t>MessageBox.Show</a:t>
            </a:r>
            <a:r>
              <a:rPr lang="en-US" b="1" dirty="0" smtClean="0"/>
              <a:t>(</a:t>
            </a:r>
            <a:r>
              <a:rPr lang="en-US" b="1" dirty="0" err="1" smtClean="0"/>
              <a:t>ex.Message</a:t>
            </a:r>
            <a:r>
              <a:rPr lang="en-US" b="1" dirty="0" smtClean="0"/>
              <a:t>)</a:t>
            </a:r>
          </a:p>
          <a:p>
            <a:r>
              <a:rPr lang="en-US" b="1" dirty="0" smtClean="0"/>
              <a:t>End Try</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Count Property</a:t>
            </a:r>
            <a:endParaRPr lang="en-US" dirty="0"/>
          </a:p>
        </p:txBody>
      </p:sp>
      <p:sp>
        <p:nvSpPr>
          <p:cNvPr id="3" name="Content Placeholder 2"/>
          <p:cNvSpPr>
            <a:spLocks noGrp="1"/>
          </p:cNvSpPr>
          <p:nvPr>
            <p:ph idx="1"/>
          </p:nvPr>
        </p:nvSpPr>
        <p:spPr/>
        <p:txBody>
          <a:bodyPr>
            <a:normAutofit/>
          </a:bodyPr>
          <a:lstStyle/>
          <a:p>
            <a:r>
              <a:rPr lang="en-US" sz="2400" dirty="0" smtClean="0"/>
              <a:t>Each collection has a </a:t>
            </a:r>
            <a:r>
              <a:rPr lang="en-US" sz="2400" b="1" dirty="0" smtClean="0"/>
              <a:t>Count</a:t>
            </a:r>
            <a:r>
              <a:rPr lang="en-US" sz="2400" dirty="0" smtClean="0"/>
              <a:t> property</a:t>
            </a:r>
          </a:p>
          <a:p>
            <a:pPr lvl="1"/>
            <a:r>
              <a:rPr lang="en-US" sz="2400" dirty="0" smtClean="0"/>
              <a:t>Holds the number of items in the collection</a:t>
            </a:r>
          </a:p>
          <a:p>
            <a:r>
              <a:rPr lang="en-US" sz="2400" dirty="0" smtClean="0"/>
              <a:t>The following code example:</a:t>
            </a:r>
          </a:p>
          <a:p>
            <a:pPr lvl="1"/>
            <a:r>
              <a:rPr lang="en-US" sz="2400" dirty="0" smtClean="0"/>
              <a:t>Uses a </a:t>
            </a:r>
            <a:r>
              <a:rPr lang="en-US" sz="2400" b="1" dirty="0" smtClean="0"/>
              <a:t>For Next</a:t>
            </a:r>
            <a:r>
              <a:rPr lang="en-US" sz="2400" dirty="0" smtClean="0"/>
              <a:t> loop </a:t>
            </a:r>
          </a:p>
          <a:p>
            <a:pPr lvl="1"/>
            <a:r>
              <a:rPr lang="en-US" sz="2400" dirty="0" smtClean="0"/>
              <a:t>With the </a:t>
            </a:r>
            <a:r>
              <a:rPr lang="en-US" sz="2400" b="1" dirty="0" smtClean="0"/>
              <a:t>Count</a:t>
            </a:r>
            <a:r>
              <a:rPr lang="en-US" sz="2400" dirty="0" smtClean="0"/>
              <a:t> property as the upper limit </a:t>
            </a:r>
          </a:p>
          <a:p>
            <a:pPr lvl="1"/>
            <a:r>
              <a:rPr lang="en-US" sz="2400" dirty="0" smtClean="0"/>
              <a:t>To add the contents of the collection to a list box</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44</a:t>
            </a:fld>
            <a:endParaRPr lang="en-US" dirty="0"/>
          </a:p>
        </p:txBody>
      </p:sp>
      <p:sp>
        <p:nvSpPr>
          <p:cNvPr id="5" name="Rectangle 4"/>
          <p:cNvSpPr/>
          <p:nvPr/>
        </p:nvSpPr>
        <p:spPr>
          <a:xfrm>
            <a:off x="1447800" y="4419600"/>
            <a:ext cx="6172200" cy="1569660"/>
          </a:xfrm>
          <a:prstGeom prst="rect">
            <a:avLst/>
          </a:prstGeom>
        </p:spPr>
        <p:txBody>
          <a:bodyPr wrap="square">
            <a:spAutoFit/>
          </a:bodyPr>
          <a:lstStyle/>
          <a:p>
            <a:r>
              <a:rPr lang="en-US" sz="2400" b="1" dirty="0" smtClean="0"/>
              <a:t>Dim </a:t>
            </a:r>
            <a:r>
              <a:rPr lang="en-US" sz="2400" b="1" dirty="0" err="1" smtClean="0"/>
              <a:t>intX</a:t>
            </a:r>
            <a:r>
              <a:rPr lang="en-US" sz="2400" b="1" dirty="0" smtClean="0"/>
              <a:t> As Integer</a:t>
            </a:r>
          </a:p>
          <a:p>
            <a:r>
              <a:rPr lang="en-US" sz="2400" b="1" dirty="0" smtClean="0"/>
              <a:t>For </a:t>
            </a:r>
            <a:r>
              <a:rPr lang="en-US" sz="2400" b="1" dirty="0" err="1" smtClean="0"/>
              <a:t>intX</a:t>
            </a:r>
            <a:r>
              <a:rPr lang="en-US" sz="2400" b="1" dirty="0" smtClean="0"/>
              <a:t> = 1 To </a:t>
            </a:r>
            <a:r>
              <a:rPr lang="en-US" sz="2400" b="1" dirty="0" err="1" smtClean="0"/>
              <a:t>names.Count</a:t>
            </a:r>
            <a:endParaRPr lang="en-US" sz="2400" b="1" dirty="0" smtClean="0"/>
          </a:p>
          <a:p>
            <a:r>
              <a:rPr lang="en-US" sz="2400" b="1" dirty="0" smtClean="0"/>
              <a:t>    </a:t>
            </a:r>
            <a:r>
              <a:rPr lang="en-US" sz="2400" b="1" dirty="0" err="1" smtClean="0"/>
              <a:t>lstNames.Items.Add</a:t>
            </a:r>
            <a:r>
              <a:rPr lang="en-US" sz="2400" b="1" dirty="0" smtClean="0"/>
              <a:t>(names(</a:t>
            </a:r>
            <a:r>
              <a:rPr lang="en-US" sz="2400" b="1" dirty="0" err="1" smtClean="0"/>
              <a:t>intX</a:t>
            </a:r>
            <a:r>
              <a:rPr lang="en-US" sz="2400" b="1" dirty="0" smtClean="0"/>
              <a:t>).</a:t>
            </a:r>
            <a:r>
              <a:rPr lang="en-US" sz="2400" b="1" dirty="0" err="1" smtClean="0"/>
              <a:t>ToString</a:t>
            </a:r>
            <a:r>
              <a:rPr lang="en-US" sz="2400" b="1" dirty="0" smtClean="0"/>
              <a:t>())</a:t>
            </a:r>
          </a:p>
          <a:p>
            <a:r>
              <a:rPr lang="en-US" sz="2400" b="1" dirty="0" smtClean="0"/>
              <a:t>Next</a:t>
            </a:r>
            <a:endParaRPr lang="en-US" sz="24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Searching for an Item by Key Value Using the </a:t>
            </a:r>
            <a:r>
              <a:rPr lang="en-US" sz="3600" b="1" dirty="0" smtClean="0"/>
              <a:t>Item</a:t>
            </a:r>
            <a:r>
              <a:rPr lang="en-US" sz="3600" dirty="0" smtClean="0"/>
              <a:t> Method</a:t>
            </a:r>
            <a:endParaRPr lang="en-US" sz="3600" dirty="0"/>
          </a:p>
        </p:txBody>
      </p:sp>
      <p:sp>
        <p:nvSpPr>
          <p:cNvPr id="3" name="Content Placeholder 2"/>
          <p:cNvSpPr>
            <a:spLocks noGrp="1"/>
          </p:cNvSpPr>
          <p:nvPr>
            <p:ph idx="1"/>
          </p:nvPr>
        </p:nvSpPr>
        <p:spPr/>
        <p:txBody>
          <a:bodyPr>
            <a:normAutofit/>
          </a:bodyPr>
          <a:lstStyle/>
          <a:p>
            <a:r>
              <a:rPr lang="en-US" sz="2000" dirty="0" smtClean="0"/>
              <a:t>The </a:t>
            </a:r>
            <a:r>
              <a:rPr lang="en-US" sz="2000" b="1" dirty="0" smtClean="0"/>
              <a:t>Item</a:t>
            </a:r>
            <a:r>
              <a:rPr lang="en-US" sz="2000" dirty="0" smtClean="0"/>
              <a:t> method can be used to retrieve an item with a specific key value using the following general format:</a:t>
            </a:r>
          </a:p>
          <a:p>
            <a:endParaRPr lang="en-US" sz="2000" dirty="0" smtClean="0"/>
          </a:p>
          <a:p>
            <a:pPr lvl="1"/>
            <a:r>
              <a:rPr lang="en-US" sz="2000" b="1" i="1" dirty="0" err="1" smtClean="0"/>
              <a:t>CollectionName</a:t>
            </a:r>
            <a:r>
              <a:rPr lang="en-US" sz="2000" dirty="0" smtClean="0"/>
              <a:t> is the name of a collection</a:t>
            </a:r>
          </a:p>
          <a:p>
            <a:pPr lvl="1"/>
            <a:r>
              <a:rPr lang="en-US" sz="2000" b="1" i="1" dirty="0" smtClean="0"/>
              <a:t>Expression</a:t>
            </a:r>
            <a:r>
              <a:rPr lang="en-US" sz="2000" dirty="0" smtClean="0"/>
              <a:t> can be a numeric or string expression</a:t>
            </a:r>
          </a:p>
          <a:p>
            <a:pPr lvl="2"/>
            <a:r>
              <a:rPr lang="en-US" sz="2000" dirty="0" smtClean="0"/>
              <a:t>If a string expression is used</a:t>
            </a:r>
          </a:p>
          <a:p>
            <a:pPr lvl="3"/>
            <a:r>
              <a:rPr lang="en-US" dirty="0" smtClean="0"/>
              <a:t>The key value that matches the string is returned</a:t>
            </a:r>
          </a:p>
          <a:p>
            <a:pPr lvl="2"/>
            <a:r>
              <a:rPr lang="en-US" sz="2000" dirty="0" smtClean="0"/>
              <a:t>If a numeric expression is used, it becomes the index value</a:t>
            </a:r>
          </a:p>
          <a:p>
            <a:pPr lvl="3"/>
            <a:r>
              <a:rPr lang="en-US" dirty="0" smtClean="0"/>
              <a:t> The member at the specified index is returned</a:t>
            </a:r>
          </a:p>
          <a:p>
            <a:pPr lvl="1"/>
            <a:r>
              <a:rPr lang="en-US" sz="2000" dirty="0" smtClean="0"/>
              <a:t>If no member exists with an index or key value matching </a:t>
            </a:r>
            <a:r>
              <a:rPr lang="en-US" sz="2000" b="1" i="1" dirty="0" smtClean="0"/>
              <a:t>Expression</a:t>
            </a:r>
            <a:r>
              <a:rPr lang="en-US" sz="2000" dirty="0" smtClean="0"/>
              <a:t>, an </a:t>
            </a:r>
            <a:r>
              <a:rPr lang="en-US" sz="2000" b="1" dirty="0" err="1" smtClean="0"/>
              <a:t>IndexOutOfRange</a:t>
            </a:r>
            <a:r>
              <a:rPr lang="en-US" sz="2000" dirty="0" smtClean="0"/>
              <a:t> exception occurs</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45</a:t>
            </a:fld>
            <a:endParaRPr lang="en-US" dirty="0"/>
          </a:p>
        </p:txBody>
      </p:sp>
      <p:sp>
        <p:nvSpPr>
          <p:cNvPr id="5" name="Rectangle 4"/>
          <p:cNvSpPr/>
          <p:nvPr/>
        </p:nvSpPr>
        <p:spPr>
          <a:xfrm>
            <a:off x="2890514" y="2286000"/>
            <a:ext cx="3362972" cy="369332"/>
          </a:xfrm>
          <a:prstGeom prst="rect">
            <a:avLst/>
          </a:prstGeom>
        </p:spPr>
        <p:txBody>
          <a:bodyPr wrap="none">
            <a:spAutoFit/>
          </a:bodyPr>
          <a:lstStyle/>
          <a:p>
            <a:r>
              <a:rPr lang="en-US" b="1" i="1" dirty="0" err="1" smtClean="0"/>
              <a:t>CollectionName.Item</a:t>
            </a:r>
            <a:r>
              <a:rPr lang="en-US" b="1" i="1" dirty="0" smtClean="0"/>
              <a:t>(Expression</a:t>
            </a:r>
            <a:r>
              <a:rPr lang="en-US" b="1" i="1" dirty="0" smtClean="0"/>
              <a:t>)</a:t>
            </a:r>
            <a:endParaRPr lang="en-US" b="1" dirty="0"/>
          </a:p>
        </p:txBody>
      </p:sp>
      <p:sp>
        <p:nvSpPr>
          <p:cNvPr id="6" name="Rectangle 5"/>
          <p:cNvSpPr/>
          <p:nvPr/>
        </p:nvSpPr>
        <p:spPr>
          <a:xfrm>
            <a:off x="1181100" y="5562600"/>
            <a:ext cx="6781800" cy="369332"/>
          </a:xfrm>
          <a:prstGeom prst="rect">
            <a:avLst/>
          </a:prstGeom>
          <a:ln w="38100">
            <a:solidFill>
              <a:schemeClr val="tx1"/>
            </a:solidFill>
          </a:ln>
        </p:spPr>
        <p:txBody>
          <a:bodyPr wrap="square">
            <a:spAutoFit/>
          </a:bodyPr>
          <a:lstStyle/>
          <a:p>
            <a:r>
              <a:rPr lang="en-US" b="1" dirty="0" smtClean="0"/>
              <a:t>Dim s As Student = </a:t>
            </a:r>
            <a:r>
              <a:rPr lang="en-US" b="1" dirty="0" err="1" smtClean="0"/>
              <a:t>CType</a:t>
            </a:r>
            <a:r>
              <a:rPr lang="en-US" b="1" dirty="0" smtClean="0"/>
              <a:t>(</a:t>
            </a:r>
            <a:r>
              <a:rPr lang="en-US" b="1" dirty="0" err="1" smtClean="0"/>
              <a:t>studentCollection.Item</a:t>
            </a:r>
            <a:r>
              <a:rPr lang="en-US" b="1" dirty="0" smtClean="0"/>
              <a:t>("49812"), Student)</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References versus Copies</a:t>
            </a:r>
            <a:endParaRPr lang="en-US" dirty="0"/>
          </a:p>
        </p:txBody>
      </p:sp>
      <p:sp>
        <p:nvSpPr>
          <p:cNvPr id="3" name="Content Placeholder 2"/>
          <p:cNvSpPr>
            <a:spLocks noGrp="1"/>
          </p:cNvSpPr>
          <p:nvPr>
            <p:ph idx="1"/>
          </p:nvPr>
        </p:nvSpPr>
        <p:spPr/>
        <p:txBody>
          <a:bodyPr/>
          <a:lstStyle/>
          <a:p>
            <a:r>
              <a:rPr lang="en-US" dirty="0" smtClean="0"/>
              <a:t>When an item in a collection is:</a:t>
            </a:r>
          </a:p>
          <a:p>
            <a:pPr lvl="1"/>
            <a:r>
              <a:rPr lang="en-US" dirty="0" smtClean="0"/>
              <a:t>A fundamental Visual Basic Type</a:t>
            </a:r>
          </a:p>
          <a:p>
            <a:pPr lvl="2"/>
            <a:r>
              <a:rPr lang="en-US" dirty="0" smtClean="0"/>
              <a:t>Integer, String, Decimal, and so on</a:t>
            </a:r>
          </a:p>
          <a:p>
            <a:pPr lvl="2"/>
            <a:r>
              <a:rPr lang="en-US" dirty="0" smtClean="0"/>
              <a:t>Only a copy of the member is returned </a:t>
            </a:r>
          </a:p>
          <a:p>
            <a:pPr lvl="2"/>
            <a:r>
              <a:rPr lang="en-US" dirty="0" smtClean="0"/>
              <a:t>its value cannot be changed</a:t>
            </a:r>
          </a:p>
          <a:p>
            <a:pPr lvl="1"/>
            <a:r>
              <a:rPr lang="en-US" dirty="0" smtClean="0"/>
              <a:t>A class object</a:t>
            </a:r>
          </a:p>
          <a:p>
            <a:pPr lvl="2"/>
            <a:r>
              <a:rPr lang="en-US" dirty="0" smtClean="0"/>
              <a:t>A reference to the object is returned </a:t>
            </a:r>
          </a:p>
          <a:p>
            <a:pPr lvl="2"/>
            <a:r>
              <a:rPr lang="en-US" dirty="0" smtClean="0"/>
              <a:t>Its value can be changed</a:t>
            </a:r>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Using the </a:t>
            </a:r>
            <a:r>
              <a:rPr lang="en-US" sz="3600" b="1" dirty="0" smtClean="0"/>
              <a:t>For Each…Next</a:t>
            </a:r>
            <a:r>
              <a:rPr lang="en-US" sz="3600" dirty="0" smtClean="0"/>
              <a:t> Loop with a Collection</a:t>
            </a:r>
            <a:endParaRPr lang="en-US" sz="3600" dirty="0"/>
          </a:p>
        </p:txBody>
      </p:sp>
      <p:sp>
        <p:nvSpPr>
          <p:cNvPr id="3" name="Content Placeholder 2"/>
          <p:cNvSpPr>
            <a:spLocks noGrp="1"/>
          </p:cNvSpPr>
          <p:nvPr>
            <p:ph idx="1"/>
          </p:nvPr>
        </p:nvSpPr>
        <p:spPr/>
        <p:txBody>
          <a:bodyPr/>
          <a:lstStyle/>
          <a:p>
            <a:r>
              <a:rPr lang="en-US" dirty="0" smtClean="0"/>
              <a:t>You may use the </a:t>
            </a:r>
            <a:r>
              <a:rPr lang="en-US" b="1" dirty="0" smtClean="0"/>
              <a:t>For Each…Next</a:t>
            </a:r>
            <a:r>
              <a:rPr lang="en-US" dirty="0" smtClean="0"/>
              <a:t> loop to access the individual members of a collection</a:t>
            </a:r>
          </a:p>
          <a:p>
            <a:pPr lvl="1"/>
            <a:r>
              <a:rPr lang="en-US" dirty="0" smtClean="0"/>
              <a:t>Eliminates the need for a counter variable</a:t>
            </a:r>
          </a:p>
          <a:p>
            <a:pPr lvl="1"/>
            <a:r>
              <a:rPr lang="en-US" dirty="0" smtClean="0"/>
              <a:t>For example:</a:t>
            </a:r>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47</a:t>
            </a:fld>
            <a:endParaRPr lang="en-US" dirty="0"/>
          </a:p>
        </p:txBody>
      </p:sp>
      <p:sp>
        <p:nvSpPr>
          <p:cNvPr id="5" name="Rectangle 4"/>
          <p:cNvSpPr/>
          <p:nvPr/>
        </p:nvSpPr>
        <p:spPr>
          <a:xfrm>
            <a:off x="2286000" y="3962400"/>
            <a:ext cx="4572000" cy="1569660"/>
          </a:xfrm>
          <a:prstGeom prst="rect">
            <a:avLst/>
          </a:prstGeom>
        </p:spPr>
        <p:txBody>
          <a:bodyPr>
            <a:spAutoFit/>
          </a:bodyPr>
          <a:lstStyle/>
          <a:p>
            <a:r>
              <a:rPr lang="en-US" sz="2400" b="1" dirty="0" smtClean="0"/>
              <a:t>Dim s As Student</a:t>
            </a:r>
          </a:p>
          <a:p>
            <a:r>
              <a:rPr lang="en-US" sz="2400" b="1" dirty="0" smtClean="0"/>
              <a:t>For Each s In </a:t>
            </a:r>
            <a:r>
              <a:rPr lang="en-US" sz="2400" b="1" dirty="0" err="1" smtClean="0"/>
              <a:t>studentCollection</a:t>
            </a:r>
            <a:endParaRPr lang="en-US" sz="2400" b="1" dirty="0" smtClean="0"/>
          </a:p>
          <a:p>
            <a:r>
              <a:rPr lang="en-US" sz="2400" b="1" dirty="0" smtClean="0"/>
              <a:t>    </a:t>
            </a:r>
            <a:r>
              <a:rPr lang="en-US" sz="2400" b="1" dirty="0" err="1" smtClean="0"/>
              <a:t>MessageBox.Show</a:t>
            </a:r>
            <a:r>
              <a:rPr lang="en-US" sz="2400" b="1" dirty="0" smtClean="0"/>
              <a:t>(</a:t>
            </a:r>
            <a:r>
              <a:rPr lang="en-US" sz="2400" b="1" dirty="0" err="1" smtClean="0"/>
              <a:t>s.LastName</a:t>
            </a:r>
            <a:r>
              <a:rPr lang="en-US" sz="2400" b="1" dirty="0" smtClean="0"/>
              <a:t>)</a:t>
            </a:r>
          </a:p>
          <a:p>
            <a:r>
              <a:rPr lang="en-US" sz="2400" b="1" dirty="0" smtClean="0"/>
              <a:t>Next</a:t>
            </a:r>
            <a:endParaRPr lang="en-US"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Members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Use the </a:t>
            </a:r>
            <a:r>
              <a:rPr lang="en-US" sz="2400" b="1" dirty="0" smtClean="0">
                <a:solidFill>
                  <a:schemeClr val="bg1"/>
                </a:solidFill>
              </a:rPr>
              <a:t>Remove method</a:t>
            </a:r>
            <a:r>
              <a:rPr lang="en-US" sz="2400" dirty="0" smtClean="0"/>
              <a:t> to remove a member from a collection using the following general format:</a:t>
            </a:r>
          </a:p>
          <a:p>
            <a:endParaRPr lang="en-US" sz="2400" dirty="0" smtClean="0"/>
          </a:p>
          <a:p>
            <a:pPr lvl="1"/>
            <a:r>
              <a:rPr lang="en-US" sz="2000" b="1" i="1" dirty="0" err="1" smtClean="0"/>
              <a:t>CollectionName</a:t>
            </a:r>
            <a:r>
              <a:rPr lang="en-US" sz="2000" dirty="0" smtClean="0"/>
              <a:t> is the name of a collection</a:t>
            </a:r>
          </a:p>
          <a:p>
            <a:pPr lvl="1"/>
            <a:r>
              <a:rPr lang="en-US" sz="2000" b="1" i="1" dirty="0" smtClean="0"/>
              <a:t>Expression</a:t>
            </a:r>
            <a:r>
              <a:rPr lang="en-US" sz="2000" dirty="0" smtClean="0"/>
              <a:t> can be a numeric or string expression</a:t>
            </a:r>
          </a:p>
          <a:p>
            <a:pPr lvl="2"/>
            <a:r>
              <a:rPr lang="en-US" sz="2000" dirty="0" smtClean="0"/>
              <a:t>If a string expression is used</a:t>
            </a:r>
          </a:p>
          <a:p>
            <a:pPr lvl="3"/>
            <a:r>
              <a:rPr lang="en-US" dirty="0" smtClean="0"/>
              <a:t>The key value that matches the string is </a:t>
            </a:r>
            <a:r>
              <a:rPr lang="en-US" dirty="0" smtClean="0"/>
              <a:t>removed</a:t>
            </a:r>
          </a:p>
          <a:p>
            <a:pPr lvl="3"/>
            <a:r>
              <a:rPr lang="en-US" dirty="0" smtClean="0"/>
              <a:t>A</a:t>
            </a:r>
            <a:r>
              <a:rPr lang="en-US" dirty="0" smtClean="0"/>
              <a:t>n </a:t>
            </a:r>
            <a:r>
              <a:rPr lang="en-US" b="1" dirty="0" err="1" smtClean="0"/>
              <a:t>ArgumentExeception</a:t>
            </a:r>
            <a:r>
              <a:rPr lang="en-US" dirty="0" smtClean="0"/>
              <a:t> occurs if the key value does not match an item in the collection</a:t>
            </a:r>
            <a:endParaRPr lang="en-US" dirty="0" smtClean="0"/>
          </a:p>
          <a:p>
            <a:pPr lvl="2"/>
            <a:r>
              <a:rPr lang="en-US" sz="2000" dirty="0" smtClean="0"/>
              <a:t>If a numeric expression is used, it becomes the index value</a:t>
            </a:r>
          </a:p>
          <a:p>
            <a:pPr lvl="3"/>
            <a:r>
              <a:rPr lang="en-US" dirty="0" smtClean="0"/>
              <a:t> The member at the specified index is </a:t>
            </a:r>
            <a:r>
              <a:rPr lang="en-US" dirty="0" smtClean="0"/>
              <a:t>removed</a:t>
            </a:r>
          </a:p>
          <a:p>
            <a:pPr lvl="3"/>
            <a:r>
              <a:rPr lang="en-US" dirty="0" smtClean="0"/>
              <a:t> An </a:t>
            </a:r>
            <a:r>
              <a:rPr lang="en-US" b="1" dirty="0" err="1" smtClean="0"/>
              <a:t>IndexOutOfRange</a:t>
            </a:r>
            <a:r>
              <a:rPr lang="en-US" dirty="0" smtClean="0"/>
              <a:t> exception </a:t>
            </a:r>
            <a:r>
              <a:rPr lang="en-US" dirty="0" smtClean="0"/>
              <a:t>occurs if the index does not match any item in the collection</a:t>
            </a:r>
            <a:endParaRPr lang="en-US" dirty="0" smtClean="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48</a:t>
            </a:fld>
            <a:endParaRPr lang="en-US" dirty="0"/>
          </a:p>
        </p:txBody>
      </p:sp>
      <p:sp>
        <p:nvSpPr>
          <p:cNvPr id="5" name="Rectangle 4"/>
          <p:cNvSpPr/>
          <p:nvPr/>
        </p:nvSpPr>
        <p:spPr>
          <a:xfrm>
            <a:off x="2514600" y="2286000"/>
            <a:ext cx="4078617" cy="400110"/>
          </a:xfrm>
          <a:prstGeom prst="rect">
            <a:avLst/>
          </a:prstGeom>
        </p:spPr>
        <p:txBody>
          <a:bodyPr wrap="none">
            <a:spAutoFit/>
          </a:bodyPr>
          <a:lstStyle/>
          <a:p>
            <a:r>
              <a:rPr lang="en-US" sz="2000" b="1" i="1" dirty="0" err="1" smtClean="0"/>
              <a:t>CollectionName.Remove</a:t>
            </a:r>
            <a:r>
              <a:rPr lang="en-US" sz="2000" b="1" i="1" dirty="0" smtClean="0"/>
              <a:t>(Expression)</a:t>
            </a:r>
            <a:endParaRPr lang="en-US" sz="20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Preventing Exceptions when Removing Members</a:t>
            </a:r>
            <a:endParaRPr lang="en-US" sz="3600" dirty="0"/>
          </a:p>
        </p:txBody>
      </p:sp>
      <p:sp>
        <p:nvSpPr>
          <p:cNvPr id="3" name="Content Placeholder 2"/>
          <p:cNvSpPr>
            <a:spLocks noGrp="1"/>
          </p:cNvSpPr>
          <p:nvPr>
            <p:ph idx="1"/>
          </p:nvPr>
        </p:nvSpPr>
        <p:spPr/>
        <p:txBody>
          <a:bodyPr/>
          <a:lstStyle/>
          <a:p>
            <a:r>
              <a:rPr lang="en-US" sz="2400" dirty="0" smtClean="0"/>
              <a:t>To avoid throwing an exception with the </a:t>
            </a:r>
            <a:r>
              <a:rPr lang="en-US" sz="2400" b="1" dirty="0" smtClean="0"/>
              <a:t>Remove</a:t>
            </a:r>
            <a:r>
              <a:rPr lang="en-US" sz="2400" dirty="0" smtClean="0"/>
              <a:t> method:</a:t>
            </a:r>
          </a:p>
          <a:p>
            <a:pPr lvl="1"/>
            <a:r>
              <a:rPr lang="en-US" sz="2000" dirty="0" smtClean="0"/>
              <a:t>Always check the range of the index</a:t>
            </a:r>
          </a:p>
          <a:p>
            <a:pPr lvl="1"/>
            <a:endParaRPr lang="en-US" sz="2400" dirty="0" smtClean="0"/>
          </a:p>
          <a:p>
            <a:pPr lvl="1"/>
            <a:endParaRPr lang="en-US" sz="2400" dirty="0" smtClean="0"/>
          </a:p>
          <a:p>
            <a:pPr lvl="1"/>
            <a:endParaRPr lang="en-US" sz="2400" dirty="0" smtClean="0"/>
          </a:p>
          <a:p>
            <a:pPr lvl="1"/>
            <a:endParaRPr lang="en-US" sz="2000" dirty="0" smtClean="0"/>
          </a:p>
          <a:p>
            <a:pPr lvl="1"/>
            <a:r>
              <a:rPr lang="en-US" sz="2000" dirty="0" smtClean="0"/>
              <a:t>Make sure a key value exists before using it</a:t>
            </a:r>
          </a:p>
          <a:p>
            <a:pPr lvl="1"/>
            <a:endParaRPr lang="en-US" sz="2400" dirty="0" smtClean="0"/>
          </a:p>
          <a:p>
            <a:pPr lvl="1"/>
            <a:endParaRPr lang="en-US" sz="2400" dirty="0" smtClean="0"/>
          </a:p>
          <a:p>
            <a:pPr lvl="1"/>
            <a:endParaRPr lang="en-US" sz="2400" dirty="0" smtClean="0"/>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49</a:t>
            </a:fld>
            <a:endParaRPr lang="en-US" dirty="0"/>
          </a:p>
        </p:txBody>
      </p:sp>
      <p:sp>
        <p:nvSpPr>
          <p:cNvPr id="5" name="Rectangle 4"/>
          <p:cNvSpPr/>
          <p:nvPr/>
        </p:nvSpPr>
        <p:spPr>
          <a:xfrm>
            <a:off x="1524000" y="2438400"/>
            <a:ext cx="6553200" cy="1631216"/>
          </a:xfrm>
          <a:prstGeom prst="rect">
            <a:avLst/>
          </a:prstGeom>
        </p:spPr>
        <p:txBody>
          <a:bodyPr wrap="square">
            <a:spAutoFit/>
          </a:bodyPr>
          <a:lstStyle/>
          <a:p>
            <a:r>
              <a:rPr lang="en-US" sz="2000" b="1" dirty="0" smtClean="0"/>
              <a:t>Dim </a:t>
            </a:r>
            <a:r>
              <a:rPr lang="en-US" sz="2000" b="1" dirty="0" err="1" smtClean="0"/>
              <a:t>intIndex</a:t>
            </a:r>
            <a:r>
              <a:rPr lang="en-US" sz="2000" b="1" dirty="0" smtClean="0"/>
              <a:t> As Integer</a:t>
            </a:r>
          </a:p>
          <a:p>
            <a:r>
              <a:rPr lang="en-US" sz="2000" b="1" dirty="0" smtClean="0"/>
              <a:t>' (assign value to </a:t>
            </a:r>
            <a:r>
              <a:rPr lang="en-US" sz="2000" b="1" dirty="0" err="1" smtClean="0"/>
              <a:t>intIndex</a:t>
            </a:r>
            <a:r>
              <a:rPr lang="en-US" sz="2000" b="1" dirty="0" smtClean="0"/>
              <a:t>...)</a:t>
            </a:r>
          </a:p>
          <a:p>
            <a:r>
              <a:rPr lang="en-US" sz="2000" b="1" dirty="0" smtClean="0"/>
              <a:t>If </a:t>
            </a:r>
            <a:r>
              <a:rPr lang="en-US" sz="2000" b="1" dirty="0" err="1" smtClean="0"/>
              <a:t>intIndex</a:t>
            </a:r>
            <a:r>
              <a:rPr lang="en-US" sz="2000" b="1" dirty="0" smtClean="0"/>
              <a:t> &gt; 0 and </a:t>
            </a:r>
            <a:r>
              <a:rPr lang="en-US" sz="2000" b="1" dirty="0" err="1" smtClean="0"/>
              <a:t>intIndex</a:t>
            </a:r>
            <a:r>
              <a:rPr lang="en-US" sz="2000" b="1" dirty="0" smtClean="0"/>
              <a:t> &lt;= </a:t>
            </a:r>
            <a:r>
              <a:rPr lang="en-US" sz="2000" b="1" dirty="0" err="1" smtClean="0"/>
              <a:t>studentCollection.Count</a:t>
            </a:r>
            <a:r>
              <a:rPr lang="en-US" sz="2000" b="1" dirty="0" smtClean="0"/>
              <a:t> Then</a:t>
            </a:r>
          </a:p>
          <a:p>
            <a:r>
              <a:rPr lang="en-US" sz="2000" b="1" dirty="0" smtClean="0"/>
              <a:t>    </a:t>
            </a:r>
            <a:r>
              <a:rPr lang="en-US" sz="2000" b="1" dirty="0" err="1" smtClean="0"/>
              <a:t>studentCollection.Remove</a:t>
            </a:r>
            <a:r>
              <a:rPr lang="en-US" sz="2000" b="1" dirty="0" smtClean="0"/>
              <a:t>(</a:t>
            </a:r>
            <a:r>
              <a:rPr lang="en-US" sz="2000" b="1" dirty="0" err="1" smtClean="0"/>
              <a:t>intIndex</a:t>
            </a:r>
            <a:r>
              <a:rPr lang="en-US" sz="2000" b="1" dirty="0" smtClean="0"/>
              <a:t>)</a:t>
            </a:r>
          </a:p>
          <a:p>
            <a:r>
              <a:rPr lang="en-US" sz="2000" b="1" dirty="0" smtClean="0"/>
              <a:t>End If</a:t>
            </a:r>
            <a:endParaRPr lang="en-US" sz="2000" b="1" dirty="0"/>
          </a:p>
        </p:txBody>
      </p:sp>
      <p:sp>
        <p:nvSpPr>
          <p:cNvPr id="6" name="Rectangle 5"/>
          <p:cNvSpPr/>
          <p:nvPr/>
        </p:nvSpPr>
        <p:spPr>
          <a:xfrm>
            <a:off x="1524000" y="4419600"/>
            <a:ext cx="5867400" cy="1631216"/>
          </a:xfrm>
          <a:prstGeom prst="rect">
            <a:avLst/>
          </a:prstGeom>
        </p:spPr>
        <p:txBody>
          <a:bodyPr wrap="square">
            <a:spAutoFit/>
          </a:bodyPr>
          <a:lstStyle/>
          <a:p>
            <a:r>
              <a:rPr lang="en-US" sz="2000" b="1" dirty="0" smtClean="0"/>
              <a:t>Dim </a:t>
            </a:r>
            <a:r>
              <a:rPr lang="en-US" sz="2000" b="1" dirty="0" err="1" smtClean="0"/>
              <a:t>strKeyToRemove</a:t>
            </a:r>
            <a:r>
              <a:rPr lang="en-US" sz="2000" b="1" dirty="0" smtClean="0"/>
              <a:t> As String</a:t>
            </a:r>
          </a:p>
          <a:p>
            <a:r>
              <a:rPr lang="en-US" sz="2000" b="1" dirty="0" smtClean="0"/>
              <a:t>' (assign value to </a:t>
            </a:r>
            <a:r>
              <a:rPr lang="en-US" sz="2000" b="1" dirty="0" err="1" smtClean="0"/>
              <a:t>strKeyToRemove</a:t>
            </a:r>
            <a:r>
              <a:rPr lang="en-US" sz="2000" b="1" dirty="0" smtClean="0"/>
              <a:t>...)</a:t>
            </a:r>
          </a:p>
          <a:p>
            <a:r>
              <a:rPr lang="en-US" sz="2000" b="1" dirty="0" smtClean="0"/>
              <a:t>If </a:t>
            </a:r>
            <a:r>
              <a:rPr lang="en-US" sz="2000" b="1" dirty="0" err="1" smtClean="0"/>
              <a:t>studentCollection.Contains</a:t>
            </a:r>
            <a:r>
              <a:rPr lang="en-US" sz="2000" b="1" dirty="0" smtClean="0"/>
              <a:t>(</a:t>
            </a:r>
            <a:r>
              <a:rPr lang="en-US" sz="2000" b="1" dirty="0" err="1" smtClean="0"/>
              <a:t>strKeyToRemove</a:t>
            </a:r>
            <a:r>
              <a:rPr lang="en-US" sz="2000" b="1" dirty="0" smtClean="0"/>
              <a:t>) Then</a:t>
            </a:r>
          </a:p>
          <a:p>
            <a:r>
              <a:rPr lang="en-US" sz="2000" b="1" dirty="0" smtClean="0"/>
              <a:t>    </a:t>
            </a:r>
            <a:r>
              <a:rPr lang="en-US" sz="2000" b="1" dirty="0" err="1" smtClean="0"/>
              <a:t>studentCollection.Remove</a:t>
            </a:r>
            <a:r>
              <a:rPr lang="en-US" sz="2000" b="1" dirty="0" smtClean="0"/>
              <a:t>(</a:t>
            </a:r>
            <a:r>
              <a:rPr lang="en-US" sz="2000" b="1" dirty="0" err="1" smtClean="0"/>
              <a:t>strKeyToRemove</a:t>
            </a:r>
            <a:r>
              <a:rPr lang="en-US" sz="2000" b="1" dirty="0" smtClean="0"/>
              <a:t>))</a:t>
            </a:r>
          </a:p>
          <a:p>
            <a:r>
              <a:rPr lang="en-US" sz="2000" b="1" dirty="0" smtClean="0"/>
              <a:t>End If</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Programming</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 </a:t>
            </a:r>
            <a:r>
              <a:rPr lang="en-US" sz="2400" b="1" dirty="0" smtClean="0">
                <a:solidFill>
                  <a:schemeClr val="bg1"/>
                </a:solidFill>
              </a:rPr>
              <a:t>Object-oriented programming</a:t>
            </a:r>
            <a:r>
              <a:rPr lang="en-US" sz="2400" dirty="0" smtClean="0"/>
              <a:t> (</a:t>
            </a:r>
            <a:r>
              <a:rPr lang="en-US" sz="2400" b="1" dirty="0" smtClean="0">
                <a:solidFill>
                  <a:schemeClr val="bg1"/>
                </a:solidFill>
              </a:rPr>
              <a:t>OOP</a:t>
            </a:r>
            <a:r>
              <a:rPr lang="en-US" sz="2400" dirty="0" smtClean="0"/>
              <a:t>) is a way of designing and coding applications with interchangeable software components that can be used to build larger programs</a:t>
            </a:r>
          </a:p>
          <a:p>
            <a:pPr lvl="1"/>
            <a:r>
              <a:rPr lang="en-US" sz="2400" dirty="0" smtClean="0"/>
              <a:t>First languages appeared in the 1980’s</a:t>
            </a:r>
          </a:p>
          <a:p>
            <a:pPr lvl="2"/>
            <a:r>
              <a:rPr lang="en-US" dirty="0" err="1" smtClean="0"/>
              <a:t>SmallTalk</a:t>
            </a:r>
            <a:r>
              <a:rPr lang="en-US" dirty="0" smtClean="0"/>
              <a:t>, C++, and ALGOL</a:t>
            </a:r>
          </a:p>
          <a:p>
            <a:pPr lvl="2"/>
            <a:r>
              <a:rPr lang="en-US" dirty="0" smtClean="0"/>
              <a:t>The legacy of these languages has been the gradual development of object-like visual tools for building programs</a:t>
            </a:r>
          </a:p>
          <a:p>
            <a:pPr lvl="1"/>
            <a:r>
              <a:rPr lang="en-US" sz="2400" dirty="0" smtClean="0"/>
              <a:t>In Visual Basic, forms, buttons, check boxes, list boxes and other controls are all examples of objects</a:t>
            </a:r>
          </a:p>
          <a:p>
            <a:pPr lvl="1"/>
            <a:r>
              <a:rPr lang="en-US" sz="2400" dirty="0" smtClean="0"/>
              <a:t>These designs help produce programs that are well suited for ongoing development and expansion</a:t>
            </a:r>
            <a:endParaRPr lang="en-US" sz="24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Writing Sub Procedures and Functions That Use Collections</a:t>
            </a:r>
            <a:endParaRPr lang="en-US" sz="3600" dirty="0"/>
          </a:p>
        </p:txBody>
      </p:sp>
      <p:sp>
        <p:nvSpPr>
          <p:cNvPr id="3" name="Content Placeholder 2"/>
          <p:cNvSpPr>
            <a:spLocks noGrp="1"/>
          </p:cNvSpPr>
          <p:nvPr>
            <p:ph idx="1"/>
          </p:nvPr>
        </p:nvSpPr>
        <p:spPr/>
        <p:txBody>
          <a:bodyPr/>
          <a:lstStyle/>
          <a:p>
            <a:r>
              <a:rPr lang="en-US" dirty="0" smtClean="0"/>
              <a:t>Sub procedures and functions can accept collections as arguments</a:t>
            </a:r>
          </a:p>
          <a:p>
            <a:pPr lvl="1"/>
            <a:r>
              <a:rPr lang="en-US" dirty="0" smtClean="0"/>
              <a:t>Remember that a collection is an instance of a class</a:t>
            </a:r>
          </a:p>
          <a:p>
            <a:pPr lvl="1"/>
            <a:r>
              <a:rPr lang="en-US" dirty="0" smtClean="0"/>
              <a:t>Follow the same guidelines for:</a:t>
            </a:r>
          </a:p>
          <a:p>
            <a:pPr lvl="2"/>
            <a:r>
              <a:rPr lang="en-US" dirty="0" smtClean="0"/>
              <a:t>Passing a class object as an argument</a:t>
            </a:r>
          </a:p>
          <a:p>
            <a:pPr lvl="2"/>
            <a:r>
              <a:rPr lang="en-US" dirty="0" smtClean="0"/>
              <a:t>Returning a class object from a function</a:t>
            </a:r>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Relating the Items in Parallel Collections</a:t>
            </a:r>
            <a:endParaRPr lang="en-US" sz="3600" dirty="0"/>
          </a:p>
        </p:txBody>
      </p:sp>
      <p:sp>
        <p:nvSpPr>
          <p:cNvPr id="3" name="Content Placeholder 2"/>
          <p:cNvSpPr>
            <a:spLocks noGrp="1"/>
          </p:cNvSpPr>
          <p:nvPr>
            <p:ph idx="1"/>
          </p:nvPr>
        </p:nvSpPr>
        <p:spPr/>
        <p:txBody>
          <a:bodyPr>
            <a:normAutofit/>
          </a:bodyPr>
          <a:lstStyle/>
          <a:p>
            <a:r>
              <a:rPr lang="en-US" sz="2000" dirty="0" smtClean="0"/>
              <a:t>Sometimes it is useful to store related data in two or more parallel collections</a:t>
            </a:r>
          </a:p>
          <a:p>
            <a:r>
              <a:rPr lang="en-US" sz="2000" dirty="0" smtClean="0"/>
              <a:t>U</a:t>
            </a:r>
            <a:r>
              <a:rPr lang="en-US" sz="2000" dirty="0" smtClean="0"/>
              <a:t>se a unique key value to relate the items in the collections</a:t>
            </a:r>
          </a:p>
          <a:p>
            <a:pPr lvl="1"/>
            <a:r>
              <a:rPr lang="en-US" sz="2000" dirty="0" smtClean="0"/>
              <a:t>An ID or employee number for instance</a:t>
            </a:r>
          </a:p>
          <a:p>
            <a:pPr lvl="1"/>
            <a:r>
              <a:rPr lang="en-US" sz="2000" dirty="0" smtClean="0"/>
              <a:t>For example, the following code works with items in parallel collections by using the employee number 55678 as the key value</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51</a:t>
            </a:fld>
            <a:endParaRPr lang="en-US" dirty="0"/>
          </a:p>
        </p:txBody>
      </p:sp>
      <p:grpSp>
        <p:nvGrpSpPr>
          <p:cNvPr id="8" name="Group 7"/>
          <p:cNvGrpSpPr/>
          <p:nvPr/>
        </p:nvGrpSpPr>
        <p:grpSpPr>
          <a:xfrm>
            <a:off x="990600" y="3810000"/>
            <a:ext cx="7162800" cy="2017931"/>
            <a:chOff x="1447800" y="4038600"/>
            <a:chExt cx="7162800" cy="2017931"/>
          </a:xfrm>
        </p:grpSpPr>
        <p:sp>
          <p:nvSpPr>
            <p:cNvPr id="5" name="Rectangle 4"/>
            <p:cNvSpPr/>
            <p:nvPr/>
          </p:nvSpPr>
          <p:spPr>
            <a:xfrm>
              <a:off x="1447800" y="4038600"/>
              <a:ext cx="7086600" cy="646331"/>
            </a:xfrm>
            <a:prstGeom prst="rect">
              <a:avLst/>
            </a:prstGeom>
          </p:spPr>
          <p:txBody>
            <a:bodyPr wrap="square">
              <a:spAutoFit/>
            </a:bodyPr>
            <a:lstStyle/>
            <a:p>
              <a:r>
                <a:rPr lang="en-US" b="1" dirty="0" smtClean="0"/>
                <a:t>Dim </a:t>
              </a:r>
              <a:r>
                <a:rPr lang="en-US" b="1" dirty="0" err="1" smtClean="0"/>
                <a:t>hoursWorked</a:t>
              </a:r>
              <a:r>
                <a:rPr lang="en-US" b="1" dirty="0" smtClean="0"/>
                <a:t> As New Collection </a:t>
              </a:r>
              <a:r>
                <a:rPr lang="en-US" b="1" dirty="0" smtClean="0"/>
                <a:t>	' </a:t>
              </a:r>
              <a:r>
                <a:rPr lang="en-US" b="1" dirty="0" smtClean="0"/>
                <a:t>To hold hours worked</a:t>
              </a:r>
            </a:p>
            <a:p>
              <a:r>
                <a:rPr lang="en-US" b="1" dirty="0" smtClean="0"/>
                <a:t>Dim </a:t>
              </a:r>
              <a:r>
                <a:rPr lang="en-US" b="1" dirty="0" err="1" smtClean="0"/>
                <a:t>payRates</a:t>
              </a:r>
              <a:r>
                <a:rPr lang="en-US" b="1" dirty="0" smtClean="0"/>
                <a:t> As New Collection </a:t>
              </a:r>
              <a:r>
                <a:rPr lang="en-US" b="1" dirty="0" smtClean="0"/>
                <a:t>	' </a:t>
              </a:r>
              <a:r>
                <a:rPr lang="en-US" b="1" dirty="0" smtClean="0"/>
                <a:t>To hold hourly pay rates</a:t>
              </a:r>
              <a:endParaRPr lang="en-US" b="1" dirty="0"/>
            </a:p>
          </p:txBody>
        </p:sp>
        <p:sp>
          <p:nvSpPr>
            <p:cNvPr id="6" name="Rectangle 5"/>
            <p:cNvSpPr/>
            <p:nvPr/>
          </p:nvSpPr>
          <p:spPr>
            <a:xfrm>
              <a:off x="1447800" y="4724400"/>
              <a:ext cx="7162800" cy="923330"/>
            </a:xfrm>
            <a:prstGeom prst="rect">
              <a:avLst/>
            </a:prstGeom>
          </p:spPr>
          <p:txBody>
            <a:bodyPr wrap="square">
              <a:spAutoFit/>
            </a:bodyPr>
            <a:lstStyle/>
            <a:p>
              <a:r>
                <a:rPr lang="en-US" b="1" dirty="0" err="1" smtClean="0"/>
                <a:t>hoursWorked.Add</a:t>
              </a:r>
              <a:r>
                <a:rPr lang="en-US" b="1" dirty="0" smtClean="0"/>
                <a:t>(40, "55678</a:t>
              </a:r>
              <a:r>
                <a:rPr lang="en-US" b="1" dirty="0" smtClean="0"/>
                <a:t>")</a:t>
              </a:r>
              <a:r>
                <a:rPr lang="en-US" b="1" dirty="0" smtClean="0"/>
                <a:t> </a:t>
              </a:r>
              <a:r>
                <a:rPr lang="en-US" b="1" dirty="0" smtClean="0"/>
                <a:t>	' Store a value using the key value</a:t>
              </a:r>
              <a:endParaRPr lang="en-US" b="1" dirty="0" smtClean="0"/>
            </a:p>
            <a:p>
              <a:r>
                <a:rPr lang="en-US" b="1" dirty="0" err="1" smtClean="0"/>
                <a:t>payRates.Add</a:t>
              </a:r>
              <a:r>
                <a:rPr lang="en-US" b="1" dirty="0" smtClean="0"/>
                <a:t>(12.5, "55678</a:t>
              </a:r>
              <a:r>
                <a:rPr lang="en-US" b="1" dirty="0" smtClean="0"/>
                <a:t>")</a:t>
              </a:r>
              <a:r>
                <a:rPr lang="en-US" b="1" dirty="0" smtClean="0"/>
                <a:t> </a:t>
              </a:r>
              <a:r>
                <a:rPr lang="en-US" b="1" dirty="0" smtClean="0"/>
                <a:t>	' Use the same key value again	</a:t>
              </a:r>
              <a:endParaRPr lang="en-US" b="1" dirty="0"/>
            </a:p>
          </p:txBody>
        </p:sp>
        <p:sp>
          <p:nvSpPr>
            <p:cNvPr id="7" name="Rectangle 6"/>
            <p:cNvSpPr/>
            <p:nvPr/>
          </p:nvSpPr>
          <p:spPr>
            <a:xfrm>
              <a:off x="1447800" y="5410200"/>
              <a:ext cx="6781800" cy="646331"/>
            </a:xfrm>
            <a:prstGeom prst="rect">
              <a:avLst/>
            </a:prstGeom>
          </p:spPr>
          <p:txBody>
            <a:bodyPr wrap="square">
              <a:spAutoFit/>
            </a:bodyPr>
            <a:lstStyle/>
            <a:p>
              <a:r>
                <a:rPr lang="en-US" b="1" dirty="0" smtClean="0"/>
                <a:t>' </a:t>
              </a:r>
              <a:r>
                <a:rPr lang="en-US" b="1" dirty="0" smtClean="0"/>
                <a:t>The key value is used once  again when retrieving the related  data</a:t>
              </a:r>
            </a:p>
            <a:p>
              <a:r>
                <a:rPr lang="en-US" b="1" dirty="0" err="1" smtClean="0"/>
                <a:t>sngGrossPay</a:t>
              </a:r>
              <a:r>
                <a:rPr lang="en-US" b="1" dirty="0" smtClean="0"/>
                <a:t> </a:t>
              </a:r>
              <a:r>
                <a:rPr lang="en-US" b="1" dirty="0" smtClean="0"/>
                <a:t>= </a:t>
              </a:r>
              <a:r>
                <a:rPr lang="en-US" b="1" dirty="0" err="1" smtClean="0"/>
                <a:t>hoursWorked.Item</a:t>
              </a:r>
              <a:r>
                <a:rPr lang="en-US" b="1" dirty="0" smtClean="0"/>
                <a:t>("55678") * </a:t>
              </a:r>
              <a:r>
                <a:rPr lang="en-US" b="1" dirty="0" err="1" smtClean="0"/>
                <a:t>payRate.Item</a:t>
              </a:r>
              <a:r>
                <a:rPr lang="en-US" b="1" dirty="0" smtClean="0"/>
                <a:t>("55678")</a:t>
              </a:r>
              <a:endParaRPr lang="en-US" b="1" dirty="0"/>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12.4</a:t>
            </a:r>
            <a:endParaRPr lang="en-US" dirty="0"/>
          </a:p>
        </p:txBody>
      </p:sp>
      <p:sp>
        <p:nvSpPr>
          <p:cNvPr id="3" name="Title 2"/>
          <p:cNvSpPr>
            <a:spLocks noGrp="1"/>
          </p:cNvSpPr>
          <p:nvPr>
            <p:ph type="title"/>
          </p:nvPr>
        </p:nvSpPr>
        <p:spPr/>
        <p:txBody>
          <a:bodyPr>
            <a:normAutofit/>
          </a:bodyPr>
          <a:lstStyle/>
          <a:p>
            <a:r>
              <a:rPr lang="en-US" sz="3200" dirty="0" smtClean="0"/>
              <a:t>Focus on Problem Solving: Creating the </a:t>
            </a:r>
            <a:r>
              <a:rPr lang="en-US" sz="3200" i="1" dirty="0" smtClean="0"/>
              <a:t>Student Collection </a:t>
            </a:r>
            <a:r>
              <a:rPr lang="en-US" sz="3200" dirty="0" smtClean="0"/>
              <a:t>Application</a:t>
            </a:r>
            <a:endParaRPr lang="en-US" sz="3200" dirty="0"/>
          </a:p>
        </p:txBody>
      </p:sp>
      <p:sp>
        <p:nvSpPr>
          <p:cNvPr id="4" name="Text Placeholder 3"/>
          <p:cNvSpPr>
            <a:spLocks noGrp="1"/>
          </p:cNvSpPr>
          <p:nvPr>
            <p:ph type="body" idx="13"/>
          </p:nvPr>
        </p:nvSpPr>
        <p:spPr/>
        <p:txBody>
          <a:bodyPr/>
          <a:lstStyle/>
          <a:p>
            <a:r>
              <a:rPr lang="en-US" dirty="0" smtClean="0"/>
              <a:t>Create the </a:t>
            </a:r>
            <a:r>
              <a:rPr lang="en-US" i="1" dirty="0" smtClean="0"/>
              <a:t>Student Collection</a:t>
            </a:r>
            <a:r>
              <a:rPr lang="en-US" dirty="0" smtClean="0"/>
              <a:t> application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err="1" smtClean="0"/>
              <a:t>MainForm</a:t>
            </a:r>
            <a:r>
              <a:rPr lang="en-US" dirty="0" smtClean="0"/>
              <a:t> Form</a:t>
            </a:r>
            <a:endParaRPr lang="en-US" dirty="0"/>
          </a:p>
        </p:txBody>
      </p:sp>
      <p:sp>
        <p:nvSpPr>
          <p:cNvPr id="3" name="Content Placeholder 2"/>
          <p:cNvSpPr>
            <a:spLocks noGrp="1"/>
          </p:cNvSpPr>
          <p:nvPr>
            <p:ph idx="1"/>
          </p:nvPr>
        </p:nvSpPr>
        <p:spPr/>
        <p:txBody>
          <a:bodyPr>
            <a:normAutofit/>
          </a:bodyPr>
          <a:lstStyle/>
          <a:p>
            <a:r>
              <a:rPr lang="en-US" sz="2000" dirty="0" smtClean="0"/>
              <a:t>Displays a list of student ID numbers in the list box</a:t>
            </a:r>
          </a:p>
          <a:p>
            <a:r>
              <a:rPr lang="en-US" sz="2000" dirty="0" smtClean="0"/>
              <a:t>When an ID number is selected, student data is displayed in the labels</a:t>
            </a:r>
          </a:p>
          <a:p>
            <a:r>
              <a:rPr lang="en-US" sz="2000" dirty="0" smtClean="0"/>
              <a:t>The </a:t>
            </a:r>
            <a:r>
              <a:rPr lang="en-US" sz="2000" i="1" dirty="0" smtClean="0"/>
              <a:t>Add Student</a:t>
            </a:r>
            <a:r>
              <a:rPr lang="en-US" sz="2000" dirty="0" smtClean="0"/>
              <a:t> button causes the </a:t>
            </a:r>
            <a:r>
              <a:rPr lang="en-US" sz="2000" b="1" dirty="0" err="1" smtClean="0"/>
              <a:t>AddForm</a:t>
            </a:r>
            <a:r>
              <a:rPr lang="en-US" sz="2000" dirty="0" smtClean="0"/>
              <a:t> form to be displayed</a:t>
            </a:r>
          </a:p>
          <a:p>
            <a:r>
              <a:rPr lang="en-US" sz="2000" dirty="0" smtClean="0"/>
              <a:t>The </a:t>
            </a:r>
            <a:r>
              <a:rPr lang="en-US" sz="2000" i="1" dirty="0" smtClean="0"/>
              <a:t>Remove</a:t>
            </a:r>
            <a:r>
              <a:rPr lang="en-US" sz="2000" dirty="0" smtClean="0"/>
              <a:t> button removes a student with the currently selected ID number</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53</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667000" y="3124200"/>
            <a:ext cx="381000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err="1" smtClean="0"/>
              <a:t>AddForm</a:t>
            </a:r>
            <a:r>
              <a:rPr lang="en-US" dirty="0" smtClean="0"/>
              <a:t> Form</a:t>
            </a:r>
            <a:endParaRPr lang="en-US" dirty="0"/>
          </a:p>
        </p:txBody>
      </p:sp>
      <p:sp>
        <p:nvSpPr>
          <p:cNvPr id="3" name="Content Placeholder 2"/>
          <p:cNvSpPr>
            <a:spLocks noGrp="1"/>
          </p:cNvSpPr>
          <p:nvPr>
            <p:ph idx="1"/>
          </p:nvPr>
        </p:nvSpPr>
        <p:spPr/>
        <p:txBody>
          <a:bodyPr>
            <a:normAutofit/>
          </a:bodyPr>
          <a:lstStyle/>
          <a:p>
            <a:r>
              <a:rPr lang="en-US" sz="2000" dirty="0" smtClean="0"/>
              <a:t>Allows the user to enter student data in the text boxes</a:t>
            </a:r>
          </a:p>
          <a:p>
            <a:r>
              <a:rPr lang="en-US" sz="2000" dirty="0" smtClean="0"/>
              <a:t>The </a:t>
            </a:r>
            <a:r>
              <a:rPr lang="en-US" sz="2000" i="1" dirty="0" smtClean="0"/>
              <a:t>Add</a:t>
            </a:r>
            <a:r>
              <a:rPr lang="en-US" sz="2000" dirty="0" smtClean="0"/>
              <a:t> button adds the student data to the collections</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872009" y="2514600"/>
            <a:ext cx="3399983" cy="333375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12.5</a:t>
            </a:r>
            <a:endParaRPr lang="en-US" dirty="0"/>
          </a:p>
        </p:txBody>
      </p:sp>
      <p:sp>
        <p:nvSpPr>
          <p:cNvPr id="3" name="Title 2"/>
          <p:cNvSpPr>
            <a:spLocks noGrp="1"/>
          </p:cNvSpPr>
          <p:nvPr>
            <p:ph type="title"/>
          </p:nvPr>
        </p:nvSpPr>
        <p:spPr/>
        <p:txBody>
          <a:bodyPr/>
          <a:lstStyle/>
          <a:p>
            <a:r>
              <a:rPr lang="en-US" dirty="0" smtClean="0"/>
              <a:t>The Object Browser</a:t>
            </a:r>
            <a:endParaRPr lang="en-US" dirty="0"/>
          </a:p>
        </p:txBody>
      </p:sp>
      <p:sp>
        <p:nvSpPr>
          <p:cNvPr id="4" name="Text Placeholder 3"/>
          <p:cNvSpPr>
            <a:spLocks noGrp="1"/>
          </p:cNvSpPr>
          <p:nvPr>
            <p:ph type="body" idx="13"/>
          </p:nvPr>
        </p:nvSpPr>
        <p:spPr/>
        <p:txBody>
          <a:bodyPr/>
          <a:lstStyle/>
          <a:p>
            <a:r>
              <a:rPr lang="en-US" dirty="0" smtClean="0"/>
              <a:t>The Object Browser is a dialog box that allows you to browse all</a:t>
            </a:r>
          </a:p>
          <a:p>
            <a:r>
              <a:rPr lang="en-US" dirty="0" smtClean="0"/>
              <a:t>classes and components available to your project.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 Browser</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b="1" dirty="0" smtClean="0">
                <a:solidFill>
                  <a:schemeClr val="bg1"/>
                </a:solidFill>
              </a:rPr>
              <a:t>Object Browser</a:t>
            </a:r>
            <a:r>
              <a:rPr lang="en-US" sz="2800" dirty="0" smtClean="0"/>
              <a:t> is a dialog box that displays information about objects</a:t>
            </a:r>
            <a:endParaRPr lang="en-US" sz="2800" dirty="0"/>
          </a:p>
          <a:p>
            <a:r>
              <a:rPr lang="en-US" sz="2800" dirty="0" smtClean="0"/>
              <a:t>You can use the object browser to examine:</a:t>
            </a:r>
          </a:p>
          <a:p>
            <a:pPr lvl="1"/>
            <a:r>
              <a:rPr lang="en-US" dirty="0" smtClean="0"/>
              <a:t>Classes you have created in your project</a:t>
            </a:r>
          </a:p>
          <a:p>
            <a:pPr lvl="1"/>
            <a:r>
              <a:rPr lang="en-US" dirty="0" smtClean="0"/>
              <a:t>Namespaces, classes, and other components that Visual Basic makes available to your project</a:t>
            </a:r>
          </a:p>
          <a:p>
            <a:r>
              <a:rPr lang="en-US" sz="2800" dirty="0" smtClean="0"/>
              <a:t>Tutorial 12-3 guides you through the process of using the Object browser to examine the classes you created in the </a:t>
            </a:r>
            <a:r>
              <a:rPr lang="en-US" sz="2800" i="1" dirty="0" smtClean="0"/>
              <a:t>Student Collection</a:t>
            </a:r>
            <a:r>
              <a:rPr lang="en-US" sz="2800" dirty="0" smtClean="0"/>
              <a:t> project</a:t>
            </a:r>
            <a:endParaRPr lang="en-US" sz="2800" dirty="0" smtClean="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12.6</a:t>
            </a:r>
            <a:endParaRPr lang="en-US" dirty="0"/>
          </a:p>
        </p:txBody>
      </p:sp>
      <p:sp>
        <p:nvSpPr>
          <p:cNvPr id="3" name="Title 2"/>
          <p:cNvSpPr>
            <a:spLocks noGrp="1"/>
          </p:cNvSpPr>
          <p:nvPr>
            <p:ph type="title"/>
          </p:nvPr>
        </p:nvSpPr>
        <p:spPr/>
        <p:txBody>
          <a:bodyPr/>
          <a:lstStyle/>
          <a:p>
            <a:r>
              <a:rPr lang="en-US" dirty="0" smtClean="0"/>
              <a:t>Introduction to Inheritance</a:t>
            </a:r>
            <a:endParaRPr lang="en-US" dirty="0"/>
          </a:p>
        </p:txBody>
      </p:sp>
      <p:sp>
        <p:nvSpPr>
          <p:cNvPr id="4" name="Text Placeholder 3"/>
          <p:cNvSpPr>
            <a:spLocks noGrp="1"/>
          </p:cNvSpPr>
          <p:nvPr>
            <p:ph type="body" idx="13"/>
          </p:nvPr>
        </p:nvSpPr>
        <p:spPr/>
        <p:txBody>
          <a:bodyPr/>
          <a:lstStyle/>
          <a:p>
            <a:r>
              <a:rPr lang="en-US" dirty="0" smtClean="0"/>
              <a:t>Inheritance allows a new class to be based on an existing class. The</a:t>
            </a:r>
          </a:p>
          <a:p>
            <a:r>
              <a:rPr lang="en-US" dirty="0" smtClean="0"/>
              <a:t>new class inherits the accessible member variables, methods, and</a:t>
            </a:r>
          </a:p>
          <a:p>
            <a:r>
              <a:rPr lang="en-US" dirty="0" smtClean="0"/>
              <a:t>properties of the class on which it is based.</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Inheritance?</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b="1" dirty="0" smtClean="0">
                <a:cs typeface="Times New Roman" pitchFamily="18" charset="0"/>
              </a:rPr>
              <a:t> </a:t>
            </a:r>
            <a:r>
              <a:rPr lang="en-US" b="1" dirty="0" smtClean="0">
                <a:solidFill>
                  <a:schemeClr val="bg1"/>
                </a:solidFill>
                <a:cs typeface="Times New Roman" pitchFamily="18" charset="0"/>
              </a:rPr>
              <a:t>Inheritance</a:t>
            </a:r>
            <a:r>
              <a:rPr lang="en-US" i="1" dirty="0" smtClean="0">
                <a:cs typeface="Times New Roman" pitchFamily="18" charset="0"/>
              </a:rPr>
              <a:t> </a:t>
            </a:r>
            <a:r>
              <a:rPr lang="en-US" dirty="0" smtClean="0">
                <a:cs typeface="Times New Roman" pitchFamily="18" charset="0"/>
              </a:rPr>
              <a:t>allows new classes to derive their characteristics from existing classes</a:t>
            </a:r>
          </a:p>
          <a:p>
            <a:pPr>
              <a:lnSpc>
                <a:spcPct val="90000"/>
              </a:lnSpc>
            </a:pPr>
            <a:r>
              <a:rPr lang="en-US" dirty="0" smtClean="0">
                <a:cs typeface="Times New Roman" pitchFamily="18" charset="0"/>
              </a:rPr>
              <a:t>The Student class may have several types of students such as</a:t>
            </a:r>
          </a:p>
          <a:p>
            <a:pPr lvl="1">
              <a:lnSpc>
                <a:spcPct val="90000"/>
              </a:lnSpc>
            </a:pPr>
            <a:r>
              <a:rPr lang="en-US" dirty="0" err="1" smtClean="0">
                <a:cs typeface="Times New Roman" pitchFamily="18" charset="0"/>
              </a:rPr>
              <a:t>GraduateStudent</a:t>
            </a:r>
            <a:endParaRPr lang="en-US" dirty="0" smtClean="0">
              <a:cs typeface="Times New Roman" pitchFamily="18" charset="0"/>
            </a:endParaRPr>
          </a:p>
          <a:p>
            <a:pPr lvl="1">
              <a:lnSpc>
                <a:spcPct val="90000"/>
              </a:lnSpc>
            </a:pPr>
            <a:r>
              <a:rPr lang="en-US" dirty="0" err="1" smtClean="0">
                <a:cs typeface="Times New Roman" pitchFamily="18" charset="0"/>
              </a:rPr>
              <a:t>ExchangeStudent</a:t>
            </a:r>
            <a:endParaRPr lang="en-US" dirty="0" smtClean="0">
              <a:cs typeface="Times New Roman" pitchFamily="18" charset="0"/>
            </a:endParaRPr>
          </a:p>
          <a:p>
            <a:pPr lvl="1">
              <a:lnSpc>
                <a:spcPct val="90000"/>
              </a:lnSpc>
            </a:pPr>
            <a:r>
              <a:rPr lang="en-US" dirty="0" err="1" smtClean="0">
                <a:cs typeface="Times New Roman" pitchFamily="18" charset="0"/>
              </a:rPr>
              <a:t>StudentEmployee</a:t>
            </a:r>
            <a:endParaRPr lang="en-US" dirty="0" smtClean="0">
              <a:cs typeface="Times New Roman" pitchFamily="18" charset="0"/>
            </a:endParaRPr>
          </a:p>
          <a:p>
            <a:pPr>
              <a:lnSpc>
                <a:spcPct val="90000"/>
              </a:lnSpc>
            </a:pPr>
            <a:r>
              <a:rPr lang="en-US" dirty="0" smtClean="0">
                <a:cs typeface="Times New Roman" pitchFamily="18" charset="0"/>
              </a:rPr>
              <a:t>These can become new classes and share all the characteristics of the Student class</a:t>
            </a:r>
          </a:p>
          <a:p>
            <a:pPr>
              <a:lnSpc>
                <a:spcPct val="90000"/>
              </a:lnSpc>
            </a:pPr>
            <a:r>
              <a:rPr lang="en-US" dirty="0" smtClean="0">
                <a:cs typeface="Times New Roman" pitchFamily="18" charset="0"/>
              </a:rPr>
              <a:t>Each new class would then add specialized characteristics that differentiate them</a:t>
            </a:r>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Derived Classes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chemeClr val="bg1"/>
                </a:solidFill>
                <a:cs typeface="Times New Roman" pitchFamily="18" charset="0"/>
              </a:rPr>
              <a:t>Base Class</a:t>
            </a:r>
            <a:r>
              <a:rPr lang="en-US" dirty="0" smtClean="0"/>
              <a:t> is a general-purpose class that other classes may be based </a:t>
            </a:r>
            <a:r>
              <a:rPr lang="en-US" dirty="0" smtClean="0"/>
              <a:t>on</a:t>
            </a:r>
          </a:p>
          <a:p>
            <a:pPr lvl="1"/>
            <a:r>
              <a:rPr lang="en-US" dirty="0" smtClean="0"/>
              <a:t>Think of the base class as a </a:t>
            </a:r>
            <a:r>
              <a:rPr lang="en-US" dirty="0" smtClean="0"/>
              <a:t>parent</a:t>
            </a:r>
            <a:endParaRPr lang="en-US" dirty="0" smtClean="0"/>
          </a:p>
          <a:p>
            <a:r>
              <a:rPr lang="en-US" dirty="0" smtClean="0"/>
              <a:t>A </a:t>
            </a:r>
            <a:r>
              <a:rPr lang="en-US" b="1" dirty="0" smtClean="0">
                <a:solidFill>
                  <a:schemeClr val="bg1"/>
                </a:solidFill>
                <a:cs typeface="Times New Roman" pitchFamily="18" charset="0"/>
              </a:rPr>
              <a:t>Derived Class</a:t>
            </a:r>
            <a:r>
              <a:rPr lang="en-US" dirty="0" smtClean="0"/>
              <a:t> is based on the base class and inherits characteristics from it</a:t>
            </a:r>
          </a:p>
          <a:p>
            <a:pPr lvl="1"/>
            <a:r>
              <a:rPr lang="en-US" sz="3200" dirty="0" smtClean="0"/>
              <a:t>Think of the </a:t>
            </a:r>
            <a:r>
              <a:rPr lang="en-US" sz="3200" dirty="0" smtClean="0"/>
              <a:t>derived class as a child</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Types</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smtClean="0">
                <a:cs typeface="Times New Roman" pitchFamily="18" charset="0"/>
              </a:rPr>
              <a:t>An </a:t>
            </a:r>
            <a:r>
              <a:rPr lang="en-US" b="1" dirty="0" smtClean="0">
                <a:solidFill>
                  <a:schemeClr val="bg1"/>
                </a:solidFill>
                <a:cs typeface="Times New Roman" pitchFamily="18" charset="0"/>
              </a:rPr>
              <a:t>abstract data type</a:t>
            </a:r>
            <a:r>
              <a:rPr lang="en-US" dirty="0" smtClean="0">
                <a:cs typeface="Times New Roman" pitchFamily="18" charset="0"/>
              </a:rPr>
              <a:t> (</a:t>
            </a:r>
            <a:r>
              <a:rPr lang="en-US" b="1" dirty="0" smtClean="0">
                <a:solidFill>
                  <a:schemeClr val="bg1"/>
                </a:solidFill>
                <a:cs typeface="Times New Roman" pitchFamily="18" charset="0"/>
              </a:rPr>
              <a:t>ADT</a:t>
            </a:r>
            <a:r>
              <a:rPr lang="en-US" dirty="0" smtClean="0">
                <a:cs typeface="Times New Roman" pitchFamily="18" charset="0"/>
              </a:rPr>
              <a:t>) is a data type created by a programmer</a:t>
            </a:r>
          </a:p>
          <a:p>
            <a:pPr>
              <a:lnSpc>
                <a:spcPct val="90000"/>
              </a:lnSpc>
            </a:pPr>
            <a:r>
              <a:rPr lang="en-US" dirty="0" smtClean="0">
                <a:cs typeface="Times New Roman" pitchFamily="18" charset="0"/>
              </a:rPr>
              <a:t>ADTs are important in computer science and object-oriented programming</a:t>
            </a:r>
          </a:p>
          <a:p>
            <a:pPr>
              <a:lnSpc>
                <a:spcPct val="90000"/>
              </a:lnSpc>
            </a:pPr>
            <a:r>
              <a:rPr lang="en-US" dirty="0" smtClean="0">
                <a:cs typeface="Times New Roman" pitchFamily="18" charset="0"/>
              </a:rPr>
              <a:t>An </a:t>
            </a:r>
            <a:r>
              <a:rPr lang="en-US" b="1" dirty="0" smtClean="0">
                <a:solidFill>
                  <a:schemeClr val="bg1"/>
                </a:solidFill>
                <a:cs typeface="Times New Roman" pitchFamily="18" charset="0"/>
              </a:rPr>
              <a:t>abstraction</a:t>
            </a:r>
            <a:r>
              <a:rPr lang="en-US" i="1" dirty="0" smtClean="0">
                <a:cs typeface="Times New Roman" pitchFamily="18" charset="0"/>
              </a:rPr>
              <a:t> </a:t>
            </a:r>
            <a:r>
              <a:rPr lang="en-US" dirty="0" smtClean="0">
                <a:cs typeface="Times New Roman" pitchFamily="18" charset="0"/>
              </a:rPr>
              <a:t>is a model of something that includes only its general characteristics</a:t>
            </a:r>
          </a:p>
          <a:p>
            <a:pPr>
              <a:lnSpc>
                <a:spcPct val="90000"/>
              </a:lnSpc>
            </a:pPr>
            <a:r>
              <a:rPr lang="en-US" dirty="0" smtClean="0"/>
              <a:t>Dog is a good example of an abstraction</a:t>
            </a:r>
          </a:p>
          <a:p>
            <a:pPr lvl="1">
              <a:lnSpc>
                <a:spcPct val="90000"/>
              </a:lnSpc>
            </a:pPr>
            <a:r>
              <a:rPr lang="en-US" dirty="0" smtClean="0"/>
              <a:t>Defines a general type of animal but not a specific breed, color, or size</a:t>
            </a:r>
          </a:p>
          <a:p>
            <a:pPr lvl="1">
              <a:lnSpc>
                <a:spcPct val="90000"/>
              </a:lnSpc>
            </a:pPr>
            <a:r>
              <a:rPr lang="en-US" dirty="0" smtClean="0"/>
              <a:t>A dog is like a data type</a:t>
            </a:r>
          </a:p>
          <a:p>
            <a:pPr lvl="1">
              <a:lnSpc>
                <a:spcPct val="90000"/>
              </a:lnSpc>
            </a:pPr>
            <a:r>
              <a:rPr lang="en-US" dirty="0" smtClean="0"/>
              <a:t>A specific dog is an instance of the data type</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Vehicle Base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a Vehicle class with the following:</a:t>
            </a:r>
          </a:p>
          <a:p>
            <a:pPr lvl="1"/>
            <a:r>
              <a:rPr lang="en-US" dirty="0" smtClean="0"/>
              <a:t>Private variable for number of passengers</a:t>
            </a:r>
          </a:p>
          <a:p>
            <a:pPr lvl="1"/>
            <a:r>
              <a:rPr lang="en-US" dirty="0" smtClean="0"/>
              <a:t>Private variable for miles per gallon</a:t>
            </a:r>
          </a:p>
          <a:p>
            <a:pPr lvl="1"/>
            <a:r>
              <a:rPr lang="en-US" dirty="0" smtClean="0"/>
              <a:t>Public property for number of passengers</a:t>
            </a:r>
            <a:br>
              <a:rPr lang="en-US" dirty="0" smtClean="0"/>
            </a:br>
            <a:r>
              <a:rPr lang="en-US" dirty="0" smtClean="0"/>
              <a:t>(Passengers)</a:t>
            </a:r>
          </a:p>
          <a:p>
            <a:pPr lvl="1"/>
            <a:r>
              <a:rPr lang="en-US" dirty="0" smtClean="0"/>
              <a:t>Public property for miles per gallon</a:t>
            </a:r>
            <a:br>
              <a:rPr lang="en-US" dirty="0" smtClean="0"/>
            </a:br>
            <a:r>
              <a:rPr lang="en-US" dirty="0" smtClean="0"/>
              <a:t>(</a:t>
            </a:r>
            <a:r>
              <a:rPr lang="en-US" dirty="0" err="1" smtClean="0"/>
              <a:t>MilesPerGallon</a:t>
            </a:r>
            <a:r>
              <a:rPr lang="en-US" dirty="0" smtClean="0"/>
              <a:t>)</a:t>
            </a:r>
          </a:p>
          <a:p>
            <a:r>
              <a:rPr lang="en-US" dirty="0" smtClean="0"/>
              <a:t>This class holds general data about a vehicle </a:t>
            </a:r>
          </a:p>
          <a:p>
            <a:r>
              <a:rPr lang="en-US" dirty="0" smtClean="0"/>
              <a:t>Can create more specialized classes from the Vehicle class</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Truck Derived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Truck class derived from Vehicle class </a:t>
            </a:r>
          </a:p>
          <a:p>
            <a:pPr lvl="1"/>
            <a:r>
              <a:rPr lang="en-US" dirty="0" smtClean="0"/>
              <a:t>Inherits all non-private methods, properties, and variables of Vehicle class</a:t>
            </a:r>
          </a:p>
          <a:p>
            <a:r>
              <a:rPr lang="en-US" dirty="0" smtClean="0"/>
              <a:t>Truck class defines two properties of its own </a:t>
            </a:r>
          </a:p>
          <a:p>
            <a:pPr lvl="1"/>
            <a:r>
              <a:rPr lang="en-US" dirty="0" err="1" smtClean="0"/>
              <a:t>MaxCargoWeight</a:t>
            </a:r>
            <a:r>
              <a:rPr lang="en-US" dirty="0" smtClean="0"/>
              <a:t> – holds top cargo weight</a:t>
            </a:r>
          </a:p>
          <a:p>
            <a:pPr lvl="1"/>
            <a:r>
              <a:rPr lang="en-US" dirty="0" err="1" smtClean="0"/>
              <a:t>FourWheelDrive</a:t>
            </a:r>
            <a:r>
              <a:rPr lang="en-US" dirty="0" smtClean="0"/>
              <a:t> – indicates if truck is </a:t>
            </a:r>
            <a:r>
              <a:rPr lang="en-US" dirty="0" smtClean="0"/>
              <a:t>4WD</a:t>
            </a:r>
          </a:p>
          <a:p>
            <a:pPr lvl="1"/>
            <a:endParaRPr lang="en-US" dirty="0" smtClean="0"/>
          </a:p>
          <a:p>
            <a:r>
              <a:rPr lang="en-US" dirty="0" smtClean="0"/>
              <a:t>The </a:t>
            </a:r>
            <a:r>
              <a:rPr lang="en-US" i="1" dirty="0" smtClean="0"/>
              <a:t>Vehicle Inheritance</a:t>
            </a:r>
            <a:r>
              <a:rPr lang="en-US" dirty="0" smtClean="0"/>
              <a:t> program in the Chapter 12 student sample programs folder contains the code for the Vehicle and Truck classes</a:t>
            </a:r>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Properties and Methods</a:t>
            </a:r>
            <a:endParaRPr lang="en-US" dirty="0"/>
          </a:p>
        </p:txBody>
      </p:sp>
      <p:sp>
        <p:nvSpPr>
          <p:cNvPr id="3" name="Content Placeholder 2"/>
          <p:cNvSpPr>
            <a:spLocks noGrp="1"/>
          </p:cNvSpPr>
          <p:nvPr>
            <p:ph idx="1"/>
          </p:nvPr>
        </p:nvSpPr>
        <p:spPr/>
        <p:txBody>
          <a:bodyPr>
            <a:normAutofit fontScale="92500"/>
          </a:bodyPr>
          <a:lstStyle/>
          <a:p>
            <a:r>
              <a:rPr lang="en-US" dirty="0" smtClean="0">
                <a:cs typeface="Times New Roman" pitchFamily="18" charset="0"/>
              </a:rPr>
              <a:t>Sometimes a base class property procedure or method must work differently for a derived class</a:t>
            </a:r>
          </a:p>
          <a:p>
            <a:pPr lvl="1"/>
            <a:r>
              <a:rPr lang="en-US" dirty="0" smtClean="0">
                <a:cs typeface="Times New Roman" pitchFamily="18" charset="0"/>
              </a:rPr>
              <a:t>You can </a:t>
            </a:r>
            <a:r>
              <a:rPr lang="en-US" b="1" dirty="0" smtClean="0">
                <a:solidFill>
                  <a:schemeClr val="bg1"/>
                </a:solidFill>
                <a:cs typeface="Times New Roman" pitchFamily="18" charset="0"/>
              </a:rPr>
              <a:t>override</a:t>
            </a:r>
            <a:r>
              <a:rPr lang="en-US" dirty="0" smtClean="0">
                <a:cs typeface="Times New Roman" pitchFamily="18" charset="0"/>
              </a:rPr>
              <a:t> base class method or property </a:t>
            </a:r>
          </a:p>
          <a:p>
            <a:pPr lvl="1"/>
            <a:r>
              <a:rPr lang="en-US" dirty="0" smtClean="0">
                <a:cs typeface="Times New Roman" pitchFamily="18" charset="0"/>
              </a:rPr>
              <a:t>You must </a:t>
            </a:r>
            <a:r>
              <a:rPr lang="en-US" dirty="0" smtClean="0">
                <a:cs typeface="Times New Roman" pitchFamily="18" charset="0"/>
              </a:rPr>
              <a:t>write the method or property as desired in the derived class using same name</a:t>
            </a:r>
          </a:p>
          <a:p>
            <a:r>
              <a:rPr lang="en-US" dirty="0" smtClean="0">
                <a:cs typeface="Times New Roman" pitchFamily="18" charset="0"/>
              </a:rPr>
              <a:t>When an object of the derived class accesses the property or calls the method</a:t>
            </a:r>
          </a:p>
          <a:p>
            <a:pPr lvl="1"/>
            <a:r>
              <a:rPr lang="en-US" dirty="0" smtClean="0">
                <a:cs typeface="Times New Roman" pitchFamily="18" charset="0"/>
              </a:rPr>
              <a:t>The overridden </a:t>
            </a:r>
            <a:r>
              <a:rPr lang="en-US" dirty="0" smtClean="0">
                <a:cs typeface="Times New Roman" pitchFamily="18" charset="0"/>
              </a:rPr>
              <a:t>version in derived </a:t>
            </a:r>
            <a:r>
              <a:rPr lang="en-US" dirty="0" smtClean="0">
                <a:cs typeface="Times New Roman" pitchFamily="18" charset="0"/>
              </a:rPr>
              <a:t>class is used </a:t>
            </a:r>
            <a:endParaRPr lang="en-US" dirty="0" smtClean="0">
              <a:cs typeface="Times New Roman" pitchFamily="18" charset="0"/>
            </a:endParaRPr>
          </a:p>
          <a:p>
            <a:pPr lvl="1"/>
            <a:r>
              <a:rPr lang="en-US" dirty="0" smtClean="0">
                <a:cs typeface="Times New Roman" pitchFamily="18" charset="0"/>
              </a:rPr>
              <a:t>The </a:t>
            </a:r>
            <a:r>
              <a:rPr lang="en-US" dirty="0" smtClean="0">
                <a:cs typeface="Times New Roman" pitchFamily="18" charset="0"/>
              </a:rPr>
              <a:t>base </a:t>
            </a:r>
            <a:r>
              <a:rPr lang="en-US" dirty="0" smtClean="0">
                <a:cs typeface="Times New Roman" pitchFamily="18" charset="0"/>
              </a:rPr>
              <a:t>class version </a:t>
            </a:r>
            <a:r>
              <a:rPr lang="en-US" dirty="0" smtClean="0">
                <a:cs typeface="Times New Roman" pitchFamily="18" charset="0"/>
              </a:rPr>
              <a:t>is not used</a:t>
            </a:r>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Procedure Example</a:t>
            </a:r>
            <a:endParaRPr lang="en-US" dirty="0"/>
          </a:p>
        </p:txBody>
      </p:sp>
      <p:sp>
        <p:nvSpPr>
          <p:cNvPr id="3" name="Content Placeholder 2"/>
          <p:cNvSpPr>
            <a:spLocks noGrp="1"/>
          </p:cNvSpPr>
          <p:nvPr>
            <p:ph idx="1"/>
          </p:nvPr>
        </p:nvSpPr>
        <p:spPr/>
        <p:txBody>
          <a:bodyPr>
            <a:normAutofit fontScale="92500"/>
          </a:bodyPr>
          <a:lstStyle/>
          <a:p>
            <a:r>
              <a:rPr lang="en-US" dirty="0" smtClean="0">
                <a:cs typeface="Times New Roman" pitchFamily="18" charset="0"/>
              </a:rPr>
              <a:t>Vehicle class has no restriction on number of passengers</a:t>
            </a:r>
          </a:p>
          <a:p>
            <a:r>
              <a:rPr lang="en-US" dirty="0" smtClean="0">
                <a:cs typeface="Times New Roman" pitchFamily="18" charset="0"/>
              </a:rPr>
              <a:t>But may wish to restrict the Truck class to two passengers at most</a:t>
            </a:r>
          </a:p>
          <a:p>
            <a:r>
              <a:rPr lang="en-US" dirty="0" smtClean="0">
                <a:cs typeface="Times New Roman" pitchFamily="18" charset="0"/>
              </a:rPr>
              <a:t>Can override Vehicle class Passengers property by:</a:t>
            </a:r>
          </a:p>
          <a:p>
            <a:pPr lvl="1"/>
            <a:r>
              <a:rPr lang="en-US" dirty="0" smtClean="0">
                <a:cs typeface="Times New Roman" pitchFamily="18" charset="0"/>
              </a:rPr>
              <a:t>Coding Passengers property in derived </a:t>
            </a:r>
            <a:r>
              <a:rPr lang="en-US" dirty="0" smtClean="0">
                <a:cs typeface="Times New Roman" pitchFamily="18" charset="0"/>
              </a:rPr>
              <a:t>class</a:t>
            </a:r>
            <a:endParaRPr lang="en-US" dirty="0" smtClean="0">
              <a:cs typeface="Times New Roman" pitchFamily="18" charset="0"/>
            </a:endParaRPr>
          </a:p>
          <a:p>
            <a:pPr lvl="1"/>
            <a:r>
              <a:rPr lang="en-US" dirty="0" smtClean="0">
                <a:cs typeface="Times New Roman" pitchFamily="18" charset="0"/>
              </a:rPr>
              <a:t>Specify </a:t>
            </a:r>
            <a:r>
              <a:rPr lang="en-US" b="1" dirty="0" err="1" smtClean="0">
                <a:solidFill>
                  <a:schemeClr val="bg1"/>
                </a:solidFill>
                <a:cs typeface="Times New Roman" pitchFamily="18" charset="0"/>
              </a:rPr>
              <a:t>Overridable</a:t>
            </a:r>
            <a:r>
              <a:rPr lang="en-US" b="1" dirty="0" smtClean="0">
                <a:solidFill>
                  <a:schemeClr val="bg1"/>
                </a:solidFill>
                <a:cs typeface="Times New Roman" pitchFamily="18" charset="0"/>
              </a:rPr>
              <a:t> keyword </a:t>
            </a:r>
            <a:r>
              <a:rPr lang="en-US" dirty="0" smtClean="0">
                <a:cs typeface="Times New Roman" pitchFamily="18" charset="0"/>
              </a:rPr>
              <a:t>in base class property</a:t>
            </a:r>
          </a:p>
          <a:p>
            <a:pPr lvl="1"/>
            <a:r>
              <a:rPr lang="en-US" dirty="0" smtClean="0">
                <a:cs typeface="Times New Roman" pitchFamily="18" charset="0"/>
              </a:rPr>
              <a:t>Specify </a:t>
            </a:r>
            <a:r>
              <a:rPr lang="en-US" b="1" dirty="0" smtClean="0">
                <a:solidFill>
                  <a:schemeClr val="bg1"/>
                </a:solidFill>
                <a:cs typeface="Times New Roman" pitchFamily="18" charset="0"/>
              </a:rPr>
              <a:t>Overrides </a:t>
            </a:r>
            <a:r>
              <a:rPr lang="en-US" b="1" dirty="0" smtClean="0">
                <a:solidFill>
                  <a:schemeClr val="bg1"/>
                </a:solidFill>
                <a:cs typeface="Times New Roman" pitchFamily="18" charset="0"/>
              </a:rPr>
              <a:t>keyword </a:t>
            </a:r>
            <a:r>
              <a:rPr lang="en-US" dirty="0" smtClean="0">
                <a:cs typeface="Times New Roman" pitchFamily="18" charset="0"/>
              </a:rPr>
              <a:t>in </a:t>
            </a:r>
            <a:r>
              <a:rPr lang="en-US" dirty="0" smtClean="0">
                <a:cs typeface="Times New Roman" pitchFamily="18" charset="0"/>
              </a:rPr>
              <a:t>derived class property</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Overridable</a:t>
            </a:r>
            <a:r>
              <a:rPr lang="en-US" sz="3600" dirty="0" smtClean="0"/>
              <a:t> Property Procedure in the Base Class Example</a:t>
            </a:r>
            <a:endParaRPr lang="en-US" sz="3600" dirty="0"/>
          </a:p>
        </p:txBody>
      </p:sp>
      <p:sp>
        <p:nvSpPr>
          <p:cNvPr id="3" name="Content Placeholder 2"/>
          <p:cNvSpPr>
            <a:spLocks noGrp="1"/>
          </p:cNvSpPr>
          <p:nvPr>
            <p:ph idx="1"/>
          </p:nvPr>
        </p:nvSpPr>
        <p:spPr/>
        <p:txBody>
          <a:bodyPr/>
          <a:lstStyle/>
          <a:p>
            <a:r>
              <a:rPr lang="en-US" b="1" dirty="0" err="1" smtClean="0"/>
              <a:t>Overridable</a:t>
            </a:r>
            <a:r>
              <a:rPr lang="en-US" dirty="0" smtClean="0"/>
              <a:t> keyword added </a:t>
            </a:r>
            <a:r>
              <a:rPr lang="en-US" dirty="0" smtClean="0"/>
              <a:t>to </a:t>
            </a:r>
            <a:r>
              <a:rPr lang="en-US" b="1" dirty="0" smtClean="0"/>
              <a:t>Vehicle</a:t>
            </a:r>
            <a:r>
              <a:rPr lang="en-US" dirty="0" smtClean="0"/>
              <a:t> </a:t>
            </a:r>
            <a:r>
              <a:rPr lang="en-US" dirty="0" smtClean="0"/>
              <a:t>base class property procedure</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64</a:t>
            </a:fld>
            <a:endParaRPr lang="en-US" dirty="0"/>
          </a:p>
        </p:txBody>
      </p:sp>
      <p:sp>
        <p:nvSpPr>
          <p:cNvPr id="5" name="Rectangle 4"/>
          <p:cNvSpPr/>
          <p:nvPr/>
        </p:nvSpPr>
        <p:spPr>
          <a:xfrm>
            <a:off x="1219200" y="2819400"/>
            <a:ext cx="6705600" cy="3046988"/>
          </a:xfrm>
          <a:prstGeom prst="rect">
            <a:avLst/>
          </a:prstGeom>
        </p:spPr>
        <p:txBody>
          <a:bodyPr wrap="square">
            <a:spAutoFit/>
          </a:bodyPr>
          <a:lstStyle/>
          <a:p>
            <a:pPr eaLnBrk="0" hangingPunct="0">
              <a:tabLst>
                <a:tab pos="463550" algn="l"/>
                <a:tab pos="914400" algn="l"/>
              </a:tabLst>
            </a:pPr>
            <a:r>
              <a:rPr lang="en-US" sz="2400" b="1" dirty="0" smtClean="0"/>
              <a:t>Public </a:t>
            </a:r>
            <a:r>
              <a:rPr lang="en-US" sz="2400" b="1" dirty="0" err="1" smtClean="0"/>
              <a:t>Overridable</a:t>
            </a:r>
            <a:r>
              <a:rPr lang="en-US" sz="2400" b="1" dirty="0" smtClean="0"/>
              <a:t> Property Passengers() As Integer</a:t>
            </a:r>
          </a:p>
          <a:p>
            <a:pPr eaLnBrk="0" hangingPunct="0">
              <a:tabLst>
                <a:tab pos="463550" algn="l"/>
                <a:tab pos="914400" algn="l"/>
              </a:tabLst>
            </a:pPr>
            <a:r>
              <a:rPr lang="en-US" sz="2400" b="1" dirty="0" smtClean="0"/>
              <a:t>	Get</a:t>
            </a:r>
          </a:p>
          <a:p>
            <a:pPr eaLnBrk="0" hangingPunct="0">
              <a:tabLst>
                <a:tab pos="463550" algn="l"/>
                <a:tab pos="914400" algn="l"/>
              </a:tabLst>
            </a:pPr>
            <a:r>
              <a:rPr lang="en-US" sz="2400" b="1" dirty="0" smtClean="0"/>
              <a:t>		Return </a:t>
            </a:r>
            <a:r>
              <a:rPr lang="en-US" sz="2400" b="1" dirty="0" err="1" smtClean="0"/>
              <a:t>intPassengers</a:t>
            </a:r>
            <a:endParaRPr lang="en-US" sz="2400" b="1" dirty="0" smtClean="0"/>
          </a:p>
          <a:p>
            <a:pPr eaLnBrk="0" hangingPunct="0">
              <a:tabLst>
                <a:tab pos="463550" algn="l"/>
                <a:tab pos="914400" algn="l"/>
              </a:tabLst>
            </a:pPr>
            <a:r>
              <a:rPr lang="en-US" sz="2400" b="1" dirty="0" smtClean="0"/>
              <a:t>	End </a:t>
            </a:r>
            <a:r>
              <a:rPr lang="en-US" sz="2400" b="1" dirty="0" smtClean="0"/>
              <a:t>Get</a:t>
            </a:r>
            <a:endParaRPr lang="en-US" sz="2400" b="1" dirty="0" smtClean="0"/>
          </a:p>
          <a:p>
            <a:pPr eaLnBrk="0" hangingPunct="0">
              <a:tabLst>
                <a:tab pos="463550" algn="l"/>
                <a:tab pos="914400" algn="l"/>
              </a:tabLst>
            </a:pPr>
            <a:r>
              <a:rPr lang="en-US" sz="2400" b="1" dirty="0" smtClean="0"/>
              <a:t>	Set(</a:t>
            </a:r>
            <a:r>
              <a:rPr lang="en-US" sz="2400" b="1" dirty="0" err="1" smtClean="0"/>
              <a:t>ByVal</a:t>
            </a:r>
            <a:r>
              <a:rPr lang="en-US" sz="2400" b="1" dirty="0" smtClean="0"/>
              <a:t> value As Integer)</a:t>
            </a:r>
          </a:p>
          <a:p>
            <a:pPr eaLnBrk="0" hangingPunct="0">
              <a:tabLst>
                <a:tab pos="463550" algn="l"/>
                <a:tab pos="914400" algn="l"/>
              </a:tabLst>
            </a:pPr>
            <a:r>
              <a:rPr lang="en-US" sz="2400" b="1" dirty="0" smtClean="0"/>
              <a:t>		</a:t>
            </a:r>
            <a:r>
              <a:rPr lang="en-US" sz="2400" b="1" dirty="0" err="1" smtClean="0"/>
              <a:t>intPassengers</a:t>
            </a:r>
            <a:r>
              <a:rPr lang="en-US" sz="2400" b="1" dirty="0" smtClean="0"/>
              <a:t> = value</a:t>
            </a:r>
          </a:p>
          <a:p>
            <a:pPr eaLnBrk="0" hangingPunct="0">
              <a:tabLst>
                <a:tab pos="463550" algn="l"/>
                <a:tab pos="914400" algn="l"/>
              </a:tabLst>
            </a:pPr>
            <a:r>
              <a:rPr lang="en-US" sz="2400" b="1" dirty="0" smtClean="0"/>
              <a:t>	End Set</a:t>
            </a:r>
          </a:p>
          <a:p>
            <a:pPr eaLnBrk="0" hangingPunct="0">
              <a:tabLst>
                <a:tab pos="463550" algn="l"/>
                <a:tab pos="914400" algn="l"/>
              </a:tabLst>
            </a:pPr>
            <a:r>
              <a:rPr lang="en-US" sz="2400" b="1" dirty="0" smtClean="0"/>
              <a:t>End Property</a:t>
            </a:r>
            <a:endParaRPr lang="en-US" sz="2400"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Overridden </a:t>
            </a:r>
            <a:r>
              <a:rPr lang="en-US" sz="3600" dirty="0" smtClean="0"/>
              <a:t>Property </a:t>
            </a:r>
            <a:r>
              <a:rPr lang="en-US" sz="3600" dirty="0" smtClean="0"/>
              <a:t>Procedure in </a:t>
            </a:r>
            <a:r>
              <a:rPr lang="en-US" sz="3600" dirty="0" smtClean="0"/>
              <a:t>the </a:t>
            </a:r>
            <a:r>
              <a:rPr lang="en-US" sz="3600" dirty="0" smtClean="0"/>
              <a:t>Derived </a:t>
            </a:r>
            <a:r>
              <a:rPr lang="en-US" sz="3600" dirty="0" smtClean="0"/>
              <a:t>Class Example</a:t>
            </a:r>
            <a:endParaRPr lang="en-US" sz="3600" dirty="0"/>
          </a:p>
        </p:txBody>
      </p:sp>
      <p:sp>
        <p:nvSpPr>
          <p:cNvPr id="3" name="Content Placeholder 2"/>
          <p:cNvSpPr>
            <a:spLocks noGrp="1"/>
          </p:cNvSpPr>
          <p:nvPr>
            <p:ph idx="1"/>
          </p:nvPr>
        </p:nvSpPr>
        <p:spPr/>
        <p:txBody>
          <a:bodyPr/>
          <a:lstStyle/>
          <a:p>
            <a:r>
              <a:rPr lang="en-US" sz="2000" b="1" dirty="0" smtClean="0"/>
              <a:t>Overrides</a:t>
            </a:r>
            <a:r>
              <a:rPr lang="en-US" sz="2000" dirty="0" smtClean="0"/>
              <a:t> keyword and new logic added to </a:t>
            </a:r>
            <a:r>
              <a:rPr lang="en-US" sz="2000" b="1" dirty="0" smtClean="0"/>
              <a:t>Truck</a:t>
            </a:r>
            <a:r>
              <a:rPr lang="en-US" sz="2000" dirty="0" smtClean="0"/>
              <a:t> derived </a:t>
            </a:r>
            <a:r>
              <a:rPr lang="en-US" sz="2000" dirty="0" smtClean="0"/>
              <a:t>class property </a:t>
            </a:r>
            <a:r>
              <a:rPr lang="en-US" sz="2000" dirty="0" smtClean="0"/>
              <a:t>procedure</a:t>
            </a:r>
          </a:p>
          <a:p>
            <a:r>
              <a:rPr lang="en-US" sz="2000" dirty="0" smtClean="0"/>
              <a:t>The </a:t>
            </a:r>
            <a:r>
              <a:rPr lang="en-US" sz="2000" b="1" dirty="0" err="1" smtClean="0">
                <a:solidFill>
                  <a:schemeClr val="bg1"/>
                </a:solidFill>
              </a:rPr>
              <a:t>MyBase</a:t>
            </a:r>
            <a:r>
              <a:rPr lang="en-US" sz="2000" b="1" dirty="0" smtClean="0">
                <a:solidFill>
                  <a:schemeClr val="bg1"/>
                </a:solidFill>
              </a:rPr>
              <a:t> keyword</a:t>
            </a:r>
            <a:r>
              <a:rPr lang="en-US" sz="2000" dirty="0" smtClean="0"/>
              <a:t> refers to the base class</a:t>
            </a:r>
            <a:endParaRPr lang="en-US" sz="2000" dirty="0" smtClean="0"/>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65</a:t>
            </a:fld>
            <a:endParaRPr lang="en-US" dirty="0"/>
          </a:p>
        </p:txBody>
      </p:sp>
      <p:sp>
        <p:nvSpPr>
          <p:cNvPr id="5" name="Rectangle 4"/>
          <p:cNvSpPr/>
          <p:nvPr/>
        </p:nvSpPr>
        <p:spPr>
          <a:xfrm>
            <a:off x="1447800" y="2667000"/>
            <a:ext cx="6248400" cy="3416320"/>
          </a:xfrm>
          <a:prstGeom prst="rect">
            <a:avLst/>
          </a:prstGeom>
        </p:spPr>
        <p:txBody>
          <a:bodyPr wrap="square">
            <a:spAutoFit/>
          </a:bodyPr>
          <a:lstStyle/>
          <a:p>
            <a:r>
              <a:rPr lang="en-US" b="1" dirty="0" smtClean="0"/>
              <a:t>Public Overrides Property Passengers() As </a:t>
            </a:r>
            <a:r>
              <a:rPr lang="en-US" b="1" dirty="0" smtClean="0"/>
              <a:t>Integer</a:t>
            </a:r>
          </a:p>
          <a:p>
            <a:r>
              <a:rPr lang="en-US" b="1" dirty="0" smtClean="0"/>
              <a:t>    Get</a:t>
            </a:r>
          </a:p>
          <a:p>
            <a:r>
              <a:rPr lang="en-US" b="1" dirty="0" smtClean="0"/>
              <a:t>        Return </a:t>
            </a:r>
            <a:r>
              <a:rPr lang="en-US" b="1" dirty="0" err="1" smtClean="0"/>
              <a:t>MyBase.Passengers</a:t>
            </a:r>
            <a:endParaRPr lang="en-US" b="1" dirty="0" smtClean="0"/>
          </a:p>
          <a:p>
            <a:r>
              <a:rPr lang="en-US" b="1" dirty="0" smtClean="0"/>
              <a:t>    End </a:t>
            </a:r>
            <a:r>
              <a:rPr lang="en-US" b="1" dirty="0" smtClean="0"/>
              <a:t>Get</a:t>
            </a:r>
          </a:p>
          <a:p>
            <a:r>
              <a:rPr lang="en-US" b="1" dirty="0" smtClean="0"/>
              <a:t>    Set(</a:t>
            </a:r>
            <a:r>
              <a:rPr lang="en-US" b="1" dirty="0" err="1" smtClean="0"/>
              <a:t>ByVal</a:t>
            </a:r>
            <a:r>
              <a:rPr lang="en-US" b="1" dirty="0" smtClean="0"/>
              <a:t> </a:t>
            </a:r>
            <a:r>
              <a:rPr lang="en-US" b="1" dirty="0" smtClean="0"/>
              <a:t>value As Integer)</a:t>
            </a:r>
          </a:p>
          <a:p>
            <a:r>
              <a:rPr lang="en-US" b="1" dirty="0" smtClean="0"/>
              <a:t>        If </a:t>
            </a:r>
            <a:r>
              <a:rPr lang="en-US" b="1" dirty="0" smtClean="0"/>
              <a:t>value &gt;= 1 And value &lt;= 2 Then</a:t>
            </a:r>
          </a:p>
          <a:p>
            <a:r>
              <a:rPr lang="en-US" b="1" dirty="0" smtClean="0"/>
              <a:t>            </a:t>
            </a:r>
            <a:r>
              <a:rPr lang="en-US" b="1" dirty="0" err="1" smtClean="0"/>
              <a:t>MyBase.Passengers</a:t>
            </a:r>
            <a:r>
              <a:rPr lang="en-US" b="1" dirty="0" smtClean="0"/>
              <a:t> </a:t>
            </a:r>
            <a:r>
              <a:rPr lang="en-US" b="1" dirty="0" smtClean="0"/>
              <a:t>= value</a:t>
            </a:r>
          </a:p>
          <a:p>
            <a:r>
              <a:rPr lang="en-US" b="1" dirty="0" smtClean="0"/>
              <a:t>        Else</a:t>
            </a:r>
            <a:endParaRPr lang="en-US" b="1" dirty="0" smtClean="0"/>
          </a:p>
          <a:p>
            <a:r>
              <a:rPr lang="en-US" b="1" dirty="0" smtClean="0"/>
              <a:t>            </a:t>
            </a:r>
            <a:r>
              <a:rPr lang="en-US" b="1" dirty="0" err="1" smtClean="0"/>
              <a:t>MessageBox.Show</a:t>
            </a:r>
            <a:r>
              <a:rPr lang="en-US" b="1" dirty="0" smtClean="0"/>
              <a:t>("Passengers must be 1 or </a:t>
            </a:r>
            <a:r>
              <a:rPr lang="en-US" b="1" dirty="0" smtClean="0"/>
              <a:t>2.", "</a:t>
            </a:r>
            <a:r>
              <a:rPr lang="en-US" b="1" dirty="0" smtClean="0"/>
              <a:t>Error")</a:t>
            </a:r>
          </a:p>
          <a:p>
            <a:r>
              <a:rPr lang="en-US" b="1" dirty="0" smtClean="0"/>
              <a:t>        End </a:t>
            </a:r>
            <a:r>
              <a:rPr lang="en-US" b="1" dirty="0" smtClean="0"/>
              <a:t>If</a:t>
            </a:r>
          </a:p>
          <a:p>
            <a:r>
              <a:rPr lang="en-US" b="1" dirty="0" smtClean="0"/>
              <a:t>    End </a:t>
            </a:r>
            <a:r>
              <a:rPr lang="en-US" b="1" dirty="0" smtClean="0"/>
              <a:t>Set</a:t>
            </a:r>
          </a:p>
          <a:p>
            <a:r>
              <a:rPr lang="en-US" b="1" dirty="0" smtClean="0"/>
              <a:t>End Property</a:t>
            </a: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Methods</a:t>
            </a:r>
            <a:endParaRPr lang="en-US" dirty="0"/>
          </a:p>
        </p:txBody>
      </p:sp>
      <p:sp>
        <p:nvSpPr>
          <p:cNvPr id="3" name="Content Placeholder 2"/>
          <p:cNvSpPr>
            <a:spLocks noGrp="1"/>
          </p:cNvSpPr>
          <p:nvPr>
            <p:ph idx="1"/>
          </p:nvPr>
        </p:nvSpPr>
        <p:spPr/>
        <p:txBody>
          <a:bodyPr>
            <a:noAutofit/>
          </a:bodyPr>
          <a:lstStyle/>
          <a:p>
            <a:r>
              <a:rPr lang="en-US" sz="2000" dirty="0" smtClean="0"/>
              <a:t>The general format of a procedure that overrides a base class procedure is as follows:</a:t>
            </a:r>
          </a:p>
          <a:p>
            <a:endParaRPr lang="en-US" sz="2000" dirty="0" smtClean="0"/>
          </a:p>
          <a:p>
            <a:pPr>
              <a:buNone/>
            </a:pPr>
            <a:endParaRPr lang="en-US" sz="2000" dirty="0" smtClean="0"/>
          </a:p>
          <a:p>
            <a:r>
              <a:rPr lang="en-US" sz="2000" dirty="0" smtClean="0"/>
              <a:t>The general format of a function that overrides a base class function is as follows:</a:t>
            </a:r>
          </a:p>
          <a:p>
            <a:endParaRPr lang="en-US" sz="2000" dirty="0" smtClean="0"/>
          </a:p>
          <a:p>
            <a:pPr>
              <a:buNone/>
            </a:pPr>
            <a:endParaRPr lang="en-US" sz="2000" dirty="0" smtClean="0"/>
          </a:p>
          <a:p>
            <a:pPr>
              <a:buNone/>
            </a:pPr>
            <a:endParaRPr lang="en-US" sz="2000" dirty="0" smtClean="0"/>
          </a:p>
          <a:p>
            <a:r>
              <a:rPr lang="en-US" sz="2000" dirty="0" smtClean="0"/>
              <a:t>When overriding methods and procedures, remember that:</a:t>
            </a:r>
          </a:p>
          <a:p>
            <a:pPr lvl="1"/>
            <a:r>
              <a:rPr lang="en-US" sz="1800" dirty="0" smtClean="0"/>
              <a:t>A derived class cannot access methods or property procedures in the base class that are declared as </a:t>
            </a:r>
            <a:r>
              <a:rPr lang="en-US" sz="1800" b="1" dirty="0" smtClean="0"/>
              <a:t>Private</a:t>
            </a:r>
            <a:r>
              <a:rPr lang="en-US" sz="1800" dirty="0" smtClean="0"/>
              <a:t> </a:t>
            </a:r>
            <a:endParaRPr lang="en-US" sz="1800" dirty="0" smtClean="0"/>
          </a:p>
          <a:p>
            <a:pPr lvl="1"/>
            <a:r>
              <a:rPr lang="en-US" sz="1800" dirty="0" smtClean="0"/>
              <a:t>A derived class must keep the same access level as the base class</a:t>
            </a:r>
            <a:endParaRPr lang="en-US" sz="18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66</a:t>
            </a:fld>
            <a:endParaRPr lang="en-US" dirty="0"/>
          </a:p>
        </p:txBody>
      </p:sp>
      <p:grpSp>
        <p:nvGrpSpPr>
          <p:cNvPr id="7" name="Group 6"/>
          <p:cNvGrpSpPr/>
          <p:nvPr/>
        </p:nvGrpSpPr>
        <p:grpSpPr>
          <a:xfrm>
            <a:off x="1390650" y="2209800"/>
            <a:ext cx="6362700" cy="2447330"/>
            <a:chOff x="990600" y="2133600"/>
            <a:chExt cx="7010400" cy="2447330"/>
          </a:xfrm>
        </p:grpSpPr>
        <p:sp>
          <p:nvSpPr>
            <p:cNvPr id="5" name="Rectangle 4"/>
            <p:cNvSpPr/>
            <p:nvPr/>
          </p:nvSpPr>
          <p:spPr>
            <a:xfrm>
              <a:off x="990600" y="2133600"/>
              <a:ext cx="5486400" cy="923330"/>
            </a:xfrm>
            <a:prstGeom prst="rect">
              <a:avLst/>
            </a:prstGeom>
          </p:spPr>
          <p:txBody>
            <a:bodyPr wrap="square">
              <a:spAutoFit/>
            </a:bodyPr>
            <a:lstStyle/>
            <a:p>
              <a:r>
                <a:rPr lang="en-US" b="1" i="1" dirty="0" err="1" smtClean="0"/>
                <a:t>AccessSpecifier</a:t>
              </a:r>
              <a:r>
                <a:rPr lang="en-US" b="1" i="1" dirty="0" smtClean="0"/>
                <a:t> Overrides Sub </a:t>
              </a:r>
              <a:r>
                <a:rPr lang="en-US" b="1" i="1" dirty="0" err="1" smtClean="0"/>
                <a:t>ProcedureName</a:t>
              </a:r>
              <a:r>
                <a:rPr lang="en-US" b="1" i="1" dirty="0" smtClean="0"/>
                <a:t>()</a:t>
              </a:r>
            </a:p>
            <a:p>
              <a:r>
                <a:rPr lang="en-US" b="1" i="1" dirty="0" smtClean="0"/>
                <a:t>    Statements</a:t>
              </a:r>
              <a:endParaRPr lang="en-US" b="1" i="1" dirty="0" smtClean="0"/>
            </a:p>
            <a:p>
              <a:r>
                <a:rPr lang="en-US" b="1" dirty="0" smtClean="0"/>
                <a:t>End Sub</a:t>
              </a:r>
              <a:endParaRPr lang="en-US" b="1" dirty="0"/>
            </a:p>
          </p:txBody>
        </p:sp>
        <p:sp>
          <p:nvSpPr>
            <p:cNvPr id="6" name="Rectangle 5"/>
            <p:cNvSpPr/>
            <p:nvPr/>
          </p:nvSpPr>
          <p:spPr>
            <a:xfrm>
              <a:off x="990600" y="3657600"/>
              <a:ext cx="7010400" cy="923330"/>
            </a:xfrm>
            <a:prstGeom prst="rect">
              <a:avLst/>
            </a:prstGeom>
          </p:spPr>
          <p:txBody>
            <a:bodyPr wrap="square">
              <a:spAutoFit/>
            </a:bodyPr>
            <a:lstStyle/>
            <a:p>
              <a:r>
                <a:rPr lang="en-US" b="1" i="1" dirty="0" err="1" smtClean="0"/>
                <a:t>AccessSpecifier</a:t>
              </a:r>
              <a:r>
                <a:rPr lang="en-US" b="1" i="1" dirty="0" smtClean="0"/>
                <a:t> Overrides Function </a:t>
              </a:r>
              <a:r>
                <a:rPr lang="en-US" b="1" i="1" dirty="0" err="1" smtClean="0"/>
                <a:t>FunctionName</a:t>
              </a:r>
              <a:r>
                <a:rPr lang="en-US" b="1" i="1" dirty="0" smtClean="0"/>
                <a:t>() As </a:t>
              </a:r>
              <a:r>
                <a:rPr lang="en-US" b="1" i="1" dirty="0" err="1" smtClean="0"/>
                <a:t>DataType</a:t>
              </a:r>
              <a:endParaRPr lang="en-US" b="1" i="1" dirty="0" smtClean="0"/>
            </a:p>
            <a:p>
              <a:r>
                <a:rPr lang="en-US" b="1" i="1" dirty="0" smtClean="0"/>
                <a:t>    Statements</a:t>
              </a:r>
              <a:endParaRPr lang="en-US" b="1" i="1" dirty="0" smtClean="0"/>
            </a:p>
            <a:p>
              <a:r>
                <a:rPr lang="en-US" b="1" dirty="0" smtClean="0"/>
                <a:t>End Sub</a:t>
              </a:r>
              <a:endParaRPr lang="en-US" b="1" dirty="0"/>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the </a:t>
            </a:r>
            <a:r>
              <a:rPr lang="en-US" b="1" dirty="0" err="1" smtClean="0"/>
              <a:t>ToString</a:t>
            </a:r>
            <a:r>
              <a:rPr lang="en-US" dirty="0" smtClean="0"/>
              <a:t> Method</a:t>
            </a:r>
            <a:endParaRPr lang="en-US" dirty="0"/>
          </a:p>
        </p:txBody>
      </p:sp>
      <p:sp>
        <p:nvSpPr>
          <p:cNvPr id="3" name="Content Placeholder 2"/>
          <p:cNvSpPr>
            <a:spLocks noGrp="1"/>
          </p:cNvSpPr>
          <p:nvPr>
            <p:ph idx="1"/>
          </p:nvPr>
        </p:nvSpPr>
        <p:spPr/>
        <p:txBody>
          <a:bodyPr>
            <a:normAutofit/>
          </a:bodyPr>
          <a:lstStyle/>
          <a:p>
            <a:r>
              <a:rPr lang="en-US" sz="2400" dirty="0" smtClean="0"/>
              <a:t>Every class that you create in Visual Basic is derived from a built-in class named </a:t>
            </a:r>
            <a:r>
              <a:rPr lang="en-US" sz="2400" b="1" dirty="0" smtClean="0"/>
              <a:t>Object</a:t>
            </a:r>
          </a:p>
          <a:p>
            <a:pPr lvl="1"/>
            <a:r>
              <a:rPr lang="en-US" sz="2000" dirty="0" smtClean="0"/>
              <a:t>The </a:t>
            </a:r>
            <a:r>
              <a:rPr lang="en-US" sz="2000" b="1" dirty="0" smtClean="0">
                <a:solidFill>
                  <a:schemeClr val="bg1"/>
                </a:solidFill>
              </a:rPr>
              <a:t>Object class</a:t>
            </a:r>
            <a:r>
              <a:rPr lang="en-US" sz="2000" dirty="0" smtClean="0"/>
              <a:t> has a method named </a:t>
            </a:r>
            <a:r>
              <a:rPr lang="en-US" sz="2000" b="1" dirty="0" err="1" smtClean="0"/>
              <a:t>ToString</a:t>
            </a:r>
            <a:endParaRPr lang="en-US" sz="2000" dirty="0" smtClean="0"/>
          </a:p>
          <a:p>
            <a:pPr lvl="1"/>
            <a:r>
              <a:rPr lang="en-US" sz="2000" dirty="0" smtClean="0"/>
              <a:t>You can override this method so it returns a string representation of the data stored in an object</a:t>
            </a:r>
            <a:endParaRPr lang="en-US" sz="20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67</a:t>
            </a:fld>
            <a:endParaRPr lang="en-US" dirty="0"/>
          </a:p>
        </p:txBody>
      </p:sp>
      <p:sp>
        <p:nvSpPr>
          <p:cNvPr id="5" name="Rectangle 4"/>
          <p:cNvSpPr/>
          <p:nvPr/>
        </p:nvSpPr>
        <p:spPr>
          <a:xfrm>
            <a:off x="2057400" y="3429000"/>
            <a:ext cx="4953000" cy="2585323"/>
          </a:xfrm>
          <a:prstGeom prst="rect">
            <a:avLst/>
          </a:prstGeom>
          <a:ln w="38100">
            <a:solidFill>
              <a:schemeClr val="tx1"/>
            </a:solidFill>
          </a:ln>
        </p:spPr>
        <p:txBody>
          <a:bodyPr wrap="square">
            <a:spAutoFit/>
          </a:bodyPr>
          <a:lstStyle/>
          <a:p>
            <a:r>
              <a:rPr lang="en-US" b="1" dirty="0" smtClean="0"/>
              <a:t>' </a:t>
            </a:r>
            <a:r>
              <a:rPr lang="en-US" b="1" dirty="0" smtClean="0"/>
              <a:t>Overridden </a:t>
            </a:r>
            <a:r>
              <a:rPr lang="en-US" b="1" dirty="0" err="1" smtClean="0"/>
              <a:t>ToString</a:t>
            </a:r>
            <a:r>
              <a:rPr lang="en-US" b="1" dirty="0" smtClean="0"/>
              <a:t> method</a:t>
            </a:r>
          </a:p>
          <a:p>
            <a:r>
              <a:rPr lang="en-US" b="1" dirty="0" smtClean="0"/>
              <a:t>Public Overrides Function </a:t>
            </a:r>
            <a:r>
              <a:rPr lang="en-US" b="1" dirty="0" err="1" smtClean="0"/>
              <a:t>ToString</a:t>
            </a:r>
            <a:r>
              <a:rPr lang="en-US" b="1" dirty="0" smtClean="0"/>
              <a:t>() As String</a:t>
            </a:r>
          </a:p>
          <a:p>
            <a:r>
              <a:rPr lang="en-US" b="1" dirty="0" smtClean="0"/>
              <a:t>    ' </a:t>
            </a:r>
            <a:r>
              <a:rPr lang="en-US" b="1" dirty="0" smtClean="0"/>
              <a:t>Return a string </a:t>
            </a:r>
            <a:r>
              <a:rPr lang="en-US" b="1" dirty="0" smtClean="0"/>
              <a:t>representation of </a:t>
            </a:r>
            <a:r>
              <a:rPr lang="en-US" b="1" dirty="0" smtClean="0"/>
              <a:t>a vehicle.</a:t>
            </a:r>
          </a:p>
          <a:p>
            <a:r>
              <a:rPr lang="en-US" b="1" dirty="0" smtClean="0"/>
              <a:t>    Dim </a:t>
            </a:r>
            <a:r>
              <a:rPr lang="en-US" b="1" dirty="0" err="1" smtClean="0"/>
              <a:t>str</a:t>
            </a:r>
            <a:r>
              <a:rPr lang="en-US" b="1" dirty="0" smtClean="0"/>
              <a:t> As </a:t>
            </a:r>
            <a:r>
              <a:rPr lang="en-US" b="1" dirty="0" smtClean="0"/>
              <a:t>String</a:t>
            </a:r>
          </a:p>
          <a:p>
            <a:endParaRPr lang="en-US" b="1" dirty="0" smtClean="0"/>
          </a:p>
          <a:p>
            <a:r>
              <a:rPr lang="en-US" b="1" dirty="0" smtClean="0"/>
              <a:t>    </a:t>
            </a:r>
            <a:r>
              <a:rPr lang="en-US" b="1" dirty="0" err="1" smtClean="0"/>
              <a:t>str</a:t>
            </a:r>
            <a:r>
              <a:rPr lang="en-US" b="1" dirty="0" smtClean="0"/>
              <a:t> </a:t>
            </a:r>
            <a:r>
              <a:rPr lang="en-US" b="1" dirty="0" smtClean="0"/>
              <a:t>= "Passengers: " &amp; </a:t>
            </a:r>
            <a:r>
              <a:rPr lang="en-US" b="1" dirty="0" err="1" smtClean="0"/>
              <a:t>intPassengers.ToString</a:t>
            </a:r>
            <a:r>
              <a:rPr lang="en-US" b="1" dirty="0" smtClean="0"/>
              <a:t>() </a:t>
            </a:r>
            <a:r>
              <a:rPr lang="en-US" b="1" dirty="0" smtClean="0"/>
              <a:t>&amp;</a:t>
            </a:r>
          </a:p>
          <a:p>
            <a:r>
              <a:rPr lang="en-US" b="1" dirty="0" smtClean="0"/>
              <a:t> </a:t>
            </a:r>
            <a:r>
              <a:rPr lang="en-US" b="1" dirty="0" smtClean="0"/>
              <a:t>            " </a:t>
            </a:r>
            <a:r>
              <a:rPr lang="en-US" b="1" dirty="0" smtClean="0"/>
              <a:t>MPG: " &amp; </a:t>
            </a:r>
            <a:r>
              <a:rPr lang="en-US" b="1" dirty="0" err="1" smtClean="0"/>
              <a:t>dblMPG.ToString</a:t>
            </a:r>
            <a:r>
              <a:rPr lang="en-US" b="1" dirty="0" smtClean="0"/>
              <a:t>()</a:t>
            </a:r>
          </a:p>
          <a:p>
            <a:r>
              <a:rPr lang="en-US" b="1" dirty="0" smtClean="0"/>
              <a:t>    Return </a:t>
            </a:r>
            <a:r>
              <a:rPr lang="en-US" b="1" dirty="0" err="1" smtClean="0"/>
              <a:t>str</a:t>
            </a:r>
            <a:endParaRPr lang="en-US" b="1" dirty="0" smtClean="0"/>
          </a:p>
          <a:p>
            <a:r>
              <a:rPr lang="en-US" b="1" dirty="0" smtClean="0"/>
              <a:t>End Function</a:t>
            </a:r>
            <a:endParaRPr lang="en-US"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Base Class and Derived Class Constructors</a:t>
            </a:r>
            <a:endParaRPr lang="en-US" sz="3600" dirty="0"/>
          </a:p>
        </p:txBody>
      </p:sp>
      <p:sp>
        <p:nvSpPr>
          <p:cNvPr id="3" name="Content Placeholder 2"/>
          <p:cNvSpPr>
            <a:spLocks noGrp="1"/>
          </p:cNvSpPr>
          <p:nvPr>
            <p:ph idx="1"/>
          </p:nvPr>
        </p:nvSpPr>
        <p:spPr/>
        <p:txBody>
          <a:bodyPr/>
          <a:lstStyle/>
          <a:p>
            <a:r>
              <a:rPr lang="en-US" dirty="0" smtClean="0"/>
              <a:t>A constructor (named </a:t>
            </a:r>
            <a:r>
              <a:rPr lang="en-US" b="1" dirty="0" smtClean="0"/>
              <a:t>New</a:t>
            </a:r>
            <a:r>
              <a:rPr lang="en-US" dirty="0" smtClean="0"/>
              <a:t>) may be defined for both the base class and a derived class</a:t>
            </a:r>
          </a:p>
          <a:p>
            <a:r>
              <a:rPr lang="en-US" dirty="0" smtClean="0"/>
              <a:t>When a new object of the derived class is created, both constructors are executed</a:t>
            </a:r>
          </a:p>
          <a:p>
            <a:pPr lvl="1"/>
            <a:r>
              <a:rPr lang="en-US" dirty="0" smtClean="0"/>
              <a:t>The constructor of the base class will be called first</a:t>
            </a:r>
          </a:p>
          <a:p>
            <a:pPr lvl="1"/>
            <a:r>
              <a:rPr lang="en-US" dirty="0" smtClean="0"/>
              <a:t>Then the constructor of the derived class will be called</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Base and Derived Class Constructors Example</a:t>
            </a:r>
            <a:endParaRPr lang="en-US" sz="36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69</a:t>
            </a:fld>
            <a:endParaRPr lang="en-US" dirty="0"/>
          </a:p>
        </p:txBody>
      </p:sp>
      <p:sp>
        <p:nvSpPr>
          <p:cNvPr id="5" name="Rectangle 4"/>
          <p:cNvSpPr/>
          <p:nvPr/>
        </p:nvSpPr>
        <p:spPr>
          <a:xfrm>
            <a:off x="1181100" y="1295400"/>
            <a:ext cx="6781800" cy="5016758"/>
          </a:xfrm>
          <a:prstGeom prst="rect">
            <a:avLst/>
          </a:prstGeom>
        </p:spPr>
        <p:txBody>
          <a:bodyPr wrap="square">
            <a:spAutoFit/>
          </a:bodyPr>
          <a:lstStyle/>
          <a:p>
            <a:r>
              <a:rPr lang="en-US" sz="2000" b="1" dirty="0" smtClean="0"/>
              <a:t>Public Class </a:t>
            </a:r>
            <a:r>
              <a:rPr lang="en-US" sz="2000" b="1" dirty="0" smtClean="0"/>
              <a:t>Vehicle</a:t>
            </a:r>
          </a:p>
          <a:p>
            <a:endParaRPr lang="en-US" sz="2000" b="1" dirty="0" smtClean="0"/>
          </a:p>
          <a:p>
            <a:r>
              <a:rPr lang="en-US" sz="2000" b="1" dirty="0" smtClean="0"/>
              <a:t>    Public </a:t>
            </a:r>
            <a:r>
              <a:rPr lang="en-US" sz="2000" b="1" dirty="0" smtClean="0"/>
              <a:t>Sub New()</a:t>
            </a:r>
          </a:p>
          <a:p>
            <a:r>
              <a:rPr lang="en-US" sz="2000" b="1" dirty="0" smtClean="0"/>
              <a:t>        </a:t>
            </a:r>
            <a:r>
              <a:rPr lang="en-US" sz="2000" b="1" dirty="0" err="1" smtClean="0"/>
              <a:t>MessageBox.Show</a:t>
            </a:r>
            <a:r>
              <a:rPr lang="en-US" sz="2000" b="1" dirty="0" smtClean="0"/>
              <a:t>("This is the base class constructor.")</a:t>
            </a:r>
          </a:p>
          <a:p>
            <a:r>
              <a:rPr lang="en-US" sz="2000" b="1" dirty="0" smtClean="0"/>
              <a:t>    End </a:t>
            </a:r>
            <a:r>
              <a:rPr lang="en-US" sz="2000" b="1" dirty="0" smtClean="0"/>
              <a:t>Sub</a:t>
            </a:r>
          </a:p>
          <a:p>
            <a:r>
              <a:rPr lang="en-US" sz="2000" b="1" dirty="0" smtClean="0"/>
              <a:t>    ' </a:t>
            </a:r>
            <a:r>
              <a:rPr lang="en-US" sz="2000" b="1" i="1" dirty="0" smtClean="0"/>
              <a:t>(other properties and methods...)</a:t>
            </a:r>
          </a:p>
          <a:p>
            <a:r>
              <a:rPr lang="en-US" sz="2000" b="1" dirty="0" smtClean="0"/>
              <a:t>End </a:t>
            </a:r>
            <a:r>
              <a:rPr lang="en-US" sz="2000" b="1" dirty="0" smtClean="0"/>
              <a:t>Class</a:t>
            </a:r>
          </a:p>
          <a:p>
            <a:endParaRPr lang="en-US" sz="2000" b="1" dirty="0" smtClean="0"/>
          </a:p>
          <a:p>
            <a:r>
              <a:rPr lang="en-US" sz="2000" b="1" dirty="0" smtClean="0"/>
              <a:t>Public Class </a:t>
            </a:r>
            <a:r>
              <a:rPr lang="en-US" sz="2000" b="1" dirty="0" smtClean="0"/>
              <a:t>Truck</a:t>
            </a:r>
            <a:endParaRPr lang="en-US" sz="2000" b="1" dirty="0" smtClean="0"/>
          </a:p>
          <a:p>
            <a:r>
              <a:rPr lang="en-US" sz="2000" b="1" dirty="0" smtClean="0"/>
              <a:t>        Inherits Vehicle</a:t>
            </a:r>
          </a:p>
          <a:p>
            <a:endParaRPr lang="en-US" sz="2000" b="1" dirty="0" smtClean="0"/>
          </a:p>
          <a:p>
            <a:r>
              <a:rPr lang="en-US" sz="2000" b="1" dirty="0" smtClean="0"/>
              <a:t>    Public </a:t>
            </a:r>
            <a:r>
              <a:rPr lang="en-US" sz="2000" b="1" dirty="0" smtClean="0"/>
              <a:t>Sub New()</a:t>
            </a:r>
          </a:p>
          <a:p>
            <a:r>
              <a:rPr lang="en-US" sz="2000" b="1" dirty="0" smtClean="0"/>
              <a:t>        </a:t>
            </a:r>
            <a:r>
              <a:rPr lang="en-US" sz="2000" b="1" dirty="0" err="1" smtClean="0"/>
              <a:t>MessageBox.Show</a:t>
            </a:r>
            <a:r>
              <a:rPr lang="en-US" sz="2000" b="1" dirty="0" smtClean="0"/>
              <a:t>("This is the derived class constructor.")</a:t>
            </a:r>
          </a:p>
          <a:p>
            <a:r>
              <a:rPr lang="en-US" sz="2000" b="1" dirty="0" smtClean="0"/>
              <a:t>    End </a:t>
            </a:r>
            <a:r>
              <a:rPr lang="en-US" sz="2000" b="1" dirty="0" smtClean="0"/>
              <a:t>Sub</a:t>
            </a:r>
          </a:p>
          <a:p>
            <a:r>
              <a:rPr lang="en-US" sz="2000" b="1" dirty="0" smtClean="0"/>
              <a:t>    ' </a:t>
            </a:r>
            <a:r>
              <a:rPr lang="en-US" sz="2000" b="1" i="1" dirty="0" smtClean="0"/>
              <a:t>(other properties and methods...)</a:t>
            </a:r>
          </a:p>
          <a:p>
            <a:r>
              <a:rPr lang="en-US" sz="2000" b="1" dirty="0" smtClean="0"/>
              <a:t>End Class</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pPr>
              <a:spcBef>
                <a:spcPct val="0"/>
              </a:spcBef>
            </a:pPr>
            <a:r>
              <a:rPr lang="en-US" sz="2400" dirty="0" smtClean="0">
                <a:cs typeface="Times New Roman" pitchFamily="18" charset="0"/>
              </a:rPr>
              <a:t>A </a:t>
            </a:r>
            <a:r>
              <a:rPr lang="en-US" sz="2400" b="1" dirty="0" smtClean="0">
                <a:solidFill>
                  <a:schemeClr val="bg1"/>
                </a:solidFill>
                <a:cs typeface="Times New Roman" pitchFamily="18" charset="0"/>
              </a:rPr>
              <a:t>class</a:t>
            </a:r>
            <a:r>
              <a:rPr lang="en-US" sz="2400" i="1" dirty="0" smtClean="0">
                <a:cs typeface="Times New Roman" pitchFamily="18" charset="0"/>
              </a:rPr>
              <a:t> </a:t>
            </a:r>
            <a:r>
              <a:rPr lang="en-US" sz="2400" dirty="0" smtClean="0">
                <a:cs typeface="Times New Roman" pitchFamily="18" charset="0"/>
              </a:rPr>
              <a:t>is a program structure that defines an abstract data type</a:t>
            </a:r>
          </a:p>
          <a:p>
            <a:pPr lvl="1">
              <a:spcBef>
                <a:spcPct val="0"/>
              </a:spcBef>
            </a:pPr>
            <a:r>
              <a:rPr lang="en-US" sz="2400" dirty="0" smtClean="0">
                <a:cs typeface="Times New Roman" pitchFamily="18" charset="0"/>
              </a:rPr>
              <a:t>Create the class first</a:t>
            </a:r>
          </a:p>
          <a:p>
            <a:pPr lvl="1">
              <a:spcBef>
                <a:spcPct val="0"/>
              </a:spcBef>
            </a:pPr>
            <a:r>
              <a:rPr lang="en-US" sz="2400" dirty="0" smtClean="0">
                <a:cs typeface="Times New Roman" pitchFamily="18" charset="0"/>
              </a:rPr>
              <a:t>Then create an instance of the class</a:t>
            </a:r>
          </a:p>
          <a:p>
            <a:pPr lvl="2">
              <a:spcBef>
                <a:spcPct val="0"/>
              </a:spcBef>
            </a:pPr>
            <a:r>
              <a:rPr lang="en-US" dirty="0" smtClean="0">
                <a:cs typeface="Times New Roman" pitchFamily="18" charset="0"/>
              </a:rPr>
              <a:t>also called an </a:t>
            </a:r>
            <a:r>
              <a:rPr lang="en-US" b="1" dirty="0" smtClean="0">
                <a:solidFill>
                  <a:schemeClr val="bg1"/>
                </a:solidFill>
                <a:cs typeface="Times New Roman" pitchFamily="18" charset="0"/>
              </a:rPr>
              <a:t>object</a:t>
            </a:r>
            <a:endParaRPr lang="en-US" dirty="0" smtClean="0">
              <a:cs typeface="Times New Roman" pitchFamily="18" charset="0"/>
            </a:endParaRPr>
          </a:p>
          <a:p>
            <a:pPr lvl="1">
              <a:spcBef>
                <a:spcPct val="0"/>
              </a:spcBef>
            </a:pPr>
            <a:r>
              <a:rPr lang="en-US" sz="2400" dirty="0" smtClean="0">
                <a:cs typeface="Times New Roman" pitchFamily="18" charset="0"/>
              </a:rPr>
              <a:t>Class instances share common characteristics</a:t>
            </a:r>
          </a:p>
          <a:p>
            <a:pPr lvl="1">
              <a:spcBef>
                <a:spcPct val="0"/>
              </a:spcBef>
            </a:pPr>
            <a:r>
              <a:rPr lang="en-US" sz="2400" dirty="0" smtClean="0">
                <a:cs typeface="Times New Roman" pitchFamily="18" charset="0"/>
              </a:rPr>
              <a:t>Visual Basic forms and controls are classes</a:t>
            </a:r>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7</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4267200"/>
            <a:ext cx="7734300" cy="1733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Members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a:t>
            </a:r>
            <a:r>
              <a:rPr lang="en-US" sz="2800" b="1" dirty="0" smtClean="0">
                <a:solidFill>
                  <a:schemeClr val="bg1"/>
                </a:solidFill>
              </a:rPr>
              <a:t>Protected access specifier</a:t>
            </a:r>
            <a:r>
              <a:rPr lang="en-US" sz="2800" dirty="0" smtClean="0"/>
              <a:t> may be used in the declaration of a base class member, such as the following:</a:t>
            </a:r>
          </a:p>
          <a:p>
            <a:endParaRPr lang="en-US" sz="2800" i="1" dirty="0" smtClean="0">
              <a:solidFill>
                <a:srgbClr val="CC6600"/>
              </a:solidFill>
              <a:cs typeface="Times New Roman" pitchFamily="18" charset="0"/>
            </a:endParaRPr>
          </a:p>
          <a:p>
            <a:pPr lvl="1"/>
            <a:r>
              <a:rPr lang="en-US" dirty="0" smtClean="0">
                <a:cs typeface="Times New Roman" pitchFamily="18" charset="0"/>
              </a:rPr>
              <a:t>Protected</a:t>
            </a:r>
            <a:r>
              <a:rPr lang="en-US" b="1" dirty="0" smtClean="0"/>
              <a:t> </a:t>
            </a:r>
            <a:r>
              <a:rPr lang="en-US" dirty="0" smtClean="0"/>
              <a:t>base class members are treated </a:t>
            </a:r>
            <a:r>
              <a:rPr lang="en-US" dirty="0" smtClean="0"/>
              <a:t>as </a:t>
            </a:r>
          </a:p>
          <a:p>
            <a:pPr lvl="2"/>
            <a:r>
              <a:rPr lang="en-US" sz="2800" dirty="0" smtClean="0"/>
              <a:t>Public </a:t>
            </a:r>
            <a:r>
              <a:rPr lang="en-US" sz="2800" dirty="0" smtClean="0"/>
              <a:t>to classes derived from this base</a:t>
            </a:r>
          </a:p>
          <a:p>
            <a:pPr lvl="2"/>
            <a:r>
              <a:rPr lang="en-US" sz="2800" dirty="0" smtClean="0"/>
              <a:t>Private </a:t>
            </a:r>
            <a:r>
              <a:rPr lang="en-US" sz="2800" dirty="0" smtClean="0"/>
              <a:t>to classes not derived from this base</a:t>
            </a:r>
          </a:p>
          <a:p>
            <a:endParaRPr lang="en-US" sz="2800" dirty="0" smtClean="0"/>
          </a:p>
          <a:p>
            <a:r>
              <a:rPr lang="en-US" sz="2800" dirty="0" smtClean="0"/>
              <a:t>In Tutorial 12-4, you complete an application that uses inheritance</a:t>
            </a:r>
            <a:endParaRPr lang="en-US" sz="2800" dirty="0" smtClean="0"/>
          </a:p>
          <a:p>
            <a:endParaRPr lang="en-US" sz="2800"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70</a:t>
            </a:fld>
            <a:endParaRPr lang="en-US" dirty="0"/>
          </a:p>
        </p:txBody>
      </p:sp>
      <p:sp>
        <p:nvSpPr>
          <p:cNvPr id="5" name="Rectangle 4"/>
          <p:cNvSpPr/>
          <p:nvPr/>
        </p:nvSpPr>
        <p:spPr>
          <a:xfrm>
            <a:off x="2514600" y="2743200"/>
            <a:ext cx="4190058" cy="523220"/>
          </a:xfrm>
          <a:prstGeom prst="rect">
            <a:avLst/>
          </a:prstGeom>
        </p:spPr>
        <p:txBody>
          <a:bodyPr wrap="none">
            <a:spAutoFit/>
          </a:bodyPr>
          <a:lstStyle/>
          <a:p>
            <a:r>
              <a:rPr lang="en-US" sz="2800" b="1" dirty="0" smtClean="0"/>
              <a:t>Protected</a:t>
            </a:r>
            <a:r>
              <a:rPr lang="en-US" sz="2400" b="1" dirty="0" smtClean="0"/>
              <a:t> </a:t>
            </a:r>
            <a:r>
              <a:rPr lang="en-US" sz="2400" b="1" dirty="0" err="1" smtClean="0"/>
              <a:t>decCost</a:t>
            </a:r>
            <a:r>
              <a:rPr lang="en-US" sz="2400" b="1" dirty="0" smtClean="0"/>
              <a:t> As Decimal</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Class Properties, Methods, and Event Procedures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Programs communicate with an object using the properties and methods of the class</a:t>
            </a:r>
          </a:p>
          <a:p>
            <a:r>
              <a:rPr lang="en-US" dirty="0" smtClean="0"/>
              <a:t>Class properties: </a:t>
            </a:r>
          </a:p>
          <a:p>
            <a:pPr lvl="1"/>
            <a:r>
              <a:rPr lang="en-US" dirty="0" smtClean="0"/>
              <a:t>Buttons have Location, Text, and Name properties</a:t>
            </a:r>
          </a:p>
          <a:p>
            <a:r>
              <a:rPr lang="en-US" dirty="0" smtClean="0"/>
              <a:t>Class methods: </a:t>
            </a:r>
          </a:p>
          <a:p>
            <a:pPr lvl="1"/>
            <a:r>
              <a:rPr lang="en-US" dirty="0" smtClean="0"/>
              <a:t>The Focus method functions identically for every single button</a:t>
            </a:r>
          </a:p>
          <a:p>
            <a:r>
              <a:rPr lang="en-US" dirty="0" smtClean="0"/>
              <a:t>Class event procedures: </a:t>
            </a:r>
          </a:p>
          <a:p>
            <a:pPr lvl="1"/>
            <a:r>
              <a:rPr lang="en-US" dirty="0" smtClean="0"/>
              <a:t>Each button on a form has a different click event procedure</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Design</a:t>
            </a:r>
            <a:endParaRPr lang="en-US" dirty="0"/>
          </a:p>
        </p:txBody>
      </p:sp>
      <p:sp>
        <p:nvSpPr>
          <p:cNvPr id="3" name="Content Placeholder 2"/>
          <p:cNvSpPr>
            <a:spLocks noGrp="1"/>
          </p:cNvSpPr>
          <p:nvPr>
            <p:ph idx="1"/>
          </p:nvPr>
        </p:nvSpPr>
        <p:spPr/>
        <p:txBody>
          <a:bodyPr>
            <a:normAutofit fontScale="92500"/>
          </a:bodyPr>
          <a:lstStyle/>
          <a:p>
            <a:r>
              <a:rPr lang="en-US" dirty="0" smtClean="0"/>
              <a:t>The challenge is to design classes that effectively cooperate and communicate</a:t>
            </a:r>
          </a:p>
          <a:p>
            <a:r>
              <a:rPr lang="en-US" dirty="0" smtClean="0"/>
              <a:t>Analyze application requirements to determine ADTs that best implement the specifications</a:t>
            </a:r>
          </a:p>
          <a:p>
            <a:r>
              <a:rPr lang="en-US" dirty="0" smtClean="0"/>
              <a:t>Classes are fundamental building blocks</a:t>
            </a:r>
          </a:p>
          <a:p>
            <a:pPr lvl="1"/>
            <a:r>
              <a:rPr lang="en-US" dirty="0" smtClean="0"/>
              <a:t>Typically represent nouns of some type</a:t>
            </a:r>
          </a:p>
          <a:p>
            <a:r>
              <a:rPr lang="en-US" dirty="0" smtClean="0"/>
              <a:t>A well-designed class may outlive the application</a:t>
            </a:r>
          </a:p>
          <a:p>
            <a:pPr lvl="1"/>
            <a:r>
              <a:rPr lang="en-US" dirty="0" smtClean="0"/>
              <a:t>Other uses for the class may be found</a:t>
            </a:r>
          </a:p>
          <a:p>
            <a:endParaRPr lang="en-US" dirty="0"/>
          </a:p>
        </p:txBody>
      </p:sp>
      <p:sp>
        <p:nvSpPr>
          <p:cNvPr id="4" name="Slide Number Placeholder 3"/>
          <p:cNvSpPr>
            <a:spLocks noGrp="1"/>
          </p:cNvSpPr>
          <p:nvPr>
            <p:ph type="sldNum" sz="quarter" idx="4"/>
          </p:nvPr>
        </p:nvSpPr>
        <p:spPr/>
        <p:txBody>
          <a:bodyPr/>
          <a:lstStyle/>
          <a:p>
            <a:r>
              <a:rPr lang="en-US" smtClean="0"/>
              <a:t>Chapter 12 – Slide </a:t>
            </a:r>
            <a:fld id="{B6F15528-21DE-4FAA-801E-634DDDAF4B2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B2010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VB2010Theme</Template>
  <TotalTime>2444</TotalTime>
  <Words>4865</Words>
  <Application>Microsoft Office PowerPoint</Application>
  <PresentationFormat>On-screen Show (4:3)</PresentationFormat>
  <Paragraphs>792</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VB2010Theme</vt:lpstr>
      <vt:lpstr>Slide 1</vt:lpstr>
      <vt:lpstr>Chapter 12</vt:lpstr>
      <vt:lpstr>Introduction</vt:lpstr>
      <vt:lpstr>Classes and Objects</vt:lpstr>
      <vt:lpstr>Object-Oriented Programming</vt:lpstr>
      <vt:lpstr>Abstract Data Types</vt:lpstr>
      <vt:lpstr>Classes</vt:lpstr>
      <vt:lpstr>Class Properties, Methods, and Event Procedures</vt:lpstr>
      <vt:lpstr>Object-Oriented Design</vt:lpstr>
      <vt:lpstr>Finding the Classes</vt:lpstr>
      <vt:lpstr>Looking for Control Structures</vt:lpstr>
      <vt:lpstr>Describing the Classes</vt:lpstr>
      <vt:lpstr>Interface and Implementation</vt:lpstr>
      <vt:lpstr>Creating a Class</vt:lpstr>
      <vt:lpstr>Class Declaration and Adding a Class</vt:lpstr>
      <vt:lpstr>The Add New Item Dialog Box</vt:lpstr>
      <vt:lpstr>Member Variables</vt:lpstr>
      <vt:lpstr>Creating an Instance of a Class</vt:lpstr>
      <vt:lpstr>Accessing Members</vt:lpstr>
      <vt:lpstr>Property Procedures</vt:lpstr>
      <vt:lpstr>Example Class Property</vt:lpstr>
      <vt:lpstr>Example Class Property Use</vt:lpstr>
      <vt:lpstr>Read-Only Properties</vt:lpstr>
      <vt:lpstr>Read-Only Property Example</vt:lpstr>
      <vt:lpstr>Removing Objects and Garbage Collection</vt:lpstr>
      <vt:lpstr>Going Out of Scope</vt:lpstr>
      <vt:lpstr>Comparing Object Variables with the Is and IsNot Operators</vt:lpstr>
      <vt:lpstr>Creating an Array of Objects</vt:lpstr>
      <vt:lpstr>Writing Procedures and Functions That Work with Objects</vt:lpstr>
      <vt:lpstr>Passing Objects by Value and by Reference</vt:lpstr>
      <vt:lpstr>Returning an Object from a Function</vt:lpstr>
      <vt:lpstr>Methods</vt:lpstr>
      <vt:lpstr>Constructors</vt:lpstr>
      <vt:lpstr>Finalizers</vt:lpstr>
      <vt:lpstr>Displaying Messages in the Output Window</vt:lpstr>
      <vt:lpstr>Tutorial 12-1</vt:lpstr>
      <vt:lpstr>Collections</vt:lpstr>
      <vt:lpstr>Collections</vt:lpstr>
      <vt:lpstr>Creating an Instance of the Collection Class</vt:lpstr>
      <vt:lpstr>Adding Items to a Collection</vt:lpstr>
      <vt:lpstr>Examples of Adding Items to a Collection</vt:lpstr>
      <vt:lpstr>Accessing Items by their Indexes</vt:lpstr>
      <vt:lpstr>The IndexOutOfRange Exception</vt:lpstr>
      <vt:lpstr>The Count Property</vt:lpstr>
      <vt:lpstr>Searching for an Item by Key Value Using the Item Method</vt:lpstr>
      <vt:lpstr>Using References versus Copies</vt:lpstr>
      <vt:lpstr>Using the For Each…Next Loop with a Collection</vt:lpstr>
      <vt:lpstr>Removing Members</vt:lpstr>
      <vt:lpstr>Preventing Exceptions when Removing Members</vt:lpstr>
      <vt:lpstr>Writing Sub Procedures and Functions That Use Collections</vt:lpstr>
      <vt:lpstr>Relating the Items in Parallel Collections</vt:lpstr>
      <vt:lpstr>Focus on Problem Solving: Creating the Student Collection Application</vt:lpstr>
      <vt:lpstr>The MainForm Form</vt:lpstr>
      <vt:lpstr>The AddForm Form</vt:lpstr>
      <vt:lpstr>The Object Browser</vt:lpstr>
      <vt:lpstr>The Object Browser</vt:lpstr>
      <vt:lpstr>Introduction to Inheritance</vt:lpstr>
      <vt:lpstr>What is Inheritance?</vt:lpstr>
      <vt:lpstr>Base and Derived Classes</vt:lpstr>
      <vt:lpstr>The Vehicle Base Class</vt:lpstr>
      <vt:lpstr>The Truck Derived Class</vt:lpstr>
      <vt:lpstr>Overriding Properties and Methods</vt:lpstr>
      <vt:lpstr>Overriding Procedure Example</vt:lpstr>
      <vt:lpstr>Overridable Property Procedure in the Base Class Example</vt:lpstr>
      <vt:lpstr>Overridden Property Procedure in the Derived Class Example</vt:lpstr>
      <vt:lpstr>Overriding Methods</vt:lpstr>
      <vt:lpstr>Overriding the ToString Method</vt:lpstr>
      <vt:lpstr>Base Class and Derived Class Constructors</vt:lpstr>
      <vt:lpstr>Base and Derived Class Constructors Example</vt:lpstr>
      <vt:lpstr>Protected Members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subject>Starting Out with Visual Basic 2010</dc:subject>
  <dc:creator>Chris</dc:creator>
  <cp:lastModifiedBy>Chris</cp:lastModifiedBy>
  <cp:revision>260</cp:revision>
  <dcterms:created xsi:type="dcterms:W3CDTF">2006-08-16T00:00:00Z</dcterms:created>
  <dcterms:modified xsi:type="dcterms:W3CDTF">2010-08-22T02:04:11Z</dcterms:modified>
</cp:coreProperties>
</file>