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0"/>
  </p:handoutMasterIdLst>
  <p:sldIdLst>
    <p:sldId id="256" r:id="rId2"/>
    <p:sldId id="257" r:id="rId3"/>
    <p:sldId id="258" r:id="rId4"/>
    <p:sldId id="269" r:id="rId5"/>
    <p:sldId id="260" r:id="rId6"/>
    <p:sldId id="31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10" r:id="rId47"/>
    <p:sldId id="311" r:id="rId48"/>
    <p:sldId id="303" r:id="rId49"/>
    <p:sldId id="304" r:id="rId50"/>
    <p:sldId id="305" r:id="rId51"/>
    <p:sldId id="312" r:id="rId52"/>
    <p:sldId id="306" r:id="rId53"/>
    <p:sldId id="313" r:id="rId54"/>
    <p:sldId id="314" r:id="rId55"/>
    <p:sldId id="307" r:id="rId56"/>
    <p:sldId id="308" r:id="rId57"/>
    <p:sldId id="315" r:id="rId58"/>
    <p:sldId id="30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7FDC"/>
    <a:srgbClr val="8CC43F"/>
    <a:srgbClr val="33CC33"/>
    <a:srgbClr val="FFFF00"/>
    <a:srgbClr val="124B90"/>
    <a:srgbClr val="F8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E8838-4A6E-4907-B8D9-5A7EE6E26E68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F55F1-C74E-40F6-81E5-21C0DF63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0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1219200"/>
            <a:ext cx="3429000" cy="16763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29000"/>
            <a:ext cx="3429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257800" y="152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500"/>
            <a:ext cx="4978400" cy="578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5257800" y="152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500"/>
            <a:ext cx="4978400" cy="578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93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7" y="228600"/>
            <a:ext cx="2822046" cy="327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7" y="228600"/>
            <a:ext cx="2822046" cy="327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43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6248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>
          <a:xfrm>
            <a:off x="457200" y="6248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Programming and Visual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Input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Input is any data the computer collects from the outside world</a:t>
            </a:r>
          </a:p>
          <a:p>
            <a:r>
              <a:rPr lang="en-US" sz="3000" dirty="0"/>
              <a:t>The device that collects and sends data to the computer is called an input device</a:t>
            </a:r>
          </a:p>
          <a:p>
            <a:r>
              <a:rPr lang="en-US" sz="3000" dirty="0"/>
              <a:t>Common input devices:</a:t>
            </a:r>
          </a:p>
          <a:p>
            <a:pPr lvl="1"/>
            <a:r>
              <a:rPr lang="en-US" sz="3000" dirty="0"/>
              <a:t>Keyboard</a:t>
            </a:r>
          </a:p>
          <a:p>
            <a:pPr lvl="1"/>
            <a:r>
              <a:rPr lang="en-US" sz="3000" dirty="0"/>
              <a:t>Mouse</a:t>
            </a:r>
          </a:p>
          <a:p>
            <a:pPr lvl="1"/>
            <a:r>
              <a:rPr lang="en-US" sz="3000" dirty="0"/>
              <a:t>Digital camera</a:t>
            </a:r>
          </a:p>
          <a:p>
            <a:r>
              <a:rPr lang="en-US" sz="3000" dirty="0"/>
              <a:t>Disk and optical drives can be input devices</a:t>
            </a:r>
          </a:p>
          <a:p>
            <a:pPr lvl="1"/>
            <a:r>
              <a:rPr lang="en-US" sz="3000" dirty="0"/>
              <a:t>If their data is retrieved and loaded into main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Output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Output </a:t>
            </a:r>
            <a:r>
              <a:rPr lang="en-US" sz="3000" dirty="0"/>
              <a:t>is any data the computer sends to the outside world</a:t>
            </a:r>
          </a:p>
          <a:p>
            <a:pPr lvl="1"/>
            <a:r>
              <a:rPr lang="en-US" sz="3000" dirty="0"/>
              <a:t>A sales report, list of names, graphic images, or a sound</a:t>
            </a:r>
          </a:p>
          <a:p>
            <a:r>
              <a:rPr lang="en-US" sz="3000" dirty="0"/>
              <a:t>Data is sent to an output device, which formats and presents it</a:t>
            </a:r>
          </a:p>
          <a:p>
            <a:r>
              <a:rPr lang="en-US" sz="3000" dirty="0"/>
              <a:t>Common output devices:</a:t>
            </a:r>
          </a:p>
          <a:p>
            <a:pPr lvl="1"/>
            <a:r>
              <a:rPr lang="en-US" sz="3000" dirty="0"/>
              <a:t>Monitor</a:t>
            </a:r>
          </a:p>
          <a:p>
            <a:pPr lvl="1"/>
            <a:r>
              <a:rPr lang="en-US" sz="3000" dirty="0"/>
              <a:t>Printer</a:t>
            </a:r>
          </a:p>
          <a:p>
            <a:pPr lvl="1"/>
            <a:r>
              <a:rPr lang="en-US" sz="3000" dirty="0"/>
              <a:t>Disk and optical drives can be output devices</a:t>
            </a:r>
          </a:p>
          <a:p>
            <a:pPr lvl="2"/>
            <a:r>
              <a:rPr lang="en-US" sz="3000" dirty="0"/>
              <a:t>If the CPU sends them data to be saved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Software </a:t>
            </a:r>
            <a:r>
              <a:rPr lang="en-US" sz="2800" dirty="0"/>
              <a:t>refers to the programs that run on a computer</a:t>
            </a:r>
          </a:p>
          <a:p>
            <a:r>
              <a:rPr lang="en-US" sz="2800" dirty="0"/>
              <a:t>There are two general categories of software:</a:t>
            </a:r>
          </a:p>
          <a:p>
            <a:pPr lvl="1"/>
            <a:r>
              <a:rPr lang="en-US" dirty="0"/>
              <a:t>Operating systems</a:t>
            </a:r>
          </a:p>
          <a:p>
            <a:pPr lvl="2"/>
            <a:r>
              <a:rPr lang="en-US" sz="2800" dirty="0"/>
              <a:t>An operating system or OS is a set of programs that manages the computer’s hardware devices and controls their processes</a:t>
            </a:r>
          </a:p>
          <a:p>
            <a:pPr lvl="2"/>
            <a:r>
              <a:rPr lang="en-US" sz="2800" dirty="0"/>
              <a:t>Windows, Mac OS, and Linux are all operating systems</a:t>
            </a:r>
          </a:p>
          <a:p>
            <a:pPr lvl="1"/>
            <a:r>
              <a:rPr lang="en-US" dirty="0"/>
              <a:t>Application Software</a:t>
            </a:r>
          </a:p>
          <a:p>
            <a:pPr lvl="2"/>
            <a:r>
              <a:rPr lang="en-US" sz="2800" dirty="0" smtClean="0"/>
              <a:t>Application </a:t>
            </a:r>
            <a:r>
              <a:rPr lang="en-US" sz="2800" dirty="0"/>
              <a:t>software refers to programs that make the computer useful to the user</a:t>
            </a:r>
          </a:p>
          <a:p>
            <a:pPr lvl="2"/>
            <a:r>
              <a:rPr lang="en-US" sz="2800" dirty="0"/>
              <a:t>Word processing, spreadsheet, and database packages are all examples of application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and 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can only follow instructions </a:t>
            </a:r>
          </a:p>
          <a:p>
            <a:r>
              <a:rPr lang="en-US" dirty="0"/>
              <a:t>A computer program is a set of instructions on how to solve a problem or perform a task</a:t>
            </a:r>
          </a:p>
          <a:p>
            <a:r>
              <a:rPr lang="en-US" dirty="0"/>
              <a:t>In order for a computer to compute someone’s gross pay, we must tell it to perform the steps on the following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Gross Pay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3352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57200" y="5257800"/>
            <a:ext cx="82296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algn="ctr">
              <a:lnSpc>
                <a:spcPct val="90000"/>
              </a:lnSpc>
              <a:buNone/>
            </a:pPr>
            <a:r>
              <a:rPr lang="en-US" sz="2800" dirty="0"/>
              <a:t>This well-defined, ordered set of steps for solving </a:t>
            </a:r>
            <a:r>
              <a:rPr lang="en-US" sz="2800" dirty="0" smtClean="0"/>
              <a:t>a problem </a:t>
            </a:r>
            <a:r>
              <a:rPr lang="en-US" sz="2800" dirty="0"/>
              <a:t>is called an algorithm</a:t>
            </a:r>
          </a:p>
        </p:txBody>
      </p:sp>
    </p:spTree>
    <p:extLst>
      <p:ext uri="{BB962C8B-B14F-4D97-AF65-F5344CB8AC3E}">
        <p14:creationId xmlns:p14="http://schemas.microsoft.com/office/powerpoint/2010/main" val="11528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buSzPct val="75000"/>
              <a:buNone/>
            </a:pPr>
            <a:r>
              <a:rPr lang="en-US" sz="2400" dirty="0"/>
              <a:t>Memory snapshots </a:t>
            </a:r>
            <a:r>
              <a:rPr lang="en-US" sz="2400" dirty="0" smtClean="0"/>
              <a:t>show program states</a:t>
            </a:r>
            <a:endParaRPr lang="en-US" sz="2400" dirty="0"/>
          </a:p>
          <a:p>
            <a:pPr marL="533400" indent="-533400">
              <a:lnSpc>
                <a:spcPct val="90000"/>
              </a:lnSpc>
              <a:buSzPct val="75000"/>
              <a:buNone/>
            </a:pPr>
            <a:endParaRPr lang="en-US" sz="2400" dirty="0"/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3"/>
            </a:pPr>
            <a:r>
              <a:rPr lang="en-US" sz="2400" dirty="0"/>
              <a:t>Store hours worked in memory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3"/>
            </a:pPr>
            <a:endParaRPr lang="en-US" sz="2400" dirty="0"/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3"/>
            </a:pPr>
            <a:endParaRPr lang="en-US" sz="2400" dirty="0"/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6"/>
            </a:pPr>
            <a:r>
              <a:rPr lang="en-US" sz="2400" dirty="0"/>
              <a:t>Store hourly pay rate</a:t>
            </a:r>
            <a:r>
              <a:rPr lang="en-US" sz="2400" b="1" i="1" dirty="0"/>
              <a:t> </a:t>
            </a:r>
            <a:r>
              <a:rPr lang="en-US" sz="2400" dirty="0"/>
              <a:t>in memory</a:t>
            </a:r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6"/>
            </a:pPr>
            <a:endParaRPr lang="en-US" sz="2400" dirty="0"/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6"/>
            </a:pPr>
            <a:endParaRPr lang="en-US" sz="2400" dirty="0"/>
          </a:p>
          <a:p>
            <a:pPr marL="533400" indent="-533400">
              <a:lnSpc>
                <a:spcPct val="90000"/>
              </a:lnSpc>
              <a:buSzPct val="75000"/>
              <a:buFont typeface="Arial" charset="0"/>
              <a:buAutoNum type="arabicPeriod" startAt="6"/>
            </a:pPr>
            <a:r>
              <a:rPr lang="en-US" sz="2400" dirty="0"/>
              <a:t>Multiply hours worked by pay rate </a:t>
            </a:r>
            <a:br>
              <a:rPr lang="en-US" sz="2400" dirty="0"/>
            </a:br>
            <a:r>
              <a:rPr lang="en-US" sz="2400" dirty="0"/>
              <a:t>and store amount earned</a:t>
            </a:r>
            <a:r>
              <a:rPr lang="en-US" sz="2400" b="1" i="1" dirty="0"/>
              <a:t> </a:t>
            </a:r>
            <a:r>
              <a:rPr lang="en-US" sz="2400" dirty="0"/>
              <a:t>in memory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19056"/>
              </p:ext>
            </p:extLst>
          </p:nvPr>
        </p:nvGraphicFramePr>
        <p:xfrm>
          <a:off x="6172200" y="1600200"/>
          <a:ext cx="1981200" cy="11068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9405"/>
                <a:gridCol w="731795"/>
              </a:tblGrid>
              <a:tr h="2839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Program Starting State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3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hours worked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1335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/>
                        <a:t>hourly pay rate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553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/>
                        <a:t>amount earned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51348"/>
              </p:ext>
            </p:extLst>
          </p:nvPr>
        </p:nvGraphicFramePr>
        <p:xfrm>
          <a:off x="6172200" y="2768600"/>
          <a:ext cx="1981200" cy="11068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9405"/>
                <a:gridCol w="731795"/>
              </a:tblGrid>
              <a:tr h="28392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/>
                        <a:t>Snapshot after Step 3</a:t>
                      </a:r>
                      <a:endParaRPr lang="en-US" sz="12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31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dirty="0" smtClean="0">
                          <a:solidFill>
                            <a:schemeClr val="tx1"/>
                          </a:solidFill>
                        </a:rPr>
                        <a:t>hours worked</a:t>
                      </a:r>
                      <a:endParaRPr 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1335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</a:rPr>
                        <a:t>hourly pay rate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553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</a:rPr>
                        <a:t>amount earned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??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16554"/>
              </p:ext>
            </p:extLst>
          </p:nvPr>
        </p:nvGraphicFramePr>
        <p:xfrm>
          <a:off x="6172200" y="3937000"/>
          <a:ext cx="1981200" cy="11068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9405"/>
                <a:gridCol w="731795"/>
              </a:tblGrid>
              <a:tr h="28392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/>
                        <a:t>Snapshot after Step 6</a:t>
                      </a:r>
                      <a:endParaRPr 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3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hours worked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1335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</a:rPr>
                        <a:t>hourly pay rate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553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/>
                        <a:t>amount earned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??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38517"/>
              </p:ext>
            </p:extLst>
          </p:nvPr>
        </p:nvGraphicFramePr>
        <p:xfrm>
          <a:off x="6172200" y="5105400"/>
          <a:ext cx="1981200" cy="109164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9405"/>
                <a:gridCol w="731795"/>
              </a:tblGrid>
              <a:tr h="28392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/>
                        <a:t>Snapshot after Step 7</a:t>
                      </a:r>
                      <a:endParaRPr 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3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hours worked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1335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</a:rPr>
                        <a:t>hourly pay rate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5531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</a:rPr>
                        <a:t>amount earned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2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The steps in </a:t>
            </a:r>
            <a:r>
              <a:rPr lang="en-US" sz="3000" dirty="0" smtClean="0"/>
              <a:t>an algorithm </a:t>
            </a:r>
            <a:r>
              <a:rPr lang="en-US" sz="3000" dirty="0"/>
              <a:t>must be stated in a form the computer understands</a:t>
            </a:r>
          </a:p>
          <a:p>
            <a:r>
              <a:rPr lang="en-US" sz="3000" dirty="0"/>
              <a:t>The CPU processes a series of 1’s and 0’s called machine language instructions</a:t>
            </a:r>
          </a:p>
          <a:p>
            <a:r>
              <a:rPr lang="en-US" sz="3000" dirty="0"/>
              <a:t>This is a tedious and difficult format for people</a:t>
            </a:r>
          </a:p>
          <a:p>
            <a:r>
              <a:rPr lang="en-US" sz="3000" dirty="0" smtClean="0"/>
              <a:t>Programming </a:t>
            </a:r>
            <a:r>
              <a:rPr lang="en-US" sz="3000" dirty="0"/>
              <a:t>languages allow us to use words instead of numbers</a:t>
            </a:r>
          </a:p>
          <a:p>
            <a:r>
              <a:rPr lang="en-US" sz="3000" dirty="0"/>
              <a:t>Special software called a compiler converts the programming language statements to machine language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Popular Programming Languages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9108"/>
            <a:ext cx="8229600" cy="3328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6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 Made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 smtClean="0"/>
              <a:t>Keywords </a:t>
            </a:r>
            <a:r>
              <a:rPr lang="en-US" sz="2900" dirty="0"/>
              <a:t>(Reserved Words)</a:t>
            </a:r>
          </a:p>
          <a:p>
            <a:pPr lvl="1"/>
            <a:r>
              <a:rPr lang="en-US" sz="2900" dirty="0"/>
              <a:t>Words with special meaning  that make up a high-level programming language, cannot be used for any other purpose</a:t>
            </a:r>
          </a:p>
          <a:p>
            <a:r>
              <a:rPr lang="en-US" sz="2900" dirty="0" smtClean="0"/>
              <a:t>Operators</a:t>
            </a:r>
            <a:endParaRPr lang="en-US" sz="2900" dirty="0"/>
          </a:p>
          <a:p>
            <a:pPr lvl="1"/>
            <a:r>
              <a:rPr lang="en-US" sz="2900" dirty="0"/>
              <a:t>Special symbols that perform various operations on data</a:t>
            </a:r>
          </a:p>
          <a:p>
            <a:r>
              <a:rPr lang="en-US" sz="2900" dirty="0" smtClean="0"/>
              <a:t>Variables</a:t>
            </a:r>
            <a:endParaRPr lang="en-US" sz="2900" dirty="0"/>
          </a:p>
          <a:p>
            <a:pPr lvl="1"/>
            <a:r>
              <a:rPr lang="en-US" sz="2900" dirty="0"/>
              <a:t>Used to store data in memory, named by the programmer</a:t>
            </a:r>
          </a:p>
          <a:p>
            <a:r>
              <a:rPr lang="en-US" sz="2900" dirty="0" smtClean="0"/>
              <a:t>Syntax</a:t>
            </a:r>
            <a:endParaRPr lang="en-US" sz="2900" dirty="0"/>
          </a:p>
          <a:p>
            <a:pPr lvl="1"/>
            <a:r>
              <a:rPr lang="en-US" sz="2900" dirty="0"/>
              <a:t>Set of rules</a:t>
            </a:r>
          </a:p>
          <a:p>
            <a:pPr lvl="1"/>
            <a:r>
              <a:rPr lang="en-US" sz="2900" dirty="0"/>
              <a:t>Similar to the syntax (rules) of a spoken language, such as English, but must be strictly followed</a:t>
            </a:r>
          </a:p>
          <a:p>
            <a:pPr lvl="1"/>
            <a:r>
              <a:rPr lang="en-US" sz="2900" dirty="0"/>
              <a:t>If even a single syntax error appears in a program, it will not compile or execute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1.1 Computer Systems: Hardware and </a:t>
            </a:r>
            <a:r>
              <a:rPr lang="en-US" sz="2800" dirty="0" smtClean="0"/>
              <a:t>Software</a:t>
            </a:r>
            <a:endParaRPr lang="en-US" sz="2800" dirty="0" smtClean="0"/>
          </a:p>
          <a:p>
            <a:r>
              <a:rPr lang="en-US" sz="2800" dirty="0" smtClean="0"/>
              <a:t>1.2 Programs and Programming </a:t>
            </a:r>
            <a:r>
              <a:rPr lang="en-US" sz="2800" dirty="0" smtClean="0"/>
              <a:t>Languages</a:t>
            </a:r>
            <a:endParaRPr lang="en-US" sz="2800" dirty="0" smtClean="0"/>
          </a:p>
          <a:p>
            <a:r>
              <a:rPr lang="en-US" sz="2800" dirty="0" smtClean="0"/>
              <a:t>1.3 More about Controls and Programming</a:t>
            </a:r>
          </a:p>
          <a:p>
            <a:r>
              <a:rPr lang="en-US" sz="2800" dirty="0" smtClean="0"/>
              <a:t>1.4 The Programming Process</a:t>
            </a:r>
          </a:p>
          <a:p>
            <a:r>
              <a:rPr lang="en-US" sz="2800" dirty="0" smtClean="0"/>
              <a:t>1.5 Visual Studio and Visual Studio </a:t>
            </a:r>
            <a:r>
              <a:rPr lang="en-US" sz="2800" dirty="0" smtClean="0"/>
              <a:t>Express (</a:t>
            </a:r>
            <a:r>
              <a:rPr lang="en-US" sz="2800" dirty="0" smtClean="0"/>
              <a:t>the Visual Basic Environment)</a:t>
            </a:r>
          </a:p>
        </p:txBody>
      </p:sp>
    </p:spTree>
    <p:extLst>
      <p:ext uri="{BB962C8B-B14F-4D97-AF65-F5344CB8AC3E}">
        <p14:creationId xmlns:p14="http://schemas.microsoft.com/office/powerpoint/2010/main" val="4949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 Made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Statements</a:t>
            </a:r>
            <a:endParaRPr lang="en-US" sz="2800" dirty="0"/>
          </a:p>
          <a:p>
            <a:pPr lvl="1"/>
            <a:r>
              <a:rPr lang="en-US" dirty="0"/>
              <a:t>Instructions made up of keywords, variables, and operators.</a:t>
            </a:r>
          </a:p>
          <a:p>
            <a:pPr lvl="1"/>
            <a:r>
              <a:rPr lang="en-US" dirty="0"/>
              <a:t>Called source code, or simply code</a:t>
            </a:r>
          </a:p>
          <a:p>
            <a:r>
              <a:rPr lang="en-US" sz="2800" dirty="0" smtClean="0"/>
              <a:t>Procedures</a:t>
            </a:r>
            <a:endParaRPr lang="en-US" sz="2800" dirty="0"/>
          </a:p>
          <a:p>
            <a:pPr lvl="1"/>
            <a:r>
              <a:rPr lang="en-US" dirty="0"/>
              <a:t>Set of programming statements that perform a specific task</a:t>
            </a:r>
          </a:p>
          <a:p>
            <a:r>
              <a:rPr lang="en-US" sz="2800" dirty="0" smtClean="0"/>
              <a:t>Comments </a:t>
            </a:r>
            <a:r>
              <a:rPr lang="en-US" sz="2800" dirty="0"/>
              <a:t>(Remarks)</a:t>
            </a:r>
          </a:p>
          <a:p>
            <a:pPr lvl="1"/>
            <a:r>
              <a:rPr lang="en-US" dirty="0"/>
              <a:t>Ignored when the program runs, help human reader understand the purpose of programming statements</a:t>
            </a:r>
          </a:p>
          <a:p>
            <a:pPr lvl="1"/>
            <a:r>
              <a:rPr lang="en-US" dirty="0"/>
              <a:t>In Visual Basic, any statement that begins with an apostrophe (')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people who use </a:t>
            </a:r>
            <a:r>
              <a:rPr lang="en-US" sz="2800" dirty="0" smtClean="0"/>
              <a:t>a program </a:t>
            </a:r>
            <a:r>
              <a:rPr lang="en-US" sz="2800" dirty="0"/>
              <a:t>are known as users</a:t>
            </a:r>
          </a:p>
          <a:p>
            <a:r>
              <a:rPr lang="en-US" sz="2800" dirty="0"/>
              <a:t>The part of a program that </a:t>
            </a:r>
            <a:r>
              <a:rPr lang="en-US" sz="2800" dirty="0" smtClean="0"/>
              <a:t>users </a:t>
            </a:r>
            <a:r>
              <a:rPr lang="en-US" sz="2800" dirty="0"/>
              <a:t>interact with is known as </a:t>
            </a:r>
            <a:r>
              <a:rPr lang="en-US" sz="2800" dirty="0" smtClean="0"/>
              <a:t>the </a:t>
            </a:r>
            <a:r>
              <a:rPr lang="en-US" sz="2800" dirty="0"/>
              <a:t>user interface</a:t>
            </a:r>
          </a:p>
          <a:p>
            <a:r>
              <a:rPr lang="en-US" sz="2800" dirty="0"/>
              <a:t>A graphical user interface or </a:t>
            </a:r>
            <a:r>
              <a:rPr lang="en-US" sz="2800" dirty="0" smtClean="0"/>
              <a:t>GUI (pronounced </a:t>
            </a:r>
            <a:r>
              <a:rPr lang="en-US" sz="2800" i="1" dirty="0" smtClean="0"/>
              <a:t>gooey</a:t>
            </a:r>
            <a:r>
              <a:rPr lang="en-US" sz="2800" dirty="0" smtClean="0"/>
              <a:t>) </a:t>
            </a:r>
            <a:r>
              <a:rPr lang="en-US" sz="2800" dirty="0"/>
              <a:t>consists of one or more windows</a:t>
            </a:r>
          </a:p>
          <a:p>
            <a:r>
              <a:rPr lang="en-US" sz="2800" dirty="0"/>
              <a:t>A window is a rectangular area that contains other visual elements such as text and buttons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Graphical 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36" y="2021911"/>
            <a:ext cx="4584127" cy="3682540"/>
          </a:xfrm>
        </p:spPr>
      </p:pic>
    </p:spTree>
    <p:extLst>
      <p:ext uri="{BB962C8B-B14F-4D97-AF65-F5344CB8AC3E}">
        <p14:creationId xmlns:p14="http://schemas.microsoft.com/office/powerpoint/2010/main" val="41153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Visual Basic is an object-oriented programming (OOP) language</a:t>
            </a:r>
          </a:p>
          <a:p>
            <a:r>
              <a:rPr lang="en-US" sz="3000" dirty="0"/>
              <a:t>An object is an item in a program that contains data and has the ability to perform actions</a:t>
            </a:r>
          </a:p>
          <a:p>
            <a:r>
              <a:rPr lang="en-US" sz="3000" dirty="0"/>
              <a:t>The data an object contains is referred to as properties, or attributes</a:t>
            </a:r>
          </a:p>
          <a:p>
            <a:r>
              <a:rPr lang="en-US" sz="3000" dirty="0"/>
              <a:t>The operations that an object can perform are called methods</a:t>
            </a:r>
          </a:p>
          <a:p>
            <a:r>
              <a:rPr lang="en-US" sz="3000" dirty="0"/>
              <a:t>A method is a special type of procedure that belongs to an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control is specific type of object that usually appears in a program’s graphical user interface</a:t>
            </a:r>
          </a:p>
          <a:p>
            <a:pPr lvl="1"/>
            <a:r>
              <a:rPr lang="en-US" sz="2400" dirty="0" smtClean="0"/>
              <a:t>The window that contains the other elements is known as a Form control</a:t>
            </a:r>
          </a:p>
          <a:p>
            <a:pPr lvl="1"/>
            <a:r>
              <a:rPr lang="en-US" sz="2400" dirty="0" smtClean="0"/>
              <a:t>The small boxes that accept input are known as </a:t>
            </a:r>
            <a:r>
              <a:rPr lang="en-US" sz="2400" dirty="0" err="1" smtClean="0"/>
              <a:t>TextBox</a:t>
            </a:r>
            <a:r>
              <a:rPr lang="en-US" sz="2400" dirty="0" smtClean="0"/>
              <a:t> controls</a:t>
            </a:r>
          </a:p>
          <a:p>
            <a:pPr lvl="1"/>
            <a:r>
              <a:rPr lang="en-US" sz="2400" dirty="0" smtClean="0"/>
              <a:t>The areas that simply display text are known as Label controls</a:t>
            </a:r>
          </a:p>
          <a:p>
            <a:pPr lvl="1"/>
            <a:r>
              <a:rPr lang="en-US" sz="2400" dirty="0" smtClean="0"/>
              <a:t>The buttons that perform operations when clicked with the mouse are known as Button controls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Controls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37" y="1668303"/>
            <a:ext cx="4584127" cy="3682540"/>
          </a:xfrm>
        </p:spPr>
      </p:pic>
      <p:grpSp>
        <p:nvGrpSpPr>
          <p:cNvPr id="43" name="Group 42"/>
          <p:cNvGrpSpPr/>
          <p:nvPr/>
        </p:nvGrpSpPr>
        <p:grpSpPr>
          <a:xfrm>
            <a:off x="990600" y="1623352"/>
            <a:ext cx="7384116" cy="4359441"/>
            <a:chOff x="1111050" y="1616425"/>
            <a:chExt cx="7384116" cy="4359441"/>
          </a:xfrm>
        </p:grpSpPr>
        <p:sp>
          <p:nvSpPr>
            <p:cNvPr id="14" name="TextBox 13"/>
            <p:cNvSpPr txBox="1"/>
            <p:nvPr/>
          </p:nvSpPr>
          <p:spPr>
            <a:xfrm>
              <a:off x="1111050" y="1616425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Form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11050" y="232993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11050" y="301573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11050" y="362533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89698" y="362533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21826" y="5606534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Button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6251" y="5606534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Button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89698" y="2994952"/>
              <a:ext cx="1005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TextBox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89698" y="2329934"/>
              <a:ext cx="1005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TextBox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14" idx="3"/>
            </p:cNvCxnSpPr>
            <p:nvPr/>
          </p:nvCxnSpPr>
          <p:spPr>
            <a:xfrm>
              <a:off x="1834325" y="1801091"/>
              <a:ext cx="60936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839191" y="2514600"/>
              <a:ext cx="158980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39191" y="3200400"/>
              <a:ext cx="158980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839191" y="3810000"/>
              <a:ext cx="158980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0"/>
            </p:cNvCxnSpPr>
            <p:nvPr/>
          </p:nvCxnSpPr>
          <p:spPr>
            <a:xfrm flipV="1">
              <a:off x="3952009" y="4876800"/>
              <a:ext cx="0" cy="72973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9" idx="0"/>
            </p:cNvCxnSpPr>
            <p:nvPr/>
          </p:nvCxnSpPr>
          <p:spPr>
            <a:xfrm flipV="1">
              <a:off x="5347584" y="4876800"/>
              <a:ext cx="0" cy="72973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6324600" y="2514600"/>
              <a:ext cx="107784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5562601" y="3810000"/>
              <a:ext cx="183984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6324599" y="3179618"/>
              <a:ext cx="107784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4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The GUI environment is event-driven</a:t>
            </a:r>
          </a:p>
          <a:p>
            <a:pPr lvl="1"/>
            <a:r>
              <a:rPr lang="en-US" sz="3000" dirty="0"/>
              <a:t>An event is an action that takes place within a </a:t>
            </a:r>
            <a:r>
              <a:rPr lang="en-US" sz="3000" dirty="0" smtClean="0"/>
              <a:t>program</a:t>
            </a:r>
          </a:p>
          <a:p>
            <a:pPr lvl="1"/>
            <a:r>
              <a:rPr lang="en-US" sz="3000" dirty="0" smtClean="0"/>
              <a:t>All Visual </a:t>
            </a:r>
            <a:r>
              <a:rPr lang="en-US" sz="3000" dirty="0"/>
              <a:t>Basic controls are capable of </a:t>
            </a:r>
            <a:r>
              <a:rPr lang="en-US" sz="3000" dirty="0" smtClean="0"/>
              <a:t>detecting various events, such as:</a:t>
            </a:r>
            <a:endParaRPr lang="en-US" sz="3000" dirty="0"/>
          </a:p>
          <a:p>
            <a:pPr lvl="2"/>
            <a:r>
              <a:rPr lang="en-US" sz="3000" dirty="0"/>
              <a:t>Clicking a Button </a:t>
            </a:r>
            <a:r>
              <a:rPr lang="en-US" sz="3000" dirty="0" smtClean="0"/>
              <a:t>control</a:t>
            </a:r>
            <a:endParaRPr lang="en-US" sz="3000" dirty="0"/>
          </a:p>
          <a:p>
            <a:pPr lvl="2"/>
            <a:r>
              <a:rPr lang="en-US" sz="3000" dirty="0" smtClean="0"/>
              <a:t>Changing the text </a:t>
            </a:r>
            <a:r>
              <a:rPr lang="en-US" sz="3000" dirty="0"/>
              <a:t>in a </a:t>
            </a:r>
            <a:r>
              <a:rPr lang="en-US" sz="3000" dirty="0" err="1"/>
              <a:t>TextBox</a:t>
            </a:r>
            <a:r>
              <a:rPr lang="en-US" sz="3000" dirty="0"/>
              <a:t> </a:t>
            </a:r>
            <a:r>
              <a:rPr lang="en-US" sz="3000" dirty="0" smtClean="0"/>
              <a:t>control</a:t>
            </a:r>
          </a:p>
          <a:p>
            <a:r>
              <a:rPr lang="en-US" sz="3000" dirty="0" smtClean="0"/>
              <a:t>In order for a control to respond to a specific event, you must write a special type of procedure called an event handler</a:t>
            </a:r>
          </a:p>
          <a:p>
            <a:pPr lvl="1"/>
            <a:r>
              <a:rPr lang="en-US" sz="3000" dirty="0" smtClean="0"/>
              <a:t>Event handlers are also </a:t>
            </a:r>
            <a:r>
              <a:rPr lang="en-US" sz="3000" dirty="0"/>
              <a:t>known as </a:t>
            </a:r>
            <a:r>
              <a:rPr lang="en-US" sz="3000" dirty="0" smtClean="0"/>
              <a:t>event procedures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Controls and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Basic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sz="3600" dirty="0" smtClean="0"/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sz="5100" dirty="0" smtClean="0"/>
          </a:p>
          <a:p>
            <a:pPr marL="457200" lvl="1" indent="0">
              <a:buNone/>
            </a:pPr>
            <a:endParaRPr lang="en-US" sz="5100" dirty="0" smtClean="0"/>
          </a:p>
          <a:p>
            <a:pPr marL="457200" lvl="1" indent="0">
              <a:buNone/>
            </a:pPr>
            <a:r>
              <a:rPr lang="en-US" sz="6000" dirty="0" smtClean="0"/>
              <a:t>  Tutorial 1-3 demonstrates how these controls work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07" y="1219200"/>
            <a:ext cx="7011187" cy="4327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5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Demonstration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88" y="1600200"/>
            <a:ext cx="5752423" cy="4525963"/>
          </a:xfrm>
        </p:spPr>
      </p:pic>
    </p:spTree>
    <p:extLst>
      <p:ext uri="{BB962C8B-B14F-4D97-AF65-F5344CB8AC3E}">
        <p14:creationId xmlns:p14="http://schemas.microsoft.com/office/powerpoint/2010/main" val="4238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Microsoft Visual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What is Visual Basic?</a:t>
            </a:r>
          </a:p>
          <a:p>
            <a:pPr lvl="2"/>
            <a:r>
              <a:rPr lang="en-US" dirty="0" smtClean="0"/>
              <a:t>a software development system for creating applications on the Windows operating system</a:t>
            </a:r>
          </a:p>
          <a:p>
            <a:pPr lvl="2"/>
            <a:r>
              <a:rPr lang="en-US" dirty="0" smtClean="0"/>
              <a:t>Commonly referred to as VB</a:t>
            </a:r>
          </a:p>
          <a:p>
            <a:pPr lvl="1"/>
            <a:r>
              <a:rPr lang="en-US" dirty="0" smtClean="0"/>
              <a:t>What can you do with Visual Basic?</a:t>
            </a:r>
          </a:p>
          <a:p>
            <a:pPr lvl="2"/>
            <a:r>
              <a:rPr lang="en-US" dirty="0" smtClean="0"/>
              <a:t>Create applications with graphical windows, dialog boxes, and menus</a:t>
            </a:r>
          </a:p>
          <a:p>
            <a:pPr lvl="2"/>
            <a:r>
              <a:rPr lang="en-US" dirty="0" smtClean="0"/>
              <a:t>Create applications that work with databases</a:t>
            </a:r>
          </a:p>
          <a:p>
            <a:pPr lvl="2"/>
            <a:r>
              <a:rPr lang="en-US" dirty="0" smtClean="0"/>
              <a:t>Create Web applications and applications that use Internet technologies</a:t>
            </a:r>
          </a:p>
          <a:p>
            <a:pPr lvl="2"/>
            <a:r>
              <a:rPr lang="en-US" dirty="0" smtClean="0"/>
              <a:t>Create applications that display graphics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Name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All controls have properties</a:t>
            </a:r>
          </a:p>
          <a:p>
            <a:pPr lvl="1"/>
            <a:r>
              <a:rPr lang="en-US" sz="2600" dirty="0"/>
              <a:t>Each property has a value (or values)</a:t>
            </a:r>
          </a:p>
          <a:p>
            <a:pPr lvl="1"/>
            <a:r>
              <a:rPr lang="en-US" sz="2600" dirty="0"/>
              <a:t>Not all properties deal with appearance</a:t>
            </a:r>
          </a:p>
          <a:p>
            <a:r>
              <a:rPr lang="en-US" sz="3000" dirty="0"/>
              <a:t>The Name property establishes a means for the program to refer to that control</a:t>
            </a:r>
          </a:p>
          <a:p>
            <a:pPr lvl="1"/>
            <a:r>
              <a:rPr lang="en-US" sz="2600" dirty="0"/>
              <a:t>Controls are assigned relatively meaningless names when created</a:t>
            </a:r>
          </a:p>
          <a:p>
            <a:pPr lvl="1"/>
            <a:r>
              <a:rPr lang="en-US" sz="2600" dirty="0"/>
              <a:t>Programmers usually change these names to something more meaningful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Control Names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25" y="1637207"/>
            <a:ext cx="4584127" cy="3682540"/>
          </a:xfrm>
        </p:spPr>
      </p:pic>
      <p:grpSp>
        <p:nvGrpSpPr>
          <p:cNvPr id="43" name="Group 42"/>
          <p:cNvGrpSpPr/>
          <p:nvPr/>
        </p:nvGrpSpPr>
        <p:grpSpPr>
          <a:xfrm>
            <a:off x="289880" y="1630279"/>
            <a:ext cx="8410316" cy="4359441"/>
            <a:chOff x="968955" y="1616425"/>
            <a:chExt cx="8410316" cy="4359441"/>
          </a:xfrm>
        </p:grpSpPr>
        <p:sp>
          <p:nvSpPr>
            <p:cNvPr id="14" name="TextBox 13"/>
            <p:cNvSpPr txBox="1"/>
            <p:nvPr/>
          </p:nvSpPr>
          <p:spPr>
            <a:xfrm>
              <a:off x="968955" y="1616425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Form1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68955" y="232993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Label1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8955" y="301573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Label2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8955" y="362533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Label3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2448" y="362533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lblGrossPay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42300" y="560653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btnClose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87450" y="560653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btnCalcGrossPay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2448" y="2994952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txtPayRate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02448" y="2329934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txtHourWorked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980770" y="1801091"/>
              <a:ext cx="49453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5" idx="3"/>
            </p:cNvCxnSpPr>
            <p:nvPr/>
          </p:nvCxnSpPr>
          <p:spPr>
            <a:xfrm>
              <a:off x="1980770" y="2514600"/>
              <a:ext cx="1593905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3"/>
            </p:cNvCxnSpPr>
            <p:nvPr/>
          </p:nvCxnSpPr>
          <p:spPr>
            <a:xfrm>
              <a:off x="1980770" y="3200400"/>
              <a:ext cx="1593905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3"/>
            </p:cNvCxnSpPr>
            <p:nvPr/>
          </p:nvCxnSpPr>
          <p:spPr>
            <a:xfrm>
              <a:off x="1980770" y="3810000"/>
              <a:ext cx="1593905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006650" y="4876800"/>
              <a:ext cx="0" cy="72973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523300" y="4876800"/>
              <a:ext cx="0" cy="72973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6429832" y="2514600"/>
              <a:ext cx="97261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5658781" y="3810000"/>
              <a:ext cx="183984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6429832" y="3179618"/>
              <a:ext cx="97261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2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Naming Rules and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Control names must start with a letter</a:t>
            </a:r>
          </a:p>
          <a:p>
            <a:r>
              <a:rPr lang="en-US" sz="3300" dirty="0"/>
              <a:t>Remaining characters may be letters, digits, or underscore</a:t>
            </a:r>
          </a:p>
          <a:p>
            <a:r>
              <a:rPr lang="en-US" sz="3300" dirty="0"/>
              <a:t>1st 3 lowercase letters indicate the type of control</a:t>
            </a:r>
          </a:p>
          <a:p>
            <a:pPr lvl="1"/>
            <a:r>
              <a:rPr lang="en-US" sz="2900" dirty="0">
                <a:latin typeface="Courier New" pitchFamily="49" charset="0"/>
                <a:cs typeface="Courier New" pitchFamily="49" charset="0"/>
              </a:rPr>
              <a:t>txt</a:t>
            </a:r>
            <a:r>
              <a:rPr lang="en-US" sz="2900" dirty="0"/>
              <a:t>…	for Text Boxes</a:t>
            </a:r>
          </a:p>
          <a:p>
            <a:pPr lvl="1"/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lbl</a:t>
            </a:r>
            <a:r>
              <a:rPr lang="en-US" sz="2900" dirty="0"/>
              <a:t>…	for Labels</a:t>
            </a:r>
          </a:p>
          <a:p>
            <a:pPr lvl="1"/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2900" dirty="0"/>
              <a:t>…	for Buttons</a:t>
            </a:r>
          </a:p>
          <a:p>
            <a:r>
              <a:rPr lang="en-US" sz="3300" dirty="0"/>
              <a:t>After that, capitalize the first letter of each word</a:t>
            </a:r>
          </a:p>
          <a:p>
            <a:pPr lvl="1"/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txtHoursWorked</a:t>
            </a:r>
            <a:r>
              <a:rPr lang="en-US" sz="2900" dirty="0"/>
              <a:t> is clearer than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txthoursworked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Programming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Clearly define what the program is to do</a:t>
            </a:r>
          </a:p>
          <a:p>
            <a:pPr lvl="1"/>
            <a:r>
              <a:rPr lang="en-US" sz="3000" dirty="0"/>
              <a:t>For example, the Wage Calculator program:</a:t>
            </a:r>
          </a:p>
          <a:p>
            <a:pPr lvl="2"/>
            <a:r>
              <a:rPr lang="en-US" sz="3000" dirty="0"/>
              <a:t>Purpose: To calculate the user’s gross pay</a:t>
            </a:r>
          </a:p>
          <a:p>
            <a:pPr lvl="2"/>
            <a:r>
              <a:rPr lang="en-US" sz="3000" dirty="0"/>
              <a:t>Input: Number of hours worked, hourly pay rate</a:t>
            </a:r>
          </a:p>
          <a:p>
            <a:pPr lvl="2"/>
            <a:r>
              <a:rPr lang="en-US" sz="3000" dirty="0"/>
              <a:t>Process: Multiply number of hours worked by hourly pay rate (result is the user’s gross pay)</a:t>
            </a:r>
          </a:p>
          <a:p>
            <a:pPr lvl="2"/>
            <a:r>
              <a:rPr lang="en-US" sz="3000" dirty="0"/>
              <a:t>Output: Display a message indicating the user’s gross pay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Visualize the application running on the computer and design its user interface</a:t>
            </a:r>
          </a:p>
          <a:p>
            <a:endParaRPr lang="en-US" dirty="0"/>
          </a:p>
        </p:txBody>
      </p:sp>
      <p:pic>
        <p:nvPicPr>
          <p:cNvPr id="4" name="Picture 3" descr="asdfas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3360" y="2514600"/>
            <a:ext cx="4797281" cy="38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Determine the controls needed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077201" cy="4098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66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 the values of each  control’s relevant properties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2209800"/>
            <a:ext cx="8125960" cy="3867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42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Determine the event handlers and other code needed for each control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2" y="2819400"/>
            <a:ext cx="8473757" cy="2015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6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 flowchart or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 version of the code</a:t>
            </a:r>
          </a:p>
          <a:p>
            <a:pPr lvl="1"/>
            <a:r>
              <a:rPr lang="en-US" sz="2400" dirty="0"/>
              <a:t>A flowchart is a diagram that graphically depicts the flow of a method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pPr lvl="1"/>
            <a:r>
              <a:rPr lang="en-US" sz="2400" dirty="0" err="1" smtClean="0"/>
              <a:t>Pseudocode</a:t>
            </a:r>
            <a:r>
              <a:rPr lang="en-US" sz="2400" dirty="0" smtClean="0"/>
              <a:t> </a:t>
            </a:r>
            <a:r>
              <a:rPr lang="en-US" sz="2400" dirty="0"/>
              <a:t>is a cross between human language and a programming language</a:t>
            </a:r>
          </a:p>
          <a:p>
            <a:endParaRPr lang="en-US" sz="2400" dirty="0"/>
          </a:p>
        </p:txBody>
      </p:sp>
      <p:pic>
        <p:nvPicPr>
          <p:cNvPr id="4" name="Picture 3" descr="rreefg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185" y="2819400"/>
            <a:ext cx="8339631" cy="1521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pseudocode 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" y="5486400"/>
            <a:ext cx="8001000" cy="546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3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Systems: Hardware and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7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the flowchart or </a:t>
            </a:r>
            <a:r>
              <a:rPr lang="en-US" sz="2800" dirty="0" err="1"/>
              <a:t>pseudocode</a:t>
            </a:r>
            <a:r>
              <a:rPr lang="en-US" sz="2800" dirty="0"/>
              <a:t> for errors:</a:t>
            </a:r>
          </a:p>
          <a:p>
            <a:pPr lvl="1"/>
            <a:r>
              <a:rPr lang="en-US" dirty="0"/>
              <a:t>Read the flowchart and/or </a:t>
            </a:r>
            <a:r>
              <a:rPr lang="en-US" dirty="0" err="1"/>
              <a:t>pseudocode</a:t>
            </a:r>
            <a:endParaRPr lang="en-US" dirty="0"/>
          </a:p>
          <a:p>
            <a:pPr lvl="1"/>
            <a:r>
              <a:rPr lang="en-US" dirty="0"/>
              <a:t>Step through each operation as though you are the computer</a:t>
            </a:r>
          </a:p>
          <a:p>
            <a:pPr lvl="1"/>
            <a:r>
              <a:rPr lang="en-US" dirty="0"/>
              <a:t>Use a piece of paper to </a:t>
            </a:r>
            <a:r>
              <a:rPr lang="en-US" dirty="0" smtClean="0"/>
              <a:t>write down </a:t>
            </a:r>
            <a:r>
              <a:rPr lang="en-US" dirty="0"/>
              <a:t>the values of variables and properties as they change</a:t>
            </a:r>
          </a:p>
          <a:p>
            <a:pPr lvl="1"/>
            <a:r>
              <a:rPr lang="en-US" dirty="0"/>
              <a:t>Verify that the expected results are achieved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8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Start Visual Studio and create the forms and other controls identified in Step 3</a:t>
            </a:r>
          </a:p>
          <a:p>
            <a:pPr lvl="1"/>
            <a:r>
              <a:rPr lang="en-US" dirty="0"/>
              <a:t>This is the first use of Visual </a:t>
            </a:r>
            <a:r>
              <a:rPr lang="en-US" dirty="0" smtClean="0"/>
              <a:t>Studio</a:t>
            </a:r>
          </a:p>
          <a:p>
            <a:pPr lvl="2"/>
            <a:r>
              <a:rPr lang="en-US" sz="2800" dirty="0" smtClean="0"/>
              <a:t> All </a:t>
            </a:r>
            <a:r>
              <a:rPr lang="en-US" sz="2800" dirty="0"/>
              <a:t>of the previous steps have just been on paper</a:t>
            </a:r>
          </a:p>
          <a:p>
            <a:pPr lvl="1"/>
            <a:r>
              <a:rPr lang="en-US" dirty="0"/>
              <a:t>In this </a:t>
            </a:r>
            <a:r>
              <a:rPr lang="en-US" dirty="0" smtClean="0"/>
              <a:t>step you create the application’s user interface and arrange the controls on each from. </a:t>
            </a:r>
          </a:p>
          <a:p>
            <a:pPr lvl="2"/>
            <a:r>
              <a:rPr lang="en-US" sz="2800" dirty="0" smtClean="0"/>
              <a:t>This is </a:t>
            </a:r>
            <a:r>
              <a:rPr lang="en-US" sz="2800" dirty="0"/>
              <a:t>the portion of the application the user will see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9 of Developing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flowcharts or </a:t>
            </a:r>
            <a:r>
              <a:rPr lang="en-US" dirty="0" err="1"/>
              <a:t>pseudocode</a:t>
            </a:r>
            <a:r>
              <a:rPr lang="en-US" dirty="0"/>
              <a:t> from step 6 to write the actual code</a:t>
            </a:r>
          </a:p>
          <a:p>
            <a:pPr lvl="1"/>
            <a:r>
              <a:rPr lang="en-US" sz="3200" dirty="0"/>
              <a:t>This is the second step on the computer</a:t>
            </a:r>
          </a:p>
          <a:p>
            <a:r>
              <a:rPr lang="en-US" dirty="0"/>
              <a:t>In this step you develop the methods behind the click event for each button</a:t>
            </a:r>
          </a:p>
          <a:p>
            <a:pPr lvl="1"/>
            <a:r>
              <a:rPr lang="en-US" sz="3200" dirty="0"/>
              <a:t>Unlike the form developed on step 8, this portion of the application is invisible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10 of Developing an Application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Attempt to run the application - find syntax errors</a:t>
            </a:r>
          </a:p>
          <a:p>
            <a:pPr lvl="1"/>
            <a:r>
              <a:rPr lang="en-US" dirty="0"/>
              <a:t>Correct any syntax errors found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errors are the incorrect use of an element of the programming language</a:t>
            </a:r>
          </a:p>
          <a:p>
            <a:pPr lvl="1"/>
            <a:r>
              <a:rPr lang="en-US" dirty="0"/>
              <a:t>Repeat this step as many times as needed</a:t>
            </a:r>
          </a:p>
          <a:p>
            <a:pPr lvl="1"/>
            <a:r>
              <a:rPr lang="en-US" dirty="0"/>
              <a:t>All syntax errors must be removed before </a:t>
            </a:r>
            <a:r>
              <a:rPr lang="en-US" dirty="0" smtClean="0"/>
              <a:t>the program will run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Step 11 of Developing an Application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Run the application using test data as input</a:t>
            </a:r>
          </a:p>
          <a:p>
            <a:pPr lvl="1"/>
            <a:r>
              <a:rPr lang="en-US" sz="3000" dirty="0"/>
              <a:t>Run the program with a variety of test data</a:t>
            </a:r>
          </a:p>
          <a:p>
            <a:pPr lvl="1"/>
            <a:r>
              <a:rPr lang="en-US" sz="3000" dirty="0"/>
              <a:t>Check the results to be sure that they are correct</a:t>
            </a:r>
          </a:p>
          <a:p>
            <a:pPr lvl="1"/>
            <a:r>
              <a:rPr lang="en-US" sz="3000" dirty="0"/>
              <a:t>Incorrect results are referred to as a runtime error</a:t>
            </a:r>
          </a:p>
          <a:p>
            <a:r>
              <a:rPr lang="en-US" sz="3000" dirty="0"/>
              <a:t>Correct any runtime errors found</a:t>
            </a:r>
          </a:p>
          <a:p>
            <a:r>
              <a:rPr lang="en-US" sz="3000" dirty="0"/>
              <a:t>Repeat this step as many times as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Visual Studio and Visual Studio Express </a:t>
            </a:r>
            <a:br>
              <a:rPr lang="en-US" sz="2800" dirty="0" smtClean="0"/>
            </a:br>
            <a:r>
              <a:rPr lang="en-US" sz="2800" dirty="0" smtClean="0"/>
              <a:t>(the Visual Basic Environment)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Visual Studio is an integrated development environment, often abbreviated as IDE</a:t>
            </a:r>
          </a:p>
          <a:p>
            <a:pPr lvl="1"/>
            <a:r>
              <a:rPr lang="en-US" sz="2600" dirty="0"/>
              <a:t>Provides everything needed to create, test, and debug software including:</a:t>
            </a:r>
          </a:p>
          <a:p>
            <a:pPr lvl="2"/>
            <a:r>
              <a:rPr lang="en-US" sz="2600" dirty="0"/>
              <a:t>The Visual Basic language</a:t>
            </a:r>
          </a:p>
          <a:p>
            <a:pPr lvl="2"/>
            <a:r>
              <a:rPr lang="en-US" sz="2600" dirty="0"/>
              <a:t>Form design tools to create the user interface</a:t>
            </a:r>
          </a:p>
          <a:p>
            <a:pPr lvl="2"/>
            <a:r>
              <a:rPr lang="en-US" sz="2600" dirty="0"/>
              <a:t>Debugging tools to help find and correct programming errors</a:t>
            </a:r>
          </a:p>
          <a:p>
            <a:pPr lvl="1"/>
            <a:r>
              <a:rPr lang="en-US" sz="2600" dirty="0"/>
              <a:t>Visual Studio </a:t>
            </a:r>
            <a:r>
              <a:rPr lang="en-US" sz="2600" dirty="0" smtClean="0"/>
              <a:t>can be used to create applications with other languages </a:t>
            </a:r>
            <a:r>
              <a:rPr lang="en-US" sz="2600" dirty="0"/>
              <a:t>such as C++ and C#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Visual Studio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Visual Studio environment consists of a number of windows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i="1" dirty="0" smtClean="0"/>
              <a:t>Designer</a:t>
            </a:r>
            <a:r>
              <a:rPr lang="en-US" sz="2400" dirty="0" smtClean="0"/>
              <a:t> Window</a:t>
            </a:r>
          </a:p>
          <a:p>
            <a:pPr lvl="2"/>
            <a:r>
              <a:rPr lang="en-US" dirty="0" smtClean="0"/>
              <a:t>Used to create an application’s graphical user interface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i="1" dirty="0" smtClean="0"/>
              <a:t>Solution Explorer</a:t>
            </a:r>
            <a:r>
              <a:rPr lang="en-US" sz="2400" dirty="0" smtClean="0"/>
              <a:t> Window</a:t>
            </a:r>
          </a:p>
          <a:p>
            <a:pPr lvl="2"/>
            <a:r>
              <a:rPr lang="en-US" dirty="0" smtClean="0"/>
              <a:t>Allows you to navigate among the files in a Visual Basic project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i="1" dirty="0" smtClean="0"/>
              <a:t>Properties</a:t>
            </a:r>
            <a:r>
              <a:rPr lang="en-US" sz="2400" dirty="0" smtClean="0"/>
              <a:t> Window</a:t>
            </a:r>
          </a:p>
          <a:p>
            <a:pPr lvl="2"/>
            <a:r>
              <a:rPr lang="en-US" dirty="0" smtClean="0"/>
              <a:t>Used to examine and change a control’s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Visual Studio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7" y="1600678"/>
            <a:ext cx="6477905" cy="4525007"/>
          </a:xfrm>
        </p:spPr>
      </p:pic>
      <p:sp>
        <p:nvSpPr>
          <p:cNvPr id="5" name="TextBox 4"/>
          <p:cNvSpPr txBox="1"/>
          <p:nvPr/>
        </p:nvSpPr>
        <p:spPr>
          <a:xfrm>
            <a:off x="195695" y="3930134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Designer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43000" y="4343400"/>
            <a:ext cx="158980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42807" y="2895600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Solution</a:t>
            </a:r>
          </a:p>
          <a:p>
            <a:r>
              <a:rPr lang="en-US" i="1" dirty="0" smtClean="0"/>
              <a:t>Explorer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43318" y="3505476"/>
            <a:ext cx="129948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6628" y="434303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Properties</a:t>
            </a:r>
          </a:p>
          <a:p>
            <a:r>
              <a:rPr lang="en-US" dirty="0" smtClean="0"/>
              <a:t>window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676607" y="4666197"/>
            <a:ext cx="12662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3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Hide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Many windows have a feature known as Auto Hide</a:t>
            </a:r>
          </a:p>
          <a:p>
            <a:pPr lvl="1"/>
            <a:r>
              <a:rPr lang="en-US" dirty="0" smtClean="0"/>
              <a:t>Allows for more room to view an application’s forms and code</a:t>
            </a:r>
          </a:p>
          <a:p>
            <a:pPr lvl="1"/>
            <a:r>
              <a:rPr lang="en-US" dirty="0" smtClean="0"/>
              <a:t>Click on the pushpin icon to turn auto hide on or off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46" y="4114800"/>
            <a:ext cx="3442509" cy="19778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3062" y="401271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Pushpin icon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93573" y="4197382"/>
            <a:ext cx="129949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term hardware refers to the computer’s physical components</a:t>
            </a:r>
          </a:p>
          <a:p>
            <a:r>
              <a:rPr lang="en-US" dirty="0" smtClean="0"/>
              <a:t>A computer is not one device, but a system of devices</a:t>
            </a:r>
          </a:p>
          <a:p>
            <a:r>
              <a:rPr lang="en-US" dirty="0" smtClean="0"/>
              <a:t>Major types of components include: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Central Processing Unit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Secondary storage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Input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Output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Menu Bar and the Standard Toolbar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menu bar appears at the top of the Visual Studio window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Provides menus such as:</a:t>
            </a:r>
          </a:p>
          <a:p>
            <a:pPr lvl="2"/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Edit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8" y="2743200"/>
            <a:ext cx="6477905" cy="438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7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prstClr val="white"/>
                </a:solidFill>
              </a:rPr>
              <a:t>The Menu Bar and the Standard 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standard toolbar contains buttons that execute frequently used commands</a:t>
            </a:r>
          </a:p>
          <a:p>
            <a:pPr lvl="1"/>
            <a:r>
              <a:rPr lang="en-US" dirty="0" smtClean="0"/>
              <a:t>Provides quick access to commands that would otherwise be executed from a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1" y="3713291"/>
            <a:ext cx="8056418" cy="2413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6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The Toolbox </a:t>
            </a:r>
            <a:r>
              <a:rPr lang="en-US" sz="3000" dirty="0"/>
              <a:t>is a window for selecting controls to use in an </a:t>
            </a:r>
            <a:r>
              <a:rPr lang="en-US" sz="3000" dirty="0" smtClean="0"/>
              <a:t>application’s user interface</a:t>
            </a:r>
            <a:endParaRPr lang="en-US" sz="3000" dirty="0"/>
          </a:p>
          <a:p>
            <a:pPr lvl="1"/>
            <a:r>
              <a:rPr lang="en-US" sz="3000" dirty="0"/>
              <a:t>Divided into sections such as </a:t>
            </a:r>
            <a:r>
              <a:rPr lang="en-US" sz="3000" i="1" dirty="0" smtClean="0"/>
              <a:t>All </a:t>
            </a:r>
            <a:r>
              <a:rPr lang="en-US" sz="3000" i="1" dirty="0"/>
              <a:t>Windows </a:t>
            </a:r>
            <a:r>
              <a:rPr lang="en-US" sz="3000" i="1" dirty="0" smtClean="0"/>
              <a:t>Forms </a:t>
            </a:r>
            <a:r>
              <a:rPr lang="en-US" sz="3000" dirty="0"/>
              <a:t>and </a:t>
            </a:r>
            <a:r>
              <a:rPr lang="en-US" sz="3000" i="1" dirty="0" smtClean="0"/>
              <a:t>Common Controls</a:t>
            </a:r>
          </a:p>
          <a:p>
            <a:pPr lvl="1"/>
            <a:r>
              <a:rPr lang="en-US" sz="3000" dirty="0" smtClean="0"/>
              <a:t>To open a section, click on its name tab</a:t>
            </a:r>
          </a:p>
          <a:p>
            <a:pPr lvl="1"/>
            <a:r>
              <a:rPr lang="en-US" sz="3000" dirty="0" smtClean="0"/>
              <a:t>To close a section, click on its name tab again</a:t>
            </a:r>
            <a:endParaRPr lang="en-US" sz="3000" dirty="0"/>
          </a:p>
          <a:p>
            <a:pPr lvl="1"/>
            <a:r>
              <a:rPr lang="en-US" sz="3000" dirty="0" smtClean="0"/>
              <a:t>Move a section to the top by dragging its name with the mouse</a:t>
            </a:r>
          </a:p>
          <a:p>
            <a:r>
              <a:rPr lang="en-US" sz="3000" dirty="0" smtClean="0"/>
              <a:t>The Toolbox typically </a:t>
            </a:r>
            <a:r>
              <a:rPr lang="en-US" sz="3000" dirty="0"/>
              <a:t>appears on the left side of Visual Studio environment</a:t>
            </a:r>
          </a:p>
          <a:p>
            <a:pPr lvl="1"/>
            <a:r>
              <a:rPr lang="en-US" sz="3000" dirty="0" smtClean="0"/>
              <a:t>If the toolbox is in </a:t>
            </a:r>
            <a:r>
              <a:rPr lang="en-US" sz="3000" dirty="0"/>
              <a:t>Auto Hide </a:t>
            </a:r>
            <a:r>
              <a:rPr lang="en-US" sz="3000" dirty="0" smtClean="0"/>
              <a:t>mode</a:t>
            </a:r>
          </a:p>
          <a:p>
            <a:pPr lvl="1"/>
            <a:r>
              <a:rPr lang="en-US" sz="3000" dirty="0" smtClean="0"/>
              <a:t>Clicking </a:t>
            </a:r>
            <a:r>
              <a:rPr lang="en-US" sz="3000" dirty="0"/>
              <a:t>on the tab will display the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 smtClean="0"/>
              <a:t>Toolbox Tab (Auto Hide turned on)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10" y="1600200"/>
            <a:ext cx="6428180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0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Toolbox </a:t>
            </a:r>
            <a:r>
              <a:rPr lang="en-US" sz="3200" dirty="0" smtClean="0"/>
              <a:t>Opened </a:t>
            </a:r>
            <a:r>
              <a:rPr lang="en-US" sz="3200" dirty="0"/>
              <a:t>(Auto Hide turned </a:t>
            </a:r>
            <a:r>
              <a:rPr lang="en-US" sz="3200" dirty="0" smtClean="0"/>
              <a:t>off)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10" y="1600200"/>
            <a:ext cx="6428180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11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ToolTips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ToolTip is a small rectangular box that pops up when you hover the mouse pointer over a button on the toolbar or Toolbox for a few seconds</a:t>
            </a:r>
          </a:p>
          <a:p>
            <a:pPr lvl="1"/>
            <a:r>
              <a:rPr lang="en-US" sz="2400" dirty="0" smtClean="0"/>
              <a:t>Contains a short description of the button’s purpose</a:t>
            </a:r>
          </a:p>
          <a:p>
            <a:pPr lvl="1"/>
            <a:r>
              <a:rPr lang="en-US" sz="2400" dirty="0" smtClean="0"/>
              <a:t>Use a ToolTip whenever you cannot remember a particular button’s function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8382000" cy="19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Docked and Floating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</a:t>
            </a:r>
            <a:r>
              <a:rPr lang="en-US" dirty="0" smtClean="0"/>
              <a:t>window </a:t>
            </a:r>
            <a:r>
              <a:rPr lang="en-US" dirty="0"/>
              <a:t>is </a:t>
            </a:r>
            <a:r>
              <a:rPr lang="en-US" dirty="0" smtClean="0"/>
              <a:t>docked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attached to one of the edges of the Visual Studio environment</a:t>
            </a:r>
          </a:p>
          <a:p>
            <a:r>
              <a:rPr lang="en-US" dirty="0"/>
              <a:t>When a window is </a:t>
            </a:r>
            <a:r>
              <a:rPr lang="en-US" dirty="0" smtClean="0"/>
              <a:t>floating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resize the window as well as click </a:t>
            </a:r>
            <a:r>
              <a:rPr lang="en-US" dirty="0"/>
              <a:t>and drag it </a:t>
            </a:r>
            <a:r>
              <a:rPr lang="en-US" dirty="0" smtClean="0"/>
              <a:t>by its title bar </a:t>
            </a:r>
          </a:p>
          <a:p>
            <a:pPr lvl="1"/>
            <a:r>
              <a:rPr lang="en-US" dirty="0" smtClean="0"/>
              <a:t>Right-click </a:t>
            </a:r>
            <a:r>
              <a:rPr lang="en-US" dirty="0"/>
              <a:t>a window’s title bar and select Float or Dock to change between </a:t>
            </a:r>
            <a:r>
              <a:rPr lang="en-US" dirty="0" smtClean="0"/>
              <a:t>floating or docked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Floating </a:t>
            </a:r>
            <a:r>
              <a:rPr lang="en-US" sz="2400" i="1" dirty="0" smtClean="0"/>
              <a:t>Toolbox</a:t>
            </a:r>
            <a:r>
              <a:rPr lang="en-US" sz="2400" dirty="0" smtClean="0"/>
              <a:t>, </a:t>
            </a:r>
            <a:r>
              <a:rPr lang="en-US" sz="2400" i="1" dirty="0" smtClean="0"/>
              <a:t>Solution Explorer</a:t>
            </a:r>
            <a:r>
              <a:rPr lang="en-US" sz="2400" dirty="0" smtClean="0"/>
              <a:t>, and </a:t>
            </a:r>
            <a:r>
              <a:rPr lang="en-US" sz="2400" i="1" dirty="0" smtClean="0"/>
              <a:t>Properties</a:t>
            </a:r>
            <a:r>
              <a:rPr lang="en-US" sz="2400" dirty="0" smtClean="0"/>
              <a:t> Windows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10" y="1600200"/>
            <a:ext cx="6428180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4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Accessing the Visual Studio Documentation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Click </a:t>
            </a:r>
            <a:r>
              <a:rPr lang="en-US" sz="2800" i="1" dirty="0" smtClean="0"/>
              <a:t>Help</a:t>
            </a:r>
            <a:r>
              <a:rPr lang="en-US" sz="2800" dirty="0" smtClean="0"/>
              <a:t> on the menu bar and select </a:t>
            </a:r>
            <a:r>
              <a:rPr lang="en-US" sz="2800" i="1" dirty="0" smtClean="0"/>
              <a:t>View Help</a:t>
            </a:r>
          </a:p>
          <a:p>
            <a:pPr lvl="1"/>
            <a:r>
              <a:rPr lang="en-US" dirty="0" smtClean="0"/>
              <a:t>Or simply press Ctrl + F1</a:t>
            </a:r>
          </a:p>
          <a:p>
            <a:r>
              <a:rPr lang="en-US" sz="2800" dirty="0" smtClean="0"/>
              <a:t>This will launch your Web browser and open the online Microsoft Developer Network (MSDN) Library</a:t>
            </a:r>
          </a:p>
          <a:p>
            <a:pPr lvl="1"/>
            <a:r>
              <a:rPr lang="en-US" dirty="0" smtClean="0"/>
              <a:t>View the complete documentation for Visual Basic and other programming languages</a:t>
            </a:r>
          </a:p>
          <a:p>
            <a:pPr lvl="1"/>
            <a:r>
              <a:rPr lang="en-US" dirty="0" smtClean="0"/>
              <a:t>Find code samples, tutorials, articles, and Microsoft instructional videos</a:t>
            </a:r>
          </a:p>
        </p:txBody>
      </p:sp>
    </p:spTree>
    <p:extLst>
      <p:ext uri="{BB962C8B-B14F-4D97-AF65-F5344CB8AC3E}">
        <p14:creationId xmlns:p14="http://schemas.microsoft.com/office/powerpoint/2010/main" val="33446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Organization of a Computer System</a:t>
            </a:r>
            <a:endParaRPr lang="en-US" sz="32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8915" y="1219200"/>
            <a:ext cx="6946171" cy="4945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300" dirty="0"/>
              <a:t>The central processing unit, or CPU, is the part of a computer that actually runs programs</a:t>
            </a:r>
          </a:p>
          <a:p>
            <a:pPr lvl="1"/>
            <a:r>
              <a:rPr lang="en-US" sz="2900" dirty="0"/>
              <a:t>The most important component</a:t>
            </a:r>
          </a:p>
          <a:p>
            <a:pPr lvl="1"/>
            <a:r>
              <a:rPr lang="en-US" sz="2900" dirty="0"/>
              <a:t>Without it, the computer could not run software</a:t>
            </a:r>
          </a:p>
          <a:p>
            <a:pPr lvl="1"/>
            <a:r>
              <a:rPr lang="en-US" sz="2900" dirty="0"/>
              <a:t>Fetches instructions one by one</a:t>
            </a:r>
          </a:p>
          <a:p>
            <a:r>
              <a:rPr lang="en-US" sz="3300" dirty="0"/>
              <a:t>A program is a set of instructions a computer’s CPU follows to perform a task</a:t>
            </a:r>
          </a:p>
          <a:p>
            <a:pPr lvl="1"/>
            <a:r>
              <a:rPr lang="en-US" sz="2900" dirty="0"/>
              <a:t>Instructions are stored in memory as binary numbers</a:t>
            </a:r>
          </a:p>
          <a:p>
            <a:r>
              <a:rPr lang="en-US" sz="3300" dirty="0"/>
              <a:t>A binary number is a sequence of 1’s and 0’s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Think of main memory as the computer’s work area</a:t>
            </a:r>
          </a:p>
          <a:p>
            <a:pPr lvl="1"/>
            <a:r>
              <a:rPr lang="en-US" sz="3100" dirty="0"/>
              <a:t>Holds instructions and data needed for programs that are currently running</a:t>
            </a:r>
          </a:p>
          <a:p>
            <a:r>
              <a:rPr lang="en-US" sz="3500" dirty="0"/>
              <a:t>Commonly known as random-access memory, or just RAM</a:t>
            </a:r>
          </a:p>
          <a:p>
            <a:pPr lvl="1"/>
            <a:r>
              <a:rPr lang="en-US" sz="3100" dirty="0"/>
              <a:t>CPU can quickly access data at any random location</a:t>
            </a:r>
          </a:p>
          <a:p>
            <a:r>
              <a:rPr lang="en-US" sz="3500" dirty="0"/>
              <a:t>Used as temporary storage</a:t>
            </a:r>
          </a:p>
          <a:p>
            <a:pPr lvl="1"/>
            <a:r>
              <a:rPr lang="en-US" sz="3100" dirty="0"/>
              <a:t>Contents are lost when power is turned 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Secondary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Most common secondary storage device is the disk drive</a:t>
            </a:r>
          </a:p>
          <a:p>
            <a:pPr lvl="1"/>
            <a:r>
              <a:rPr lang="en-US" sz="2600" dirty="0"/>
              <a:t>Records data magnetically on a circular disk</a:t>
            </a:r>
          </a:p>
          <a:p>
            <a:r>
              <a:rPr lang="en-US" sz="2600" dirty="0"/>
              <a:t>Other types of secondary storage </a:t>
            </a:r>
            <a:r>
              <a:rPr lang="en-US" sz="2600" dirty="0" smtClean="0"/>
              <a:t>devices include:</a:t>
            </a:r>
            <a:endParaRPr lang="en-US" sz="2600" dirty="0"/>
          </a:p>
          <a:p>
            <a:pPr lvl="1"/>
            <a:r>
              <a:rPr lang="en-US" sz="2600" dirty="0"/>
              <a:t>External disk drives</a:t>
            </a:r>
          </a:p>
          <a:p>
            <a:pPr lvl="2"/>
            <a:r>
              <a:rPr lang="en-US" sz="2600" dirty="0" smtClean="0"/>
              <a:t>Connects </a:t>
            </a:r>
            <a:r>
              <a:rPr lang="en-US" sz="2600" dirty="0"/>
              <a:t>to one of the computer’s communication ports</a:t>
            </a:r>
          </a:p>
          <a:p>
            <a:pPr lvl="1"/>
            <a:r>
              <a:rPr lang="en-US" sz="2600" dirty="0"/>
              <a:t>USB drives</a:t>
            </a:r>
          </a:p>
          <a:p>
            <a:pPr lvl="2"/>
            <a:r>
              <a:rPr lang="en-US" sz="2600" dirty="0"/>
              <a:t>Small devices that plug into a computer’s USB port </a:t>
            </a:r>
          </a:p>
          <a:p>
            <a:pPr lvl="1"/>
            <a:r>
              <a:rPr lang="en-US" sz="2600" dirty="0"/>
              <a:t>Optical </a:t>
            </a:r>
            <a:r>
              <a:rPr lang="en-US" sz="2600" dirty="0" smtClean="0"/>
              <a:t>devices such as CDs </a:t>
            </a:r>
            <a:r>
              <a:rPr lang="en-US" sz="2600" dirty="0"/>
              <a:t>and DVDs</a:t>
            </a:r>
          </a:p>
          <a:p>
            <a:pPr lvl="2"/>
            <a:r>
              <a:rPr lang="en-US" sz="2600" dirty="0"/>
              <a:t>Data is encoded using a series of pits on the disc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WVB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SOWVB2012</Template>
  <TotalTime>599</TotalTime>
  <Words>2323</Words>
  <Application>Microsoft Office PowerPoint</Application>
  <PresentationFormat>On-screen Show (4:3)</PresentationFormat>
  <Paragraphs>364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SOWVB2012</vt:lpstr>
      <vt:lpstr>Chapter 1</vt:lpstr>
      <vt:lpstr>Topics</vt:lpstr>
      <vt:lpstr>Introducing Microsoft Visual Basic</vt:lpstr>
      <vt:lpstr>Computer Systems: Hardware and Software</vt:lpstr>
      <vt:lpstr>Computer Hardware</vt:lpstr>
      <vt:lpstr>The Organization of a Computer System</vt:lpstr>
      <vt:lpstr>1. The CPU</vt:lpstr>
      <vt:lpstr>2. Main Memory</vt:lpstr>
      <vt:lpstr>3. Secondary Storage</vt:lpstr>
      <vt:lpstr>4. Input Devices</vt:lpstr>
      <vt:lpstr>5. Output Devices</vt:lpstr>
      <vt:lpstr>Software</vt:lpstr>
      <vt:lpstr>Programs and Programming Languages</vt:lpstr>
      <vt:lpstr>What is a Program?</vt:lpstr>
      <vt:lpstr>Computing Gross Pay</vt:lpstr>
      <vt:lpstr>States and Transitions</vt:lpstr>
      <vt:lpstr>Programming Languages</vt:lpstr>
      <vt:lpstr>Popular Programming Languages</vt:lpstr>
      <vt:lpstr>What is a Program Made Of?</vt:lpstr>
      <vt:lpstr>What is a Program Made Of?</vt:lpstr>
      <vt:lpstr>Graphical User Interfaces</vt:lpstr>
      <vt:lpstr>A Graphical User Interface</vt:lpstr>
      <vt:lpstr>Objects and Controls</vt:lpstr>
      <vt:lpstr>Objects and Controls</vt:lpstr>
      <vt:lpstr>Types of Controls</vt:lpstr>
      <vt:lpstr>Event-Driven Programming</vt:lpstr>
      <vt:lpstr>More about Controls and Programming</vt:lpstr>
      <vt:lpstr>Visual Basic Controls</vt:lpstr>
      <vt:lpstr>Control Demonstration Screen</vt:lpstr>
      <vt:lpstr>The Name Property</vt:lpstr>
      <vt:lpstr>Examples of Control Names</vt:lpstr>
      <vt:lpstr>Control Naming Rules and Conventions</vt:lpstr>
      <vt:lpstr>The Programming Process</vt:lpstr>
      <vt:lpstr>Step 1 of Developing an Application</vt:lpstr>
      <vt:lpstr>Step 2 of Developing an Application</vt:lpstr>
      <vt:lpstr>Step 3 of Developing an Application</vt:lpstr>
      <vt:lpstr>Step 4 of Developing an Application</vt:lpstr>
      <vt:lpstr>Step 5 of Developing an Application</vt:lpstr>
      <vt:lpstr>Step 6 of Developing an Application</vt:lpstr>
      <vt:lpstr>Step 7 of Developing an Application</vt:lpstr>
      <vt:lpstr>Step 8 of Developing an Application</vt:lpstr>
      <vt:lpstr>Step 9 of Developing an Application</vt:lpstr>
      <vt:lpstr>Step 10 of Developing an Application</vt:lpstr>
      <vt:lpstr>Step 11 of Developing an Application</vt:lpstr>
      <vt:lpstr>Visual Studio and Visual Studio Express  (the Visual Basic Environment)</vt:lpstr>
      <vt:lpstr>What is Visual Studio?</vt:lpstr>
      <vt:lpstr>The Visual Studio Environment</vt:lpstr>
      <vt:lpstr>The Visual Studio Environment</vt:lpstr>
      <vt:lpstr>Auto Hide</vt:lpstr>
      <vt:lpstr>The Menu Bar and the Standard Toolbar</vt:lpstr>
      <vt:lpstr>The Menu Bar and the Standard Toolbar</vt:lpstr>
      <vt:lpstr>The Toolbox</vt:lpstr>
      <vt:lpstr>The Toolbox Tab (Auto Hide turned on)</vt:lpstr>
      <vt:lpstr>The Toolbox Opened (Auto Hide turned off)</vt:lpstr>
      <vt:lpstr>Using ToolTips</vt:lpstr>
      <vt:lpstr>Docked and Floating Windows</vt:lpstr>
      <vt:lpstr>Floating Toolbox, Solution Explorer, and Properties Windows</vt:lpstr>
      <vt:lpstr>Accessing the Visual Studio 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Programming and Visual Basic</dc:subject>
  <dc:creator>Chris</dc:creator>
  <cp:lastModifiedBy>Chris</cp:lastModifiedBy>
  <cp:revision>73</cp:revision>
  <dcterms:created xsi:type="dcterms:W3CDTF">2013-07-07T12:08:05Z</dcterms:created>
  <dcterms:modified xsi:type="dcterms:W3CDTF">2013-07-10T00:45:39Z</dcterms:modified>
</cp:coreProperties>
</file>