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61" r:id="rId10"/>
    <p:sldId id="275" r:id="rId11"/>
    <p:sldId id="276" r:id="rId12"/>
    <p:sldId id="277" r:id="rId13"/>
    <p:sldId id="278" r:id="rId14"/>
    <p:sldId id="279" r:id="rId15"/>
    <p:sldId id="262" r:id="rId16"/>
    <p:sldId id="263" r:id="rId17"/>
    <p:sldId id="280" r:id="rId18"/>
    <p:sldId id="264" r:id="rId19"/>
    <p:sldId id="265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6" r:id="rId32"/>
    <p:sldId id="267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0" r:id="rId44"/>
    <p:sldId id="303" r:id="rId45"/>
    <p:sldId id="304" r:id="rId46"/>
    <p:sldId id="305" r:id="rId47"/>
    <p:sldId id="306" r:id="rId48"/>
    <p:sldId id="268" r:id="rId49"/>
    <p:sldId id="269" r:id="rId50"/>
    <p:sldId id="307" r:id="rId51"/>
    <p:sldId id="308" r:id="rId52"/>
    <p:sldId id="309" r:id="rId53"/>
    <p:sldId id="310" r:id="rId54"/>
    <p:sldId id="270" r:id="rId55"/>
    <p:sldId id="271" r:id="rId56"/>
    <p:sldId id="311" r:id="rId57"/>
    <p:sldId id="314" r:id="rId58"/>
    <p:sldId id="315" r:id="rId59"/>
    <p:sldId id="316" r:id="rId60"/>
    <p:sldId id="312" r:id="rId61"/>
    <p:sldId id="313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3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Working with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sz="2000" dirty="0"/>
              <a:t>Each table has a </a:t>
            </a:r>
            <a:r>
              <a:rPr lang="en-US" sz="2000" i="1" dirty="0">
                <a:cs typeface="Times New Roman" pitchFamily="18" charset="0"/>
              </a:rPr>
              <a:t>primary key</a:t>
            </a:r>
            <a:r>
              <a:rPr lang="en-US" sz="2000" dirty="0">
                <a:cs typeface="Times New Roman" pitchFamily="18" charset="0"/>
              </a:rPr>
              <a:t> or </a:t>
            </a:r>
            <a:r>
              <a:rPr lang="en-US" sz="2000" i="1" dirty="0">
                <a:cs typeface="Times New Roman" pitchFamily="18" charset="0"/>
              </a:rPr>
              <a:t>composite key</a:t>
            </a:r>
          </a:p>
          <a:p>
            <a:pPr lvl="1">
              <a:spcBef>
                <a:spcPct val="10000"/>
              </a:spcBef>
            </a:pPr>
            <a:r>
              <a:rPr lang="en-US" sz="2000" dirty="0"/>
              <a:t>Uniquely identifies that row of the table</a:t>
            </a:r>
          </a:p>
          <a:p>
            <a:pPr lvl="1">
              <a:spcBef>
                <a:spcPct val="10000"/>
              </a:spcBef>
            </a:pPr>
            <a:r>
              <a:rPr lang="en-US" sz="2000" dirty="0" err="1"/>
              <a:t>Emp_Id</a:t>
            </a:r>
            <a:r>
              <a:rPr lang="en-US" sz="2000" dirty="0"/>
              <a:t> is the primary key in this example</a:t>
            </a:r>
          </a:p>
          <a:p>
            <a:pPr>
              <a:spcBef>
                <a:spcPct val="10000"/>
              </a:spcBef>
            </a:pPr>
            <a:r>
              <a:rPr lang="en-US" sz="2000" dirty="0"/>
              <a:t>Columns are also called </a:t>
            </a:r>
            <a:r>
              <a:rPr lang="en-US" sz="2000" dirty="0">
                <a:cs typeface="Times New Roman" pitchFamily="18" charset="0"/>
              </a:rPr>
              <a:t>fields</a:t>
            </a:r>
            <a:r>
              <a:rPr lang="en-US" sz="2000" dirty="0"/>
              <a:t> or </a:t>
            </a:r>
            <a:r>
              <a:rPr lang="en-US" sz="2000" i="1" dirty="0">
                <a:cs typeface="Times New Roman" pitchFamily="18" charset="0"/>
              </a:rPr>
              <a:t>attributes</a:t>
            </a:r>
          </a:p>
          <a:p>
            <a:pPr>
              <a:spcBef>
                <a:spcPct val="10000"/>
              </a:spcBef>
            </a:pPr>
            <a:r>
              <a:rPr lang="en-US" sz="2000" dirty="0"/>
              <a:t>Each column has a particular </a:t>
            </a:r>
            <a:r>
              <a:rPr lang="en-US" sz="2000" dirty="0">
                <a:cs typeface="Times New Roman" pitchFamily="18" charset="0"/>
              </a:rPr>
              <a:t>data type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14362"/>
              </p:ext>
            </p:extLst>
          </p:nvPr>
        </p:nvGraphicFramePr>
        <p:xfrm>
          <a:off x="1531144" y="3657600"/>
          <a:ext cx="608171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47800"/>
                <a:gridCol w="1447800"/>
                <a:gridCol w="2119313"/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Emp_Id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First_Name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Last_Name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Department</a:t>
                      </a:r>
                      <a:endParaRPr lang="en-US" sz="1800" b="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001234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Ignacio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Fleta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Accounting</a:t>
                      </a:r>
                      <a:endParaRPr lang="en-US" sz="1800" b="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002000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Christian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Martin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Computer Support</a:t>
                      </a:r>
                      <a:endParaRPr lang="en-US" sz="1800" b="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002122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Orville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Gibson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Human Resources</a:t>
                      </a:r>
                      <a:endParaRPr lang="en-US" sz="1800" b="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003400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Ben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Smith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Accounting</a:t>
                      </a:r>
                      <a:endParaRPr lang="en-US" sz="1800" b="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003780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Allison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Chong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Computer Support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04484" y="5129861"/>
            <a:ext cx="10674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latin typeface="Calibri"/>
              </a:rPr>
              <a:t>Row</a:t>
            </a:r>
          </a:p>
          <a:p>
            <a:pPr algn="ctr" eaLnBrk="0" hangingPunct="0"/>
            <a:r>
              <a:rPr lang="en-US" sz="2000" dirty="0">
                <a:latin typeface="Calibri"/>
              </a:rPr>
              <a:t>(Record)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119188" y="5358461"/>
            <a:ext cx="404812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07338" y="5867400"/>
            <a:ext cx="989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latin typeface="Calibri"/>
              </a:rPr>
              <a:t>Column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5715000"/>
            <a:ext cx="0" cy="27463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729786" y="5867400"/>
            <a:ext cx="6848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latin typeface="Calibri"/>
              </a:rPr>
              <a:t>Field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 flipV="1">
            <a:off x="4876800" y="5358461"/>
            <a:ext cx="914400" cy="708994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Column Types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153400" cy="4238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4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Column Names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Define a column for each piece of data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Allow plenty of space for text fields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Avoid using spaces in column names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 dirty="0"/>
              <a:t>For the members of an organization: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505200"/>
            <a:ext cx="838200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u="sng" dirty="0" smtClean="0">
                <a:cs typeface="Times New Roman" pitchFamily="18" charset="0"/>
              </a:rPr>
              <a:t>Column Name</a:t>
            </a:r>
            <a:r>
              <a:rPr lang="en-US" dirty="0" smtClean="0">
                <a:cs typeface="Times New Roman" pitchFamily="18" charset="0"/>
              </a:rPr>
              <a:t>		</a:t>
            </a:r>
            <a:r>
              <a:rPr lang="en-US" u="sng" dirty="0" smtClean="0">
                <a:cs typeface="Times New Roman" pitchFamily="18" charset="0"/>
              </a:rPr>
              <a:t>Type</a:t>
            </a:r>
            <a:r>
              <a:rPr lang="en-US" dirty="0" smtClean="0">
                <a:cs typeface="Times New Roman" pitchFamily="18" charset="0"/>
              </a:rPr>
              <a:t>		</a:t>
            </a:r>
            <a:r>
              <a:rPr lang="en-US" u="sng" dirty="0" smtClean="0">
                <a:cs typeface="Times New Roman" pitchFamily="18" charset="0"/>
              </a:rPr>
              <a:t>Remarks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cs typeface="Times New Roman" pitchFamily="18" charset="0"/>
              </a:rPr>
              <a:t>Member_ID</a:t>
            </a:r>
            <a:r>
              <a:rPr lang="en-US" dirty="0" smtClean="0">
                <a:cs typeface="Times New Roman" pitchFamily="18" charset="0"/>
              </a:rPr>
              <a:t>			</a:t>
            </a:r>
            <a:r>
              <a:rPr lang="en-US" dirty="0" err="1" smtClean="0">
                <a:cs typeface="Times New Roman" pitchFamily="18" charset="0"/>
              </a:rPr>
              <a:t>int</a:t>
            </a:r>
            <a:r>
              <a:rPr lang="en-US" dirty="0" smtClean="0">
                <a:cs typeface="Times New Roman" pitchFamily="18" charset="0"/>
              </a:rPr>
              <a:t>		Primary key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cs typeface="Times New Roman" pitchFamily="18" charset="0"/>
              </a:rPr>
              <a:t>First_Name</a:t>
            </a:r>
            <a:r>
              <a:rPr lang="en-US" dirty="0" smtClean="0">
                <a:cs typeface="Times New Roman" pitchFamily="18" charset="0"/>
              </a:rPr>
              <a:t>			</a:t>
            </a:r>
            <a:r>
              <a:rPr lang="en-US" dirty="0" err="1" smtClean="0">
                <a:cs typeface="Times New Roman" pitchFamily="18" charset="0"/>
              </a:rPr>
              <a:t>varchar</a:t>
            </a:r>
            <a:r>
              <a:rPr lang="en-US" dirty="0" smtClean="0">
                <a:cs typeface="Times New Roman" pitchFamily="18" charset="0"/>
              </a:rPr>
              <a:t>(40)	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cs typeface="Times New Roman" pitchFamily="18" charset="0"/>
              </a:rPr>
              <a:t>Last_Name</a:t>
            </a:r>
            <a:r>
              <a:rPr lang="en-US" dirty="0" smtClean="0">
                <a:cs typeface="Times New Roman" pitchFamily="18" charset="0"/>
              </a:rPr>
              <a:t>			</a:t>
            </a:r>
            <a:r>
              <a:rPr lang="en-US" dirty="0" err="1" smtClean="0">
                <a:cs typeface="Times New Roman" pitchFamily="18" charset="0"/>
              </a:rPr>
              <a:t>varchar</a:t>
            </a:r>
            <a:r>
              <a:rPr lang="en-US" dirty="0" smtClean="0">
                <a:cs typeface="Times New Roman" pitchFamily="18" charset="0"/>
              </a:rPr>
              <a:t>(40) 	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Phone			</a:t>
            </a:r>
            <a:r>
              <a:rPr lang="en-US" dirty="0" err="1" smtClean="0">
                <a:cs typeface="Times New Roman" pitchFamily="18" charset="0"/>
              </a:rPr>
              <a:t>varchar</a:t>
            </a:r>
            <a:r>
              <a:rPr lang="en-US" dirty="0" smtClean="0">
                <a:cs typeface="Times New Roman" pitchFamily="18" charset="0"/>
              </a:rPr>
              <a:t>(30) 	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Email			</a:t>
            </a:r>
            <a:r>
              <a:rPr lang="en-US" dirty="0" err="1" smtClean="0">
                <a:cs typeface="Times New Roman" pitchFamily="18" charset="0"/>
              </a:rPr>
              <a:t>varchar</a:t>
            </a:r>
            <a:r>
              <a:rPr lang="en-US" dirty="0" smtClean="0">
                <a:cs typeface="Times New Roman" pitchFamily="18" charset="0"/>
              </a:rPr>
              <a:t>(50) 	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cs typeface="Times New Roman" pitchFamily="18" charset="0"/>
              </a:rPr>
              <a:t>Date_Joined</a:t>
            </a:r>
            <a:r>
              <a:rPr lang="en-US" dirty="0" smtClean="0">
                <a:cs typeface="Times New Roman" pitchFamily="18" charset="0"/>
              </a:rPr>
              <a:t>			</a:t>
            </a:r>
            <a:r>
              <a:rPr lang="en-US" dirty="0" err="1" smtClean="0">
                <a:cs typeface="Times New Roman" pitchFamily="18" charset="0"/>
              </a:rPr>
              <a:t>smalldatetime</a:t>
            </a:r>
            <a:r>
              <a:rPr lang="en-US" dirty="0" smtClean="0">
                <a:cs typeface="Times New Roman" pitchFamily="18" charset="0"/>
              </a:rPr>
              <a:t>	Date only, no time values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cs typeface="Times New Roman" pitchFamily="18" charset="0"/>
              </a:rPr>
              <a:t>Meeings_Attended</a:t>
            </a:r>
            <a:r>
              <a:rPr lang="en-US" dirty="0" smtClean="0">
                <a:cs typeface="Times New Roman" pitchFamily="18" charset="0"/>
              </a:rPr>
              <a:t>		</a:t>
            </a:r>
            <a:r>
              <a:rPr lang="en-US" dirty="0" err="1" smtClean="0">
                <a:cs typeface="Times New Roman" pitchFamily="18" charset="0"/>
              </a:rPr>
              <a:t>smallint</a:t>
            </a:r>
            <a:r>
              <a:rPr lang="en-US" dirty="0" smtClean="0">
                <a:cs typeface="Times New Roman" pitchFamily="18" charset="0"/>
              </a:rPr>
              <a:t>		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Officer			Yes/No		True/False values</a:t>
            </a:r>
          </a:p>
        </p:txBody>
      </p:sp>
    </p:spTree>
    <p:extLst>
      <p:ext uri="{BB962C8B-B14F-4D97-AF65-F5344CB8AC3E}">
        <p14:creationId xmlns:p14="http://schemas.microsoft.com/office/powerpoint/2010/main" val="22310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 Redundancy by Using Linked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1313" indent="-341313">
              <a:lnSpc>
                <a:spcPct val="90000"/>
              </a:lnSpc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sz="4400" dirty="0"/>
              <a:t>Create a </a:t>
            </a:r>
            <a:r>
              <a:rPr lang="en-US" sz="4400" dirty="0" smtClean="0"/>
              <a:t>Departments </a:t>
            </a:r>
            <a:r>
              <a:rPr lang="en-US" sz="4400" dirty="0"/>
              <a:t>table</a:t>
            </a:r>
          </a:p>
          <a:p>
            <a:pPr marL="341313" indent="-341313">
              <a:lnSpc>
                <a:spcPct val="90000"/>
              </a:lnSpc>
              <a:spcBef>
                <a:spcPct val="50000"/>
              </a:spcBef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</a:t>
            </a:r>
            <a:r>
              <a:rPr lang="en-US" dirty="0" err="1"/>
              <a:t>Dept_ID</a:t>
            </a:r>
            <a:r>
              <a:rPr lang="en-US" dirty="0"/>
              <a:t>	</a:t>
            </a:r>
            <a:r>
              <a:rPr lang="en-US" dirty="0" err="1"/>
              <a:t>Dept_Name</a:t>
            </a:r>
            <a:r>
              <a:rPr lang="en-US" dirty="0"/>
              <a:t>		</a:t>
            </a:r>
            <a:r>
              <a:rPr lang="en-US" dirty="0" err="1"/>
              <a:t>Num_Employees</a:t>
            </a:r>
            <a:endParaRPr lang="en-US" dirty="0"/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		1	Human Resources		10	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		2	Accounting			5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		3	Computer Support		30</a:t>
            </a:r>
          </a:p>
          <a:p>
            <a:pPr marL="341313" indent="-341313">
              <a:lnSpc>
                <a:spcPct val="90000"/>
              </a:lnSpc>
              <a:spcAft>
                <a:spcPct val="50000"/>
              </a:spcAft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		4	Research &amp; Development		15</a:t>
            </a:r>
            <a:endParaRPr lang="en-US" sz="1800" dirty="0"/>
          </a:p>
          <a:p>
            <a:pPr marL="341313" indent="-341313">
              <a:lnSpc>
                <a:spcPct val="90000"/>
              </a:lnSpc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endParaRPr lang="en-US" sz="4400" dirty="0" smtClean="0"/>
          </a:p>
          <a:p>
            <a:pPr marL="341313" indent="-341313">
              <a:lnSpc>
                <a:spcPct val="90000"/>
              </a:lnSpc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sz="4400" dirty="0" smtClean="0"/>
              <a:t>Reference Departments </a:t>
            </a:r>
            <a:r>
              <a:rPr lang="en-US" sz="4400" dirty="0"/>
              <a:t>table in </a:t>
            </a:r>
            <a:r>
              <a:rPr lang="en-US" sz="4400" dirty="0" smtClean="0"/>
              <a:t>Employees </a:t>
            </a:r>
            <a:r>
              <a:rPr lang="en-US" sz="4400" dirty="0"/>
              <a:t>table</a:t>
            </a:r>
          </a:p>
          <a:p>
            <a:pPr marL="341313" indent="-341313">
              <a:lnSpc>
                <a:spcPct val="90000"/>
              </a:lnSpc>
              <a:spcBef>
                <a:spcPct val="50000"/>
              </a:spcBef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ID		</a:t>
            </a:r>
            <a:r>
              <a:rPr lang="en-US" dirty="0" err="1"/>
              <a:t>First_Name</a:t>
            </a: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		</a:t>
            </a:r>
            <a:r>
              <a:rPr lang="en-US" dirty="0" err="1"/>
              <a:t>Dept_ID</a:t>
            </a:r>
            <a:endParaRPr lang="en-US" dirty="0"/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001234	Ignacio	</a:t>
            </a:r>
            <a:r>
              <a:rPr lang="en-US" dirty="0" err="1"/>
              <a:t>Fleta</a:t>
            </a:r>
            <a:r>
              <a:rPr lang="en-US" dirty="0"/>
              <a:t>		2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002000	Christian	Martin		3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002122	Orville	Gibson		1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003000	Jose	Ramirez		4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003400	Ben	Smith		2</a:t>
            </a:r>
          </a:p>
          <a:p>
            <a:pPr marL="341313" indent="-341313">
              <a:lnSpc>
                <a:spcPct val="90000"/>
              </a:lnSpc>
              <a:spcAft>
                <a:spcPct val="20000"/>
              </a:spcAft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/>
              <a:t>	003780	Allison	Chong		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Databases are designed around a relational model</a:t>
            </a:r>
          </a:p>
          <a:p>
            <a:r>
              <a:rPr lang="en-US" sz="1900" dirty="0"/>
              <a:t>A relation is a link or relationship that relies on a common field</a:t>
            </a:r>
          </a:p>
          <a:p>
            <a:r>
              <a:rPr lang="en-US" sz="1900" dirty="0"/>
              <a:t>The previous changes created a </a:t>
            </a:r>
            <a:r>
              <a:rPr lang="en-US" sz="1900" dirty="0">
                <a:cs typeface="Times New Roman" pitchFamily="18" charset="0"/>
              </a:rPr>
              <a:t>one-to-many relationship</a:t>
            </a:r>
            <a:endParaRPr lang="en-US" sz="1900" dirty="0"/>
          </a:p>
          <a:p>
            <a:pPr lvl="1"/>
            <a:r>
              <a:rPr lang="en-US" sz="1900" dirty="0"/>
              <a:t>Every employee has one and only one </a:t>
            </a:r>
            <a:r>
              <a:rPr lang="en-US" sz="1900" dirty="0" err="1"/>
              <a:t>dept</a:t>
            </a:r>
            <a:endParaRPr lang="en-US" sz="1900" dirty="0"/>
          </a:p>
          <a:p>
            <a:pPr lvl="1"/>
            <a:r>
              <a:rPr lang="en-US" sz="1900" dirty="0"/>
              <a:t>Every department has many employees</a:t>
            </a:r>
          </a:p>
          <a:p>
            <a:pPr lvl="1"/>
            <a:r>
              <a:rPr lang="en-US" sz="1900" dirty="0" err="1"/>
              <a:t>DeptID</a:t>
            </a:r>
            <a:r>
              <a:rPr lang="en-US" sz="1900" dirty="0"/>
              <a:t> in </a:t>
            </a:r>
            <a:r>
              <a:rPr lang="en-US" sz="1900" i="1" dirty="0"/>
              <a:t>Departments</a:t>
            </a:r>
            <a:r>
              <a:rPr lang="en-US" sz="1900" dirty="0"/>
              <a:t> table is a </a:t>
            </a:r>
            <a:r>
              <a:rPr lang="en-US" sz="1900" dirty="0">
                <a:cs typeface="Times New Roman" pitchFamily="18" charset="0"/>
              </a:rPr>
              <a:t>primary key</a:t>
            </a:r>
          </a:p>
          <a:p>
            <a:pPr lvl="1"/>
            <a:r>
              <a:rPr lang="en-US" sz="1900" dirty="0" err="1"/>
              <a:t>DeptID</a:t>
            </a:r>
            <a:r>
              <a:rPr lang="en-US" sz="1900" dirty="0"/>
              <a:t> in </a:t>
            </a:r>
            <a:r>
              <a:rPr lang="en-US" sz="1900" i="1" dirty="0"/>
              <a:t>Employees</a:t>
            </a:r>
            <a:r>
              <a:rPr lang="en-US" sz="1900" dirty="0"/>
              <a:t> table is a </a:t>
            </a:r>
            <a:r>
              <a:rPr lang="en-US" sz="1900" dirty="0">
                <a:cs typeface="Times New Roman" pitchFamily="18" charset="0"/>
              </a:rPr>
              <a:t>foreign </a:t>
            </a:r>
            <a:r>
              <a:rPr lang="en-US" sz="1900" dirty="0" smtClean="0">
                <a:cs typeface="Times New Roman" pitchFamily="18" charset="0"/>
              </a:rPr>
              <a:t>key</a:t>
            </a:r>
          </a:p>
          <a:p>
            <a:pPr lvl="1"/>
            <a:endParaRPr lang="en-US" sz="1900" dirty="0">
              <a:cs typeface="Times New Roman" pitchFamily="18" charset="0"/>
            </a:endParaRPr>
          </a:p>
          <a:p>
            <a:r>
              <a:rPr lang="en-US" sz="1900" dirty="0"/>
              <a:t>One-to-many relationship </a:t>
            </a:r>
            <a:br>
              <a:rPr lang="en-US" sz="1900" dirty="0"/>
            </a:br>
            <a:r>
              <a:rPr lang="en-US" sz="1900" dirty="0"/>
              <a:t>exists when primary key </a:t>
            </a:r>
            <a:br>
              <a:rPr lang="en-US" sz="1900" dirty="0"/>
            </a:br>
            <a:r>
              <a:rPr lang="en-US" sz="1900" dirty="0"/>
              <a:t>of one table is specified </a:t>
            </a:r>
            <a:br>
              <a:rPr lang="en-US" sz="1900" dirty="0"/>
            </a:br>
            <a:r>
              <a:rPr lang="en-US" sz="1900" dirty="0"/>
              <a:t>as a field of another table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4057650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DataGridView</a:t>
            </a:r>
            <a:r>
              <a:rPr lang="en-US" dirty="0"/>
              <a:t>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Times New Roman" pitchFamily="18" charset="0"/>
              </a:rPr>
              <a:t>Visual Basic uses a technique called Data binding</a:t>
            </a:r>
            <a:r>
              <a:rPr lang="en-US" sz="1800" dirty="0"/>
              <a:t> to link tables to controls on forms</a:t>
            </a:r>
          </a:p>
          <a:p>
            <a:pPr lvl="1"/>
            <a:r>
              <a:rPr lang="en-US" sz="1800" dirty="0"/>
              <a:t>Special controls called components establish the link</a:t>
            </a:r>
          </a:p>
          <a:p>
            <a:pPr lvl="1"/>
            <a:r>
              <a:rPr lang="en-US" sz="1800" dirty="0"/>
              <a:t>A software tool named a wizard guides you through the process</a:t>
            </a:r>
          </a:p>
          <a:p>
            <a:r>
              <a:rPr lang="en-US" sz="1800" dirty="0"/>
              <a:t>We will use these data-related components: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A Data source</a:t>
            </a:r>
            <a:r>
              <a:rPr lang="en-US" sz="1800" dirty="0"/>
              <a:t> is usually a database</a:t>
            </a:r>
          </a:p>
          <a:p>
            <a:pPr lvl="2"/>
            <a:r>
              <a:rPr lang="en-US" sz="1800" dirty="0"/>
              <a:t>Can include text files, Excel spreadsheets, XML data, and Web services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A Binding source</a:t>
            </a:r>
            <a:r>
              <a:rPr lang="en-US" sz="1800" dirty="0"/>
              <a:t> connects data bound controls to a dataset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A Table adapter</a:t>
            </a:r>
            <a:r>
              <a:rPr lang="en-US" sz="1800" dirty="0"/>
              <a:t> pulls data from the database and passes it to your program</a:t>
            </a:r>
          </a:p>
          <a:p>
            <a:pPr lvl="2"/>
            <a:r>
              <a:rPr lang="en-US" sz="1800" dirty="0"/>
              <a:t>Uses Structured Query Language (SQL) is used to select data, add new rows, delete rows, and modify existing rows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A Dataset</a:t>
            </a:r>
            <a:r>
              <a:rPr lang="en-US" sz="1800" dirty="0"/>
              <a:t> is an in-memory copy of data pulled from database tables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5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flow of data from database to application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Data travels from data source to application</a:t>
            </a:r>
          </a:p>
          <a:p>
            <a:pPr lvl="1"/>
            <a:r>
              <a:rPr lang="en-US" sz="2000" dirty="0"/>
              <a:t>Application can view/change dataset contents</a:t>
            </a:r>
          </a:p>
          <a:p>
            <a:pPr lvl="1"/>
            <a:r>
              <a:rPr lang="en-US" sz="2000" dirty="0"/>
              <a:t>Changes to dataset can be written back to the data source</a:t>
            </a:r>
          </a:p>
          <a:p>
            <a:r>
              <a:rPr lang="en-US" sz="2000" dirty="0"/>
              <a:t>Tutorial 10-1 demonstrates how to connect a database table to a </a:t>
            </a:r>
            <a:r>
              <a:rPr lang="en-US" sz="2000" dirty="0" err="1"/>
              <a:t>DataGridView</a:t>
            </a:r>
            <a:r>
              <a:rPr lang="en-US" sz="2000" dirty="0"/>
              <a:t> control</a:t>
            </a:r>
          </a:p>
          <a:p>
            <a:r>
              <a:rPr lang="en-US" sz="2000" dirty="0"/>
              <a:t>Tutorial 10-2 demonstrates updating and sorting a table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209800"/>
            <a:ext cx="73914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Data-Bound 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bind fields in a data source to controls:</a:t>
            </a:r>
          </a:p>
          <a:p>
            <a:pPr lvl="1"/>
            <a:r>
              <a:rPr lang="en-US" dirty="0"/>
              <a:t>Text boxes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List boxes</a:t>
            </a:r>
          </a:p>
          <a:p>
            <a:r>
              <a:rPr lang="en-US" sz="2800" dirty="0"/>
              <a:t>Contents of </a:t>
            </a:r>
            <a:r>
              <a:rPr lang="en-US" sz="2800" dirty="0">
                <a:cs typeface="Times New Roman" pitchFamily="18" charset="0"/>
              </a:rPr>
              <a:t>data-bound controls</a:t>
            </a:r>
            <a:r>
              <a:rPr lang="en-US" sz="2800" dirty="0"/>
              <a:t> change automatically when moving from row to row</a:t>
            </a:r>
          </a:p>
          <a:p>
            <a:r>
              <a:rPr lang="en-US" sz="2800" i="1" dirty="0">
                <a:cs typeface="Times New Roman" pitchFamily="18" charset="0"/>
              </a:rPr>
              <a:t>Data-bound controls </a:t>
            </a:r>
            <a:r>
              <a:rPr lang="en-US" sz="2800" dirty="0"/>
              <a:t>also allow the contents of a database field to be changed</a:t>
            </a:r>
            <a:endParaRPr lang="en-US" sz="2800" dirty="0">
              <a:cs typeface="Times New Roman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10.1 Database Management Systems</a:t>
            </a:r>
          </a:p>
          <a:p>
            <a:r>
              <a:rPr lang="en-US" sz="2800" dirty="0" smtClean="0"/>
              <a:t>10.2 Database Concepts</a:t>
            </a:r>
          </a:p>
          <a:p>
            <a:r>
              <a:rPr lang="en-US" sz="2800" dirty="0" smtClean="0"/>
              <a:t>10.3 </a:t>
            </a:r>
            <a:r>
              <a:rPr lang="en-US" sz="2800" dirty="0" err="1" smtClean="0"/>
              <a:t>DataGridView</a:t>
            </a:r>
            <a:r>
              <a:rPr lang="en-US" sz="2800" dirty="0" smtClean="0"/>
              <a:t> Control</a:t>
            </a:r>
          </a:p>
          <a:p>
            <a:r>
              <a:rPr lang="en-US" sz="2800" dirty="0" smtClean="0"/>
              <a:t>10.4 Data-Bound Controls</a:t>
            </a:r>
          </a:p>
          <a:p>
            <a:r>
              <a:rPr lang="en-US" sz="2800" dirty="0" smtClean="0"/>
              <a:t>10.5 Structured Query Language (SQL)</a:t>
            </a:r>
          </a:p>
          <a:p>
            <a:r>
              <a:rPr lang="en-US" sz="2800" dirty="0" smtClean="0"/>
              <a:t>10.6 Focus on Problem Solving: </a:t>
            </a:r>
            <a:r>
              <a:rPr lang="en-US" sz="2800" i="1" dirty="0" smtClean="0"/>
              <a:t>Karate School Management </a:t>
            </a:r>
            <a:r>
              <a:rPr lang="en-US" sz="2800" dirty="0" smtClean="0"/>
              <a:t>Application</a:t>
            </a:r>
          </a:p>
          <a:p>
            <a:r>
              <a:rPr lang="en-US" sz="2800" dirty="0" smtClean="0"/>
              <a:t>10.7 Introduction to </a:t>
            </a:r>
            <a:r>
              <a:rPr lang="en-US" sz="2800" dirty="0" smtClean="0"/>
              <a:t>LINQ</a:t>
            </a:r>
          </a:p>
          <a:p>
            <a:r>
              <a:rPr lang="en-US" sz="2800" dirty="0" smtClean="0"/>
              <a:t>10.8 Creating Your Own 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6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the </a:t>
            </a:r>
            <a:r>
              <a:rPr lang="en-US" sz="2000" i="1" dirty="0">
                <a:cs typeface="Times New Roman" pitchFamily="18" charset="0"/>
              </a:rPr>
              <a:t>Data Sources</a:t>
            </a:r>
            <a:r>
              <a:rPr lang="en-US" sz="2000" i="1" dirty="0">
                <a:solidFill>
                  <a:srgbClr val="CC6600"/>
                </a:solidFill>
                <a:cs typeface="Times New Roman" pitchFamily="18" charset="0"/>
              </a:rPr>
              <a:t> </a:t>
            </a:r>
            <a:r>
              <a:rPr lang="en-US" sz="2000" dirty="0"/>
              <a:t>window and click the </a:t>
            </a:r>
            <a:r>
              <a:rPr lang="en-US" sz="2000" i="1" dirty="0">
                <a:cs typeface="Times New Roman" pitchFamily="18" charset="0"/>
              </a:rPr>
              <a:t>Add New Data Source</a:t>
            </a:r>
            <a:r>
              <a:rPr lang="en-US" sz="2000" i="1" dirty="0">
                <a:solidFill>
                  <a:srgbClr val="CC6600"/>
                </a:solidFill>
                <a:cs typeface="Times New Roman" pitchFamily="18" charset="0"/>
              </a:rPr>
              <a:t> </a:t>
            </a:r>
            <a:r>
              <a:rPr lang="en-US" sz="2000" dirty="0"/>
              <a:t>link</a:t>
            </a:r>
          </a:p>
          <a:p>
            <a:r>
              <a:rPr lang="en-US" sz="2000" dirty="0"/>
              <a:t>Follow the steps in the </a:t>
            </a:r>
            <a:r>
              <a:rPr lang="en-US" sz="2000" i="1" dirty="0"/>
              <a:t>Data Source Configuration Wizard</a:t>
            </a:r>
            <a:r>
              <a:rPr lang="en-US" sz="2000" dirty="0"/>
              <a:t> to create a connection to the database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19431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276600"/>
            <a:ext cx="19431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2" y="3276600"/>
            <a:ext cx="3779838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38400" y="5334000"/>
            <a:ext cx="3349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553200" y="5334000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Once created, it’s almost impossible to rename a data source</a:t>
            </a:r>
          </a:p>
          <a:p>
            <a:pPr>
              <a:defRPr/>
            </a:pPr>
            <a:r>
              <a:rPr lang="en-US" sz="2400" dirty="0"/>
              <a:t>Easier to delete and create a new data source than rename one</a:t>
            </a:r>
          </a:p>
          <a:p>
            <a:pPr>
              <a:defRPr/>
            </a:pPr>
            <a:r>
              <a:rPr lang="en-US" sz="2400" dirty="0"/>
              <a:t>A data source named </a:t>
            </a:r>
            <a:r>
              <a:rPr lang="en-US" sz="2400" i="1" dirty="0"/>
              <a:t>Employees</a:t>
            </a:r>
            <a:r>
              <a:rPr lang="en-US" sz="2400" dirty="0"/>
              <a:t> for example would be defined by a file named </a:t>
            </a:r>
            <a:r>
              <a:rPr lang="en-US" sz="2400" i="1" dirty="0"/>
              <a:t>Employees.xsd</a:t>
            </a:r>
          </a:p>
          <a:p>
            <a:pPr>
              <a:defRPr/>
            </a:pPr>
            <a:r>
              <a:rPr lang="en-US" sz="2400" dirty="0"/>
              <a:t>To delete this data source:</a:t>
            </a:r>
          </a:p>
          <a:p>
            <a:pPr lvl="1">
              <a:defRPr/>
            </a:pPr>
            <a:r>
              <a:rPr lang="en-US" sz="2400" dirty="0"/>
              <a:t>Select </a:t>
            </a:r>
            <a:r>
              <a:rPr lang="en-US" sz="2400" i="1" dirty="0"/>
              <a:t>Employees.xsd</a:t>
            </a:r>
            <a:r>
              <a:rPr lang="en-US" sz="2400" dirty="0"/>
              <a:t> file in </a:t>
            </a:r>
            <a:r>
              <a:rPr lang="en-US" sz="2400" i="1" dirty="0">
                <a:cs typeface="Times New Roman" pitchFamily="18" charset="0"/>
              </a:rPr>
              <a:t>Solution </a:t>
            </a:r>
            <a:r>
              <a:rPr lang="en-US" sz="2400" i="1" dirty="0" smtClean="0">
                <a:cs typeface="Times New Roman" pitchFamily="18" charset="0"/>
              </a:rPr>
              <a:t>Explorer</a:t>
            </a:r>
            <a:r>
              <a:rPr lang="en-US" sz="2400" dirty="0" smtClean="0">
                <a:cs typeface="Times New Roman" pitchFamily="18" charset="0"/>
              </a:rPr>
              <a:t> window</a:t>
            </a:r>
            <a:endParaRPr lang="en-US" sz="2400" i="1" dirty="0">
              <a:cs typeface="Times New Roman" pitchFamily="18" charset="0"/>
            </a:endParaRPr>
          </a:p>
          <a:p>
            <a:pPr lvl="1">
              <a:defRPr/>
            </a:pPr>
            <a:r>
              <a:rPr lang="en-US" sz="2400" dirty="0"/>
              <a:t>Press </a:t>
            </a:r>
            <a:r>
              <a:rPr lang="en-US" sz="2400" i="1" dirty="0"/>
              <a:t>Delete</a:t>
            </a:r>
            <a:r>
              <a:rPr lang="en-US" sz="2400" dirty="0"/>
              <a:t> on the keyboard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5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the Data Source to a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Drag and drop an existing dataset from the </a:t>
            </a:r>
            <a:r>
              <a:rPr lang="en-US" sz="2000" i="1" dirty="0"/>
              <a:t>Data Sources </a:t>
            </a:r>
            <a:r>
              <a:rPr lang="en-US" sz="2000" dirty="0"/>
              <a:t>window to an open area on the form</a:t>
            </a:r>
          </a:p>
          <a:p>
            <a:pPr lvl="1"/>
            <a:r>
              <a:rPr lang="en-US" sz="2000" dirty="0"/>
              <a:t>For example: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66367"/>
            <a:ext cx="5181600" cy="3243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9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the Data Source to a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 the same time Visual Studio builds a </a:t>
            </a:r>
            <a:r>
              <a:rPr lang="en-US" sz="2000" dirty="0" err="1"/>
              <a:t>DataGridView</a:t>
            </a:r>
            <a:r>
              <a:rPr lang="en-US" sz="2000" dirty="0"/>
              <a:t> on the form, it adds a number of important objects to the form’s component tray: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BindingNavigator</a:t>
            </a:r>
            <a:r>
              <a:rPr lang="en-US" sz="2000" dirty="0"/>
              <a:t> creates a </a:t>
            </a:r>
            <a:r>
              <a:rPr lang="en-US" sz="2000" i="1" dirty="0" err="1"/>
              <a:t>ToolStrip</a:t>
            </a:r>
            <a:r>
              <a:rPr lang="en-US" sz="2000" dirty="0"/>
              <a:t> at the top of the form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DataSet</a:t>
            </a:r>
            <a:r>
              <a:rPr lang="en-US" sz="2000" dirty="0"/>
              <a:t> is an in-memory copy of the table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BindingSource</a:t>
            </a:r>
            <a:r>
              <a:rPr lang="en-US" sz="2000" dirty="0"/>
              <a:t> connects the </a:t>
            </a:r>
            <a:r>
              <a:rPr lang="en-US" sz="2000" i="1" dirty="0" err="1"/>
              <a:t>DataGridView</a:t>
            </a:r>
            <a:r>
              <a:rPr lang="en-US" sz="2000" dirty="0"/>
              <a:t> to the </a:t>
            </a:r>
            <a:r>
              <a:rPr lang="en-US" sz="2000" i="1" dirty="0" err="1"/>
              <a:t>DataSet</a:t>
            </a:r>
            <a:endParaRPr lang="en-US" sz="2000" i="1" dirty="0"/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TableAdapter</a:t>
            </a:r>
            <a:r>
              <a:rPr lang="en-US" sz="2000" dirty="0"/>
              <a:t> pulls data from the database into the </a:t>
            </a:r>
            <a:r>
              <a:rPr lang="en-US" sz="2000" i="1" dirty="0" err="1"/>
              <a:t>DataSet</a:t>
            </a:r>
            <a:endParaRPr lang="en-US" sz="2000" i="1" dirty="0"/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AdapterManager</a:t>
            </a:r>
            <a:r>
              <a:rPr lang="en-US" sz="2000" dirty="0"/>
              <a:t> is a tool for saving data in related tables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19" y="2667000"/>
            <a:ext cx="6684963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8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Individual Fields to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Use the dataset in the </a:t>
            </a:r>
            <a:r>
              <a:rPr lang="en-US" sz="2800" i="1" dirty="0">
                <a:cs typeface="Times New Roman" pitchFamily="18" charset="0"/>
              </a:rPr>
              <a:t>Data Sources</a:t>
            </a:r>
            <a:r>
              <a:rPr lang="en-US" sz="2800" dirty="0">
                <a:cs typeface="Times New Roman" pitchFamily="18" charset="0"/>
              </a:rPr>
              <a:t> window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Select </a:t>
            </a:r>
            <a:r>
              <a:rPr lang="en-US" i="1" dirty="0">
                <a:cs typeface="Times New Roman" pitchFamily="18" charset="0"/>
              </a:rPr>
              <a:t>Details</a:t>
            </a:r>
            <a:r>
              <a:rPr lang="en-US" dirty="0">
                <a:cs typeface="Times New Roman" pitchFamily="18" charset="0"/>
              </a:rPr>
              <a:t> from the table drop-down list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Drag table to an open area of a form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Creates a separate control for each field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Can also drag columns individually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Text and numeric fields added as text boxes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Yes/No fields added as checkboxes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DateTime</a:t>
            </a:r>
            <a:r>
              <a:rPr lang="en-US" sz="2800" dirty="0">
                <a:cs typeface="Times New Roman" pitchFamily="18" charset="0"/>
              </a:rPr>
              <a:t> fields use </a:t>
            </a:r>
            <a:r>
              <a:rPr lang="en-US" sz="2800" dirty="0" err="1">
                <a:cs typeface="Times New Roman" pitchFamily="18" charset="0"/>
              </a:rPr>
              <a:t>DateTimePicker</a:t>
            </a:r>
            <a:r>
              <a:rPr lang="en-US" sz="2800" dirty="0">
                <a:cs typeface="Times New Roman" pitchFamily="18" charset="0"/>
              </a:rPr>
              <a:t> controls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May wish to change some control properties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Tutorials 10-3 and 10-4 demonstrate binding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5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When </a:t>
            </a:r>
            <a:r>
              <a:rPr lang="en-US" sz="1800" dirty="0"/>
              <a:t>creating a new database </a:t>
            </a:r>
            <a:r>
              <a:rPr lang="en-US" sz="1800" dirty="0" smtClean="0"/>
              <a:t>connection, the following window appears: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lvl="1"/>
            <a:r>
              <a:rPr lang="en-US" sz="1800" dirty="0" smtClean="0"/>
              <a:t>Clicking the </a:t>
            </a:r>
            <a:r>
              <a:rPr lang="en-US" sz="1800" i="1" dirty="0" smtClean="0"/>
              <a:t>Yes</a:t>
            </a:r>
            <a:r>
              <a:rPr lang="en-US" sz="1800" dirty="0" smtClean="0"/>
              <a:t> button </a:t>
            </a:r>
          </a:p>
          <a:p>
            <a:pPr lvl="2"/>
            <a:r>
              <a:rPr lang="en-US" sz="1800" dirty="0" smtClean="0"/>
              <a:t>Adds a copy of the existing database (</a:t>
            </a:r>
            <a:r>
              <a:rPr lang="en-US" sz="1800" i="1" dirty="0" smtClean="0"/>
              <a:t>.</a:t>
            </a:r>
            <a:r>
              <a:rPr lang="en-US" sz="1800" i="1" dirty="0" err="1" smtClean="0"/>
              <a:t>mdf</a:t>
            </a:r>
            <a:r>
              <a:rPr lang="en-US" sz="1800" dirty="0" smtClean="0"/>
              <a:t>) to the project folder</a:t>
            </a:r>
          </a:p>
          <a:p>
            <a:pPr lvl="2"/>
            <a:r>
              <a:rPr lang="en-US" sz="1800" dirty="0" smtClean="0"/>
              <a:t>The existing database will not be modified</a:t>
            </a:r>
          </a:p>
          <a:p>
            <a:pPr lvl="1"/>
            <a:r>
              <a:rPr lang="en-US" sz="1800" dirty="0" smtClean="0"/>
              <a:t>Clicking the </a:t>
            </a:r>
            <a:r>
              <a:rPr lang="en-US" sz="1800" i="1" dirty="0" smtClean="0"/>
              <a:t>No</a:t>
            </a:r>
            <a:r>
              <a:rPr lang="en-US" sz="1800" dirty="0" smtClean="0"/>
              <a:t> button </a:t>
            </a:r>
          </a:p>
          <a:p>
            <a:pPr lvl="2"/>
            <a:r>
              <a:rPr lang="en-US" sz="1800" dirty="0" smtClean="0"/>
              <a:t>Will set up a connection string to the existing database</a:t>
            </a:r>
            <a:endParaRPr lang="en-US" sz="1800" dirty="0"/>
          </a:p>
          <a:p>
            <a:pPr lvl="2"/>
            <a:r>
              <a:rPr lang="en-US" sz="1800" dirty="0" smtClean="0"/>
              <a:t>The existing database can be modified</a:t>
            </a:r>
            <a:endParaRPr lang="en-US" sz="1800" dirty="0"/>
          </a:p>
          <a:p>
            <a:pPr lvl="2"/>
            <a:r>
              <a:rPr lang="en-US" sz="1800" dirty="0" smtClean="0"/>
              <a:t>Can cause problems if the project is moved to a different computer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56" y="2012494"/>
            <a:ext cx="3976688" cy="1898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9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to </a:t>
            </a:r>
            <a:r>
              <a:rPr lang="en-US" dirty="0" err="1"/>
              <a:t>ListBox</a:t>
            </a:r>
            <a:r>
              <a:rPr lang="en-US" dirty="0"/>
              <a:t> and </a:t>
            </a:r>
            <a:r>
              <a:rPr lang="en-US" dirty="0" err="1"/>
              <a:t>ComboBox</a:t>
            </a:r>
            <a:r>
              <a:rPr lang="en-US" dirty="0"/>
              <a:t>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List and combo boxes are frequently used to supply a list of items for a user to select from</a:t>
            </a:r>
          </a:p>
          <a:p>
            <a:pPr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Such lists are often populated from a table</a:t>
            </a:r>
          </a:p>
          <a:p>
            <a:pPr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Must set two list/combo box properties</a:t>
            </a:r>
          </a:p>
          <a:p>
            <a:pPr lvl="1"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DataSource</a:t>
            </a:r>
            <a:r>
              <a:rPr lang="en-US" sz="2400" dirty="0">
                <a:cs typeface="Times New Roman" pitchFamily="18" charset="0"/>
              </a:rPr>
              <a:t> property identifies a table within a dataset</a:t>
            </a:r>
          </a:p>
          <a:p>
            <a:pPr lvl="1"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DisplayMember</a:t>
            </a:r>
            <a:r>
              <a:rPr lang="en-US" sz="2400" dirty="0">
                <a:cs typeface="Times New Roman" pitchFamily="18" charset="0"/>
              </a:rPr>
              <a:t> property identifies the table column to be displayed in the list/combo box</a:t>
            </a:r>
          </a:p>
          <a:p>
            <a:pPr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If table column dragged onto a list/combo box</a:t>
            </a:r>
          </a:p>
          <a:p>
            <a:pPr lvl="1"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Visual Studio creates the required dataset, table adapter, and binding source components</a:t>
            </a:r>
          </a:p>
          <a:p>
            <a:pPr>
              <a:spcBef>
                <a:spcPct val="5000"/>
              </a:spcBef>
            </a:pPr>
            <a:r>
              <a:rPr lang="en-US" sz="2400" dirty="0">
                <a:cs typeface="Times New Roman" pitchFamily="18" charset="0"/>
              </a:rPr>
              <a:t>Tutorial 10-5 demonstrates binding to a list box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0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Rows to a Database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A </a:t>
            </a:r>
            <a:r>
              <a:rPr lang="en-US" sz="1800" dirty="0" err="1">
                <a:cs typeface="Times New Roman" pitchFamily="18" charset="0"/>
              </a:rPr>
              <a:t>TableAdapter</a:t>
            </a:r>
            <a:r>
              <a:rPr lang="en-US" sz="1800" dirty="0">
                <a:cs typeface="Times New Roman" pitchFamily="18" charset="0"/>
              </a:rPr>
              <a:t> provides an easy way to add a row to a database table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To find the </a:t>
            </a:r>
            <a:r>
              <a:rPr lang="en-US" sz="1800" dirty="0" err="1">
                <a:cs typeface="Times New Roman" pitchFamily="18" charset="0"/>
              </a:rPr>
              <a:t>TableAdapter</a:t>
            </a:r>
            <a:r>
              <a:rPr lang="en-US" sz="1800" dirty="0">
                <a:cs typeface="Times New Roman" pitchFamily="18" charset="0"/>
              </a:rPr>
              <a:t> you must open a data set’s Schema Definition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A schema definition file (.</a:t>
            </a:r>
            <a:r>
              <a:rPr lang="en-US" sz="1800" dirty="0" err="1">
                <a:cs typeface="Times New Roman" pitchFamily="18" charset="0"/>
              </a:rPr>
              <a:t>xsd</a:t>
            </a:r>
            <a:r>
              <a:rPr lang="en-US" sz="1800" dirty="0">
                <a:cs typeface="Times New Roman" pitchFamily="18" charset="0"/>
              </a:rPr>
              <a:t>) was automatically created in Tutorial 10-5 for the Members table Dataset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Displays the names and data types of fields in the table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To edit the schema definition file: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Double-click its name in the </a:t>
            </a:r>
            <a:r>
              <a:rPr lang="en-US" sz="1800" i="1" dirty="0">
                <a:cs typeface="Times New Roman" pitchFamily="18" charset="0"/>
              </a:rPr>
              <a:t>Solution Explorer </a:t>
            </a:r>
            <a:r>
              <a:rPr lang="en-US" sz="1800" dirty="0">
                <a:cs typeface="Times New Roman" pitchFamily="18" charset="0"/>
              </a:rPr>
              <a:t>window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An editor window will open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A </a:t>
            </a:r>
            <a:r>
              <a:rPr lang="en-US" sz="1800" dirty="0" err="1">
                <a:cs typeface="Times New Roman" pitchFamily="18" charset="0"/>
              </a:rPr>
              <a:t>TableAdapter</a:t>
            </a:r>
            <a:r>
              <a:rPr lang="en-US" sz="1800" dirty="0">
                <a:cs typeface="Times New Roman" pitchFamily="18" charset="0"/>
              </a:rPr>
              <a:t> object was automatically created for the Members </a:t>
            </a:r>
            <a:r>
              <a:rPr lang="en-US" sz="1800" dirty="0" err="1">
                <a:cs typeface="Times New Roman" pitchFamily="18" charset="0"/>
              </a:rPr>
              <a:t>DataTable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800" dirty="0">
                <a:cs typeface="Times New Roman" pitchFamily="18" charset="0"/>
              </a:rPr>
              <a:t>Each </a:t>
            </a:r>
            <a:r>
              <a:rPr lang="en-US" sz="1800" dirty="0" err="1">
                <a:cs typeface="Times New Roman" pitchFamily="18" charset="0"/>
              </a:rPr>
              <a:t>DataTable</a:t>
            </a:r>
            <a:r>
              <a:rPr lang="en-US" sz="1800" dirty="0">
                <a:cs typeface="Times New Roman" pitchFamily="18" charset="0"/>
              </a:rPr>
              <a:t> has a </a:t>
            </a:r>
            <a:r>
              <a:rPr lang="en-US" sz="1800" dirty="0" err="1">
                <a:cs typeface="Times New Roman" pitchFamily="18" charset="0"/>
              </a:rPr>
              <a:t>TableAdapter</a:t>
            </a:r>
            <a:r>
              <a:rPr lang="en-US" sz="1800" dirty="0">
                <a:cs typeface="Times New Roman" pitchFamily="18" charset="0"/>
              </a:rPr>
              <a:t> associated with it</a:t>
            </a:r>
          </a:p>
          <a:p>
            <a:endParaRPr 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1" y="2895600"/>
            <a:ext cx="1676400" cy="1448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8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Rows to a Database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800" dirty="0">
                <a:cs typeface="Times New Roman" pitchFamily="18" charset="0"/>
              </a:rPr>
              <a:t>A </a:t>
            </a:r>
            <a:r>
              <a:rPr lang="en-US" sz="2800" dirty="0" err="1">
                <a:cs typeface="Times New Roman" pitchFamily="18" charset="0"/>
              </a:rPr>
              <a:t>TableAdapter</a:t>
            </a:r>
            <a:r>
              <a:rPr lang="en-US" sz="2800" dirty="0">
                <a:cs typeface="Times New Roman" pitchFamily="18" charset="0"/>
              </a:rPr>
              <a:t> object has an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800" dirty="0">
                <a:cs typeface="Times New Roman" pitchFamily="18" charset="0"/>
              </a:rPr>
              <a:t> method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>
                <a:cs typeface="Times New Roman" pitchFamily="18" charset="0"/>
              </a:rPr>
              <a:t>Used to add a new row to the database table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>
                <a:cs typeface="Times New Roman" pitchFamily="18" charset="0"/>
              </a:rPr>
              <a:t>Each column is an argument of the method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>
                <a:cs typeface="Times New Roman" pitchFamily="18" charset="0"/>
              </a:rPr>
              <a:t>Just provide the values for each argument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>
                <a:cs typeface="Times New Roman" pitchFamily="18" charset="0"/>
              </a:rPr>
              <a:t>For example: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62000" y="4572000"/>
            <a:ext cx="76200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MembersTableAdapter.Insert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(10, "Hasegawa", "Adrian",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305-999-8888",#5/15/2010#)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database tables have an </a:t>
            </a:r>
            <a:r>
              <a:rPr lang="en-US" sz="2400" dirty="0">
                <a:cs typeface="Times New Roman" pitchFamily="18" charset="0"/>
              </a:rPr>
              <a:t>identity column</a:t>
            </a:r>
          </a:p>
          <a:p>
            <a:pPr lvl="1"/>
            <a:r>
              <a:rPr lang="en-US" sz="2400" dirty="0"/>
              <a:t>Assigned a unique number by the database</a:t>
            </a:r>
          </a:p>
          <a:p>
            <a:pPr lvl="1"/>
            <a:r>
              <a:rPr lang="en-US" sz="2400" dirty="0"/>
              <a:t>Occurs automatically for identity columns</a:t>
            </a:r>
          </a:p>
          <a:p>
            <a:pPr lvl="1"/>
            <a:r>
              <a:rPr lang="en-US" sz="2400" dirty="0"/>
              <a:t>No need to manually supply a value for this column</a:t>
            </a:r>
          </a:p>
          <a:p>
            <a:r>
              <a:rPr lang="en-US" sz="2400" dirty="0"/>
              <a:t>Payments table uses an identity column</a:t>
            </a:r>
          </a:p>
          <a:p>
            <a:pPr lvl="1"/>
            <a:r>
              <a:rPr lang="en-US" sz="2400" dirty="0"/>
              <a:t>Omit ID column value </a:t>
            </a:r>
          </a:p>
          <a:p>
            <a:pPr lvl="1"/>
            <a:r>
              <a:rPr lang="en-US" sz="2400" dirty="0"/>
              <a:t>Only supply </a:t>
            </a:r>
            <a:r>
              <a:rPr lang="en-US" sz="2400" dirty="0" err="1"/>
              <a:t>Member_Id</a:t>
            </a:r>
            <a:r>
              <a:rPr lang="en-US" sz="2400" dirty="0"/>
              <a:t>, </a:t>
            </a:r>
            <a:r>
              <a:rPr lang="en-US" sz="2400" dirty="0" err="1"/>
              <a:t>Payment_Date</a:t>
            </a:r>
            <a:r>
              <a:rPr lang="en-US" sz="2400" dirty="0"/>
              <a:t>, and Amount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Tutorial 10-6 shows you how to insert new rows into the </a:t>
            </a:r>
            <a:r>
              <a:rPr lang="en-US" sz="2400" i="1" dirty="0"/>
              <a:t>Payments</a:t>
            </a:r>
            <a:r>
              <a:rPr lang="en-US" sz="2400" dirty="0"/>
              <a:t> table of the </a:t>
            </a:r>
            <a:r>
              <a:rPr lang="en-US" sz="2400" i="1" dirty="0"/>
              <a:t>Karate</a:t>
            </a:r>
            <a:r>
              <a:rPr lang="en-US" sz="2400" dirty="0"/>
              <a:t> database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1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chapter you will learn:</a:t>
            </a:r>
          </a:p>
          <a:p>
            <a:pPr lvl="1"/>
            <a:r>
              <a:rPr lang="en-US" sz="2400" dirty="0"/>
              <a:t>Basic database concepts</a:t>
            </a:r>
          </a:p>
          <a:p>
            <a:pPr lvl="1"/>
            <a:r>
              <a:rPr lang="en-US" sz="2400" dirty="0"/>
              <a:t>How to write Visual Basic applications that interact with databases</a:t>
            </a:r>
          </a:p>
          <a:p>
            <a:pPr lvl="1"/>
            <a:r>
              <a:rPr lang="en-US" sz="2400" dirty="0"/>
              <a:t>How to use a </a:t>
            </a:r>
            <a:r>
              <a:rPr lang="en-US" sz="2400" dirty="0" err="1"/>
              <a:t>DataGridView</a:t>
            </a:r>
            <a:r>
              <a:rPr lang="en-US" sz="2400" dirty="0"/>
              <a:t> control and display the data in a database</a:t>
            </a:r>
          </a:p>
          <a:p>
            <a:pPr lvl="1"/>
            <a:r>
              <a:rPr lang="en-US" sz="2400" dirty="0"/>
              <a:t>How to sort and update database data</a:t>
            </a:r>
          </a:p>
          <a:p>
            <a:pPr lvl="1"/>
            <a:r>
              <a:rPr lang="en-US" sz="2400" dirty="0"/>
              <a:t>To create an application that displays database data in list boxes, text boxes, labels, and combo </a:t>
            </a:r>
            <a:r>
              <a:rPr lang="en-US" sz="2400" dirty="0" smtClean="0"/>
              <a:t>boxes</a:t>
            </a:r>
          </a:p>
          <a:p>
            <a:pPr lvl="1"/>
            <a:r>
              <a:rPr lang="en-US" sz="2400" dirty="0" smtClean="0"/>
              <a:t>To create your own database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2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Loops with </a:t>
            </a:r>
            <a:r>
              <a:rPr lang="en-US" dirty="0" err="1"/>
              <a:t>DataTables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sz="1800" dirty="0">
                <a:cs typeface="Times New Roman" pitchFamily="18" charset="0"/>
              </a:rPr>
              <a:t>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1800" dirty="0">
                <a:cs typeface="Times New Roman" pitchFamily="18" charset="0"/>
              </a:rPr>
              <a:t> statement can be used to iterate over the rows collection of a table</a:t>
            </a:r>
          </a:p>
          <a:p>
            <a:pPr>
              <a:spcBef>
                <a:spcPct val="5000"/>
              </a:spcBef>
            </a:pPr>
            <a:r>
              <a:rPr lang="en-US" sz="1800" dirty="0">
                <a:cs typeface="Times New Roman" pitchFamily="18" charset="0"/>
              </a:rPr>
              <a:t>Usually, it is best to create a strongly typed row that matches the type of rows in the table</a:t>
            </a:r>
          </a:p>
          <a:p>
            <a:pPr>
              <a:spcBef>
                <a:spcPct val="5000"/>
              </a:spcBef>
            </a:pPr>
            <a:r>
              <a:rPr lang="en-US" sz="1800" dirty="0">
                <a:cs typeface="Times New Roman" pitchFamily="18" charset="0"/>
              </a:rPr>
              <a:t>For example:</a:t>
            </a:r>
          </a:p>
          <a:p>
            <a:pPr lvl="1">
              <a:spcBef>
                <a:spcPct val="5000"/>
              </a:spcBef>
            </a:pPr>
            <a:r>
              <a:rPr lang="en-US" sz="1800" dirty="0">
                <a:cs typeface="Times New Roman" pitchFamily="18" charset="0"/>
              </a:rPr>
              <a:t>Total the </a:t>
            </a:r>
            <a:r>
              <a:rPr lang="en-US" sz="1800" i="1" dirty="0">
                <a:cs typeface="Times New Roman" pitchFamily="18" charset="0"/>
              </a:rPr>
              <a:t>Amount</a:t>
            </a:r>
            <a:r>
              <a:rPr lang="en-US" sz="1800" dirty="0">
                <a:cs typeface="Times New Roman" pitchFamily="18" charset="0"/>
              </a:rPr>
              <a:t> column of </a:t>
            </a:r>
            <a:r>
              <a:rPr lang="en-US" sz="1800" dirty="0" err="1">
                <a:cs typeface="Times New Roman" pitchFamily="18" charset="0"/>
              </a:rPr>
              <a:t>PaymentsDataSet</a:t>
            </a:r>
            <a:r>
              <a:rPr lang="en-US" sz="1800" dirty="0">
                <a:cs typeface="Times New Roman" pitchFamily="18" charset="0"/>
              </a:rPr>
              <a:t> dataset</a:t>
            </a:r>
          </a:p>
          <a:p>
            <a:pPr lvl="1">
              <a:spcBef>
                <a:spcPct val="5000"/>
              </a:spcBef>
            </a:pPr>
            <a:endParaRPr lang="en-US" sz="1800" dirty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1800" dirty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1800" dirty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1800" dirty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r>
              <a:rPr lang="en-US" sz="1800" dirty="0">
                <a:cs typeface="Times New Roman" pitchFamily="18" charset="0"/>
              </a:rPr>
              <a:t>Tutorial 10-7 shows how to add a total to the </a:t>
            </a:r>
            <a:r>
              <a:rPr lang="en-US" sz="1800" i="1" dirty="0">
                <a:cs typeface="Times New Roman" pitchFamily="18" charset="0"/>
              </a:rPr>
              <a:t>Karate</a:t>
            </a:r>
            <a:r>
              <a:rPr lang="en-US" sz="1800" dirty="0">
                <a:cs typeface="Times New Roman" pitchFamily="18" charset="0"/>
              </a:rPr>
              <a:t> student payments application 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057400" y="3505200"/>
            <a:ext cx="5029200" cy="181588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row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PaymentsDataSet.PaymentsRow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Dim decTotal As Decimal = 0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Each row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Me.PaymentsDataSet.Payments.Rows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decTotal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row.Amount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Query Language (SQL)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SQL stands for </a:t>
            </a:r>
            <a:r>
              <a:rPr lang="en-US" sz="2000" i="1" dirty="0"/>
              <a:t>Structured Query Language</a:t>
            </a:r>
          </a:p>
          <a:p>
            <a:pPr lvl="1"/>
            <a:r>
              <a:rPr lang="en-US" sz="2000" dirty="0"/>
              <a:t> A standard language for working with database management systems</a:t>
            </a:r>
          </a:p>
          <a:p>
            <a:pPr lvl="1"/>
            <a:r>
              <a:rPr lang="en-US" sz="2000" dirty="0"/>
              <a:t>Standardized by the American National Standards Institute (ANSI)</a:t>
            </a:r>
          </a:p>
          <a:p>
            <a:pPr lvl="1"/>
            <a:r>
              <a:rPr lang="en-US" sz="2000" dirty="0"/>
              <a:t>The language of choice for interacting with database management systems</a:t>
            </a:r>
          </a:p>
          <a:p>
            <a:r>
              <a:rPr lang="en-US" sz="2000" dirty="0"/>
              <a:t>Consists of a limited set of keywords</a:t>
            </a:r>
          </a:p>
          <a:p>
            <a:pPr lvl="1"/>
            <a:r>
              <a:rPr lang="en-US" sz="2000" dirty="0"/>
              <a:t>Keywords construct statements called database queries</a:t>
            </a:r>
          </a:p>
          <a:p>
            <a:pPr lvl="1"/>
            <a:r>
              <a:rPr lang="en-US" sz="2000" dirty="0"/>
              <a:t>Queries are submitted to the DBMS</a:t>
            </a:r>
          </a:p>
          <a:p>
            <a:pPr lvl="1"/>
            <a:r>
              <a:rPr lang="en-US" sz="2000" dirty="0"/>
              <a:t>In response to queries, the DBMS carries out operations on its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/>
              <a:t> statement retrieves data from a database</a:t>
            </a:r>
          </a:p>
          <a:p>
            <a:pPr lvl="1"/>
            <a:r>
              <a:rPr lang="en-US" sz="2400" dirty="0"/>
              <a:t>Used to select rows, columns, and tables</a:t>
            </a:r>
          </a:p>
          <a:p>
            <a:pPr lvl="1"/>
            <a:r>
              <a:rPr lang="en-US" sz="2400" dirty="0"/>
              <a:t>The most basic format for a single table is: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ColumnList</a:t>
            </a:r>
            <a:r>
              <a:rPr lang="en-US" sz="2000" dirty="0"/>
              <a:t> must contain table column names separated by commas</a:t>
            </a:r>
          </a:p>
          <a:p>
            <a:pPr lvl="1"/>
            <a:r>
              <a:rPr lang="en-US" sz="2000" dirty="0"/>
              <a:t>The following statement selects the </a:t>
            </a:r>
            <a:r>
              <a:rPr lang="en-US" sz="2000" i="1" dirty="0"/>
              <a:t>ID</a:t>
            </a:r>
            <a:r>
              <a:rPr lang="en-US" sz="2000" dirty="0"/>
              <a:t> and </a:t>
            </a:r>
            <a:r>
              <a:rPr lang="en-US" sz="2000" i="1" dirty="0"/>
              <a:t>Salary</a:t>
            </a:r>
            <a:r>
              <a:rPr lang="en-US" sz="2000" dirty="0"/>
              <a:t> columns from the </a:t>
            </a:r>
            <a:r>
              <a:rPr lang="en-US" sz="2000" i="1" dirty="0" err="1"/>
              <a:t>SalesStaff</a:t>
            </a:r>
            <a:r>
              <a:rPr lang="en-US" sz="2000" i="1" dirty="0"/>
              <a:t> </a:t>
            </a:r>
            <a:r>
              <a:rPr lang="en-US" sz="2000" dirty="0"/>
              <a:t>table: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00" y="3048000"/>
            <a:ext cx="26670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ColumnList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5245205"/>
            <a:ext cx="2438400" cy="92333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ID, Salary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SalesStaff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 and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is no required formatting or capitalization of SQL statements</a:t>
            </a:r>
          </a:p>
          <a:p>
            <a:pPr lvl="1"/>
            <a:r>
              <a:rPr lang="en-US" sz="2400" dirty="0"/>
              <a:t>The following queries are equivalent: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As a matter of style and readability</a:t>
            </a:r>
          </a:p>
          <a:p>
            <a:pPr lvl="1"/>
            <a:r>
              <a:rPr lang="en-US" sz="2400" dirty="0"/>
              <a:t>You should try to use consistent capitalization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124200"/>
            <a:ext cx="4876800" cy="120032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ID, Salary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SalesStaff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ID, Salary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SalesStaff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id, salary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salesstaff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SaLeSsTaFf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Field names that contain embedded spaces must be surrounded by square brackets</a:t>
            </a:r>
          </a:p>
          <a:p>
            <a:pPr lvl="1"/>
            <a:r>
              <a:rPr lang="en-US" sz="2400" dirty="0"/>
              <a:t>For example:</a:t>
            </a:r>
          </a:p>
          <a:p>
            <a:pPr lvl="1"/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/>
              <a:t> character in the column list selects all the columns from a table</a:t>
            </a:r>
          </a:p>
          <a:p>
            <a:pPr lvl="1"/>
            <a:r>
              <a:rPr lang="en-US" sz="2400" dirty="0"/>
              <a:t>For 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971800"/>
            <a:ext cx="45720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[Last Name], [First Name]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Employees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5118538"/>
            <a:ext cx="23622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SalesStaff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for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Column names can be renamed using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800" dirty="0"/>
              <a:t> keyword</a:t>
            </a:r>
          </a:p>
          <a:p>
            <a:pPr lvl="1"/>
            <a:r>
              <a:rPr lang="en-US" dirty="0"/>
              <a:t>The new column name is called an </a:t>
            </a:r>
            <a:r>
              <a:rPr lang="en-US" i="1" dirty="0"/>
              <a:t>alias</a:t>
            </a:r>
          </a:p>
          <a:p>
            <a:pPr lvl="1"/>
            <a:r>
              <a:rPr lang="en-US" dirty="0"/>
              <a:t>For 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800" dirty="0"/>
          </a:p>
          <a:p>
            <a:r>
              <a:rPr lang="en-US" sz="2800" dirty="0"/>
              <a:t>Renaming columns is useful for two reasons: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You can hide the real column names from users for security purposes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You can rename database columns to make user friendly column headings in reports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050" y="3048000"/>
            <a:ext cx="60579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Date_Hired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SalesStaff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Alias Columns from Other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query can create a new column from other existing columns</a:t>
            </a:r>
          </a:p>
          <a:p>
            <a:pPr lvl="1"/>
            <a:r>
              <a:rPr lang="en-US" dirty="0"/>
              <a:t>For 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strings occur in queries they must be surrounded by apostrophes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/>
              <a:t> operator concatenates multiple strings into a single string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276600"/>
            <a:ext cx="70104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', '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Full_Name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Members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You can create new columns from calculated column values</a:t>
            </a:r>
          </a:p>
          <a:p>
            <a:pPr lvl="1"/>
            <a:r>
              <a:rPr lang="en-US" dirty="0"/>
              <a:t>For example, the following query: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sz="2800" dirty="0"/>
              <a:t>Multiplies the values of two columns </a:t>
            </a:r>
          </a:p>
          <a:p>
            <a:pPr lvl="3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hourlyRate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800" dirty="0"/>
              <a:t>Displays the result as a new column (alias)</a:t>
            </a:r>
          </a:p>
          <a:p>
            <a:pPr lvl="3"/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payAmount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971800"/>
            <a:ext cx="82296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hourlyRate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payAmount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PayRoll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Setting the Row Order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"/>
              </a:spcBef>
            </a:pPr>
            <a:r>
              <a:rPr lang="en-US" sz="2000" dirty="0">
                <a:cs typeface="Times New Roman" pitchFamily="18" charset="0"/>
              </a:rPr>
              <a:t>SQL Select has an optional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2000" dirty="0">
                <a:cs typeface="Times New Roman" pitchFamily="18" charset="0"/>
              </a:rPr>
              <a:t>clause that affects the order in which rows </a:t>
            </a:r>
            <a:r>
              <a:rPr lang="en-US" sz="2000" dirty="0" smtClean="0">
                <a:cs typeface="Times New Roman" pitchFamily="18" charset="0"/>
              </a:rPr>
              <a:t>appear</a:t>
            </a:r>
          </a:p>
          <a:p>
            <a:pPr>
              <a:spcBef>
                <a:spcPct val="5000"/>
              </a:spcBef>
            </a:pPr>
            <a:endParaRPr lang="en-US" sz="2000" dirty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2000" dirty="0">
              <a:cs typeface="Times New Roman" pitchFamily="18" charset="0"/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000" dirty="0" smtClean="0">
                <a:cs typeface="Times New Roman" pitchFamily="18" charset="0"/>
              </a:rPr>
              <a:t>Displays </a:t>
            </a:r>
            <a:r>
              <a:rPr lang="en-US" sz="2000" dirty="0">
                <a:cs typeface="Times New Roman" pitchFamily="18" charset="0"/>
              </a:rPr>
              <a:t>rows in order by last name, then first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000" dirty="0">
                <a:cs typeface="Times New Roman" pitchFamily="18" charset="0"/>
              </a:rPr>
              <a:t>Sort in descending order (high to low) using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DESC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000" dirty="0">
                <a:cs typeface="Times New Roman" pitchFamily="18" charset="0"/>
              </a:rPr>
              <a:t>clause appears after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clause</a:t>
            </a:r>
          </a:p>
          <a:p>
            <a:pPr>
              <a:spcBef>
                <a:spcPct val="5000"/>
              </a:spcBef>
            </a:pPr>
            <a:endParaRPr lang="en-US" sz="2000" dirty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2000" dirty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2000" dirty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r>
              <a:rPr lang="en-US" sz="2000" dirty="0" smtClean="0">
                <a:cs typeface="Times New Roman" pitchFamily="18" charset="0"/>
              </a:rPr>
              <a:t>Lists </a:t>
            </a:r>
            <a:r>
              <a:rPr lang="en-US" sz="2000" dirty="0">
                <a:cs typeface="Times New Roman" pitchFamily="18" charset="0"/>
              </a:rPr>
              <a:t>all members by last name, then first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09725" y="2301766"/>
            <a:ext cx="4312977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9725" y="3546507"/>
            <a:ext cx="348615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DESC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9725" y="4495800"/>
            <a:ext cx="5924550" cy="92333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Date_Joined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Members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First_Name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Selecting Rows with the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3600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"/>
              </a:spcBef>
            </a:pPr>
            <a:r>
              <a:rPr lang="en-US" sz="2000" dirty="0">
                <a:cs typeface="Times New Roman" pitchFamily="18" charset="0"/>
              </a:rPr>
              <a:t>SQL Select has an optional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dirty="0">
                <a:cs typeface="Times New Roman" pitchFamily="18" charset="0"/>
              </a:rPr>
              <a:t> clause that can be used to select (or filter) certain rows</a:t>
            </a:r>
          </a:p>
          <a:p>
            <a:pPr lvl="2">
              <a:spcBef>
                <a:spcPct val="30000"/>
              </a:spcBef>
              <a:spcAft>
                <a:spcPct val="30000"/>
              </a:spcAft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lvl="2">
              <a:spcBef>
                <a:spcPct val="30000"/>
              </a:spcBef>
              <a:spcAft>
                <a:spcPct val="30000"/>
              </a:spcAft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000" dirty="0" smtClean="0">
                <a:cs typeface="Times New Roman" pitchFamily="18" charset="0"/>
              </a:rPr>
              <a:t>Displays only rows where last name is Gomez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000" dirty="0" smtClean="0">
                <a:cs typeface="Times New Roman" pitchFamily="18" charset="0"/>
              </a:rPr>
              <a:t>Must </a:t>
            </a:r>
            <a:r>
              <a:rPr lang="en-US" sz="2000" dirty="0">
                <a:cs typeface="Times New Roman" pitchFamily="18" charset="0"/>
              </a:rPr>
              <a:t>be a defined column (in table or created)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2000" dirty="0">
                <a:cs typeface="Times New Roman" pitchFamily="18" charset="0"/>
              </a:rPr>
              <a:t>This example selects based on a created </a:t>
            </a:r>
            <a:r>
              <a:rPr lang="en-US" sz="2000" dirty="0" smtClean="0">
                <a:cs typeface="Times New Roman" pitchFamily="18" charset="0"/>
              </a:rPr>
              <a:t>field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endParaRPr lang="en-US" sz="2000" i="1" dirty="0"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30000"/>
              </a:spcAft>
            </a:pPr>
            <a:endParaRPr lang="en-US" sz="2000" i="1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30000"/>
              </a:spcAft>
            </a:pPr>
            <a:endParaRPr lang="en-US" sz="2000" i="1" dirty="0"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30000"/>
              </a:spcAft>
            </a:pPr>
            <a:endParaRPr lang="en-US" sz="2000" i="1" dirty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r>
              <a:rPr lang="en-US" sz="2000" dirty="0">
                <a:cs typeface="Times New Roman" pitchFamily="18" charset="0"/>
              </a:rPr>
              <a:t>Selects those being paid more than $1,000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23963" y="2417379"/>
            <a:ext cx="3724275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'Gomez'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3963" y="4343400"/>
            <a:ext cx="6696075" cy="120032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hrsWorked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Rate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payAmount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Payroll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payAmount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1000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"/>
              </a:spcBef>
              <a:spcAft>
                <a:spcPct val="20000"/>
              </a:spcAft>
              <a:tabLst>
                <a:tab pos="1371600" algn="ctr"/>
              </a:tabLst>
            </a:pPr>
            <a:r>
              <a:rPr lang="en-US" sz="1800" dirty="0">
                <a:cs typeface="Times New Roman" pitchFamily="18" charset="0"/>
              </a:rPr>
              <a:t>SQL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800" dirty="0">
                <a:cs typeface="Times New Roman" pitchFamily="18" charset="0"/>
              </a:rPr>
              <a:t> clause uses relational operators like an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cs typeface="Times New Roman" pitchFamily="18" charset="0"/>
              </a:rPr>
              <a:t> statement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u="sng" dirty="0">
                <a:cs typeface="Times New Roman" pitchFamily="18" charset="0"/>
              </a:rPr>
              <a:t>Operator</a:t>
            </a: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u="sng" dirty="0" smtClean="0">
                <a:cs typeface="Times New Roman" pitchFamily="18" charset="0"/>
              </a:rPr>
              <a:t>Meaning</a:t>
            </a:r>
            <a:endParaRPr lang="en-US" sz="1600" dirty="0">
              <a:cs typeface="Times New Roman" pitchFamily="18" charset="0"/>
            </a:endParaRP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 smtClean="0">
                <a:cs typeface="Times New Roman" pitchFamily="18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cs typeface="Times New Roman" pitchFamily="18" charset="0"/>
              </a:rPr>
              <a:t>			equal 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600" dirty="0">
                <a:cs typeface="Times New Roman" pitchFamily="18" charset="0"/>
              </a:rPr>
              <a:t>			not equal 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cs typeface="Times New Roman" pitchFamily="18" charset="0"/>
              </a:rPr>
              <a:t>			less than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600" dirty="0">
                <a:cs typeface="Times New Roman" pitchFamily="18" charset="0"/>
              </a:rPr>
              <a:t>			less than or equal 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cs typeface="Times New Roman" pitchFamily="18" charset="0"/>
              </a:rPr>
              <a:t>			greater than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600" dirty="0">
                <a:cs typeface="Times New Roman" pitchFamily="18" charset="0"/>
              </a:rPr>
              <a:t>			greater than or equal 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sz="1600" dirty="0">
                <a:cs typeface="Times New Roman" pitchFamily="18" charset="0"/>
              </a:rPr>
              <a:t>		between two values (inclusive)</a:t>
            </a:r>
          </a:p>
          <a:p>
            <a:pPr>
              <a:spcBef>
                <a:spcPct val="5000"/>
              </a:spcBef>
              <a:spcAft>
                <a:spcPct val="30000"/>
              </a:spcAft>
              <a:buNone/>
              <a:tabLst>
                <a:tab pos="1371600" algn="ctr"/>
              </a:tabLst>
            </a:pPr>
            <a:r>
              <a:rPr lang="en-US" sz="1600" dirty="0">
                <a:cs typeface="Times New Roman" pitchFamily="18" charset="0"/>
              </a:rPr>
              <a:t>		</a:t>
            </a:r>
            <a:r>
              <a:rPr lang="en-US" sz="1600" dirty="0" smtClean="0">
                <a:cs typeface="Times New Roman" pitchFamily="18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1600" dirty="0">
                <a:cs typeface="Times New Roman" pitchFamily="18" charset="0"/>
              </a:rPr>
              <a:t>			similar to (match using wildcard)</a:t>
            </a:r>
          </a:p>
          <a:p>
            <a:pPr>
              <a:spcBef>
                <a:spcPct val="5000"/>
              </a:spcBef>
              <a:tabLst>
                <a:tab pos="1371600" algn="ctr"/>
              </a:tabLst>
            </a:pPr>
            <a:r>
              <a:rPr lang="en-US" sz="1800" dirty="0">
                <a:cs typeface="Times New Roman" pitchFamily="18" charset="0"/>
              </a:rPr>
              <a:t>Example 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sz="1800" dirty="0">
                <a:cs typeface="Times New Roman" pitchFamily="18" charset="0"/>
              </a:rPr>
              <a:t> operator: </a:t>
            </a:r>
            <a:endParaRPr lang="en-US" sz="18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  <a:tabLst>
                <a:tab pos="1371600" algn="ctr"/>
              </a:tabLst>
            </a:pPr>
            <a:endParaRPr lang="en-US" sz="18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  <a:tabLst>
                <a:tab pos="1371600" algn="ctr"/>
              </a:tabLst>
            </a:pP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"/>
              </a:spcBef>
              <a:tabLst>
                <a:tab pos="1371600" algn="ctr"/>
              </a:tabLst>
            </a:pPr>
            <a:r>
              <a:rPr lang="en-US" sz="1800" dirty="0" smtClean="0">
                <a:cs typeface="Times New Roman" pitchFamily="18" charset="0"/>
              </a:rPr>
              <a:t>Example </a:t>
            </a:r>
            <a:r>
              <a:rPr lang="en-US" sz="1800" dirty="0">
                <a:cs typeface="Times New Roman" pitchFamily="18" charset="0"/>
              </a:rPr>
              <a:t>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1800" dirty="0">
                <a:cs typeface="Times New Roman" pitchFamily="18" charset="0"/>
              </a:rPr>
              <a:t> operator with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>
                <a:cs typeface="Times New Roman" pitchFamily="18" charset="0"/>
              </a:rPr>
              <a:t> sign as wildcard: 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0101" y="4680466"/>
            <a:ext cx="7543799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BETWEEN '1/1/2010' AND '12/31/2010')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1" y="5638800"/>
            <a:ext cx="365760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LIKE 'A%'</a:t>
            </a:r>
          </a:p>
        </p:txBody>
      </p:sp>
    </p:spTree>
    <p:extLst>
      <p:ext uri="{BB962C8B-B14F-4D97-AF65-F5344CB8AC3E}">
        <p14:creationId xmlns:p14="http://schemas.microsoft.com/office/powerpoint/2010/main" val="36106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"/>
              </a:spcBef>
              <a:spcAft>
                <a:spcPct val="20000"/>
              </a:spcAft>
            </a:pPr>
            <a:r>
              <a:rPr lang="en-US" sz="2000" dirty="0">
                <a:cs typeface="Times New Roman" pitchFamily="18" charset="0"/>
              </a:rPr>
              <a:t>SQL uses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dirty="0">
                <a:cs typeface="Times New Roman" pitchFamily="18" charset="0"/>
              </a:rPr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000" dirty="0">
                <a:cs typeface="Times New Roman" pitchFamily="18" charset="0"/>
              </a:rPr>
              <a:t> to create compound expressions</a:t>
            </a:r>
          </a:p>
          <a:p>
            <a:pPr lvl="1">
              <a:spcBef>
                <a:spcPct val="5000"/>
              </a:spcBef>
              <a:spcAft>
                <a:spcPct val="20000"/>
              </a:spcAft>
            </a:pPr>
            <a:r>
              <a:rPr lang="en-US" sz="1800" dirty="0">
                <a:cs typeface="Times New Roman" pitchFamily="18" charset="0"/>
              </a:rPr>
              <a:t>Select all employees hired after </a:t>
            </a:r>
            <a:r>
              <a:rPr lang="en-US" sz="1800" dirty="0" smtClean="0">
                <a:cs typeface="Times New Roman" pitchFamily="18" charset="0"/>
              </a:rPr>
              <a:t>1/1/2010 </a:t>
            </a:r>
            <a:r>
              <a:rPr lang="en-US" sz="1800" i="1" dirty="0">
                <a:cs typeface="Times New Roman" pitchFamily="18" charset="0"/>
              </a:rPr>
              <a:t>and</a:t>
            </a:r>
            <a:r>
              <a:rPr lang="en-US" sz="1800" dirty="0">
                <a:cs typeface="Times New Roman" pitchFamily="18" charset="0"/>
              </a:rPr>
              <a:t> with a salary is greater than $</a:t>
            </a:r>
            <a:r>
              <a:rPr lang="en-US" sz="1800" dirty="0" smtClean="0">
                <a:cs typeface="Times New Roman" pitchFamily="18" charset="0"/>
              </a:rPr>
              <a:t>40,000</a:t>
            </a:r>
          </a:p>
          <a:p>
            <a:pPr lvl="1">
              <a:spcBef>
                <a:spcPct val="5000"/>
              </a:spcBef>
              <a:spcAft>
                <a:spcPct val="20000"/>
              </a:spcAft>
            </a:pPr>
            <a:endParaRPr lang="en-US" sz="1800" dirty="0">
              <a:cs typeface="Times New Roman" pitchFamily="18" charset="0"/>
            </a:endParaRPr>
          </a:p>
          <a:p>
            <a:pPr lvl="1"/>
            <a:endParaRPr lang="en-US" sz="1800" dirty="0" smtClean="0">
              <a:cs typeface="Times New Roman" pitchFamily="18" charset="0"/>
            </a:endParaRPr>
          </a:p>
          <a:p>
            <a:pPr lvl="1"/>
            <a:r>
              <a:rPr lang="en-US" sz="1800" dirty="0" smtClean="0">
                <a:cs typeface="Times New Roman" pitchFamily="18" charset="0"/>
              </a:rPr>
              <a:t>Select </a:t>
            </a:r>
            <a:r>
              <a:rPr lang="en-US" sz="1800" dirty="0">
                <a:cs typeface="Times New Roman" pitchFamily="18" charset="0"/>
              </a:rPr>
              <a:t>all employees hired after </a:t>
            </a:r>
            <a:r>
              <a:rPr lang="en-US" sz="1800" dirty="0" smtClean="0">
                <a:cs typeface="Times New Roman" pitchFamily="18" charset="0"/>
              </a:rPr>
              <a:t>1/1/2010 </a:t>
            </a:r>
            <a:r>
              <a:rPr lang="en-US" sz="1800" i="1" dirty="0">
                <a:cs typeface="Times New Roman" pitchFamily="18" charset="0"/>
              </a:rPr>
              <a:t>or</a:t>
            </a:r>
            <a:r>
              <a:rPr lang="en-US" sz="1800" dirty="0">
                <a:cs typeface="Times New Roman" pitchFamily="18" charset="0"/>
              </a:rPr>
              <a:t> with a salary is greater than $</a:t>
            </a:r>
            <a:r>
              <a:rPr lang="en-US" sz="1800" dirty="0" smtClean="0">
                <a:cs typeface="Times New Roman" pitchFamily="18" charset="0"/>
              </a:rPr>
              <a:t>40,000</a:t>
            </a:r>
          </a:p>
          <a:p>
            <a:pPr lvl="1"/>
            <a:endParaRPr lang="en-US" sz="1800" dirty="0" smtClean="0">
              <a:cs typeface="Times New Roman" pitchFamily="18" charset="0"/>
            </a:endParaRPr>
          </a:p>
          <a:p>
            <a:pPr lvl="1"/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dirty="0" smtClean="0">
                <a:cs typeface="Times New Roman" pitchFamily="18" charset="0"/>
              </a:rPr>
              <a:t>Select </a:t>
            </a:r>
            <a:r>
              <a:rPr lang="en-US" sz="1800" dirty="0">
                <a:cs typeface="Times New Roman" pitchFamily="18" charset="0"/>
              </a:rPr>
              <a:t>employee names not beginning with A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66800" y="2764956"/>
            <a:ext cx="716280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'1/1/2010') AND (Salary &gt; 40000)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701040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'1/1/2010') OR (Salary &gt; 40000)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5105400"/>
            <a:ext cx="419100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NOT Like 'A%'</a:t>
            </a:r>
          </a:p>
        </p:txBody>
      </p:sp>
    </p:spTree>
    <p:extLst>
      <p:ext uri="{BB962C8B-B14F-4D97-AF65-F5344CB8AC3E}">
        <p14:creationId xmlns:p14="http://schemas.microsoft.com/office/powerpoint/2010/main" val="33737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the Query in a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Dataset schema file contains an SQL query</a:t>
            </a:r>
          </a:p>
          <a:p>
            <a:pPr lvl="1">
              <a:defRPr/>
            </a:pPr>
            <a:r>
              <a:rPr lang="en-US" sz="2400" dirty="0"/>
              <a:t>Created as part of schema file</a:t>
            </a:r>
          </a:p>
          <a:p>
            <a:pPr lvl="1">
              <a:defRPr/>
            </a:pPr>
            <a:r>
              <a:rPr lang="en-US" sz="2400" dirty="0"/>
              <a:t>Named Fill, </a:t>
            </a:r>
            <a:r>
              <a:rPr lang="en-US" sz="2400" dirty="0" err="1"/>
              <a:t>GetData</a:t>
            </a:r>
            <a:r>
              <a:rPr lang="en-US" sz="2400" dirty="0"/>
              <a:t>() by default</a:t>
            </a:r>
          </a:p>
          <a:p>
            <a:pPr>
              <a:defRPr/>
            </a:pPr>
            <a:r>
              <a:rPr lang="en-US" sz="2400" dirty="0"/>
              <a:t>Right-click title bar </a:t>
            </a:r>
            <a:br>
              <a:rPr lang="en-US" sz="2400" dirty="0"/>
            </a:br>
            <a:r>
              <a:rPr lang="en-US" sz="2400" dirty="0"/>
              <a:t>of </a:t>
            </a:r>
            <a:r>
              <a:rPr lang="en-US" sz="2400" i="1" dirty="0" err="1">
                <a:cs typeface="Times New Roman" pitchFamily="18" charset="0"/>
              </a:rPr>
              <a:t>TableAdapter</a:t>
            </a:r>
            <a:r>
              <a:rPr lang="en-US" sz="2400" dirty="0"/>
              <a:t> in schema</a:t>
            </a:r>
          </a:p>
          <a:p>
            <a:pPr lvl="1">
              <a:defRPr/>
            </a:pPr>
            <a:r>
              <a:rPr lang="en-US" sz="2400" dirty="0"/>
              <a:t>Click </a:t>
            </a:r>
            <a:r>
              <a:rPr lang="en-US" sz="2400" i="1" dirty="0">
                <a:cs typeface="Times New Roman" pitchFamily="18" charset="0"/>
              </a:rPr>
              <a:t>Configure</a:t>
            </a:r>
            <a:r>
              <a:rPr lang="en-US" sz="2400" dirty="0"/>
              <a:t> from pop-up</a:t>
            </a:r>
          </a:p>
          <a:p>
            <a:pPr lvl="1">
              <a:defRPr/>
            </a:pPr>
            <a:r>
              <a:rPr lang="en-US" sz="2400" dirty="0"/>
              <a:t>Use </a:t>
            </a:r>
            <a:r>
              <a:rPr lang="en-US" sz="2400" i="1" dirty="0">
                <a:cs typeface="Times New Roman" pitchFamily="18" charset="0"/>
              </a:rPr>
              <a:t>Configuration Wizard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to change simple queries</a:t>
            </a:r>
          </a:p>
          <a:p>
            <a:pPr lvl="1">
              <a:defRPr/>
            </a:pPr>
            <a:r>
              <a:rPr lang="en-US" sz="2400" i="1" dirty="0">
                <a:cs typeface="Times New Roman" pitchFamily="18" charset="0"/>
              </a:rPr>
              <a:t>Query Builder </a:t>
            </a:r>
            <a:r>
              <a:rPr lang="en-US" sz="2400" dirty="0"/>
              <a:t>often used </a:t>
            </a:r>
            <a:br>
              <a:rPr lang="en-US" sz="2400" dirty="0"/>
            </a:br>
            <a:r>
              <a:rPr lang="en-US" sz="2400" dirty="0"/>
              <a:t>for complex queries</a:t>
            </a:r>
          </a:p>
          <a:p>
            <a:endParaRPr lang="en-US" sz="2400" dirty="0"/>
          </a:p>
        </p:txBody>
      </p:sp>
      <p:pic>
        <p:nvPicPr>
          <p:cNvPr id="5" name="Picture 3" descr="C:\Users\rkvirgo\Documents\VB2008 PPT\Figures 4th Ed\10-JPEGS\10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023137"/>
            <a:ext cx="1697037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7"/>
          <p:cNvCxnSpPr>
            <a:cxnSpLocks noChangeShapeType="1"/>
          </p:cNvCxnSpPr>
          <p:nvPr/>
        </p:nvCxnSpPr>
        <p:spPr bwMode="auto">
          <a:xfrm>
            <a:off x="3657600" y="3200400"/>
            <a:ext cx="30480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30" y="3657600"/>
            <a:ext cx="3083807" cy="242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7"/>
          <p:cNvCxnSpPr>
            <a:cxnSpLocks noChangeShapeType="1"/>
          </p:cNvCxnSpPr>
          <p:nvPr/>
        </p:nvCxnSpPr>
        <p:spPr bwMode="auto">
          <a:xfrm>
            <a:off x="4793217" y="4419600"/>
            <a:ext cx="523082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24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Visual Studio tool to work with SQL queries</a:t>
            </a:r>
          </a:p>
          <a:p>
            <a:pPr>
              <a:defRPr/>
            </a:pPr>
            <a:r>
              <a:rPr lang="en-US" dirty="0"/>
              <a:t>Consists of four sections called </a:t>
            </a:r>
            <a:r>
              <a:rPr lang="en-US" i="1" dirty="0">
                <a:cs typeface="Times New Roman" pitchFamily="18" charset="0"/>
              </a:rPr>
              <a:t>panes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The </a:t>
            </a:r>
            <a:r>
              <a:rPr lang="en-US" i="1" dirty="0">
                <a:cs typeface="Times New Roman" pitchFamily="18" charset="0"/>
              </a:rPr>
              <a:t>Diagram pane</a:t>
            </a:r>
            <a:r>
              <a:rPr lang="en-US" dirty="0"/>
              <a:t> displays tables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The </a:t>
            </a:r>
            <a:r>
              <a:rPr lang="en-US" i="1" dirty="0">
                <a:cs typeface="Times New Roman" pitchFamily="18" charset="0"/>
              </a:rPr>
              <a:t>Grid pane</a:t>
            </a:r>
            <a:r>
              <a:rPr lang="en-US" dirty="0">
                <a:cs typeface="Times New Roman" pitchFamily="18" charset="0"/>
              </a:rPr>
              <a:t> (Criteria pane)</a:t>
            </a:r>
            <a:r>
              <a:rPr lang="en-US" dirty="0"/>
              <a:t>displays query in spreadsheet form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The </a:t>
            </a:r>
            <a:r>
              <a:rPr lang="en-US" i="1" dirty="0">
                <a:cs typeface="Times New Roman" pitchFamily="18" charset="0"/>
              </a:rPr>
              <a:t>SQL pane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shows actual SQL created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The </a:t>
            </a:r>
            <a:r>
              <a:rPr lang="en-US" i="1" dirty="0">
                <a:cs typeface="Times New Roman" pitchFamily="18" charset="0"/>
              </a:rPr>
              <a:t>Results pane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shows data returned by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Builder Window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295400"/>
            <a:ext cx="6972300" cy="489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9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a Query to a </a:t>
            </a:r>
            <a:r>
              <a:rPr lang="en-US" dirty="0" err="1"/>
              <a:t>TableAdapter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add a new query as well as changing an existing one</a:t>
            </a:r>
          </a:p>
          <a:p>
            <a:pPr lvl="1"/>
            <a:r>
              <a:rPr lang="en-US" sz="2400" dirty="0"/>
              <a:t>Right-click the </a:t>
            </a:r>
            <a:r>
              <a:rPr lang="en-US" sz="2400" dirty="0" err="1"/>
              <a:t>TableAdapter</a:t>
            </a:r>
            <a:r>
              <a:rPr lang="en-US" sz="2400" dirty="0"/>
              <a:t> icon in </a:t>
            </a:r>
            <a:r>
              <a:rPr lang="en-US" sz="2400" i="1" dirty="0"/>
              <a:t>component</a:t>
            </a:r>
            <a:r>
              <a:rPr lang="en-US" sz="2400" dirty="0"/>
              <a:t> tray</a:t>
            </a:r>
          </a:p>
          <a:p>
            <a:pPr lvl="1"/>
            <a:r>
              <a:rPr lang="en-US" sz="2400" dirty="0"/>
              <a:t>Select </a:t>
            </a:r>
            <a:r>
              <a:rPr lang="en-US" sz="2400" i="1" dirty="0"/>
              <a:t>Add Query </a:t>
            </a:r>
          </a:p>
          <a:p>
            <a:pPr lvl="1"/>
            <a:r>
              <a:rPr lang="en-US" sz="2400" dirty="0"/>
              <a:t>The </a:t>
            </a:r>
            <a:r>
              <a:rPr lang="en-US" sz="2400" i="1" dirty="0"/>
              <a:t>Search Criteria Builder </a:t>
            </a:r>
            <a:r>
              <a:rPr lang="en-US" sz="2400" dirty="0"/>
              <a:t>window appears</a:t>
            </a:r>
          </a:p>
          <a:p>
            <a:r>
              <a:rPr lang="en-US" sz="2400" dirty="0"/>
              <a:t>Add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/>
              <a:t> clause to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/>
              <a:t> statement</a:t>
            </a:r>
          </a:p>
          <a:p>
            <a:pPr lvl="1"/>
            <a:r>
              <a:rPr lang="en-US" sz="2400" dirty="0"/>
              <a:t>Select the </a:t>
            </a:r>
            <a:r>
              <a:rPr lang="en-US" sz="2400" i="1" dirty="0"/>
              <a:t>New query name</a:t>
            </a:r>
            <a:r>
              <a:rPr lang="en-US" sz="2400" dirty="0"/>
              <a:t> to enter a name for query</a:t>
            </a:r>
          </a:p>
          <a:p>
            <a:r>
              <a:rPr lang="en-US" sz="2400" dirty="0"/>
              <a:t>Query made available from </a:t>
            </a:r>
            <a:r>
              <a:rPr lang="en-US" sz="2400" i="1" dirty="0" err="1"/>
              <a:t>ToolStrip</a:t>
            </a:r>
            <a:r>
              <a:rPr lang="en-US" sz="2400" dirty="0"/>
              <a:t> control</a:t>
            </a:r>
          </a:p>
          <a:p>
            <a:r>
              <a:rPr lang="en-US" sz="2400" dirty="0"/>
              <a:t>Tutorial 10-8 shows how to filter rows in the </a:t>
            </a:r>
            <a:r>
              <a:rPr lang="en-US" sz="2400" i="1" dirty="0" err="1"/>
              <a:t>SalesStaff</a:t>
            </a:r>
            <a:r>
              <a:rPr lang="en-US" sz="2400" dirty="0"/>
              <a:t> table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7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i="1" dirty="0"/>
              <a:t>Search Criteria Builder</a:t>
            </a:r>
            <a:r>
              <a:rPr lang="en-US" dirty="0"/>
              <a:t> Window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4572000" cy="4617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6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Focus on Problem Solving: </a:t>
            </a:r>
            <a:r>
              <a:rPr lang="en-US" sz="3100" i="1" dirty="0"/>
              <a:t>Karate School Management </a:t>
            </a:r>
            <a:r>
              <a:rPr lang="en-US" sz="3100" dirty="0"/>
              <a:t>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Karate School Manager</a:t>
            </a:r>
            <a:r>
              <a:rPr lang="en-US" dirty="0"/>
              <a:t> Startup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Menu Selections:</a:t>
            </a:r>
          </a:p>
          <a:p>
            <a:pPr lvl="1"/>
            <a:r>
              <a:rPr lang="en-US" sz="2400" dirty="0"/>
              <a:t>File</a:t>
            </a:r>
          </a:p>
          <a:p>
            <a:pPr lvl="2"/>
            <a:r>
              <a:rPr lang="en-US" dirty="0"/>
              <a:t>Exit</a:t>
            </a:r>
          </a:p>
          <a:p>
            <a:pPr lvl="1"/>
            <a:r>
              <a:rPr lang="en-US" sz="2400" dirty="0"/>
              <a:t>Membership</a:t>
            </a:r>
          </a:p>
          <a:p>
            <a:pPr lvl="2"/>
            <a:r>
              <a:rPr lang="en-US" dirty="0"/>
              <a:t>List All</a:t>
            </a:r>
          </a:p>
          <a:p>
            <a:pPr lvl="2"/>
            <a:r>
              <a:rPr lang="en-US" dirty="0"/>
              <a:t>Find member</a:t>
            </a:r>
          </a:p>
          <a:p>
            <a:pPr lvl="2"/>
            <a:r>
              <a:rPr lang="en-US" dirty="0"/>
              <a:t>Add new member</a:t>
            </a:r>
          </a:p>
          <a:p>
            <a:pPr lvl="1"/>
            <a:r>
              <a:rPr lang="en-US" sz="2400" dirty="0"/>
              <a:t>Payments</a:t>
            </a:r>
          </a:p>
          <a:p>
            <a:pPr lvl="2"/>
            <a:r>
              <a:rPr lang="en-US" dirty="0"/>
              <a:t>All members</a:t>
            </a:r>
          </a:p>
          <a:p>
            <a:pPr lvl="2"/>
            <a:r>
              <a:rPr lang="en-US" dirty="0"/>
              <a:t>One member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590800"/>
            <a:ext cx="46014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2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Basic and Database Management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text files as shown in chapter 9 are:</a:t>
            </a:r>
          </a:p>
          <a:p>
            <a:pPr lvl="1"/>
            <a:r>
              <a:rPr lang="en-US" sz="2400" dirty="0"/>
              <a:t>Fine for small amounts of data</a:t>
            </a:r>
          </a:p>
          <a:p>
            <a:pPr lvl="1"/>
            <a:r>
              <a:rPr lang="en-US" sz="2400" dirty="0"/>
              <a:t>But impractical for large amounts of data</a:t>
            </a:r>
          </a:p>
          <a:p>
            <a:r>
              <a:rPr lang="en-US" sz="2400" dirty="0"/>
              <a:t>Businesses must maintain huge amounts of data</a:t>
            </a:r>
          </a:p>
          <a:p>
            <a:pPr lvl="1"/>
            <a:r>
              <a:rPr lang="en-US" sz="2400" dirty="0"/>
              <a:t>A </a:t>
            </a:r>
            <a:r>
              <a:rPr lang="en-US" sz="2400" i="1" dirty="0">
                <a:cs typeface="Times New Roman" pitchFamily="18" charset="0"/>
              </a:rPr>
              <a:t>database management system (DBMS)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is the typical solution to the data needs of business </a:t>
            </a:r>
          </a:p>
          <a:p>
            <a:pPr lvl="1"/>
            <a:r>
              <a:rPr lang="en-US" sz="2400" dirty="0"/>
              <a:t>Designed to store, retrieve, and manipulate data</a:t>
            </a:r>
          </a:p>
          <a:p>
            <a:r>
              <a:rPr lang="en-US" sz="2400" dirty="0"/>
              <a:t>Visual Basic can communicate with a DBMS</a:t>
            </a:r>
          </a:p>
          <a:p>
            <a:pPr lvl="1"/>
            <a:r>
              <a:rPr lang="en-US" sz="2400" dirty="0"/>
              <a:t>Tells DBMS what data to retrieve or manipulate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2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Members Form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268" y="1905000"/>
            <a:ext cx="738746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18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Member by Last Name Form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654" y="1828800"/>
            <a:ext cx="7060692" cy="393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5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Member Form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28800"/>
            <a:ext cx="4286250" cy="35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Form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78" y="1371600"/>
            <a:ext cx="65722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8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LINQ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allows you to query the data in a database.</a:t>
            </a:r>
          </a:p>
          <a:p>
            <a:r>
              <a:rPr lang="en-US" dirty="0" smtClean="0"/>
              <a:t>LINQ </a:t>
            </a:r>
            <a:r>
              <a:rPr lang="en-US" dirty="0"/>
              <a:t>allows you to query data from many other sources.</a:t>
            </a:r>
          </a:p>
          <a:p>
            <a:r>
              <a:rPr lang="en-US" dirty="0"/>
              <a:t>LINQ is built into Visual Basic.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 to Query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the following array: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following statement uses LINQ to query the array for all values greater than 100: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" y="2286000"/>
            <a:ext cx="7848600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As Integer = {4, 104, 2, 102, 1, 101, 3, 103}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1300" y="4572000"/>
            <a:ext cx="3581400" cy="92333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item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item &gt; 100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item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LINQ to Add Query Results to a </a:t>
            </a:r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add the results to a </a:t>
            </a:r>
            <a:r>
              <a:rPr lang="en-US" sz="2000" dirty="0" err="1"/>
              <a:t>ListBox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7772400" cy="329320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Create an array of integers.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As Integer = {4, 104, 2, 102, 1, 101, 3, 103}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Use LINQ to query the array for all numbers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that are greater than 100.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queryResults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From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item &gt; 100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item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Add the query results to the list box.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queryResults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lstResults.Items.Add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the Results of a LINQ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in ascending order: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Sort in descending order: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1150" y="2514600"/>
            <a:ext cx="6057900" cy="120032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queryResults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From item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item &gt; 100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Order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By item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1150" y="4661338"/>
            <a:ext cx="6057900" cy="120032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queryResults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From item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item &gt; 100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Order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By item Descending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LINQ uses operators that are similar to SQL</a:t>
            </a:r>
          </a:p>
          <a:p>
            <a:r>
              <a:rPr lang="en-US" sz="2400" dirty="0"/>
              <a:t>Unlike SQL, LINQ is built into Visual Basic</a:t>
            </a:r>
          </a:p>
          <a:p>
            <a:r>
              <a:rPr lang="en-US" sz="2400" dirty="0"/>
              <a:t>Queries are written directly into the program</a:t>
            </a:r>
          </a:p>
          <a:p>
            <a:pPr lvl="1"/>
            <a:r>
              <a:rPr lang="en-US" sz="2400" dirty="0"/>
              <a:t>VB compiler checks the syntax of the query</a:t>
            </a:r>
          </a:p>
          <a:p>
            <a:pPr lvl="1"/>
            <a:r>
              <a:rPr lang="en-US" sz="2400" dirty="0"/>
              <a:t>Immediately displays LINQ mistakes</a:t>
            </a:r>
          </a:p>
          <a:p>
            <a:r>
              <a:rPr lang="en-US" sz="2400" dirty="0"/>
              <a:t>LINQ can be used to query any data that is stored in memory as an </a:t>
            </a:r>
            <a:r>
              <a:rPr lang="en-US" sz="2400" dirty="0" smtClean="0"/>
              <a:t>object</a:t>
            </a:r>
          </a:p>
          <a:p>
            <a:endParaRPr lang="en-US" sz="2400" dirty="0"/>
          </a:p>
          <a:p>
            <a:r>
              <a:rPr lang="en-US" sz="2400" dirty="0"/>
              <a:t>An application named LINQ can be found in the Chap10 student sample programs folder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Layered Approach to Using a DBMS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Applications that work with a DBMS use a layered approach</a:t>
            </a:r>
          </a:p>
          <a:p>
            <a:pPr lvl="1"/>
            <a:r>
              <a:rPr lang="en-US" sz="2000" dirty="0"/>
              <a:t>VB application is topmost layer</a:t>
            </a:r>
          </a:p>
          <a:p>
            <a:pPr lvl="1"/>
            <a:r>
              <a:rPr lang="en-US" sz="2000" dirty="0"/>
              <a:t>VB sends instructions to next layer, the DBMS</a:t>
            </a:r>
          </a:p>
          <a:p>
            <a:pPr lvl="1"/>
            <a:r>
              <a:rPr lang="en-US" sz="2000" dirty="0"/>
              <a:t>DBMS works directly with data</a:t>
            </a:r>
          </a:p>
          <a:p>
            <a:r>
              <a:rPr lang="en-US" sz="2000" dirty="0"/>
              <a:t>Programmer need not understand the physical structure of the data</a:t>
            </a:r>
          </a:p>
          <a:p>
            <a:pPr lvl="1"/>
            <a:r>
              <a:rPr lang="en-US" sz="2000" dirty="0"/>
              <a:t>Just need to know how to interact with the database</a:t>
            </a:r>
          </a:p>
          <a:p>
            <a:endParaRPr lang="en-US" sz="20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181" y="1600200"/>
            <a:ext cx="1808638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to Creating Your Own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advantages to being able to create your own database</a:t>
            </a:r>
          </a:p>
          <a:p>
            <a:pPr lvl="1"/>
            <a:r>
              <a:rPr lang="en-US" dirty="0" smtClean="0"/>
              <a:t>Keep track of your collections</a:t>
            </a:r>
          </a:p>
          <a:p>
            <a:pPr lvl="1"/>
            <a:r>
              <a:rPr lang="en-US" dirty="0" smtClean="0"/>
              <a:t>Build schedules for activities</a:t>
            </a:r>
          </a:p>
          <a:p>
            <a:pPr lvl="1"/>
            <a:r>
              <a:rPr lang="en-US" dirty="0" smtClean="0"/>
              <a:t>Keep track of customers for a new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It is a good idea to make a quick and easy design of the table structures for the database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Tutorial 10-14 demonstrates how to create a </a:t>
            </a:r>
            <a:r>
              <a:rPr lang="en-US" sz="2400" dirty="0"/>
              <a:t>database that keeps track of information about commercial films</a:t>
            </a:r>
          </a:p>
          <a:p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77" y="2667000"/>
            <a:ext cx="7052770" cy="2378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6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Basic Supports Many DBMS’s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Visual Basic can interact with many DBMS’s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DB2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sz="2800" dirty="0"/>
              <a:t>Microsoft SQL Server Express used in this chapter, which is installed with Visual Basic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84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i="1" dirty="0">
                <a:cs typeface="Times New Roman" pitchFamily="18" charset="0"/>
              </a:rPr>
              <a:t> Database</a:t>
            </a:r>
            <a:r>
              <a:rPr lang="en-US" sz="2000" dirty="0"/>
              <a:t> is a collection of interrelated tables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 </a:t>
            </a:r>
            <a:r>
              <a:rPr lang="en-US" sz="2000" i="1" dirty="0">
                <a:cs typeface="Times New Roman" pitchFamily="18" charset="0"/>
              </a:rPr>
              <a:t>Table</a:t>
            </a:r>
            <a:r>
              <a:rPr lang="en-US" sz="2000" dirty="0"/>
              <a:t> is a logical grouping of related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People, places, or things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example, employees or departments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Organized into rows and columns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 </a:t>
            </a:r>
            <a:r>
              <a:rPr lang="en-US" sz="2000" i="1" dirty="0">
                <a:cs typeface="Times New Roman" pitchFamily="18" charset="0"/>
              </a:rPr>
              <a:t>Field</a:t>
            </a:r>
            <a:r>
              <a:rPr lang="en-US" sz="2000" dirty="0"/>
              <a:t> is an individual piece of data pertaining to an item, an employee name for instance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 </a:t>
            </a:r>
            <a:r>
              <a:rPr lang="en-US" sz="2000" i="1" dirty="0">
                <a:cs typeface="Times New Roman" pitchFamily="18" charset="0"/>
              </a:rPr>
              <a:t>Record</a:t>
            </a:r>
            <a:r>
              <a:rPr lang="en-US" sz="2000" dirty="0"/>
              <a:t> is the complete data about a single item such as all information about an employee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record is a row of a table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database schema is the design of tables, columns, and relationships between tables in a database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03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188</TotalTime>
  <Words>2818</Words>
  <Application>Microsoft Office PowerPoint</Application>
  <PresentationFormat>On-screen Show (4:3)</PresentationFormat>
  <Paragraphs>535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SOWVB2012</vt:lpstr>
      <vt:lpstr>Chapter 10</vt:lpstr>
      <vt:lpstr>Topics</vt:lpstr>
      <vt:lpstr>Introduction</vt:lpstr>
      <vt:lpstr>Database Management Systems </vt:lpstr>
      <vt:lpstr>Visual Basic and Database Management Systems </vt:lpstr>
      <vt:lpstr>Layered Approach to Using a DBMS</vt:lpstr>
      <vt:lpstr>Visual Basic Supports Many DBMS’s</vt:lpstr>
      <vt:lpstr>Database Concepts </vt:lpstr>
      <vt:lpstr>Terminology</vt:lpstr>
      <vt:lpstr>Database Table</vt:lpstr>
      <vt:lpstr>SQL Server Column Types</vt:lpstr>
      <vt:lpstr>Choosing Column Names</vt:lpstr>
      <vt:lpstr>Avoiding Redundancy by Using Linked Tables</vt:lpstr>
      <vt:lpstr>One-to-Many Relationship</vt:lpstr>
      <vt:lpstr>DataGridView Control </vt:lpstr>
      <vt:lpstr>Connecting to a Database</vt:lpstr>
      <vt:lpstr>Connecting to a Database</vt:lpstr>
      <vt:lpstr>Data-Bound Controls </vt:lpstr>
      <vt:lpstr>Advantages of Data-Bound Controls</vt:lpstr>
      <vt:lpstr>Adding a New Data Source</vt:lpstr>
      <vt:lpstr>Deleting a Data Source</vt:lpstr>
      <vt:lpstr>Binding the Data Source to a DataGridView Control</vt:lpstr>
      <vt:lpstr>Binding the Data Source to a DataGridView Control</vt:lpstr>
      <vt:lpstr>Binding Individual Fields to Controls</vt:lpstr>
      <vt:lpstr>Copying the Database</vt:lpstr>
      <vt:lpstr>Binding to ListBox and ComboBox Controls</vt:lpstr>
      <vt:lpstr>Adding Rows to a Database Table</vt:lpstr>
      <vt:lpstr>Adding Rows to a Database Table</vt:lpstr>
      <vt:lpstr>Identity Columns</vt:lpstr>
      <vt:lpstr>Using Loops with DataTables</vt:lpstr>
      <vt:lpstr>Structured Query Language (SQL) </vt:lpstr>
      <vt:lpstr>Introduction</vt:lpstr>
      <vt:lpstr>SELECT Statement</vt:lpstr>
      <vt:lpstr>SQL Statements and Style</vt:lpstr>
      <vt:lpstr>SELECT Statement</vt:lpstr>
      <vt:lpstr>Aliases for Column Names</vt:lpstr>
      <vt:lpstr>Creating Alias Columns from Other Columns</vt:lpstr>
      <vt:lpstr>Calculated Columns</vt:lpstr>
      <vt:lpstr>Setting the Row Order with ORDER BY</vt:lpstr>
      <vt:lpstr>Selecting Rows with the WHERE Clause</vt:lpstr>
      <vt:lpstr>Relational Operators</vt:lpstr>
      <vt:lpstr>Compound Expressions</vt:lpstr>
      <vt:lpstr>Modifying the Query in a Data Source</vt:lpstr>
      <vt:lpstr>Query Builder</vt:lpstr>
      <vt:lpstr>Example Query Builder Window</vt:lpstr>
      <vt:lpstr>Adding a Query to a TableAdapter</vt:lpstr>
      <vt:lpstr>Example Search Criteria Builder Window</vt:lpstr>
      <vt:lpstr>Focus on Problem Solving: Karate School Management Application </vt:lpstr>
      <vt:lpstr>Karate School Manager Startup Form</vt:lpstr>
      <vt:lpstr>All Members Form</vt:lpstr>
      <vt:lpstr>Find Member by Last Name Form</vt:lpstr>
      <vt:lpstr>Add New Member Form</vt:lpstr>
      <vt:lpstr>Payment Form</vt:lpstr>
      <vt:lpstr>Introduction to LINQ </vt:lpstr>
      <vt:lpstr>LINQ</vt:lpstr>
      <vt:lpstr>Using LINQ to Query an Array</vt:lpstr>
      <vt:lpstr>Using LINQ to Add Query Results to a ListBox</vt:lpstr>
      <vt:lpstr>Sorting the Results of a LINQ Query</vt:lpstr>
      <vt:lpstr>More About LINQ</vt:lpstr>
      <vt:lpstr>Creating Your Own Database</vt:lpstr>
      <vt:lpstr>Advantages to Creating Your Own Database</vt:lpstr>
      <vt:lpstr>Designing Your 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Working with Databases</dc:subject>
  <dc:creator>Chris</dc:creator>
  <cp:lastModifiedBy>Chris</cp:lastModifiedBy>
  <cp:revision>47</cp:revision>
  <dcterms:created xsi:type="dcterms:W3CDTF">2006-08-16T00:00:00Z</dcterms:created>
  <dcterms:modified xsi:type="dcterms:W3CDTF">2013-07-19T14:01:54Z</dcterms:modified>
</cp:coreProperties>
</file>