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0" r:id="rId15"/>
    <p:sldId id="261" r:id="rId16"/>
    <p:sldId id="279" r:id="rId17"/>
    <p:sldId id="280" r:id="rId18"/>
    <p:sldId id="281" r:id="rId19"/>
    <p:sldId id="282" r:id="rId20"/>
    <p:sldId id="283" r:id="rId21"/>
    <p:sldId id="284" r:id="rId22"/>
    <p:sldId id="262" r:id="rId23"/>
    <p:sldId id="26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4" r:id="rId34"/>
    <p:sldId id="265" r:id="rId35"/>
    <p:sldId id="294" r:id="rId36"/>
    <p:sldId id="295" r:id="rId37"/>
    <p:sldId id="266" r:id="rId38"/>
    <p:sldId id="267" r:id="rId39"/>
    <p:sldId id="296" r:id="rId40"/>
    <p:sldId id="297" r:id="rId41"/>
    <p:sldId id="298" r:id="rId42"/>
    <p:sldId id="268" r:id="rId43"/>
    <p:sldId id="269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1219200"/>
            <a:ext cx="3429000" cy="16763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29000"/>
            <a:ext cx="3429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5257800" y="152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500"/>
            <a:ext cx="4978400" cy="578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936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72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81400"/>
            <a:ext cx="7772400" cy="8255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77" y="228600"/>
            <a:ext cx="2822046" cy="3277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43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457200" y="6248400"/>
            <a:ext cx="3733800" cy="323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Copyright © 2014 Pearson Education, Inc.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54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5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ASP.NET web pages are called </a:t>
            </a:r>
            <a:r>
              <a:rPr lang="en-US" sz="2000" dirty="0">
                <a:cs typeface="Times New Roman" pitchFamily="18" charset="0"/>
              </a:rPr>
              <a:t>Web forms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cs typeface="Times New Roman" pitchFamily="18" charset="0"/>
              </a:rPr>
              <a:t>A web form</a:t>
            </a:r>
            <a:endParaRPr lang="en-US" sz="2000" dirty="0"/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Uses a file name extension of </a:t>
            </a:r>
            <a:r>
              <a:rPr lang="en-US" sz="2000" i="1" dirty="0"/>
              <a:t>.</a:t>
            </a:r>
            <a:r>
              <a:rPr lang="en-US" sz="2000" i="1" dirty="0" err="1"/>
              <a:t>aspx</a:t>
            </a:r>
            <a:endParaRPr lang="en-US" sz="2000" i="1" dirty="0"/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Contains text, </a:t>
            </a:r>
            <a:r>
              <a:rPr lang="en-US" sz="2000" dirty="0">
                <a:cs typeface="Times New Roman" pitchFamily="18" charset="0"/>
              </a:rPr>
              <a:t>HTML tags</a:t>
            </a:r>
            <a:r>
              <a:rPr lang="en-US" sz="2000" dirty="0"/>
              <a:t>, and </a:t>
            </a:r>
            <a:r>
              <a:rPr lang="en-US" sz="2000" dirty="0">
                <a:cs typeface="Times New Roman" pitchFamily="18" charset="0"/>
              </a:rPr>
              <a:t>HTML controls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Also contains </a:t>
            </a:r>
            <a:r>
              <a:rPr lang="en-US" sz="2000" dirty="0">
                <a:cs typeface="Times New Roman" pitchFamily="18" charset="0"/>
              </a:rPr>
              <a:t>Web server controls</a:t>
            </a:r>
            <a:r>
              <a:rPr lang="en-US" sz="2000" i="1" dirty="0">
                <a:cs typeface="Times New Roman" pitchFamily="18" charset="0"/>
              </a:rPr>
              <a:t> </a:t>
            </a:r>
            <a:r>
              <a:rPr lang="en-US" sz="2000" dirty="0"/>
              <a:t>such as text boxes, list boxes, and buttons</a:t>
            </a:r>
          </a:p>
          <a:p>
            <a:pPr lvl="3">
              <a:lnSpc>
                <a:spcPct val="90000"/>
              </a:lnSpc>
              <a:defRPr/>
            </a:pPr>
            <a:r>
              <a:rPr lang="en-US" dirty="0"/>
              <a:t>Also known as ASP.NET Server controls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Similar to Windows Forms controls 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The Program logic for a Web form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is stored in a related </a:t>
            </a:r>
            <a:r>
              <a:rPr lang="en-US" sz="2000" dirty="0">
                <a:cs typeface="Times New Roman" pitchFamily="18" charset="0"/>
              </a:rPr>
              <a:t>code-behind</a:t>
            </a:r>
            <a:r>
              <a:rPr lang="en-US" sz="2000" dirty="0"/>
              <a:t> file with extension </a:t>
            </a:r>
            <a:r>
              <a:rPr lang="en-US" sz="2000" i="1" dirty="0" err="1"/>
              <a:t>aspx.vb</a:t>
            </a:r>
            <a:endParaRPr lang="en-US" sz="2000" i="1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cs typeface="Times New Roman" pitchFamily="18" charset="0"/>
              </a:rPr>
              <a:t>A Cascading style sheet</a:t>
            </a:r>
            <a:r>
              <a:rPr lang="en-US" sz="2000" dirty="0"/>
              <a:t> (CSS) file customizes the appearance of a Web form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1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3400" dirty="0"/>
              <a:t>Web applications must be run using a Web server</a:t>
            </a:r>
          </a:p>
          <a:p>
            <a:pPr lvl="1">
              <a:defRPr/>
            </a:pPr>
            <a:r>
              <a:rPr lang="en-US" sz="3400" dirty="0"/>
              <a:t>Three choices are available:</a:t>
            </a:r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sz="3400" dirty="0"/>
              <a:t>The </a:t>
            </a:r>
            <a:r>
              <a:rPr lang="en-US" sz="3400" dirty="0">
                <a:cs typeface="Times New Roman" pitchFamily="18" charset="0"/>
              </a:rPr>
              <a:t>ASP.NET Development Server</a:t>
            </a:r>
            <a:endParaRPr lang="en-US" sz="3400" dirty="0"/>
          </a:p>
          <a:p>
            <a:pPr marL="1828800" lvl="3" indent="-514350">
              <a:defRPr/>
            </a:pPr>
            <a:r>
              <a:rPr lang="en-US" sz="3400" dirty="0"/>
              <a:t>Installed automatically with Visual Studio</a:t>
            </a:r>
          </a:p>
          <a:p>
            <a:pPr marL="1828800" lvl="3" indent="-514350">
              <a:defRPr/>
            </a:pPr>
            <a:endParaRPr lang="en-US" sz="3400" dirty="0"/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sz="3400" dirty="0">
                <a:cs typeface="Times New Roman" pitchFamily="18" charset="0"/>
              </a:rPr>
              <a:t> Internet Information Services</a:t>
            </a:r>
            <a:r>
              <a:rPr lang="en-US" sz="3400" dirty="0"/>
              <a:t> (ISS)</a:t>
            </a:r>
          </a:p>
          <a:p>
            <a:pPr marL="1828800" lvl="3" indent="-514350">
              <a:defRPr/>
            </a:pPr>
            <a:r>
              <a:rPr lang="en-US" sz="3400" dirty="0"/>
              <a:t>An option with certain versions of Microsoft Windows</a:t>
            </a:r>
          </a:p>
          <a:p>
            <a:pPr marL="1828800" lvl="3" indent="-514350">
              <a:defRPr/>
            </a:pPr>
            <a:r>
              <a:rPr lang="en-US" sz="3400" dirty="0"/>
              <a:t>Requires careful security configuration</a:t>
            </a:r>
          </a:p>
          <a:p>
            <a:pPr marL="1828800" lvl="3" indent="-514350">
              <a:buNone/>
              <a:defRPr/>
            </a:pPr>
            <a:endParaRPr lang="en-US" sz="3400" dirty="0"/>
          </a:p>
          <a:p>
            <a:pPr marL="1314450" lvl="2" indent="-514350">
              <a:buFont typeface="+mj-lt"/>
              <a:buAutoNum type="arabicPeriod"/>
              <a:defRPr/>
            </a:pPr>
            <a:r>
              <a:rPr lang="en-US" sz="3400" dirty="0">
                <a:cs typeface="Times New Roman" pitchFamily="18" charset="0"/>
              </a:rPr>
              <a:t>A remote Web server</a:t>
            </a:r>
          </a:p>
          <a:p>
            <a:pPr marL="1828800" lvl="3" indent="-514350">
              <a:defRPr/>
            </a:pPr>
            <a:r>
              <a:rPr lang="en-US" sz="3400" dirty="0">
                <a:cs typeface="Times New Roman" pitchFamily="18" charset="0"/>
              </a:rPr>
              <a:t>Typically available through an Internet Service Provider (ISP</a:t>
            </a:r>
            <a:r>
              <a:rPr lang="en-US" sz="3400" dirty="0"/>
              <a:t>)</a:t>
            </a:r>
            <a:r>
              <a:rPr lang="en-US" sz="3400" dirty="0">
                <a:cs typeface="Times New Roman" pitchFamily="18" charset="0"/>
              </a:rPr>
              <a:t>or a corporate Web server</a:t>
            </a:r>
          </a:p>
          <a:p>
            <a:pPr marL="1828800" lvl="3" indent="-514350">
              <a:defRPr/>
            </a:pPr>
            <a:r>
              <a:rPr lang="en-US" sz="3400" dirty="0">
                <a:cs typeface="Times New Roman" pitchFamily="18" charset="0"/>
              </a:rPr>
              <a:t>Must always have an account with a username and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Designer and Web 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HTML Designer is a tool in Visual Studio that simplifies the design of Web pages and Web forms</a:t>
            </a:r>
          </a:p>
          <a:p>
            <a:pPr lvl="1"/>
            <a:r>
              <a:rPr lang="en-US" sz="2000" dirty="0"/>
              <a:t>Generates HTML source code and ASP.NET Web controls</a:t>
            </a:r>
          </a:p>
          <a:p>
            <a:pPr lvl="1"/>
            <a:r>
              <a:rPr lang="en-US" sz="2000" dirty="0"/>
              <a:t>Offers the following views of a Web page:</a:t>
            </a:r>
          </a:p>
          <a:p>
            <a:pPr lvl="2"/>
            <a:r>
              <a:rPr lang="en-US" sz="2000" dirty="0"/>
              <a:t>A </a:t>
            </a:r>
            <a:r>
              <a:rPr lang="en-US" sz="2000" i="1" dirty="0"/>
              <a:t>Design view</a:t>
            </a:r>
            <a:r>
              <a:rPr lang="en-US" sz="2000" dirty="0"/>
              <a:t> similar to Visual Studio’s forms editor</a:t>
            </a:r>
          </a:p>
          <a:p>
            <a:pPr lvl="2"/>
            <a:r>
              <a:rPr lang="en-US" sz="2000" dirty="0"/>
              <a:t>A </a:t>
            </a:r>
            <a:r>
              <a:rPr lang="en-US" sz="2000" i="1" dirty="0"/>
              <a:t>Source view</a:t>
            </a:r>
            <a:r>
              <a:rPr lang="en-US" sz="2000" dirty="0"/>
              <a:t> for direct editing of HTML source code</a:t>
            </a:r>
          </a:p>
          <a:p>
            <a:pPr lvl="2"/>
            <a:r>
              <a:rPr lang="en-US" sz="2000" dirty="0"/>
              <a:t>A </a:t>
            </a:r>
            <a:r>
              <a:rPr lang="en-US" sz="2000" i="1" dirty="0"/>
              <a:t>Split view</a:t>
            </a:r>
            <a:r>
              <a:rPr lang="en-US" sz="2000" dirty="0"/>
              <a:t>  that displays both views in separate panels</a:t>
            </a:r>
          </a:p>
          <a:p>
            <a:r>
              <a:rPr lang="en-US" sz="2000" dirty="0"/>
              <a:t>There are many different Web browser versions in use</a:t>
            </a:r>
          </a:p>
          <a:p>
            <a:pPr lvl="1"/>
            <a:r>
              <a:rPr lang="en-US" sz="2000" dirty="0"/>
              <a:t>ASP.NET detects and generates version specific HTML</a:t>
            </a:r>
          </a:p>
          <a:p>
            <a:pPr lvl="1"/>
            <a:r>
              <a:rPr lang="en-US" sz="2000" dirty="0"/>
              <a:t>Always test Web applications on other browsers</a:t>
            </a:r>
          </a:p>
          <a:p>
            <a:pPr lvl="1"/>
            <a:r>
              <a:rPr lang="en-US" sz="2000" dirty="0"/>
              <a:t>Chrome, Safari , and Firefox are good choices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Controls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1952"/>
              </p:ext>
            </p:extLst>
          </p:nvPr>
        </p:nvGraphicFramePr>
        <p:xfrm>
          <a:off x="457200" y="1295400"/>
          <a:ext cx="823849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/>
                <a:gridCol w="65062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Group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Description</a:t>
                      </a:r>
                      <a:endParaRPr lang="en-US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Standard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Commonly used controls on Web forms</a:t>
                      </a:r>
                      <a:endParaRPr lang="en-US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Data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Controls for connecting to and displaying data</a:t>
                      </a:r>
                      <a:endParaRPr lang="en-US" sz="1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Validation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Controls for validating user input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Navigation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Advanced controls for navigating between Web pages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Login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Controls related to authentication of usernames and passwords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WebParts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Controls modify content, appearance, and behavior of Web pages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AJAX Extensions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Controls that provide rich interface experiences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Reporting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Contains Microsoft Report Viewer for displaying Web-based reports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HTML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Standard HTML controls that do not generate user events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5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ASP.NET Applications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Web Site Dialog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</a:t>
            </a:r>
            <a:r>
              <a:rPr lang="en-US" sz="1800" i="1" dirty="0"/>
              <a:t>Open Web Site</a:t>
            </a:r>
            <a:r>
              <a:rPr lang="en-US" sz="1800" dirty="0"/>
              <a:t> from the </a:t>
            </a:r>
            <a:r>
              <a:rPr lang="en-US" sz="1800" i="1" dirty="0"/>
              <a:t>File</a:t>
            </a:r>
            <a:r>
              <a:rPr lang="en-US" sz="1800" dirty="0"/>
              <a:t> menu when you want to open an existing Web application</a:t>
            </a:r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4382180" cy="3839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8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A File System Web Site is best suited to a network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Uses ASP.NET Development Server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Supplied with Visual Studio</a:t>
            </a:r>
          </a:p>
          <a:p>
            <a:pPr lvl="1">
              <a:spcBef>
                <a:spcPct val="15000"/>
              </a:spcBef>
            </a:pPr>
            <a:r>
              <a:rPr lang="en-US" sz="1800" dirty="0"/>
              <a:t>Simple to use, not open to security attacks</a:t>
            </a:r>
          </a:p>
          <a:p>
            <a:pPr>
              <a:spcBef>
                <a:spcPct val="15000"/>
              </a:spcBef>
            </a:pPr>
            <a:r>
              <a:rPr lang="en-US" sz="1800" dirty="0"/>
              <a:t>Local ISS </a:t>
            </a:r>
            <a:r>
              <a:rPr lang="en-US" sz="1800" dirty="0">
                <a:cs typeface="Times New Roman" pitchFamily="18" charset="0"/>
              </a:rPr>
              <a:t>for a local Web server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Uses Internet Information Services, or IIS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Professional level, extensive security features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Extensive set-up, must have admin rights</a:t>
            </a:r>
          </a:p>
          <a:p>
            <a:pPr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FTP Site is located on a different machine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Stands for </a:t>
            </a:r>
            <a:r>
              <a:rPr lang="en-US" sz="1800" i="1" dirty="0">
                <a:cs typeface="Times New Roman" pitchFamily="18" charset="0"/>
              </a:rPr>
              <a:t>File Transfer Protocol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Usually on the Internet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Provides a way of copying files from one machine to another</a:t>
            </a:r>
          </a:p>
          <a:p>
            <a:pPr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Remote Site if existing site on remote server</a:t>
            </a:r>
          </a:p>
          <a:p>
            <a:pPr lvl="1">
              <a:spcBef>
                <a:spcPct val="15000"/>
              </a:spcBef>
            </a:pPr>
            <a:r>
              <a:rPr lang="en-US" sz="1800" dirty="0">
                <a:cs typeface="Times New Roman" pitchFamily="18" charset="0"/>
              </a:rPr>
              <a:t>Need </a:t>
            </a:r>
            <a:r>
              <a:rPr lang="en-US" sz="1800" dirty="0" err="1">
                <a:cs typeface="Times New Roman" pitchFamily="18" charset="0"/>
              </a:rPr>
              <a:t>userID</a:t>
            </a:r>
            <a:r>
              <a:rPr lang="en-US" sz="1800" dirty="0">
                <a:cs typeface="Times New Roman" pitchFamily="18" charset="0"/>
              </a:rPr>
              <a:t> &amp; password to upload application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83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sz="2000" dirty="0">
                <a:cs typeface="Times New Roman" pitchFamily="18" charset="0"/>
              </a:rPr>
              <a:t>Click </a:t>
            </a:r>
            <a:r>
              <a:rPr lang="en-US" sz="2000" i="1" dirty="0">
                <a:cs typeface="Times New Roman" pitchFamily="18" charset="0"/>
              </a:rPr>
              <a:t>New Web Site </a:t>
            </a:r>
            <a:r>
              <a:rPr lang="en-US" sz="2000" dirty="0">
                <a:cs typeface="Times New Roman" pitchFamily="18" charset="0"/>
              </a:rPr>
              <a:t>from </a:t>
            </a:r>
            <a:r>
              <a:rPr lang="en-US" sz="2000" i="1" dirty="0">
                <a:cs typeface="Times New Roman" pitchFamily="18" charset="0"/>
              </a:rPr>
              <a:t>File</a:t>
            </a:r>
            <a:r>
              <a:rPr lang="en-US" sz="2000" dirty="0">
                <a:cs typeface="Times New Roman" pitchFamily="18" charset="0"/>
              </a:rPr>
              <a:t> menu</a:t>
            </a:r>
          </a:p>
          <a:p>
            <a:pPr lvl="1">
              <a:spcBef>
                <a:spcPct val="15000"/>
              </a:spcBef>
            </a:pPr>
            <a:r>
              <a:rPr lang="en-US" sz="2000" dirty="0">
                <a:cs typeface="Times New Roman" pitchFamily="18" charset="0"/>
              </a:rPr>
              <a:t>The </a:t>
            </a:r>
            <a:r>
              <a:rPr lang="en-US" sz="2000" i="1" dirty="0">
                <a:cs typeface="Times New Roman" pitchFamily="18" charset="0"/>
              </a:rPr>
              <a:t>New Web Site </a:t>
            </a:r>
            <a:r>
              <a:rPr lang="en-US" sz="2000" dirty="0">
                <a:cs typeface="Times New Roman" pitchFamily="18" charset="0"/>
              </a:rPr>
              <a:t>dialog box appears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362200"/>
            <a:ext cx="7086600" cy="3814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7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i="1" dirty="0">
                <a:cs typeface="Times New Roman" pitchFamily="18" charset="0"/>
              </a:rPr>
              <a:t>New Web Site </a:t>
            </a:r>
            <a:r>
              <a:rPr lang="en-US" sz="2400" dirty="0">
                <a:cs typeface="Times New Roman" pitchFamily="18" charset="0"/>
              </a:rPr>
              <a:t>dialog box lists possible Web sites templates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Select </a:t>
            </a:r>
            <a:r>
              <a:rPr lang="en-US" sz="2400" i="1" dirty="0">
                <a:cs typeface="Times New Roman" pitchFamily="18" charset="0"/>
              </a:rPr>
              <a:t>ASP.NET Empty Web Site</a:t>
            </a:r>
            <a:r>
              <a:rPr lang="en-US" sz="2400" dirty="0">
                <a:cs typeface="Times New Roman" pitchFamily="18" charset="0"/>
              </a:rPr>
              <a:t> from the list</a:t>
            </a:r>
          </a:p>
          <a:p>
            <a:pPr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Choose a folder for the project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If File System, can choose to use any folder on local computer or network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If HTTP, application will be located on a Web site set up by IIS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If FTP, must use Web site on remote computer</a:t>
            </a:r>
          </a:p>
          <a:p>
            <a:pPr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When created, an empty Web site contains only one file named </a:t>
            </a:r>
            <a:r>
              <a:rPr lang="en-US" sz="2400" i="1" dirty="0" err="1">
                <a:cs typeface="Times New Roman" pitchFamily="18" charset="0"/>
              </a:rPr>
              <a:t>Web.config</a:t>
            </a:r>
            <a:endParaRPr lang="en-US" sz="2400" i="1" dirty="0">
              <a:cs typeface="Times New Roman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4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an Existing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To open an existing Web application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Select project from </a:t>
            </a:r>
            <a:r>
              <a:rPr lang="en-US" sz="2400" i="1" dirty="0">
                <a:cs typeface="Times New Roman" pitchFamily="18" charset="0"/>
              </a:rPr>
              <a:t>Recent Projects</a:t>
            </a:r>
            <a:r>
              <a:rPr lang="en-US" sz="2400" dirty="0">
                <a:cs typeface="Times New Roman" pitchFamily="18" charset="0"/>
              </a:rPr>
              <a:t> window</a:t>
            </a:r>
          </a:p>
          <a:p>
            <a:pPr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If project doesn’t appear in </a:t>
            </a:r>
            <a:r>
              <a:rPr lang="en-US" sz="2400" i="1" dirty="0">
                <a:cs typeface="Times New Roman" pitchFamily="18" charset="0"/>
              </a:rPr>
              <a:t>Recent Projects</a:t>
            </a:r>
            <a:r>
              <a:rPr lang="en-US" sz="2400" dirty="0">
                <a:cs typeface="Times New Roman" pitchFamily="18" charset="0"/>
              </a:rPr>
              <a:t> click</a:t>
            </a:r>
          </a:p>
          <a:p>
            <a:pPr lvl="1">
              <a:spcBef>
                <a:spcPct val="15000"/>
              </a:spcBef>
            </a:pPr>
            <a:r>
              <a:rPr lang="en-US" sz="2400" i="1" dirty="0">
                <a:cs typeface="Times New Roman" pitchFamily="18" charset="0"/>
              </a:rPr>
              <a:t>Open: Web Site…</a:t>
            </a:r>
            <a:r>
              <a:rPr lang="en-US" sz="2400" dirty="0">
                <a:cs typeface="Times New Roman" pitchFamily="18" charset="0"/>
              </a:rPr>
              <a:t> link in </a:t>
            </a:r>
            <a:r>
              <a:rPr lang="en-US" sz="2400" i="1" dirty="0">
                <a:cs typeface="Times New Roman" pitchFamily="18" charset="0"/>
              </a:rPr>
              <a:t>Recent Projects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Or click </a:t>
            </a:r>
            <a:r>
              <a:rPr lang="en-US" sz="2400" i="1" dirty="0">
                <a:cs typeface="Times New Roman" pitchFamily="18" charset="0"/>
              </a:rPr>
              <a:t>Open Web Site </a:t>
            </a:r>
            <a:r>
              <a:rPr lang="en-US" sz="2400" dirty="0">
                <a:cs typeface="Times New Roman" pitchFamily="18" charset="0"/>
              </a:rPr>
              <a:t>on </a:t>
            </a:r>
            <a:r>
              <a:rPr lang="en-US" sz="2400" i="1" dirty="0">
                <a:cs typeface="Times New Roman" pitchFamily="18" charset="0"/>
              </a:rPr>
              <a:t>File </a:t>
            </a:r>
            <a:r>
              <a:rPr lang="en-US" sz="2400" dirty="0">
                <a:cs typeface="Times New Roman" pitchFamily="18" charset="0"/>
              </a:rPr>
              <a:t>menu</a:t>
            </a:r>
          </a:p>
          <a:p>
            <a:pPr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Either of the two previous options display an </a:t>
            </a:r>
            <a:r>
              <a:rPr lang="en-US" sz="2400" i="1" dirty="0">
                <a:cs typeface="Times New Roman" pitchFamily="18" charset="0"/>
              </a:rPr>
              <a:t>Open Web Site</a:t>
            </a:r>
            <a:r>
              <a:rPr lang="en-US" sz="2400" dirty="0">
                <a:cs typeface="Times New Roman" pitchFamily="18" charset="0"/>
              </a:rPr>
              <a:t> dialog box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Navigate to folder containing Web site</a:t>
            </a:r>
          </a:p>
          <a:p>
            <a:pPr lvl="1"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Click </a:t>
            </a:r>
            <a:r>
              <a:rPr lang="en-US" sz="2400" i="1" dirty="0">
                <a:cs typeface="Times New Roman" pitchFamily="18" charset="0"/>
              </a:rPr>
              <a:t>Open</a:t>
            </a:r>
            <a:endParaRPr lang="en-US" sz="2400" dirty="0">
              <a:cs typeface="Times New Roman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9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11.1 	Programming for the Web</a:t>
            </a:r>
          </a:p>
          <a:p>
            <a:r>
              <a:rPr lang="en-US" dirty="0" smtClean="0"/>
              <a:t>11.2 	Creating ASP.NET Applications</a:t>
            </a:r>
          </a:p>
          <a:p>
            <a:r>
              <a:rPr lang="en-US" dirty="0" smtClean="0"/>
              <a:t>11.3 	Web Server Controls</a:t>
            </a:r>
          </a:p>
          <a:p>
            <a:r>
              <a:rPr lang="en-US" dirty="0" smtClean="0"/>
              <a:t>11.4 	Designing Web Forms</a:t>
            </a:r>
          </a:p>
          <a:p>
            <a:r>
              <a:rPr lang="en-US" dirty="0" smtClean="0"/>
              <a:t>11.5 	Applications with Multiple Web 		Pages</a:t>
            </a:r>
          </a:p>
          <a:p>
            <a:r>
              <a:rPr lang="en-US" dirty="0" smtClean="0"/>
              <a:t>11.6 	Using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 Web Application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sz="2800" dirty="0">
                <a:cs typeface="Times New Roman" pitchFamily="18" charset="0"/>
              </a:rPr>
              <a:t>Can change default browser for your project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cs typeface="Times New Roman" pitchFamily="18" charset="0"/>
              </a:rPr>
              <a:t>Right-click project name in Solution Explorer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cs typeface="Times New Roman" pitchFamily="18" charset="0"/>
              </a:rPr>
              <a:t>Select </a:t>
            </a:r>
            <a:r>
              <a:rPr lang="en-US" i="1" dirty="0">
                <a:cs typeface="Times New Roman" pitchFamily="18" charset="0"/>
              </a:rPr>
              <a:t>Browse With...</a:t>
            </a:r>
            <a:r>
              <a:rPr lang="en-US" dirty="0">
                <a:cs typeface="Times New Roman" pitchFamily="18" charset="0"/>
              </a:rPr>
              <a:t> from shortcut menu</a:t>
            </a:r>
          </a:p>
          <a:p>
            <a:pPr>
              <a:spcBef>
                <a:spcPct val="15000"/>
              </a:spcBef>
            </a:pPr>
            <a:r>
              <a:rPr lang="en-US" sz="2800" dirty="0">
                <a:cs typeface="Times New Roman" pitchFamily="18" charset="0"/>
              </a:rPr>
              <a:t>To run your Web application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cs typeface="Times New Roman" pitchFamily="18" charset="0"/>
              </a:rPr>
              <a:t>Click </a:t>
            </a:r>
            <a:r>
              <a:rPr lang="en-US" i="1" dirty="0">
                <a:cs typeface="Times New Roman" pitchFamily="18" charset="0"/>
              </a:rPr>
              <a:t>Run Without Debugging</a:t>
            </a:r>
            <a:r>
              <a:rPr lang="en-US" dirty="0">
                <a:cs typeface="Times New Roman" pitchFamily="18" charset="0"/>
              </a:rPr>
              <a:t> on </a:t>
            </a:r>
            <a:r>
              <a:rPr lang="en-US" i="1" dirty="0" smtClean="0">
                <a:cs typeface="Times New Roman" pitchFamily="18" charset="0"/>
              </a:rPr>
              <a:t>DEBUG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menu</a:t>
            </a:r>
          </a:p>
          <a:p>
            <a:pPr>
              <a:spcBef>
                <a:spcPct val="15000"/>
              </a:spcBef>
            </a:pPr>
            <a:r>
              <a:rPr lang="en-US" sz="2800" dirty="0">
                <a:cs typeface="Times New Roman" pitchFamily="18" charset="0"/>
              </a:rPr>
              <a:t>Web forms allow constants called static text</a:t>
            </a:r>
          </a:p>
          <a:p>
            <a:pPr lvl="1">
              <a:spcBef>
                <a:spcPct val="15000"/>
              </a:spcBef>
            </a:pPr>
            <a:r>
              <a:rPr lang="en-US" dirty="0">
                <a:cs typeface="Times New Roman" pitchFamily="18" charset="0"/>
              </a:rPr>
              <a:t>No label control required like a Windows form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9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a Web Application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5000"/>
              </a:spcBef>
            </a:pPr>
            <a:r>
              <a:rPr lang="en-US" sz="2000" dirty="0">
                <a:cs typeface="Times New Roman" pitchFamily="18" charset="0"/>
              </a:rPr>
              <a:t>Must configure a project for debug capability</a:t>
            </a:r>
          </a:p>
          <a:p>
            <a:pPr lvl="1">
              <a:spcBef>
                <a:spcPct val="15000"/>
              </a:spcBef>
            </a:pPr>
            <a:r>
              <a:rPr lang="en-US" sz="2000" dirty="0">
                <a:cs typeface="Times New Roman" pitchFamily="18" charset="0"/>
              </a:rPr>
              <a:t>Message box shown when first running a project in debug mode</a:t>
            </a:r>
          </a:p>
          <a:p>
            <a:pPr lvl="1">
              <a:spcBef>
                <a:spcPct val="15000"/>
              </a:spcBef>
            </a:pPr>
            <a:r>
              <a:rPr lang="en-US" sz="2000" dirty="0">
                <a:cs typeface="Times New Roman" pitchFamily="18" charset="0"/>
              </a:rPr>
              <a:t>Clicking </a:t>
            </a:r>
            <a:r>
              <a:rPr lang="en-US" sz="2000" i="1" dirty="0">
                <a:cs typeface="Times New Roman" pitchFamily="18" charset="0"/>
              </a:rPr>
              <a:t>OK</a:t>
            </a:r>
            <a:r>
              <a:rPr lang="en-US" sz="2000" dirty="0">
                <a:cs typeface="Times New Roman" pitchFamily="18" charset="0"/>
              </a:rPr>
              <a:t> adds option to </a:t>
            </a:r>
            <a:r>
              <a:rPr lang="en-US" sz="2000" i="1" dirty="0" err="1">
                <a:cs typeface="Times New Roman" pitchFamily="18" charset="0"/>
              </a:rPr>
              <a:t>Web.config</a:t>
            </a:r>
            <a:r>
              <a:rPr lang="en-US" sz="2000" dirty="0">
                <a:cs typeface="Times New Roman" pitchFamily="18" charset="0"/>
              </a:rPr>
              <a:t> file that enables debugging</a:t>
            </a:r>
          </a:p>
          <a:p>
            <a:pPr lvl="1">
              <a:spcBef>
                <a:spcPct val="15000"/>
              </a:spcBef>
            </a:pPr>
            <a:endParaRPr lang="en-US" sz="2400" dirty="0">
              <a:cs typeface="Times New Roman" pitchFamily="18" charset="0"/>
            </a:endParaRPr>
          </a:p>
          <a:p>
            <a:pPr lvl="1">
              <a:spcBef>
                <a:spcPct val="15000"/>
              </a:spcBef>
            </a:pPr>
            <a:endParaRPr lang="en-US" sz="2400" dirty="0">
              <a:cs typeface="Times New Roman" pitchFamily="18" charset="0"/>
            </a:endParaRPr>
          </a:p>
          <a:p>
            <a:pPr lvl="1">
              <a:spcBef>
                <a:spcPct val="15000"/>
              </a:spcBef>
            </a:pPr>
            <a:endParaRPr lang="en-US" sz="2400" dirty="0">
              <a:cs typeface="Times New Roman" pitchFamily="18" charset="0"/>
            </a:endParaRPr>
          </a:p>
          <a:p>
            <a:pPr>
              <a:spcBef>
                <a:spcPct val="15000"/>
              </a:spcBef>
            </a:pPr>
            <a:endParaRPr lang="en-US" sz="2400" dirty="0">
              <a:cs typeface="Times New Roman" pitchFamily="18" charset="0"/>
            </a:endParaRPr>
          </a:p>
          <a:p>
            <a:pPr>
              <a:spcBef>
                <a:spcPct val="15000"/>
              </a:spcBef>
            </a:pPr>
            <a:endParaRPr lang="en-US" sz="2400" dirty="0">
              <a:cs typeface="Times New Roman" pitchFamily="18" charset="0"/>
            </a:endParaRPr>
          </a:p>
          <a:p>
            <a:pPr>
              <a:spcBef>
                <a:spcPct val="15000"/>
              </a:spcBef>
            </a:pPr>
            <a:endParaRPr lang="en-US" sz="2400" dirty="0">
              <a:cs typeface="Times New Roman" pitchFamily="18" charset="0"/>
            </a:endParaRPr>
          </a:p>
          <a:p>
            <a:pPr>
              <a:spcBef>
                <a:spcPct val="15000"/>
              </a:spcBef>
            </a:pPr>
            <a:endParaRPr lang="en-US" sz="2400" dirty="0">
              <a:cs typeface="Times New Roman" pitchFamily="18" charset="0"/>
            </a:endParaRPr>
          </a:p>
          <a:p>
            <a:pPr>
              <a:spcBef>
                <a:spcPct val="15000"/>
              </a:spcBef>
            </a:pPr>
            <a:r>
              <a:rPr lang="en-US" sz="2400" dirty="0">
                <a:cs typeface="Times New Roman" pitchFamily="18" charset="0"/>
              </a:rPr>
              <a:t>Tutorial 11-1, you create the </a:t>
            </a:r>
            <a:r>
              <a:rPr lang="en-US" sz="2400" i="1" dirty="0">
                <a:cs typeface="Times New Roman" pitchFamily="18" charset="0"/>
              </a:rPr>
              <a:t>Click</a:t>
            </a:r>
            <a:r>
              <a:rPr lang="en-US" sz="2400" dirty="0">
                <a:cs typeface="Times New Roman" pitchFamily="18" charset="0"/>
              </a:rPr>
              <a:t> application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46" y="2953399"/>
            <a:ext cx="5361709" cy="2485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5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>
                <a:cs typeface="Times New Roman" pitchFamily="18" charset="0"/>
              </a:rPr>
              <a:t>Make ASP.NET dynamic and interactive</a:t>
            </a: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>
                <a:cs typeface="Times New Roman" pitchFamily="18" charset="0"/>
              </a:rPr>
              <a:t>Work like HTML controls but far more flexible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>
                <a:cs typeface="Times New Roman" pitchFamily="18" charset="0"/>
              </a:rPr>
              <a:t>Class based with properties, methods, events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>
                <a:cs typeface="Times New Roman" pitchFamily="18" charset="0"/>
              </a:rPr>
              <a:t>Similar to Windows form controls, making it easy for VB programmers to learn</a:t>
            </a: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>
                <a:cs typeface="Times New Roman" pitchFamily="18" charset="0"/>
              </a:rPr>
              <a:t>Frequently used Web controls:</a:t>
            </a: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endParaRPr lang="en-US" sz="1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/>
              <a:t>		Button	</a:t>
            </a:r>
            <a:r>
              <a:rPr lang="en-US" sz="1800" dirty="0" err="1"/>
              <a:t>ImageButton</a:t>
            </a:r>
            <a:r>
              <a:rPr lang="en-US" sz="1800" dirty="0"/>
              <a:t>	</a:t>
            </a:r>
            <a:r>
              <a:rPr lang="en-US" sz="1800" dirty="0" err="1"/>
              <a:t>LinkButton</a:t>
            </a:r>
            <a:endParaRPr lang="en-US" sz="1800" dirty="0"/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/>
              <a:t>		Label	</a:t>
            </a:r>
            <a:r>
              <a:rPr lang="en-US" sz="1800" dirty="0" err="1"/>
              <a:t>RadioButton</a:t>
            </a:r>
            <a:r>
              <a:rPr lang="en-US" sz="1800" dirty="0"/>
              <a:t>	</a:t>
            </a:r>
            <a:r>
              <a:rPr lang="en-US" sz="1800" dirty="0" err="1"/>
              <a:t>RadioButtonList</a:t>
            </a:r>
            <a:r>
              <a:rPr lang="en-US" sz="1800" dirty="0"/>
              <a:t>*</a:t>
            </a:r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TextBox</a:t>
            </a:r>
            <a:r>
              <a:rPr lang="en-US" sz="1800" dirty="0"/>
              <a:t>	</a:t>
            </a:r>
            <a:r>
              <a:rPr lang="en-US" sz="1800" dirty="0" err="1"/>
              <a:t>CheckBoxList</a:t>
            </a:r>
            <a:r>
              <a:rPr lang="en-US" sz="1800" dirty="0"/>
              <a:t>*	</a:t>
            </a:r>
            <a:r>
              <a:rPr lang="en-US" sz="1800" dirty="0" err="1"/>
              <a:t>ListBox</a:t>
            </a:r>
            <a:endParaRPr lang="en-US" sz="1800" dirty="0"/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CheckBox</a:t>
            </a:r>
            <a:r>
              <a:rPr lang="en-US" sz="1800" dirty="0"/>
              <a:t>	Image	Calendar</a:t>
            </a:r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DropDownList</a:t>
            </a:r>
            <a:endParaRPr lang="en-US" sz="1800" dirty="0"/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endParaRPr lang="en-US" sz="1800" dirty="0"/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/>
              <a:t>	</a:t>
            </a:r>
          </a:p>
          <a:p>
            <a:pPr>
              <a:lnSpc>
                <a:spcPct val="90000"/>
              </a:lnSpc>
              <a:buNone/>
              <a:tabLst>
                <a:tab pos="736600" algn="l"/>
                <a:tab pos="3084513" algn="l"/>
                <a:tab pos="5432425" algn="l"/>
              </a:tabLst>
            </a:pPr>
            <a:r>
              <a:rPr lang="en-US" sz="1800" dirty="0"/>
              <a:t>		* Those noted with asterisk have no Windows form equivalent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80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Web controls properties similar to those of Windows form controls including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Text, Enabled, Visible, Font, </a:t>
            </a:r>
            <a:r>
              <a:rPr lang="en-US" sz="2400" dirty="0" err="1">
                <a:cs typeface="Times New Roman" pitchFamily="18" charset="0"/>
              </a:rPr>
              <a:t>ReadOnly</a:t>
            </a:r>
            <a:r>
              <a:rPr lang="en-US" sz="2400" dirty="0">
                <a:cs typeface="Times New Roman" pitchFamily="18" charset="0"/>
              </a:rPr>
              <a:t>, and so on.</a:t>
            </a:r>
          </a:p>
          <a:p>
            <a:pPr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There are some important differences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Windows control Name property same as the ID property for Web controls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Web controls have an </a:t>
            </a:r>
            <a:r>
              <a:rPr lang="en-US" sz="2400" dirty="0" err="1">
                <a:cs typeface="Times New Roman" pitchFamily="18" charset="0"/>
              </a:rPr>
              <a:t>AutoPostBack</a:t>
            </a:r>
            <a:r>
              <a:rPr lang="en-US" sz="2400" dirty="0">
                <a:cs typeface="Times New Roman" pitchFamily="18" charset="0"/>
              </a:rPr>
              <a:t> property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Web controls lose runtime properties when the user moves away from that page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Must </a:t>
            </a:r>
            <a:r>
              <a:rPr lang="en-US" sz="2400" i="1" dirty="0">
                <a:cs typeface="Times New Roman" pitchFamily="18" charset="0"/>
              </a:rPr>
              <a:t>save state</a:t>
            </a:r>
            <a:r>
              <a:rPr lang="en-US" sz="2400" dirty="0">
                <a:cs typeface="Times New Roman" pitchFamily="18" charset="0"/>
              </a:rPr>
              <a:t> to retain runtime properties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9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Web Controls Are Processed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ASP.NET functions differently from HTML</a:t>
            </a:r>
          </a:p>
          <a:p>
            <a:pPr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The Web server executes the VB code found behind the ASP.NET Web page</a:t>
            </a:r>
          </a:p>
          <a:p>
            <a:pPr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When a browser requests an </a:t>
            </a:r>
            <a:r>
              <a:rPr lang="en-US" sz="2400" i="1" dirty="0">
                <a:cs typeface="Times New Roman" pitchFamily="18" charset="0"/>
              </a:rPr>
              <a:t>.</a:t>
            </a:r>
            <a:r>
              <a:rPr lang="en-US" sz="2400" i="1" dirty="0" err="1">
                <a:cs typeface="Times New Roman" pitchFamily="18" charset="0"/>
              </a:rPr>
              <a:t>aspx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Web page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Server reads/interprets Web controls on page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VB statements in</a:t>
            </a:r>
            <a:r>
              <a:rPr lang="en-US" sz="2400" i="1" dirty="0">
                <a:solidFill>
                  <a:srgbClr val="CC6600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code-behind file executed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Web page of standard HTML tags and controls built using </a:t>
            </a:r>
            <a:r>
              <a:rPr lang="en-US" sz="2400" i="1" dirty="0">
                <a:cs typeface="Times New Roman" pitchFamily="18" charset="0"/>
              </a:rPr>
              <a:t>.</a:t>
            </a:r>
            <a:r>
              <a:rPr lang="en-US" sz="2400" i="1" dirty="0" err="1">
                <a:cs typeface="Times New Roman" pitchFamily="18" charset="0"/>
              </a:rPr>
              <a:t>aspx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Web controls and VB code</a:t>
            </a:r>
          </a:p>
          <a:p>
            <a:pPr lvl="1">
              <a:spcBef>
                <a:spcPct val="150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HTML Web page sent back to browser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7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and Text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Label control displays data from program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Use only if label text will change at runtime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If text does not change, set up as </a:t>
            </a:r>
            <a:r>
              <a:rPr lang="en-US" sz="2400" i="1" dirty="0">
                <a:cs typeface="Times New Roman" pitchFamily="18" charset="0"/>
              </a:rPr>
              <a:t>static text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 err="1">
                <a:cs typeface="Times New Roman" pitchFamily="18" charset="0"/>
              </a:rPr>
              <a:t>TextBox</a:t>
            </a:r>
            <a:r>
              <a:rPr lang="en-US" sz="2400" dirty="0">
                <a:cs typeface="Times New Roman" pitchFamily="18" charset="0"/>
              </a:rPr>
              <a:t> control holds text input by user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 err="1">
                <a:cs typeface="Times New Roman" pitchFamily="18" charset="0"/>
              </a:rPr>
              <a:t>TextMode</a:t>
            </a:r>
            <a:r>
              <a:rPr lang="en-US" sz="2400" dirty="0">
                <a:cs typeface="Times New Roman" pitchFamily="18" charset="0"/>
              </a:rPr>
              <a:t> property can be: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dirty="0" err="1">
                <a:cs typeface="Times New Roman" pitchFamily="18" charset="0"/>
              </a:rPr>
              <a:t>SingleLine</a:t>
            </a:r>
            <a:r>
              <a:rPr lang="en-US" dirty="0">
                <a:cs typeface="Times New Roman" pitchFamily="18" charset="0"/>
              </a:rPr>
              <a:t>: permits a single line of input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dirty="0" err="1">
                <a:cs typeface="Times New Roman" pitchFamily="18" charset="0"/>
              </a:rPr>
              <a:t>MultiLine</a:t>
            </a:r>
            <a:r>
              <a:rPr lang="en-US" dirty="0">
                <a:cs typeface="Times New Roman" pitchFamily="18" charset="0"/>
              </a:rPr>
              <a:t>: permits multiple lines of input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Password: characters typed appear as asterisks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Deal with browser compatibility issues using: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Columns property to control </a:t>
            </a:r>
            <a:r>
              <a:rPr lang="en-US" dirty="0" err="1">
                <a:cs typeface="Times New Roman" pitchFamily="18" charset="0"/>
              </a:rPr>
              <a:t>TextBox</a:t>
            </a:r>
            <a:r>
              <a:rPr lang="en-US" dirty="0">
                <a:cs typeface="Times New Roman" pitchFamily="18" charset="0"/>
              </a:rPr>
              <a:t> width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Rows property to specify entry of multiple lines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99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Functions almost identically to </a:t>
            </a:r>
            <a:r>
              <a:rPr lang="en-US" sz="2400" dirty="0" err="1">
                <a:cs typeface="Times New Roman" pitchFamily="18" charset="0"/>
              </a:rPr>
              <a:t>CheckBox</a:t>
            </a:r>
            <a:r>
              <a:rPr lang="en-US" sz="2400" dirty="0">
                <a:cs typeface="Times New Roman" pitchFamily="18" charset="0"/>
              </a:rPr>
              <a:t> in Windows forms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Text property sets text visible to user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Evaluate Checked property at runtime to determine if control checked by user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 err="1">
                <a:cs typeface="Times New Roman" pitchFamily="18" charset="0"/>
              </a:rPr>
              <a:t>TextAlign</a:t>
            </a:r>
            <a:r>
              <a:rPr lang="en-US" sz="2400" dirty="0">
                <a:cs typeface="Times New Roman" pitchFamily="18" charset="0"/>
              </a:rPr>
              <a:t> lets you position text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Tutorial 11-2 creates a Web sign-up for a </a:t>
            </a:r>
            <a:r>
              <a:rPr lang="en-US" sz="2400" i="1" dirty="0">
                <a:cs typeface="Times New Roman" pitchFamily="18" charset="0"/>
              </a:rPr>
              <a:t>Student Picnic</a:t>
            </a:r>
            <a:r>
              <a:rPr lang="en-US" sz="2400" dirty="0">
                <a:cs typeface="Times New Roman" pitchFamily="18" charset="0"/>
              </a:rPr>
              <a:t> application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in Web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Events fire differently in Web forms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 err="1">
                <a:cs typeface="Times New Roman" pitchFamily="18" charset="0"/>
              </a:rPr>
              <a:t>Page_Load</a:t>
            </a:r>
            <a:r>
              <a:rPr lang="en-US" sz="2400" dirty="0">
                <a:cs typeface="Times New Roman" pitchFamily="18" charset="0"/>
              </a:rPr>
              <a:t> event fires each time a page is displayed instead of just the first time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 err="1">
                <a:cs typeface="Times New Roman" pitchFamily="18" charset="0"/>
              </a:rPr>
              <a:t>Page_Load</a:t>
            </a:r>
            <a:r>
              <a:rPr lang="en-US" sz="2400" dirty="0">
                <a:cs typeface="Times New Roman" pitchFamily="18" charset="0"/>
              </a:rPr>
              <a:t> fires before other events such as </a:t>
            </a:r>
            <a:r>
              <a:rPr lang="en-US" sz="2400" i="1" dirty="0" err="1">
                <a:cs typeface="Times New Roman" pitchFamily="18" charset="0"/>
              </a:rPr>
              <a:t>TextChanged</a:t>
            </a:r>
            <a:endParaRPr lang="en-US" sz="2400" i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Mouse click on a control with </a:t>
            </a:r>
            <a:r>
              <a:rPr lang="en-US" sz="2400" i="1" dirty="0" err="1">
                <a:cs typeface="Times New Roman" pitchFamily="18" charset="0"/>
              </a:rPr>
              <a:t>AutoPostBack</a:t>
            </a:r>
            <a:r>
              <a:rPr lang="en-US" sz="2400" dirty="0">
                <a:cs typeface="Times New Roman" pitchFamily="18" charset="0"/>
              </a:rPr>
              <a:t> property set to true sends form back to server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Useful if server should react to a mouse click such as selecting an item from a list box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Occurs automatically for Button, </a:t>
            </a:r>
            <a:r>
              <a:rPr lang="en-US" sz="2400" dirty="0" err="1">
                <a:cs typeface="Times New Roman" pitchFamily="18" charset="0"/>
              </a:rPr>
              <a:t>LinkButton</a:t>
            </a:r>
            <a:r>
              <a:rPr lang="en-US" sz="2400" dirty="0">
                <a:cs typeface="Times New Roman" pitchFamily="18" charset="0"/>
              </a:rPr>
              <a:t>, and </a:t>
            </a:r>
            <a:r>
              <a:rPr lang="en-US" sz="2400" dirty="0" err="1">
                <a:cs typeface="Times New Roman" pitchFamily="18" charset="0"/>
              </a:rPr>
              <a:t>ImageButton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controls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HyperLink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800" dirty="0">
                <a:cs typeface="Times New Roman" pitchFamily="18" charset="0"/>
              </a:rPr>
              <a:t>Provides a link to navigate to another page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i="1" dirty="0">
                <a:cs typeface="Times New Roman" pitchFamily="18" charset="0"/>
              </a:rPr>
              <a:t>Text </a:t>
            </a:r>
            <a:r>
              <a:rPr lang="en-US" dirty="0">
                <a:cs typeface="Times New Roman" pitchFamily="18" charset="0"/>
              </a:rPr>
              <a:t>property specifies text shown for link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i="1" dirty="0" err="1">
                <a:cs typeface="Times New Roman" pitchFamily="18" charset="0"/>
              </a:rPr>
              <a:t>NavigateURL</a:t>
            </a:r>
            <a:r>
              <a:rPr lang="en-US" dirty="0">
                <a:cs typeface="Times New Roman" pitchFamily="18" charset="0"/>
              </a:rPr>
              <a:t> property holds destination URL 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i="1" dirty="0">
                <a:cs typeface="Times New Roman" pitchFamily="18" charset="0"/>
              </a:rPr>
              <a:t>Target</a:t>
            </a:r>
            <a:r>
              <a:rPr lang="en-US" dirty="0">
                <a:cs typeface="Times New Roman" pitchFamily="18" charset="0"/>
              </a:rPr>
              <a:t> property determines if a new browser window is opened to display the new page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Set equal to </a:t>
            </a:r>
            <a:r>
              <a:rPr lang="en-US" i="1" dirty="0">
                <a:cs typeface="Times New Roman" pitchFamily="18" charset="0"/>
              </a:rPr>
              <a:t>_blank</a:t>
            </a:r>
            <a:r>
              <a:rPr lang="en-US" dirty="0">
                <a:cs typeface="Times New Roman" pitchFamily="18" charset="0"/>
              </a:rPr>
              <a:t> to open a separate window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1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 you will learn about:</a:t>
            </a:r>
          </a:p>
          <a:p>
            <a:pPr lvl="1"/>
            <a:r>
              <a:rPr lang="en-US" dirty="0">
                <a:cs typeface="Times New Roman" pitchFamily="18" charset="0"/>
              </a:rPr>
              <a:t>Programming for the World Wide Web</a:t>
            </a:r>
          </a:p>
          <a:p>
            <a:pPr lvl="1"/>
            <a:r>
              <a:rPr lang="en-US" dirty="0">
                <a:cs typeface="Times New Roman" pitchFamily="18" charset="0"/>
              </a:rPr>
              <a:t>Creating ASP.NET applications</a:t>
            </a:r>
          </a:p>
          <a:p>
            <a:pPr lvl="1"/>
            <a:r>
              <a:rPr lang="en-US" dirty="0">
                <a:cs typeface="Times New Roman" pitchFamily="18" charset="0"/>
              </a:rPr>
              <a:t>Web server controls and web forms</a:t>
            </a:r>
          </a:p>
          <a:p>
            <a:pPr lvl="1"/>
            <a:r>
              <a:rPr lang="en-US" dirty="0">
                <a:cs typeface="Times New Roman" pitchFamily="18" charset="0"/>
              </a:rPr>
              <a:t>Using databases in ASP.NET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ImageButton</a:t>
            </a:r>
            <a:r>
              <a:rPr lang="en-US" dirty="0"/>
              <a:t>, </a:t>
            </a:r>
            <a:r>
              <a:rPr lang="en-US" dirty="0" err="1"/>
              <a:t>LinkButton</a:t>
            </a:r>
            <a:r>
              <a:rPr lang="en-US" dirty="0"/>
              <a:t>, and </a:t>
            </a:r>
            <a:r>
              <a:rPr lang="en-US" dirty="0" err="1"/>
              <a:t>RadioButtonList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ImageButton</a:t>
            </a:r>
            <a:r>
              <a:rPr lang="en-US" sz="2400" dirty="0">
                <a:cs typeface="Times New Roman" pitchFamily="18" charset="0"/>
              </a:rPr>
              <a:t> provides a clickable image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Generates a click event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ImageURL</a:t>
            </a:r>
            <a:r>
              <a:rPr lang="en-US" sz="2400" dirty="0">
                <a:cs typeface="Times New Roman" pitchFamily="18" charset="0"/>
              </a:rPr>
              <a:t> property specifies path to image 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LinkButton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behaves like a hyperlink but generates a click event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RadioButtonList</a:t>
            </a:r>
            <a:r>
              <a:rPr lang="en-US" sz="2400" dirty="0">
                <a:cs typeface="Times New Roman" pitchFamily="18" charset="0"/>
              </a:rPr>
              <a:t> is a group of radio buttons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Functions similar to a </a:t>
            </a:r>
            <a:r>
              <a:rPr lang="en-US" sz="2400" dirty="0" err="1">
                <a:cs typeface="Times New Roman" pitchFamily="18" charset="0"/>
              </a:rPr>
              <a:t>ListBox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Has </a:t>
            </a:r>
            <a:r>
              <a:rPr lang="en-US" sz="2400" i="1" dirty="0" err="1">
                <a:cs typeface="Times New Roman" pitchFamily="18" charset="0"/>
              </a:rPr>
              <a:t>SelectedIndex</a:t>
            </a:r>
            <a:r>
              <a:rPr lang="en-US" sz="2400" dirty="0">
                <a:cs typeface="Times New Roman" pitchFamily="18" charset="0"/>
              </a:rPr>
              <a:t> &amp; </a:t>
            </a:r>
            <a:r>
              <a:rPr lang="en-US" sz="2400" i="1" dirty="0" err="1">
                <a:cs typeface="Times New Roman" pitchFamily="18" charset="0"/>
              </a:rPr>
              <a:t>SelectedValue</a:t>
            </a:r>
            <a:r>
              <a:rPr lang="en-US" sz="2400" dirty="0">
                <a:cs typeface="Times New Roman" pitchFamily="18" charset="0"/>
              </a:rPr>
              <a:t> properties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5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ListBox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Very similar to the Windows </a:t>
            </a:r>
            <a:r>
              <a:rPr lang="en-US" sz="2000" dirty="0" err="1">
                <a:cs typeface="Times New Roman" pitchFamily="18" charset="0"/>
              </a:rPr>
              <a:t>ListBox</a:t>
            </a:r>
            <a:r>
              <a:rPr lang="en-US" sz="2000" dirty="0">
                <a:cs typeface="Times New Roman" pitchFamily="18" charset="0"/>
              </a:rPr>
              <a:t> control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Has an Items collection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Has the </a:t>
            </a:r>
            <a:r>
              <a:rPr lang="en-US" sz="2000" dirty="0" err="1">
                <a:cs typeface="Times New Roman" pitchFamily="18" charset="0"/>
              </a:rPr>
              <a:t>ListBox</a:t>
            </a:r>
            <a:r>
              <a:rPr lang="en-US" sz="2000" dirty="0">
                <a:cs typeface="Times New Roman" pitchFamily="18" charset="0"/>
              </a:rPr>
              <a:t> properties </a:t>
            </a:r>
            <a:r>
              <a:rPr lang="en-US" sz="2000" i="1" dirty="0" err="1">
                <a:cs typeface="Times New Roman" pitchFamily="18" charset="0"/>
              </a:rPr>
              <a:t>SelectedIndex</a:t>
            </a:r>
            <a:r>
              <a:rPr lang="en-US" sz="2000" dirty="0">
                <a:cs typeface="Times New Roman" pitchFamily="18" charset="0"/>
              </a:rPr>
              <a:t>, </a:t>
            </a:r>
            <a:r>
              <a:rPr lang="en-US" sz="2000" i="1" dirty="0" err="1">
                <a:cs typeface="Times New Roman" pitchFamily="18" charset="0"/>
              </a:rPr>
              <a:t>SelectedItem</a:t>
            </a:r>
            <a:r>
              <a:rPr lang="en-US" sz="2000" dirty="0">
                <a:cs typeface="Times New Roman" pitchFamily="18" charset="0"/>
              </a:rPr>
              <a:t>, and </a:t>
            </a:r>
            <a:r>
              <a:rPr lang="en-US" sz="2000" i="1" dirty="0" err="1">
                <a:cs typeface="Times New Roman" pitchFamily="18" charset="0"/>
              </a:rPr>
              <a:t>SelectedValue</a:t>
            </a:r>
            <a:endParaRPr lang="en-US" sz="2000" i="1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000" i="1" dirty="0" err="1">
                <a:cs typeface="Times New Roman" pitchFamily="18" charset="0"/>
              </a:rPr>
              <a:t>SelectionMode</a:t>
            </a:r>
            <a:r>
              <a:rPr lang="en-US" sz="2000" dirty="0">
                <a:cs typeface="Times New Roman" pitchFamily="18" charset="0"/>
              </a:rPr>
              <a:t> property specifies whether multiple list items may be selected</a:t>
            </a:r>
          </a:p>
          <a:p>
            <a:pPr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000" i="1" dirty="0" err="1">
                <a:cs typeface="Times New Roman" pitchFamily="18" charset="0"/>
              </a:rPr>
              <a:t>SelectedIndexChanged</a:t>
            </a:r>
            <a:r>
              <a:rPr lang="en-US" sz="2000" dirty="0">
                <a:cs typeface="Times New Roman" pitchFamily="18" charset="0"/>
              </a:rPr>
              <a:t> event handling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Must set </a:t>
            </a:r>
            <a:r>
              <a:rPr lang="en-US" sz="2000" i="1" dirty="0" err="1">
                <a:cs typeface="Times New Roman" pitchFamily="18" charset="0"/>
              </a:rPr>
              <a:t>AutoPostBack</a:t>
            </a:r>
            <a:r>
              <a:rPr lang="en-US" sz="2000" dirty="0">
                <a:cs typeface="Times New Roman" pitchFamily="18" charset="0"/>
              </a:rPr>
              <a:t> to true if this event should fire immediately upon a user selection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If not, event fires only after another control causes form to be posted back to the server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89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CheckBoxList</a:t>
            </a:r>
            <a:r>
              <a:rPr lang="en-US" dirty="0"/>
              <a:t> and </a:t>
            </a:r>
            <a:r>
              <a:rPr lang="en-US" dirty="0" err="1"/>
              <a:t>DropDownList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CheckBoxList</a:t>
            </a:r>
            <a:r>
              <a:rPr lang="en-US" sz="2400" dirty="0">
                <a:cs typeface="Times New Roman" pitchFamily="18" charset="0"/>
              </a:rPr>
              <a:t> control looks like group of check boxes but works like a </a:t>
            </a:r>
            <a:r>
              <a:rPr lang="en-US" sz="2400" dirty="0" err="1">
                <a:cs typeface="Times New Roman" pitchFamily="18" charset="0"/>
              </a:rPr>
              <a:t>ListBox</a:t>
            </a:r>
            <a:endParaRPr lang="en-US" sz="2400" dirty="0">
              <a:cs typeface="Times New Roman" pitchFamily="18" charset="0"/>
            </a:endParaRP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Has an Items collection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Has the </a:t>
            </a:r>
            <a:r>
              <a:rPr lang="en-US" sz="2400" dirty="0" err="1">
                <a:cs typeface="Times New Roman" pitchFamily="18" charset="0"/>
              </a:rPr>
              <a:t>ListBox</a:t>
            </a:r>
            <a:r>
              <a:rPr lang="en-US" sz="2400" dirty="0">
                <a:cs typeface="Times New Roman" pitchFamily="18" charset="0"/>
              </a:rPr>
              <a:t> properties </a:t>
            </a:r>
            <a:r>
              <a:rPr lang="en-US" sz="2400" i="1" dirty="0" err="1">
                <a:cs typeface="Times New Roman" pitchFamily="18" charset="0"/>
              </a:rPr>
              <a:t>SelectedIndex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 err="1">
                <a:cs typeface="Times New Roman" pitchFamily="18" charset="0"/>
              </a:rPr>
              <a:t>SelectedItem</a:t>
            </a:r>
            <a:r>
              <a:rPr lang="en-US" sz="2400" dirty="0">
                <a:cs typeface="Times New Roman" pitchFamily="18" charset="0"/>
              </a:rPr>
              <a:t>, and </a:t>
            </a:r>
            <a:r>
              <a:rPr lang="en-US" sz="2400" i="1" dirty="0" err="1">
                <a:cs typeface="Times New Roman" pitchFamily="18" charset="0"/>
              </a:rPr>
              <a:t>SelectedValue</a:t>
            </a:r>
            <a:endParaRPr lang="en-US" sz="2400" dirty="0">
              <a:cs typeface="Times New Roman" pitchFamily="18" charset="0"/>
            </a:endParaRP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Each item has a Boolean </a:t>
            </a:r>
            <a:r>
              <a:rPr lang="en-US" sz="2400" i="1" dirty="0">
                <a:cs typeface="Times New Roman" pitchFamily="18" charset="0"/>
              </a:rPr>
              <a:t>Selected</a:t>
            </a:r>
            <a:r>
              <a:rPr lang="en-US" sz="2400" dirty="0">
                <a:cs typeface="Times New Roman" pitchFamily="18" charset="0"/>
              </a:rPr>
              <a:t> property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DropDownList</a:t>
            </a:r>
            <a:r>
              <a:rPr lang="en-US" sz="2400" dirty="0">
                <a:cs typeface="Times New Roman" pitchFamily="18" charset="0"/>
              </a:rPr>
              <a:t> similar to </a:t>
            </a:r>
            <a:r>
              <a:rPr lang="en-US" sz="2400" dirty="0" err="1">
                <a:cs typeface="Times New Roman" pitchFamily="18" charset="0"/>
              </a:rPr>
              <a:t>ComboBox</a:t>
            </a:r>
            <a:r>
              <a:rPr lang="en-US" sz="2400" dirty="0">
                <a:cs typeface="Times New Roman" pitchFamily="18" charset="0"/>
              </a:rPr>
              <a:t> except: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Initial value of </a:t>
            </a:r>
            <a:r>
              <a:rPr lang="en-US" sz="2400" i="1" dirty="0" err="1">
                <a:cs typeface="Times New Roman" pitchFamily="18" charset="0"/>
              </a:rPr>
              <a:t>SelectedIndex</a:t>
            </a:r>
            <a:r>
              <a:rPr lang="en-US" sz="2400" dirty="0">
                <a:cs typeface="Times New Roman" pitchFamily="18" charset="0"/>
              </a:rPr>
              <a:t> always zero so the first item is always displayed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Must select item from list, cannot key entry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9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Web 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2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Tables to Align Text and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Essential tool in Web form design</a:t>
            </a:r>
          </a:p>
          <a:p>
            <a:pPr>
              <a:spcBef>
                <a:spcPts val="3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Creates a grid of rows and columns</a:t>
            </a:r>
          </a:p>
          <a:p>
            <a:pPr>
              <a:spcBef>
                <a:spcPts val="3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Text and controls placed inside cells of the grid</a:t>
            </a:r>
          </a:p>
          <a:p>
            <a:pPr lvl="1">
              <a:spcBef>
                <a:spcPts val="3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Permits text and controls to be aligned</a:t>
            </a:r>
          </a:p>
          <a:p>
            <a:pPr lvl="1">
              <a:spcBef>
                <a:spcPts val="3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Align by right or left justifying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each column</a:t>
            </a:r>
          </a:p>
          <a:p>
            <a:pPr>
              <a:spcBef>
                <a:spcPts val="3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Blank columns may be used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for spacing</a:t>
            </a:r>
          </a:p>
          <a:p>
            <a:pPr>
              <a:spcBef>
                <a:spcPts val="300"/>
              </a:spcBef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Click </a:t>
            </a:r>
            <a:r>
              <a:rPr lang="en-US" sz="2400" i="1" dirty="0">
                <a:cs typeface="Times New Roman" pitchFamily="18" charset="0"/>
              </a:rPr>
              <a:t>Insert Table </a:t>
            </a:r>
            <a:r>
              <a:rPr lang="en-US" sz="2400" dirty="0">
                <a:cs typeface="Times New Roman" pitchFamily="18" charset="0"/>
              </a:rPr>
              <a:t>in </a:t>
            </a:r>
            <a:r>
              <a:rPr lang="en-US" sz="2400" i="1" dirty="0">
                <a:cs typeface="Times New Roman" pitchFamily="18" charset="0"/>
              </a:rPr>
              <a:t>Table menu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to show </a:t>
            </a:r>
            <a:r>
              <a:rPr lang="en-US" sz="2400" i="1" dirty="0">
                <a:cs typeface="Times New Roman" pitchFamily="18" charset="0"/>
              </a:rPr>
              <a:t>Insert Table </a:t>
            </a:r>
            <a:r>
              <a:rPr lang="en-US" sz="2400" dirty="0">
                <a:cs typeface="Times New Roman" pitchFamily="18" charset="0"/>
              </a:rPr>
              <a:t>dialog box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Table Dialog Box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311" y="1295400"/>
            <a:ext cx="4363378" cy="49189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5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Adjusting Row Heights and Column Widths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0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0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0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0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0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000" dirty="0" smtClean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 smtClean="0">
                <a:cs typeface="Times New Roman" pitchFamily="18" charset="0"/>
              </a:rPr>
              <a:t>Click </a:t>
            </a:r>
            <a:r>
              <a:rPr lang="en-US" sz="2000" dirty="0">
                <a:cs typeface="Times New Roman" pitchFamily="18" charset="0"/>
              </a:rPr>
              <a:t>and drag to adjust row height or column width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Insert rows or columns with </a:t>
            </a:r>
            <a:r>
              <a:rPr lang="en-US" sz="2000" i="1" dirty="0">
                <a:cs typeface="Times New Roman" pitchFamily="18" charset="0"/>
              </a:rPr>
              <a:t>Insert</a:t>
            </a:r>
            <a:r>
              <a:rPr lang="en-US" sz="2000" dirty="0">
                <a:cs typeface="Times New Roman" pitchFamily="18" charset="0"/>
              </a:rPr>
              <a:t> on </a:t>
            </a:r>
            <a:r>
              <a:rPr lang="en-US" sz="2000" i="1" dirty="0">
                <a:cs typeface="Times New Roman" pitchFamily="18" charset="0"/>
              </a:rPr>
              <a:t>Table</a:t>
            </a:r>
            <a:r>
              <a:rPr lang="en-US" sz="2000" dirty="0">
                <a:cs typeface="Times New Roman" pitchFamily="18" charset="0"/>
              </a:rPr>
              <a:t> menu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Can set cell </a:t>
            </a:r>
            <a:r>
              <a:rPr lang="en-US" sz="2000" i="1" dirty="0">
                <a:cs typeface="Times New Roman" pitchFamily="18" charset="0"/>
              </a:rPr>
              <a:t>Align</a:t>
            </a:r>
            <a:r>
              <a:rPr lang="en-US" sz="2000" dirty="0">
                <a:cs typeface="Times New Roman" pitchFamily="18" charset="0"/>
              </a:rPr>
              <a:t> property to center, left, or right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Adjacent cells can be merged together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Drag mouse over cells to be merged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Select </a:t>
            </a:r>
            <a:r>
              <a:rPr lang="en-US" sz="2000" i="1" dirty="0">
                <a:cs typeface="Times New Roman" pitchFamily="18" charset="0"/>
              </a:rPr>
              <a:t>Merge Cells</a:t>
            </a:r>
            <a:r>
              <a:rPr lang="en-US" sz="2000" dirty="0">
                <a:cs typeface="Times New Roman" pitchFamily="18" charset="0"/>
              </a:rPr>
              <a:t> from </a:t>
            </a:r>
            <a:r>
              <a:rPr lang="en-US" sz="2000" i="1" dirty="0">
                <a:cs typeface="Times New Roman" pitchFamily="18" charset="0"/>
              </a:rPr>
              <a:t>Layout</a:t>
            </a:r>
            <a:r>
              <a:rPr lang="en-US" sz="2000" dirty="0">
                <a:cs typeface="Times New Roman" pitchFamily="18" charset="0"/>
              </a:rPr>
              <a:t> menu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000" dirty="0">
                <a:cs typeface="Times New Roman" pitchFamily="18" charset="0"/>
              </a:rPr>
              <a:t>Tutorial 11-3 aligns controls with HTML table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07" y="1219200"/>
            <a:ext cx="6503987" cy="224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with Multiple Web Pages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New Web Forms to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800" dirty="0">
                <a:cs typeface="Times New Roman" pitchFamily="18" charset="0"/>
              </a:rPr>
              <a:t>Two ways to add a new Web form to a project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Select </a:t>
            </a:r>
            <a:r>
              <a:rPr lang="en-US" i="1" dirty="0">
                <a:cs typeface="Times New Roman" pitchFamily="18" charset="0"/>
              </a:rPr>
              <a:t>Add New Item</a:t>
            </a:r>
            <a:r>
              <a:rPr lang="en-US" dirty="0">
                <a:cs typeface="Times New Roman" pitchFamily="18" charset="0"/>
              </a:rPr>
              <a:t> from </a:t>
            </a:r>
            <a:r>
              <a:rPr lang="en-US" i="1" dirty="0">
                <a:cs typeface="Times New Roman" pitchFamily="18" charset="0"/>
              </a:rPr>
              <a:t>Web Site</a:t>
            </a:r>
            <a:r>
              <a:rPr lang="en-US" dirty="0">
                <a:cs typeface="Times New Roman" pitchFamily="18" charset="0"/>
              </a:rPr>
              <a:t> menu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Right-click project in Solution Explorer and select </a:t>
            </a:r>
            <a:r>
              <a:rPr lang="en-US" i="1" dirty="0">
                <a:cs typeface="Times New Roman" pitchFamily="18" charset="0"/>
              </a:rPr>
              <a:t>Add New Item</a:t>
            </a:r>
          </a:p>
          <a:p>
            <a:pPr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800" dirty="0">
                <a:cs typeface="Times New Roman" pitchFamily="18" charset="0"/>
              </a:rPr>
              <a:t>Either displays the </a:t>
            </a:r>
            <a:r>
              <a:rPr lang="en-US" sz="2800" i="1" dirty="0">
                <a:cs typeface="Times New Roman" pitchFamily="18" charset="0"/>
              </a:rPr>
              <a:t>Add New Item </a:t>
            </a:r>
            <a:r>
              <a:rPr lang="en-US" sz="2800" dirty="0">
                <a:cs typeface="Times New Roman" pitchFamily="18" charset="0"/>
              </a:rPr>
              <a:t>window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Select Web Form icon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Enter name of page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dirty="0">
                <a:cs typeface="Times New Roman" pitchFamily="18" charset="0"/>
              </a:rPr>
              <a:t>Be sure </a:t>
            </a:r>
            <a:r>
              <a:rPr lang="en-US" i="1" dirty="0">
                <a:cs typeface="Times New Roman" pitchFamily="18" charset="0"/>
              </a:rPr>
              <a:t>Place code in separate file </a:t>
            </a:r>
            <a:r>
              <a:rPr lang="en-US" dirty="0">
                <a:cs typeface="Times New Roman" pitchFamily="18" charset="0"/>
              </a:rPr>
              <a:t>checked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Web Form to a Project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524000"/>
            <a:ext cx="7761287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8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for the Web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Between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To allow the user to move between pages: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Specify URL of target page in </a:t>
            </a:r>
            <a:r>
              <a:rPr lang="en-US" sz="2400" i="1" dirty="0" err="1">
                <a:cs typeface="Times New Roman" pitchFamily="18" charset="0"/>
              </a:rPr>
              <a:t>NavigateURL</a:t>
            </a:r>
            <a:r>
              <a:rPr lang="en-US" sz="2400" dirty="0">
                <a:cs typeface="Times New Roman" pitchFamily="18" charset="0"/>
              </a:rPr>
              <a:t> property of a </a:t>
            </a:r>
            <a:r>
              <a:rPr lang="en-US" sz="2400" i="1" dirty="0" err="1">
                <a:cs typeface="Times New Roman" pitchFamily="18" charset="0"/>
              </a:rPr>
              <a:t>HyperLink</a:t>
            </a:r>
            <a:r>
              <a:rPr lang="en-US" sz="2400" dirty="0">
                <a:cs typeface="Times New Roman" pitchFamily="18" charset="0"/>
              </a:rPr>
              <a:t> control</a:t>
            </a: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Use </a:t>
            </a:r>
            <a:r>
              <a:rPr lang="en-US" sz="2400" i="1" dirty="0" err="1">
                <a:cs typeface="Times New Roman" pitchFamily="18" charset="0"/>
              </a:rPr>
              <a:t>Response.Redirect</a:t>
            </a:r>
            <a:r>
              <a:rPr lang="en-US" sz="2400" dirty="0">
                <a:cs typeface="Times New Roman" pitchFamily="18" charset="0"/>
              </a:rPr>
              <a:t> method in click event of a Button, </a:t>
            </a:r>
            <a:r>
              <a:rPr lang="en-US" sz="2400" dirty="0" err="1">
                <a:cs typeface="Times New Roman" pitchFamily="18" charset="0"/>
              </a:rPr>
              <a:t>ImageButton</a:t>
            </a:r>
            <a:r>
              <a:rPr lang="en-US" sz="2400" dirty="0">
                <a:cs typeface="Times New Roman" pitchFamily="18" charset="0"/>
              </a:rPr>
              <a:t>, or </a:t>
            </a:r>
            <a:r>
              <a:rPr lang="en-US" sz="2400" dirty="0" err="1">
                <a:cs typeface="Times New Roman" pitchFamily="18" charset="0"/>
              </a:rPr>
              <a:t>LinkButton</a:t>
            </a:r>
            <a:endParaRPr lang="en-US" sz="24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Use </a:t>
            </a:r>
            <a:r>
              <a:rPr lang="en-US" sz="2400" i="1" dirty="0" err="1">
                <a:cs typeface="Times New Roman" pitchFamily="18" charset="0"/>
              </a:rPr>
              <a:t>HyperLink</a:t>
            </a:r>
            <a:r>
              <a:rPr lang="en-US" sz="2400" dirty="0">
                <a:cs typeface="Times New Roman" pitchFamily="18" charset="0"/>
              </a:rPr>
              <a:t> button on </a:t>
            </a:r>
            <a:r>
              <a:rPr lang="en-US" sz="2400" i="1" dirty="0">
                <a:cs typeface="Times New Roman" pitchFamily="18" charset="0"/>
              </a:rPr>
              <a:t>Formatting</a:t>
            </a:r>
            <a:r>
              <a:rPr lang="en-US" sz="2400" dirty="0">
                <a:cs typeface="Times New Roman" pitchFamily="18" charset="0"/>
              </a:rPr>
              <a:t> toolbar to convert static text into a hyperlink</a:t>
            </a:r>
          </a:p>
          <a:p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82" y="4343400"/>
            <a:ext cx="2941637" cy="1221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4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Response.Redirect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Allows programmer to display another Web page using code in a click event handler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Transfer to Web page </a:t>
            </a:r>
            <a:r>
              <a:rPr lang="en-US" sz="2400" i="1" dirty="0">
                <a:cs typeface="Times New Roman" pitchFamily="18" charset="0"/>
              </a:rPr>
              <a:t>Page_two.aspx</a:t>
            </a:r>
            <a:r>
              <a:rPr lang="en-US" sz="2400" dirty="0">
                <a:cs typeface="Times New Roman" pitchFamily="18" charset="0"/>
              </a:rPr>
              <a:t> using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400" dirty="0">
              <a:cs typeface="Times New Roman" pitchFamily="18" charset="0"/>
            </a:endParaRPr>
          </a:p>
          <a:p>
            <a:pPr lvl="2">
              <a:buNone/>
              <a:tabLst>
                <a:tab pos="736600" algn="l"/>
                <a:tab pos="3084513" algn="l"/>
                <a:tab pos="5432425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Complete URL needed to display a page on another server: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400" dirty="0" smtClean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4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Tutorial 11-4 adds a description form to the </a:t>
            </a:r>
            <a:r>
              <a:rPr lang="en-US" sz="2400" i="1" dirty="0">
                <a:cs typeface="Times New Roman" pitchFamily="18" charset="0"/>
              </a:rPr>
              <a:t>Kayak Tour </a:t>
            </a:r>
            <a:r>
              <a:rPr lang="en-US" sz="2400" dirty="0">
                <a:cs typeface="Times New Roman" pitchFamily="18" charset="0"/>
              </a:rPr>
              <a:t>application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819400"/>
            <a:ext cx="5943600" cy="4308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Response.Redirect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("Page_two.aspx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369713"/>
            <a:ext cx="7162800" cy="4308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Response.Redirect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("http://microsoft.com")</a:t>
            </a:r>
          </a:p>
        </p:txBody>
      </p:sp>
    </p:spTree>
    <p:extLst>
      <p:ext uri="{BB962C8B-B14F-4D97-AF65-F5344CB8AC3E}">
        <p14:creationId xmlns:p14="http://schemas.microsoft.com/office/powerpoint/2010/main" val="22851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Forms Database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Web forms database access differs from that used for Windows forms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Dataset not used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DataSource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control used instead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Access databases use </a:t>
            </a:r>
            <a:r>
              <a:rPr lang="en-US" sz="2400" i="1" dirty="0" err="1">
                <a:cs typeface="Times New Roman" pitchFamily="18" charset="0"/>
              </a:rPr>
              <a:t>AccessDataSource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control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SQL Server databases use </a:t>
            </a:r>
            <a:r>
              <a:rPr lang="en-US" sz="2400" i="1" dirty="0" err="1">
                <a:cs typeface="Times New Roman" pitchFamily="18" charset="0"/>
              </a:rPr>
              <a:t>SqlDataSource</a:t>
            </a: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control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DataSource</a:t>
            </a:r>
            <a:r>
              <a:rPr lang="en-US" sz="2400" dirty="0">
                <a:cs typeface="Times New Roman" pitchFamily="18" charset="0"/>
              </a:rPr>
              <a:t> controls update database directly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No Update method required as with a dataset</a:t>
            </a:r>
          </a:p>
        </p:txBody>
      </p:sp>
    </p:spTree>
    <p:extLst>
      <p:ext uri="{BB962C8B-B14F-4D97-AF65-F5344CB8AC3E}">
        <p14:creationId xmlns:p14="http://schemas.microsoft.com/office/powerpoint/2010/main" val="99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GridView</a:t>
            </a:r>
            <a:r>
              <a:rPr lang="en-US" dirty="0"/>
              <a:t> Database Connection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>
                <a:cs typeface="Times New Roman" pitchFamily="18" charset="0"/>
              </a:rPr>
              <a:t>Data Source</a:t>
            </a:r>
            <a:r>
              <a:rPr lang="en-US" sz="2400" dirty="0">
                <a:cs typeface="Times New Roman" pitchFamily="18" charset="0"/>
              </a:rPr>
              <a:t> option in </a:t>
            </a:r>
            <a:r>
              <a:rPr lang="en-US" sz="2400" i="1" dirty="0" err="1">
                <a:cs typeface="Times New Roman" pitchFamily="18" charset="0"/>
              </a:rPr>
              <a:t>GridView</a:t>
            </a:r>
            <a:r>
              <a:rPr lang="en-US" sz="2400" i="1" dirty="0">
                <a:cs typeface="Times New Roman" pitchFamily="18" charset="0"/>
              </a:rPr>
              <a:t> Tasks</a:t>
            </a:r>
            <a:r>
              <a:rPr lang="en-US" sz="2400" dirty="0">
                <a:cs typeface="Times New Roman" pitchFamily="18" charset="0"/>
              </a:rPr>
              <a:t> menu allows database connection to be configured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Copy database file to </a:t>
            </a:r>
            <a:r>
              <a:rPr lang="en-US" sz="2400" dirty="0" err="1">
                <a:cs typeface="Times New Roman" pitchFamily="18" charset="0"/>
              </a:rPr>
              <a:t>App_Data</a:t>
            </a:r>
            <a:r>
              <a:rPr lang="en-US" sz="2400" dirty="0">
                <a:cs typeface="Times New Roman" pitchFamily="18" charset="0"/>
              </a:rPr>
              <a:t> folder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Select Data Source, use </a:t>
            </a:r>
            <a:r>
              <a:rPr lang="en-US" sz="2400" i="1" dirty="0">
                <a:cs typeface="Times New Roman" pitchFamily="18" charset="0"/>
              </a:rPr>
              <a:t>Database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Select database file from the </a:t>
            </a:r>
            <a:r>
              <a:rPr lang="en-US" sz="2400" dirty="0" err="1">
                <a:cs typeface="Times New Roman" pitchFamily="18" charset="0"/>
              </a:rPr>
              <a:t>App_Data</a:t>
            </a:r>
            <a:r>
              <a:rPr lang="en-US" sz="2400" dirty="0">
                <a:cs typeface="Times New Roman" pitchFamily="18" charset="0"/>
              </a:rPr>
              <a:t> folder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Configure Select statement for the SQL query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If query requires multiple tables, must create custom SQL using Query Builder</a:t>
            </a:r>
          </a:p>
          <a:p>
            <a:pPr lvl="1"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Places a </a:t>
            </a:r>
            <a:r>
              <a:rPr lang="en-US" sz="2400" i="1" dirty="0" err="1">
                <a:cs typeface="Times New Roman" pitchFamily="18" charset="0"/>
              </a:rPr>
              <a:t>DataSource</a:t>
            </a:r>
            <a:r>
              <a:rPr lang="en-US" sz="2400" dirty="0">
                <a:cs typeface="Times New Roman" pitchFamily="18" charset="0"/>
              </a:rPr>
              <a:t> control on the Web form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Tutorial 11-5 configures a </a:t>
            </a:r>
            <a:r>
              <a:rPr lang="en-US" sz="2400" i="1" dirty="0" err="1">
                <a:cs typeface="Times New Roman" pitchFamily="18" charset="0"/>
              </a:rPr>
              <a:t>GridView</a:t>
            </a:r>
            <a:r>
              <a:rPr lang="en-US" sz="2400" dirty="0">
                <a:cs typeface="Times New Roman" pitchFamily="18" charset="0"/>
              </a:rPr>
              <a:t> control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4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</a:t>
            </a:r>
            <a:r>
              <a:rPr lang="en-US" dirty="0" err="1"/>
              <a:t>DetailView</a:t>
            </a:r>
            <a:r>
              <a:rPr lang="en-US" dirty="0"/>
              <a:t> Control to Modify Table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Found in </a:t>
            </a:r>
            <a:r>
              <a:rPr lang="en-US" sz="2400" i="1" dirty="0">
                <a:cs typeface="Times New Roman" pitchFamily="18" charset="0"/>
              </a:rPr>
              <a:t>Data</a:t>
            </a:r>
            <a:r>
              <a:rPr lang="en-US" sz="2400" dirty="0">
                <a:cs typeface="Times New Roman" pitchFamily="18" charset="0"/>
              </a:rPr>
              <a:t> section of </a:t>
            </a:r>
            <a:r>
              <a:rPr lang="en-US" sz="2400" i="1" dirty="0">
                <a:cs typeface="Times New Roman" pitchFamily="18" charset="0"/>
              </a:rPr>
              <a:t>Toolbox</a:t>
            </a:r>
            <a:r>
              <a:rPr lang="en-US" sz="2400" dirty="0">
                <a:cs typeface="Times New Roman" pitchFamily="18" charset="0"/>
              </a:rPr>
              <a:t> window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GridView</a:t>
            </a:r>
            <a:r>
              <a:rPr lang="en-US" sz="2400" dirty="0">
                <a:cs typeface="Times New Roman" pitchFamily="18" charset="0"/>
              </a:rPr>
              <a:t> only displays database tables 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i="1" dirty="0" err="1">
                <a:cs typeface="Times New Roman" pitchFamily="18" charset="0"/>
              </a:rPr>
              <a:t>DetailsView</a:t>
            </a:r>
            <a:r>
              <a:rPr lang="en-US" sz="2400" dirty="0">
                <a:cs typeface="Times New Roman" pitchFamily="18" charset="0"/>
              </a:rPr>
              <a:t> can be used to view, edit, delete, or add rows to a database table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Connect to data source just as with </a:t>
            </a:r>
            <a:r>
              <a:rPr lang="en-US" sz="2400" dirty="0" err="1">
                <a:cs typeface="Times New Roman" pitchFamily="18" charset="0"/>
              </a:rPr>
              <a:t>GridView</a:t>
            </a:r>
            <a:endParaRPr lang="en-US" sz="24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Allows you to create an effective update program without writing any code</a:t>
            </a: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endParaRPr lang="en-US" sz="2400" dirty="0">
              <a:cs typeface="Times New Roman" pitchFamily="18" charset="0"/>
            </a:endParaRPr>
          </a:p>
          <a:p>
            <a:pPr>
              <a:tabLst>
                <a:tab pos="736600" algn="l"/>
                <a:tab pos="3084513" algn="l"/>
                <a:tab pos="5432425" algn="l"/>
              </a:tabLst>
            </a:pPr>
            <a:r>
              <a:rPr lang="en-US" sz="2400" dirty="0">
                <a:cs typeface="Times New Roman" pitchFamily="18" charset="0"/>
              </a:rPr>
              <a:t>Tutorial 11-6 demonstrates how to use the </a:t>
            </a:r>
            <a:r>
              <a:rPr lang="en-US" sz="2400" i="1" dirty="0" err="1">
                <a:cs typeface="Times New Roman" pitchFamily="18" charset="0"/>
              </a:rPr>
              <a:t>DetailsView</a:t>
            </a:r>
            <a:r>
              <a:rPr lang="en-US" sz="2400" dirty="0">
                <a:cs typeface="Times New Roman" pitchFamily="18" charset="0"/>
              </a:rPr>
              <a:t> control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76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Queries Inside the </a:t>
            </a:r>
            <a:r>
              <a:rPr lang="en-US" dirty="0" err="1"/>
              <a:t>SqlDataSource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 see how a </a:t>
            </a:r>
            <a:r>
              <a:rPr lang="en-US" sz="1800" dirty="0" err="1"/>
              <a:t>SqlDataSource</a:t>
            </a:r>
            <a:r>
              <a:rPr lang="en-US" sz="1800" dirty="0"/>
              <a:t> is represented in HTML </a:t>
            </a:r>
            <a:r>
              <a:rPr lang="en-US" sz="1800" dirty="0" smtClean="0"/>
              <a:t>code, click </a:t>
            </a:r>
            <a:r>
              <a:rPr lang="en-US" sz="1800" dirty="0"/>
              <a:t>the Source tab for the </a:t>
            </a:r>
            <a:r>
              <a:rPr lang="en-US" sz="1800" i="1" dirty="0"/>
              <a:t>Default.aspx</a:t>
            </a:r>
            <a:r>
              <a:rPr lang="en-US" sz="1800" dirty="0"/>
              <a:t> page and look for the </a:t>
            </a:r>
            <a:r>
              <a:rPr lang="en-US" sz="1800" dirty="0" err="1"/>
              <a:t>sqlDataSourceControl</a:t>
            </a:r>
            <a:endParaRPr lang="en-US" sz="1800" dirty="0"/>
          </a:p>
          <a:p>
            <a:pPr lvl="1"/>
            <a:r>
              <a:rPr lang="en-US" sz="1800" dirty="0"/>
              <a:t>The following code shows the beginning of the code that defines the </a:t>
            </a:r>
            <a:r>
              <a:rPr lang="en-US" sz="1800" i="1" dirty="0" err="1"/>
              <a:t>MembersDataSource</a:t>
            </a:r>
            <a:r>
              <a:rPr lang="en-US" sz="1800" dirty="0"/>
              <a:t> from Tutorial 11-6</a:t>
            </a:r>
            <a:r>
              <a:rPr lang="en-US" sz="1800" dirty="0" smtClean="0"/>
              <a:t>:</a:t>
            </a:r>
          </a:p>
          <a:p>
            <a:pPr lvl="1"/>
            <a:endParaRPr lang="en-US" sz="1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A connection string definition</a:t>
            </a:r>
            <a:r>
              <a:rPr lang="en-US" sz="1800" dirty="0" smtClean="0"/>
              <a:t>:</a:t>
            </a:r>
          </a:p>
          <a:p>
            <a:pPr lvl="1"/>
            <a:endParaRPr lang="en-US" sz="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i="1" dirty="0" err="1"/>
              <a:t>DeleteCommand</a:t>
            </a:r>
            <a:r>
              <a:rPr lang="en-US" sz="1800" dirty="0"/>
              <a:t> property:</a:t>
            </a:r>
          </a:p>
          <a:p>
            <a:pPr lvl="1"/>
            <a:endParaRPr lang="en-US" sz="1800" dirty="0" smtClean="0"/>
          </a:p>
          <a:p>
            <a:pPr lvl="1"/>
            <a:endParaRPr lang="en-US" sz="1200" dirty="0"/>
          </a:p>
          <a:p>
            <a:pPr lvl="1"/>
            <a:r>
              <a:rPr lang="en-US" sz="1800" dirty="0"/>
              <a:t>The </a:t>
            </a:r>
            <a:r>
              <a:rPr lang="en-US" sz="1800" i="1" dirty="0" err="1"/>
              <a:t>InsertCommand</a:t>
            </a:r>
            <a:r>
              <a:rPr lang="en-US" sz="1800" dirty="0"/>
              <a:t> property: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8700" y="2955806"/>
            <a:ext cx="7086600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asp:SqlDataSource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MembersDataSource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="server"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" y="3733800"/>
            <a:ext cx="8305800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ConnectionString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="&lt;%$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ConnectionStrings:karateConnectionString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%&gt;"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4599709"/>
            <a:ext cx="6858000" cy="338554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DeleteCommand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="DELETE FROM [Members] WHERE [ID] = @ID"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" y="5361433"/>
            <a:ext cx="7848600" cy="83099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InsertCommand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="INSERT INTO [Members] ([ID],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 [Phone],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Date_Joined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 VALUES (@ID, 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@Phone, @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Date_Joined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cs typeface="Times New Roman" pitchFamily="18" charset="0"/>
              </a:rPr>
              <a:t>HTML stands for </a:t>
            </a:r>
            <a:r>
              <a:rPr lang="en-US" sz="2600" dirty="0" err="1">
                <a:cs typeface="Times New Roman" pitchFamily="18" charset="0"/>
              </a:rPr>
              <a:t>HyperText</a:t>
            </a:r>
            <a:r>
              <a:rPr lang="en-US" sz="2600" dirty="0">
                <a:cs typeface="Times New Roman" pitchFamily="18" charset="0"/>
              </a:rPr>
              <a:t> Markup Language</a:t>
            </a:r>
          </a:p>
          <a:p>
            <a:pPr lvl="1"/>
            <a:r>
              <a:rPr lang="en-US" sz="2600" dirty="0"/>
              <a:t>Describes appearance of web pages</a:t>
            </a:r>
          </a:p>
          <a:p>
            <a:pPr lvl="1"/>
            <a:r>
              <a:rPr lang="en-US" sz="2600" dirty="0"/>
              <a:t>A standardized formatting language</a:t>
            </a:r>
          </a:p>
          <a:p>
            <a:pPr lvl="1"/>
            <a:r>
              <a:rPr lang="en-US" sz="2600" dirty="0"/>
              <a:t>It is </a:t>
            </a:r>
            <a:r>
              <a:rPr lang="en-US" sz="2600" i="1" dirty="0"/>
              <a:t>not</a:t>
            </a:r>
            <a:r>
              <a:rPr lang="en-US" sz="2600" dirty="0"/>
              <a:t> a programming language</a:t>
            </a:r>
          </a:p>
          <a:p>
            <a:r>
              <a:rPr lang="en-US" sz="2600" dirty="0">
                <a:cs typeface="Times New Roman" pitchFamily="18" charset="0"/>
              </a:rPr>
              <a:t>Formatting instructions appear as commands called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tags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embedded in the web page text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Text following the bold tag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(&lt;b&gt;</a:t>
            </a:r>
            <a:r>
              <a:rPr lang="en-US" sz="2600" dirty="0">
                <a:cs typeface="Times New Roman" pitchFamily="18" charset="0"/>
              </a:rPr>
              <a:t>) is shown in bold until an end bold tag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(&lt;/b&gt;</a:t>
            </a:r>
            <a:r>
              <a:rPr lang="en-US" sz="2600" dirty="0">
                <a:cs typeface="Times New Roman" pitchFamily="18" charset="0"/>
              </a:rPr>
              <a:t>) </a:t>
            </a:r>
            <a:r>
              <a:rPr lang="en-US" sz="2600" dirty="0" smtClean="0">
                <a:cs typeface="Times New Roman" pitchFamily="18" charset="0"/>
              </a:rPr>
              <a:t>appears</a:t>
            </a:r>
          </a:p>
          <a:p>
            <a:pPr lvl="1"/>
            <a:endParaRPr lang="en-US" sz="2600" dirty="0">
              <a:cs typeface="Times New Roman" pitchFamily="18" charset="0"/>
            </a:endParaRPr>
          </a:p>
          <a:p>
            <a:pPr lvl="1"/>
            <a:endParaRPr lang="en-US" sz="2600" dirty="0">
              <a:cs typeface="Times New Roman" pitchFamily="18" charset="0"/>
            </a:endParaRPr>
          </a:p>
          <a:p>
            <a:r>
              <a:rPr lang="en-US" sz="2600" dirty="0" smtClean="0">
                <a:cs typeface="Times New Roman" pitchFamily="18" charset="0"/>
              </a:rPr>
              <a:t>Web </a:t>
            </a:r>
            <a:r>
              <a:rPr lang="en-US" sz="2600" dirty="0">
                <a:cs typeface="Times New Roman" pitchFamily="18" charset="0"/>
              </a:rPr>
              <a:t>design editors create HTML for you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800600"/>
            <a:ext cx="7924800" cy="43088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en-US" sz="2200" dirty="0">
                <a:latin typeface="Courier New" pitchFamily="49" charset="0"/>
                <a:cs typeface="Courier New" pitchFamily="49" charset="0"/>
              </a:rPr>
              <a:t>&lt;b&gt;This text is bold.&lt;/b&gt;This text is normal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acronym ASP originally stood for Active Server Pages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ASP.NET ,the next generation, is a server-side Web programming platform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Provides development tools and visual controls for web browser based applications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Contains Web forms and controls, HTML, and program logic in compiled VB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VB knowledge transfers directly to ASP.NET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VB code runs on the server, not the client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Server runs code that creates an HTML page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Client web browser receives the HTML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2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Clients and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>
                <a:cs typeface="Times New Roman" pitchFamily="18" charset="0"/>
              </a:rPr>
              <a:t>client-server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A server is a computer that produces data</a:t>
            </a:r>
          </a:p>
          <a:p>
            <a:pPr lvl="1"/>
            <a:r>
              <a:rPr lang="en-US" dirty="0"/>
              <a:t>A client is a computer that uses the data</a:t>
            </a:r>
          </a:p>
          <a:p>
            <a:r>
              <a:rPr lang="en-US" dirty="0"/>
              <a:t>Web applications use the </a:t>
            </a:r>
            <a:r>
              <a:rPr lang="en-US" dirty="0">
                <a:cs typeface="Times New Roman" pitchFamily="18" charset="0"/>
              </a:rPr>
              <a:t>client-server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Web browsers run on clients and request data from web servers </a:t>
            </a:r>
          </a:p>
          <a:p>
            <a:pPr lvl="1"/>
            <a:r>
              <a:rPr lang="en-US" dirty="0"/>
              <a:t>Web sites are hosted on Web servers that produce data as requested by Web browsers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Uniform Resource Locator (URL)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600" dirty="0"/>
              <a:t>A </a:t>
            </a:r>
            <a:r>
              <a:rPr lang="en-US" sz="2600" dirty="0">
                <a:cs typeface="Times New Roman" pitchFamily="18" charset="0"/>
              </a:rPr>
              <a:t>URL</a:t>
            </a:r>
            <a:r>
              <a:rPr lang="en-US" sz="2600" dirty="0"/>
              <a:t> (Uniform Resource Locator)references a particular web page</a:t>
            </a:r>
          </a:p>
          <a:p>
            <a:pPr>
              <a:defRPr/>
            </a:pPr>
            <a:r>
              <a:rPr lang="en-US" sz="2600" dirty="0"/>
              <a:t>For example:</a:t>
            </a:r>
          </a:p>
          <a:p>
            <a:pPr lvl="2">
              <a:buNone/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http://pearsonhighered.com</a:t>
            </a:r>
          </a:p>
          <a:p>
            <a:pPr lvl="1">
              <a:defRPr/>
            </a:pPr>
            <a:r>
              <a:rPr lang="en-US" sz="2600" dirty="0"/>
              <a:t>Begins with the protocol</a:t>
            </a:r>
          </a:p>
          <a:p>
            <a:pPr lvl="2">
              <a:defRPr/>
            </a:pP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http://</a:t>
            </a:r>
          </a:p>
          <a:p>
            <a:pPr lvl="1">
              <a:defRPr/>
            </a:pPr>
            <a:r>
              <a:rPr lang="en-US" sz="2600" dirty="0"/>
              <a:t>Then the domain name </a:t>
            </a:r>
          </a:p>
          <a:p>
            <a:pPr lvl="2"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pearsonhighered.com</a:t>
            </a:r>
          </a:p>
          <a:p>
            <a:pPr lvl="1">
              <a:defRPr/>
            </a:pPr>
            <a:r>
              <a:rPr lang="en-US" sz="2600" dirty="0"/>
              <a:t>May end with a specific folder path and/or filename</a:t>
            </a:r>
          </a:p>
          <a:p>
            <a:pPr>
              <a:defRPr/>
            </a:pPr>
            <a:r>
              <a:rPr lang="en-US" sz="2600" dirty="0"/>
              <a:t>The URL is used as an address that uniquely identifies the web page to be retrieved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happens when a Web page is displayed by a Web browser?</a:t>
            </a:r>
          </a:p>
          <a:p>
            <a:pPr lvl="1"/>
            <a:r>
              <a:rPr lang="en-US" sz="2000" dirty="0"/>
              <a:t>A computer must be running a Web server, which waits for browser connection requests,  this occurs in two steps: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Browser connects to server requesting a URL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Server translates URL into a physical file located within the server’s file system and  sends the requested file, called a </a:t>
            </a:r>
            <a:r>
              <a:rPr lang="en-US" sz="2000" dirty="0">
                <a:cs typeface="Times New Roman" pitchFamily="18" charset="0"/>
              </a:rPr>
              <a:t>Web page</a:t>
            </a:r>
            <a:r>
              <a:rPr lang="en-US" sz="2000" dirty="0"/>
              <a:t>, back to the browser</a:t>
            </a:r>
          </a:p>
          <a:p>
            <a:pPr lvl="1"/>
            <a:r>
              <a:rPr lang="en-US" sz="2000" dirty="0"/>
              <a:t>Server breaks connection after sending Web page</a:t>
            </a:r>
          </a:p>
          <a:p>
            <a:pPr lvl="1"/>
            <a:r>
              <a:rPr lang="en-US" sz="2000" dirty="0"/>
              <a:t>Web Browser interprets HTML and renders a Web page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Postback</a:t>
            </a:r>
            <a:r>
              <a:rPr lang="en-US" sz="2000" dirty="0"/>
              <a:t> occurs if client requests Web page again</a:t>
            </a:r>
          </a:p>
          <a:p>
            <a:pPr lvl="2"/>
            <a:r>
              <a:rPr lang="en-US" sz="2000" dirty="0"/>
              <a:t>By clicking a button control or pressing the </a:t>
            </a:r>
            <a:r>
              <a:rPr lang="en-US" sz="2000" i="1" dirty="0"/>
              <a:t>Enter</a:t>
            </a:r>
            <a:r>
              <a:rPr lang="en-US" sz="2000" dirty="0"/>
              <a:t> key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82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WVB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SOWVB2012</Template>
  <TotalTime>216</TotalTime>
  <Words>2377</Words>
  <Application>Microsoft Office PowerPoint</Application>
  <PresentationFormat>On-screen Show (4:3)</PresentationFormat>
  <Paragraphs>364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SOWVB2012</vt:lpstr>
      <vt:lpstr>Chapter 11</vt:lpstr>
      <vt:lpstr>Topics</vt:lpstr>
      <vt:lpstr>Introduction</vt:lpstr>
      <vt:lpstr>Programming for the Web </vt:lpstr>
      <vt:lpstr>HyperText Markup Language</vt:lpstr>
      <vt:lpstr>ASP.NET</vt:lpstr>
      <vt:lpstr>Web Clients and Web Servers</vt:lpstr>
      <vt:lpstr>Uniform Resource Locator (URL)</vt:lpstr>
      <vt:lpstr>Displaying a Web Page</vt:lpstr>
      <vt:lpstr>Web Forms</vt:lpstr>
      <vt:lpstr>Web Servers</vt:lpstr>
      <vt:lpstr>HTML Designer and Web Browser Support</vt:lpstr>
      <vt:lpstr>Types of Controls</vt:lpstr>
      <vt:lpstr>Creating ASP.NET Applications </vt:lpstr>
      <vt:lpstr>Open Web Site Dialog Box</vt:lpstr>
      <vt:lpstr>Types of Web Sites</vt:lpstr>
      <vt:lpstr>Creating a Web Application</vt:lpstr>
      <vt:lpstr>Creating a Web Application</vt:lpstr>
      <vt:lpstr>Opening an Existing Web Application</vt:lpstr>
      <vt:lpstr>Running a Web Application Project</vt:lpstr>
      <vt:lpstr>Running a Web Application Project</vt:lpstr>
      <vt:lpstr>Web Server Controls </vt:lpstr>
      <vt:lpstr>Web Server Controls Overview</vt:lpstr>
      <vt:lpstr>Web Server Controls Overview</vt:lpstr>
      <vt:lpstr>How Web Controls Are Processed</vt:lpstr>
      <vt:lpstr>Label and Text Controls</vt:lpstr>
      <vt:lpstr>CheckBox Control</vt:lpstr>
      <vt:lpstr>Handling Events in Web Forms</vt:lpstr>
      <vt:lpstr>HyperLink Control</vt:lpstr>
      <vt:lpstr>ImageButton, LinkButton, and RadioButtonList</vt:lpstr>
      <vt:lpstr>ListBox Control</vt:lpstr>
      <vt:lpstr>CheckBoxList and DropDownList</vt:lpstr>
      <vt:lpstr>Designing Web Forms </vt:lpstr>
      <vt:lpstr>Using Tables to Align Text and Controls</vt:lpstr>
      <vt:lpstr>Insert Table Dialog Box Example</vt:lpstr>
      <vt:lpstr>Adjusting Row Heights and Column Widths</vt:lpstr>
      <vt:lpstr>Applications with Multiple Web Pages </vt:lpstr>
      <vt:lpstr>Adding New Web Forms to a Project</vt:lpstr>
      <vt:lpstr>Adding a Web Form to a Project</vt:lpstr>
      <vt:lpstr>Moving Between Pages</vt:lpstr>
      <vt:lpstr>Calling Response.Redirect</vt:lpstr>
      <vt:lpstr>Using Databases </vt:lpstr>
      <vt:lpstr>Web Forms Database Access</vt:lpstr>
      <vt:lpstr>GridView Database Connection Setup</vt:lpstr>
      <vt:lpstr>Using a DetailView Control to Modify Table Rows</vt:lpstr>
      <vt:lpstr>SQL Queries Inside the SqlDataSource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subject>Developing Web Applications</dc:subject>
  <dc:creator>Chris</dc:creator>
  <cp:lastModifiedBy>Chris</cp:lastModifiedBy>
  <cp:revision>23</cp:revision>
  <dcterms:created xsi:type="dcterms:W3CDTF">2006-08-16T00:00:00Z</dcterms:created>
  <dcterms:modified xsi:type="dcterms:W3CDTF">2013-07-19T14:52:42Z</dcterms:modified>
</cp:coreProperties>
</file>