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0" r:id="rId15"/>
    <p:sldId id="261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8" r:id="rId25"/>
    <p:sldId id="286" r:id="rId26"/>
    <p:sldId id="287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8" r:id="rId36"/>
    <p:sldId id="297" r:id="rId37"/>
    <p:sldId id="262" r:id="rId38"/>
    <p:sldId id="263" r:id="rId39"/>
    <p:sldId id="299" r:id="rId40"/>
    <p:sldId id="301" r:id="rId41"/>
    <p:sldId id="300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264" r:id="rId53"/>
    <p:sldId id="265" r:id="rId54"/>
    <p:sldId id="312" r:id="rId55"/>
    <p:sldId id="266" r:id="rId56"/>
    <p:sldId id="267" r:id="rId57"/>
    <p:sldId id="268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6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0200" y="1219200"/>
            <a:ext cx="3429000" cy="16763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3429000"/>
            <a:ext cx="3429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5257800" y="152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90500"/>
            <a:ext cx="4978400" cy="5781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936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5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72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81400"/>
            <a:ext cx="7772400" cy="82550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77" y="228600"/>
            <a:ext cx="2822046" cy="3277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6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7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8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6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43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457200" y="6248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54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Classes, Collections, and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Object-oriented </a:t>
            </a:r>
            <a:r>
              <a:rPr lang="en-US" sz="2000" dirty="0"/>
              <a:t>analysis starts with a detailed specification of the problem to be solved</a:t>
            </a:r>
          </a:p>
          <a:p>
            <a:r>
              <a:rPr lang="en-US" sz="2000" dirty="0"/>
              <a:t>A term often applied to this process is finding the classes</a:t>
            </a:r>
          </a:p>
          <a:p>
            <a:pPr lvl="1"/>
            <a:r>
              <a:rPr lang="en-US" sz="2000" dirty="0"/>
              <a:t>For example, specifications for a program that involves scheduling college classes for students: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Notice the italicized nouns and noun phrases:</a:t>
            </a:r>
          </a:p>
          <a:p>
            <a:pPr lvl="2"/>
            <a:r>
              <a:rPr lang="en-US" sz="2000" i="1" dirty="0"/>
              <a:t>List of students</a:t>
            </a:r>
            <a:r>
              <a:rPr lang="en-US" sz="2000" dirty="0"/>
              <a:t>, </a:t>
            </a:r>
            <a:r>
              <a:rPr lang="en-US" sz="2000" i="1" dirty="0"/>
              <a:t>transcript</a:t>
            </a:r>
            <a:r>
              <a:rPr lang="en-US" sz="2000" dirty="0"/>
              <a:t>, </a:t>
            </a:r>
            <a:r>
              <a:rPr lang="en-US" sz="2000" i="1" dirty="0"/>
              <a:t>student</a:t>
            </a:r>
            <a:r>
              <a:rPr lang="en-US" sz="2000" dirty="0"/>
              <a:t>, and </a:t>
            </a:r>
            <a:r>
              <a:rPr lang="en-US" sz="2000" i="1" dirty="0"/>
              <a:t>course</a:t>
            </a:r>
          </a:p>
          <a:p>
            <a:pPr lvl="1"/>
            <a:r>
              <a:rPr lang="en-US" sz="2000" dirty="0"/>
              <a:t>These would ordinarily become classes in the program’s design</a:t>
            </a:r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3276600"/>
            <a:ext cx="669448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8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Classes can also be discovered in </a:t>
            </a:r>
          </a:p>
          <a:p>
            <a:pPr lvl="1"/>
            <a:r>
              <a:rPr lang="en-US" sz="2000" dirty="0"/>
              <a:t>The description of processing done by the application </a:t>
            </a:r>
          </a:p>
          <a:p>
            <a:pPr lvl="1"/>
            <a:r>
              <a:rPr lang="en-US" sz="2000" dirty="0"/>
              <a:t>The description of control structures</a:t>
            </a:r>
          </a:p>
          <a:p>
            <a:pPr lvl="2"/>
            <a:r>
              <a:rPr lang="en-US" sz="2000" dirty="0"/>
              <a:t>For example, a description of the scheduling process: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2"/>
            <a:r>
              <a:rPr lang="en-US" sz="2000" dirty="0"/>
              <a:t>A controlling agent could be implemented with a class</a:t>
            </a:r>
          </a:p>
          <a:p>
            <a:pPr lvl="2"/>
            <a:r>
              <a:rPr lang="en-US" sz="2000" dirty="0"/>
              <a:t>For example, a class called Scheduler</a:t>
            </a:r>
          </a:p>
          <a:p>
            <a:pPr lvl="2"/>
            <a:r>
              <a:rPr lang="en-US" sz="2000" dirty="0"/>
              <a:t>Can be used to match each student’s schedule with the college’s master schedule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06436"/>
            <a:ext cx="67056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5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the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next step is to describe classes in terms of attributes and operations</a:t>
            </a:r>
          </a:p>
          <a:p>
            <a:pPr lvl="1"/>
            <a:r>
              <a:rPr lang="en-US" sz="1800" dirty="0"/>
              <a:t> Attributes are implemented as properties</a:t>
            </a:r>
          </a:p>
          <a:p>
            <a:pPr lvl="2"/>
            <a:r>
              <a:rPr lang="en-US" sz="1800" dirty="0"/>
              <a:t>Characteristics of each object</a:t>
            </a:r>
          </a:p>
          <a:p>
            <a:pPr lvl="2"/>
            <a:r>
              <a:rPr lang="en-US" sz="1800" dirty="0"/>
              <a:t>Describe the common properties of class objects</a:t>
            </a:r>
          </a:p>
          <a:p>
            <a:pPr lvl="1"/>
            <a:r>
              <a:rPr lang="en-US" sz="1800" dirty="0"/>
              <a:t> Operations are implemented as methods</a:t>
            </a:r>
          </a:p>
          <a:p>
            <a:pPr lvl="2"/>
            <a:r>
              <a:rPr lang="en-US" sz="1800" dirty="0"/>
              <a:t>Actions the class objects perform </a:t>
            </a:r>
          </a:p>
          <a:p>
            <a:pPr lvl="2"/>
            <a:r>
              <a:rPr lang="en-US" sz="1800" dirty="0"/>
              <a:t>Messages they can respond to</a:t>
            </a:r>
          </a:p>
          <a:p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419600"/>
            <a:ext cx="7924800" cy="15343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11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The class interface is the portion of the class that is visible to the programmer</a:t>
            </a:r>
          </a:p>
          <a:p>
            <a:r>
              <a:rPr lang="en-US" sz="2400" dirty="0"/>
              <a:t>The client program is written to use a class</a:t>
            </a:r>
          </a:p>
          <a:p>
            <a:pPr lvl="1"/>
            <a:r>
              <a:rPr lang="en-US" sz="2400" dirty="0"/>
              <a:t>Refers to the client-server relationship between a class and the programs that use it</a:t>
            </a:r>
          </a:p>
          <a:p>
            <a:r>
              <a:rPr lang="en-US" sz="2400" dirty="0"/>
              <a:t>The class implementation is the portion of the class that is hidden from client programs</a:t>
            </a:r>
          </a:p>
          <a:p>
            <a:pPr lvl="1"/>
            <a:r>
              <a:rPr lang="en-US" sz="2400" dirty="0"/>
              <a:t>Created from private member variables, properties, and methods</a:t>
            </a:r>
          </a:p>
          <a:p>
            <a:pPr lvl="1"/>
            <a:r>
              <a:rPr lang="en-US" sz="2400" dirty="0"/>
              <a:t>The hiding of data and procedures in a class is achieved through a process called encapsulation</a:t>
            </a:r>
          </a:p>
          <a:p>
            <a:pPr lvl="1"/>
            <a:r>
              <a:rPr lang="en-US" sz="2400" dirty="0"/>
              <a:t>Visualize the class as a </a:t>
            </a:r>
            <a:r>
              <a:rPr lang="en-US" sz="2400" i="1" dirty="0"/>
              <a:t>capsule</a:t>
            </a:r>
            <a:r>
              <a:rPr lang="en-US" sz="2400" dirty="0"/>
              <a:t> around its data and procedures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0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Declaration and Adding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You create a class in Visual Basic with a class declaration using the following general format: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400" dirty="0"/>
              <a:t> is the name of the class</a:t>
            </a:r>
          </a:p>
          <a:p>
            <a:pPr lvl="1"/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MemberDeclarations</a:t>
            </a:r>
            <a:r>
              <a:rPr lang="en-US" sz="2400" dirty="0"/>
              <a:t> are the declarations for all the variables, constants, and methods that will belong to the class</a:t>
            </a:r>
          </a:p>
          <a:p>
            <a:r>
              <a:rPr lang="en-US" sz="2400" dirty="0"/>
              <a:t>To add a class declaration to a Windows application project: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Click </a:t>
            </a:r>
            <a:r>
              <a:rPr lang="en-US" sz="2400" i="1" dirty="0" smtClean="0"/>
              <a:t>PROJECT</a:t>
            </a:r>
            <a:r>
              <a:rPr lang="en-US" sz="2400" dirty="0" smtClean="0"/>
              <a:t> </a:t>
            </a:r>
            <a:r>
              <a:rPr lang="en-US" sz="2400" dirty="0"/>
              <a:t>on the menu bar, the click </a:t>
            </a:r>
            <a:r>
              <a:rPr lang="en-US" sz="2400" i="1" dirty="0"/>
              <a:t>Add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Change the default name that appears in the </a:t>
            </a:r>
            <a:r>
              <a:rPr lang="en-US" sz="2400" i="1" dirty="0"/>
              <a:t>Name</a:t>
            </a:r>
            <a:r>
              <a:rPr lang="en-US" sz="2400" dirty="0"/>
              <a:t> text box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Click the </a:t>
            </a:r>
            <a:r>
              <a:rPr lang="en-US" sz="2400" i="1" dirty="0"/>
              <a:t>Add</a:t>
            </a:r>
            <a:r>
              <a:rPr lang="en-US" sz="2400" dirty="0"/>
              <a:t> button on the </a:t>
            </a:r>
            <a:r>
              <a:rPr lang="en-US" sz="2400" i="1" dirty="0"/>
              <a:t>Add New Item</a:t>
            </a:r>
            <a:r>
              <a:rPr lang="en-US" sz="2400" dirty="0"/>
              <a:t> dialog box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2258291"/>
            <a:ext cx="3352800" cy="923330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MemberDeclarations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Class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Add New Item</a:t>
            </a:r>
            <a:r>
              <a:rPr lang="en-US" dirty="0"/>
              <a:t> Dialog Box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618413" cy="4286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3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member variable is a variable that is declared inside a class declaration using the following general format:</a:t>
            </a:r>
          </a:p>
          <a:p>
            <a:endParaRPr lang="en-US" sz="1800" dirty="0" smtClean="0"/>
          </a:p>
          <a:p>
            <a:endParaRPr lang="en-US" sz="1800" dirty="0"/>
          </a:p>
          <a:p>
            <a:pPr lvl="1"/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AccessSpecifier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determines the accessibility of the variable</a:t>
            </a:r>
          </a:p>
          <a:p>
            <a:pPr lvl="2"/>
            <a:r>
              <a:rPr lang="en-US" sz="1800" dirty="0"/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/>
              <a:t> access outside of the class or assembly</a:t>
            </a:r>
          </a:p>
          <a:p>
            <a:pPr lvl="2"/>
            <a:r>
              <a:rPr lang="en-US" sz="1800" dirty="0"/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sz="1800" dirty="0"/>
              <a:t> access only by other classes inside the same assembly</a:t>
            </a:r>
          </a:p>
          <a:p>
            <a:pPr lvl="2"/>
            <a:r>
              <a:rPr lang="en-US" sz="1800" dirty="0"/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800" dirty="0"/>
              <a:t> access only by statements inside the class declaration</a:t>
            </a:r>
          </a:p>
          <a:p>
            <a:pPr lvl="1"/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VariableName</a:t>
            </a:r>
            <a:r>
              <a:rPr lang="en-US" sz="1800" dirty="0"/>
              <a:t> is the name of the variable</a:t>
            </a:r>
          </a:p>
          <a:p>
            <a:pPr lvl="1"/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1800" dirty="0"/>
              <a:t> is the variable’s data type</a:t>
            </a:r>
          </a:p>
          <a:p>
            <a:r>
              <a:rPr lang="en-US" sz="1800" dirty="0"/>
              <a:t>As with structures, a class declaration does not create an instance of the class</a:t>
            </a:r>
          </a:p>
          <a:p>
            <a:pPr lvl="1"/>
            <a:r>
              <a:rPr lang="en-US" sz="1800" dirty="0"/>
              <a:t>To work with a class, you must create class objects, which are instances of the class</a:t>
            </a:r>
          </a:p>
          <a:p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447800" y="2362200"/>
            <a:ext cx="6248400" cy="400110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AccessSpecifer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VariableName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two-step process creates an</a:t>
            </a:r>
            <a:r>
              <a:rPr lang="en-US" sz="2400" i="1" dirty="0"/>
              <a:t> </a:t>
            </a:r>
            <a:r>
              <a:rPr lang="en-US" sz="2400" i="1" dirty="0">
                <a:cs typeface="Times New Roman" pitchFamily="18" charset="0"/>
              </a:rPr>
              <a:t>instance</a:t>
            </a:r>
            <a:r>
              <a:rPr lang="en-US" sz="2400" i="1" dirty="0"/>
              <a:t> </a:t>
            </a:r>
            <a:r>
              <a:rPr lang="en-US" sz="2400" dirty="0"/>
              <a:t>of a class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Declare a variable whose type is the </a:t>
            </a:r>
            <a:r>
              <a:rPr lang="en-US" sz="2400" dirty="0" smtClean="0"/>
              <a:t>class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Create instance of the class with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400" dirty="0"/>
              <a:t> keyword and assign the instance to the variable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Or you can accomplish both steps in one statement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613399" y="5657910"/>
            <a:ext cx="4339650" cy="400110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Dim freshman As New Student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3399" y="2716016"/>
            <a:ext cx="3724096" cy="400110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Dim freshman As Student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13399" y="4343400"/>
            <a:ext cx="3570208" cy="400110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freshman = New Student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Once created, you can work with a class object’s Public members in code</a:t>
            </a:r>
          </a:p>
          <a:p>
            <a:pPr lvl="1"/>
            <a:r>
              <a:rPr lang="en-US" sz="2000" dirty="0"/>
              <a:t>Access the Public members with the dot (.) operator</a:t>
            </a:r>
          </a:p>
          <a:p>
            <a:pPr lvl="1"/>
            <a:r>
              <a:rPr lang="en-US" sz="2000" dirty="0"/>
              <a:t>Suppose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2000" dirty="0"/>
              <a:t> class was declared as follows: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following assigns values to each of the member variables for an instance of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2000" dirty="0"/>
              <a:t> class named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freshman</a:t>
            </a:r>
            <a:r>
              <a:rPr lang="en-US" sz="2000" dirty="0"/>
              <a:t>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3124200"/>
            <a:ext cx="4495800" cy="1323439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Student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strLastName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String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strFirstName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String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String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Class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5181600"/>
            <a:ext cx="5181600" cy="1077218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Assign values to the object's members.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freshman.strFirstName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"Joy"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freshman.strLastName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"Robinson"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freshman.strId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"23G794"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12.1 Classes and Objects</a:t>
            </a:r>
          </a:p>
          <a:p>
            <a:r>
              <a:rPr lang="en-US" dirty="0" smtClean="0"/>
              <a:t>12.2 Creating a Class</a:t>
            </a:r>
          </a:p>
          <a:p>
            <a:r>
              <a:rPr lang="en-US" dirty="0" smtClean="0"/>
              <a:t>12.3 Collections</a:t>
            </a:r>
          </a:p>
          <a:p>
            <a:r>
              <a:rPr lang="en-US" dirty="0" smtClean="0"/>
              <a:t>12.4 Focus on Problem Solving: Creating the </a:t>
            </a:r>
            <a:r>
              <a:rPr lang="en-US" i="1" dirty="0" smtClean="0"/>
              <a:t>Student Collection</a:t>
            </a:r>
            <a:r>
              <a:rPr lang="en-US" dirty="0" smtClean="0"/>
              <a:t> Application</a:t>
            </a:r>
          </a:p>
          <a:p>
            <a:r>
              <a:rPr lang="en-US" dirty="0" smtClean="0"/>
              <a:t>12.5 The Object Browser</a:t>
            </a:r>
          </a:p>
          <a:p>
            <a:r>
              <a:rPr lang="en-US" dirty="0" smtClean="0"/>
              <a:t>12.6 Introduction to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1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property procedure is a function that defines a class property using the following general format: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 err="1">
                <a:latin typeface="Courier New" pitchFamily="49" charset="0"/>
                <a:cs typeface="Courier New" pitchFamily="49" charset="0"/>
              </a:rPr>
              <a:t>PropertyName</a:t>
            </a:r>
            <a:r>
              <a:rPr lang="en-US" dirty="0"/>
              <a:t> is the name of the property procedure</a:t>
            </a:r>
          </a:p>
          <a:p>
            <a:r>
              <a:rPr lang="en-US" i="1" dirty="0" err="1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/>
              <a:t> is the type of data that can be assigned to the property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section holds the code that executes when the value is retrieved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section hold the code that executes when the value is stored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2209800"/>
            <a:ext cx="5486400" cy="2062103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Property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PropertyName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() As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endParaRPr lang="en-US" sz="16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Statements</a:t>
            </a:r>
            <a:endParaRPr lang="en-US" sz="16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Get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Set(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ParameterDeclaration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Statements</a:t>
            </a:r>
            <a:endParaRPr lang="en-US" sz="16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Property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67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Class Property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04850" y="1676400"/>
            <a:ext cx="7734300" cy="3970318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Student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strLastName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Holds last name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Holds first name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         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Holds ID number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dblTestAverage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Holds test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average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As Double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Get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dblTestAverage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Set(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As Double)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dblTestAverage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value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Property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Class Property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Stores the value 82.3 in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TestAverage</a:t>
            </a:r>
            <a:r>
              <a:rPr lang="en-US" sz="2400" dirty="0"/>
              <a:t> property using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400" dirty="0"/>
              <a:t> section of the property procedure</a:t>
            </a:r>
          </a:p>
          <a:p>
            <a:r>
              <a:rPr lang="en-US" sz="2400" dirty="0"/>
              <a:t>Any statement that retrieves the value in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TestAverage</a:t>
            </a:r>
            <a:r>
              <a:rPr lang="en-US" sz="2400" dirty="0"/>
              <a:t> property causes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2400" dirty="0"/>
              <a:t> section of the property procedure to execute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86000" y="1676400"/>
            <a:ext cx="4572000" cy="707886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Dim freshman As New Student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freshman.TestAverage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82.3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6349" y="4648200"/>
            <a:ext cx="7571303" cy="1015663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dblAverage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freshman.TestAverage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freshman.TestAverage.ToString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55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Client programs can query a read-only property and get is value, but cannot modify it</a:t>
            </a:r>
          </a:p>
          <a:p>
            <a:r>
              <a:rPr lang="en-US" sz="2400" dirty="0"/>
              <a:t>Here is the general format of a read-only property procedure: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Uses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sz="2000" dirty="0"/>
              <a:t> </a:t>
            </a:r>
            <a:r>
              <a:rPr lang="en-US" sz="2000" dirty="0" err="1"/>
              <a:t>keword</a:t>
            </a:r>
            <a:endParaRPr lang="en-US" sz="2000" dirty="0"/>
          </a:p>
          <a:p>
            <a:pPr lvl="1"/>
            <a:r>
              <a:rPr lang="en-US" sz="2000" dirty="0"/>
              <a:t>Has no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000" dirty="0"/>
              <a:t> section</a:t>
            </a:r>
          </a:p>
          <a:p>
            <a:pPr lvl="1"/>
            <a:r>
              <a:rPr lang="en-US" sz="2000" dirty="0"/>
              <a:t>Only capable of returning a value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352800"/>
            <a:ext cx="7315200" cy="1477328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Property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PropertyName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As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Statements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Property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3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Property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2100" y="1295400"/>
            <a:ext cx="6019800" cy="4801314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Property Grade() As String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strGrade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dblTestAverage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&gt;= 90.0 Then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strGrade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"A"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dblTestAverage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&gt;= 80.0 Then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strGrade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"B"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dblTestAverage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&gt;= 70.0 Then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strGrade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"C"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dblTestAverage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&gt;= 60.0 Then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strGrade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"D"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Else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strGrade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"F"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End If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strGrade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Property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26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Auto-Implemented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 class property that is defined by only a single line of code</a:t>
            </a:r>
          </a:p>
          <a:p>
            <a:pPr lvl="1"/>
            <a:r>
              <a:rPr lang="en-US" sz="1800" dirty="0" smtClean="0"/>
              <a:t>Convenient because Visual Studio automatically creates a hidden private field, called a backing field to hold the property value</a:t>
            </a:r>
          </a:p>
          <a:p>
            <a:pPr lvl="1"/>
            <a:r>
              <a:rPr lang="en-US" sz="1800" dirty="0" smtClean="0"/>
              <a:t>Does not include range checking and other validations</a:t>
            </a:r>
          </a:p>
          <a:p>
            <a:pPr lvl="1"/>
            <a:r>
              <a:rPr lang="en-US" sz="1800" dirty="0" smtClean="0"/>
              <a:t>A </a:t>
            </a:r>
            <a:r>
              <a:rPr lang="en-US" sz="1800" dirty="0" err="1" smtClean="0"/>
              <a:t>ReadOnly</a:t>
            </a:r>
            <a:r>
              <a:rPr lang="en-US" sz="1800" dirty="0" smtClean="0"/>
              <a:t> property cannot be auto-implemented</a:t>
            </a:r>
          </a:p>
          <a:p>
            <a:r>
              <a:rPr lang="en-US" sz="1800" dirty="0" smtClean="0"/>
              <a:t>Has two general formats: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lvl="1"/>
            <a:r>
              <a:rPr lang="en-US" sz="1800" i="1" dirty="0" err="1" smtClean="0"/>
              <a:t>InitialValue</a:t>
            </a:r>
            <a:r>
              <a:rPr lang="en-US" sz="1800" dirty="0" smtClean="0"/>
              <a:t> is an optional value you assign to the property</a:t>
            </a:r>
          </a:p>
          <a:p>
            <a:r>
              <a:rPr lang="en-US" sz="1800" dirty="0" smtClean="0"/>
              <a:t>For Example: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23900" y="3571037"/>
            <a:ext cx="7696200" cy="646331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Property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PropertyName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Property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PropertyName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InitialValue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76754" y="4953000"/>
            <a:ext cx="5390493" cy="1200329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Property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String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Property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String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Property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IdNumber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String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Property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Removing Objects and 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Memory space is consumed when objects are instantiated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Objects no longer needed should be removed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Set object variable to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Nothing</a:t>
            </a:r>
            <a:r>
              <a:rPr lang="en-US" sz="2400" i="1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so it no longer references the object</a:t>
            </a:r>
          </a:p>
          <a:p>
            <a:pPr>
              <a:lnSpc>
                <a:spcPct val="90000"/>
              </a:lnSpc>
            </a:pP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Object is a candidate for garbage collection when it is no longer referenced by any object variable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garbage collector monitors for and automatically destroys objects no longer needed</a:t>
            </a:r>
            <a:endParaRPr lang="en-US" sz="2400" dirty="0">
              <a:cs typeface="Times New Roman" pitchFamily="18" charset="0"/>
            </a:endParaRP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820559" y="3657600"/>
            <a:ext cx="3502882" cy="46166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freshman = Nothing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Out of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An object variable is local to the procedure in which it is declared</a:t>
            </a:r>
          </a:p>
          <a:p>
            <a:pPr lvl="1"/>
            <a:r>
              <a:rPr lang="en-US" sz="2000" dirty="0"/>
              <a:t>Will be removed from memory when the procedure ends</a:t>
            </a:r>
          </a:p>
          <a:p>
            <a:pPr lvl="1"/>
            <a:r>
              <a:rPr lang="en-US" sz="2000" dirty="0"/>
              <a:t>This is called going out of scope</a:t>
            </a:r>
          </a:p>
          <a:p>
            <a:pPr lvl="1"/>
            <a:r>
              <a:rPr lang="en-US" sz="2000" dirty="0"/>
              <a:t>The object variable will not be removed from memory if it is referenced by a variable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0550" y="3581400"/>
            <a:ext cx="7962900" cy="2308324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CreateStudent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Dim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sophomore As New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Student 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an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instance of Student.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Assign values to its properties.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sophomore.FirstName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"Travis"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sophomore.LastName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"Barnes"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sophomore.IdNumber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"17H495"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sophomore.TestAverage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94.7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g_studentVar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sophomore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Assign to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global variable.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Sub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Object Variables with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IsNot</a:t>
            </a:r>
            <a:r>
              <a:rPr lang="en-US" dirty="0"/>
              <a:t>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sz="1800" dirty="0"/>
              <a:t> operator determines if two variables reference the same object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050" dirty="0"/>
          </a:p>
          <a:p>
            <a:r>
              <a:rPr lang="en-US" sz="1800" dirty="0"/>
              <a:t>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IsNot</a:t>
            </a:r>
            <a:r>
              <a:rPr lang="en-US" sz="1800" dirty="0"/>
              <a:t> operator determines if two variables do not reference the same object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900" dirty="0"/>
          </a:p>
          <a:p>
            <a:r>
              <a:rPr lang="en-US" sz="1800" dirty="0"/>
              <a:t>The special value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Nothing</a:t>
            </a:r>
            <a:r>
              <a:rPr lang="en-US" sz="1800" dirty="0"/>
              <a:t> determines if the variable references any object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943100" y="1981199"/>
            <a:ext cx="5257800" cy="830997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collegeStudent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transferStudent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' Perform some action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1000" y="3276600"/>
            <a:ext cx="5842000" cy="830997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collegeStudent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IsNot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transferStudent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' Perform some action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51000" y="4648200"/>
            <a:ext cx="5842000" cy="1569660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collegeStudent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Is Nothing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' Perform some action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transferStudent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IsNot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Nothing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' Perform some action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8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can create an array of object variables</a:t>
            </a:r>
          </a:p>
          <a:p>
            <a:r>
              <a:rPr lang="en-US" sz="2000" dirty="0"/>
              <a:t>Then create an object for each element to reference</a:t>
            </a:r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Use another loop to release the memory used by the array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714500" y="2438400"/>
            <a:ext cx="5715000" cy="1477328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mathStudents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(9) As Student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Integer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 To 9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mathStudents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= New Student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4500" y="4648200"/>
            <a:ext cx="5715000" cy="1477328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Integer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 To 9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mathStudents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= Nothing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4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This chapter introduces:</a:t>
            </a:r>
          </a:p>
          <a:p>
            <a:pPr lvl="1"/>
            <a:r>
              <a:rPr lang="en-US" sz="1800" dirty="0">
                <a:cs typeface="Times New Roman" pitchFamily="18" charset="0"/>
              </a:rPr>
              <a:t>Abstract Data Types </a:t>
            </a:r>
          </a:p>
          <a:p>
            <a:pPr lvl="2"/>
            <a:r>
              <a:rPr lang="en-US" sz="1800" dirty="0">
                <a:cs typeface="Times New Roman" pitchFamily="18" charset="0"/>
              </a:rPr>
              <a:t>How to create them with classes</a:t>
            </a:r>
          </a:p>
          <a:p>
            <a:pPr lvl="1"/>
            <a:r>
              <a:rPr lang="en-US" sz="1800" dirty="0">
                <a:cs typeface="Times New Roman" pitchFamily="18" charset="0"/>
              </a:rPr>
              <a:t>The process of analyzing a problem</a:t>
            </a:r>
          </a:p>
          <a:p>
            <a:pPr lvl="2"/>
            <a:r>
              <a:rPr lang="en-US" sz="1800" dirty="0">
                <a:cs typeface="Times New Roman" pitchFamily="18" charset="0"/>
              </a:rPr>
              <a:t>Determining its classes</a:t>
            </a:r>
          </a:p>
          <a:p>
            <a:pPr lvl="1"/>
            <a:r>
              <a:rPr lang="en-US" sz="1800" dirty="0">
                <a:cs typeface="Times New Roman" pitchFamily="18" charset="0"/>
              </a:rPr>
              <a:t>Techniques </a:t>
            </a:r>
          </a:p>
          <a:p>
            <a:pPr lvl="2"/>
            <a:r>
              <a:rPr lang="en-US" sz="1800" dirty="0">
                <a:cs typeface="Times New Roman" pitchFamily="18" charset="0"/>
              </a:rPr>
              <a:t>For creating objects, properties, and methods</a:t>
            </a:r>
          </a:p>
          <a:p>
            <a:pPr lvl="1"/>
            <a:r>
              <a:rPr lang="en-US" sz="1800" dirty="0">
                <a:cs typeface="Times New Roman" pitchFamily="18" charset="0"/>
              </a:rPr>
              <a:t>The Object Browser</a:t>
            </a:r>
          </a:p>
          <a:p>
            <a:pPr lvl="2"/>
            <a:r>
              <a:rPr lang="en-US" sz="1800" dirty="0">
                <a:cs typeface="Times New Roman" pitchFamily="18" charset="0"/>
              </a:rPr>
              <a:t>Provides information about classes in your project</a:t>
            </a:r>
          </a:p>
          <a:p>
            <a:pPr lvl="1"/>
            <a:r>
              <a:rPr lang="en-US" sz="1800" dirty="0">
                <a:cs typeface="Times New Roman" pitchFamily="18" charset="0"/>
              </a:rPr>
              <a:t>Collections</a:t>
            </a:r>
          </a:p>
          <a:p>
            <a:pPr lvl="2"/>
            <a:r>
              <a:rPr lang="en-US" sz="1800" dirty="0">
                <a:cs typeface="Times New Roman" pitchFamily="18" charset="0"/>
              </a:rPr>
              <a:t>Structures for holding groups of objects</a:t>
            </a:r>
          </a:p>
          <a:p>
            <a:pPr lvl="1"/>
            <a:r>
              <a:rPr lang="en-US" sz="1800" dirty="0">
                <a:cs typeface="Times New Roman" pitchFamily="18" charset="0"/>
              </a:rPr>
              <a:t>Inheritance</a:t>
            </a:r>
          </a:p>
          <a:p>
            <a:pPr lvl="2"/>
            <a:r>
              <a:rPr lang="en-US" sz="1800" dirty="0">
                <a:cs typeface="Times New Roman" pitchFamily="18" charset="0"/>
              </a:rPr>
              <a:t>A way for new classes to be created from existing ones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38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Procedures and Functions That Work with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 use object variables as arguments to a procedure or function</a:t>
            </a:r>
          </a:p>
          <a:p>
            <a:pPr lvl="1"/>
            <a:r>
              <a:rPr lang="en-US" sz="2400" dirty="0"/>
              <a:t>Example: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2400" dirty="0" smtClean="0"/>
              <a:t> </a:t>
            </a:r>
            <a:r>
              <a:rPr lang="en-US" sz="2400" dirty="0"/>
              <a:t>object</a:t>
            </a:r>
            <a:r>
              <a:rPr lang="en-US" sz="2400" b="1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b="1" dirty="0"/>
              <a:t> </a:t>
            </a:r>
            <a:r>
              <a:rPr lang="en-US" sz="2400" dirty="0"/>
              <a:t>as an argument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Pass object variable with the procedure call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028700" y="3048000"/>
            <a:ext cx="7086600" cy="1754326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DisplayStudentGrade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As Student)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Displays a student's grade.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("The grade for " &amp;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&amp;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&amp;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s.LastName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&amp; " is " &amp;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s.TestGrade.ToString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Sub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5655677"/>
            <a:ext cx="4616970" cy="400110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DisplayStudentGrade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(freshman)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Objects by Value and by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argument is declared using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ByRef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/>
              <a:t>Values of object properties may be changed</a:t>
            </a:r>
          </a:p>
          <a:p>
            <a:pPr lvl="1"/>
            <a:r>
              <a:rPr lang="en-US" sz="2400" dirty="0"/>
              <a:t>The original object variable may be assigned to a different </a:t>
            </a:r>
            <a:r>
              <a:rPr lang="en-US" sz="2400" dirty="0" smtClean="0"/>
              <a:t>object</a:t>
            </a:r>
          </a:p>
          <a:p>
            <a:pPr lvl="1"/>
            <a:endParaRPr lang="en-US" sz="2400" dirty="0"/>
          </a:p>
          <a:p>
            <a:r>
              <a:rPr lang="en-US" sz="2400" dirty="0"/>
              <a:t>If argument is declared using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ByVal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/>
              <a:t>Values of object properties may be changed</a:t>
            </a:r>
          </a:p>
          <a:p>
            <a:pPr lvl="1"/>
            <a:r>
              <a:rPr lang="en-US" sz="2400" dirty="0"/>
              <a:t>The original object variable may </a:t>
            </a:r>
            <a:r>
              <a:rPr lang="en-US" sz="2400" i="1" dirty="0"/>
              <a:t>not</a:t>
            </a:r>
            <a:r>
              <a:rPr lang="en-US" sz="2400" dirty="0"/>
              <a:t> be assigned to a different object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829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Returning an Object from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Example below instantiates a student object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Prompts the user for and sets its property values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Then returns the instantiated object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3810000"/>
            <a:ext cx="8686800" cy="2062103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GetStudent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As Student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 As New Student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s.FirstName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InputBox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the student's first name.")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s.LastName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InputBox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the student's last name.")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s.IdNumber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InputBox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the student's ID number.")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s.TestAverage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CDbl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InputBox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the student's test average."))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Function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60360" y="2971800"/>
            <a:ext cx="5423280" cy="369332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freshman As Student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GetStudent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4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method is a procedure or function that is a member of a class</a:t>
            </a:r>
          </a:p>
          <a:p>
            <a:pPr lvl="1"/>
            <a:r>
              <a:rPr lang="en-US" sz="2000" dirty="0"/>
              <a:t>Performs some operation on the data stored in the class</a:t>
            </a:r>
          </a:p>
          <a:p>
            <a:pPr lvl="1"/>
            <a:r>
              <a:rPr lang="en-US" sz="2000" dirty="0"/>
              <a:t>For example, the following statement calls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sz="2000" dirty="0"/>
              <a:t> method of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2000" dirty="0"/>
              <a:t> object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freshman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90600" y="5105400"/>
            <a:ext cx="3134191" cy="46166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freshman.Clear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1600200"/>
            <a:ext cx="4419600" cy="4308872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Public Class Student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Member variables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String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strFirstName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String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String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dblTestAverage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Double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i="1" dirty="0">
                <a:cs typeface="Courier New" pitchFamily="49" charset="0"/>
              </a:rPr>
              <a:t>(...Property procedures omitted...)</a:t>
            </a:r>
          </a:p>
          <a:p>
            <a:pPr algn="ctr"/>
            <a:endParaRPr lang="en-US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Clear method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Sub Clear()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strFirstName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String.Empty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strLastName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String.Empty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String.Empty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dblTestAverage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Sub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End Class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4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A constructor is a method that is automatically called when an instance of the class is created</a:t>
            </a:r>
          </a:p>
          <a:p>
            <a:pPr lvl="1"/>
            <a:r>
              <a:rPr lang="en-US" sz="1800" dirty="0"/>
              <a:t>Think of constructors as initialization routines</a:t>
            </a:r>
          </a:p>
          <a:p>
            <a:pPr lvl="1"/>
            <a:r>
              <a:rPr lang="en-US" sz="1800" dirty="0"/>
              <a:t>Useful for initializing member variables or other startup operations</a:t>
            </a:r>
          </a:p>
          <a:p>
            <a:r>
              <a:rPr lang="en-US" sz="1800" dirty="0"/>
              <a:t>To create a constructor:</a:t>
            </a:r>
          </a:p>
          <a:p>
            <a:pPr lvl="1"/>
            <a:r>
              <a:rPr lang="en-US" sz="1800" dirty="0"/>
              <a:t>Create a method named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dirty="0"/>
              <a:t> inside the class</a:t>
            </a:r>
          </a:p>
          <a:p>
            <a:pPr lvl="1"/>
            <a:r>
              <a:rPr lang="en-US" sz="1800" dirty="0"/>
              <a:t>Alternatively, select </a:t>
            </a:r>
            <a:r>
              <a:rPr lang="en-US" sz="1800" i="1" dirty="0">
                <a:cs typeface="Courier New" pitchFamily="49" charset="0"/>
              </a:rPr>
              <a:t>New</a:t>
            </a:r>
            <a:r>
              <a:rPr lang="en-US" sz="1800" dirty="0"/>
              <a:t> from the method name drop-down list</a:t>
            </a:r>
          </a:p>
          <a:p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518546" y="1752600"/>
            <a:ext cx="4343400" cy="4031873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Student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Member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variables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strLastName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String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strFirstName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String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String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dblTestAverage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Double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Constructor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Sub New()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strFirstName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"(unknown)"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strLastName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"(unknown)"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"(unknown)"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dblTestAverage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Sub</a:t>
            </a:r>
          </a:p>
          <a:p>
            <a:pPr algn="ctr"/>
            <a:r>
              <a:rPr lang="en-US" sz="1600" i="1" dirty="0" smtClean="0">
                <a:cs typeface="Courier New" pitchFamily="49" charset="0"/>
              </a:rPr>
              <a:t>(The rest of this class is omitted.)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Class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0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Displaying Messages in the </a:t>
            </a:r>
            <a:r>
              <a:rPr lang="en-US" i="1" dirty="0"/>
              <a:t>Output</a:t>
            </a:r>
            <a:r>
              <a:rPr lang="en-US" dirty="0"/>
              <a:t>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/>
              <a:t>The </a:t>
            </a:r>
            <a:r>
              <a:rPr lang="en-US" sz="2200" i="1" dirty="0"/>
              <a:t>Output</a:t>
            </a:r>
            <a:r>
              <a:rPr lang="en-US" sz="2200" dirty="0"/>
              <a:t> window is a valuable debugging tool </a:t>
            </a:r>
          </a:p>
          <a:p>
            <a:r>
              <a:rPr lang="en-US" sz="2200" dirty="0"/>
              <a:t>Display it by clicking the </a:t>
            </a:r>
            <a:r>
              <a:rPr lang="en-US" sz="2200" i="1" dirty="0"/>
              <a:t>View</a:t>
            </a:r>
            <a:r>
              <a:rPr lang="en-US" sz="2200" dirty="0"/>
              <a:t> menu, </a:t>
            </a:r>
            <a:r>
              <a:rPr lang="en-US" sz="2200" i="1" dirty="0"/>
              <a:t>Other Windows</a:t>
            </a:r>
            <a:r>
              <a:rPr lang="en-US" sz="2200" dirty="0"/>
              <a:t>, then </a:t>
            </a:r>
            <a:r>
              <a:rPr lang="en-US" sz="2200" i="1" dirty="0"/>
              <a:t>Output</a:t>
            </a:r>
            <a:r>
              <a:rPr lang="en-US" sz="2200" dirty="0"/>
              <a:t> or you can press the Ctrl + Alt + O key combination</a:t>
            </a:r>
          </a:p>
          <a:p>
            <a:endParaRPr lang="en-US" sz="2200" i="1" dirty="0"/>
          </a:p>
          <a:p>
            <a:endParaRPr lang="en-US" sz="2200" i="1" dirty="0"/>
          </a:p>
          <a:p>
            <a:endParaRPr lang="en-US" sz="2200" i="1" dirty="0"/>
          </a:p>
          <a:p>
            <a:endParaRPr lang="en-US" sz="2200" i="1" dirty="0"/>
          </a:p>
          <a:p>
            <a:r>
              <a:rPr lang="en-US" sz="2200" dirty="0"/>
              <a:t>Display your own messages with the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Debug.WriteLine</a:t>
            </a:r>
            <a:r>
              <a:rPr lang="en-US" sz="2200" dirty="0"/>
              <a:t> method using the following general format:</a:t>
            </a:r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/>
              <a:t>Enable debug messages by inserting the following in your startup form’s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Load</a:t>
            </a:r>
            <a:r>
              <a:rPr lang="en-US" sz="2200" dirty="0"/>
              <a:t> event handler:</a:t>
            </a:r>
          </a:p>
          <a:p>
            <a:pPr>
              <a:buNone/>
            </a:pPr>
            <a:endParaRPr lang="en-US" sz="36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96" y="2599572"/>
            <a:ext cx="5086208" cy="12822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060208" y="4724400"/>
            <a:ext cx="3023585" cy="338554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Debug.WriteLine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Output)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5900" y="5884277"/>
            <a:ext cx="6172200" cy="338554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Debug.Listeners.Add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ConsoleTraceListener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12-1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create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2400" dirty="0"/>
              <a:t> class</a:t>
            </a:r>
          </a:p>
          <a:p>
            <a:r>
              <a:rPr lang="en-US" sz="2400" dirty="0"/>
              <a:t>An application that saves student data to a file</a:t>
            </a:r>
          </a:p>
          <a:p>
            <a:r>
              <a:rPr lang="en-US" sz="2400" dirty="0"/>
              <a:t>Display messages in the </a:t>
            </a:r>
            <a:r>
              <a:rPr lang="en-US" sz="2400" i="1" dirty="0"/>
              <a:t>output</a:t>
            </a:r>
            <a:r>
              <a:rPr lang="en-US" sz="2400" dirty="0"/>
              <a:t> window</a:t>
            </a:r>
          </a:p>
          <a:p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124200"/>
            <a:ext cx="3195543" cy="300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87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collection is similar to an array</a:t>
            </a:r>
          </a:p>
          <a:p>
            <a:pPr lvl="1"/>
            <a:r>
              <a:rPr lang="en-US" dirty="0"/>
              <a:t>A single unit that contains several items</a:t>
            </a:r>
          </a:p>
          <a:p>
            <a:pPr lvl="1"/>
            <a:r>
              <a:rPr lang="en-US" dirty="0"/>
              <a:t>Access individual items with an index value</a:t>
            </a:r>
          </a:p>
          <a:p>
            <a:r>
              <a:rPr lang="en-US" dirty="0"/>
              <a:t>Differences from an array include the following:</a:t>
            </a:r>
          </a:p>
          <a:p>
            <a:pPr lvl="1"/>
            <a:r>
              <a:rPr lang="en-US" dirty="0"/>
              <a:t>Collections index values begin at 1</a:t>
            </a:r>
          </a:p>
          <a:p>
            <a:pPr lvl="1"/>
            <a:r>
              <a:rPr lang="en-US" dirty="0"/>
              <a:t>Collections automatically expand as items are added and shrink as items are removed</a:t>
            </a:r>
          </a:p>
          <a:p>
            <a:pPr lvl="1"/>
            <a:r>
              <a:rPr lang="en-US" dirty="0"/>
              <a:t>Items in a collection do not have to be of the same data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an Instance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Collection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Visual Basic provides a class named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Collection</a:t>
            </a:r>
          </a:p>
          <a:p>
            <a:pPr lvl="1"/>
            <a:r>
              <a:rPr lang="en-US" sz="1800" dirty="0"/>
              <a:t>To create an</a:t>
            </a:r>
            <a:r>
              <a:rPr lang="en-US" sz="1800" i="1" dirty="0"/>
              <a:t> </a:t>
            </a:r>
            <a:r>
              <a:rPr lang="en-US" sz="1800" i="1" dirty="0">
                <a:cs typeface="Times New Roman" pitchFamily="18" charset="0"/>
              </a:rPr>
              <a:t>instance</a:t>
            </a:r>
            <a:r>
              <a:rPr lang="en-US" sz="1800" i="1" dirty="0"/>
              <a:t> </a:t>
            </a:r>
            <a:r>
              <a:rPr lang="en-US" sz="1800" dirty="0"/>
              <a:t>of 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Collection</a:t>
            </a:r>
            <a:r>
              <a:rPr lang="en-US" sz="1800" dirty="0"/>
              <a:t> class:</a:t>
            </a:r>
          </a:p>
          <a:p>
            <a:pPr lvl="1"/>
            <a:r>
              <a:rPr lang="en-US" sz="1800" dirty="0"/>
              <a:t>Declare a variable whose type is 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Collection</a:t>
            </a:r>
            <a:r>
              <a:rPr lang="en-US" sz="1800" dirty="0"/>
              <a:t> class</a:t>
            </a:r>
          </a:p>
          <a:p>
            <a:endParaRPr lang="en-US" sz="1800" dirty="0" smtClean="0"/>
          </a:p>
          <a:p>
            <a:endParaRPr lang="en-US" sz="1800" dirty="0"/>
          </a:p>
          <a:p>
            <a:pPr lvl="1"/>
            <a:r>
              <a:rPr lang="en-US" sz="1800" dirty="0"/>
              <a:t>Create instance of the class with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dirty="0"/>
              <a:t> keyword and assign the instance to the variable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  <a:p>
            <a:pPr lvl="1"/>
            <a:r>
              <a:rPr lang="en-US" sz="1800" dirty="0"/>
              <a:t>Or you can accomplish both steps in one statement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676400" y="2664767"/>
            <a:ext cx="5161991" cy="46166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Dim customers As Collection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4121624"/>
            <a:ext cx="4977645" cy="46166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customers = New Collection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5488632"/>
            <a:ext cx="5899372" cy="46166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Dim customers As New Collection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8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8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Items to 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add items to a collection with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dirty="0"/>
              <a:t> method using the following general format:</a:t>
            </a:r>
          </a:p>
          <a:p>
            <a:endParaRPr lang="en-US" sz="2000" dirty="0" smtClean="0"/>
          </a:p>
          <a:p>
            <a:endParaRPr lang="en-US" sz="2000" dirty="0"/>
          </a:p>
          <a:p>
            <a:pPr lvl="1"/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CollectionName</a:t>
            </a:r>
            <a:r>
              <a:rPr lang="en-US" sz="2000" dirty="0"/>
              <a:t> is the name of an object variable that references a collection</a:t>
            </a:r>
          </a:p>
          <a:p>
            <a:pPr lvl="1"/>
            <a:r>
              <a:rPr lang="en-US" sz="20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000" dirty="0"/>
              <a:t> is the object, variable, or value that is to be added to the collection</a:t>
            </a:r>
          </a:p>
          <a:p>
            <a:pPr lvl="1"/>
            <a:r>
              <a:rPr lang="en-US" sz="2000" i="1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2000" dirty="0"/>
              <a:t> is an optional string expression that can be used to search for items</a:t>
            </a:r>
          </a:p>
          <a:p>
            <a:pPr lvl="2"/>
            <a:r>
              <a:rPr lang="en-US" sz="2000" dirty="0"/>
              <a:t>Must be unique for each member of a collection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530142" y="2362200"/>
            <a:ext cx="6083717" cy="46166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CollectionName.Add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(Item [, Key])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2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Adding Items to 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Declaring a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Collection</a:t>
            </a:r>
            <a:r>
              <a:rPr lang="en-US" sz="2000" dirty="0"/>
              <a:t> object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2000" dirty="0"/>
              <a:t>Inserting a value into the collection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2000" dirty="0"/>
              <a:t>Inserting a value into the collection with an optional key value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2000" dirty="0"/>
              <a:t>Handling duplicate key exceptions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331224" y="2081284"/>
            <a:ext cx="5040573" cy="369332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customers As New Collection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1224" y="2995684"/>
            <a:ext cx="3674660" cy="369332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myCustomer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1224" y="3983293"/>
            <a:ext cx="5995086" cy="369332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myCustomer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myCustomer.Name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1224" y="4876800"/>
            <a:ext cx="5603543" cy="1323439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Try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customers.Add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myCustomer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myCustomer.Name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Catch ex as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ArgumentException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ex.Message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Try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8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Items by their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You can access an item in a collection by passing an integer to 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1800" dirty="0"/>
              <a:t> method as follows: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000" dirty="0"/>
          </a:p>
          <a:p>
            <a:pPr lvl="1"/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CollectionName</a:t>
            </a:r>
            <a:r>
              <a:rPr lang="en-US" sz="1800" dirty="0"/>
              <a:t> is the name of the collection object variable</a:t>
            </a:r>
          </a:p>
          <a:p>
            <a:pPr lvl="1"/>
            <a:r>
              <a:rPr lang="en-US" sz="1800" i="1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800" dirty="0"/>
              <a:t> is the integer index of the item that you want to retrieve</a:t>
            </a:r>
          </a:p>
          <a:p>
            <a:pPr lvl="1"/>
            <a:r>
              <a:rPr lang="en-US" sz="1800" dirty="0"/>
              <a:t>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1800" dirty="0"/>
              <a:t> method returns an Object</a:t>
            </a:r>
          </a:p>
          <a:p>
            <a:pPr lvl="1"/>
            <a:r>
              <a:rPr lang="en-US" sz="1800" dirty="0"/>
              <a:t>Call 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Ctype</a:t>
            </a:r>
            <a:r>
              <a:rPr lang="en-US" sz="1800" dirty="0"/>
              <a:t> method to cast the Object to the type </a:t>
            </a:r>
            <a:r>
              <a:rPr lang="en-US" sz="1800" dirty="0" smtClean="0"/>
              <a:t>needed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000" dirty="0"/>
          </a:p>
          <a:p>
            <a:pPr lvl="1"/>
            <a:r>
              <a:rPr lang="en-US" sz="1800" dirty="0"/>
              <a:t>Item is the default method for collections, so you can use an abbreviated format, as in the following example:</a:t>
            </a:r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2479120" y="2286000"/>
            <a:ext cx="4185761" cy="400110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CollectionName.Item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(index)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373" y="4191000"/>
            <a:ext cx="8359254" cy="58477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Customer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customers.Item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(1), Customer)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("Customer found: " 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cust.Name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&amp; ": "&amp;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cust.Phone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6454" y="5614622"/>
            <a:ext cx="7391400" cy="369332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Customer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(customers(3), Customer)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IndexOutOfRange</a:t>
            </a:r>
            <a:r>
              <a:rPr lang="en-US" dirty="0"/>
              <a:t>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IndexOutOfRange</a:t>
            </a:r>
            <a:r>
              <a:rPr lang="en-US" sz="2000" dirty="0"/>
              <a:t> exception occurs if an index is used that does not match any item in a collection</a:t>
            </a:r>
          </a:p>
          <a:p>
            <a:pPr lvl="1"/>
            <a:r>
              <a:rPr lang="en-US" sz="2000" dirty="0"/>
              <a:t>The following code example shows how to handle the exception: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1100" y="2743200"/>
            <a:ext cx="6781800" cy="3293209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Customer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index As Integer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txtIndex.Text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customers.Item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(index), Customer)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("Customer found: " &amp;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cust.Name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": " 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cust.Phone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Catch ex As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IndexOutOfRangeException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ex.Message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Try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7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Each collection has a Count property</a:t>
            </a:r>
          </a:p>
          <a:p>
            <a:pPr lvl="1"/>
            <a:r>
              <a:rPr lang="en-US" sz="2400" dirty="0"/>
              <a:t>Holds the number of items in the collection</a:t>
            </a:r>
          </a:p>
          <a:p>
            <a:r>
              <a:rPr lang="en-US" sz="2400" dirty="0"/>
              <a:t>The following code example:</a:t>
            </a:r>
          </a:p>
          <a:p>
            <a:pPr lvl="1"/>
            <a:r>
              <a:rPr lang="en-US" sz="2400" dirty="0"/>
              <a:t>Uses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Next</a:t>
            </a:r>
            <a:r>
              <a:rPr lang="en-US" sz="2400" dirty="0"/>
              <a:t> loop </a:t>
            </a:r>
          </a:p>
          <a:p>
            <a:pPr lvl="1"/>
            <a:r>
              <a:rPr lang="en-US" sz="2400" dirty="0"/>
              <a:t>With the Count property as the upper limit </a:t>
            </a:r>
          </a:p>
          <a:p>
            <a:pPr lvl="1"/>
            <a:r>
              <a:rPr lang="en-US" sz="2400" dirty="0"/>
              <a:t>To add the contents of the collection to a list box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419600"/>
            <a:ext cx="5943600" cy="1477328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Integer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names.Count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lstNames.Items.Add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(names(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3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Searching for an Item by Key Value Using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1800" dirty="0"/>
              <a:t> method can be used to retrieve an item with a specific key value using the following general format:</a:t>
            </a:r>
          </a:p>
          <a:p>
            <a:endParaRPr lang="en-US" sz="1800" dirty="0" smtClean="0"/>
          </a:p>
          <a:p>
            <a:endParaRPr lang="en-US" sz="1800" dirty="0"/>
          </a:p>
          <a:p>
            <a:pPr lvl="1"/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CollectionName</a:t>
            </a:r>
            <a:r>
              <a:rPr lang="en-US" sz="1800" dirty="0"/>
              <a:t> is the name of a collection</a:t>
            </a:r>
          </a:p>
          <a:p>
            <a:pPr lvl="1"/>
            <a:r>
              <a:rPr lang="en-US" sz="1800" i="1" dirty="0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1800" dirty="0"/>
              <a:t> can be a numeric or string expression</a:t>
            </a:r>
          </a:p>
          <a:p>
            <a:pPr lvl="2"/>
            <a:r>
              <a:rPr lang="en-US" sz="1800" dirty="0"/>
              <a:t>If a string expression is used</a:t>
            </a:r>
          </a:p>
          <a:p>
            <a:pPr lvl="3"/>
            <a:r>
              <a:rPr lang="en-US" sz="1800" dirty="0"/>
              <a:t>The key value that matches the string is returned</a:t>
            </a:r>
          </a:p>
          <a:p>
            <a:pPr lvl="2"/>
            <a:r>
              <a:rPr lang="en-US" sz="1800" dirty="0"/>
              <a:t>If a numeric expression is used, it becomes the index value</a:t>
            </a:r>
          </a:p>
          <a:p>
            <a:pPr lvl="3"/>
            <a:r>
              <a:rPr lang="en-US" sz="1800" dirty="0"/>
              <a:t> The member at the specified index is returned</a:t>
            </a:r>
          </a:p>
          <a:p>
            <a:pPr lvl="1"/>
            <a:r>
              <a:rPr lang="en-US" sz="1800" dirty="0"/>
              <a:t>If no member exists with an index or key value matching 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1800" dirty="0"/>
              <a:t>, an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IndexOutOfRange</a:t>
            </a:r>
            <a:r>
              <a:rPr lang="en-US" sz="1800" dirty="0"/>
              <a:t> exception occurs</a:t>
            </a:r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2342864" y="2286000"/>
            <a:ext cx="4458272" cy="369332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CollectionName.Item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(Expression)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5562598"/>
            <a:ext cx="7162800" cy="646331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s As Student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studentCollection.Item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("49812"), Student)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References versus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item in a collection is:</a:t>
            </a:r>
          </a:p>
          <a:p>
            <a:pPr lvl="1"/>
            <a:r>
              <a:rPr lang="en-US" dirty="0"/>
              <a:t>A fundamental Visual Basic Type</a:t>
            </a:r>
          </a:p>
          <a:p>
            <a:pPr lvl="2"/>
            <a:r>
              <a:rPr lang="en-US" dirty="0"/>
              <a:t>Integer, String, Decimal, and so on</a:t>
            </a:r>
          </a:p>
          <a:p>
            <a:pPr lvl="2"/>
            <a:r>
              <a:rPr lang="en-US" dirty="0"/>
              <a:t>Only a copy of the member is returned </a:t>
            </a:r>
          </a:p>
          <a:p>
            <a:pPr lvl="2"/>
            <a:r>
              <a:rPr lang="en-US" dirty="0"/>
              <a:t>its value cannot be changed</a:t>
            </a:r>
          </a:p>
          <a:p>
            <a:pPr lvl="1"/>
            <a:r>
              <a:rPr lang="en-US" dirty="0"/>
              <a:t>A class object</a:t>
            </a:r>
          </a:p>
          <a:p>
            <a:pPr lvl="2"/>
            <a:r>
              <a:rPr lang="en-US" dirty="0"/>
              <a:t>A reference to the object is returned </a:t>
            </a:r>
          </a:p>
          <a:p>
            <a:pPr lvl="2"/>
            <a:r>
              <a:rPr lang="en-US" dirty="0"/>
              <a:t>Its value can be changed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9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Each…Next</a:t>
            </a:r>
            <a:r>
              <a:rPr lang="en-US" dirty="0"/>
              <a:t> Loop with 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may use 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For Each…Next</a:t>
            </a:r>
            <a:r>
              <a:rPr lang="en-US" sz="2800" dirty="0"/>
              <a:t> loop to access the individual members of a collection</a:t>
            </a:r>
          </a:p>
          <a:p>
            <a:pPr lvl="1"/>
            <a:r>
              <a:rPr lang="en-US" dirty="0"/>
              <a:t>Eliminates the need for a counter variable</a:t>
            </a:r>
          </a:p>
          <a:p>
            <a:pPr lvl="1"/>
            <a:r>
              <a:rPr lang="en-US" dirty="0"/>
              <a:t>For example: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579729" y="3962400"/>
            <a:ext cx="5984543" cy="1569660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Dim s As Student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Each s 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studentCollection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s.LastName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5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Use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sz="2000" dirty="0"/>
              <a:t> method to remove a member from a collection using the following general format:</a:t>
            </a:r>
          </a:p>
          <a:p>
            <a:endParaRPr lang="en-US" sz="2000" dirty="0"/>
          </a:p>
          <a:p>
            <a:pPr lvl="1"/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CollectionName</a:t>
            </a:r>
            <a:r>
              <a:rPr lang="en-US" sz="2000" dirty="0"/>
              <a:t> is the name of a collection</a:t>
            </a:r>
          </a:p>
          <a:p>
            <a:pPr lvl="1"/>
            <a:r>
              <a:rPr lang="en-US" sz="2000" i="1" dirty="0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2000" dirty="0"/>
              <a:t> can be a numeric or string expression</a:t>
            </a:r>
          </a:p>
          <a:p>
            <a:pPr lvl="2"/>
            <a:r>
              <a:rPr lang="en-US" sz="2000" dirty="0"/>
              <a:t>If a string expression is used</a:t>
            </a:r>
          </a:p>
          <a:p>
            <a:pPr lvl="3"/>
            <a:r>
              <a:rPr lang="en-US" dirty="0"/>
              <a:t>The key value that matches the string is removed</a:t>
            </a:r>
          </a:p>
          <a:p>
            <a:pPr lvl="3"/>
            <a:r>
              <a:rPr lang="en-US" dirty="0"/>
              <a:t>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ArgumentExeception</a:t>
            </a:r>
            <a:r>
              <a:rPr lang="en-US" dirty="0"/>
              <a:t> occurs if the key value does not match an item in the collection</a:t>
            </a:r>
          </a:p>
          <a:p>
            <a:pPr lvl="2"/>
            <a:r>
              <a:rPr lang="en-US" sz="2000" dirty="0"/>
              <a:t>If a numeric expression is used, it becomes the index value</a:t>
            </a:r>
          </a:p>
          <a:p>
            <a:pPr lvl="3"/>
            <a:r>
              <a:rPr lang="en-US" dirty="0"/>
              <a:t> The member at the specified index is removed</a:t>
            </a:r>
          </a:p>
          <a:p>
            <a:pPr lvl="3"/>
            <a:r>
              <a:rPr lang="en-US" dirty="0"/>
              <a:t>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IndexOutOfRange</a:t>
            </a:r>
            <a:r>
              <a:rPr lang="en-US" dirty="0"/>
              <a:t> exception occurs if the index does not match any item in the collection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940511" y="2286000"/>
            <a:ext cx="5262979" cy="400110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CollectionName.Remove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(Expression)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0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Preventing Exceptions when Removing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avoid throwing an exception with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sz="2400" dirty="0"/>
              <a:t> method:</a:t>
            </a:r>
          </a:p>
          <a:p>
            <a:pPr lvl="1"/>
            <a:r>
              <a:rPr lang="en-US" sz="2000" dirty="0"/>
              <a:t>Always check the range of the index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Make sure a key value exists before using it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0" y="2590800"/>
            <a:ext cx="7620000" cy="1323439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intIndex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Integer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(assign value 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intIndex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intIndex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&gt; 0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intIndex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studentCollection.Count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studentCollection.Remove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intIndex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0721" y="4724400"/>
            <a:ext cx="6822558" cy="1323439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strKeyToRemove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String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(assign value 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strKeyToRemove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studentCollection.Contains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strKeyToRemove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studentCollection.Remove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strKeyToRemove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3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Object-oriented </a:t>
            </a:r>
            <a:r>
              <a:rPr lang="en-US" sz="2400" dirty="0"/>
              <a:t>programming (OOP) is a way of designing and coding applications with interchangeable software components that can be used to build larger programs</a:t>
            </a:r>
          </a:p>
          <a:p>
            <a:pPr lvl="1"/>
            <a:r>
              <a:rPr lang="en-US" sz="2400" dirty="0"/>
              <a:t>First languages appeared in the 1980’s</a:t>
            </a:r>
          </a:p>
          <a:p>
            <a:pPr lvl="2"/>
            <a:r>
              <a:rPr lang="en-US" dirty="0" err="1"/>
              <a:t>SmallTalk</a:t>
            </a:r>
            <a:r>
              <a:rPr lang="en-US" dirty="0"/>
              <a:t>, C++, and ALGOL</a:t>
            </a:r>
          </a:p>
          <a:p>
            <a:pPr lvl="2"/>
            <a:r>
              <a:rPr lang="en-US" dirty="0"/>
              <a:t>The legacy of these languages has been the gradual development of object-like visual tools for building programs</a:t>
            </a:r>
          </a:p>
          <a:p>
            <a:pPr lvl="1"/>
            <a:r>
              <a:rPr lang="en-US" sz="2400" dirty="0"/>
              <a:t>In Visual Basic, forms, buttons, check boxes, list boxes and other controls are all examples of objects</a:t>
            </a:r>
          </a:p>
          <a:p>
            <a:pPr lvl="1"/>
            <a:r>
              <a:rPr lang="en-US" sz="2400" dirty="0"/>
              <a:t>These designs help produce programs that are well suited for ongoing development and expansion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3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Sub Procedures and Functions That Use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Sub procedures and functions can accept collections as arguments</a:t>
            </a:r>
          </a:p>
          <a:p>
            <a:pPr lvl="1"/>
            <a:r>
              <a:rPr lang="en-US" dirty="0"/>
              <a:t>Remember that a collection is an instance of a class</a:t>
            </a:r>
          </a:p>
          <a:p>
            <a:pPr lvl="1"/>
            <a:r>
              <a:rPr lang="en-US" dirty="0"/>
              <a:t>Follow the same guidelines for:</a:t>
            </a:r>
          </a:p>
          <a:p>
            <a:pPr lvl="2"/>
            <a:r>
              <a:rPr lang="en-US" sz="2800" dirty="0"/>
              <a:t>Passing a class object as an argument</a:t>
            </a:r>
          </a:p>
          <a:p>
            <a:pPr lvl="2"/>
            <a:r>
              <a:rPr lang="en-US" sz="2800" dirty="0"/>
              <a:t>Returning a class object from a function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53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Relating the Items in Parallel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Sometimes it is useful to store related data in two or more parallel collections</a:t>
            </a:r>
          </a:p>
          <a:p>
            <a:r>
              <a:rPr lang="en-US" sz="1800" dirty="0"/>
              <a:t>Use a unique key value to relate the items in the collections</a:t>
            </a:r>
          </a:p>
          <a:p>
            <a:pPr lvl="1"/>
            <a:r>
              <a:rPr lang="en-US" sz="1800" dirty="0"/>
              <a:t>An ID or employee number for instance</a:t>
            </a:r>
          </a:p>
          <a:p>
            <a:pPr lvl="1"/>
            <a:r>
              <a:rPr lang="en-US" sz="1800" dirty="0"/>
              <a:t>For example, the following code works with items in parallel collections by using the employee number 55678 as the key value</a:t>
            </a:r>
          </a:p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382138" y="3733800"/>
            <a:ext cx="8379725" cy="2062103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hoursWorked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New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Collection '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To hold hours worked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payRates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New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Collection    '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To hold hourly pay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rates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hoursWorked.Add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(40, "55678")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Store a value using the key value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payRates.Add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(12.5, "55678")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'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Use the same key value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again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The key value is used once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again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when retrieving the related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sngGrossPay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hoursWorked.Item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("55678") 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payRate.Item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("55678")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95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Focus on Problem Solving: Creating the </a:t>
            </a:r>
            <a:r>
              <a:rPr lang="en-US" sz="3200" i="1" dirty="0" smtClean="0"/>
              <a:t>Student Collection</a:t>
            </a:r>
            <a:r>
              <a:rPr lang="en-US" sz="3200" dirty="0" smtClean="0"/>
              <a:t> Application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MainForm</a:t>
            </a:r>
            <a:r>
              <a:rPr lang="en-US" dirty="0"/>
              <a:t>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Displays a list of student ID numbers in the list box</a:t>
            </a:r>
          </a:p>
          <a:p>
            <a:r>
              <a:rPr lang="en-US" sz="1800" dirty="0"/>
              <a:t>When an ID number is selected, student data is displayed in the labels</a:t>
            </a:r>
          </a:p>
          <a:p>
            <a:r>
              <a:rPr lang="en-US" sz="1800" dirty="0"/>
              <a:t>The </a:t>
            </a:r>
            <a:r>
              <a:rPr lang="en-US" sz="1800" i="1" dirty="0"/>
              <a:t>Add Student</a:t>
            </a:r>
            <a:r>
              <a:rPr lang="en-US" sz="1800" dirty="0"/>
              <a:t> button causes the </a:t>
            </a:r>
            <a:r>
              <a:rPr lang="en-US" sz="1800" dirty="0" err="1"/>
              <a:t>AddForm</a:t>
            </a:r>
            <a:r>
              <a:rPr lang="en-US" sz="1800" dirty="0"/>
              <a:t> form to be displayed</a:t>
            </a:r>
          </a:p>
          <a:p>
            <a:r>
              <a:rPr lang="en-US" sz="1800" dirty="0"/>
              <a:t>The </a:t>
            </a:r>
            <a:r>
              <a:rPr lang="en-US" sz="1800" i="1" dirty="0"/>
              <a:t>Remove</a:t>
            </a:r>
            <a:r>
              <a:rPr lang="en-US" sz="1800" dirty="0"/>
              <a:t> button removes a student with the currently selected ID number</a:t>
            </a:r>
          </a:p>
          <a:p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124200"/>
            <a:ext cx="3810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89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AddForm</a:t>
            </a:r>
            <a:r>
              <a:rPr lang="en-US" dirty="0"/>
              <a:t>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Allows the user to enter student data in the text boxes</a:t>
            </a:r>
          </a:p>
          <a:p>
            <a:r>
              <a:rPr lang="en-US" sz="2000" dirty="0"/>
              <a:t>The </a:t>
            </a:r>
            <a:r>
              <a:rPr lang="en-US" sz="2000" i="1" dirty="0"/>
              <a:t>Add</a:t>
            </a:r>
            <a:r>
              <a:rPr lang="en-US" sz="2000" dirty="0"/>
              <a:t> button adds the student data to the collections</a:t>
            </a:r>
          </a:p>
          <a:p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2009" y="2514600"/>
            <a:ext cx="3399983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522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 Browser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7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Object Browser is a dialog box that displays information about objects</a:t>
            </a:r>
          </a:p>
          <a:p>
            <a:r>
              <a:rPr lang="en-US" sz="2400" dirty="0"/>
              <a:t>You can use the object browser to examine:</a:t>
            </a:r>
          </a:p>
          <a:p>
            <a:pPr lvl="1"/>
            <a:r>
              <a:rPr lang="en-US" sz="2400" dirty="0"/>
              <a:t>Classes you have created in your project</a:t>
            </a:r>
          </a:p>
          <a:p>
            <a:pPr lvl="1"/>
            <a:r>
              <a:rPr lang="en-US" sz="2400" dirty="0"/>
              <a:t>Namespaces, classes, and other components that Visual Basic makes available to your project</a:t>
            </a:r>
          </a:p>
          <a:p>
            <a:r>
              <a:rPr lang="en-US" sz="2400" dirty="0"/>
              <a:t>Tutorial 12-3 guides you through the process of using the Object browser to examine the classes you created in the </a:t>
            </a:r>
            <a:r>
              <a:rPr lang="en-US" sz="2400" i="1" dirty="0"/>
              <a:t>Student Collection</a:t>
            </a:r>
            <a:r>
              <a:rPr lang="en-US" sz="2400" dirty="0"/>
              <a:t> project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45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i="1" dirty="0" smtClean="0">
                <a:cs typeface="Times New Roman" pitchFamily="18" charset="0"/>
              </a:rPr>
              <a:t>Inheritance </a:t>
            </a:r>
            <a:r>
              <a:rPr lang="en-US" sz="2400" dirty="0">
                <a:cs typeface="Times New Roman" pitchFamily="18" charset="0"/>
              </a:rPr>
              <a:t>allows new classes to derive their characteristics from existing classes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2400" dirty="0">
                <a:cs typeface="Times New Roman" pitchFamily="18" charset="0"/>
              </a:rPr>
              <a:t> class may have several types of students such as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GraduateStudent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ExchangeStudent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StudentEmployee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These can become new classes and share all the characteristics of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2400" dirty="0">
                <a:cs typeface="Times New Roman" pitchFamily="18" charset="0"/>
              </a:rPr>
              <a:t> class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Each new class would then add specialized characteristics that differentiate them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66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Derived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i="1" dirty="0">
                <a:cs typeface="Times New Roman" pitchFamily="18" charset="0"/>
              </a:rPr>
              <a:t>Base Class</a:t>
            </a:r>
            <a:r>
              <a:rPr lang="en-US" sz="2800" dirty="0"/>
              <a:t> is a general-purpose class that other classes may be based on</a:t>
            </a:r>
          </a:p>
          <a:p>
            <a:pPr lvl="1"/>
            <a:r>
              <a:rPr lang="en-US" dirty="0"/>
              <a:t>Think of the base class as </a:t>
            </a:r>
            <a:r>
              <a:rPr lang="en-US" dirty="0" smtClean="0"/>
              <a:t>the parent</a:t>
            </a:r>
          </a:p>
          <a:p>
            <a:pPr lvl="1"/>
            <a:endParaRPr lang="en-US" dirty="0"/>
          </a:p>
          <a:p>
            <a:r>
              <a:rPr lang="en-US" sz="2800" dirty="0"/>
              <a:t>A </a:t>
            </a:r>
            <a:r>
              <a:rPr lang="en-US" sz="2800" i="1" dirty="0">
                <a:cs typeface="Times New Roman" pitchFamily="18" charset="0"/>
              </a:rPr>
              <a:t>Derived Class</a:t>
            </a:r>
            <a:r>
              <a:rPr lang="en-US" sz="2800" dirty="0"/>
              <a:t> is based on the base class and inherits characteristics from it</a:t>
            </a:r>
          </a:p>
          <a:p>
            <a:pPr lvl="1"/>
            <a:r>
              <a:rPr lang="en-US" dirty="0"/>
              <a:t>Think of the derived class as </a:t>
            </a:r>
            <a:r>
              <a:rPr lang="en-US" dirty="0" smtClean="0"/>
              <a:t>the </a:t>
            </a:r>
            <a:r>
              <a:rPr lang="en-US" dirty="0"/>
              <a:t>child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76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An abstract data type (ADT) is a data type created by a programmer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ADTs are important in computer science and object-oriented programming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An abstraction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is a model of something that includes only its general characteristics</a:t>
            </a:r>
          </a:p>
          <a:p>
            <a:pPr>
              <a:lnSpc>
                <a:spcPct val="90000"/>
              </a:lnSpc>
            </a:pPr>
            <a:r>
              <a:rPr lang="en-US" dirty="0"/>
              <a:t>Dog is a good example of an abstraction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Defines a general type of animal but not a specific breed, color, or size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dog is like a data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specific dog is an instance of the data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Vehicle Base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Vehicle</a:t>
            </a:r>
            <a:r>
              <a:rPr lang="en-US" sz="2400" dirty="0"/>
              <a:t> class with the following:</a:t>
            </a:r>
          </a:p>
          <a:p>
            <a:pPr lvl="1"/>
            <a:r>
              <a:rPr lang="en-US" sz="2400" dirty="0"/>
              <a:t>Private variable for number of passengers</a:t>
            </a:r>
          </a:p>
          <a:p>
            <a:pPr lvl="1"/>
            <a:r>
              <a:rPr lang="en-US" sz="2400" dirty="0"/>
              <a:t>Private variable for miles per gallon</a:t>
            </a:r>
          </a:p>
          <a:p>
            <a:pPr lvl="1"/>
            <a:r>
              <a:rPr lang="en-US" sz="2400" dirty="0"/>
              <a:t>Public property for number of passengers</a:t>
            </a:r>
            <a:br>
              <a:rPr lang="en-US" sz="2400" dirty="0"/>
            </a:br>
            <a:r>
              <a:rPr lang="en-US" sz="2400" dirty="0"/>
              <a:t>(Passengers)</a:t>
            </a:r>
          </a:p>
          <a:p>
            <a:pPr lvl="1"/>
            <a:r>
              <a:rPr lang="en-US" sz="2400" dirty="0"/>
              <a:t>Public property for miles per gallon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/>
              <a:t>MilesPerGallon</a:t>
            </a:r>
            <a:r>
              <a:rPr lang="en-US" sz="2400" dirty="0"/>
              <a:t>)</a:t>
            </a:r>
          </a:p>
          <a:p>
            <a:r>
              <a:rPr lang="en-US" sz="2400" dirty="0"/>
              <a:t>This class holds general data about a vehicle </a:t>
            </a:r>
          </a:p>
          <a:p>
            <a:r>
              <a:rPr lang="en-US" sz="2400" dirty="0"/>
              <a:t>Can create more specialized classes from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Vehicle</a:t>
            </a:r>
            <a:r>
              <a:rPr lang="en-US" sz="2400" dirty="0"/>
              <a:t> class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80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Truck Derived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Truck</a:t>
            </a:r>
            <a:r>
              <a:rPr lang="en-US" sz="2400" dirty="0"/>
              <a:t> class derived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Vehicle</a:t>
            </a:r>
            <a:r>
              <a:rPr lang="en-US" sz="2400" dirty="0"/>
              <a:t> class </a:t>
            </a:r>
          </a:p>
          <a:p>
            <a:pPr lvl="1"/>
            <a:r>
              <a:rPr lang="en-US" sz="2400" dirty="0"/>
              <a:t>Inherits all non-private methods, properties, and variables of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Vehicle</a:t>
            </a:r>
            <a:r>
              <a:rPr lang="en-US" sz="2400" dirty="0"/>
              <a:t> class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Truck</a:t>
            </a:r>
            <a:r>
              <a:rPr lang="en-US" sz="2400" dirty="0"/>
              <a:t> class defines two properties of its own </a:t>
            </a:r>
          </a:p>
          <a:p>
            <a:pPr lvl="1"/>
            <a:r>
              <a:rPr lang="en-US" sz="2400" dirty="0" err="1"/>
              <a:t>MaxCargoWeight</a:t>
            </a:r>
            <a:r>
              <a:rPr lang="en-US" sz="2400" dirty="0"/>
              <a:t> – holds top cargo weight</a:t>
            </a:r>
          </a:p>
          <a:p>
            <a:pPr lvl="1"/>
            <a:r>
              <a:rPr lang="en-US" sz="2400" dirty="0" err="1"/>
              <a:t>FourWheelDrive</a:t>
            </a:r>
            <a:r>
              <a:rPr lang="en-US" sz="2400" dirty="0"/>
              <a:t> – indicates if truck is 4WD</a:t>
            </a:r>
          </a:p>
          <a:p>
            <a:pPr lvl="1"/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i="1" dirty="0"/>
              <a:t>Vehicle Inheritance</a:t>
            </a:r>
            <a:r>
              <a:rPr lang="en-US" sz="2400" dirty="0"/>
              <a:t> program in the Chapter 12 student sample programs folder contains the code for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Vehicle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Truck</a:t>
            </a:r>
            <a:r>
              <a:rPr lang="en-US" sz="2400" dirty="0"/>
              <a:t> classes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42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Overriding Properties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Times New Roman" pitchFamily="18" charset="0"/>
              </a:rPr>
              <a:t>Sometimes a base class property procedure or method must work differently for a derived class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You can override base class method or property 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You must write the method or property as desired in the derived class using same </a:t>
            </a:r>
            <a:r>
              <a:rPr lang="en-US" sz="2400" dirty="0" smtClean="0">
                <a:cs typeface="Times New Roman" pitchFamily="18" charset="0"/>
              </a:rPr>
              <a:t>name</a:t>
            </a:r>
          </a:p>
          <a:p>
            <a:pPr lvl="1"/>
            <a:endParaRPr lang="en-US" sz="24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When an object of the derived class accesses the property or calls the method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The overridden version in derived class is used 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The base class version is not used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98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Vehicle</a:t>
            </a:r>
            <a:r>
              <a:rPr lang="en-US" sz="2400" dirty="0">
                <a:cs typeface="Times New Roman" pitchFamily="18" charset="0"/>
              </a:rPr>
              <a:t> class has no restriction on number of passengers</a:t>
            </a:r>
          </a:p>
          <a:p>
            <a:r>
              <a:rPr lang="en-US" sz="2400" dirty="0">
                <a:cs typeface="Times New Roman" pitchFamily="18" charset="0"/>
              </a:rPr>
              <a:t>But may wish to restrict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Truck</a:t>
            </a:r>
            <a:r>
              <a:rPr lang="en-US" sz="2400" dirty="0">
                <a:cs typeface="Times New Roman" pitchFamily="18" charset="0"/>
              </a:rPr>
              <a:t> class to two passengers at most</a:t>
            </a:r>
          </a:p>
          <a:p>
            <a:r>
              <a:rPr lang="en-US" sz="2400" dirty="0">
                <a:cs typeface="Times New Roman" pitchFamily="18" charset="0"/>
              </a:rPr>
              <a:t>Can override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Vehicle</a:t>
            </a:r>
            <a:r>
              <a:rPr lang="en-US" sz="2400" dirty="0">
                <a:cs typeface="Times New Roman" pitchFamily="18" charset="0"/>
              </a:rPr>
              <a:t> class Passengers property by: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Coding Passengers property in derived class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Specify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Overridable</a:t>
            </a:r>
            <a:r>
              <a:rPr lang="en-US" sz="2400" dirty="0">
                <a:cs typeface="Times New Roman" pitchFamily="18" charset="0"/>
              </a:rPr>
              <a:t> keyword in base class property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Specify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Overrides</a:t>
            </a:r>
            <a:r>
              <a:rPr lang="en-US" sz="2400" dirty="0">
                <a:cs typeface="Times New Roman" pitchFamily="18" charset="0"/>
              </a:rPr>
              <a:t> keyword in derived class property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58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Overridable</a:t>
            </a:r>
            <a:r>
              <a:rPr lang="en-US" dirty="0"/>
              <a:t> Property Procedure in the Base Class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Overridable</a:t>
            </a:r>
            <a:r>
              <a:rPr lang="en-US" sz="2400" dirty="0"/>
              <a:t> keyword added to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Vehicle</a:t>
            </a:r>
            <a:r>
              <a:rPr lang="en-US" sz="2400" dirty="0"/>
              <a:t> base class property procedure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14400" y="2819400"/>
            <a:ext cx="7239000" cy="2308324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Overridable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Property Passengers()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intPassengers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As Integer)</a:t>
            </a: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intPassengers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value</a:t>
            </a: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 Property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Overridden Property Procedure in the Derived Class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Overrides</a:t>
            </a:r>
            <a:r>
              <a:rPr lang="en-US" sz="2000" dirty="0"/>
              <a:t> keyword and new logic added to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Truck</a:t>
            </a:r>
            <a:r>
              <a:rPr lang="en-US" sz="2000" dirty="0"/>
              <a:t> derived class property procedure</a:t>
            </a:r>
          </a:p>
          <a:p>
            <a:r>
              <a:rPr lang="en-US" sz="2000" dirty="0"/>
              <a:t>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MyBase</a:t>
            </a:r>
            <a:r>
              <a:rPr lang="en-US" sz="2000" dirty="0"/>
              <a:t> keyword refers to the base class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81000" y="2699982"/>
            <a:ext cx="8382000" cy="3416320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Overrides Property Passengers() As Integer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Get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MyBase.Passengers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Set(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As Integer)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&gt;= 1 And value &lt;= 2 Then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MyBase.Passengers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value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("Passengers must be 1 or 2.", "Error")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Property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9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general format of a procedure that overrides a base class procedure is as follows:</a:t>
            </a:r>
          </a:p>
          <a:p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The general format of a function that overrides a base class function is as follows:</a:t>
            </a:r>
          </a:p>
          <a:p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When overriding methods and procedures, remember that:</a:t>
            </a:r>
          </a:p>
          <a:p>
            <a:pPr lvl="1"/>
            <a:r>
              <a:rPr lang="en-US" sz="1800" dirty="0"/>
              <a:t>A derived class cannot access methods or property procedures in the base class that are declared as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A derived class must keep the same access level as the base class</a:t>
            </a:r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666875" y="2362200"/>
            <a:ext cx="5810250" cy="830997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AccessSpecifier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Overrides Sub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ProcedureName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Statements</a:t>
            </a:r>
            <a:endParaRPr lang="en-US" sz="16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Sub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8879" y="3886200"/>
            <a:ext cx="7746242" cy="830997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AccessSpecifier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Overrides Function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() As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endParaRPr lang="en-US" sz="16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Statements</a:t>
            </a:r>
            <a:endParaRPr lang="en-US" sz="16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Sub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8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Overriding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Every class that you create in Visual Basic is derived from a built-in class named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Object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000" dirty="0"/>
              <a:t> class has a method named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ToString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/>
              <a:t>You can override this method so it returns a string representation of the data stored in an object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2500" y="3581400"/>
            <a:ext cx="7239000" cy="2585323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 Overridden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method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Overrides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As String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a string representation of a vehicle.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String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"Passengers: " &amp;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intPassengers.ToString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&amp;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MPG: " &amp;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dblMPG.ToString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Function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6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Class and Derived Class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constructor (named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800" dirty="0"/>
              <a:t>) may be defined for both the base class and a derived class</a:t>
            </a:r>
          </a:p>
          <a:p>
            <a:r>
              <a:rPr lang="en-US" sz="2800" dirty="0"/>
              <a:t>When a new object of the derived class is created, both constructors are executed</a:t>
            </a:r>
          </a:p>
          <a:p>
            <a:pPr lvl="1"/>
            <a:r>
              <a:rPr lang="en-US" dirty="0"/>
              <a:t>The constructor of the base class will be called </a:t>
            </a:r>
            <a:r>
              <a:rPr lang="en-US" i="1" dirty="0"/>
              <a:t>first</a:t>
            </a:r>
          </a:p>
          <a:p>
            <a:pPr lvl="1"/>
            <a:r>
              <a:rPr lang="en-US" dirty="0"/>
              <a:t>Then the constructor of the derived class will be called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783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and Derived Class Constructors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704850" y="1905000"/>
            <a:ext cx="7734300" cy="4031873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Vehicle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Sub New()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the base class constructor.")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Sub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(other properties and methods...)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Class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Truck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Inherits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Vehicle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Sub New()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the derived class constructor.")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Sub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(other properties and methods...)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Class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A class</a:t>
            </a:r>
            <a:r>
              <a:rPr lang="en-US" sz="2400" i="1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is a program structure that defines an abstract data type</a:t>
            </a:r>
          </a:p>
          <a:p>
            <a:pPr lvl="1"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Create the class first</a:t>
            </a:r>
          </a:p>
          <a:p>
            <a:pPr lvl="1"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Then create an instance of the class</a:t>
            </a:r>
          </a:p>
          <a:p>
            <a:pPr lvl="2">
              <a:spcBef>
                <a:spcPct val="0"/>
              </a:spcBef>
            </a:pPr>
            <a:r>
              <a:rPr lang="en-US" dirty="0">
                <a:cs typeface="Times New Roman" pitchFamily="18" charset="0"/>
              </a:rPr>
              <a:t>also called an object</a:t>
            </a:r>
          </a:p>
          <a:p>
            <a:pPr lvl="1"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Class instances share common characteristics</a:t>
            </a:r>
          </a:p>
          <a:p>
            <a:pPr lvl="1"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Visual Basic forms and controls are classes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419600"/>
            <a:ext cx="7734300" cy="1733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39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2800" dirty="0"/>
              <a:t> access </a:t>
            </a:r>
            <a:r>
              <a:rPr lang="en-US" sz="2800" dirty="0" err="1"/>
              <a:t>specifier</a:t>
            </a:r>
            <a:r>
              <a:rPr lang="en-US" sz="2800" dirty="0"/>
              <a:t> may be used in the declaration of a base class member, such as the following:</a:t>
            </a:r>
          </a:p>
          <a:p>
            <a:endParaRPr lang="en-US" sz="2800" i="1" dirty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Protected</a:t>
            </a:r>
            <a:r>
              <a:rPr lang="en-US" dirty="0"/>
              <a:t> base class members are treated as </a:t>
            </a:r>
          </a:p>
          <a:p>
            <a:pPr lvl="2"/>
            <a:r>
              <a:rPr lang="en-US" sz="2800" dirty="0"/>
              <a:t>Public to classes derived from this base</a:t>
            </a:r>
          </a:p>
          <a:p>
            <a:pPr lvl="2"/>
            <a:r>
              <a:rPr lang="en-US" sz="2800" dirty="0"/>
              <a:t>Private to classes not derived from this base</a:t>
            </a:r>
          </a:p>
          <a:p>
            <a:endParaRPr lang="en-US" sz="2800" dirty="0"/>
          </a:p>
          <a:p>
            <a:r>
              <a:rPr lang="en-US" sz="2800" dirty="0"/>
              <a:t>In Tutorial 12-4, you complete an application that uses inheritance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Properties, Methods, and Event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Programs communicate with an object using the properties and methods of the class</a:t>
            </a:r>
          </a:p>
          <a:p>
            <a:r>
              <a:rPr lang="en-US" sz="2400" dirty="0"/>
              <a:t>Class properties: </a:t>
            </a:r>
          </a:p>
          <a:p>
            <a:pPr lvl="1"/>
            <a:r>
              <a:rPr lang="en-US" sz="2400" dirty="0"/>
              <a:t>Buttons have Location, Text, and Name properties</a:t>
            </a:r>
          </a:p>
          <a:p>
            <a:r>
              <a:rPr lang="en-US" sz="2400" dirty="0"/>
              <a:t>Class methods: </a:t>
            </a:r>
          </a:p>
          <a:p>
            <a:pPr lvl="1"/>
            <a:r>
              <a:rPr lang="en-US" sz="2400" dirty="0"/>
              <a:t>The Focus method functions identically for every single button</a:t>
            </a:r>
          </a:p>
          <a:p>
            <a:r>
              <a:rPr lang="en-US" sz="2400" dirty="0"/>
              <a:t>Class event procedures: </a:t>
            </a:r>
          </a:p>
          <a:p>
            <a:pPr lvl="1"/>
            <a:r>
              <a:rPr lang="en-US" sz="2400" dirty="0"/>
              <a:t>Each button on a form has a different click event procedure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51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challenge is to design classes that effectively cooperate and communicate</a:t>
            </a:r>
          </a:p>
          <a:p>
            <a:r>
              <a:rPr lang="en-US" sz="2400" dirty="0"/>
              <a:t>Analyze application requirements to determine ADTs that best implement the specifications</a:t>
            </a:r>
          </a:p>
          <a:p>
            <a:r>
              <a:rPr lang="en-US" sz="2400" dirty="0"/>
              <a:t>Classes are fundamental building blocks</a:t>
            </a:r>
          </a:p>
          <a:p>
            <a:pPr lvl="1"/>
            <a:r>
              <a:rPr lang="en-US" sz="2400" dirty="0"/>
              <a:t>Typically represent nouns of some type</a:t>
            </a:r>
          </a:p>
          <a:p>
            <a:r>
              <a:rPr lang="en-US" sz="2400" dirty="0"/>
              <a:t>A well-designed class may outlive the application</a:t>
            </a:r>
          </a:p>
          <a:p>
            <a:pPr lvl="1"/>
            <a:r>
              <a:rPr lang="en-US" sz="2400" dirty="0"/>
              <a:t>Other uses for the class may be found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3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WVB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SOWVB2012</Template>
  <TotalTime>191</TotalTime>
  <Words>4508</Words>
  <Application>Microsoft Office PowerPoint</Application>
  <PresentationFormat>On-screen Show (4:3)</PresentationFormat>
  <Paragraphs>747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SOWVB2012</vt:lpstr>
      <vt:lpstr>Chapter 12</vt:lpstr>
      <vt:lpstr>Topics</vt:lpstr>
      <vt:lpstr>Introduction</vt:lpstr>
      <vt:lpstr>Classes and Objects</vt:lpstr>
      <vt:lpstr>Object-Oriented Programming</vt:lpstr>
      <vt:lpstr>Abstract Data Types</vt:lpstr>
      <vt:lpstr>Classes</vt:lpstr>
      <vt:lpstr>Class Properties, Methods, and Event Procedures</vt:lpstr>
      <vt:lpstr>Object-Oriented Design</vt:lpstr>
      <vt:lpstr>Finding the Classes</vt:lpstr>
      <vt:lpstr>Looking for Control Structures</vt:lpstr>
      <vt:lpstr>Describing the Classes</vt:lpstr>
      <vt:lpstr>Interface and Implementation</vt:lpstr>
      <vt:lpstr>Creating a Class</vt:lpstr>
      <vt:lpstr>Class Declaration and Adding a Class</vt:lpstr>
      <vt:lpstr>The Add New Item Dialog Box</vt:lpstr>
      <vt:lpstr>Member Variables</vt:lpstr>
      <vt:lpstr>Creating an Instance of a Class</vt:lpstr>
      <vt:lpstr>Accessing Members</vt:lpstr>
      <vt:lpstr>Property Procedures</vt:lpstr>
      <vt:lpstr>Example Class Property</vt:lpstr>
      <vt:lpstr>Example Class Property Use</vt:lpstr>
      <vt:lpstr>Read-Only Properties</vt:lpstr>
      <vt:lpstr>Read-Only Property Example</vt:lpstr>
      <vt:lpstr>Auto-Implemented Properties</vt:lpstr>
      <vt:lpstr>Removing Objects and Garbage Collection</vt:lpstr>
      <vt:lpstr>Going Out of Scope</vt:lpstr>
      <vt:lpstr>Comparing Object Variables with the Is and IsNot Operators</vt:lpstr>
      <vt:lpstr>Creating an Array of Objects</vt:lpstr>
      <vt:lpstr>Writing Procedures and Functions That Work with Objects</vt:lpstr>
      <vt:lpstr>Passing Objects by Value and by Reference</vt:lpstr>
      <vt:lpstr>Returning an Object from a Function</vt:lpstr>
      <vt:lpstr>Methods</vt:lpstr>
      <vt:lpstr>Constructors</vt:lpstr>
      <vt:lpstr>Displaying Messages in the Output Window</vt:lpstr>
      <vt:lpstr>Tutorial 12-1</vt:lpstr>
      <vt:lpstr>Collections</vt:lpstr>
      <vt:lpstr>Collections</vt:lpstr>
      <vt:lpstr>Creating an Instance of the Collection Class</vt:lpstr>
      <vt:lpstr>Adding Items to a Collection</vt:lpstr>
      <vt:lpstr>Examples of Adding Items to a Collection</vt:lpstr>
      <vt:lpstr>Accessing Items by their Indexes</vt:lpstr>
      <vt:lpstr>The IndexOutOfRange Exception</vt:lpstr>
      <vt:lpstr>The Count Property</vt:lpstr>
      <vt:lpstr>Searching for an Item by Key Value Using the Item Method</vt:lpstr>
      <vt:lpstr>Using References versus Copies</vt:lpstr>
      <vt:lpstr>Using the For Each…Next Loop with a Collection</vt:lpstr>
      <vt:lpstr>Removing Members</vt:lpstr>
      <vt:lpstr>Preventing Exceptions when Removing Members</vt:lpstr>
      <vt:lpstr>Writing Sub Procedures and Functions That Use Collections</vt:lpstr>
      <vt:lpstr>Relating the Items in Parallel Collections</vt:lpstr>
      <vt:lpstr>Focus on Problem Solving: Creating the Student Collection Application</vt:lpstr>
      <vt:lpstr>The MainForm Form</vt:lpstr>
      <vt:lpstr>The AddForm Form</vt:lpstr>
      <vt:lpstr>The Object Browser</vt:lpstr>
      <vt:lpstr>The Object Browser</vt:lpstr>
      <vt:lpstr>Introduction to Inheritance</vt:lpstr>
      <vt:lpstr>What is Inheritance?</vt:lpstr>
      <vt:lpstr>Base and Derived Classes</vt:lpstr>
      <vt:lpstr>The Vehicle Base Class</vt:lpstr>
      <vt:lpstr>The Truck Derived Class</vt:lpstr>
      <vt:lpstr>Overriding Properties and Methods</vt:lpstr>
      <vt:lpstr>Overriding Procedure Example</vt:lpstr>
      <vt:lpstr>Overridable Property Procedure in the Base Class Example</vt:lpstr>
      <vt:lpstr>Overridden Property Procedure in the Derived Class Example</vt:lpstr>
      <vt:lpstr>Overriding Methods</vt:lpstr>
      <vt:lpstr>Overriding the ToString Method</vt:lpstr>
      <vt:lpstr>Base Class and Derived Class Constructors</vt:lpstr>
      <vt:lpstr>Base and Derived Class Constructors Example</vt:lpstr>
      <vt:lpstr>Protected Members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subject>Classes, Collections, and Inheritance</dc:subject>
  <dc:creator>Chris</dc:creator>
  <cp:lastModifiedBy>Chris</cp:lastModifiedBy>
  <cp:revision>43</cp:revision>
  <dcterms:created xsi:type="dcterms:W3CDTF">2006-08-16T00:00:00Z</dcterms:created>
  <dcterms:modified xsi:type="dcterms:W3CDTF">2013-07-19T17:59:21Z</dcterms:modified>
</cp:coreProperties>
</file>