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60" r:id="rId6"/>
    <p:sldId id="274" r:id="rId7"/>
    <p:sldId id="275" r:id="rId8"/>
    <p:sldId id="276" r:id="rId9"/>
    <p:sldId id="277" r:id="rId10"/>
    <p:sldId id="280" r:id="rId11"/>
    <p:sldId id="279" r:id="rId12"/>
    <p:sldId id="281" r:id="rId13"/>
    <p:sldId id="282" r:id="rId14"/>
    <p:sldId id="283" r:id="rId15"/>
    <p:sldId id="284" r:id="rId16"/>
    <p:sldId id="259" r:id="rId17"/>
    <p:sldId id="26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5" r:id="rId31"/>
    <p:sldId id="298" r:id="rId32"/>
    <p:sldId id="299" r:id="rId33"/>
    <p:sldId id="300" r:id="rId34"/>
    <p:sldId id="302" r:id="rId35"/>
    <p:sldId id="301" r:id="rId36"/>
    <p:sldId id="262" r:id="rId37"/>
    <p:sldId id="263" r:id="rId38"/>
    <p:sldId id="303" r:id="rId39"/>
    <p:sldId id="264" r:id="rId40"/>
    <p:sldId id="265" r:id="rId41"/>
    <p:sldId id="304" r:id="rId42"/>
    <p:sldId id="305" r:id="rId43"/>
    <p:sldId id="306" r:id="rId44"/>
    <p:sldId id="307" r:id="rId45"/>
    <p:sldId id="266" r:id="rId46"/>
    <p:sldId id="267" r:id="rId47"/>
    <p:sldId id="308" r:id="rId48"/>
    <p:sldId id="309" r:id="rId49"/>
    <p:sldId id="310" r:id="rId50"/>
    <p:sldId id="268" r:id="rId51"/>
    <p:sldId id="269" r:id="rId52"/>
    <p:sldId id="311" r:id="rId53"/>
    <p:sldId id="312" r:id="rId54"/>
    <p:sldId id="270" r:id="rId55"/>
    <p:sldId id="271" r:id="rId56"/>
    <p:sldId id="313" r:id="rId57"/>
    <p:sldId id="314" r:id="rId58"/>
    <p:sldId id="272" r:id="rId59"/>
    <p:sldId id="273" r:id="rId60"/>
    <p:sldId id="316" r:id="rId61"/>
    <p:sldId id="31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3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Applications with Visual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Directions</a:t>
            </a:r>
            <a:r>
              <a:rPr lang="en-US" dirty="0" smtClean="0"/>
              <a:t> Application Running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8" y="1905000"/>
            <a:ext cx="4801664" cy="3625257"/>
          </a:xfrm>
        </p:spPr>
      </p:pic>
    </p:spTree>
    <p:extLst>
      <p:ext uri="{BB962C8B-B14F-4D97-AF65-F5344CB8AC3E}">
        <p14:creationId xmlns:p14="http://schemas.microsoft.com/office/powerpoint/2010/main" val="21768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Mode, Run Mode, and Break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Visual Basic has three modes in which it operates: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Mode </a:t>
            </a:r>
          </a:p>
          <a:p>
            <a:pPr lvl="2"/>
            <a:r>
              <a:rPr lang="en-US" sz="2800" dirty="0" smtClean="0"/>
              <a:t>The </a:t>
            </a:r>
            <a:r>
              <a:rPr lang="en-US" sz="2800" dirty="0"/>
              <a:t>mode in which you create the application</a:t>
            </a:r>
          </a:p>
          <a:p>
            <a:pPr lvl="2"/>
            <a:r>
              <a:rPr lang="en-US" sz="2800" dirty="0" smtClean="0"/>
              <a:t>Also </a:t>
            </a:r>
            <a:r>
              <a:rPr lang="en-US" sz="2800" dirty="0"/>
              <a:t>known as design time</a:t>
            </a:r>
          </a:p>
          <a:p>
            <a:pPr lvl="1"/>
            <a:r>
              <a:rPr lang="en-US" dirty="0" smtClean="0"/>
              <a:t>Run Mode </a:t>
            </a:r>
            <a:endParaRPr lang="en-US" dirty="0"/>
          </a:p>
          <a:p>
            <a:pPr lvl="2"/>
            <a:r>
              <a:rPr lang="en-US" sz="2800" dirty="0" smtClean="0"/>
              <a:t>Executes </a:t>
            </a:r>
            <a:r>
              <a:rPr lang="en-US" sz="2800" dirty="0"/>
              <a:t>the application in the Visual Studio environment</a:t>
            </a:r>
          </a:p>
          <a:p>
            <a:pPr lvl="2"/>
            <a:r>
              <a:rPr lang="en-US" sz="2800" dirty="0" smtClean="0"/>
              <a:t>Also </a:t>
            </a:r>
            <a:r>
              <a:rPr lang="en-US" sz="2800" dirty="0"/>
              <a:t>known as </a:t>
            </a:r>
            <a:r>
              <a:rPr lang="en-US" sz="2800" dirty="0" smtClean="0"/>
              <a:t>runtime</a:t>
            </a:r>
            <a:endParaRPr lang="en-US" sz="2800" dirty="0"/>
          </a:p>
          <a:p>
            <a:pPr lvl="1"/>
            <a:r>
              <a:rPr lang="en-US" dirty="0" smtClean="0"/>
              <a:t>Break </a:t>
            </a:r>
            <a:r>
              <a:rPr lang="en-US" dirty="0"/>
              <a:t>Mode </a:t>
            </a:r>
          </a:p>
          <a:p>
            <a:pPr lvl="2"/>
            <a:r>
              <a:rPr lang="en-US" sz="2800" dirty="0" smtClean="0"/>
              <a:t>Momentarily </a:t>
            </a:r>
            <a:r>
              <a:rPr lang="en-US" sz="2800" dirty="0"/>
              <a:t>suspends execution of a running application </a:t>
            </a:r>
          </a:p>
          <a:p>
            <a:pPr lvl="2"/>
            <a:r>
              <a:rPr lang="en-US" sz="2800" dirty="0" smtClean="0"/>
              <a:t>For </a:t>
            </a:r>
            <a:r>
              <a:rPr lang="en-US" sz="2800" dirty="0"/>
              <a:t>testing and debugging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Solutions and Projects are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solution is a container that holds Visual Studio projects</a:t>
            </a:r>
          </a:p>
          <a:p>
            <a:r>
              <a:rPr lang="en-US" sz="2000" dirty="0" smtClean="0"/>
              <a:t>Each time you create a new project, you will also create a new solution to hold it</a:t>
            </a:r>
          </a:p>
          <a:p>
            <a:r>
              <a:rPr lang="en-US" sz="2000" dirty="0" smtClean="0"/>
              <a:t>A solution folder is created for each new project</a:t>
            </a:r>
          </a:p>
          <a:p>
            <a:pPr lvl="1"/>
            <a:r>
              <a:rPr lang="en-US" sz="2000" dirty="0" smtClean="0"/>
              <a:t>The solution folder contains: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solution file and project folder</a:t>
            </a:r>
          </a:p>
          <a:p>
            <a:pPr lvl="2"/>
            <a:r>
              <a:rPr lang="en-US" sz="2000" dirty="0" smtClean="0"/>
              <a:t>Double-clicking the solution file             (</a:t>
            </a:r>
            <a:r>
              <a:rPr lang="en-US" sz="2000" i="1" dirty="0" smtClean="0"/>
              <a:t>.</a:t>
            </a:r>
            <a:r>
              <a:rPr lang="en-US" sz="2000" i="1" dirty="0" err="1" smtClean="0"/>
              <a:t>sln</a:t>
            </a:r>
            <a:r>
              <a:rPr lang="en-US" sz="2000" dirty="0" smtClean="0"/>
              <a:t>) will load the project in Visual Studio</a:t>
            </a:r>
          </a:p>
          <a:p>
            <a:pPr lvl="1"/>
            <a:r>
              <a:rPr lang="en-US" sz="2000" dirty="0" smtClean="0"/>
              <a:t>The project folder contains:</a:t>
            </a:r>
          </a:p>
          <a:p>
            <a:pPr lvl="1"/>
            <a:r>
              <a:rPr lang="en-US" sz="2000" dirty="0" smtClean="0"/>
              <a:t>Several files and folders generated by Visual Studio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project file</a:t>
            </a:r>
          </a:p>
          <a:p>
            <a:pPr lvl="2"/>
            <a:r>
              <a:rPr lang="en-US" sz="2000" dirty="0" smtClean="0"/>
              <a:t>Double-clicking the project file              (</a:t>
            </a:r>
            <a:r>
              <a:rPr lang="en-US" sz="2000" i="1" dirty="0" smtClean="0"/>
              <a:t>.</a:t>
            </a:r>
            <a:r>
              <a:rPr lang="en-US" sz="2000" i="1" dirty="0" err="1" smtClean="0"/>
              <a:t>vbproj</a:t>
            </a:r>
            <a:r>
              <a:rPr lang="en-US" sz="2000" dirty="0" smtClean="0"/>
              <a:t>) will also load the project in Visual Studio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4809"/>
            <a:ext cx="642938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257800"/>
            <a:ext cx="642938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48" y="2346614"/>
            <a:ext cx="642938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 Existing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Visual Studio running, perform any </a:t>
            </a:r>
            <a:r>
              <a:rPr lang="en-US" i="1" dirty="0" smtClean="0"/>
              <a:t>one</a:t>
            </a:r>
            <a:r>
              <a:rPr lang="en-US" dirty="0" smtClean="0"/>
              <a:t> of the following actions:</a:t>
            </a:r>
          </a:p>
          <a:p>
            <a:pPr lvl="1"/>
            <a:r>
              <a:rPr lang="en-US" dirty="0" smtClean="0"/>
              <a:t>Click </a:t>
            </a:r>
            <a:r>
              <a:rPr lang="en-US" i="1" dirty="0" smtClean="0"/>
              <a:t>FILE</a:t>
            </a:r>
            <a:r>
              <a:rPr lang="en-US" dirty="0" smtClean="0"/>
              <a:t> then </a:t>
            </a:r>
            <a:r>
              <a:rPr lang="en-US" i="1" dirty="0" smtClean="0"/>
              <a:t>Open Project  </a:t>
            </a:r>
          </a:p>
          <a:p>
            <a:pPr lvl="2"/>
            <a:r>
              <a:rPr lang="en-US" dirty="0" smtClean="0"/>
              <a:t>Locate either the solution file (.</a:t>
            </a:r>
            <a:r>
              <a:rPr lang="en-US" i="1" dirty="0" err="1" smtClean="0"/>
              <a:t>sln</a:t>
            </a:r>
            <a:r>
              <a:rPr lang="en-US" dirty="0" smtClean="0"/>
              <a:t>) or the project file (.</a:t>
            </a:r>
            <a:r>
              <a:rPr lang="en-US" i="1" dirty="0" err="1" smtClean="0"/>
              <a:t>vbproj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Click </a:t>
            </a:r>
            <a:r>
              <a:rPr lang="en-US" i="1" dirty="0" smtClean="0"/>
              <a:t>FILE</a:t>
            </a:r>
            <a:r>
              <a:rPr lang="en-US" dirty="0" smtClean="0"/>
              <a:t> then </a:t>
            </a:r>
            <a:r>
              <a:rPr lang="en-US" i="1" dirty="0" smtClean="0"/>
              <a:t>Recent Projects and Solutions</a:t>
            </a:r>
          </a:p>
          <a:p>
            <a:pPr lvl="2"/>
            <a:r>
              <a:rPr lang="en-US" dirty="0" smtClean="0"/>
              <a:t>Select the solution file (</a:t>
            </a:r>
            <a:r>
              <a:rPr lang="en-US" i="1" dirty="0" smtClean="0"/>
              <a:t>.</a:t>
            </a:r>
            <a:r>
              <a:rPr lang="en-US" i="1" dirty="0" err="1" smtClean="0"/>
              <a:t>sln</a:t>
            </a:r>
            <a:r>
              <a:rPr lang="en-US" dirty="0" smtClean="0"/>
              <a:t>) or project file (</a:t>
            </a:r>
            <a:r>
              <a:rPr lang="en-US" i="1" dirty="0" smtClean="0"/>
              <a:t>.</a:t>
            </a:r>
            <a:r>
              <a:rPr lang="en-US" i="1" dirty="0" err="1" smtClean="0"/>
              <a:t>vbproj</a:t>
            </a:r>
            <a:r>
              <a:rPr lang="en-US" dirty="0" smtClean="0"/>
              <a:t>) from the list</a:t>
            </a:r>
          </a:p>
          <a:p>
            <a:pPr lvl="1"/>
            <a:r>
              <a:rPr lang="en-US" dirty="0" smtClean="0"/>
              <a:t>Use the Start Page to open the project</a:t>
            </a:r>
          </a:p>
          <a:p>
            <a:pPr lvl="2"/>
            <a:r>
              <a:rPr lang="en-US" dirty="0" smtClean="0"/>
              <a:t>If the start page is not visible, click VIEW  then </a:t>
            </a:r>
            <a:r>
              <a:rPr lang="en-US" i="1" dirty="0" smtClean="0"/>
              <a:t>Start Page</a:t>
            </a:r>
          </a:p>
          <a:p>
            <a:pPr lvl="2"/>
            <a:r>
              <a:rPr lang="en-US" dirty="0" smtClean="0"/>
              <a:t>Click the </a:t>
            </a:r>
            <a:r>
              <a:rPr lang="en-US" i="1" dirty="0" smtClean="0"/>
              <a:t>Open Project</a:t>
            </a:r>
            <a:r>
              <a:rPr lang="en-US" dirty="0" smtClean="0"/>
              <a:t> link or Select the name of the project in the </a:t>
            </a:r>
            <a:r>
              <a:rPr lang="en-US" i="1" dirty="0" smtClean="0"/>
              <a:t>Recent Projects</a:t>
            </a:r>
            <a:r>
              <a:rPr lang="en-US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i="1" dirty="0" smtClean="0"/>
              <a:t>Properties</a:t>
            </a:r>
            <a:r>
              <a:rPr lang="en-US" dirty="0" smtClean="0"/>
              <a:t> Window to Select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object box that appears at the top of the </a:t>
            </a:r>
            <a:r>
              <a:rPr lang="en-US" sz="2400" i="1" dirty="0" smtClean="0"/>
              <a:t>Properties</a:t>
            </a:r>
            <a:r>
              <a:rPr lang="en-US" sz="2400" dirty="0" smtClean="0"/>
              <a:t> window shows the name of the currently selected control</a:t>
            </a:r>
          </a:p>
          <a:p>
            <a:r>
              <a:rPr lang="en-US" sz="2400" dirty="0" smtClean="0"/>
              <a:t>Clicking inside the object box displays a drop-down list showing the names of all the objects in the form</a:t>
            </a:r>
          </a:p>
          <a:p>
            <a:r>
              <a:rPr lang="en-US" sz="2400" dirty="0" smtClean="0"/>
              <a:t>Clicking the name of an object selects it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41976"/>
            <a:ext cx="3793699" cy="4201624"/>
          </a:xfrm>
        </p:spPr>
      </p:pic>
    </p:spTree>
    <p:extLst>
      <p:ext uri="{BB962C8B-B14F-4D97-AF65-F5344CB8AC3E}">
        <p14:creationId xmlns:p14="http://schemas.microsoft.com/office/powerpoint/2010/main" val="1366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Categorizing and Alphabetizing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Categorized</a:t>
            </a:r>
            <a:r>
              <a:rPr lang="en-US" sz="2000" dirty="0" smtClean="0"/>
              <a:t> and </a:t>
            </a:r>
            <a:r>
              <a:rPr lang="en-US" sz="2000" i="1" dirty="0" smtClean="0"/>
              <a:t>Alphabetical</a:t>
            </a:r>
            <a:r>
              <a:rPr lang="en-US" sz="2000" dirty="0" smtClean="0"/>
              <a:t> buttons affect the way properties are displayed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When the </a:t>
            </a:r>
            <a:r>
              <a:rPr lang="en-US" sz="2000" i="1" dirty="0" smtClean="0"/>
              <a:t>Alphabetical</a:t>
            </a:r>
            <a:r>
              <a:rPr lang="en-US" sz="2000" dirty="0" smtClean="0"/>
              <a:t> button          is selected</a:t>
            </a:r>
          </a:p>
          <a:p>
            <a:pPr lvl="1"/>
            <a:r>
              <a:rPr lang="en-US" sz="2000" dirty="0" smtClean="0"/>
              <a:t>The properties are displayed in alphabetical order</a:t>
            </a:r>
          </a:p>
          <a:p>
            <a:pPr lvl="2"/>
            <a:r>
              <a:rPr lang="en-US" sz="2000" dirty="0" smtClean="0"/>
              <a:t>Most of the time it is easier to locate properties that are listed in alphabetical order</a:t>
            </a:r>
          </a:p>
          <a:p>
            <a:pPr lvl="2"/>
            <a:r>
              <a:rPr lang="en-US" sz="2000" dirty="0" smtClean="0"/>
              <a:t>Frequently used properties are enclosed in parentheses and appear at the top of the list</a:t>
            </a:r>
          </a:p>
          <a:p>
            <a:r>
              <a:rPr lang="en-US" sz="2000" dirty="0" smtClean="0"/>
              <a:t>When the </a:t>
            </a:r>
            <a:r>
              <a:rPr lang="en-US" sz="2000" i="1" dirty="0" smtClean="0"/>
              <a:t>Categorized</a:t>
            </a:r>
            <a:r>
              <a:rPr lang="en-US" sz="2000" dirty="0" smtClean="0"/>
              <a:t> button          is selected</a:t>
            </a:r>
          </a:p>
          <a:p>
            <a:pPr lvl="1"/>
            <a:r>
              <a:rPr lang="en-US" sz="2000" dirty="0" smtClean="0"/>
              <a:t>Related properties are displayed together in groups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73" y="5253037"/>
            <a:ext cx="370047" cy="352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74" y="3193150"/>
            <a:ext cx="370047" cy="334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22" y="2096442"/>
            <a:ext cx="3363756" cy="904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5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Problem Solving: Responding to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</a:t>
            </a:r>
            <a:r>
              <a:rPr lang="en-US" i="1" dirty="0" smtClean="0"/>
              <a:t>Directions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Highlander Hotel manager would like you to add the following items to the application:</a:t>
            </a:r>
          </a:p>
          <a:p>
            <a:pPr lvl="1"/>
            <a:r>
              <a:rPr lang="en-US" dirty="0"/>
              <a:t>A Label containing the written directions</a:t>
            </a:r>
          </a:p>
          <a:p>
            <a:pPr lvl="1"/>
            <a:r>
              <a:rPr lang="en-US" dirty="0"/>
              <a:t>A Button to display the directions</a:t>
            </a:r>
          </a:p>
          <a:p>
            <a:pPr lvl="1"/>
            <a:r>
              <a:rPr lang="en-US" dirty="0"/>
              <a:t>A Button to exit the application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32865"/>
            <a:ext cx="4038600" cy="426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2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to be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spcAft>
                <a:spcPts val="175"/>
              </a:spcAft>
              <a:buNone/>
              <a:tabLst>
                <a:tab pos="2057400" algn="l"/>
                <a:tab pos="5029200" algn="l"/>
              </a:tabLst>
            </a:pPr>
            <a:r>
              <a:rPr lang="en-US" sz="1800" b="1" u="sng" dirty="0"/>
              <a:t>Control Type</a:t>
            </a:r>
            <a:r>
              <a:rPr lang="en-US" sz="1800" b="1" dirty="0"/>
              <a:t>	</a:t>
            </a:r>
            <a:r>
              <a:rPr lang="en-US" sz="1800" b="1" u="sng" dirty="0"/>
              <a:t>Control Name</a:t>
            </a:r>
            <a:r>
              <a:rPr lang="en-US" sz="1800" b="1" dirty="0"/>
              <a:t>	</a:t>
            </a:r>
            <a:r>
              <a:rPr lang="en-US" sz="1800" b="1" u="sng" dirty="0"/>
              <a:t>Description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Label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lblDirections</a:t>
            </a:r>
            <a:r>
              <a:rPr lang="en-US" sz="1800" dirty="0"/>
              <a:t>	Displays written directions 		to the hotel</a:t>
            </a:r>
            <a:br>
              <a:rPr lang="en-US" sz="1800" dirty="0"/>
            </a:br>
            <a:endParaRPr lang="en-US" sz="1800" dirty="0" smtClean="0"/>
          </a:p>
          <a:p>
            <a:pPr marL="0" lvl="0" indent="0">
              <a:spcBef>
                <a:spcPct val="50000"/>
              </a:spcBef>
              <a:spcAft>
                <a:spcPts val="175"/>
              </a:spcAft>
              <a:buNone/>
              <a:tabLst>
                <a:tab pos="2057400" algn="l"/>
                <a:tab pos="502920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Button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btnDisplayDirections</a:t>
            </a:r>
            <a:r>
              <a:rPr lang="en-US" sz="1800" dirty="0"/>
              <a:t>	When clicked, causes  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lblDisplayDirections</a:t>
            </a:r>
            <a:r>
              <a:rPr lang="en-US" sz="1800" dirty="0" smtClean="0"/>
              <a:t> 		text to </a:t>
            </a:r>
            <a:r>
              <a:rPr lang="en-US" sz="1800" dirty="0"/>
              <a:t>appear on the form</a:t>
            </a:r>
            <a:br>
              <a:rPr lang="en-US" sz="1800" dirty="0"/>
            </a:br>
            <a:endParaRPr lang="en-US" sz="1800" dirty="0" smtClean="0"/>
          </a:p>
          <a:p>
            <a:pPr marL="0" lvl="0" indent="0">
              <a:spcBef>
                <a:spcPct val="50000"/>
              </a:spcBef>
              <a:spcAft>
                <a:spcPts val="175"/>
              </a:spcAft>
              <a:buNone/>
              <a:tabLst>
                <a:tab pos="2057400" algn="l"/>
                <a:tab pos="502920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Button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btnExit</a:t>
            </a:r>
            <a:r>
              <a:rPr lang="en-US" sz="1800" dirty="0"/>
              <a:t>	Stops the application</a:t>
            </a:r>
            <a:br>
              <a:rPr lang="en-US" sz="1800" dirty="0"/>
            </a:br>
            <a:r>
              <a:rPr lang="en-US" sz="1800" dirty="0"/>
              <a:t>		when clicked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Label</a:t>
            </a:r>
          </a:p>
          <a:p>
            <a:pPr lvl="1"/>
            <a:r>
              <a:rPr lang="en-US" dirty="0"/>
              <a:t>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lblDirections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Text: </a:t>
            </a:r>
            <a:r>
              <a:rPr lang="en-US" dirty="0" smtClean="0"/>
              <a:t>“</a:t>
            </a:r>
            <a:r>
              <a:rPr lang="en-US" dirty="0"/>
              <a:t>Traveling on I-89,…</a:t>
            </a:r>
            <a:r>
              <a:rPr lang="en-US" dirty="0" err="1"/>
              <a:t>etc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Visible: </a:t>
            </a:r>
            <a:r>
              <a:rPr lang="en-US" dirty="0" smtClean="0"/>
              <a:t>False</a:t>
            </a:r>
            <a:endParaRPr lang="en-US" dirty="0"/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btnDisplayDirections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Text: </a:t>
            </a:r>
            <a:r>
              <a:rPr lang="en-US" dirty="0" smtClean="0"/>
              <a:t>“</a:t>
            </a:r>
            <a:r>
              <a:rPr lang="en-US" dirty="0"/>
              <a:t>Display Directions”</a:t>
            </a:r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Name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btnExit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Text: </a:t>
            </a:r>
            <a:r>
              <a:rPr lang="en-US" dirty="0" smtClean="0"/>
              <a:t>“</a:t>
            </a:r>
            <a:r>
              <a:rPr lang="en-US" dirty="0"/>
              <a:t>Exit”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2.1 Focus on Problem Solving: Building the </a:t>
            </a:r>
            <a:r>
              <a:rPr lang="en-US" sz="2400" i="1" smtClean="0"/>
              <a:t>Directions</a:t>
            </a:r>
            <a:r>
              <a:rPr lang="en-US" sz="2400" smtClean="0"/>
              <a:t> Application</a:t>
            </a:r>
            <a:endParaRPr lang="en-US" sz="2400" dirty="0" smtClean="0"/>
          </a:p>
          <a:p>
            <a:r>
              <a:rPr lang="en-US" sz="2400" dirty="0" smtClean="0"/>
              <a:t>2.2 Focus on Problem Solving: Responding to Events</a:t>
            </a:r>
          </a:p>
          <a:p>
            <a:r>
              <a:rPr lang="en-US" sz="2400" dirty="0" smtClean="0"/>
              <a:t>2.3 Modifying a Control’s Text Property with Code</a:t>
            </a:r>
          </a:p>
          <a:p>
            <a:r>
              <a:rPr lang="en-US" sz="2400" dirty="0" smtClean="0"/>
              <a:t>2.4 The </a:t>
            </a:r>
            <a:r>
              <a:rPr lang="en-US" sz="2400" dirty="0" err="1" smtClean="0"/>
              <a:t>AutoSize</a:t>
            </a:r>
            <a:r>
              <a:rPr lang="en-US" sz="2400" dirty="0" smtClean="0"/>
              <a:t>, </a:t>
            </a:r>
            <a:r>
              <a:rPr lang="en-US" sz="2400" dirty="0" err="1" smtClean="0"/>
              <a:t>BorderSize</a:t>
            </a:r>
            <a:r>
              <a:rPr lang="en-US" sz="2400" dirty="0" smtClean="0"/>
              <a:t>, and </a:t>
            </a:r>
            <a:r>
              <a:rPr lang="en-US" sz="2400" dirty="0" err="1" smtClean="0"/>
              <a:t>TextAlign</a:t>
            </a:r>
            <a:r>
              <a:rPr lang="en-US" sz="2400" dirty="0" smtClean="0"/>
              <a:t> Properties</a:t>
            </a:r>
          </a:p>
          <a:p>
            <a:r>
              <a:rPr lang="en-US" sz="2400" dirty="0" smtClean="0"/>
              <a:t>2.5 Displaying User Messages</a:t>
            </a:r>
          </a:p>
          <a:p>
            <a:r>
              <a:rPr lang="en-US" sz="2400" dirty="0" smtClean="0"/>
              <a:t>2.6 Clickable Images</a:t>
            </a:r>
          </a:p>
          <a:p>
            <a:r>
              <a:rPr lang="en-US" sz="2400" dirty="0" smtClean="0"/>
              <a:t>2.7 Using Visual Studio Help</a:t>
            </a:r>
          </a:p>
          <a:p>
            <a:r>
              <a:rPr lang="en-US" sz="2400" dirty="0" smtClean="0"/>
              <a:t>2.8 Debugging Your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2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Double-clicking a control in design mode:</a:t>
            </a:r>
          </a:p>
          <a:p>
            <a:pPr lvl="1"/>
            <a:r>
              <a:rPr lang="en-US" sz="2000" dirty="0" smtClean="0"/>
              <a:t>Opens </a:t>
            </a:r>
            <a:r>
              <a:rPr lang="en-US" sz="2000" dirty="0"/>
              <a:t>the code window</a:t>
            </a:r>
          </a:p>
          <a:p>
            <a:pPr lvl="1"/>
            <a:r>
              <a:rPr lang="en-US" sz="2000" dirty="0" smtClean="0"/>
              <a:t>Creates </a:t>
            </a:r>
            <a:r>
              <a:rPr lang="en-US" sz="2000" dirty="0"/>
              <a:t>a code template for the control’s event handler where you fill in the code for the event</a:t>
            </a:r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07252"/>
            <a:ext cx="6705600" cy="3104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white"/>
                </a:solidFill>
              </a:rPr>
              <a:t>The Click Event Handler for </a:t>
            </a:r>
            <a:r>
              <a:rPr lang="en-US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btnDisplayDirections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click event label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016" y="1676400"/>
            <a:ext cx="8347969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8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a Control’s Visible Property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Specify the control name 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lblDirections</a:t>
            </a:r>
            <a:r>
              <a:rPr lang="en-US" sz="2600" dirty="0"/>
              <a:t>)</a:t>
            </a:r>
          </a:p>
          <a:p>
            <a:r>
              <a:rPr lang="en-US" sz="2600" dirty="0"/>
              <a:t>Then a </a:t>
            </a:r>
            <a:r>
              <a:rPr lang="en-US" sz="2600" dirty="0" smtClean="0"/>
              <a:t>dot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/>
              <a:t>Then the </a:t>
            </a:r>
            <a:r>
              <a:rPr lang="en-US" sz="2600" dirty="0" smtClean="0"/>
              <a:t>property name </a:t>
            </a:r>
            <a:r>
              <a:rPr lang="en-US" sz="2600" dirty="0"/>
              <a:t>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Visible</a:t>
            </a:r>
            <a:r>
              <a:rPr lang="en-US" sz="2600" dirty="0"/>
              <a:t>)</a:t>
            </a:r>
          </a:p>
          <a:p>
            <a:r>
              <a:rPr lang="en-US" sz="2600" dirty="0"/>
              <a:t>For example</a:t>
            </a:r>
            <a:r>
              <a:rPr lang="en-US" sz="2600" dirty="0" smtClean="0"/>
              <a:t>:</a:t>
            </a:r>
          </a:p>
          <a:p>
            <a:endParaRPr lang="en-US" sz="2600" dirty="0"/>
          </a:p>
          <a:p>
            <a:pPr lvl="1"/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lblDirections.Visible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dirty="0" smtClean="0"/>
              <a:t>Refers </a:t>
            </a:r>
            <a:r>
              <a:rPr lang="en-US" sz="2600" dirty="0"/>
              <a:t>to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Visible</a:t>
            </a:r>
            <a:r>
              <a:rPr lang="en-US" sz="2600" dirty="0"/>
              <a:t> property of the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lblDirections</a:t>
            </a:r>
            <a:r>
              <a:rPr lang="en-US" sz="2600" dirty="0"/>
              <a:t> control</a:t>
            </a:r>
          </a:p>
          <a:p>
            <a:pPr lvl="2"/>
            <a:r>
              <a:rPr lang="en-US" sz="2600" dirty="0"/>
              <a:t>The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Visible</a:t>
            </a:r>
            <a:r>
              <a:rPr lang="en-US" sz="2600" dirty="0" smtClean="0"/>
              <a:t> </a:t>
            </a:r>
            <a:r>
              <a:rPr lang="en-US" sz="2600" dirty="0"/>
              <a:t>property </a:t>
            </a:r>
            <a:r>
              <a:rPr lang="en-US" sz="2600" dirty="0" smtClean="0"/>
              <a:t>is a </a:t>
            </a:r>
            <a:r>
              <a:rPr lang="en-US" sz="2600" i="1" dirty="0" smtClean="0"/>
              <a:t>Boolean</a:t>
            </a:r>
            <a:r>
              <a:rPr lang="en-US" sz="2600" dirty="0" smtClean="0"/>
              <a:t> property</a:t>
            </a:r>
          </a:p>
          <a:p>
            <a:pPr lvl="2"/>
            <a:r>
              <a:rPr lang="en-US" sz="2600" dirty="0" smtClean="0"/>
              <a:t>It may </a:t>
            </a:r>
            <a:r>
              <a:rPr lang="en-US" sz="2600" dirty="0"/>
              <a:t>only </a:t>
            </a:r>
            <a:r>
              <a:rPr lang="en-US" sz="2600" dirty="0" smtClean="0"/>
              <a:t>hold the value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600" dirty="0" smtClean="0"/>
              <a:t> </a:t>
            </a:r>
            <a:r>
              <a:rPr lang="en-US" sz="2600" dirty="0"/>
              <a:t>or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Specify the item to receive the </a:t>
            </a:r>
            <a:r>
              <a:rPr lang="en-US" sz="2800" dirty="0" smtClean="0"/>
              <a:t>value (value on the left)</a:t>
            </a:r>
          </a:p>
          <a:p>
            <a:r>
              <a:rPr lang="en-US" sz="2800" dirty="0" smtClean="0"/>
              <a:t>Then </a:t>
            </a:r>
            <a:r>
              <a:rPr lang="en-US" sz="2800" dirty="0"/>
              <a:t>the equal </a:t>
            </a:r>
            <a:r>
              <a:rPr lang="en-US" sz="2800" dirty="0" smtClean="0"/>
              <a:t>symbol 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smtClean="0"/>
              <a:t>)</a:t>
            </a:r>
          </a:p>
          <a:p>
            <a:pPr lvl="1"/>
            <a:r>
              <a:rPr lang="en-US" dirty="0" smtClean="0"/>
              <a:t>Known as the assignment operator</a:t>
            </a:r>
            <a:endParaRPr lang="en-US" dirty="0"/>
          </a:p>
          <a:p>
            <a:r>
              <a:rPr lang="en-US" sz="2800" dirty="0"/>
              <a:t>Then the value to be assigned </a:t>
            </a:r>
            <a:r>
              <a:rPr lang="en-US" sz="2800" dirty="0" smtClean="0"/>
              <a:t>(value on the right)</a:t>
            </a:r>
            <a:endParaRPr lang="en-US" sz="2800" dirty="0"/>
          </a:p>
          <a:p>
            <a:r>
              <a:rPr lang="en-US" sz="2800" dirty="0"/>
              <a:t>For example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pPr lvl="1"/>
            <a:r>
              <a:rPr lang="en-US" noProof="1">
                <a:latin typeface="Courier New" pitchFamily="49" charset="0"/>
                <a:cs typeface="Courier New" pitchFamily="49" charset="0"/>
              </a:rPr>
              <a:t>lblDirections.Visible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/>
              <a:t>Assigns the value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/>
              <a:t> to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Visible</a:t>
            </a:r>
            <a:r>
              <a:rPr lang="en-US" sz="2800" dirty="0"/>
              <a:t> property of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lblDirections</a:t>
            </a:r>
            <a:r>
              <a:rPr lang="en-US" sz="2800" dirty="0"/>
              <a:t> control</a:t>
            </a:r>
          </a:p>
          <a:p>
            <a:pPr lvl="2"/>
            <a:r>
              <a:rPr lang="en-US" sz="2800" dirty="0"/>
              <a:t>Causes the text of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lblDirections</a:t>
            </a:r>
            <a:r>
              <a:rPr lang="en-US" sz="2800" dirty="0"/>
              <a:t> control to become visible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Switching Between the Code Window and the </a:t>
            </a:r>
            <a:r>
              <a:rPr lang="en-US" i="1" dirty="0"/>
              <a:t>Designer</a:t>
            </a:r>
            <a:r>
              <a:rPr lang="en-US" dirty="0"/>
              <a:t>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switch to the </a:t>
            </a:r>
            <a:r>
              <a:rPr lang="en-US" sz="2000" i="1" dirty="0" smtClean="0"/>
              <a:t>Designer</a:t>
            </a:r>
            <a:r>
              <a:rPr lang="en-US" sz="2000" dirty="0" smtClean="0"/>
              <a:t> window, click the tab that reads </a:t>
            </a:r>
            <a:r>
              <a:rPr lang="en-US" sz="2000" i="1" dirty="0" smtClean="0"/>
              <a:t>Form1.vb [Design]</a:t>
            </a:r>
          </a:p>
          <a:p>
            <a:r>
              <a:rPr lang="en-US" sz="2000" dirty="0" smtClean="0"/>
              <a:t>To switch to the </a:t>
            </a:r>
            <a:r>
              <a:rPr lang="en-US" sz="2000" i="1" dirty="0" smtClean="0"/>
              <a:t>Code</a:t>
            </a:r>
            <a:r>
              <a:rPr lang="en-US" sz="2000" dirty="0" smtClean="0"/>
              <a:t> window, click the tab that reads </a:t>
            </a:r>
            <a:r>
              <a:rPr lang="en-US" sz="2000" i="1" dirty="0" smtClean="0"/>
              <a:t>Form1.vb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9" y="2743200"/>
            <a:ext cx="7205662" cy="3318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Ways to Switch Between </a:t>
            </a:r>
            <a:r>
              <a:rPr lang="en-US" sz="3200" dirty="0"/>
              <a:t>the Code Window and the </a:t>
            </a:r>
            <a:r>
              <a:rPr lang="en-US" sz="3200" i="1" dirty="0"/>
              <a:t>Designer</a:t>
            </a:r>
            <a:r>
              <a:rPr lang="en-US" sz="3200" dirty="0"/>
              <a:t>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</a:t>
            </a:r>
            <a:r>
              <a:rPr lang="en-US" sz="2000" dirty="0" smtClean="0"/>
              <a:t>se the </a:t>
            </a:r>
            <a:r>
              <a:rPr lang="en-US" sz="2000" i="1" dirty="0" smtClean="0"/>
              <a:t>Solution Explorer</a:t>
            </a:r>
            <a:r>
              <a:rPr lang="en-US" sz="2000" dirty="0" smtClean="0"/>
              <a:t> to open the </a:t>
            </a:r>
            <a:r>
              <a:rPr lang="en-US" sz="2000" i="1" dirty="0" smtClean="0"/>
              <a:t>Code</a:t>
            </a:r>
            <a:r>
              <a:rPr lang="en-US" sz="2000" dirty="0" smtClean="0"/>
              <a:t> window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You can also perform any of the following actions:</a:t>
            </a:r>
            <a:endParaRPr lang="en-US" sz="2000" dirty="0"/>
          </a:p>
          <a:p>
            <a:pPr lvl="1"/>
            <a:r>
              <a:rPr lang="en-US" sz="1800" dirty="0" smtClean="0"/>
              <a:t>Click </a:t>
            </a:r>
            <a:r>
              <a:rPr lang="en-US" sz="1800" i="1" dirty="0"/>
              <a:t>VIEW</a:t>
            </a:r>
            <a:r>
              <a:rPr lang="en-US" sz="1800" dirty="0"/>
              <a:t>  on the menu bar then select either </a:t>
            </a:r>
            <a:r>
              <a:rPr lang="en-US" sz="1800" i="1" dirty="0"/>
              <a:t>Code</a:t>
            </a:r>
            <a:r>
              <a:rPr lang="en-US" sz="1800" dirty="0"/>
              <a:t> or </a:t>
            </a:r>
            <a:r>
              <a:rPr lang="en-US" sz="1800" i="1" dirty="0"/>
              <a:t>Designer</a:t>
            </a:r>
          </a:p>
          <a:p>
            <a:pPr lvl="1"/>
            <a:r>
              <a:rPr lang="en-US" sz="1800" dirty="0"/>
              <a:t>Press </a:t>
            </a:r>
            <a:r>
              <a:rPr lang="en-US" sz="1800" i="1" dirty="0" smtClean="0"/>
              <a:t>Shift +F7 </a:t>
            </a:r>
            <a:r>
              <a:rPr lang="en-US" sz="1800" dirty="0"/>
              <a:t>on the keyboard to </a:t>
            </a:r>
            <a:r>
              <a:rPr lang="en-US" sz="1800" dirty="0" smtClean="0"/>
              <a:t>open the </a:t>
            </a:r>
            <a:r>
              <a:rPr lang="en-US" sz="1800" i="1" dirty="0" smtClean="0"/>
              <a:t>Designer</a:t>
            </a:r>
            <a:r>
              <a:rPr lang="en-US" sz="1800" dirty="0" smtClean="0"/>
              <a:t> window</a:t>
            </a:r>
          </a:p>
          <a:p>
            <a:pPr lvl="1"/>
            <a:r>
              <a:rPr lang="en-US" sz="1800" dirty="0" smtClean="0"/>
              <a:t>Press </a:t>
            </a:r>
            <a:r>
              <a:rPr lang="en-US" sz="1800" i="1" dirty="0" smtClean="0"/>
              <a:t>Ctrl + Alt + 0 </a:t>
            </a:r>
            <a:r>
              <a:rPr lang="en-US" sz="1800" dirty="0" smtClean="0"/>
              <a:t>to open the Code window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43" y="2133600"/>
            <a:ext cx="7255114" cy="2531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Click Event Handler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btnExit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79335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Ending an Application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An application’s form is an object that has a method named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2000" dirty="0" smtClean="0"/>
              <a:t>When a form’s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000" dirty="0" smtClean="0"/>
              <a:t> method is called, it causes the form to close</a:t>
            </a:r>
          </a:p>
          <a:p>
            <a:pPr lvl="1"/>
            <a:r>
              <a:rPr lang="en-US" sz="2000" dirty="0" smtClean="0"/>
              <a:t>If the application has only one form, it also ends the application</a:t>
            </a:r>
          </a:p>
          <a:p>
            <a:r>
              <a:rPr lang="en-US" sz="2000" dirty="0" smtClean="0">
                <a:cs typeface="Courier New" pitchFamily="49" charset="0"/>
              </a:rPr>
              <a:t>For </a:t>
            </a:r>
            <a:r>
              <a:rPr lang="en-US" sz="2000" dirty="0">
                <a:cs typeface="Courier New" pitchFamily="49" charset="0"/>
              </a:rPr>
              <a:t>example</a:t>
            </a:r>
            <a:r>
              <a:rPr lang="en-US" sz="2000" dirty="0" smtClean="0">
                <a:cs typeface="Courier New" pitchFamily="49" charset="0"/>
              </a:rPr>
              <a:t>: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endParaRPr lang="en-US" sz="800" dirty="0" smtClean="0"/>
          </a:p>
          <a:p>
            <a:pPr lvl="2"/>
            <a:r>
              <a:rPr lang="en-US" sz="2000" dirty="0" smtClean="0"/>
              <a:t>The keyword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</a:t>
            </a:r>
            <a:r>
              <a:rPr lang="en-US" sz="2000" dirty="0" smtClean="0"/>
              <a:t> refers to the current form</a:t>
            </a:r>
          </a:p>
          <a:p>
            <a:pPr lvl="2"/>
            <a:r>
              <a:rPr lang="en-US" sz="2000" dirty="0" smtClean="0"/>
              <a:t>Followed by a dot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Then the word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Followed by a set of parentheses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3"/>
            <a:r>
              <a:rPr lang="en-US" dirty="0" smtClean="0"/>
              <a:t>Parentheses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always appear after the name of the method in a method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Comments</a:t>
            </a:r>
            <a:r>
              <a:rPr lang="en-US" sz="2400" dirty="0" smtClean="0"/>
              <a:t> or </a:t>
            </a:r>
            <a:r>
              <a:rPr lang="en-US" sz="2400" i="1" dirty="0" smtClean="0"/>
              <a:t>remarks</a:t>
            </a:r>
            <a:r>
              <a:rPr lang="en-US" sz="2400" dirty="0" smtClean="0"/>
              <a:t> are short notes that you can write in the application’s code to explain what the code does</a:t>
            </a:r>
          </a:p>
          <a:p>
            <a:r>
              <a:rPr lang="en-US" sz="2400" dirty="0" smtClean="0"/>
              <a:t>A comment starts with an apostrophe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Anything appearing after the apostrophe, to the end of the line, is ignored by the compiler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comment can also be inserted at the end of a programming statement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810000"/>
            <a:ext cx="4819650" cy="59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00700"/>
            <a:ext cx="8229600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Visual Basic to Update the Application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Place the label and the buttons on the form</a:t>
            </a:r>
          </a:p>
          <a:p>
            <a:r>
              <a:rPr lang="en-US" dirty="0"/>
              <a:t>Enter the code for the </a:t>
            </a:r>
            <a:r>
              <a:rPr lang="en-US" dirty="0" smtClean="0"/>
              <a:t>event handlers</a:t>
            </a:r>
            <a:endParaRPr lang="en-US" dirty="0"/>
          </a:p>
          <a:p>
            <a:r>
              <a:rPr lang="en-US" dirty="0"/>
              <a:t>Test the application</a:t>
            </a: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34" y="1910284"/>
            <a:ext cx="3810532" cy="3905795"/>
          </a:xfrm>
        </p:spPr>
      </p:pic>
    </p:spTree>
    <p:extLst>
      <p:ext uri="{BB962C8B-B14F-4D97-AF65-F5344CB8AC3E}">
        <p14:creationId xmlns:p14="http://schemas.microsoft.com/office/powerpoint/2010/main" val="41957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Focus on Problem Solving: Building the </a:t>
            </a:r>
            <a:r>
              <a:rPr lang="en-US" sz="3200" i="1" dirty="0" smtClean="0"/>
              <a:t>Directions</a:t>
            </a:r>
            <a:r>
              <a:rPr lang="en-US" sz="3200" dirty="0" smtClean="0"/>
              <a:t> Application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Text Colors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BackColor</a:t>
            </a:r>
            <a:r>
              <a:rPr lang="en-US" sz="2400" dirty="0"/>
              <a:t> property sets the </a:t>
            </a:r>
            <a:r>
              <a:rPr lang="en-US" sz="2400" dirty="0" smtClean="0"/>
              <a:t>background color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ForeColor</a:t>
            </a:r>
            <a:r>
              <a:rPr lang="en-US" sz="2400" dirty="0"/>
              <a:t> property sets the </a:t>
            </a:r>
            <a:r>
              <a:rPr lang="en-US" sz="2400" dirty="0" smtClean="0"/>
              <a:t>text color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i="1" dirty="0" smtClean="0"/>
              <a:t>Properties</a:t>
            </a:r>
            <a:r>
              <a:rPr lang="en-US" sz="2400" dirty="0" smtClean="0"/>
              <a:t> </a:t>
            </a:r>
            <a:r>
              <a:rPr lang="en-US" sz="2400" dirty="0"/>
              <a:t>window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Select a color property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smtClean="0"/>
              <a:t>the down-arrow button       that appears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a color from the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57400"/>
            <a:ext cx="3633153" cy="3767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77" y="4495800"/>
            <a:ext cx="336814" cy="3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Form’s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FormBorderStyle</a:t>
            </a:r>
            <a:r>
              <a:rPr lang="en-US" sz="2000" dirty="0" smtClean="0"/>
              <a:t> Property</a:t>
            </a:r>
          </a:p>
          <a:p>
            <a:pPr lvl="1"/>
            <a:r>
              <a:rPr lang="en-US" sz="2000" dirty="0" smtClean="0"/>
              <a:t>Sizable</a:t>
            </a:r>
            <a:r>
              <a:rPr lang="en-US" sz="2000" dirty="0"/>
              <a:t>: (Default) </a:t>
            </a:r>
            <a:endParaRPr lang="en-US" sz="2000" dirty="0" smtClean="0"/>
          </a:p>
          <a:p>
            <a:pPr lvl="2"/>
            <a:r>
              <a:rPr lang="en-US" dirty="0" smtClean="0"/>
              <a:t>Has </a:t>
            </a:r>
            <a:r>
              <a:rPr lang="en-US" i="1" dirty="0"/>
              <a:t>M</a:t>
            </a:r>
            <a:r>
              <a:rPr lang="en-US" i="1" dirty="0" smtClean="0"/>
              <a:t>aximize</a:t>
            </a:r>
            <a:r>
              <a:rPr lang="en-US" dirty="0" smtClean="0"/>
              <a:t>, </a:t>
            </a:r>
            <a:r>
              <a:rPr lang="en-US" i="1" dirty="0" smtClean="0"/>
              <a:t>Minimize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i="1" dirty="0" smtClean="0"/>
              <a:t>Close</a:t>
            </a:r>
            <a:r>
              <a:rPr lang="en-US" dirty="0" smtClean="0"/>
              <a:t> buttons</a:t>
            </a:r>
          </a:p>
          <a:p>
            <a:pPr lvl="2"/>
            <a:r>
              <a:rPr lang="en-US" dirty="0" smtClean="0"/>
              <a:t>May be </a:t>
            </a:r>
            <a:r>
              <a:rPr lang="en-US" dirty="0"/>
              <a:t>resized by dragging edges</a:t>
            </a:r>
          </a:p>
          <a:p>
            <a:pPr lvl="1"/>
            <a:r>
              <a:rPr lang="en-US" sz="2000" dirty="0" err="1" smtClean="0"/>
              <a:t>FixedSingle</a:t>
            </a:r>
            <a:r>
              <a:rPr lang="en-US" sz="2000" dirty="0"/>
              <a:t>: </a:t>
            </a:r>
            <a:endParaRPr lang="en-US" sz="2000" dirty="0" smtClean="0"/>
          </a:p>
          <a:p>
            <a:pPr lvl="2"/>
            <a:r>
              <a:rPr lang="en-US" dirty="0" smtClean="0"/>
              <a:t>Has </a:t>
            </a:r>
            <a:r>
              <a:rPr lang="en-US" dirty="0"/>
              <a:t>single line </a:t>
            </a:r>
            <a:r>
              <a:rPr lang="en-US" dirty="0" smtClean="0"/>
              <a:t>border, </a:t>
            </a:r>
            <a:r>
              <a:rPr lang="en-US" i="1" dirty="0"/>
              <a:t>Maximize</a:t>
            </a:r>
            <a:r>
              <a:rPr lang="en-US" dirty="0"/>
              <a:t>, </a:t>
            </a:r>
            <a:r>
              <a:rPr lang="en-US" i="1" dirty="0"/>
              <a:t>Minimize</a:t>
            </a:r>
            <a:r>
              <a:rPr lang="en-US" dirty="0"/>
              <a:t>, and </a:t>
            </a:r>
            <a:r>
              <a:rPr lang="en-US" i="1" dirty="0"/>
              <a:t>Close</a:t>
            </a:r>
            <a:r>
              <a:rPr lang="en-US" dirty="0"/>
              <a:t> buttons</a:t>
            </a:r>
          </a:p>
          <a:p>
            <a:pPr lvl="2"/>
            <a:r>
              <a:rPr lang="en-US" dirty="0" smtClean="0"/>
              <a:t>May not be resized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3881192" cy="3425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4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Form’s Appearance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MinimizeBox</a:t>
            </a:r>
            <a:r>
              <a:rPr lang="en-US" sz="2000" dirty="0" smtClean="0"/>
              <a:t> Property (Boolean)</a:t>
            </a:r>
            <a:endParaRPr lang="en-US" sz="2000" dirty="0"/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ides </a:t>
            </a:r>
            <a:r>
              <a:rPr lang="en-US" sz="2000" dirty="0"/>
              <a:t>the </a:t>
            </a:r>
            <a:r>
              <a:rPr lang="en-US" sz="2000" i="1" dirty="0" smtClean="0"/>
              <a:t>Minimize</a:t>
            </a:r>
            <a:r>
              <a:rPr lang="en-US" sz="2000" dirty="0" smtClean="0"/>
              <a:t> </a:t>
            </a:r>
            <a:r>
              <a:rPr lang="en-US" sz="2000" dirty="0"/>
              <a:t>button </a:t>
            </a:r>
            <a:r>
              <a:rPr lang="en-US" sz="2000" dirty="0" smtClean="0"/>
              <a:t>          when </a:t>
            </a:r>
            <a:r>
              <a:rPr lang="en-US" sz="2000" dirty="0"/>
              <a:t>set to False </a:t>
            </a:r>
          </a:p>
          <a:p>
            <a:pPr lvl="2"/>
            <a:r>
              <a:rPr lang="en-US" sz="2000" dirty="0" smtClean="0"/>
              <a:t>Is disabled </a:t>
            </a:r>
            <a:r>
              <a:rPr lang="en-US" sz="2000" dirty="0"/>
              <a:t>but shown if </a:t>
            </a:r>
            <a:r>
              <a:rPr lang="en-US" sz="2000" dirty="0" err="1"/>
              <a:t>MaximizeBox</a:t>
            </a:r>
            <a:r>
              <a:rPr lang="en-US" sz="2000" dirty="0"/>
              <a:t> is set to True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MaximizeBox</a:t>
            </a:r>
            <a:r>
              <a:rPr lang="en-US" sz="2000" dirty="0" smtClean="0"/>
              <a:t> Property (Boolean)</a:t>
            </a:r>
            <a:endParaRPr lang="en-US" sz="2000" dirty="0"/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ides </a:t>
            </a:r>
            <a:r>
              <a:rPr lang="en-US" sz="2000" dirty="0"/>
              <a:t>the </a:t>
            </a:r>
            <a:r>
              <a:rPr lang="en-US" sz="2000" i="1" dirty="0" smtClean="0"/>
              <a:t>Maximize</a:t>
            </a:r>
            <a:r>
              <a:rPr lang="en-US" sz="2000" dirty="0" smtClean="0"/>
              <a:t> </a:t>
            </a:r>
            <a:r>
              <a:rPr lang="en-US" sz="2000" dirty="0"/>
              <a:t>button </a:t>
            </a:r>
            <a:r>
              <a:rPr lang="en-US" sz="2000" dirty="0" smtClean="0"/>
              <a:t>           when </a:t>
            </a:r>
            <a:r>
              <a:rPr lang="en-US" sz="2000" dirty="0"/>
              <a:t>set to False </a:t>
            </a:r>
          </a:p>
          <a:p>
            <a:pPr lvl="2"/>
            <a:r>
              <a:rPr lang="en-US" sz="2000" dirty="0" smtClean="0"/>
              <a:t>Is disabled </a:t>
            </a:r>
            <a:r>
              <a:rPr lang="en-US" sz="2000" dirty="0"/>
              <a:t>but shown if </a:t>
            </a:r>
            <a:r>
              <a:rPr lang="en-US" sz="2000" dirty="0" err="1"/>
              <a:t>MinimizeBox</a:t>
            </a:r>
            <a:r>
              <a:rPr lang="en-US" sz="2000" dirty="0"/>
              <a:t> is set to True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ControlBox</a:t>
            </a:r>
            <a:r>
              <a:rPr lang="en-US" sz="2000" dirty="0" smtClean="0"/>
              <a:t> Property (Boolean)</a:t>
            </a:r>
            <a:endParaRPr lang="en-US" sz="2000" dirty="0"/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ides </a:t>
            </a:r>
            <a:r>
              <a:rPr lang="en-US" sz="2000" dirty="0"/>
              <a:t>all buttons when set to False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1"/>
            <a:ext cx="548872" cy="300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63" y="1989768"/>
            <a:ext cx="548873" cy="300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98976"/>
            <a:ext cx="4572000" cy="1587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Locking controls prevents them from being moved around during design time</a:t>
            </a:r>
          </a:p>
          <a:p>
            <a:pPr lvl="1"/>
            <a:r>
              <a:rPr lang="en-US" sz="2400" dirty="0"/>
              <a:t>To </a:t>
            </a:r>
            <a:r>
              <a:rPr lang="en-US" sz="2400" dirty="0" smtClean="0"/>
              <a:t>lock controls</a:t>
            </a:r>
            <a:r>
              <a:rPr lang="en-US" sz="2400" dirty="0"/>
              <a:t>:</a:t>
            </a:r>
          </a:p>
          <a:p>
            <a:pPr lvl="2"/>
            <a:r>
              <a:rPr lang="en-US" dirty="0" smtClean="0"/>
              <a:t>Right-click </a:t>
            </a:r>
            <a:r>
              <a:rPr lang="en-US" dirty="0"/>
              <a:t>an empty space on the form</a:t>
            </a:r>
          </a:p>
          <a:p>
            <a:pPr lvl="2"/>
            <a:r>
              <a:rPr lang="en-US" dirty="0" smtClean="0"/>
              <a:t>Select </a:t>
            </a:r>
            <a:r>
              <a:rPr lang="en-US" i="1" dirty="0"/>
              <a:t>Lock Controls</a:t>
            </a:r>
            <a:r>
              <a:rPr lang="en-US" dirty="0"/>
              <a:t> from the </a:t>
            </a:r>
            <a:r>
              <a:rPr lang="en-US" dirty="0" smtClean="0"/>
              <a:t>menu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917500" y="4343400"/>
            <a:ext cx="7309000" cy="1348438"/>
            <a:chOff x="914400" y="4419600"/>
            <a:chExt cx="7309000" cy="134843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789" y="4419600"/>
              <a:ext cx="2971800" cy="13484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9" descr="locked contro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4555892"/>
              <a:ext cx="1898800" cy="10758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 descr="unlocked contro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4550894"/>
              <a:ext cx="1940378" cy="1085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214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To print a project’s code: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the </a:t>
            </a:r>
            <a:r>
              <a:rPr lang="en-US" i="1" dirty="0"/>
              <a:t>Code</a:t>
            </a:r>
            <a:r>
              <a:rPr lang="en-US" dirty="0"/>
              <a:t> window</a:t>
            </a:r>
          </a:p>
          <a:p>
            <a:pPr lvl="1"/>
            <a:r>
              <a:rPr lang="en-US" dirty="0" smtClean="0"/>
              <a:t>Click </a:t>
            </a:r>
            <a:r>
              <a:rPr lang="en-US" i="1" dirty="0" smtClean="0"/>
              <a:t>FILE</a:t>
            </a:r>
            <a:r>
              <a:rPr lang="en-US" dirty="0" smtClean="0"/>
              <a:t> </a:t>
            </a:r>
            <a:r>
              <a:rPr lang="en-US" dirty="0"/>
              <a:t>on the menu bar</a:t>
            </a:r>
          </a:p>
          <a:p>
            <a:pPr lvl="1"/>
            <a:r>
              <a:rPr lang="en-US" dirty="0" smtClean="0"/>
              <a:t>Click the </a:t>
            </a:r>
            <a:r>
              <a:rPr lang="en-US" i="1" dirty="0"/>
              <a:t>Print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 lvl="1"/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Using </a:t>
            </a:r>
            <a:r>
              <a:rPr lang="en-US" sz="2800" dirty="0"/>
              <a:t>the keyboard shortcut: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the </a:t>
            </a:r>
            <a:r>
              <a:rPr lang="en-US" i="1" dirty="0"/>
              <a:t>Code</a:t>
            </a:r>
            <a:r>
              <a:rPr lang="en-US" dirty="0"/>
              <a:t> Window</a:t>
            </a:r>
          </a:p>
          <a:p>
            <a:pPr lvl="1"/>
            <a:r>
              <a:rPr lang="en-US" dirty="0" smtClean="0"/>
              <a:t>Press </a:t>
            </a:r>
            <a:r>
              <a:rPr lang="en-US" i="1" dirty="0" smtClean="0"/>
              <a:t>Ctrl </a:t>
            </a:r>
            <a:r>
              <a:rPr lang="en-US" i="1" dirty="0"/>
              <a:t>+ P</a:t>
            </a:r>
            <a:r>
              <a:rPr lang="en-US" dirty="0"/>
              <a:t> </a:t>
            </a:r>
            <a:r>
              <a:rPr lang="en-US" dirty="0" smtClean="0"/>
              <a:t>on the keyboard to </a:t>
            </a:r>
            <a:r>
              <a:rPr lang="en-US" dirty="0"/>
              <a:t>print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620000" cy="4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IntelliSense is a feature that provides automatic code completion as you type programming statements</a:t>
            </a:r>
          </a:p>
          <a:p>
            <a:r>
              <a:rPr lang="en-US" dirty="0"/>
              <a:t>Press the Tab key to use IntelliSense</a:t>
            </a:r>
          </a:p>
          <a:p>
            <a:pPr lvl="1"/>
            <a:r>
              <a:rPr lang="en-US" dirty="0"/>
              <a:t>For Example: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7" y="4495800"/>
            <a:ext cx="5008426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Control’s Text Property with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a Control’s Text Property with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a form is established with a label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lblMessage</a:t>
            </a:r>
            <a:r>
              <a:rPr lang="en-US" dirty="0"/>
              <a:t> whose Text property is: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	1 Kilometer = 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And on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btnFeet</a:t>
            </a:r>
            <a:r>
              <a:rPr lang="en-US" dirty="0"/>
              <a:t> button click, we want to change the value of the text property to: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	1 Kilometer = 3,281 feet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a Control’s Text Property with Code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22960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btnFeet_Click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Handles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btnFeet.Click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' Display the conversion to feet.</a:t>
            </a: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lblMessage.Text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"1 Kilometer = 3,281 feet"</a:t>
            </a: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>
              <a:tabLst>
                <a:tab pos="450850" algn="l"/>
                <a:tab pos="914400" algn="l"/>
              </a:tabLst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505200" y="2743200"/>
            <a:ext cx="0" cy="13624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0026" y="4062770"/>
            <a:ext cx="66639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Assigns the string to the right of the equal </a:t>
            </a:r>
            <a:r>
              <a:rPr lang="en-US" sz="2400" dirty="0" smtClean="0"/>
              <a:t>sign </a:t>
            </a:r>
            <a:r>
              <a:rPr lang="en-US" sz="2400" dirty="0"/>
              <a:t>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400" dirty="0" smtClean="0"/>
              <a:t> </a:t>
            </a:r>
            <a:r>
              <a:rPr lang="en-US" sz="2400" dirty="0"/>
              <a:t>property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lblMessage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This replaces the previous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400" dirty="0" smtClean="0"/>
              <a:t> property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lblMessage</a:t>
            </a:r>
            <a:r>
              <a:rPr lang="en-US" sz="2400" dirty="0"/>
              <a:t> with the new value shown</a:t>
            </a:r>
          </a:p>
        </p:txBody>
      </p:sp>
    </p:spTree>
    <p:extLst>
      <p:ext uri="{BB962C8B-B14F-4D97-AF65-F5344CB8AC3E}">
        <p14:creationId xmlns:p14="http://schemas.microsoft.com/office/powerpoint/2010/main" val="1716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AutoSize</a:t>
            </a:r>
            <a:r>
              <a:rPr lang="en-US" dirty="0" smtClean="0"/>
              <a:t>, </a:t>
            </a:r>
            <a:r>
              <a:rPr lang="en-US" dirty="0" err="1" smtClean="0"/>
              <a:t>BorderStyle</a:t>
            </a:r>
            <a:r>
              <a:rPr lang="en-US" dirty="0" smtClean="0"/>
              <a:t>, and </a:t>
            </a:r>
            <a:r>
              <a:rPr lang="en-US" dirty="0" err="1" smtClean="0"/>
              <a:t>TextAlign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the </a:t>
            </a:r>
            <a:r>
              <a:rPr lang="en-US" i="1" dirty="0" smtClean="0"/>
              <a:t>Directions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manager of the Highlander Hotel has asked you to build an application that displays a map to the hotel</a:t>
            </a:r>
          </a:p>
          <a:p>
            <a:r>
              <a:rPr lang="en-US" sz="2400" dirty="0" smtClean="0"/>
              <a:t>You will use the following steps to create the application: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Clearly define what the application is to do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Visualize the application running on the computer and design its user interface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Determine the controls needed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Define the values of each control’s relevant properties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Start Visual Basic and create the forms and other controls</a:t>
            </a:r>
          </a:p>
        </p:txBody>
      </p:sp>
    </p:spTree>
    <p:extLst>
      <p:ext uri="{BB962C8B-B14F-4D97-AF65-F5344CB8AC3E}">
        <p14:creationId xmlns:p14="http://schemas.microsoft.com/office/powerpoint/2010/main" val="7252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AutoSize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AutoSize</a:t>
            </a:r>
            <a:r>
              <a:rPr lang="en-US" sz="2400" dirty="0"/>
              <a:t> is a </a:t>
            </a:r>
            <a:r>
              <a:rPr lang="en-US" sz="2400" dirty="0" smtClean="0"/>
              <a:t>Boolean property </a:t>
            </a:r>
          </a:p>
          <a:p>
            <a:pPr lvl="1"/>
            <a:r>
              <a:rPr lang="en-US" sz="2400" dirty="0" smtClean="0"/>
              <a:t>When set to True: </a:t>
            </a:r>
            <a:r>
              <a:rPr lang="en-US" sz="2400" dirty="0"/>
              <a:t>(default) </a:t>
            </a:r>
          </a:p>
          <a:p>
            <a:pPr lvl="2"/>
            <a:r>
              <a:rPr lang="en-US" dirty="0"/>
              <a:t>The bounding box will automatically resize itself to fit the amount of text assigned to </a:t>
            </a:r>
            <a:r>
              <a:rPr lang="en-US" dirty="0" smtClean="0"/>
              <a:t>it</a:t>
            </a:r>
          </a:p>
          <a:p>
            <a:pPr lvl="1"/>
            <a:r>
              <a:rPr lang="en-US" sz="2400" dirty="0" smtClean="0"/>
              <a:t>When set to False:</a:t>
            </a:r>
          </a:p>
          <a:p>
            <a:pPr lvl="2"/>
            <a:r>
              <a:rPr lang="en-US" dirty="0" smtClean="0"/>
              <a:t>The label’s size may be changed in the Designer window with its sizing handles</a:t>
            </a:r>
          </a:p>
          <a:p>
            <a:pPr lvl="2"/>
            <a:r>
              <a:rPr lang="en-US" dirty="0" smtClean="0"/>
              <a:t>The bounding box will remain the size it was given at design time</a:t>
            </a:r>
          </a:p>
          <a:p>
            <a:pPr lvl="2"/>
            <a:r>
              <a:rPr lang="en-US" dirty="0" smtClean="0"/>
              <a:t>Text that is too large to fit in the bounding box will be only partially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BorderStyle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Label control’s </a:t>
            </a:r>
            <a:r>
              <a:rPr lang="en-US" sz="2000" dirty="0" err="1" smtClean="0"/>
              <a:t>BorderStyle</a:t>
            </a:r>
            <a:r>
              <a:rPr lang="en-US" sz="2000" dirty="0" smtClean="0"/>
              <a:t> property determines the appearance of the label’s border and may have one of three values:</a:t>
            </a:r>
          </a:p>
          <a:p>
            <a:pPr lvl="1"/>
            <a:r>
              <a:rPr lang="en-US" sz="2000" dirty="0" smtClean="0"/>
              <a:t>None (default)</a:t>
            </a:r>
          </a:p>
          <a:p>
            <a:pPr lvl="2"/>
            <a:r>
              <a:rPr lang="en-US" sz="2000" dirty="0" smtClean="0"/>
              <a:t>The label will have no </a:t>
            </a:r>
            <a:r>
              <a:rPr lang="en-US" sz="2000" dirty="0"/>
              <a:t>border</a:t>
            </a:r>
          </a:p>
          <a:p>
            <a:pPr lvl="1"/>
            <a:r>
              <a:rPr lang="en-US" sz="2000" dirty="0" err="1" smtClean="0"/>
              <a:t>FixedSingle</a:t>
            </a:r>
            <a:endParaRPr lang="en-US" sz="2000" dirty="0" smtClean="0"/>
          </a:p>
          <a:p>
            <a:pPr lvl="2"/>
            <a:r>
              <a:rPr lang="en-US" sz="2000" dirty="0" smtClean="0"/>
              <a:t>The label will be outlined with a border </a:t>
            </a:r>
            <a:r>
              <a:rPr lang="en-US" sz="2000" dirty="0"/>
              <a:t>one pixel wide</a:t>
            </a:r>
          </a:p>
          <a:p>
            <a:pPr lvl="1"/>
            <a:r>
              <a:rPr lang="en-US" sz="2000" dirty="0" smtClean="0"/>
              <a:t>Fixed3D </a:t>
            </a:r>
          </a:p>
          <a:p>
            <a:pPr lvl="2"/>
            <a:r>
              <a:rPr lang="en-US" sz="2000" dirty="0" smtClean="0"/>
              <a:t>The label will have a recessed 3D appearance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5625" y="4800600"/>
            <a:ext cx="549275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TextAlign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value of the </a:t>
            </a:r>
            <a:r>
              <a:rPr lang="en-US" sz="2400" dirty="0" err="1" smtClean="0"/>
              <a:t>TextAlign</a:t>
            </a:r>
            <a:r>
              <a:rPr lang="en-US" sz="2400" dirty="0" smtClean="0"/>
              <a:t> property changes the way a label’s text is aligned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514600"/>
            <a:ext cx="5410200" cy="352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3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TextAlign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TextAlign</a:t>
            </a:r>
            <a:r>
              <a:rPr lang="en-US" sz="2000" dirty="0" smtClean="0"/>
              <a:t> property may be set to one of the following values:</a:t>
            </a:r>
          </a:p>
          <a:p>
            <a:pPr lvl="1"/>
            <a:r>
              <a:rPr lang="en-US" sz="2000" dirty="0" err="1" smtClean="0"/>
              <a:t>TopLeft</a:t>
            </a:r>
            <a:r>
              <a:rPr lang="en-US" sz="2000" dirty="0" smtClean="0"/>
              <a:t> (default)</a:t>
            </a:r>
          </a:p>
          <a:p>
            <a:pPr lvl="1"/>
            <a:r>
              <a:rPr lang="en-US" sz="2000" dirty="0" err="1" smtClean="0"/>
              <a:t>TopCenter</a:t>
            </a:r>
            <a:endParaRPr lang="en-US" sz="2000" dirty="0" smtClean="0"/>
          </a:p>
          <a:p>
            <a:pPr lvl="1"/>
            <a:r>
              <a:rPr lang="en-US" sz="2000" dirty="0" err="1" smtClean="0"/>
              <a:t>TopRight</a:t>
            </a:r>
            <a:endParaRPr lang="en-US" sz="2000" dirty="0" smtClean="0"/>
          </a:p>
          <a:p>
            <a:pPr lvl="1"/>
            <a:r>
              <a:rPr lang="en-US" sz="2000" dirty="0" err="1" smtClean="0"/>
              <a:t>MiddleLeft</a:t>
            </a:r>
            <a:endParaRPr lang="en-US" sz="2000" dirty="0" smtClean="0"/>
          </a:p>
          <a:p>
            <a:pPr lvl="1"/>
            <a:r>
              <a:rPr lang="en-US" sz="2000" dirty="0" err="1" smtClean="0"/>
              <a:t>MiddelCenter</a:t>
            </a:r>
            <a:endParaRPr lang="en-US" sz="2000" dirty="0" smtClean="0"/>
          </a:p>
          <a:p>
            <a:pPr lvl="1"/>
            <a:r>
              <a:rPr lang="en-US" sz="2000" dirty="0" err="1" smtClean="0"/>
              <a:t>MiddleRight</a:t>
            </a:r>
            <a:endParaRPr lang="en-US" sz="2000" dirty="0" smtClean="0"/>
          </a:p>
          <a:p>
            <a:pPr lvl="1"/>
            <a:r>
              <a:rPr lang="en-US" sz="2000" dirty="0" err="1" smtClean="0"/>
              <a:t>BottomLeft</a:t>
            </a:r>
            <a:endParaRPr lang="en-US" sz="2000" dirty="0" smtClean="0"/>
          </a:p>
          <a:p>
            <a:pPr lvl="1"/>
            <a:r>
              <a:rPr lang="en-US" sz="2000" dirty="0" err="1" smtClean="0"/>
              <a:t>BottomCenter</a:t>
            </a:r>
            <a:endParaRPr lang="en-US" sz="2000" dirty="0" smtClean="0"/>
          </a:p>
          <a:p>
            <a:pPr lvl="1"/>
            <a:r>
              <a:rPr lang="en-US" sz="2000" dirty="0" err="1" smtClean="0"/>
              <a:t>BottomRight</a:t>
            </a:r>
            <a:endParaRPr lang="en-US" sz="2000" dirty="0"/>
          </a:p>
        </p:txBody>
      </p:sp>
      <p:pic>
        <p:nvPicPr>
          <p:cNvPr id="4" name="Picture 3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19400"/>
            <a:ext cx="4908947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7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a Label’s </a:t>
            </a:r>
            <a:r>
              <a:rPr lang="en-US" dirty="0" err="1" smtClean="0"/>
              <a:t>TextAlign</a:t>
            </a:r>
            <a:r>
              <a:rPr lang="en-US" dirty="0" smtClean="0"/>
              <a:t> Property with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use an assignment statement to assign one of the following values to the </a:t>
            </a:r>
            <a:r>
              <a:rPr lang="en-US" sz="2000" dirty="0" err="1" smtClean="0"/>
              <a:t>TextAlign</a:t>
            </a:r>
            <a:r>
              <a:rPr lang="en-US" sz="2000" dirty="0"/>
              <a:t> </a:t>
            </a:r>
            <a:r>
              <a:rPr lang="en-US" sz="2000" dirty="0" smtClean="0"/>
              <a:t>property of a Label control: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For example:</a:t>
            </a:r>
            <a:endParaRPr lang="en-US" sz="2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0" y="2362200"/>
            <a:ext cx="5029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ContentAlignment.TopLeft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ContentAlignment.TopCenter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ContentAlignment.TopRight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ContentAlignment.MiddleLeft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ContentAlignment.MiddleCenter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ContentAlignment.MiddleRight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ContentAlignment.BottomLeft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ContentAlignment.BottomCenter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0850" algn="l"/>
                <a:tab pos="9144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ContentAlignment.BottomRight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08072"/>
            <a:ext cx="7315201" cy="311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User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Message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message box </a:t>
            </a:r>
            <a:r>
              <a:rPr lang="en-US" sz="2000" dirty="0" smtClean="0"/>
              <a:t>is a small </a:t>
            </a:r>
            <a:r>
              <a:rPr lang="en-US" sz="2000" dirty="0" smtClean="0"/>
              <a:t>pop-up message </a:t>
            </a:r>
            <a:r>
              <a:rPr lang="en-US" sz="2000" dirty="0" smtClean="0"/>
              <a:t>window</a:t>
            </a:r>
          </a:p>
          <a:p>
            <a:pPr lvl="1"/>
            <a:r>
              <a:rPr lang="en-US" sz="2000" dirty="0" smtClean="0"/>
              <a:t>Sometimes </a:t>
            </a:r>
            <a:r>
              <a:rPr lang="en-US" sz="2000" dirty="0"/>
              <a:t>referred to as a dialog </a:t>
            </a:r>
            <a:r>
              <a:rPr lang="en-US" sz="2000" dirty="0" smtClean="0"/>
              <a:t>box</a:t>
            </a:r>
          </a:p>
          <a:p>
            <a:pPr lvl="1"/>
            <a:r>
              <a:rPr lang="en-US" sz="2000" dirty="0" smtClean="0"/>
              <a:t>A convenient way to display a message to the user</a:t>
            </a:r>
          </a:p>
          <a:p>
            <a:pPr lvl="1"/>
            <a:r>
              <a:rPr lang="en-US" sz="2000" dirty="0" smtClean="0"/>
              <a:t>Displayed </a:t>
            </a:r>
            <a:r>
              <a:rPr lang="en-US" sz="2000" dirty="0" smtClean="0"/>
              <a:t>by calling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000" dirty="0" smtClean="0"/>
              <a:t> </a:t>
            </a:r>
            <a:r>
              <a:rPr lang="en-US" sz="2000" dirty="0" smtClean="0"/>
              <a:t>method</a:t>
            </a:r>
          </a:p>
          <a:p>
            <a:pPr lvl="1"/>
            <a:r>
              <a:rPr lang="en-US" sz="2000" dirty="0" smtClean="0"/>
              <a:t>User must click the </a:t>
            </a:r>
            <a:r>
              <a:rPr lang="en-US" sz="2000" i="1" dirty="0" smtClean="0"/>
              <a:t>OK</a:t>
            </a:r>
            <a:r>
              <a:rPr lang="en-US" sz="2000" dirty="0" smtClean="0"/>
              <a:t> button to remove the message box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702032" y="5645166"/>
            <a:ext cx="6309359" cy="466492"/>
            <a:chOff x="2286000" y="5181598"/>
            <a:chExt cx="5687310" cy="731729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2821761" y="5191584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495800" y="5181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6187440" y="5181598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533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MessageBox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2999" y="5334001"/>
              <a:ext cx="3020311" cy="57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 enclosed in parentheses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52" y="3580719"/>
            <a:ext cx="1600296" cy="16002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5237" y="5181015"/>
            <a:ext cx="6934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8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("Hello World!")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StatusStrip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StatusStrip</a:t>
            </a:r>
            <a:r>
              <a:rPr lang="en-US" sz="2000" dirty="0" smtClean="0"/>
              <a:t> control uses a Label to display program status information and messages to the user</a:t>
            </a:r>
          </a:p>
          <a:p>
            <a:pPr lvl="1"/>
            <a:r>
              <a:rPr lang="en-US" sz="2000" dirty="0" smtClean="0"/>
              <a:t>An ideal way to display messages that are not system critical</a:t>
            </a:r>
          </a:p>
          <a:p>
            <a:pPr lvl="1"/>
            <a:r>
              <a:rPr lang="en-US" sz="2000" dirty="0" smtClean="0"/>
              <a:t>Does not force the user to click a button to clear the message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399"/>
            <a:ext cx="4414299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400300" y="5715000"/>
            <a:ext cx="476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551494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StatusStrip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1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Adding a </a:t>
            </a:r>
            <a:r>
              <a:rPr lang="en-US" sz="3200" dirty="0" err="1" smtClean="0"/>
              <a:t>StatusStrip</a:t>
            </a:r>
            <a:r>
              <a:rPr lang="en-US" sz="3200" dirty="0" smtClean="0"/>
              <a:t> and a Label to a 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Step 1:</a:t>
            </a:r>
          </a:p>
          <a:p>
            <a:pPr lvl="1"/>
            <a:r>
              <a:rPr lang="en-US" sz="2000" dirty="0" smtClean="0"/>
              <a:t>Drag the </a:t>
            </a:r>
            <a:r>
              <a:rPr lang="en-US" sz="2000" dirty="0" err="1" smtClean="0"/>
              <a:t>StatusStrip</a:t>
            </a:r>
            <a:r>
              <a:rPr lang="en-US" sz="2000" dirty="0" smtClean="0"/>
              <a:t> control from the </a:t>
            </a:r>
            <a:r>
              <a:rPr lang="en-US" sz="2000" i="1" dirty="0" smtClean="0"/>
              <a:t>Menus &amp; Toolbars</a:t>
            </a:r>
            <a:r>
              <a:rPr lang="en-US" sz="2000" dirty="0" smtClean="0"/>
              <a:t> section of the </a:t>
            </a:r>
            <a:r>
              <a:rPr lang="en-US" sz="2000" i="1" dirty="0" smtClean="0"/>
              <a:t>Toolbox</a:t>
            </a:r>
            <a:r>
              <a:rPr lang="en-US" sz="2000" dirty="0" smtClean="0"/>
              <a:t> window onto an existing form.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StatusStrip</a:t>
            </a:r>
            <a:r>
              <a:rPr lang="en-US" sz="2000" dirty="0" smtClean="0"/>
              <a:t> will attach itself to the bottom of the form</a:t>
            </a:r>
          </a:p>
          <a:p>
            <a:pPr lvl="1"/>
            <a:r>
              <a:rPr lang="en-US" sz="2000" dirty="0" smtClean="0"/>
              <a:t>This is called </a:t>
            </a:r>
            <a:r>
              <a:rPr lang="en-US" sz="2000" i="1" dirty="0" smtClean="0"/>
              <a:t>docking the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669473"/>
            <a:ext cx="4190998" cy="3543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2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Adding a </a:t>
            </a:r>
            <a:r>
              <a:rPr lang="en-US" sz="3200" dirty="0" err="1"/>
              <a:t>StatusStrip</a:t>
            </a:r>
            <a:r>
              <a:rPr lang="en-US" sz="3200" dirty="0"/>
              <a:t> and a Label to a </a:t>
            </a:r>
            <a:r>
              <a:rPr lang="en-US" sz="3200" dirty="0" smtClean="0"/>
              <a:t>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Step 2: </a:t>
            </a:r>
          </a:p>
          <a:p>
            <a:pPr lvl="1"/>
            <a:r>
              <a:rPr lang="en-US" sz="3200" dirty="0" smtClean="0"/>
              <a:t>Click </a:t>
            </a:r>
            <a:r>
              <a:rPr lang="en-US" sz="3200" dirty="0"/>
              <a:t>the </a:t>
            </a:r>
            <a:r>
              <a:rPr lang="en-US" sz="3200" dirty="0" smtClean="0"/>
              <a:t>down arrow on the right </a:t>
            </a:r>
            <a:r>
              <a:rPr lang="en-US" sz="3200" dirty="0"/>
              <a:t>side of the </a:t>
            </a:r>
            <a:r>
              <a:rPr lang="en-US" sz="3200" dirty="0" err="1"/>
              <a:t>StatusStrip</a:t>
            </a:r>
            <a:r>
              <a:rPr lang="en-US" sz="3200" dirty="0"/>
              <a:t> and select </a:t>
            </a:r>
            <a:r>
              <a:rPr lang="en-US" sz="3200" dirty="0" err="1"/>
              <a:t>StatusLabel</a:t>
            </a:r>
            <a:r>
              <a:rPr lang="en-US" sz="3200" dirty="0"/>
              <a:t> from the drop-down </a:t>
            </a:r>
            <a:r>
              <a:rPr lang="en-US" sz="3200" dirty="0" smtClean="0"/>
              <a:t>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ToolStripStatusLabel</a:t>
            </a:r>
            <a:r>
              <a:rPr lang="en-US" dirty="0"/>
              <a:t> control will be added to the </a:t>
            </a:r>
            <a:r>
              <a:rPr lang="en-US" dirty="0" err="1"/>
              <a:t>StatusStrip</a:t>
            </a:r>
            <a:endParaRPr lang="en-US" dirty="0"/>
          </a:p>
          <a:p>
            <a:pPr lvl="1"/>
            <a:r>
              <a:rPr lang="en-US" sz="3200" dirty="0"/>
              <a:t>Set its Name property with a more meaningful name</a:t>
            </a:r>
          </a:p>
          <a:p>
            <a:pPr lvl="1"/>
            <a:r>
              <a:rPr lang="en-US" sz="3200" dirty="0"/>
              <a:t>Clear its Text property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14" y="2667000"/>
            <a:ext cx="3574063" cy="2108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6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Define What the Application is to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	Display a map of the 				Highlander Hotel</a:t>
            </a:r>
          </a:p>
          <a:p>
            <a:r>
              <a:rPr lang="en-US" dirty="0" smtClean="0"/>
              <a:t>Input: 		None</a:t>
            </a:r>
          </a:p>
          <a:p>
            <a:r>
              <a:rPr lang="en-US" dirty="0" smtClean="0"/>
              <a:t>Process: 	Display a form</a:t>
            </a:r>
          </a:p>
          <a:p>
            <a:r>
              <a:rPr lang="en-US" dirty="0" smtClean="0"/>
              <a:t>Output: 		Display on the form a graphic 			image showing 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Clickable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Click event handlers for </a:t>
            </a:r>
            <a:r>
              <a:rPr lang="en-US" dirty="0" err="1" smtClean="0"/>
              <a:t>PictureBox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Earlier you learned that buttons can have </a:t>
            </a:r>
            <a:r>
              <a:rPr lang="en-US" sz="2400" dirty="0" smtClean="0"/>
              <a:t>Click event handlers</a:t>
            </a:r>
          </a:p>
          <a:p>
            <a:r>
              <a:rPr lang="en-US" sz="2400" dirty="0" smtClean="0"/>
              <a:t>Other controls, such as </a:t>
            </a:r>
            <a:r>
              <a:rPr lang="en-US" sz="2400" dirty="0" err="1" smtClean="0"/>
              <a:t>PictureBoxes</a:t>
            </a:r>
            <a:r>
              <a:rPr lang="en-US" sz="2400" dirty="0" smtClean="0"/>
              <a:t> and Labels, may also have Click event handlers</a:t>
            </a:r>
          </a:p>
          <a:p>
            <a:r>
              <a:rPr lang="en-US" sz="2400" dirty="0"/>
              <a:t>As we saw earlier the Image Property can be set to a graphic image of some sort</a:t>
            </a:r>
          </a:p>
          <a:p>
            <a:r>
              <a:rPr lang="en-US" sz="2400" dirty="0"/>
              <a:t>The flag images in Tutorial 2-16 are clickable</a:t>
            </a:r>
          </a:p>
          <a:p>
            <a:r>
              <a:rPr lang="en-US" sz="2400" dirty="0"/>
              <a:t>The click event can be handled by code to take whatever action is desired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76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Form1</a:t>
            </a:r>
            <a:r>
              <a:rPr lang="en-US" dirty="0" smtClean="0"/>
              <a:t> of the </a:t>
            </a:r>
            <a:r>
              <a:rPr lang="en-US" i="1" dirty="0" smtClean="0"/>
              <a:t>Flags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36" y="2147123"/>
            <a:ext cx="3000528" cy="3417993"/>
          </a:xfrm>
        </p:spPr>
      </p:pic>
      <p:sp>
        <p:nvSpPr>
          <p:cNvPr id="5" name="TextBox 4"/>
          <p:cNvSpPr txBox="1"/>
          <p:nvPr/>
        </p:nvSpPr>
        <p:spPr>
          <a:xfrm>
            <a:off x="1737508" y="26347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Label1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0015" y="2819400"/>
            <a:ext cx="77336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7508" y="30919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icUSA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0015" y="3276600"/>
            <a:ext cx="92576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3933" y="36219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picCanada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0015" y="3806614"/>
            <a:ext cx="9257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5366" y="41587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picUK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0015" y="4343400"/>
            <a:ext cx="925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9649" y="500376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btnExit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0015" y="5186159"/>
            <a:ext cx="1298585" cy="22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16894" y="309193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picAustralia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00871" y="3276600"/>
            <a:ext cx="10778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16894" y="36219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picBrazil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00871" y="3806614"/>
            <a:ext cx="10778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16894" y="41587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picItaly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00871" y="4343400"/>
            <a:ext cx="10778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6894" y="4615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4656" y="4800600"/>
            <a:ext cx="7840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PictureBox</a:t>
            </a:r>
            <a:r>
              <a:rPr lang="en-US" dirty="0" smtClean="0"/>
              <a:t> </a:t>
            </a:r>
            <a:r>
              <a:rPr lang="en-US" dirty="0"/>
              <a:t>Click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/>
              <a:t>PictureBox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picUSA</a:t>
            </a:r>
            <a:r>
              <a:rPr lang="en-US" sz="2400" dirty="0"/>
              <a:t> is clicked,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lblMessage</a:t>
            </a:r>
            <a:r>
              <a:rPr lang="en-US" sz="2400" dirty="0"/>
              <a:t> </a:t>
            </a:r>
            <a:r>
              <a:rPr lang="en-US" sz="2400" dirty="0" smtClean="0"/>
              <a:t>Text </a:t>
            </a:r>
            <a:r>
              <a:rPr lang="en-US" sz="2400" dirty="0"/>
              <a:t>property is set to display </a:t>
            </a:r>
            <a:r>
              <a:rPr lang="en-US" sz="2400" i="1" dirty="0"/>
              <a:t>United States of America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3900" y="2514600"/>
            <a:ext cx="76962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picUSA_Click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Handles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picUSA.Click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63550" algn="l"/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' Display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United States of America.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63550" algn="l"/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lblMessage.Text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"United States of America"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>
              <a:tabLst>
                <a:tab pos="463550" algn="l"/>
                <a:tab pos="914400" algn="l"/>
              </a:tabLst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72" y="3710152"/>
            <a:ext cx="2191056" cy="2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Visual Studio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</a:t>
            </a:r>
            <a:r>
              <a:rPr lang="en-US" i="1" dirty="0" smtClean="0"/>
              <a:t>Visual Studio </a:t>
            </a:r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52600"/>
            <a:ext cx="7285037" cy="423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Context-sensitive help is help on a single topic that you are currently working on</a:t>
            </a:r>
          </a:p>
          <a:p>
            <a:r>
              <a:rPr lang="en-US" sz="2000" dirty="0" smtClean="0"/>
              <a:t>First select an item you need help with in Visual Studio</a:t>
            </a:r>
          </a:p>
          <a:p>
            <a:r>
              <a:rPr lang="en-US" sz="2000" dirty="0" smtClean="0"/>
              <a:t>Then press the F1 key on the keyboard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This launches a help screen in your Web browser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09" y="3124200"/>
            <a:ext cx="4295182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338513"/>
            <a:ext cx="1143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3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the = Operator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7" y="1676400"/>
            <a:ext cx="8294799" cy="4457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4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Your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are errors in the </a:t>
            </a:r>
            <a:r>
              <a:rPr lang="en-US" sz="2400" dirty="0" smtClean="0"/>
              <a:t>syntax </a:t>
            </a:r>
            <a:r>
              <a:rPr lang="en-US" sz="2400" dirty="0"/>
              <a:t>of your </a:t>
            </a:r>
            <a:r>
              <a:rPr lang="en-US" sz="2400" dirty="0" smtClean="0"/>
              <a:t>program</a:t>
            </a:r>
          </a:p>
          <a:p>
            <a:pPr lvl="1"/>
            <a:r>
              <a:rPr lang="en-US" sz="2400" dirty="0" smtClean="0"/>
              <a:t>Misspelled keywords, incorrect use of operators or punctuation</a:t>
            </a:r>
            <a:endParaRPr lang="en-US" sz="2400" dirty="0"/>
          </a:p>
          <a:p>
            <a:r>
              <a:rPr lang="en-US" sz="2400" dirty="0"/>
              <a:t>Visual Basic will inform you of these errors as soon as the code is entered</a:t>
            </a:r>
          </a:p>
          <a:p>
            <a:r>
              <a:rPr lang="en-US" sz="2400" dirty="0"/>
              <a:t>The area of the error will be underlined with a jagged blue </a:t>
            </a:r>
            <a:r>
              <a:rPr lang="en-US" sz="2400" dirty="0" smtClean="0"/>
              <a:t>line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88" y="4697467"/>
            <a:ext cx="5746024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Visualize the Application and Design Its User Interface</a:t>
            </a:r>
            <a:endParaRPr lang="en-US" dirty="0"/>
          </a:p>
        </p:txBody>
      </p:sp>
      <p:pic>
        <p:nvPicPr>
          <p:cNvPr id="4" name="Content Placeholder 3" descr="highlander hotel 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7160" y="1600200"/>
            <a:ext cx="47896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description of the error will be given in the </a:t>
            </a:r>
            <a:r>
              <a:rPr lang="en-US" sz="2400" i="1" dirty="0"/>
              <a:t>Error List </a:t>
            </a:r>
            <a:r>
              <a:rPr lang="en-US" sz="2400" dirty="0"/>
              <a:t>window</a:t>
            </a:r>
          </a:p>
          <a:p>
            <a:r>
              <a:rPr lang="en-US" sz="2400" dirty="0"/>
              <a:t>Display this window by selecting </a:t>
            </a:r>
            <a:r>
              <a:rPr lang="en-US" sz="2400" i="1" dirty="0"/>
              <a:t>VIEW</a:t>
            </a:r>
            <a:r>
              <a:rPr lang="en-US" sz="2400" dirty="0"/>
              <a:t> on the menu bar, and then selecting </a:t>
            </a:r>
            <a:r>
              <a:rPr lang="en-US" sz="2400" i="1" dirty="0"/>
              <a:t>Error </a:t>
            </a:r>
            <a:r>
              <a:rPr lang="en-US" sz="2400" i="1" dirty="0" smtClean="0"/>
              <a:t>List</a:t>
            </a:r>
          </a:p>
          <a:p>
            <a:r>
              <a:rPr lang="en-US" sz="2400" dirty="0" smtClean="0"/>
              <a:t>Double-clicking the error message will position the cursor at the error in the </a:t>
            </a:r>
            <a:r>
              <a:rPr lang="en-US" sz="2400" i="1" dirty="0" smtClean="0"/>
              <a:t>Code</a:t>
            </a:r>
            <a:r>
              <a:rPr lang="en-US" sz="2400" dirty="0" smtClean="0"/>
              <a:t> window</a:t>
            </a:r>
            <a:endParaRPr lang="en-US" sz="2400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1" y="4495800"/>
            <a:ext cx="7434858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3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errors occur as your program runs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are different from syntax errors which occur as the code is entered by the programmer</a:t>
            </a:r>
          </a:p>
          <a:p>
            <a:pPr>
              <a:lnSpc>
                <a:spcPct val="90000"/>
              </a:lnSpc>
            </a:pPr>
            <a:r>
              <a:rPr lang="en-US" dirty="0"/>
              <a:t>Runtime errors occur when Visual Basic attempts to perform an operation that cannot be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Determine the Controls Needed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4085"/>
            <a:ext cx="8229600" cy="2198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3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4. Define the Values of Each Control’s Relevant Properties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2" y="1600200"/>
            <a:ext cx="5706355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3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Start Visual Studio and Create the Forms and Other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Establish the Form and set its Text property</a:t>
            </a:r>
          </a:p>
          <a:p>
            <a:r>
              <a:rPr lang="en-US" dirty="0"/>
              <a:t>Add a Label control</a:t>
            </a:r>
          </a:p>
          <a:p>
            <a:pPr lvl="1"/>
            <a:r>
              <a:rPr lang="en-US" dirty="0"/>
              <a:t>Position and resize it on the form</a:t>
            </a:r>
          </a:p>
          <a:p>
            <a:pPr lvl="1"/>
            <a:r>
              <a:rPr lang="en-US" dirty="0"/>
              <a:t>Set Text, </a:t>
            </a:r>
            <a:r>
              <a:rPr lang="en-US" dirty="0" err="1"/>
              <a:t>TextAlign</a:t>
            </a:r>
            <a:r>
              <a:rPr lang="en-US" dirty="0"/>
              <a:t>, and Font properties</a:t>
            </a:r>
          </a:p>
          <a:p>
            <a:r>
              <a:rPr lang="en-US" dirty="0"/>
              <a:t>Add a </a:t>
            </a:r>
            <a:r>
              <a:rPr lang="en-US" dirty="0" err="1"/>
              <a:t>PictureBox</a:t>
            </a:r>
            <a:r>
              <a:rPr lang="en-US" dirty="0"/>
              <a:t> control</a:t>
            </a:r>
          </a:p>
          <a:p>
            <a:pPr lvl="1"/>
            <a:r>
              <a:rPr lang="en-US" dirty="0"/>
              <a:t>Position and resize it on the form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its Image </a:t>
            </a:r>
            <a:r>
              <a:rPr lang="en-US" dirty="0"/>
              <a:t>property to display </a:t>
            </a:r>
            <a:r>
              <a:rPr lang="en-US" i="1" dirty="0"/>
              <a:t>HotelMap.jpg</a:t>
            </a:r>
          </a:p>
          <a:p>
            <a:r>
              <a:rPr lang="en-US" dirty="0"/>
              <a:t>Run the application</a:t>
            </a:r>
          </a:p>
          <a:p>
            <a:r>
              <a:rPr lang="en-US" dirty="0"/>
              <a:t>Close and save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1549</TotalTime>
  <Words>2235</Words>
  <Application>Microsoft Office PowerPoint</Application>
  <PresentationFormat>On-screen Show (4:3)</PresentationFormat>
  <Paragraphs>381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SOWVB2012</vt:lpstr>
      <vt:lpstr>Chapter 2</vt:lpstr>
      <vt:lpstr>Topics</vt:lpstr>
      <vt:lpstr>Focus on Problem Solving: Building the Directions Application</vt:lpstr>
      <vt:lpstr>Building the Directions Application</vt:lpstr>
      <vt:lpstr>1. Define What the Application is to Do</vt:lpstr>
      <vt:lpstr>2. Visualize the Application and Design Its User Interface</vt:lpstr>
      <vt:lpstr>3. Determine the Controls Needed</vt:lpstr>
      <vt:lpstr>4. Define the Values of Each Control’s Relevant Properties</vt:lpstr>
      <vt:lpstr>5. Start Visual Studio and Create the Forms and Other Controls</vt:lpstr>
      <vt:lpstr>The Directions Application Running</vt:lpstr>
      <vt:lpstr>Design Mode, Run Mode, and Break Mode</vt:lpstr>
      <vt:lpstr>How Solutions and Projects are Organized</vt:lpstr>
      <vt:lpstr>Opening an Existing Project</vt:lpstr>
      <vt:lpstr>Using the Properties Window to Select Controls</vt:lpstr>
      <vt:lpstr>Categorizing and Alphabetizing Properties</vt:lpstr>
      <vt:lpstr>Focus on Problem Solving: Responding to Events</vt:lpstr>
      <vt:lpstr>Modifying the Directions Application</vt:lpstr>
      <vt:lpstr>Controls to be Added</vt:lpstr>
      <vt:lpstr>Control Properties</vt:lpstr>
      <vt:lpstr>The Code Window</vt:lpstr>
      <vt:lpstr>The Click Event Handler for btnDisplayDirections</vt:lpstr>
      <vt:lpstr>Changing a Control’s Visible Property in Code</vt:lpstr>
      <vt:lpstr>The Assignment Statement</vt:lpstr>
      <vt:lpstr>Switching Between the Code Window and the Designer Window</vt:lpstr>
      <vt:lpstr>More Ways to Switch Between the Code Window and the Designer Window</vt:lpstr>
      <vt:lpstr>The Click Event Handler for btnExit</vt:lpstr>
      <vt:lpstr>Ending an Application with Me.Close()</vt:lpstr>
      <vt:lpstr>Comments</vt:lpstr>
      <vt:lpstr>Use Visual Basic to Update the Application</vt:lpstr>
      <vt:lpstr>Changing Text Colors</vt:lpstr>
      <vt:lpstr>Changing the Form’s Appearance</vt:lpstr>
      <vt:lpstr>Changing the Form’s Appearance</vt:lpstr>
      <vt:lpstr>Locking Controls</vt:lpstr>
      <vt:lpstr>Printing Your Code</vt:lpstr>
      <vt:lpstr>Using IntelliSense</vt:lpstr>
      <vt:lpstr>Modifying a Control’s Text Property with Code</vt:lpstr>
      <vt:lpstr>Modifying a Control’s Text Property with Code</vt:lpstr>
      <vt:lpstr>Modifying a Control’s Text Property with Code</vt:lpstr>
      <vt:lpstr>The AutoSize, BorderStyle, and TextAlign Properties</vt:lpstr>
      <vt:lpstr>The AutoSize Property</vt:lpstr>
      <vt:lpstr>The BorderStyle Property</vt:lpstr>
      <vt:lpstr>The TextAlign Property</vt:lpstr>
      <vt:lpstr>The TextAlign Property</vt:lpstr>
      <vt:lpstr>Changing a Label’s TextAlign Property with Code</vt:lpstr>
      <vt:lpstr>Displaying User Messages</vt:lpstr>
      <vt:lpstr>Displaying Message Boxes</vt:lpstr>
      <vt:lpstr>The StatusStrip Control</vt:lpstr>
      <vt:lpstr>Adding a StatusStrip and a Label to a Form</vt:lpstr>
      <vt:lpstr>Adding a StatusStrip and a Label to a Form</vt:lpstr>
      <vt:lpstr>Clickable Images</vt:lpstr>
      <vt:lpstr>Writing Click event handlers for PictureBox controls</vt:lpstr>
      <vt:lpstr>Form1 of the Flags Project</vt:lpstr>
      <vt:lpstr>PictureBox Click Event Handler</vt:lpstr>
      <vt:lpstr>Using Visual Studio Help</vt:lpstr>
      <vt:lpstr>Accessing the Visual Studio Documentation</vt:lpstr>
      <vt:lpstr>Context-Sensitive Help</vt:lpstr>
      <vt:lpstr>Help on the = Operator</vt:lpstr>
      <vt:lpstr>Debugging Your Application</vt:lpstr>
      <vt:lpstr>Compile Errors</vt:lpstr>
      <vt:lpstr>Compile Errors</vt:lpstr>
      <vt:lpstr>Runtime Errors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Creating Applications with Visual Basic</dc:subject>
  <dc:creator>Chris</dc:creator>
  <cp:lastModifiedBy>Chris</cp:lastModifiedBy>
  <cp:revision>96</cp:revision>
  <dcterms:created xsi:type="dcterms:W3CDTF">2006-08-16T00:00:00Z</dcterms:created>
  <dcterms:modified xsi:type="dcterms:W3CDTF">2013-07-13T12:34:55Z</dcterms:modified>
</cp:coreProperties>
</file>