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0" r:id="rId6"/>
    <p:sldId id="260" r:id="rId7"/>
    <p:sldId id="261" r:id="rId8"/>
    <p:sldId id="281" r:id="rId9"/>
    <p:sldId id="282" r:id="rId10"/>
    <p:sldId id="283" r:id="rId11"/>
    <p:sldId id="284" r:id="rId12"/>
    <p:sldId id="285" r:id="rId13"/>
    <p:sldId id="286" r:id="rId14"/>
    <p:sldId id="287" r:id="rId15"/>
    <p:sldId id="288" r:id="rId16"/>
    <p:sldId id="262" r:id="rId17"/>
    <p:sldId id="263" r:id="rId18"/>
    <p:sldId id="289" r:id="rId19"/>
    <p:sldId id="290" r:id="rId20"/>
    <p:sldId id="264" r:id="rId21"/>
    <p:sldId id="265" r:id="rId22"/>
    <p:sldId id="291" r:id="rId23"/>
    <p:sldId id="292" r:id="rId24"/>
    <p:sldId id="293" r:id="rId25"/>
    <p:sldId id="294" r:id="rId26"/>
    <p:sldId id="295" r:id="rId27"/>
    <p:sldId id="296" r:id="rId28"/>
    <p:sldId id="266" r:id="rId29"/>
    <p:sldId id="267" r:id="rId30"/>
    <p:sldId id="297" r:id="rId31"/>
    <p:sldId id="298" r:id="rId32"/>
    <p:sldId id="299" r:id="rId33"/>
    <p:sldId id="268" r:id="rId34"/>
    <p:sldId id="26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270" r:id="rId48"/>
    <p:sldId id="271" r:id="rId49"/>
    <p:sldId id="312" r:id="rId50"/>
    <p:sldId id="313" r:id="rId51"/>
    <p:sldId id="314" r:id="rId52"/>
    <p:sldId id="315" r:id="rId53"/>
    <p:sldId id="316" r:id="rId54"/>
    <p:sldId id="317" r:id="rId55"/>
    <p:sldId id="318" r:id="rId56"/>
    <p:sldId id="319" r:id="rId57"/>
    <p:sldId id="320" r:id="rId58"/>
    <p:sldId id="321" r:id="rId59"/>
    <p:sldId id="322" r:id="rId60"/>
    <p:sldId id="272" r:id="rId61"/>
    <p:sldId id="273" r:id="rId62"/>
    <p:sldId id="323" r:id="rId63"/>
    <p:sldId id="324" r:id="rId64"/>
    <p:sldId id="325" r:id="rId65"/>
    <p:sldId id="326" r:id="rId66"/>
    <p:sldId id="327" r:id="rId67"/>
    <p:sldId id="328" r:id="rId68"/>
    <p:sldId id="329" r:id="rId69"/>
    <p:sldId id="274" r:id="rId70"/>
    <p:sldId id="275" r:id="rId71"/>
    <p:sldId id="330" r:id="rId72"/>
    <p:sldId id="331" r:id="rId73"/>
    <p:sldId id="332" r:id="rId74"/>
    <p:sldId id="276" r:id="rId75"/>
    <p:sldId id="277" r:id="rId76"/>
    <p:sldId id="333" r:id="rId77"/>
    <p:sldId id="334" r:id="rId78"/>
    <p:sldId id="335" r:id="rId79"/>
    <p:sldId id="278" r:id="rId80"/>
    <p:sldId id="279" r:id="rId81"/>
    <p:sldId id="336" r:id="rId82"/>
    <p:sldId id="337" r:id="rId83"/>
    <p:sldId id="339" r:id="rId84"/>
    <p:sldId id="338" r:id="rId85"/>
    <p:sldId id="340" r:id="rId86"/>
    <p:sldId id="341"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6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10200" y="1219200"/>
            <a:ext cx="3429000" cy="1676399"/>
          </a:xfrm>
        </p:spPr>
        <p:txBody>
          <a:bodyPr/>
          <a:lstStyle>
            <a:lvl1pPr>
              <a:defRPr>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410200" y="3429000"/>
            <a:ext cx="34290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Rectangle 6"/>
          <p:cNvSpPr txBox="1">
            <a:spLocks noChangeArrowheads="1"/>
          </p:cNvSpPr>
          <p:nvPr/>
        </p:nvSpPr>
        <p:spPr>
          <a:xfrm>
            <a:off x="5257800" y="152400"/>
            <a:ext cx="3733800" cy="323850"/>
          </a:xfrm>
          <a:prstGeom prst="rect">
            <a:avLst/>
          </a:prstGeom>
        </p:spPr>
        <p:txBody>
          <a:bodyPr vert="horz" lIns="91440" tIns="45720" rIns="91440" bIns="45720" rtlCol="0" anchor="ctr"/>
          <a:lstStyle>
            <a:defPPr>
              <a:defRPr lang="en-US"/>
            </a:defPPr>
            <a:lvl1pPr marL="0" algn="ctr" defTabSz="914400" rtl="0" eaLnBrk="1" latinLnBrk="0" hangingPunct="1">
              <a:defRPr sz="12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smtClean="0">
                <a:solidFill>
                  <a:schemeClr val="tx1"/>
                </a:solidFill>
                <a:latin typeface="Arial" pitchFamily="34" charset="0"/>
                <a:cs typeface="Arial" pitchFamily="34" charset="0"/>
              </a:rPr>
              <a:t>Copyright © 2014 Pearson Education, Inc.</a:t>
            </a:r>
            <a:endParaRPr lang="en-US" sz="1400" dirty="0">
              <a:solidFill>
                <a:schemeClr val="tx1"/>
              </a:solidFill>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190500"/>
            <a:ext cx="4978400" cy="57813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59367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192564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24048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23726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none" baseline="0"/>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3581400"/>
            <a:ext cx="7772400" cy="825500"/>
          </a:xfrm>
        </p:spPr>
        <p:txBody>
          <a:bodyPr anchor="b"/>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0977" y="228600"/>
            <a:ext cx="2822046" cy="32772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67663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87777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72539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73263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802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026167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24306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6"/>
          <p:cNvSpPr txBox="1">
            <a:spLocks noChangeArrowheads="1"/>
          </p:cNvSpPr>
          <p:nvPr/>
        </p:nvSpPr>
        <p:spPr>
          <a:xfrm>
            <a:off x="457200" y="6248400"/>
            <a:ext cx="3733800" cy="323850"/>
          </a:xfrm>
          <a:prstGeom prst="rect">
            <a:avLst/>
          </a:prstGeom>
        </p:spPr>
        <p:txBody>
          <a:bodyPr vert="horz" lIns="91440" tIns="45720" rIns="91440" bIns="45720" rtlCol="0" anchor="ctr"/>
          <a:lstStyle>
            <a:defPPr>
              <a:defRPr lang="en-US"/>
            </a:defPPr>
            <a:lvl1pPr marL="0" algn="ctr" defTabSz="914400" rtl="0" eaLnBrk="1" latinLnBrk="0" hangingPunct="1">
              <a:defRPr sz="1200" kern="1200" dirty="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smtClean="0">
                <a:solidFill>
                  <a:schemeClr val="tx1"/>
                </a:solidFill>
                <a:latin typeface="Arial" pitchFamily="34" charset="0"/>
                <a:cs typeface="Arial" pitchFamily="34" charset="0"/>
              </a:rPr>
              <a:t>Copyright © 2014 Pearson Education, Inc.</a:t>
            </a:r>
            <a:endParaRPr lang="en-US"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9532544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4</a:t>
            </a:r>
            <a:endParaRPr lang="en-US" dirty="0"/>
          </a:p>
        </p:txBody>
      </p:sp>
      <p:sp>
        <p:nvSpPr>
          <p:cNvPr id="3" name="Subtitle 2"/>
          <p:cNvSpPr>
            <a:spLocks noGrp="1"/>
          </p:cNvSpPr>
          <p:nvPr>
            <p:ph type="subTitle" idx="1"/>
          </p:nvPr>
        </p:nvSpPr>
        <p:spPr/>
        <p:txBody>
          <a:bodyPr/>
          <a:lstStyle/>
          <a:p>
            <a:r>
              <a:rPr lang="en-US" dirty="0" smtClean="0"/>
              <a:t>Making Decisions</a:t>
            </a:r>
            <a:endParaRPr lang="en-US" dirty="0"/>
          </a:p>
        </p:txBody>
      </p:sp>
    </p:spTree>
    <p:extLst>
      <p:ext uri="{BB962C8B-B14F-4D97-AF65-F5344CB8AC3E}">
        <p14:creationId xmlns:p14="http://schemas.microsoft.com/office/powerpoint/2010/main" val="32831524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All Together</a:t>
            </a:r>
          </a:p>
        </p:txBody>
      </p:sp>
      <p:sp>
        <p:nvSpPr>
          <p:cNvPr id="3" name="Content Placeholder 2"/>
          <p:cNvSpPr>
            <a:spLocks noGrp="1"/>
          </p:cNvSpPr>
          <p:nvPr>
            <p:ph idx="1"/>
          </p:nvPr>
        </p:nvSpPr>
        <p:spPr/>
        <p:txBody>
          <a:bodyPr/>
          <a:lstStyle/>
          <a:p>
            <a:r>
              <a:rPr lang="en-US" sz="2400" dirty="0">
                <a:latin typeface="Courier New" pitchFamily="49" charset="0"/>
                <a:cs typeface="Courier New" pitchFamily="49" charset="0"/>
              </a:rPr>
              <a:t>If…Then</a:t>
            </a:r>
            <a:r>
              <a:rPr lang="en-US" sz="2400" dirty="0"/>
              <a:t> statement examples:</a:t>
            </a:r>
          </a:p>
          <a:p>
            <a:endParaRPr lang="en-US" dirty="0"/>
          </a:p>
        </p:txBody>
      </p:sp>
      <p:sp>
        <p:nvSpPr>
          <p:cNvPr id="4" name="TextBox 3"/>
          <p:cNvSpPr txBox="1"/>
          <p:nvPr/>
        </p:nvSpPr>
        <p:spPr>
          <a:xfrm>
            <a:off x="1066800" y="2286000"/>
            <a:ext cx="7010400" cy="1015663"/>
          </a:xfrm>
          <a:prstGeom prst="rect">
            <a:avLst/>
          </a:prstGeom>
          <a:noFill/>
          <a:ln w="38100">
            <a:noFill/>
          </a:ln>
        </p:spPr>
        <p:txBody>
          <a:bodyPr wrap="square" rtlCol="0">
            <a:spAutoFit/>
          </a:bodyPr>
          <a:lstStyle/>
          <a:p>
            <a:r>
              <a:rPr lang="en-US" sz="2000" dirty="0" smtClean="0">
                <a:latin typeface="Courier New" pitchFamily="49" charset="0"/>
                <a:cs typeface="Courier New" pitchFamily="49" charset="0"/>
              </a:rPr>
              <a:t>If </a:t>
            </a:r>
            <a:r>
              <a:rPr lang="en-US" sz="2000" dirty="0" err="1" smtClean="0">
                <a:latin typeface="Courier New" pitchFamily="49" charset="0"/>
                <a:cs typeface="Courier New" pitchFamily="49" charset="0"/>
              </a:rPr>
              <a:t>decSales</a:t>
            </a:r>
            <a:r>
              <a:rPr lang="en-US" sz="2000" dirty="0" smtClean="0">
                <a:latin typeface="Courier New" pitchFamily="49" charset="0"/>
                <a:cs typeface="Courier New" pitchFamily="49" charset="0"/>
              </a:rPr>
              <a:t> &gt; 50000 Then</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MessageBox.Show</a:t>
            </a:r>
            <a:r>
              <a:rPr lang="en-US" sz="2000" dirty="0" smtClean="0">
                <a:latin typeface="Courier New" pitchFamily="49" charset="0"/>
                <a:cs typeface="Courier New" pitchFamily="49" charset="0"/>
              </a:rPr>
              <a:t>("You've earned a bonus!")</a:t>
            </a:r>
          </a:p>
          <a:p>
            <a:r>
              <a:rPr lang="en-US" sz="2000" dirty="0" smtClean="0">
                <a:latin typeface="Courier New" pitchFamily="49" charset="0"/>
                <a:cs typeface="Courier New" pitchFamily="49" charset="0"/>
              </a:rPr>
              <a:t>End If</a:t>
            </a:r>
            <a:endParaRPr lang="en-US" sz="2000" dirty="0">
              <a:latin typeface="Courier New" pitchFamily="49" charset="0"/>
              <a:cs typeface="Courier New" pitchFamily="49" charset="0"/>
            </a:endParaRPr>
          </a:p>
        </p:txBody>
      </p:sp>
      <p:sp>
        <p:nvSpPr>
          <p:cNvPr id="5" name="TextBox 4"/>
          <p:cNvSpPr txBox="1"/>
          <p:nvPr/>
        </p:nvSpPr>
        <p:spPr>
          <a:xfrm>
            <a:off x="1066800" y="3810000"/>
            <a:ext cx="7010400" cy="1631216"/>
          </a:xfrm>
          <a:prstGeom prst="rect">
            <a:avLst/>
          </a:prstGeom>
          <a:noFill/>
          <a:ln w="38100">
            <a:noFill/>
          </a:ln>
        </p:spPr>
        <p:txBody>
          <a:bodyPr wrap="square" rtlCol="0">
            <a:spAutoFit/>
          </a:bodyPr>
          <a:lstStyle/>
          <a:p>
            <a:r>
              <a:rPr lang="en-US" sz="2000" dirty="0" smtClean="0">
                <a:latin typeface="Courier New" pitchFamily="49" charset="0"/>
                <a:cs typeface="Courier New" pitchFamily="49" charset="0"/>
              </a:rPr>
              <a:t>If </a:t>
            </a:r>
            <a:r>
              <a:rPr lang="en-US" sz="2000" dirty="0" err="1" smtClean="0">
                <a:latin typeface="Courier New" pitchFamily="49" charset="0"/>
                <a:cs typeface="Courier New" pitchFamily="49" charset="0"/>
              </a:rPr>
              <a:t>decSales</a:t>
            </a:r>
            <a:r>
              <a:rPr lang="en-US" sz="2000" dirty="0" smtClean="0">
                <a:latin typeface="Courier New" pitchFamily="49" charset="0"/>
                <a:cs typeface="Courier New" pitchFamily="49" charset="0"/>
              </a:rPr>
              <a:t> &gt; 50000 Then</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MessageBox.Show</a:t>
            </a:r>
            <a:r>
              <a:rPr lang="en-US" sz="2000" dirty="0" smtClean="0">
                <a:latin typeface="Courier New" pitchFamily="49" charset="0"/>
                <a:cs typeface="Courier New" pitchFamily="49" charset="0"/>
              </a:rPr>
              <a:t>("You've earned a bonus!")</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decCommissionRate</a:t>
            </a:r>
            <a:r>
              <a:rPr lang="en-US" sz="2000" dirty="0" smtClean="0">
                <a:latin typeface="Courier New" pitchFamily="49" charset="0"/>
                <a:cs typeface="Courier New" pitchFamily="49" charset="0"/>
              </a:rPr>
              <a:t> = 0.12</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intDaysOff</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intDaysOff</a:t>
            </a:r>
            <a:r>
              <a:rPr lang="en-US" sz="2000" dirty="0" smtClean="0">
                <a:latin typeface="Courier New" pitchFamily="49" charset="0"/>
                <a:cs typeface="Courier New" pitchFamily="49" charset="0"/>
              </a:rPr>
              <a:t> + 1</a:t>
            </a:r>
          </a:p>
          <a:p>
            <a:r>
              <a:rPr lang="en-US" sz="2000" dirty="0" smtClean="0">
                <a:latin typeface="Courier New" pitchFamily="49" charset="0"/>
                <a:cs typeface="Courier New" pitchFamily="49" charset="0"/>
              </a:rPr>
              <a:t>End If</a:t>
            </a:r>
            <a:endParaRPr lang="en-US" sz="2000" dirty="0">
              <a:latin typeface="Courier New" pitchFamily="49" charset="0"/>
              <a:cs typeface="Courier New" pitchFamily="49" charset="0"/>
            </a:endParaRPr>
          </a:p>
        </p:txBody>
      </p:sp>
      <p:sp>
        <p:nvSpPr>
          <p:cNvPr id="6" name="Rectangle 5"/>
          <p:cNvSpPr/>
          <p:nvPr/>
        </p:nvSpPr>
        <p:spPr>
          <a:xfrm>
            <a:off x="914400" y="2286000"/>
            <a:ext cx="7162800" cy="114300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14400" y="3733800"/>
            <a:ext cx="7162800" cy="1707416"/>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135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to Remember</a:t>
            </a:r>
            <a:endParaRPr lang="en-US" dirty="0"/>
          </a:p>
        </p:txBody>
      </p:sp>
      <p:sp>
        <p:nvSpPr>
          <p:cNvPr id="3" name="Content Placeholder 2"/>
          <p:cNvSpPr>
            <a:spLocks noGrp="1"/>
          </p:cNvSpPr>
          <p:nvPr>
            <p:ph idx="1"/>
          </p:nvPr>
        </p:nvSpPr>
        <p:spPr/>
        <p:txBody>
          <a:bodyPr/>
          <a:lstStyle/>
          <a:p>
            <a:r>
              <a:rPr lang="en-US" dirty="0"/>
              <a:t>The </a:t>
            </a:r>
            <a:r>
              <a:rPr lang="en-US" dirty="0">
                <a:latin typeface="Courier New" pitchFamily="49" charset="0"/>
                <a:cs typeface="Courier New" pitchFamily="49" charset="0"/>
              </a:rPr>
              <a:t>If</a:t>
            </a:r>
            <a:r>
              <a:rPr lang="en-US" dirty="0"/>
              <a:t> and the </a:t>
            </a:r>
            <a:r>
              <a:rPr lang="en-US" dirty="0">
                <a:latin typeface="Courier New" pitchFamily="49" charset="0"/>
                <a:cs typeface="Courier New" pitchFamily="49" charset="0"/>
              </a:rPr>
              <a:t>Then</a:t>
            </a:r>
            <a:r>
              <a:rPr lang="en-US" dirty="0"/>
              <a:t> must be on the same line</a:t>
            </a:r>
          </a:p>
          <a:p>
            <a:r>
              <a:rPr lang="en-US" dirty="0"/>
              <a:t>Only a </a:t>
            </a:r>
            <a:r>
              <a:rPr lang="en-US" dirty="0" smtClean="0"/>
              <a:t>comment may </a:t>
            </a:r>
            <a:r>
              <a:rPr lang="en-US" dirty="0"/>
              <a:t>follow the </a:t>
            </a:r>
            <a:r>
              <a:rPr lang="en-US" dirty="0">
                <a:latin typeface="Courier New" pitchFamily="49" charset="0"/>
                <a:cs typeface="Courier New" pitchFamily="49" charset="0"/>
              </a:rPr>
              <a:t>Then</a:t>
            </a:r>
          </a:p>
          <a:p>
            <a:r>
              <a:rPr lang="en-US" dirty="0"/>
              <a:t>The </a:t>
            </a:r>
            <a:r>
              <a:rPr lang="en-US" dirty="0">
                <a:latin typeface="Courier New" pitchFamily="49" charset="0"/>
                <a:cs typeface="Courier New" pitchFamily="49" charset="0"/>
              </a:rPr>
              <a:t>End If </a:t>
            </a:r>
            <a:r>
              <a:rPr lang="en-US" dirty="0"/>
              <a:t>must be on a separate line</a:t>
            </a:r>
          </a:p>
          <a:p>
            <a:r>
              <a:rPr lang="en-US" dirty="0"/>
              <a:t>Only a </a:t>
            </a:r>
            <a:r>
              <a:rPr lang="en-US" dirty="0" smtClean="0"/>
              <a:t>comment may </a:t>
            </a:r>
            <a:r>
              <a:rPr lang="en-US" dirty="0"/>
              <a:t>follow the </a:t>
            </a:r>
            <a:r>
              <a:rPr lang="en-US" dirty="0">
                <a:latin typeface="Courier New" pitchFamily="49" charset="0"/>
                <a:cs typeface="Courier New" pitchFamily="49" charset="0"/>
              </a:rPr>
              <a:t>End If</a:t>
            </a:r>
          </a:p>
          <a:p>
            <a:endParaRPr lang="en-US" dirty="0"/>
          </a:p>
          <a:p>
            <a:r>
              <a:rPr lang="en-US" dirty="0"/>
              <a:t>Tutorial 4-1 presents an application that uses the </a:t>
            </a:r>
            <a:r>
              <a:rPr lang="en-US" dirty="0">
                <a:latin typeface="Courier New" pitchFamily="49" charset="0"/>
                <a:cs typeface="Courier New" pitchFamily="49" charset="0"/>
              </a:rPr>
              <a:t>If…Then</a:t>
            </a:r>
            <a:r>
              <a:rPr lang="en-US" dirty="0"/>
              <a:t> statement</a:t>
            </a:r>
          </a:p>
          <a:p>
            <a:endParaRPr lang="en-US" dirty="0"/>
          </a:p>
        </p:txBody>
      </p:sp>
    </p:spTree>
    <p:extLst>
      <p:ext uri="{BB962C8B-B14F-4D97-AF65-F5344CB8AC3E}">
        <p14:creationId xmlns:p14="http://schemas.microsoft.com/office/powerpoint/2010/main" val="724887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a:t>
            </a:r>
          </a:p>
        </p:txBody>
      </p:sp>
      <p:sp>
        <p:nvSpPr>
          <p:cNvPr id="3" name="Content Placeholder 2"/>
          <p:cNvSpPr>
            <a:spLocks noGrp="1"/>
          </p:cNvSpPr>
          <p:nvPr>
            <p:ph idx="1"/>
          </p:nvPr>
        </p:nvSpPr>
        <p:spPr/>
        <p:txBody>
          <a:bodyPr/>
          <a:lstStyle/>
          <a:p>
            <a:r>
              <a:rPr lang="en-US" dirty="0"/>
              <a:t>The code between the </a:t>
            </a:r>
            <a:r>
              <a:rPr lang="en-US" dirty="0">
                <a:latin typeface="Courier New" pitchFamily="49" charset="0"/>
                <a:cs typeface="Courier New" pitchFamily="49" charset="0"/>
              </a:rPr>
              <a:t>If…Then</a:t>
            </a:r>
            <a:r>
              <a:rPr lang="en-US" dirty="0"/>
              <a:t> and the </a:t>
            </a:r>
            <a:r>
              <a:rPr lang="en-US" dirty="0">
                <a:latin typeface="Courier New" pitchFamily="49" charset="0"/>
                <a:cs typeface="Courier New" pitchFamily="49" charset="0"/>
              </a:rPr>
              <a:t>End If</a:t>
            </a:r>
            <a:r>
              <a:rPr lang="en-US" dirty="0"/>
              <a:t> is indented</a:t>
            </a:r>
          </a:p>
          <a:p>
            <a:r>
              <a:rPr lang="en-US" dirty="0"/>
              <a:t>Visual Basic does not require this</a:t>
            </a:r>
          </a:p>
          <a:p>
            <a:r>
              <a:rPr lang="en-US" dirty="0"/>
              <a:t>It is a convention among programmers to aid in the readability of programs</a:t>
            </a:r>
          </a:p>
          <a:p>
            <a:r>
              <a:rPr lang="en-US" dirty="0"/>
              <a:t>By default, the Visual Basic editor will automatically do this indentation as you enter your program</a:t>
            </a:r>
          </a:p>
          <a:p>
            <a:endParaRPr lang="en-US" dirty="0"/>
          </a:p>
        </p:txBody>
      </p:sp>
    </p:spTree>
    <p:extLst>
      <p:ext uri="{BB962C8B-B14F-4D97-AF65-F5344CB8AC3E}">
        <p14:creationId xmlns:p14="http://schemas.microsoft.com/office/powerpoint/2010/main" val="1296831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Relational Operators with Math Operators</a:t>
            </a:r>
          </a:p>
        </p:txBody>
      </p:sp>
      <p:sp>
        <p:nvSpPr>
          <p:cNvPr id="3" name="Content Placeholder 2"/>
          <p:cNvSpPr>
            <a:spLocks noGrp="1"/>
          </p:cNvSpPr>
          <p:nvPr>
            <p:ph idx="1"/>
          </p:nvPr>
        </p:nvSpPr>
        <p:spPr/>
        <p:txBody>
          <a:bodyPr>
            <a:normAutofit/>
          </a:bodyPr>
          <a:lstStyle/>
          <a:p>
            <a:r>
              <a:rPr lang="en-US" sz="2600" dirty="0"/>
              <a:t>Math operators are evaluated before relational operators</a:t>
            </a:r>
          </a:p>
          <a:p>
            <a:endParaRPr lang="en-US" sz="2600" dirty="0"/>
          </a:p>
          <a:p>
            <a:endParaRPr lang="en-US" sz="2600" dirty="0"/>
          </a:p>
          <a:p>
            <a:pPr>
              <a:buNone/>
            </a:pPr>
            <a:endParaRPr lang="en-US" sz="2600" dirty="0"/>
          </a:p>
          <a:p>
            <a:r>
              <a:rPr lang="en-US" sz="2000" dirty="0" err="1">
                <a:latin typeface="Courier New" pitchFamily="49" charset="0"/>
                <a:cs typeface="Courier New" pitchFamily="49" charset="0"/>
              </a:rPr>
              <a:t>intX</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intY</a:t>
            </a:r>
            <a:r>
              <a:rPr lang="en-US" sz="2000" dirty="0"/>
              <a:t> and </a:t>
            </a:r>
            <a:r>
              <a:rPr lang="en-US" sz="2000" dirty="0" err="1">
                <a:latin typeface="Courier New" pitchFamily="49" charset="0"/>
                <a:cs typeface="Courier New" pitchFamily="49" charset="0"/>
              </a:rPr>
              <a:t>intA</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intB</a:t>
            </a:r>
            <a:r>
              <a:rPr lang="en-US" sz="2000" dirty="0"/>
              <a:t> are evaluated first</a:t>
            </a:r>
          </a:p>
          <a:p>
            <a:r>
              <a:rPr lang="en-US" sz="2000" dirty="0"/>
              <a:t>Most programmers prefer to use parentheses to clarify the order of </a:t>
            </a:r>
            <a:r>
              <a:rPr lang="en-US" sz="2000" dirty="0" smtClean="0"/>
              <a:t>operations</a:t>
            </a:r>
            <a:endParaRPr lang="en-US" sz="2000" dirty="0"/>
          </a:p>
          <a:p>
            <a:endParaRPr lang="en-US" dirty="0"/>
          </a:p>
          <a:p>
            <a:endParaRPr lang="en-US" dirty="0"/>
          </a:p>
        </p:txBody>
      </p:sp>
      <p:sp>
        <p:nvSpPr>
          <p:cNvPr id="4" name="Text Box 4"/>
          <p:cNvSpPr txBox="1">
            <a:spLocks noChangeArrowheads="1"/>
          </p:cNvSpPr>
          <p:nvPr/>
        </p:nvSpPr>
        <p:spPr bwMode="auto">
          <a:xfrm>
            <a:off x="1562100" y="2667000"/>
            <a:ext cx="6019800" cy="1015663"/>
          </a:xfrm>
          <a:prstGeom prst="rect">
            <a:avLst/>
          </a:prstGeom>
          <a:noFill/>
          <a:ln w="38100">
            <a:noFill/>
            <a:miter lim="800000"/>
            <a:headEnd/>
            <a:tailEnd/>
          </a:ln>
        </p:spPr>
        <p:txBody>
          <a:bodyPr wrap="square">
            <a:spAutoFit/>
          </a:bodyPr>
          <a:lstStyle/>
          <a:p>
            <a:pPr eaLnBrk="0" hangingPunct="0"/>
            <a:r>
              <a:rPr lang="en-US" sz="2000" dirty="0">
                <a:latin typeface="Courier New" pitchFamily="49" charset="0"/>
                <a:cs typeface="Courier New" pitchFamily="49" charset="0"/>
              </a:rPr>
              <a:t>If </a:t>
            </a:r>
            <a:r>
              <a:rPr lang="en-US" sz="2000" dirty="0" err="1" smtClean="0">
                <a:latin typeface="Courier New" pitchFamily="49" charset="0"/>
                <a:cs typeface="Courier New" pitchFamily="49" charset="0"/>
              </a:rPr>
              <a:t>intX</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intY</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&gt; </a:t>
            </a:r>
            <a:r>
              <a:rPr lang="en-US" sz="2000" dirty="0" err="1" smtClean="0">
                <a:latin typeface="Courier New" pitchFamily="49" charset="0"/>
                <a:cs typeface="Courier New" pitchFamily="49" charset="0"/>
              </a:rPr>
              <a:t>intA</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intB</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Then</a:t>
            </a:r>
          </a:p>
          <a:p>
            <a:pPr eaLnBrk="0" hangingPunct="0"/>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lblMessage.Text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 "It is true!"</a:t>
            </a:r>
          </a:p>
          <a:p>
            <a:pPr eaLnBrk="0" hangingPunct="0"/>
            <a:r>
              <a:rPr lang="en-US" sz="2000" dirty="0">
                <a:latin typeface="Courier New" pitchFamily="49" charset="0"/>
                <a:cs typeface="Courier New" pitchFamily="49" charset="0"/>
              </a:rPr>
              <a:t>End If</a:t>
            </a:r>
          </a:p>
        </p:txBody>
      </p:sp>
      <p:sp>
        <p:nvSpPr>
          <p:cNvPr id="5" name="Text Box 4"/>
          <p:cNvSpPr txBox="1">
            <a:spLocks noChangeArrowheads="1"/>
          </p:cNvSpPr>
          <p:nvPr/>
        </p:nvSpPr>
        <p:spPr bwMode="auto">
          <a:xfrm>
            <a:off x="1562100" y="5029200"/>
            <a:ext cx="6019800" cy="1015663"/>
          </a:xfrm>
          <a:prstGeom prst="rect">
            <a:avLst/>
          </a:prstGeom>
          <a:noFill/>
          <a:ln w="38100">
            <a:noFill/>
            <a:miter lim="800000"/>
            <a:headEnd/>
            <a:tailEnd/>
          </a:ln>
        </p:spPr>
        <p:txBody>
          <a:bodyPr wrap="square">
            <a:spAutoFit/>
          </a:bodyPr>
          <a:lstStyle/>
          <a:p>
            <a:pPr eaLnBrk="0" hangingPunct="0"/>
            <a:r>
              <a:rPr lang="en-US" sz="2000" dirty="0">
                <a:latin typeface="Courier New" pitchFamily="49" charset="0"/>
                <a:cs typeface="Courier New" pitchFamily="49" charset="0"/>
              </a:rPr>
              <a:t>If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intX</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intY</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&gt;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intA</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intB</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Then</a:t>
            </a:r>
          </a:p>
          <a:p>
            <a:pPr eaLnBrk="0" hangingPunct="0"/>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lblMessage.Text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 "It is true!"</a:t>
            </a:r>
          </a:p>
          <a:p>
            <a:pPr eaLnBrk="0" hangingPunct="0"/>
            <a:r>
              <a:rPr lang="en-US" sz="2000" dirty="0">
                <a:latin typeface="Courier New" pitchFamily="49" charset="0"/>
                <a:cs typeface="Courier New" pitchFamily="49" charset="0"/>
              </a:rPr>
              <a:t>End If</a:t>
            </a:r>
          </a:p>
        </p:txBody>
      </p:sp>
      <p:sp>
        <p:nvSpPr>
          <p:cNvPr id="6" name="Rectangle 5"/>
          <p:cNvSpPr/>
          <p:nvPr/>
        </p:nvSpPr>
        <p:spPr>
          <a:xfrm>
            <a:off x="1447800" y="2667000"/>
            <a:ext cx="6134100" cy="114300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447800" y="4965531"/>
            <a:ext cx="6134100" cy="114300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9404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Function Calls with Relational Operators</a:t>
            </a:r>
          </a:p>
        </p:txBody>
      </p:sp>
      <p:sp>
        <p:nvSpPr>
          <p:cNvPr id="3" name="Content Placeholder 2"/>
          <p:cNvSpPr>
            <a:spLocks noGrp="1"/>
          </p:cNvSpPr>
          <p:nvPr>
            <p:ph idx="1"/>
          </p:nvPr>
        </p:nvSpPr>
        <p:spPr/>
        <p:txBody>
          <a:bodyPr>
            <a:normAutofit fontScale="92500" lnSpcReduction="20000"/>
          </a:bodyPr>
          <a:lstStyle/>
          <a:p>
            <a:r>
              <a:rPr lang="en-US" dirty="0"/>
              <a:t>Either or both relational operator operands may be function calls</a:t>
            </a:r>
          </a:p>
          <a:p>
            <a:endParaRPr lang="en-US" dirty="0" smtClean="0"/>
          </a:p>
          <a:p>
            <a:endParaRPr lang="en-US" dirty="0"/>
          </a:p>
          <a:p>
            <a:endParaRPr lang="en-US" dirty="0" smtClean="0"/>
          </a:p>
          <a:p>
            <a:endParaRPr lang="en-US" dirty="0"/>
          </a:p>
          <a:p>
            <a:endParaRPr lang="en-US" dirty="0" smtClean="0"/>
          </a:p>
          <a:p>
            <a:r>
              <a:rPr lang="en-US" dirty="0"/>
              <a:t>The return value of the function call is compared to the value using the relational operator</a:t>
            </a:r>
          </a:p>
          <a:p>
            <a:endParaRPr lang="en-US" dirty="0"/>
          </a:p>
        </p:txBody>
      </p:sp>
      <p:sp>
        <p:nvSpPr>
          <p:cNvPr id="4" name="TextBox 3"/>
          <p:cNvSpPr txBox="1"/>
          <p:nvPr/>
        </p:nvSpPr>
        <p:spPr>
          <a:xfrm>
            <a:off x="1437968" y="2784764"/>
            <a:ext cx="6268063" cy="1477328"/>
          </a:xfrm>
          <a:prstGeom prst="rect">
            <a:avLst/>
          </a:prstGeom>
          <a:noFill/>
          <a:ln w="38100">
            <a:noFill/>
          </a:ln>
        </p:spPr>
        <p:txBody>
          <a:bodyPr wrap="none" rtlCol="0" anchor="ctr">
            <a:spAutoFit/>
          </a:bodyPr>
          <a:lstStyle/>
          <a:p>
            <a:pPr eaLnBrk="0" hangingPunct="0"/>
            <a:r>
              <a:rPr lang="en-US" sz="2400" dirty="0" smtClean="0">
                <a:latin typeface="Courier New" pitchFamily="49" charset="0"/>
                <a:cs typeface="Courier New" pitchFamily="49" charset="0"/>
              </a:rPr>
              <a:t>If </a:t>
            </a:r>
            <a:r>
              <a:rPr lang="en-US" sz="2400" dirty="0" err="1" smtClean="0">
                <a:latin typeface="Courier New" pitchFamily="49" charset="0"/>
                <a:cs typeface="Courier New" pitchFamily="49" charset="0"/>
              </a:rPr>
              <a:t>CInt</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txtInput.Text</a:t>
            </a:r>
            <a:r>
              <a:rPr lang="en-US" sz="2400" dirty="0" smtClean="0">
                <a:latin typeface="Courier New" pitchFamily="49" charset="0"/>
                <a:cs typeface="Courier New" pitchFamily="49" charset="0"/>
              </a:rPr>
              <a:t>) &lt; 100 Then</a:t>
            </a:r>
          </a:p>
          <a:p>
            <a:pPr eaLnBrk="0" hangingPunct="0"/>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lblMessage.Text</a:t>
            </a: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 "It is true!"</a:t>
            </a:r>
          </a:p>
          <a:p>
            <a:pPr eaLnBrk="0" hangingPunct="0"/>
            <a:r>
              <a:rPr lang="en-US" sz="2400" dirty="0" smtClean="0">
                <a:latin typeface="Courier New" pitchFamily="49" charset="0"/>
                <a:cs typeface="Courier New" pitchFamily="49" charset="0"/>
              </a:rPr>
              <a:t>End If</a:t>
            </a:r>
          </a:p>
          <a:p>
            <a:endParaRPr lang="en-US" dirty="0"/>
          </a:p>
        </p:txBody>
      </p:sp>
      <p:sp>
        <p:nvSpPr>
          <p:cNvPr id="5" name="Rectangle 4"/>
          <p:cNvSpPr/>
          <p:nvPr/>
        </p:nvSpPr>
        <p:spPr>
          <a:xfrm>
            <a:off x="1335398" y="2667000"/>
            <a:ext cx="6473205" cy="137160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356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Boolean Variables as Flags</a:t>
            </a:r>
          </a:p>
        </p:txBody>
      </p:sp>
      <p:sp>
        <p:nvSpPr>
          <p:cNvPr id="3" name="Content Placeholder 2"/>
          <p:cNvSpPr>
            <a:spLocks noGrp="1"/>
          </p:cNvSpPr>
          <p:nvPr>
            <p:ph idx="1"/>
          </p:nvPr>
        </p:nvSpPr>
        <p:spPr/>
        <p:txBody>
          <a:bodyPr/>
          <a:lstStyle/>
          <a:p>
            <a:r>
              <a:rPr lang="en-US" sz="2800" dirty="0"/>
              <a:t>A </a:t>
            </a:r>
            <a:r>
              <a:rPr lang="en-US" sz="2800" i="1" dirty="0"/>
              <a:t>flag</a:t>
            </a:r>
            <a:r>
              <a:rPr lang="en-US" sz="2800" dirty="0"/>
              <a:t> is a Boolean variable that signals when some condition exists in the program</a:t>
            </a:r>
          </a:p>
          <a:p>
            <a:r>
              <a:rPr lang="en-US" sz="2800" dirty="0"/>
              <a:t>Since a Boolean variable is either </a:t>
            </a:r>
            <a:r>
              <a:rPr lang="en-US" sz="2800" i="1" dirty="0"/>
              <a:t>True</a:t>
            </a:r>
            <a:r>
              <a:rPr lang="en-US" sz="2800" dirty="0"/>
              <a:t> or </a:t>
            </a:r>
            <a:r>
              <a:rPr lang="en-US" sz="2800" i="1" dirty="0"/>
              <a:t>False</a:t>
            </a:r>
            <a:r>
              <a:rPr lang="en-US" sz="2800" dirty="0"/>
              <a:t>, it can be used as the condition of an </a:t>
            </a:r>
            <a:r>
              <a:rPr lang="en-US" sz="2800" dirty="0">
                <a:latin typeface="Courier New" pitchFamily="49" charset="0"/>
                <a:cs typeface="Courier New" pitchFamily="49" charset="0"/>
              </a:rPr>
              <a:t>If…Then</a:t>
            </a:r>
            <a:r>
              <a:rPr lang="en-US" sz="2800" dirty="0"/>
              <a:t> statement</a:t>
            </a:r>
          </a:p>
          <a:p>
            <a:pPr lvl="1"/>
            <a:r>
              <a:rPr lang="en-US" sz="2400" dirty="0"/>
              <a:t>Since a Boolean variable already evaluates to </a:t>
            </a:r>
            <a:r>
              <a:rPr lang="en-US" sz="2400" i="1" dirty="0"/>
              <a:t>True</a:t>
            </a:r>
            <a:r>
              <a:rPr lang="en-US" sz="2400" dirty="0"/>
              <a:t> or </a:t>
            </a:r>
            <a:r>
              <a:rPr lang="en-US" sz="2400" i="1" dirty="0"/>
              <a:t>False</a:t>
            </a:r>
            <a:r>
              <a:rPr lang="en-US" sz="2400" dirty="0"/>
              <a:t>, an </a:t>
            </a:r>
            <a:r>
              <a:rPr lang="en-US" sz="2400" dirty="0">
                <a:latin typeface="Courier New" pitchFamily="49" charset="0"/>
                <a:cs typeface="Courier New" pitchFamily="49" charset="0"/>
              </a:rPr>
              <a:t>=</a:t>
            </a:r>
            <a:r>
              <a:rPr lang="en-US" sz="2400" dirty="0"/>
              <a:t> operator is not required</a:t>
            </a:r>
          </a:p>
          <a:p>
            <a:endParaRPr lang="en-US" dirty="0"/>
          </a:p>
          <a:p>
            <a:endParaRPr lang="en-US" dirty="0"/>
          </a:p>
        </p:txBody>
      </p:sp>
      <p:sp>
        <p:nvSpPr>
          <p:cNvPr id="4" name="Text Box 4"/>
          <p:cNvSpPr txBox="1">
            <a:spLocks noChangeArrowheads="1"/>
          </p:cNvSpPr>
          <p:nvPr/>
        </p:nvSpPr>
        <p:spPr bwMode="auto">
          <a:xfrm>
            <a:off x="1005845" y="4876800"/>
            <a:ext cx="7215437" cy="1200329"/>
          </a:xfrm>
          <a:prstGeom prst="rect">
            <a:avLst/>
          </a:prstGeom>
          <a:noFill/>
          <a:ln w="38100">
            <a:noFill/>
            <a:miter lim="800000"/>
            <a:headEnd/>
            <a:tailEnd/>
          </a:ln>
        </p:spPr>
        <p:txBody>
          <a:bodyPr wrap="none" anchor="ctr">
            <a:spAutoFit/>
          </a:bodyPr>
          <a:lstStyle/>
          <a:p>
            <a:pPr eaLnBrk="0" hangingPunct="0"/>
            <a:r>
              <a:rPr lang="en-US" dirty="0">
                <a:latin typeface="Courier New" pitchFamily="49" charset="0"/>
                <a:cs typeface="Courier New" pitchFamily="49" charset="0"/>
              </a:rPr>
              <a:t>If </a:t>
            </a:r>
            <a:r>
              <a:rPr lang="en-US" dirty="0" err="1">
                <a:latin typeface="Courier New" pitchFamily="49" charset="0"/>
                <a:cs typeface="Courier New" pitchFamily="49" charset="0"/>
              </a:rPr>
              <a:t>blnQuotaMet</a:t>
            </a:r>
            <a:r>
              <a:rPr lang="en-US" dirty="0">
                <a:latin typeface="Courier New" pitchFamily="49" charset="0"/>
                <a:cs typeface="Courier New" pitchFamily="49" charset="0"/>
              </a:rPr>
              <a:t> Then</a:t>
            </a:r>
          </a:p>
          <a:p>
            <a:pPr eaLnBrk="0" hangingPunct="0"/>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lblMessage.Text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"You have met your sales quota"</a:t>
            </a:r>
          </a:p>
          <a:p>
            <a:pPr eaLnBrk="0" hangingPunct="0"/>
            <a:r>
              <a:rPr lang="en-US" dirty="0">
                <a:latin typeface="Courier New" pitchFamily="49" charset="0"/>
                <a:cs typeface="Courier New" pitchFamily="49" charset="0"/>
              </a:rPr>
              <a:t>End If</a:t>
            </a:r>
          </a:p>
          <a:p>
            <a:pPr eaLnBrk="0" hangingPunct="0"/>
            <a:endParaRPr lang="en-US" sz="1800" b="1" dirty="0">
              <a:latin typeface="Courier New" pitchFamily="49" charset="0"/>
            </a:endParaRPr>
          </a:p>
        </p:txBody>
      </p:sp>
      <p:sp>
        <p:nvSpPr>
          <p:cNvPr id="5" name="Rectangle 4"/>
          <p:cNvSpPr/>
          <p:nvPr/>
        </p:nvSpPr>
        <p:spPr>
          <a:xfrm>
            <a:off x="971209" y="4791164"/>
            <a:ext cx="7201582" cy="1076236"/>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088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a:latin typeface="Courier New" pitchFamily="49" charset="0"/>
                <a:cs typeface="Courier New" pitchFamily="49" charset="0"/>
              </a:rPr>
              <a:t>If…Then…Else</a:t>
            </a:r>
            <a:r>
              <a:rPr lang="en-US" dirty="0"/>
              <a:t> Statement</a:t>
            </a:r>
            <a:br>
              <a:rPr lang="en-US" dirty="0"/>
            </a:br>
            <a:endParaRPr lang="en-US" dirty="0"/>
          </a:p>
        </p:txBody>
      </p:sp>
      <p:sp>
        <p:nvSpPr>
          <p:cNvPr id="3" name="Text Placeholder 2"/>
          <p:cNvSpPr>
            <a:spLocks noGrp="1"/>
          </p:cNvSpPr>
          <p:nvPr>
            <p:ph type="body" idx="1"/>
          </p:nvPr>
        </p:nvSpPr>
        <p:spPr/>
        <p:txBody>
          <a:bodyPr/>
          <a:lstStyle/>
          <a:p>
            <a:r>
              <a:rPr lang="en-US" dirty="0" smtClean="0"/>
              <a:t>4.3</a:t>
            </a:r>
            <a:endParaRPr lang="en-US" dirty="0"/>
          </a:p>
        </p:txBody>
      </p:sp>
    </p:spTree>
    <p:extLst>
      <p:ext uri="{BB962C8B-B14F-4D97-AF65-F5344CB8AC3E}">
        <p14:creationId xmlns:p14="http://schemas.microsoft.com/office/powerpoint/2010/main" val="21618890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Format</a:t>
            </a:r>
            <a:endParaRPr lang="en-US" dirty="0"/>
          </a:p>
        </p:txBody>
      </p:sp>
      <p:sp>
        <p:nvSpPr>
          <p:cNvPr id="3" name="Content Placeholder 2"/>
          <p:cNvSpPr>
            <a:spLocks noGrp="1"/>
          </p:cNvSpPr>
          <p:nvPr>
            <p:ph idx="1"/>
          </p:nvPr>
        </p:nvSpPr>
        <p:spPr/>
        <p:txBody>
          <a:bodyPr>
            <a:normAutofit fontScale="47500" lnSpcReduction="20000"/>
          </a:bodyPr>
          <a:lstStyle/>
          <a:p>
            <a:endParaRPr lang="en-US" sz="5100" dirty="0" smtClean="0"/>
          </a:p>
          <a:p>
            <a:endParaRPr lang="en-US" sz="5100" dirty="0"/>
          </a:p>
          <a:p>
            <a:endParaRPr lang="en-US" sz="5100" dirty="0" smtClean="0"/>
          </a:p>
          <a:p>
            <a:endParaRPr lang="en-US" sz="5100" dirty="0"/>
          </a:p>
          <a:p>
            <a:endParaRPr lang="en-US" sz="5100" dirty="0" smtClean="0"/>
          </a:p>
          <a:p>
            <a:endParaRPr lang="en-US" sz="5100" dirty="0"/>
          </a:p>
          <a:p>
            <a:endParaRPr lang="en-US" sz="5100" dirty="0" smtClean="0"/>
          </a:p>
          <a:p>
            <a:endParaRPr lang="en-US" sz="5100" dirty="0"/>
          </a:p>
          <a:p>
            <a:r>
              <a:rPr lang="en-US" sz="5100" dirty="0" smtClean="0"/>
              <a:t>If </a:t>
            </a:r>
            <a:r>
              <a:rPr lang="en-US" sz="5100" dirty="0"/>
              <a:t>the expression is </a:t>
            </a:r>
            <a:r>
              <a:rPr lang="en-US" sz="5100" i="1" dirty="0"/>
              <a:t>True</a:t>
            </a:r>
          </a:p>
          <a:p>
            <a:pPr lvl="1"/>
            <a:r>
              <a:rPr lang="en-US" sz="5100" dirty="0"/>
              <a:t> </a:t>
            </a:r>
            <a:r>
              <a:rPr lang="en-US" sz="5100" dirty="0" smtClean="0"/>
              <a:t>Execute </a:t>
            </a:r>
            <a:r>
              <a:rPr lang="en-US" sz="5100" dirty="0"/>
              <a:t>the statements between </a:t>
            </a:r>
            <a:r>
              <a:rPr lang="en-US" sz="5100" dirty="0">
                <a:latin typeface="Courier New" pitchFamily="49" charset="0"/>
                <a:cs typeface="Courier New" pitchFamily="49" charset="0"/>
              </a:rPr>
              <a:t>If…Then</a:t>
            </a:r>
            <a:r>
              <a:rPr lang="en-US" sz="5100" dirty="0"/>
              <a:t> and </a:t>
            </a:r>
            <a:r>
              <a:rPr lang="en-US" sz="5100" dirty="0">
                <a:latin typeface="Courier New" pitchFamily="49" charset="0"/>
                <a:cs typeface="Courier New" pitchFamily="49" charset="0"/>
              </a:rPr>
              <a:t>Else</a:t>
            </a:r>
          </a:p>
          <a:p>
            <a:r>
              <a:rPr lang="en-US" sz="5100" dirty="0"/>
              <a:t>If the expression is </a:t>
            </a:r>
            <a:r>
              <a:rPr lang="en-US" sz="5100" i="1" dirty="0"/>
              <a:t>False</a:t>
            </a:r>
          </a:p>
          <a:p>
            <a:pPr lvl="1"/>
            <a:r>
              <a:rPr lang="en-US" sz="5100" dirty="0"/>
              <a:t> </a:t>
            </a:r>
            <a:r>
              <a:rPr lang="en-US" sz="5100" dirty="0" smtClean="0"/>
              <a:t>Execute </a:t>
            </a:r>
            <a:r>
              <a:rPr lang="en-US" sz="5100" dirty="0"/>
              <a:t>the statements between </a:t>
            </a:r>
            <a:r>
              <a:rPr lang="en-US" sz="5100" dirty="0">
                <a:latin typeface="Courier New" pitchFamily="49" charset="0"/>
                <a:cs typeface="Courier New" pitchFamily="49" charset="0"/>
              </a:rPr>
              <a:t>Else</a:t>
            </a:r>
            <a:r>
              <a:rPr lang="en-US" sz="5100" dirty="0"/>
              <a:t> and </a:t>
            </a:r>
            <a:r>
              <a:rPr lang="en-US" sz="5100" dirty="0">
                <a:latin typeface="Courier New" pitchFamily="49" charset="0"/>
                <a:cs typeface="Courier New" pitchFamily="49" charset="0"/>
              </a:rPr>
              <a:t>End If</a:t>
            </a:r>
          </a:p>
          <a:p>
            <a:endParaRPr lang="en-US" dirty="0"/>
          </a:p>
        </p:txBody>
      </p:sp>
      <p:sp>
        <p:nvSpPr>
          <p:cNvPr id="4" name="TextBox 3"/>
          <p:cNvSpPr txBox="1"/>
          <p:nvPr/>
        </p:nvSpPr>
        <p:spPr>
          <a:xfrm>
            <a:off x="1257631" y="1295400"/>
            <a:ext cx="6628738" cy="3108543"/>
          </a:xfrm>
          <a:prstGeom prst="rect">
            <a:avLst/>
          </a:prstGeom>
          <a:noFill/>
        </p:spPr>
        <p:txBody>
          <a:bodyPr wrap="none" rtlCol="0">
            <a:spAutoFit/>
          </a:bodyPr>
          <a:lstStyle/>
          <a:p>
            <a:r>
              <a:rPr lang="en-US" sz="2800" dirty="0" smtClean="0">
                <a:latin typeface="Courier New" pitchFamily="49" charset="0"/>
                <a:cs typeface="Courier New" pitchFamily="49" charset="0"/>
              </a:rPr>
              <a:t>If </a:t>
            </a:r>
            <a:r>
              <a:rPr lang="en-US" sz="2800" b="1" i="1" dirty="0" smtClean="0">
                <a:latin typeface="Courier New" pitchFamily="49" charset="0"/>
                <a:cs typeface="Courier New" pitchFamily="49" charset="0"/>
              </a:rPr>
              <a:t>expression</a:t>
            </a:r>
            <a:r>
              <a:rPr lang="en-US" sz="2800" i="1" dirty="0" smtClean="0">
                <a:latin typeface="Courier New" pitchFamily="49" charset="0"/>
                <a:cs typeface="Courier New" pitchFamily="49" charset="0"/>
              </a:rPr>
              <a:t> Then</a:t>
            </a:r>
          </a:p>
          <a:p>
            <a:r>
              <a:rPr lang="en-US" sz="2800" i="1" dirty="0" smtClean="0">
                <a:latin typeface="Courier New" pitchFamily="49" charset="0"/>
                <a:cs typeface="Courier New" pitchFamily="49" charset="0"/>
              </a:rPr>
              <a:t>  statement</a:t>
            </a:r>
            <a:endParaRPr lang="en-US" sz="2800" i="1" dirty="0" smtClean="0">
              <a:latin typeface="Courier New" pitchFamily="49" charset="0"/>
              <a:cs typeface="Courier New" pitchFamily="49" charset="0"/>
            </a:endParaRPr>
          </a:p>
          <a:p>
            <a:r>
              <a:rPr lang="en-US" sz="2800" dirty="0" smtClean="0">
                <a:latin typeface="Courier New" pitchFamily="49" charset="0"/>
                <a:cs typeface="Courier New" pitchFamily="49" charset="0"/>
              </a:rPr>
              <a:t>  (</a:t>
            </a:r>
            <a:r>
              <a:rPr lang="en-US" sz="2800" i="1" dirty="0" smtClean="0">
                <a:latin typeface="Courier New" pitchFamily="49" charset="0"/>
                <a:cs typeface="Courier New" pitchFamily="49" charset="0"/>
              </a:rPr>
              <a:t>more statements may follow</a:t>
            </a:r>
            <a:r>
              <a:rPr lang="en-US" sz="2800" dirty="0" smtClean="0">
                <a:latin typeface="Courier New" pitchFamily="49" charset="0"/>
                <a:cs typeface="Courier New" pitchFamily="49" charset="0"/>
              </a:rPr>
              <a:t>)</a:t>
            </a:r>
          </a:p>
          <a:p>
            <a:r>
              <a:rPr lang="en-US" sz="2800" dirty="0" smtClean="0">
                <a:latin typeface="Courier New" pitchFamily="49" charset="0"/>
                <a:cs typeface="Courier New" pitchFamily="49" charset="0"/>
              </a:rPr>
              <a:t>Else</a:t>
            </a:r>
          </a:p>
          <a:p>
            <a:r>
              <a:rPr lang="en-US" sz="2800" i="1" dirty="0" smtClean="0">
                <a:latin typeface="Courier New" pitchFamily="49" charset="0"/>
                <a:cs typeface="Courier New" pitchFamily="49" charset="0"/>
              </a:rPr>
              <a:t>  statement</a:t>
            </a:r>
            <a:endParaRPr lang="en-US" sz="2800" i="1" dirty="0" smtClean="0">
              <a:latin typeface="Courier New" pitchFamily="49" charset="0"/>
              <a:cs typeface="Courier New" pitchFamily="49" charset="0"/>
            </a:endParaRPr>
          </a:p>
          <a:p>
            <a:r>
              <a:rPr lang="en-US" sz="2800" dirty="0" smtClean="0">
                <a:latin typeface="Courier New" pitchFamily="49" charset="0"/>
                <a:cs typeface="Courier New" pitchFamily="49" charset="0"/>
              </a:rPr>
              <a:t>  (</a:t>
            </a:r>
            <a:r>
              <a:rPr lang="en-US" sz="2800" i="1" dirty="0" smtClean="0">
                <a:latin typeface="Courier New" pitchFamily="49" charset="0"/>
                <a:cs typeface="Courier New" pitchFamily="49" charset="0"/>
              </a:rPr>
              <a:t>more statements may follow</a:t>
            </a:r>
            <a:r>
              <a:rPr lang="en-US" sz="2800" dirty="0" smtClean="0">
                <a:latin typeface="Courier New" pitchFamily="49" charset="0"/>
                <a:cs typeface="Courier New" pitchFamily="49" charset="0"/>
              </a:rPr>
              <a:t>)</a:t>
            </a:r>
          </a:p>
          <a:p>
            <a:r>
              <a:rPr lang="en-US" sz="2800" dirty="0" smtClean="0">
                <a:latin typeface="Courier New" pitchFamily="49" charset="0"/>
                <a:cs typeface="Courier New" pitchFamily="49" charset="0"/>
              </a:rPr>
              <a:t>End If</a:t>
            </a:r>
            <a:endParaRPr lang="en-US" sz="2800" dirty="0">
              <a:latin typeface="Courier New" pitchFamily="49" charset="0"/>
              <a:cs typeface="Courier New" pitchFamily="49" charset="0"/>
            </a:endParaRPr>
          </a:p>
        </p:txBody>
      </p:sp>
      <p:sp>
        <p:nvSpPr>
          <p:cNvPr id="5" name="Rectangle 4"/>
          <p:cNvSpPr/>
          <p:nvPr/>
        </p:nvSpPr>
        <p:spPr>
          <a:xfrm>
            <a:off x="1181431" y="1295399"/>
            <a:ext cx="6781138" cy="3108543"/>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1766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 and </a:t>
            </a:r>
            <a:r>
              <a:rPr lang="en-US" dirty="0" err="1"/>
              <a:t>Pseudocode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856" y="1371600"/>
            <a:ext cx="6364287" cy="293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1654692" y="4572000"/>
            <a:ext cx="6028591" cy="1477328"/>
          </a:xfrm>
          <a:prstGeom prst="rect">
            <a:avLst/>
          </a:prstGeom>
          <a:noFill/>
        </p:spPr>
        <p:txBody>
          <a:bodyPr wrap="square" rtlCol="0">
            <a:spAutoFit/>
          </a:bodyPr>
          <a:lstStyle/>
          <a:p>
            <a:r>
              <a:rPr lang="en-US" b="1" i="1" dirty="0" smtClean="0"/>
              <a:t>If temperature &lt; 40 Then</a:t>
            </a:r>
          </a:p>
          <a:p>
            <a:r>
              <a:rPr lang="en-US" b="1" i="1" dirty="0" smtClean="0"/>
              <a:t>   Display the message “A little cold, isn’t it?”</a:t>
            </a:r>
          </a:p>
          <a:p>
            <a:r>
              <a:rPr lang="en-US" b="1" i="1" dirty="0" smtClean="0"/>
              <a:t>Else</a:t>
            </a:r>
          </a:p>
          <a:p>
            <a:r>
              <a:rPr lang="en-US" b="1" i="1" dirty="0" smtClean="0"/>
              <a:t>   Display the message “Nice weather we’re having!”</a:t>
            </a:r>
          </a:p>
          <a:p>
            <a:r>
              <a:rPr lang="en-US" b="1" i="1" dirty="0" smtClean="0"/>
              <a:t>End If</a:t>
            </a:r>
            <a:endParaRPr lang="en-US" b="1" i="1" dirty="0"/>
          </a:p>
        </p:txBody>
      </p:sp>
      <p:sp>
        <p:nvSpPr>
          <p:cNvPr id="21" name="Rectangle 20"/>
          <p:cNvSpPr/>
          <p:nvPr/>
        </p:nvSpPr>
        <p:spPr>
          <a:xfrm>
            <a:off x="1181100" y="1364673"/>
            <a:ext cx="6781801" cy="2938462"/>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613123" y="4511308"/>
            <a:ext cx="5917755" cy="153802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0404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Two Mutually Exclusive Choices</a:t>
            </a:r>
          </a:p>
        </p:txBody>
      </p:sp>
      <p:sp>
        <p:nvSpPr>
          <p:cNvPr id="4" name="Content Placeholder 3"/>
          <p:cNvSpPr>
            <a:spLocks noGrp="1"/>
          </p:cNvSpPr>
          <p:nvPr>
            <p:ph idx="1"/>
          </p:nvPr>
        </p:nvSpPr>
        <p:spPr/>
        <p:txBody>
          <a:bodyPr/>
          <a:lstStyle/>
          <a:p>
            <a:pPr>
              <a:defRPr/>
            </a:pPr>
            <a:r>
              <a:rPr lang="en-US" dirty="0"/>
              <a:t>The </a:t>
            </a:r>
            <a:r>
              <a:rPr lang="en-US" dirty="0">
                <a:latin typeface="Courier New" pitchFamily="49" charset="0"/>
                <a:cs typeface="Courier New" pitchFamily="49" charset="0"/>
              </a:rPr>
              <a:t>If…Then…Else</a:t>
            </a:r>
            <a:r>
              <a:rPr lang="en-US" dirty="0"/>
              <a:t> has two choices</a:t>
            </a:r>
          </a:p>
          <a:p>
            <a:pPr lvl="1">
              <a:defRPr/>
            </a:pPr>
            <a:r>
              <a:rPr lang="en-US" dirty="0"/>
              <a:t>The condition will either be </a:t>
            </a:r>
            <a:r>
              <a:rPr lang="en-US" i="1" dirty="0"/>
              <a:t>True</a:t>
            </a:r>
            <a:r>
              <a:rPr lang="en-US" dirty="0"/>
              <a:t> or </a:t>
            </a:r>
            <a:r>
              <a:rPr lang="en-US" i="1" dirty="0"/>
              <a:t>False</a:t>
            </a:r>
          </a:p>
          <a:p>
            <a:pPr lvl="1">
              <a:defRPr/>
            </a:pPr>
            <a:r>
              <a:rPr lang="en-US" dirty="0"/>
              <a:t>So either the </a:t>
            </a:r>
            <a:r>
              <a:rPr lang="en-US" dirty="0">
                <a:latin typeface="Courier New" pitchFamily="49" charset="0"/>
                <a:cs typeface="Courier New" pitchFamily="49" charset="0"/>
              </a:rPr>
              <a:t>Then</a:t>
            </a:r>
            <a:r>
              <a:rPr lang="en-US" dirty="0"/>
              <a:t> clause or </a:t>
            </a:r>
            <a:r>
              <a:rPr lang="en-US" dirty="0">
                <a:latin typeface="Courier New" pitchFamily="49" charset="0"/>
                <a:cs typeface="Courier New" pitchFamily="49" charset="0"/>
              </a:rPr>
              <a:t>Else</a:t>
            </a:r>
            <a:r>
              <a:rPr lang="en-US" dirty="0"/>
              <a:t> clause will be executed</a:t>
            </a:r>
          </a:p>
          <a:p>
            <a:pPr lvl="1">
              <a:defRPr/>
            </a:pPr>
            <a:r>
              <a:rPr lang="en-US" dirty="0"/>
              <a:t>These are two mutually exclusive choices</a:t>
            </a:r>
          </a:p>
          <a:p>
            <a:pPr>
              <a:defRPr/>
            </a:pPr>
            <a:r>
              <a:rPr lang="en-US" dirty="0"/>
              <a:t>Tutorial 4-2 contains an example of the </a:t>
            </a:r>
            <a:r>
              <a:rPr lang="en-US" dirty="0">
                <a:latin typeface="Courier New" pitchFamily="49" charset="0"/>
                <a:cs typeface="Courier New" pitchFamily="49" charset="0"/>
              </a:rPr>
              <a:t>If…Then…Else</a:t>
            </a:r>
            <a:r>
              <a:rPr lang="en-US" dirty="0"/>
              <a:t> construct</a:t>
            </a:r>
          </a:p>
          <a:p>
            <a:endParaRPr lang="en-US" dirty="0"/>
          </a:p>
        </p:txBody>
      </p:sp>
    </p:spTree>
    <p:extLst>
      <p:ext uri="{BB962C8B-B14F-4D97-AF65-F5344CB8AC3E}">
        <p14:creationId xmlns:p14="http://schemas.microsoft.com/office/powerpoint/2010/main" val="1597844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a:bodyPr>
          <a:lstStyle/>
          <a:p>
            <a:r>
              <a:rPr lang="en-US" sz="2000" dirty="0" smtClean="0"/>
              <a:t>4.1 The Decision Structure</a:t>
            </a:r>
          </a:p>
          <a:p>
            <a:r>
              <a:rPr lang="en-US" sz="2000" dirty="0" smtClean="0"/>
              <a:t>4.2 The </a:t>
            </a:r>
            <a:r>
              <a:rPr lang="en-US" sz="2000" dirty="0" smtClean="0">
                <a:latin typeface="Courier New" pitchFamily="49" charset="0"/>
                <a:cs typeface="Courier New" pitchFamily="49" charset="0"/>
              </a:rPr>
              <a:t>If…Then</a:t>
            </a:r>
            <a:r>
              <a:rPr lang="en-US" sz="2000" dirty="0" smtClean="0"/>
              <a:t> Statement</a:t>
            </a:r>
          </a:p>
          <a:p>
            <a:r>
              <a:rPr lang="en-US" sz="2000" dirty="0" smtClean="0"/>
              <a:t>4.3 The </a:t>
            </a:r>
            <a:r>
              <a:rPr lang="en-US" sz="2000" dirty="0" smtClean="0">
                <a:latin typeface="Courier New" pitchFamily="49" charset="0"/>
                <a:cs typeface="Courier New" pitchFamily="49" charset="0"/>
              </a:rPr>
              <a:t>If…Then…Else</a:t>
            </a:r>
            <a:r>
              <a:rPr lang="en-US" sz="2000" dirty="0" smtClean="0"/>
              <a:t> Statement</a:t>
            </a:r>
          </a:p>
          <a:p>
            <a:r>
              <a:rPr lang="en-US" sz="2000" dirty="0" smtClean="0"/>
              <a:t>4.4 The </a:t>
            </a:r>
            <a:r>
              <a:rPr lang="en-US" sz="2000" dirty="0" smtClean="0">
                <a:latin typeface="Courier New" pitchFamily="49" charset="0"/>
                <a:cs typeface="Courier New" pitchFamily="49" charset="0"/>
              </a:rPr>
              <a:t>If…Then…</a:t>
            </a:r>
            <a:r>
              <a:rPr lang="en-US" sz="2000" dirty="0" err="1" smtClean="0">
                <a:latin typeface="Courier New" pitchFamily="49" charset="0"/>
                <a:cs typeface="Courier New" pitchFamily="49" charset="0"/>
              </a:rPr>
              <a:t>ElseIf</a:t>
            </a:r>
            <a:r>
              <a:rPr lang="en-US" sz="2000" dirty="0" smtClean="0"/>
              <a:t> Statement</a:t>
            </a:r>
          </a:p>
          <a:p>
            <a:r>
              <a:rPr lang="en-US" sz="2000" dirty="0" smtClean="0"/>
              <a:t>4.5 Nested </a:t>
            </a:r>
            <a:r>
              <a:rPr lang="en-US" sz="2000" dirty="0" smtClean="0">
                <a:latin typeface="Courier New" pitchFamily="49" charset="0"/>
                <a:cs typeface="Courier New" pitchFamily="49" charset="0"/>
              </a:rPr>
              <a:t>If</a:t>
            </a:r>
            <a:r>
              <a:rPr lang="en-US" sz="2000" dirty="0" smtClean="0"/>
              <a:t> Statements</a:t>
            </a:r>
          </a:p>
          <a:p>
            <a:r>
              <a:rPr lang="en-US" sz="2000" dirty="0" smtClean="0"/>
              <a:t>4.6 Logical Operators</a:t>
            </a:r>
          </a:p>
          <a:p>
            <a:r>
              <a:rPr lang="en-US" sz="2000" dirty="0" smtClean="0"/>
              <a:t>4.7 Comparing, Testing, and Working with Strings</a:t>
            </a:r>
          </a:p>
          <a:p>
            <a:r>
              <a:rPr lang="en-US" sz="2000" dirty="0" smtClean="0"/>
              <a:t>4.8 The </a:t>
            </a:r>
            <a:r>
              <a:rPr lang="en-US" sz="2000" dirty="0" smtClean="0">
                <a:latin typeface="Courier New" pitchFamily="49" charset="0"/>
                <a:cs typeface="Courier New" pitchFamily="49" charset="0"/>
              </a:rPr>
              <a:t>Select Case</a:t>
            </a:r>
            <a:r>
              <a:rPr lang="en-US" sz="2000" dirty="0" smtClean="0"/>
              <a:t> Statement</a:t>
            </a:r>
          </a:p>
          <a:p>
            <a:r>
              <a:rPr lang="en-US" sz="2000" dirty="0" smtClean="0"/>
              <a:t>4.9 Introduction to Input Validation</a:t>
            </a:r>
          </a:p>
          <a:p>
            <a:r>
              <a:rPr lang="en-US" sz="2000" dirty="0" smtClean="0"/>
              <a:t>4.10 Focus on GUI Design: Radio Buttons and Check Boxes</a:t>
            </a:r>
          </a:p>
          <a:p>
            <a:r>
              <a:rPr lang="en-US" sz="2000" dirty="0" smtClean="0"/>
              <a:t>4.11 Focus on Program Design and Problem Solving: Building the </a:t>
            </a:r>
            <a:r>
              <a:rPr lang="en-US" sz="2000" i="1" dirty="0" smtClean="0"/>
              <a:t>Health Club Membership Fee Calculator</a:t>
            </a:r>
            <a:r>
              <a:rPr lang="en-US" sz="2000" dirty="0" smtClean="0"/>
              <a:t> Application</a:t>
            </a:r>
            <a:endParaRPr lang="en-US" sz="2000" dirty="0"/>
          </a:p>
        </p:txBody>
      </p:sp>
    </p:spTree>
    <p:extLst>
      <p:ext uri="{BB962C8B-B14F-4D97-AF65-F5344CB8AC3E}">
        <p14:creationId xmlns:p14="http://schemas.microsoft.com/office/powerpoint/2010/main" val="61138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dirty="0">
                <a:latin typeface="Courier New" pitchFamily="49" charset="0"/>
                <a:cs typeface="Courier New" pitchFamily="49" charset="0"/>
              </a:rPr>
              <a:t>If…Then…</a:t>
            </a:r>
            <a:r>
              <a:rPr lang="en-US" dirty="0" err="1">
                <a:latin typeface="Courier New" pitchFamily="49" charset="0"/>
                <a:cs typeface="Courier New" pitchFamily="49" charset="0"/>
              </a:rPr>
              <a:t>ElseIf</a:t>
            </a:r>
            <a:r>
              <a:rPr lang="en-US" dirty="0"/>
              <a:t> Statement</a:t>
            </a:r>
            <a:br>
              <a:rPr lang="en-US" dirty="0"/>
            </a:br>
            <a:endParaRPr lang="en-US" dirty="0"/>
          </a:p>
        </p:txBody>
      </p:sp>
      <p:sp>
        <p:nvSpPr>
          <p:cNvPr id="3" name="Text Placeholder 2"/>
          <p:cNvSpPr>
            <a:spLocks noGrp="1"/>
          </p:cNvSpPr>
          <p:nvPr>
            <p:ph type="body" idx="1"/>
          </p:nvPr>
        </p:nvSpPr>
        <p:spPr/>
        <p:txBody>
          <a:bodyPr/>
          <a:lstStyle/>
          <a:p>
            <a:r>
              <a:rPr lang="en-US" dirty="0" smtClean="0"/>
              <a:t>4.4</a:t>
            </a:r>
            <a:endParaRPr lang="en-US" dirty="0"/>
          </a:p>
        </p:txBody>
      </p:sp>
    </p:spTree>
    <p:extLst>
      <p:ext uri="{BB962C8B-B14F-4D97-AF65-F5344CB8AC3E}">
        <p14:creationId xmlns:p14="http://schemas.microsoft.com/office/powerpoint/2010/main" val="1259094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Possible Choices</a:t>
            </a:r>
            <a:endParaRPr lang="en-US" dirty="0"/>
          </a:p>
        </p:txBody>
      </p:sp>
      <p:sp>
        <p:nvSpPr>
          <p:cNvPr id="3" name="Content Placeholder 2"/>
          <p:cNvSpPr>
            <a:spLocks noGrp="1"/>
          </p:cNvSpPr>
          <p:nvPr>
            <p:ph idx="1"/>
          </p:nvPr>
        </p:nvSpPr>
        <p:spPr/>
        <p:txBody>
          <a:bodyPr/>
          <a:lstStyle/>
          <a:p>
            <a:r>
              <a:rPr lang="en-US" dirty="0"/>
              <a:t>The </a:t>
            </a:r>
            <a:r>
              <a:rPr lang="en-US" dirty="0">
                <a:latin typeface="Courier New" pitchFamily="49" charset="0"/>
                <a:cs typeface="Courier New" pitchFamily="49" charset="0"/>
              </a:rPr>
              <a:t>If…Then…</a:t>
            </a:r>
            <a:r>
              <a:rPr lang="en-US" dirty="0" err="1">
                <a:latin typeface="Courier New" pitchFamily="49" charset="0"/>
                <a:cs typeface="Courier New" pitchFamily="49" charset="0"/>
              </a:rPr>
              <a:t>ElseIf</a:t>
            </a:r>
            <a:r>
              <a:rPr lang="en-US" dirty="0"/>
              <a:t> statement allows for an entire series of possible choices</a:t>
            </a:r>
          </a:p>
          <a:p>
            <a:r>
              <a:rPr lang="en-US" dirty="0"/>
              <a:t>In </a:t>
            </a:r>
            <a:r>
              <a:rPr lang="en-US" dirty="0" err="1"/>
              <a:t>pseudocode</a:t>
            </a:r>
            <a:r>
              <a:rPr lang="en-US" dirty="0"/>
              <a:t>:</a:t>
            </a:r>
          </a:p>
          <a:p>
            <a:endParaRPr lang="en-US" dirty="0"/>
          </a:p>
        </p:txBody>
      </p:sp>
      <p:sp>
        <p:nvSpPr>
          <p:cNvPr id="4" name="Rectangle 3"/>
          <p:cNvSpPr/>
          <p:nvPr/>
        </p:nvSpPr>
        <p:spPr>
          <a:xfrm>
            <a:off x="2895600" y="3498273"/>
            <a:ext cx="3619500" cy="2554545"/>
          </a:xfrm>
          <a:prstGeom prst="rect">
            <a:avLst/>
          </a:prstGeom>
        </p:spPr>
        <p:txBody>
          <a:bodyPr wrap="square">
            <a:spAutoFit/>
          </a:bodyPr>
          <a:lstStyle/>
          <a:p>
            <a:pPr eaLnBrk="0" hangingPunct="0"/>
            <a:r>
              <a:rPr lang="en-US" sz="2000" i="1" dirty="0" smtClean="0"/>
              <a:t>If it is very cold Then</a:t>
            </a:r>
          </a:p>
          <a:p>
            <a:pPr eaLnBrk="0" hangingPunct="0"/>
            <a:r>
              <a:rPr lang="en-US" sz="2000" i="1" dirty="0" smtClean="0"/>
              <a:t>	Wear a coat</a:t>
            </a:r>
          </a:p>
          <a:p>
            <a:pPr eaLnBrk="0" hangingPunct="0"/>
            <a:r>
              <a:rPr lang="en-US" sz="2000" i="1" dirty="0" err="1" smtClean="0"/>
              <a:t>Elseif</a:t>
            </a:r>
            <a:r>
              <a:rPr lang="en-US" sz="2000" i="1" dirty="0" smtClean="0"/>
              <a:t> it is chilly</a:t>
            </a:r>
          </a:p>
          <a:p>
            <a:pPr eaLnBrk="0" hangingPunct="0"/>
            <a:r>
              <a:rPr lang="en-US" sz="2000" i="1" dirty="0" smtClean="0"/>
              <a:t>	Wear a light jacket</a:t>
            </a:r>
          </a:p>
          <a:p>
            <a:pPr eaLnBrk="0" hangingPunct="0"/>
            <a:r>
              <a:rPr lang="en-US" sz="2000" i="1" dirty="0" err="1" smtClean="0"/>
              <a:t>Elseif</a:t>
            </a:r>
            <a:r>
              <a:rPr lang="en-US" sz="2000" i="1" dirty="0" smtClean="0"/>
              <a:t> it is windy</a:t>
            </a:r>
          </a:p>
          <a:p>
            <a:pPr eaLnBrk="0" hangingPunct="0"/>
            <a:r>
              <a:rPr lang="en-US" sz="2000" i="1" dirty="0" smtClean="0"/>
              <a:t>	Wear a windbreaker</a:t>
            </a:r>
          </a:p>
          <a:p>
            <a:pPr eaLnBrk="0" hangingPunct="0"/>
            <a:r>
              <a:rPr lang="en-US" sz="2000" i="1" dirty="0" err="1" smtClean="0"/>
              <a:t>Elseif</a:t>
            </a:r>
            <a:r>
              <a:rPr lang="en-US" sz="2000" i="1" dirty="0" smtClean="0"/>
              <a:t> it is hot</a:t>
            </a:r>
          </a:p>
          <a:p>
            <a:pPr eaLnBrk="0" hangingPunct="0"/>
            <a:r>
              <a:rPr lang="en-US" sz="2000" i="1" dirty="0" smtClean="0"/>
              <a:t>	Wear no jacket</a:t>
            </a:r>
            <a:endParaRPr lang="en-US" sz="2000" i="1" dirty="0"/>
          </a:p>
        </p:txBody>
      </p:sp>
      <p:sp>
        <p:nvSpPr>
          <p:cNvPr id="5" name="Rectangle 4"/>
          <p:cNvSpPr/>
          <p:nvPr/>
        </p:nvSpPr>
        <p:spPr>
          <a:xfrm>
            <a:off x="2705100" y="3498273"/>
            <a:ext cx="3733800" cy="2561472"/>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292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Possible Choices</a:t>
            </a:r>
          </a:p>
        </p:txBody>
      </p:sp>
      <p:sp>
        <p:nvSpPr>
          <p:cNvPr id="3" name="Content Placeholder 2"/>
          <p:cNvSpPr>
            <a:spLocks noGrp="1"/>
          </p:cNvSpPr>
          <p:nvPr>
            <p:ph idx="1"/>
          </p:nvPr>
        </p:nvSpPr>
        <p:spPr/>
        <p:txBody>
          <a:bodyPr>
            <a:normAutofit fontScale="92500" lnSpcReduction="10000"/>
          </a:bodyPr>
          <a:lstStyle/>
          <a:p>
            <a:r>
              <a:rPr lang="en-US" dirty="0"/>
              <a:t>Each of the series of conditions in an </a:t>
            </a:r>
            <a:r>
              <a:rPr lang="en-US" dirty="0">
                <a:latin typeface="Courier New" pitchFamily="49" charset="0"/>
                <a:cs typeface="Courier New" pitchFamily="49" charset="0"/>
              </a:rPr>
              <a:t>If…Then…</a:t>
            </a:r>
            <a:r>
              <a:rPr lang="en-US" dirty="0" err="1">
                <a:latin typeface="Courier New" pitchFamily="49" charset="0"/>
                <a:cs typeface="Courier New" pitchFamily="49" charset="0"/>
              </a:rPr>
              <a:t>ElseIf</a:t>
            </a:r>
            <a:r>
              <a:rPr lang="en-US" dirty="0"/>
              <a:t> is tested in sequence</a:t>
            </a:r>
          </a:p>
          <a:p>
            <a:r>
              <a:rPr lang="en-US" dirty="0"/>
              <a:t>When a condition is </a:t>
            </a:r>
            <a:r>
              <a:rPr lang="en-US" i="1" dirty="0" smtClean="0"/>
              <a:t>True</a:t>
            </a:r>
            <a:r>
              <a:rPr lang="en-US" dirty="0"/>
              <a:t>, the remaining conditions are ignored</a:t>
            </a:r>
          </a:p>
          <a:p>
            <a:r>
              <a:rPr lang="en-US" dirty="0"/>
              <a:t>The order of the conditions is vital</a:t>
            </a:r>
          </a:p>
          <a:p>
            <a:pPr lvl="1"/>
            <a:r>
              <a:rPr lang="en-US" dirty="0"/>
              <a:t>Wrong order can result in wrong decision - called a logic error</a:t>
            </a:r>
          </a:p>
          <a:p>
            <a:pPr lvl="1"/>
            <a:r>
              <a:rPr lang="en-US" dirty="0"/>
              <a:t>What if it’s chilly </a:t>
            </a:r>
            <a:r>
              <a:rPr lang="en-US" i="1" dirty="0"/>
              <a:t>and</a:t>
            </a:r>
            <a:r>
              <a:rPr lang="en-US" dirty="0"/>
              <a:t> windy?</a:t>
            </a:r>
          </a:p>
          <a:p>
            <a:pPr lvl="1"/>
            <a:r>
              <a:rPr lang="en-US" dirty="0"/>
              <a:t>If windy is tested before chilly, you’d go out with a windbreaker when you need a jacket</a:t>
            </a:r>
          </a:p>
          <a:p>
            <a:endParaRPr lang="en-US" dirty="0"/>
          </a:p>
        </p:txBody>
      </p:sp>
    </p:spTree>
    <p:extLst>
      <p:ext uri="{BB962C8B-B14F-4D97-AF65-F5344CB8AC3E}">
        <p14:creationId xmlns:p14="http://schemas.microsoft.com/office/powerpoint/2010/main" val="11355961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Format</a:t>
            </a:r>
          </a:p>
        </p:txBody>
      </p:sp>
      <p:sp>
        <p:nvSpPr>
          <p:cNvPr id="3" name="Content Placeholder 2"/>
          <p:cNvSpPr>
            <a:spLocks noGrp="1"/>
          </p:cNvSpPr>
          <p:nvPr>
            <p:ph idx="1"/>
          </p:nvPr>
        </p:nvSpPr>
        <p:spPr/>
        <p:txBody>
          <a:bodyPr>
            <a:normAutofit fontScale="92500" lnSpcReduction="20000"/>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r>
              <a:rPr lang="en-US" sz="2400" dirty="0" smtClean="0"/>
              <a:t>This </a:t>
            </a:r>
            <a:r>
              <a:rPr lang="en-US" sz="2400" dirty="0"/>
              <a:t>construction is like a chain of </a:t>
            </a:r>
            <a:r>
              <a:rPr lang="en-US" sz="2400" dirty="0">
                <a:latin typeface="Courier New" pitchFamily="49" charset="0"/>
                <a:cs typeface="Courier New" pitchFamily="49" charset="0"/>
              </a:rPr>
              <a:t>If...Then...Else</a:t>
            </a:r>
            <a:r>
              <a:rPr lang="en-US" sz="2400" dirty="0"/>
              <a:t> statements</a:t>
            </a:r>
          </a:p>
          <a:p>
            <a:r>
              <a:rPr lang="en-US" sz="2400" dirty="0"/>
              <a:t>The </a:t>
            </a:r>
            <a:r>
              <a:rPr lang="en-US" sz="2400" dirty="0">
                <a:latin typeface="Courier New" pitchFamily="49" charset="0"/>
                <a:cs typeface="Courier New" pitchFamily="49" charset="0"/>
              </a:rPr>
              <a:t>Else</a:t>
            </a:r>
            <a:r>
              <a:rPr lang="en-US" sz="2400" dirty="0"/>
              <a:t> part of one statement is linked to the </a:t>
            </a:r>
            <a:r>
              <a:rPr lang="en-US" sz="2400" dirty="0">
                <a:latin typeface="Courier New" pitchFamily="49" charset="0"/>
                <a:cs typeface="Courier New" pitchFamily="49" charset="0"/>
              </a:rPr>
              <a:t>If</a:t>
            </a:r>
            <a:r>
              <a:rPr lang="en-US" sz="2400" dirty="0"/>
              <a:t> part of another</a:t>
            </a:r>
          </a:p>
          <a:p>
            <a:endParaRPr lang="en-US" dirty="0"/>
          </a:p>
        </p:txBody>
      </p:sp>
      <p:sp>
        <p:nvSpPr>
          <p:cNvPr id="4" name="Rectangle 3"/>
          <p:cNvSpPr/>
          <p:nvPr/>
        </p:nvSpPr>
        <p:spPr>
          <a:xfrm>
            <a:off x="1104900" y="1295399"/>
            <a:ext cx="6934200" cy="3170099"/>
          </a:xfrm>
          <a:prstGeom prst="rect">
            <a:avLst/>
          </a:prstGeom>
        </p:spPr>
        <p:txBody>
          <a:bodyPr wrap="square">
            <a:spAutoFit/>
          </a:bodyPr>
          <a:lstStyle/>
          <a:p>
            <a:r>
              <a:rPr lang="en-US" sz="2000" dirty="0" smtClean="0">
                <a:latin typeface="Courier New" pitchFamily="49" charset="0"/>
                <a:cs typeface="Courier New" pitchFamily="49" charset="0"/>
              </a:rPr>
              <a:t>If </a:t>
            </a:r>
            <a:r>
              <a:rPr lang="en-US" sz="2000" b="1" i="1" dirty="0" smtClean="0">
                <a:latin typeface="Courier New" pitchFamily="49" charset="0"/>
                <a:cs typeface="Courier New" pitchFamily="49" charset="0"/>
              </a:rPr>
              <a:t>expression</a:t>
            </a:r>
            <a:r>
              <a:rPr lang="en-US" sz="2000" dirty="0" smtClean="0">
                <a:latin typeface="Courier New" pitchFamily="49" charset="0"/>
                <a:cs typeface="Courier New" pitchFamily="49" charset="0"/>
              </a:rPr>
              <a:t> Then</a:t>
            </a:r>
          </a:p>
          <a:p>
            <a:r>
              <a:rPr lang="en-US" sz="2000" i="1" dirty="0" smtClean="0">
                <a:latin typeface="Courier New" pitchFamily="49" charset="0"/>
                <a:cs typeface="Courier New" pitchFamily="49" charset="0"/>
              </a:rPr>
              <a:t>  statement</a:t>
            </a:r>
          </a:p>
          <a:p>
            <a:r>
              <a:rPr lang="en-US" sz="2000" i="1" dirty="0">
                <a:latin typeface="Courier New" pitchFamily="49" charset="0"/>
                <a:cs typeface="Courier New" pitchFamily="49" charset="0"/>
              </a:rPr>
              <a:t> </a:t>
            </a:r>
            <a:r>
              <a:rPr lang="en-US" sz="2000" i="1" dirty="0" smtClean="0">
                <a:latin typeface="Courier New" pitchFamily="49" charset="0"/>
                <a:cs typeface="Courier New" pitchFamily="49" charset="0"/>
              </a:rPr>
              <a:t> </a:t>
            </a:r>
            <a:r>
              <a:rPr lang="en-US" sz="2000" dirty="0" smtClean="0">
                <a:latin typeface="Courier New" pitchFamily="49" charset="0"/>
                <a:cs typeface="Courier New" pitchFamily="49" charset="0"/>
              </a:rPr>
              <a:t>(</a:t>
            </a:r>
            <a:r>
              <a:rPr lang="en-US" sz="2000" i="1" dirty="0" smtClean="0">
                <a:latin typeface="Courier New" pitchFamily="49" charset="0"/>
                <a:cs typeface="Courier New" pitchFamily="49" charset="0"/>
              </a:rPr>
              <a:t>more statements may follow</a:t>
            </a:r>
            <a:r>
              <a:rPr lang="en-US" sz="2000" dirty="0" smtClean="0">
                <a:latin typeface="Courier New" pitchFamily="49" charset="0"/>
                <a:cs typeface="Courier New" pitchFamily="49" charset="0"/>
              </a:rPr>
              <a:t>)</a:t>
            </a:r>
          </a:p>
          <a:p>
            <a:r>
              <a:rPr lang="en-US" sz="2000" dirty="0" err="1" smtClean="0">
                <a:latin typeface="Courier New" pitchFamily="49" charset="0"/>
                <a:cs typeface="Courier New" pitchFamily="49" charset="0"/>
              </a:rPr>
              <a:t>ElseIf</a:t>
            </a:r>
            <a:r>
              <a:rPr lang="en-US" sz="2000" dirty="0" smtClean="0">
                <a:latin typeface="Courier New" pitchFamily="49" charset="0"/>
                <a:cs typeface="Courier New" pitchFamily="49" charset="0"/>
              </a:rPr>
              <a:t> </a:t>
            </a:r>
            <a:r>
              <a:rPr lang="en-US" sz="2000" b="1" i="1" dirty="0" smtClean="0">
                <a:latin typeface="Courier New" pitchFamily="49" charset="0"/>
                <a:cs typeface="Courier New" pitchFamily="49" charset="0"/>
              </a:rPr>
              <a:t>expression</a:t>
            </a:r>
            <a:r>
              <a:rPr lang="en-US" sz="2000" dirty="0" smtClean="0">
                <a:latin typeface="Courier New" pitchFamily="49" charset="0"/>
                <a:cs typeface="Courier New" pitchFamily="49" charset="0"/>
              </a:rPr>
              <a:t> Then</a:t>
            </a:r>
          </a:p>
          <a:p>
            <a:r>
              <a:rPr lang="en-US" sz="2000" dirty="0" smtClean="0">
                <a:latin typeface="Courier New" pitchFamily="49" charset="0"/>
                <a:cs typeface="Courier New" pitchFamily="49" charset="0"/>
              </a:rPr>
              <a:t>  </a:t>
            </a:r>
            <a:r>
              <a:rPr lang="en-US" sz="2000" i="1" dirty="0" smtClean="0">
                <a:latin typeface="Courier New" pitchFamily="49" charset="0"/>
                <a:cs typeface="Courier New" pitchFamily="49" charset="0"/>
              </a:rPr>
              <a:t>statement</a:t>
            </a:r>
            <a:endParaRPr lang="en-US" sz="2000" i="1" dirty="0" smtClean="0">
              <a:latin typeface="Courier New" pitchFamily="49" charset="0"/>
              <a:cs typeface="Courier New" pitchFamily="49" charset="0"/>
            </a:endParaRPr>
          </a:p>
          <a:p>
            <a:r>
              <a:rPr lang="en-US" sz="2000" i="1" dirty="0" smtClean="0">
                <a:latin typeface="Courier New" pitchFamily="49" charset="0"/>
                <a:cs typeface="Courier New" pitchFamily="49" charset="0"/>
              </a:rPr>
              <a:t>  </a:t>
            </a:r>
            <a:r>
              <a:rPr lang="en-US" sz="2000" dirty="0" smtClean="0">
                <a:latin typeface="Courier New" pitchFamily="49" charset="0"/>
                <a:cs typeface="Courier New" pitchFamily="49" charset="0"/>
              </a:rPr>
              <a:t>(</a:t>
            </a:r>
            <a:r>
              <a:rPr lang="en-US" sz="2000" i="1" dirty="0" smtClean="0">
                <a:latin typeface="Courier New" pitchFamily="49" charset="0"/>
                <a:cs typeface="Courier New" pitchFamily="49" charset="0"/>
              </a:rPr>
              <a:t>more statements may follow</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a:t>
            </a:r>
            <a:r>
              <a:rPr lang="en-US" sz="2000" dirty="0" smtClean="0">
                <a:latin typeface="Courier New" pitchFamily="49" charset="0"/>
                <a:cs typeface="Courier New" pitchFamily="49" charset="0"/>
              </a:rPr>
              <a:t>put as many </a:t>
            </a:r>
            <a:r>
              <a:rPr lang="en-US" sz="2000" dirty="0" err="1" smtClean="0">
                <a:latin typeface="Courier New" pitchFamily="49" charset="0"/>
                <a:cs typeface="Courier New" pitchFamily="49" charset="0"/>
              </a:rPr>
              <a:t>ElseIf</a:t>
            </a:r>
            <a:r>
              <a:rPr lang="en-US" sz="2000" dirty="0" smtClean="0">
                <a:latin typeface="Courier New" pitchFamily="49" charset="0"/>
                <a:cs typeface="Courier New" pitchFamily="49" charset="0"/>
              </a:rPr>
              <a:t> statements as necessary)</a:t>
            </a:r>
          </a:p>
          <a:p>
            <a:r>
              <a:rPr lang="en-US" sz="2000" dirty="0" smtClean="0">
                <a:latin typeface="Courier New" pitchFamily="49" charset="0"/>
                <a:cs typeface="Courier New" pitchFamily="49" charset="0"/>
              </a:rPr>
              <a:t>Else</a:t>
            </a:r>
          </a:p>
          <a:p>
            <a:r>
              <a:rPr lang="en-US" sz="2000" dirty="0" smtClean="0">
                <a:latin typeface="Courier New" pitchFamily="49" charset="0"/>
                <a:cs typeface="Courier New" pitchFamily="49" charset="0"/>
              </a:rPr>
              <a:t>  </a:t>
            </a:r>
            <a:r>
              <a:rPr lang="en-US" sz="2000" i="1" dirty="0" smtClean="0">
                <a:latin typeface="Courier New" pitchFamily="49" charset="0"/>
                <a:cs typeface="Courier New" pitchFamily="49" charset="0"/>
              </a:rPr>
              <a:t>statement</a:t>
            </a:r>
            <a:endParaRPr lang="en-US" sz="2000" i="1" dirty="0" smtClean="0">
              <a:latin typeface="Courier New" pitchFamily="49" charset="0"/>
              <a:cs typeface="Courier New" pitchFamily="49" charset="0"/>
            </a:endParaRPr>
          </a:p>
          <a:p>
            <a:r>
              <a:rPr lang="en-US" sz="2000" i="1" dirty="0" smtClean="0">
                <a:latin typeface="Courier New" pitchFamily="49" charset="0"/>
                <a:cs typeface="Courier New" pitchFamily="49" charset="0"/>
              </a:rPr>
              <a:t>  </a:t>
            </a:r>
            <a:r>
              <a:rPr lang="en-US" sz="2000" dirty="0" smtClean="0">
                <a:latin typeface="Courier New" pitchFamily="49" charset="0"/>
                <a:cs typeface="Courier New" pitchFamily="49" charset="0"/>
              </a:rPr>
              <a:t>(</a:t>
            </a:r>
            <a:r>
              <a:rPr lang="en-US" sz="2000" i="1" dirty="0" smtClean="0">
                <a:latin typeface="Courier New" pitchFamily="49" charset="0"/>
                <a:cs typeface="Courier New" pitchFamily="49" charset="0"/>
              </a:rPr>
              <a:t>more statements may follow</a:t>
            </a:r>
            <a:r>
              <a:rPr lang="en-US" sz="2000" dirty="0" smtClean="0">
                <a:latin typeface="Courier New" pitchFamily="49" charset="0"/>
                <a:cs typeface="Courier New" pitchFamily="49" charset="0"/>
              </a:rPr>
              <a:t>)</a:t>
            </a:r>
          </a:p>
        </p:txBody>
      </p:sp>
      <p:sp>
        <p:nvSpPr>
          <p:cNvPr id="5" name="Rectangle 4"/>
          <p:cNvSpPr/>
          <p:nvPr/>
        </p:nvSpPr>
        <p:spPr>
          <a:xfrm>
            <a:off x="1104900" y="1295399"/>
            <a:ext cx="6934200" cy="3170099"/>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8173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650" y="1524000"/>
            <a:ext cx="6870700" cy="438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6"/>
          <p:cNvSpPr/>
          <p:nvPr/>
        </p:nvSpPr>
        <p:spPr>
          <a:xfrm>
            <a:off x="990600" y="1364672"/>
            <a:ext cx="7162800" cy="4542415"/>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009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of </a:t>
            </a:r>
            <a:r>
              <a:rPr lang="en-US" dirty="0" err="1">
                <a:latin typeface="Courier New" pitchFamily="49" charset="0"/>
                <a:cs typeface="Courier New" pitchFamily="49" charset="0"/>
              </a:rPr>
              <a:t>ElseIf</a:t>
            </a:r>
            <a:r>
              <a:rPr lang="en-US" dirty="0"/>
              <a:t> Usage</a:t>
            </a:r>
          </a:p>
        </p:txBody>
      </p:sp>
      <p:sp>
        <p:nvSpPr>
          <p:cNvPr id="5" name="Content Placeholder 4"/>
          <p:cNvSpPr>
            <a:spLocks noGrp="1"/>
          </p:cNvSpPr>
          <p:nvPr>
            <p:ph sz="half" idx="2"/>
          </p:nvPr>
        </p:nvSpPr>
        <p:spPr/>
        <p:txBody>
          <a:bodyPr/>
          <a:lstStyle/>
          <a:p>
            <a:r>
              <a:rPr lang="en-US" dirty="0"/>
              <a:t>Does the order of these conditions matter?</a:t>
            </a:r>
          </a:p>
          <a:p>
            <a:r>
              <a:rPr lang="en-US" dirty="0"/>
              <a:t>What happens if we reverse the order?</a:t>
            </a:r>
          </a:p>
          <a:p>
            <a:endParaRPr lang="en-US" dirty="0"/>
          </a:p>
        </p:txBody>
      </p:sp>
      <p:sp>
        <p:nvSpPr>
          <p:cNvPr id="7" name="Rectangle 6"/>
          <p:cNvSpPr/>
          <p:nvPr/>
        </p:nvSpPr>
        <p:spPr>
          <a:xfrm>
            <a:off x="464127" y="1524000"/>
            <a:ext cx="4191000" cy="3139321"/>
          </a:xfrm>
          <a:prstGeom prst="rect">
            <a:avLst/>
          </a:prstGeom>
        </p:spPr>
        <p:txBody>
          <a:bodyPr wrap="square">
            <a:spAutoFit/>
          </a:bodyPr>
          <a:lstStyle/>
          <a:p>
            <a:pPr eaLnBrk="0" hangingPunct="0"/>
            <a:r>
              <a:rPr lang="en-US" dirty="0" smtClean="0">
                <a:latin typeface="Courier New" pitchFamily="49" charset="0"/>
                <a:cs typeface="Courier New" pitchFamily="49" charset="0"/>
              </a:rPr>
              <a:t>If </a:t>
            </a:r>
            <a:r>
              <a:rPr lang="en-US" dirty="0" err="1" smtClean="0">
                <a:latin typeface="Courier New" pitchFamily="49" charset="0"/>
                <a:cs typeface="Courier New" pitchFamily="49" charset="0"/>
              </a:rPr>
              <a:t>dblAverage</a:t>
            </a:r>
            <a:r>
              <a:rPr lang="en-US" dirty="0" smtClean="0">
                <a:latin typeface="Courier New" pitchFamily="49" charset="0"/>
                <a:cs typeface="Courier New" pitchFamily="49" charset="0"/>
              </a:rPr>
              <a:t> &lt; 60 Then</a:t>
            </a:r>
          </a:p>
          <a:p>
            <a:pPr eaLnBrk="0" hangingPunct="0"/>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lblGrade.Text</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 "F"</a:t>
            </a:r>
          </a:p>
          <a:p>
            <a:pPr eaLnBrk="0" hangingPunct="0"/>
            <a:r>
              <a:rPr lang="en-US" dirty="0" err="1" smtClean="0">
                <a:latin typeface="Courier New" pitchFamily="49" charset="0"/>
                <a:cs typeface="Courier New" pitchFamily="49" charset="0"/>
              </a:rPr>
              <a:t>ElseIf</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dblAverage</a:t>
            </a:r>
            <a:r>
              <a:rPr lang="en-US" dirty="0" smtClean="0">
                <a:latin typeface="Courier New" pitchFamily="49" charset="0"/>
                <a:cs typeface="Courier New" pitchFamily="49" charset="0"/>
              </a:rPr>
              <a:t> &lt; 70 Then</a:t>
            </a:r>
          </a:p>
          <a:p>
            <a:pPr eaLnBrk="0" hangingPunct="0"/>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lblGrade.Text</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 "D"</a:t>
            </a:r>
          </a:p>
          <a:p>
            <a:pPr eaLnBrk="0" hangingPunct="0"/>
            <a:r>
              <a:rPr lang="en-US" dirty="0" err="1" smtClean="0">
                <a:latin typeface="Courier New" pitchFamily="49" charset="0"/>
                <a:cs typeface="Courier New" pitchFamily="49" charset="0"/>
              </a:rPr>
              <a:t>ElseIf</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dblAverage</a:t>
            </a:r>
            <a:r>
              <a:rPr lang="en-US" dirty="0" smtClean="0">
                <a:latin typeface="Courier New" pitchFamily="49" charset="0"/>
                <a:cs typeface="Courier New" pitchFamily="49" charset="0"/>
              </a:rPr>
              <a:t> &lt; 80 Then</a:t>
            </a:r>
          </a:p>
          <a:p>
            <a:pPr eaLnBrk="0" hangingPunct="0"/>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lblGrade.Text</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 "C"</a:t>
            </a:r>
          </a:p>
          <a:p>
            <a:pPr eaLnBrk="0" hangingPunct="0"/>
            <a:r>
              <a:rPr lang="en-US" dirty="0" err="1" smtClean="0">
                <a:latin typeface="Courier New" pitchFamily="49" charset="0"/>
                <a:cs typeface="Courier New" pitchFamily="49" charset="0"/>
              </a:rPr>
              <a:t>ElseIf</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dblAverage</a:t>
            </a:r>
            <a:r>
              <a:rPr lang="en-US" dirty="0" smtClean="0">
                <a:latin typeface="Courier New" pitchFamily="49" charset="0"/>
                <a:cs typeface="Courier New" pitchFamily="49" charset="0"/>
              </a:rPr>
              <a:t> &lt; 90 Then</a:t>
            </a:r>
          </a:p>
          <a:p>
            <a:pPr eaLnBrk="0" hangingPunct="0"/>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lblGrade.Text</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 "B"</a:t>
            </a:r>
          </a:p>
          <a:p>
            <a:pPr eaLnBrk="0" hangingPunct="0"/>
            <a:r>
              <a:rPr lang="en-US" dirty="0" err="1" smtClean="0">
                <a:latin typeface="Courier New" pitchFamily="49" charset="0"/>
                <a:cs typeface="Courier New" pitchFamily="49" charset="0"/>
              </a:rPr>
              <a:t>ElseIf</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sngAverage</a:t>
            </a:r>
            <a:r>
              <a:rPr lang="en-US" dirty="0" smtClean="0">
                <a:latin typeface="Courier New" pitchFamily="49" charset="0"/>
                <a:cs typeface="Courier New" pitchFamily="49" charset="0"/>
              </a:rPr>
              <a:t> &lt;= 100 Then</a:t>
            </a:r>
          </a:p>
          <a:p>
            <a:pPr eaLnBrk="0" hangingPunct="0"/>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lblGrade.Text</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 "A"</a:t>
            </a:r>
          </a:p>
          <a:p>
            <a:pPr eaLnBrk="0" hangingPunct="0"/>
            <a:r>
              <a:rPr lang="en-US" dirty="0" smtClean="0">
                <a:latin typeface="Courier New" pitchFamily="49" charset="0"/>
                <a:cs typeface="Courier New" pitchFamily="49" charset="0"/>
              </a:rPr>
              <a:t>End If</a:t>
            </a:r>
            <a:endParaRPr lang="en-US" dirty="0">
              <a:latin typeface="Courier New" pitchFamily="49" charset="0"/>
              <a:cs typeface="Courier New" pitchFamily="49" charset="0"/>
            </a:endParaRPr>
          </a:p>
        </p:txBody>
      </p:sp>
      <p:sp>
        <p:nvSpPr>
          <p:cNvPr id="8" name="Rectangle 7"/>
          <p:cNvSpPr/>
          <p:nvPr/>
        </p:nvSpPr>
        <p:spPr>
          <a:xfrm>
            <a:off x="464127" y="1493222"/>
            <a:ext cx="4191000" cy="3170099"/>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19712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Only </a:t>
            </a:r>
            <a:r>
              <a:rPr lang="en-US" dirty="0">
                <a:latin typeface="Courier New" pitchFamily="49" charset="0"/>
                <a:cs typeface="Courier New" pitchFamily="49" charset="0"/>
              </a:rPr>
              <a:t>If…Then</a:t>
            </a:r>
            <a:r>
              <a:rPr lang="en-US" dirty="0"/>
              <a:t> Statements</a:t>
            </a:r>
          </a:p>
        </p:txBody>
      </p:sp>
      <p:sp>
        <p:nvSpPr>
          <p:cNvPr id="4" name="Content Placeholder 3"/>
          <p:cNvSpPr>
            <a:spLocks noGrp="1"/>
          </p:cNvSpPr>
          <p:nvPr>
            <p:ph sz="half" idx="2"/>
          </p:nvPr>
        </p:nvSpPr>
        <p:spPr/>
        <p:txBody>
          <a:bodyPr/>
          <a:lstStyle/>
          <a:p>
            <a:pPr>
              <a:lnSpc>
                <a:spcPct val="90000"/>
              </a:lnSpc>
            </a:pPr>
            <a:r>
              <a:rPr lang="en-US" dirty="0"/>
              <a:t>Does this code function correctly?  </a:t>
            </a:r>
          </a:p>
          <a:p>
            <a:pPr>
              <a:lnSpc>
                <a:spcPct val="90000"/>
              </a:lnSpc>
            </a:pPr>
            <a:r>
              <a:rPr lang="en-US" dirty="0"/>
              <a:t>What is assigned to </a:t>
            </a:r>
            <a:r>
              <a:rPr lang="en-US" dirty="0" err="1">
                <a:latin typeface="Courier New" pitchFamily="49" charset="0"/>
                <a:cs typeface="Courier New" pitchFamily="49" charset="0"/>
              </a:rPr>
              <a:t>lblGrade</a:t>
            </a:r>
            <a:r>
              <a:rPr lang="en-US" dirty="0"/>
              <a:t> for a </a:t>
            </a:r>
            <a:r>
              <a:rPr lang="en-US" i="1" dirty="0"/>
              <a:t>65</a:t>
            </a:r>
            <a:r>
              <a:rPr lang="en-US" dirty="0"/>
              <a:t> average?  </a:t>
            </a:r>
            <a:r>
              <a:rPr lang="en-US" i="1" dirty="0"/>
              <a:t>75</a:t>
            </a:r>
            <a:r>
              <a:rPr lang="en-US" dirty="0"/>
              <a:t>?</a:t>
            </a:r>
          </a:p>
          <a:p>
            <a:endParaRPr lang="en-US" dirty="0"/>
          </a:p>
        </p:txBody>
      </p:sp>
      <p:sp>
        <p:nvSpPr>
          <p:cNvPr id="5" name="Rectangle 4"/>
          <p:cNvSpPr/>
          <p:nvPr/>
        </p:nvSpPr>
        <p:spPr>
          <a:xfrm>
            <a:off x="762000" y="1676399"/>
            <a:ext cx="3657600" cy="4247317"/>
          </a:xfrm>
          <a:prstGeom prst="rect">
            <a:avLst/>
          </a:prstGeom>
        </p:spPr>
        <p:txBody>
          <a:bodyPr wrap="square">
            <a:spAutoFit/>
          </a:bodyPr>
          <a:lstStyle/>
          <a:p>
            <a:pPr eaLnBrk="0" hangingPunct="0"/>
            <a:r>
              <a:rPr lang="en-US" dirty="0" smtClean="0">
                <a:latin typeface="Courier New" pitchFamily="49" charset="0"/>
                <a:cs typeface="Courier New" pitchFamily="49" charset="0"/>
              </a:rPr>
              <a:t>If </a:t>
            </a:r>
            <a:r>
              <a:rPr lang="en-US" dirty="0" err="1" smtClean="0">
                <a:latin typeface="Courier New" pitchFamily="49" charset="0"/>
                <a:cs typeface="Courier New" pitchFamily="49" charset="0"/>
              </a:rPr>
              <a:t>dblAverage</a:t>
            </a:r>
            <a:r>
              <a:rPr lang="en-US" dirty="0" smtClean="0">
                <a:latin typeface="Courier New" pitchFamily="49" charset="0"/>
                <a:cs typeface="Courier New" pitchFamily="49" charset="0"/>
              </a:rPr>
              <a:t> &lt; 60 Then</a:t>
            </a:r>
          </a:p>
          <a:p>
            <a:pPr eaLnBrk="0" hangingPunct="0"/>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lblGrade.Text</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 "F"</a:t>
            </a:r>
          </a:p>
          <a:p>
            <a:pPr eaLnBrk="0" hangingPunct="0"/>
            <a:r>
              <a:rPr lang="en-US" dirty="0" smtClean="0">
                <a:latin typeface="Courier New" pitchFamily="49" charset="0"/>
                <a:cs typeface="Courier New" pitchFamily="49" charset="0"/>
              </a:rPr>
              <a:t>End If</a:t>
            </a:r>
          </a:p>
          <a:p>
            <a:pPr eaLnBrk="0" hangingPunct="0"/>
            <a:r>
              <a:rPr lang="en-US" dirty="0" smtClean="0">
                <a:latin typeface="Courier New" pitchFamily="49" charset="0"/>
                <a:cs typeface="Courier New" pitchFamily="49" charset="0"/>
              </a:rPr>
              <a:t>If </a:t>
            </a:r>
            <a:r>
              <a:rPr lang="en-US" dirty="0" err="1" smtClean="0">
                <a:latin typeface="Courier New" pitchFamily="49" charset="0"/>
                <a:cs typeface="Courier New" pitchFamily="49" charset="0"/>
              </a:rPr>
              <a:t>dblAverage</a:t>
            </a:r>
            <a:r>
              <a:rPr lang="en-US" dirty="0" smtClean="0">
                <a:latin typeface="Courier New" pitchFamily="49" charset="0"/>
                <a:cs typeface="Courier New" pitchFamily="49" charset="0"/>
              </a:rPr>
              <a:t> &lt; 70 Then</a:t>
            </a:r>
          </a:p>
          <a:p>
            <a:pPr eaLnBrk="0" hangingPunct="0"/>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lblGrade.Text</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 "D"</a:t>
            </a:r>
          </a:p>
          <a:p>
            <a:pPr eaLnBrk="0" hangingPunct="0"/>
            <a:r>
              <a:rPr lang="en-US" dirty="0" smtClean="0">
                <a:latin typeface="Courier New" pitchFamily="49" charset="0"/>
                <a:cs typeface="Courier New" pitchFamily="49" charset="0"/>
              </a:rPr>
              <a:t>End If</a:t>
            </a:r>
          </a:p>
          <a:p>
            <a:pPr eaLnBrk="0" hangingPunct="0"/>
            <a:r>
              <a:rPr lang="en-US" dirty="0" smtClean="0">
                <a:latin typeface="Courier New" pitchFamily="49" charset="0"/>
                <a:cs typeface="Courier New" pitchFamily="49" charset="0"/>
              </a:rPr>
              <a:t>If </a:t>
            </a:r>
            <a:r>
              <a:rPr lang="en-US" dirty="0" err="1" smtClean="0">
                <a:latin typeface="Courier New" pitchFamily="49" charset="0"/>
                <a:cs typeface="Courier New" pitchFamily="49" charset="0"/>
              </a:rPr>
              <a:t>dblAverage</a:t>
            </a:r>
            <a:r>
              <a:rPr lang="en-US" dirty="0" smtClean="0">
                <a:latin typeface="Courier New" pitchFamily="49" charset="0"/>
                <a:cs typeface="Courier New" pitchFamily="49" charset="0"/>
              </a:rPr>
              <a:t> &lt; 80 Then</a:t>
            </a:r>
          </a:p>
          <a:p>
            <a:pPr eaLnBrk="0" hangingPunct="0"/>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lblGrade.Text</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 "C"</a:t>
            </a:r>
          </a:p>
          <a:p>
            <a:pPr eaLnBrk="0" hangingPunct="0"/>
            <a:r>
              <a:rPr lang="en-US" dirty="0" smtClean="0">
                <a:latin typeface="Courier New" pitchFamily="49" charset="0"/>
                <a:cs typeface="Courier New" pitchFamily="49" charset="0"/>
              </a:rPr>
              <a:t>End If</a:t>
            </a:r>
          </a:p>
          <a:p>
            <a:pPr eaLnBrk="0" hangingPunct="0"/>
            <a:r>
              <a:rPr lang="en-US" dirty="0" smtClean="0">
                <a:latin typeface="Courier New" pitchFamily="49" charset="0"/>
                <a:cs typeface="Courier New" pitchFamily="49" charset="0"/>
              </a:rPr>
              <a:t>If </a:t>
            </a:r>
            <a:r>
              <a:rPr lang="en-US" dirty="0" err="1" smtClean="0">
                <a:latin typeface="Courier New" pitchFamily="49" charset="0"/>
                <a:cs typeface="Courier New" pitchFamily="49" charset="0"/>
              </a:rPr>
              <a:t>dblAverage</a:t>
            </a:r>
            <a:r>
              <a:rPr lang="en-US" dirty="0" smtClean="0">
                <a:latin typeface="Courier New" pitchFamily="49" charset="0"/>
                <a:cs typeface="Courier New" pitchFamily="49" charset="0"/>
              </a:rPr>
              <a:t> &lt; 90 Then</a:t>
            </a:r>
          </a:p>
          <a:p>
            <a:pPr eaLnBrk="0" hangingPunct="0"/>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lblGrade.Text</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 "B"</a:t>
            </a:r>
          </a:p>
          <a:p>
            <a:pPr eaLnBrk="0" hangingPunct="0"/>
            <a:r>
              <a:rPr lang="en-US" dirty="0" smtClean="0">
                <a:latin typeface="Courier New" pitchFamily="49" charset="0"/>
                <a:cs typeface="Courier New" pitchFamily="49" charset="0"/>
              </a:rPr>
              <a:t>End If</a:t>
            </a:r>
          </a:p>
          <a:p>
            <a:pPr eaLnBrk="0" hangingPunct="0"/>
            <a:r>
              <a:rPr lang="en-US" dirty="0" smtClean="0">
                <a:latin typeface="Courier New" pitchFamily="49" charset="0"/>
                <a:cs typeface="Courier New" pitchFamily="49" charset="0"/>
              </a:rPr>
              <a:t>If </a:t>
            </a:r>
            <a:r>
              <a:rPr lang="en-US" dirty="0" err="1" smtClean="0">
                <a:latin typeface="Courier New" pitchFamily="49" charset="0"/>
                <a:cs typeface="Courier New" pitchFamily="49" charset="0"/>
              </a:rPr>
              <a:t>dblAverage</a:t>
            </a:r>
            <a:r>
              <a:rPr lang="en-US" dirty="0" smtClean="0">
                <a:latin typeface="Courier New" pitchFamily="49" charset="0"/>
                <a:cs typeface="Courier New" pitchFamily="49" charset="0"/>
              </a:rPr>
              <a:t> &lt;= 100 Then</a:t>
            </a:r>
          </a:p>
          <a:p>
            <a:pPr eaLnBrk="0" hangingPunct="0"/>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lblGrade.Text</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 "A"</a:t>
            </a:r>
          </a:p>
          <a:p>
            <a:pPr eaLnBrk="0" hangingPunct="0"/>
            <a:r>
              <a:rPr lang="en-US" dirty="0" smtClean="0">
                <a:latin typeface="Courier New" pitchFamily="49" charset="0"/>
                <a:cs typeface="Courier New" pitchFamily="49" charset="0"/>
              </a:rPr>
              <a:t>End If</a:t>
            </a:r>
            <a:endParaRPr lang="en-US" dirty="0">
              <a:latin typeface="Courier New" pitchFamily="49" charset="0"/>
              <a:cs typeface="Courier New" pitchFamily="49" charset="0"/>
            </a:endParaRPr>
          </a:p>
        </p:txBody>
      </p:sp>
      <p:sp>
        <p:nvSpPr>
          <p:cNvPr id="7" name="Rectangle 6"/>
          <p:cNvSpPr/>
          <p:nvPr/>
        </p:nvSpPr>
        <p:spPr>
          <a:xfrm>
            <a:off x="762000" y="1655617"/>
            <a:ext cx="3733800" cy="426810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2054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Trailing Else</a:t>
            </a:r>
          </a:p>
        </p:txBody>
      </p:sp>
      <p:sp>
        <p:nvSpPr>
          <p:cNvPr id="4" name="Content Placeholder 3"/>
          <p:cNvSpPr>
            <a:spLocks noGrp="1"/>
          </p:cNvSpPr>
          <p:nvPr>
            <p:ph sz="half" idx="2"/>
          </p:nvPr>
        </p:nvSpPr>
        <p:spPr/>
        <p:txBody>
          <a:bodyPr>
            <a:normAutofit fontScale="92500"/>
          </a:bodyPr>
          <a:lstStyle/>
          <a:p>
            <a:r>
              <a:rPr lang="en-US" sz="2600" dirty="0"/>
              <a:t>A sequence of </a:t>
            </a:r>
            <a:r>
              <a:rPr lang="en-US" sz="2600" dirty="0" err="1">
                <a:latin typeface="Courier New" pitchFamily="49" charset="0"/>
                <a:cs typeface="Courier New" pitchFamily="49" charset="0"/>
              </a:rPr>
              <a:t>ElseIf</a:t>
            </a:r>
            <a:r>
              <a:rPr lang="en-US" sz="2600" dirty="0"/>
              <a:t> statements may end with a plain </a:t>
            </a:r>
            <a:r>
              <a:rPr lang="en-US" sz="2600" dirty="0">
                <a:latin typeface="Courier New" pitchFamily="49" charset="0"/>
                <a:cs typeface="Courier New" pitchFamily="49" charset="0"/>
              </a:rPr>
              <a:t>Else</a:t>
            </a:r>
            <a:r>
              <a:rPr lang="en-US" sz="2600" dirty="0"/>
              <a:t>, called a </a:t>
            </a:r>
            <a:r>
              <a:rPr lang="en-US" sz="2600" i="1" dirty="0"/>
              <a:t>trailing </a:t>
            </a:r>
            <a:r>
              <a:rPr lang="en-US" sz="2600" i="1" dirty="0">
                <a:latin typeface="Courier New" pitchFamily="49" charset="0"/>
                <a:cs typeface="Courier New" pitchFamily="49" charset="0"/>
              </a:rPr>
              <a:t>Else</a:t>
            </a:r>
          </a:p>
          <a:p>
            <a:r>
              <a:rPr lang="en-US" sz="2600" dirty="0"/>
              <a:t>If none of the conditions are </a:t>
            </a:r>
            <a:r>
              <a:rPr lang="en-US" sz="2600" i="1" dirty="0"/>
              <a:t>True</a:t>
            </a:r>
            <a:r>
              <a:rPr lang="en-US" sz="2600" dirty="0"/>
              <a:t>, the trailing </a:t>
            </a:r>
            <a:r>
              <a:rPr lang="en-US" sz="2600" dirty="0">
                <a:latin typeface="Courier New" pitchFamily="49" charset="0"/>
                <a:cs typeface="Courier New" pitchFamily="49" charset="0"/>
              </a:rPr>
              <a:t>Else</a:t>
            </a:r>
            <a:r>
              <a:rPr lang="en-US" sz="2600" dirty="0"/>
              <a:t> statement(s) will be executed</a:t>
            </a:r>
          </a:p>
          <a:p>
            <a:r>
              <a:rPr lang="en-US" sz="2600" dirty="0"/>
              <a:t>The trailing </a:t>
            </a:r>
            <a:r>
              <a:rPr lang="en-US" sz="2600" dirty="0">
                <a:latin typeface="Courier New" pitchFamily="49" charset="0"/>
                <a:cs typeface="Courier New" pitchFamily="49" charset="0"/>
              </a:rPr>
              <a:t>Else</a:t>
            </a:r>
            <a:r>
              <a:rPr lang="en-US" sz="2600" dirty="0"/>
              <a:t> catches any value that falls through the cracks</a:t>
            </a:r>
          </a:p>
          <a:p>
            <a:endParaRPr lang="en-US" dirty="0"/>
          </a:p>
        </p:txBody>
      </p:sp>
      <p:sp>
        <p:nvSpPr>
          <p:cNvPr id="5" name="Rectangle 4"/>
          <p:cNvSpPr/>
          <p:nvPr/>
        </p:nvSpPr>
        <p:spPr>
          <a:xfrm>
            <a:off x="457200" y="1690255"/>
            <a:ext cx="4267200" cy="3539430"/>
          </a:xfrm>
          <a:prstGeom prst="rect">
            <a:avLst/>
          </a:prstGeom>
        </p:spPr>
        <p:txBody>
          <a:bodyPr wrap="square">
            <a:spAutoFit/>
          </a:bodyPr>
          <a:lstStyle/>
          <a:p>
            <a:r>
              <a:rPr lang="en-US" sz="1600" dirty="0" smtClean="0">
                <a:latin typeface="Courier New" pitchFamily="49" charset="0"/>
                <a:cs typeface="Courier New" pitchFamily="49" charset="0"/>
              </a:rPr>
              <a:t>' Display the letter grade.</a:t>
            </a:r>
          </a:p>
          <a:p>
            <a:r>
              <a:rPr lang="en-US" sz="1600" dirty="0" smtClean="0">
                <a:latin typeface="Courier New" pitchFamily="49" charset="0"/>
                <a:cs typeface="Courier New" pitchFamily="49" charset="0"/>
              </a:rPr>
              <a:t>If </a:t>
            </a:r>
            <a:r>
              <a:rPr lang="en-US" sz="1600" dirty="0" err="1" smtClean="0">
                <a:latin typeface="Courier New" pitchFamily="49" charset="0"/>
                <a:cs typeface="Courier New" pitchFamily="49" charset="0"/>
              </a:rPr>
              <a:t>dblAverage</a:t>
            </a:r>
            <a:r>
              <a:rPr lang="en-US" sz="1600" dirty="0" smtClean="0">
                <a:latin typeface="Courier New" pitchFamily="49" charset="0"/>
                <a:cs typeface="Courier New" pitchFamily="49" charset="0"/>
              </a:rPr>
              <a:t> &lt; 60 Then</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lblGrade.Text</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 "F"</a:t>
            </a:r>
          </a:p>
          <a:p>
            <a:r>
              <a:rPr lang="en-US" sz="1600" dirty="0" err="1" smtClean="0">
                <a:latin typeface="Courier New" pitchFamily="49" charset="0"/>
                <a:cs typeface="Courier New" pitchFamily="49" charset="0"/>
              </a:rPr>
              <a:t>ElseIf</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dblAverage</a:t>
            </a:r>
            <a:r>
              <a:rPr lang="en-US" sz="1600" dirty="0" smtClean="0">
                <a:latin typeface="Courier New" pitchFamily="49" charset="0"/>
                <a:cs typeface="Courier New" pitchFamily="49" charset="0"/>
              </a:rPr>
              <a:t> &lt; 70 Then</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lblGrade.Text</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 "D"</a:t>
            </a:r>
          </a:p>
          <a:p>
            <a:r>
              <a:rPr lang="en-US" sz="1600" dirty="0" err="1" smtClean="0">
                <a:latin typeface="Courier New" pitchFamily="49" charset="0"/>
                <a:cs typeface="Courier New" pitchFamily="49" charset="0"/>
              </a:rPr>
              <a:t>ElseIf</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dblAverage</a:t>
            </a:r>
            <a:r>
              <a:rPr lang="en-US" sz="1600" dirty="0" smtClean="0">
                <a:latin typeface="Courier New" pitchFamily="49" charset="0"/>
                <a:cs typeface="Courier New" pitchFamily="49" charset="0"/>
              </a:rPr>
              <a:t> &lt; 80 Then</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lblGrade.Text</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 "C"</a:t>
            </a:r>
          </a:p>
          <a:p>
            <a:r>
              <a:rPr lang="en-US" sz="1600" dirty="0" err="1" smtClean="0">
                <a:latin typeface="Courier New" pitchFamily="49" charset="0"/>
                <a:cs typeface="Courier New" pitchFamily="49" charset="0"/>
              </a:rPr>
              <a:t>ElseIf</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dblAverage</a:t>
            </a:r>
            <a:r>
              <a:rPr lang="en-US" sz="1600" dirty="0" smtClean="0">
                <a:latin typeface="Courier New" pitchFamily="49" charset="0"/>
                <a:cs typeface="Courier New" pitchFamily="49" charset="0"/>
              </a:rPr>
              <a:t> &lt; 90 Then</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lblGrade.Text</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 "B"</a:t>
            </a:r>
          </a:p>
          <a:p>
            <a:r>
              <a:rPr lang="en-US" sz="1600" dirty="0" err="1" smtClean="0">
                <a:latin typeface="Courier New" pitchFamily="49" charset="0"/>
                <a:cs typeface="Courier New" pitchFamily="49" charset="0"/>
              </a:rPr>
              <a:t>ElseIf</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dblAverage</a:t>
            </a:r>
            <a:r>
              <a:rPr lang="en-US" sz="1600" dirty="0" smtClean="0">
                <a:latin typeface="Courier New" pitchFamily="49" charset="0"/>
                <a:cs typeface="Courier New" pitchFamily="49" charset="0"/>
              </a:rPr>
              <a:t> &lt;= 100 Then</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lblGrade.Text</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 "A"</a:t>
            </a:r>
          </a:p>
          <a:p>
            <a:r>
              <a:rPr lang="en-US" sz="1600" b="1" dirty="0" smtClean="0">
                <a:latin typeface="Courier New" pitchFamily="49" charset="0"/>
                <a:cs typeface="Courier New" pitchFamily="49" charset="0"/>
              </a:rPr>
              <a:t>Else</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lblGrade.Text</a:t>
            </a:r>
            <a:r>
              <a:rPr lang="en-US" sz="1600" b="1" dirty="0" smtClean="0">
                <a:latin typeface="Courier New" pitchFamily="49" charset="0"/>
                <a:cs typeface="Courier New" pitchFamily="49" charset="0"/>
              </a:rPr>
              <a:t> </a:t>
            </a:r>
            <a:r>
              <a:rPr lang="en-US" sz="1600" b="1" dirty="0" smtClean="0">
                <a:latin typeface="Courier New" pitchFamily="49" charset="0"/>
                <a:cs typeface="Courier New" pitchFamily="49" charset="0"/>
              </a:rPr>
              <a:t>= "Invalid Score"</a:t>
            </a:r>
          </a:p>
          <a:p>
            <a:r>
              <a:rPr lang="en-US" sz="1600" b="1" dirty="0" smtClean="0">
                <a:latin typeface="Courier New" pitchFamily="49" charset="0"/>
                <a:cs typeface="Courier New" pitchFamily="49" charset="0"/>
              </a:rPr>
              <a:t>End If</a:t>
            </a:r>
            <a:endParaRPr lang="en-US" sz="1600" b="1" dirty="0">
              <a:latin typeface="Courier New" pitchFamily="49" charset="0"/>
              <a:cs typeface="Courier New" pitchFamily="49" charset="0"/>
            </a:endParaRPr>
          </a:p>
        </p:txBody>
      </p:sp>
      <p:sp>
        <p:nvSpPr>
          <p:cNvPr id="6" name="Rectangle 5"/>
          <p:cNvSpPr/>
          <p:nvPr/>
        </p:nvSpPr>
        <p:spPr>
          <a:xfrm>
            <a:off x="457200" y="1655617"/>
            <a:ext cx="4197927" cy="3574068"/>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57808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a:t>
            </a:r>
            <a:r>
              <a:rPr lang="en-US" dirty="0">
                <a:latin typeface="Courier New" pitchFamily="49" charset="0"/>
                <a:cs typeface="Courier New" pitchFamily="49" charset="0"/>
              </a:rPr>
              <a:t>If</a:t>
            </a:r>
            <a:r>
              <a:rPr lang="en-US" dirty="0"/>
              <a:t> Statements</a:t>
            </a:r>
            <a:br>
              <a:rPr lang="en-US" dirty="0"/>
            </a:br>
            <a:endParaRPr lang="en-US" dirty="0"/>
          </a:p>
        </p:txBody>
      </p:sp>
      <p:sp>
        <p:nvSpPr>
          <p:cNvPr id="3" name="Text Placeholder 2"/>
          <p:cNvSpPr>
            <a:spLocks noGrp="1"/>
          </p:cNvSpPr>
          <p:nvPr>
            <p:ph type="body" idx="1"/>
          </p:nvPr>
        </p:nvSpPr>
        <p:spPr/>
        <p:txBody>
          <a:bodyPr/>
          <a:lstStyle/>
          <a:p>
            <a:r>
              <a:rPr lang="en-US" dirty="0" smtClean="0"/>
              <a:t>4.5</a:t>
            </a:r>
            <a:endParaRPr lang="en-US" dirty="0"/>
          </a:p>
        </p:txBody>
      </p:sp>
    </p:spTree>
    <p:extLst>
      <p:ext uri="{BB962C8B-B14F-4D97-AF65-F5344CB8AC3E}">
        <p14:creationId xmlns:p14="http://schemas.microsoft.com/office/powerpoint/2010/main" val="31267082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ourier New" pitchFamily="49" charset="0"/>
                <a:cs typeface="Courier New" pitchFamily="49" charset="0"/>
              </a:rPr>
              <a:t>If</a:t>
            </a:r>
            <a:r>
              <a:rPr lang="en-US" dirty="0"/>
              <a:t> Statements Within </a:t>
            </a:r>
            <a:r>
              <a:rPr lang="en-US" dirty="0">
                <a:latin typeface="Courier New" pitchFamily="49" charset="0"/>
                <a:cs typeface="Courier New" pitchFamily="49" charset="0"/>
              </a:rPr>
              <a:t>If</a:t>
            </a:r>
            <a:r>
              <a:rPr lang="en-US" dirty="0"/>
              <a:t> Statements</a:t>
            </a:r>
            <a:endParaRPr lang="en-US" dirty="0"/>
          </a:p>
        </p:txBody>
      </p:sp>
      <p:sp>
        <p:nvSpPr>
          <p:cNvPr id="3" name="Content Placeholder 2"/>
          <p:cNvSpPr>
            <a:spLocks noGrp="1"/>
          </p:cNvSpPr>
          <p:nvPr>
            <p:ph idx="1"/>
          </p:nvPr>
        </p:nvSpPr>
        <p:spPr/>
        <p:txBody>
          <a:bodyPr/>
          <a:lstStyle/>
          <a:p>
            <a:r>
              <a:rPr lang="en-US" dirty="0"/>
              <a:t>Any type of statement may be used inside a set of </a:t>
            </a:r>
            <a:r>
              <a:rPr lang="en-US" dirty="0">
                <a:latin typeface="Courier New" pitchFamily="49" charset="0"/>
                <a:cs typeface="Courier New" pitchFamily="49" charset="0"/>
              </a:rPr>
              <a:t>Then</a:t>
            </a:r>
            <a:r>
              <a:rPr lang="en-US" dirty="0"/>
              <a:t>, </a:t>
            </a:r>
            <a:r>
              <a:rPr lang="en-US" dirty="0">
                <a:latin typeface="Courier New" pitchFamily="49" charset="0"/>
                <a:cs typeface="Courier New" pitchFamily="49" charset="0"/>
              </a:rPr>
              <a:t>Else</a:t>
            </a:r>
            <a:r>
              <a:rPr lang="en-US" dirty="0"/>
              <a:t>, or </a:t>
            </a:r>
            <a:r>
              <a:rPr lang="en-US" dirty="0" err="1">
                <a:latin typeface="Courier New" pitchFamily="49" charset="0"/>
                <a:cs typeface="Courier New" pitchFamily="49" charset="0"/>
              </a:rPr>
              <a:t>ElseIf</a:t>
            </a:r>
            <a:r>
              <a:rPr lang="en-US" dirty="0"/>
              <a:t> statements of an </a:t>
            </a:r>
            <a:r>
              <a:rPr lang="en-US" dirty="0">
                <a:latin typeface="Courier New" pitchFamily="49" charset="0"/>
                <a:cs typeface="Courier New" pitchFamily="49" charset="0"/>
              </a:rPr>
              <a:t>If</a:t>
            </a:r>
          </a:p>
          <a:p>
            <a:r>
              <a:rPr lang="en-US" dirty="0"/>
              <a:t>This includes other </a:t>
            </a:r>
            <a:r>
              <a:rPr lang="en-US" dirty="0">
                <a:latin typeface="Courier New" pitchFamily="49" charset="0"/>
                <a:cs typeface="Courier New" pitchFamily="49" charset="0"/>
              </a:rPr>
              <a:t>If</a:t>
            </a:r>
            <a:r>
              <a:rPr lang="en-US" dirty="0"/>
              <a:t> statements</a:t>
            </a:r>
          </a:p>
          <a:p>
            <a:r>
              <a:rPr lang="en-US" dirty="0">
                <a:latin typeface="Courier New" pitchFamily="49" charset="0"/>
                <a:cs typeface="Courier New" pitchFamily="49" charset="0"/>
              </a:rPr>
              <a:t>If</a:t>
            </a:r>
            <a:r>
              <a:rPr lang="en-US" dirty="0"/>
              <a:t> statements within </a:t>
            </a:r>
            <a:r>
              <a:rPr lang="en-US" dirty="0">
                <a:latin typeface="Courier New" pitchFamily="49" charset="0"/>
                <a:cs typeface="Courier New" pitchFamily="49" charset="0"/>
              </a:rPr>
              <a:t>If</a:t>
            </a:r>
            <a:r>
              <a:rPr lang="en-US" dirty="0"/>
              <a:t> statements create a more complex decision structure called a    </a:t>
            </a:r>
            <a:r>
              <a:rPr lang="en-US" i="1" dirty="0"/>
              <a:t>Nested </a:t>
            </a:r>
            <a:r>
              <a:rPr lang="en-US" i="1" dirty="0">
                <a:latin typeface="Courier New" pitchFamily="49" charset="0"/>
                <a:cs typeface="Courier New" pitchFamily="49" charset="0"/>
              </a:rPr>
              <a:t>If</a:t>
            </a:r>
          </a:p>
          <a:p>
            <a:endParaRPr lang="en-US" dirty="0"/>
          </a:p>
        </p:txBody>
      </p:sp>
    </p:spTree>
    <p:extLst>
      <p:ext uri="{BB962C8B-B14F-4D97-AF65-F5344CB8AC3E}">
        <p14:creationId xmlns:p14="http://schemas.microsoft.com/office/powerpoint/2010/main" val="1602122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Decision Structure</a:t>
            </a:r>
            <a:br>
              <a:rPr lang="en-US" dirty="0"/>
            </a:br>
            <a:endParaRPr lang="en-US" dirty="0"/>
          </a:p>
        </p:txBody>
      </p:sp>
      <p:sp>
        <p:nvSpPr>
          <p:cNvPr id="3" name="Text Placeholder 2"/>
          <p:cNvSpPr>
            <a:spLocks noGrp="1"/>
          </p:cNvSpPr>
          <p:nvPr>
            <p:ph type="body" idx="1"/>
          </p:nvPr>
        </p:nvSpPr>
        <p:spPr/>
        <p:txBody>
          <a:bodyPr/>
          <a:lstStyle/>
          <a:p>
            <a:r>
              <a:rPr lang="en-US" dirty="0" smtClean="0"/>
              <a:t>4.1</a:t>
            </a:r>
            <a:endParaRPr lang="en-US" dirty="0"/>
          </a:p>
        </p:txBody>
      </p:sp>
    </p:spTree>
    <p:extLst>
      <p:ext uri="{BB962C8B-B14F-4D97-AF65-F5344CB8AC3E}">
        <p14:creationId xmlns:p14="http://schemas.microsoft.com/office/powerpoint/2010/main" val="21795190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a:t>
            </a:r>
            <a:r>
              <a:rPr lang="en-US" dirty="0">
                <a:latin typeface="Courier New" pitchFamily="49" charset="0"/>
                <a:cs typeface="Courier New" pitchFamily="49" charset="0"/>
              </a:rPr>
              <a:t>If</a:t>
            </a:r>
            <a:r>
              <a:rPr lang="en-US" dirty="0"/>
              <a:t> Example</a:t>
            </a:r>
          </a:p>
        </p:txBody>
      </p:sp>
      <p:sp>
        <p:nvSpPr>
          <p:cNvPr id="3" name="Content Placeholder 2"/>
          <p:cNvSpPr>
            <a:spLocks noGrp="1"/>
          </p:cNvSpPr>
          <p:nvPr>
            <p:ph idx="1"/>
          </p:nvPr>
        </p:nvSpPr>
        <p:spPr/>
        <p:txBody>
          <a:bodyPr>
            <a:normAutofit/>
          </a:bodyPr>
          <a:lstStyle/>
          <a:p>
            <a:r>
              <a:rPr lang="en-US" dirty="0"/>
              <a:t>Tutorial 4-4 examines an application that uses nested </a:t>
            </a:r>
            <a:r>
              <a:rPr lang="en-US" dirty="0">
                <a:latin typeface="Courier New" pitchFamily="49" charset="0"/>
                <a:cs typeface="Courier New" pitchFamily="49" charset="0"/>
              </a:rPr>
              <a:t>If</a:t>
            </a:r>
            <a:r>
              <a:rPr lang="en-US" dirty="0"/>
              <a:t> Statements</a:t>
            </a:r>
          </a:p>
          <a:p>
            <a:r>
              <a:rPr lang="en-US" dirty="0"/>
              <a:t>In the application, the customer must meet one of the following qualifications:</a:t>
            </a:r>
          </a:p>
          <a:p>
            <a:pPr lvl="1"/>
            <a:r>
              <a:rPr lang="en-US" dirty="0" smtClean="0"/>
              <a:t>Earn </a:t>
            </a:r>
            <a:r>
              <a:rPr lang="en-US" i="1" dirty="0"/>
              <a:t>$30,000</a:t>
            </a:r>
            <a:r>
              <a:rPr lang="en-US" dirty="0"/>
              <a:t> per year or more and have worked in his or her current job for more than </a:t>
            </a:r>
            <a:r>
              <a:rPr lang="en-US" i="1" dirty="0"/>
              <a:t>two</a:t>
            </a:r>
            <a:r>
              <a:rPr lang="en-US" dirty="0"/>
              <a:t> years.</a:t>
            </a:r>
          </a:p>
          <a:p>
            <a:pPr lvl="1"/>
            <a:r>
              <a:rPr lang="en-US" dirty="0"/>
              <a:t>Have worked at his or her current job for more than </a:t>
            </a:r>
            <a:r>
              <a:rPr lang="en-US" i="1" dirty="0"/>
              <a:t>five</a:t>
            </a:r>
            <a:r>
              <a:rPr lang="en-US" dirty="0"/>
              <a:t> years.</a:t>
            </a:r>
          </a:p>
          <a:p>
            <a:endParaRPr lang="en-US" dirty="0"/>
          </a:p>
        </p:txBody>
      </p:sp>
    </p:spTree>
    <p:extLst>
      <p:ext uri="{BB962C8B-B14F-4D97-AF65-F5344CB8AC3E}">
        <p14:creationId xmlns:p14="http://schemas.microsoft.com/office/powerpoint/2010/main" val="15296929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Examining the Nested </a:t>
            </a:r>
            <a:r>
              <a:rPr lang="en-US" dirty="0">
                <a:latin typeface="Courier New" pitchFamily="49" charset="0"/>
                <a:cs typeface="Courier New" pitchFamily="49" charset="0"/>
              </a:rPr>
              <a:t>If</a:t>
            </a:r>
            <a:r>
              <a:rPr lang="en-US" dirty="0"/>
              <a:t> Statement</a:t>
            </a:r>
          </a:p>
        </p:txBody>
      </p:sp>
      <p:sp>
        <p:nvSpPr>
          <p:cNvPr id="4" name="Text Box 4"/>
          <p:cNvSpPr txBox="1">
            <a:spLocks noChangeArrowheads="1"/>
          </p:cNvSpPr>
          <p:nvPr/>
        </p:nvSpPr>
        <p:spPr bwMode="auto">
          <a:xfrm>
            <a:off x="1332171" y="1600200"/>
            <a:ext cx="6479659" cy="4278094"/>
          </a:xfrm>
          <a:prstGeom prst="rect">
            <a:avLst/>
          </a:prstGeom>
          <a:noFill/>
          <a:ln w="9525">
            <a:noFill/>
            <a:miter lim="800000"/>
            <a:headEnd/>
            <a:tailEnd/>
          </a:ln>
        </p:spPr>
        <p:txBody>
          <a:bodyPr wrap="none">
            <a:spAutoFit/>
          </a:bodyPr>
          <a:lstStyle/>
          <a:p>
            <a:pPr eaLnBrk="0" hangingPunct="0"/>
            <a:r>
              <a:rPr lang="en-US" sz="1600" dirty="0">
                <a:latin typeface="Courier New" pitchFamily="49" charset="0"/>
                <a:cs typeface="Courier New" pitchFamily="49" charset="0"/>
              </a:rPr>
              <a:t>If </a:t>
            </a:r>
            <a:r>
              <a:rPr lang="en-US" sz="1600" dirty="0" err="1" smtClean="0">
                <a:latin typeface="Courier New" pitchFamily="49" charset="0"/>
                <a:cs typeface="Courier New" pitchFamily="49" charset="0"/>
              </a:rPr>
              <a:t>dblSalary</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&gt; 30000 </a:t>
            </a:r>
            <a:r>
              <a:rPr lang="en-US" sz="1600" dirty="0" smtClean="0">
                <a:latin typeface="Courier New" pitchFamily="49" charset="0"/>
                <a:cs typeface="Courier New" pitchFamily="49" charset="0"/>
              </a:rPr>
              <a:t>Then</a:t>
            </a:r>
          </a:p>
          <a:p>
            <a:pPr eaLnBrk="0" hangingPunct="0"/>
            <a:endParaRPr lang="en-US" sz="1600" dirty="0">
              <a:latin typeface="Courier New" pitchFamily="49" charset="0"/>
              <a:cs typeface="Courier New" pitchFamily="49" charset="0"/>
            </a:endParaRPr>
          </a:p>
          <a:p>
            <a:pPr eaLnBrk="0" hangingPunct="0"/>
            <a:r>
              <a:rPr lang="en-US" sz="1600" dirty="0" smtClean="0">
                <a:latin typeface="Courier New" pitchFamily="49" charset="0"/>
                <a:cs typeface="Courier New" pitchFamily="49" charset="0"/>
              </a:rPr>
              <a:t>  If </a:t>
            </a:r>
            <a:r>
              <a:rPr lang="en-US" sz="1600" dirty="0" err="1">
                <a:latin typeface="Courier New" pitchFamily="49" charset="0"/>
                <a:cs typeface="Courier New" pitchFamily="49" charset="0"/>
              </a:rPr>
              <a:t>intYearsOnJob</a:t>
            </a:r>
            <a:r>
              <a:rPr lang="en-US" sz="1600" dirty="0">
                <a:latin typeface="Courier New" pitchFamily="49" charset="0"/>
                <a:cs typeface="Courier New" pitchFamily="49" charset="0"/>
              </a:rPr>
              <a:t> &gt; 2 Then</a:t>
            </a:r>
          </a:p>
          <a:p>
            <a:pPr eaLnBrk="0" hangingPunct="0"/>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lblMessage.Text</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"Applicant </a:t>
            </a:r>
            <a:r>
              <a:rPr lang="en-US" sz="1600" dirty="0">
                <a:latin typeface="Courier New" pitchFamily="49" charset="0"/>
                <a:cs typeface="Courier New" pitchFamily="49" charset="0"/>
              </a:rPr>
              <a:t>qualifies."</a:t>
            </a:r>
          </a:p>
          <a:p>
            <a:pPr eaLnBrk="0" hangingPunct="0"/>
            <a:r>
              <a:rPr lang="en-US" sz="1600" dirty="0" smtClean="0">
                <a:latin typeface="Courier New" pitchFamily="49" charset="0"/>
                <a:cs typeface="Courier New" pitchFamily="49" charset="0"/>
              </a:rPr>
              <a:t>  Else</a:t>
            </a:r>
            <a:endParaRPr lang="en-US" sz="1600" dirty="0">
              <a:latin typeface="Courier New" pitchFamily="49" charset="0"/>
              <a:cs typeface="Courier New" pitchFamily="49" charset="0"/>
            </a:endParaRPr>
          </a:p>
          <a:p>
            <a:pPr eaLnBrk="0" hangingPunct="0"/>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lblMessage.Text</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"Applicant </a:t>
            </a:r>
            <a:r>
              <a:rPr lang="en-US" sz="1600" dirty="0">
                <a:latin typeface="Courier New" pitchFamily="49" charset="0"/>
                <a:cs typeface="Courier New" pitchFamily="49" charset="0"/>
              </a:rPr>
              <a:t>does not qualify."</a:t>
            </a:r>
          </a:p>
          <a:p>
            <a:pPr eaLnBrk="0" hangingPunct="0"/>
            <a:r>
              <a:rPr lang="en-US" sz="1600" dirty="0" smtClean="0">
                <a:latin typeface="Courier New" pitchFamily="49" charset="0"/>
                <a:cs typeface="Courier New" pitchFamily="49" charset="0"/>
              </a:rPr>
              <a:t>  End If</a:t>
            </a:r>
          </a:p>
          <a:p>
            <a:pPr eaLnBrk="0" hangingPunct="0"/>
            <a:endParaRPr lang="en-US" sz="1600" dirty="0">
              <a:latin typeface="Courier New" pitchFamily="49" charset="0"/>
              <a:cs typeface="Courier New" pitchFamily="49" charset="0"/>
            </a:endParaRPr>
          </a:p>
          <a:p>
            <a:pPr eaLnBrk="0" hangingPunct="0"/>
            <a:r>
              <a:rPr lang="en-US" sz="1600" dirty="0" smtClean="0">
                <a:latin typeface="Courier New" pitchFamily="49" charset="0"/>
                <a:cs typeface="Courier New" pitchFamily="49" charset="0"/>
              </a:rPr>
              <a:t>Else</a:t>
            </a:r>
          </a:p>
          <a:p>
            <a:pPr eaLnBrk="0" hangingPunct="0"/>
            <a:endParaRPr lang="en-US" sz="1600" dirty="0">
              <a:latin typeface="Courier New" pitchFamily="49" charset="0"/>
              <a:cs typeface="Courier New" pitchFamily="49" charset="0"/>
            </a:endParaRPr>
          </a:p>
          <a:p>
            <a:pPr eaLnBrk="0" hangingPunct="0"/>
            <a:r>
              <a:rPr lang="en-US" sz="1600" dirty="0" smtClean="0">
                <a:latin typeface="Courier New" pitchFamily="49" charset="0"/>
                <a:cs typeface="Courier New" pitchFamily="49" charset="0"/>
              </a:rPr>
              <a:t>  If </a:t>
            </a:r>
            <a:r>
              <a:rPr lang="en-US" sz="1600" dirty="0" err="1">
                <a:latin typeface="Courier New" pitchFamily="49" charset="0"/>
                <a:cs typeface="Courier New" pitchFamily="49" charset="0"/>
              </a:rPr>
              <a:t>intYearsOnJob</a:t>
            </a:r>
            <a:r>
              <a:rPr lang="en-US" sz="1600" dirty="0">
                <a:latin typeface="Courier New" pitchFamily="49" charset="0"/>
                <a:cs typeface="Courier New" pitchFamily="49" charset="0"/>
              </a:rPr>
              <a:t> &gt; 5 Then</a:t>
            </a:r>
          </a:p>
          <a:p>
            <a:pPr eaLnBrk="0" hangingPunct="0"/>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lblMessage.Text</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"Applicant </a:t>
            </a:r>
            <a:r>
              <a:rPr lang="en-US" sz="1600" dirty="0">
                <a:latin typeface="Courier New" pitchFamily="49" charset="0"/>
                <a:cs typeface="Courier New" pitchFamily="49" charset="0"/>
              </a:rPr>
              <a:t>qualifies."</a:t>
            </a:r>
          </a:p>
          <a:p>
            <a:pPr eaLnBrk="0" hangingPunct="0"/>
            <a:r>
              <a:rPr lang="en-US" sz="1600" dirty="0" smtClean="0">
                <a:latin typeface="Courier New" pitchFamily="49" charset="0"/>
                <a:cs typeface="Courier New" pitchFamily="49" charset="0"/>
              </a:rPr>
              <a:t>  Else</a:t>
            </a:r>
            <a:endParaRPr lang="en-US" sz="1600" dirty="0">
              <a:latin typeface="Courier New" pitchFamily="49" charset="0"/>
              <a:cs typeface="Courier New" pitchFamily="49" charset="0"/>
            </a:endParaRPr>
          </a:p>
          <a:p>
            <a:pPr eaLnBrk="0" hangingPunct="0"/>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lblMessage.Text</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"Applicant </a:t>
            </a:r>
            <a:r>
              <a:rPr lang="en-US" sz="1600" dirty="0">
                <a:latin typeface="Courier New" pitchFamily="49" charset="0"/>
                <a:cs typeface="Courier New" pitchFamily="49" charset="0"/>
              </a:rPr>
              <a:t>does not qualify."</a:t>
            </a:r>
          </a:p>
          <a:p>
            <a:pPr eaLnBrk="0" hangingPunct="0"/>
            <a:r>
              <a:rPr lang="en-US" sz="1600" dirty="0" smtClean="0">
                <a:latin typeface="Courier New" pitchFamily="49" charset="0"/>
                <a:cs typeface="Courier New" pitchFamily="49" charset="0"/>
              </a:rPr>
              <a:t>  End If</a:t>
            </a:r>
          </a:p>
          <a:p>
            <a:pPr eaLnBrk="0" hangingPunct="0"/>
            <a:endParaRPr lang="en-US" sz="1600" dirty="0">
              <a:latin typeface="Courier New" pitchFamily="49" charset="0"/>
              <a:cs typeface="Courier New" pitchFamily="49" charset="0"/>
            </a:endParaRPr>
          </a:p>
          <a:p>
            <a:pPr eaLnBrk="0" hangingPunct="0"/>
            <a:r>
              <a:rPr lang="en-US" sz="1600" dirty="0">
                <a:latin typeface="Courier New" pitchFamily="49" charset="0"/>
                <a:cs typeface="Courier New" pitchFamily="49" charset="0"/>
              </a:rPr>
              <a:t>End If</a:t>
            </a:r>
          </a:p>
        </p:txBody>
      </p:sp>
      <p:sp>
        <p:nvSpPr>
          <p:cNvPr id="5" name="Rectangle 4"/>
          <p:cNvSpPr/>
          <p:nvPr/>
        </p:nvSpPr>
        <p:spPr>
          <a:xfrm>
            <a:off x="990600" y="1589412"/>
            <a:ext cx="7162800" cy="426810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0" y="1981200"/>
            <a:ext cx="6287830" cy="152400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24000" y="3886200"/>
            <a:ext cx="6287830" cy="152400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7487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Flowchart of Nested </a:t>
            </a:r>
            <a:r>
              <a:rPr lang="en-US" dirty="0">
                <a:latin typeface="Courier New" pitchFamily="49" charset="0"/>
                <a:cs typeface="Courier New" pitchFamily="49" charset="0"/>
              </a:rPr>
              <a:t>If</a:t>
            </a:r>
            <a:r>
              <a:rPr lang="en-US" dirty="0"/>
              <a:t> Statements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781" y="1447800"/>
            <a:ext cx="801687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le 35"/>
          <p:cNvSpPr/>
          <p:nvPr/>
        </p:nvSpPr>
        <p:spPr>
          <a:xfrm>
            <a:off x="381000" y="1295400"/>
            <a:ext cx="8305800" cy="4562112"/>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29419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br>
              <a:rPr lang="en-US" dirty="0"/>
            </a:br>
            <a:endParaRPr lang="en-US" dirty="0"/>
          </a:p>
        </p:txBody>
      </p:sp>
      <p:sp>
        <p:nvSpPr>
          <p:cNvPr id="3" name="Text Placeholder 2"/>
          <p:cNvSpPr>
            <a:spLocks noGrp="1"/>
          </p:cNvSpPr>
          <p:nvPr>
            <p:ph type="body" idx="1"/>
          </p:nvPr>
        </p:nvSpPr>
        <p:spPr/>
        <p:txBody>
          <a:bodyPr/>
          <a:lstStyle/>
          <a:p>
            <a:r>
              <a:rPr lang="en-US" dirty="0" smtClean="0"/>
              <a:t>4.6</a:t>
            </a:r>
            <a:endParaRPr lang="en-US" dirty="0"/>
          </a:p>
        </p:txBody>
      </p:sp>
    </p:spTree>
    <p:extLst>
      <p:ext uri="{BB962C8B-B14F-4D97-AF65-F5344CB8AC3E}">
        <p14:creationId xmlns:p14="http://schemas.microsoft.com/office/powerpoint/2010/main" val="21703222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Basic Logical Operators</a:t>
            </a:r>
            <a:endParaRPr lang="en-US" dirty="0"/>
          </a:p>
        </p:txBody>
      </p:sp>
      <p:sp>
        <p:nvSpPr>
          <p:cNvPr id="3" name="Content Placeholder 2"/>
          <p:cNvSpPr>
            <a:spLocks noGrp="1"/>
          </p:cNvSpPr>
          <p:nvPr>
            <p:ph idx="1"/>
          </p:nvPr>
        </p:nvSpPr>
        <p:spPr/>
        <p:txBody>
          <a:bodyPr/>
          <a:lstStyle/>
          <a:p>
            <a:r>
              <a:rPr lang="en-US" sz="2000" dirty="0"/>
              <a:t>Visual Basic provides Logical operators that can combine multiple Boolean expressions into a compound expression</a:t>
            </a:r>
          </a:p>
          <a:p>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1383190740"/>
              </p:ext>
            </p:extLst>
          </p:nvPr>
        </p:nvGraphicFramePr>
        <p:xfrm>
          <a:off x="628650" y="2362200"/>
          <a:ext cx="7886700" cy="3754120"/>
        </p:xfrm>
        <a:graphic>
          <a:graphicData uri="http://schemas.openxmlformats.org/drawingml/2006/table">
            <a:tbl>
              <a:tblPr firstRow="1" bandRow="1">
                <a:tableStyleId>{5C22544A-7EE6-4342-B048-85BDC9FD1C3A}</a:tableStyleId>
              </a:tblPr>
              <a:tblGrid>
                <a:gridCol w="1275418"/>
                <a:gridCol w="6611282"/>
              </a:tblGrid>
              <a:tr h="370840">
                <a:tc>
                  <a:txBody>
                    <a:bodyPr/>
                    <a:lstStyle/>
                    <a:p>
                      <a:r>
                        <a:rPr lang="en-US" sz="1800" b="0" dirty="0" smtClean="0"/>
                        <a:t>Operator</a:t>
                      </a:r>
                      <a:endParaRPr lang="en-US" sz="1800" b="0" dirty="0"/>
                    </a:p>
                  </a:txBody>
                  <a:tcPr/>
                </a:tc>
                <a:tc>
                  <a:txBody>
                    <a:bodyPr/>
                    <a:lstStyle/>
                    <a:p>
                      <a:r>
                        <a:rPr lang="en-US" sz="1800" b="0" dirty="0" smtClean="0"/>
                        <a:t>Effect</a:t>
                      </a:r>
                      <a:endParaRPr lang="en-US" sz="1800" b="0" dirty="0"/>
                    </a:p>
                  </a:txBody>
                  <a:tcPr/>
                </a:tc>
              </a:tr>
              <a:tr h="370840">
                <a:tc>
                  <a:txBody>
                    <a:bodyPr/>
                    <a:lstStyle/>
                    <a:p>
                      <a:r>
                        <a:rPr lang="en-US" sz="1800" b="0" dirty="0" smtClean="0">
                          <a:latin typeface="Courier New" pitchFamily="49" charset="0"/>
                          <a:cs typeface="Courier New" pitchFamily="49" charset="0"/>
                        </a:rPr>
                        <a:t>And</a:t>
                      </a:r>
                      <a:endParaRPr lang="en-US" sz="1800" b="0" dirty="0">
                        <a:latin typeface="Courier New" pitchFamily="49" charset="0"/>
                        <a:cs typeface="Courier New" pitchFamily="49" charset="0"/>
                      </a:endParaRPr>
                    </a:p>
                  </a:txBody>
                  <a:tcPr/>
                </a:tc>
                <a:tc>
                  <a:txBody>
                    <a:bodyPr/>
                    <a:lstStyle/>
                    <a:p>
                      <a:r>
                        <a:rPr lang="en-US" sz="1800" b="0" kern="1200" baseline="0" dirty="0" smtClean="0">
                          <a:solidFill>
                            <a:schemeClr val="dk1"/>
                          </a:solidFill>
                          <a:latin typeface="+mn-lt"/>
                          <a:ea typeface="+mn-ea"/>
                          <a:cs typeface="+mn-cs"/>
                        </a:rPr>
                        <a:t>Combines two expressions into one. Both expressions must be true for the overall expression to be true.</a:t>
                      </a:r>
                      <a:endParaRPr lang="en-US" sz="1800" b="0" dirty="0"/>
                    </a:p>
                  </a:txBody>
                  <a:tcPr/>
                </a:tc>
              </a:tr>
              <a:tr h="370840">
                <a:tc>
                  <a:txBody>
                    <a:bodyPr/>
                    <a:lstStyle/>
                    <a:p>
                      <a:r>
                        <a:rPr lang="en-US" sz="1800" b="0" dirty="0" smtClean="0">
                          <a:latin typeface="Courier New" pitchFamily="49" charset="0"/>
                          <a:cs typeface="Courier New" pitchFamily="49" charset="0"/>
                        </a:rPr>
                        <a:t>Or</a:t>
                      </a:r>
                      <a:endParaRPr lang="en-US" sz="1800" b="0" dirty="0">
                        <a:latin typeface="Courier New" pitchFamily="49" charset="0"/>
                        <a:cs typeface="Courier New" pitchFamily="49" charset="0"/>
                      </a:endParaRPr>
                    </a:p>
                  </a:txBody>
                  <a:tcPr/>
                </a:tc>
                <a:tc>
                  <a:txBody>
                    <a:bodyPr/>
                    <a:lstStyle/>
                    <a:p>
                      <a:r>
                        <a:rPr lang="en-US" sz="1800" b="0" kern="1200" baseline="0" dirty="0" smtClean="0">
                          <a:solidFill>
                            <a:schemeClr val="dk1"/>
                          </a:solidFill>
                          <a:latin typeface="+mn-lt"/>
                          <a:ea typeface="+mn-ea"/>
                          <a:cs typeface="+mn-cs"/>
                        </a:rPr>
                        <a:t>Combines two expressions into one. One or both expressions must be true for the overall expression to be true. It is only necessary for one to be true, and it does not matter which.</a:t>
                      </a:r>
                      <a:endParaRPr lang="en-US" sz="1800" b="0" dirty="0"/>
                    </a:p>
                  </a:txBody>
                  <a:tcPr/>
                </a:tc>
              </a:tr>
              <a:tr h="370840">
                <a:tc>
                  <a:txBody>
                    <a:bodyPr/>
                    <a:lstStyle/>
                    <a:p>
                      <a:r>
                        <a:rPr lang="en-US" sz="1800" b="0" dirty="0" err="1" smtClean="0">
                          <a:latin typeface="Courier New" pitchFamily="49" charset="0"/>
                          <a:cs typeface="Courier New" pitchFamily="49" charset="0"/>
                        </a:rPr>
                        <a:t>Xor</a:t>
                      </a:r>
                      <a:endParaRPr lang="en-US" sz="1800" b="0" dirty="0">
                        <a:latin typeface="Courier New" pitchFamily="49" charset="0"/>
                        <a:cs typeface="Courier New" pitchFamily="49" charset="0"/>
                      </a:endParaRPr>
                    </a:p>
                  </a:txBody>
                  <a:tcPr/>
                </a:tc>
                <a:tc>
                  <a:txBody>
                    <a:bodyPr/>
                    <a:lstStyle/>
                    <a:p>
                      <a:r>
                        <a:rPr lang="en-US" sz="1800" b="0" kern="1200" baseline="0" dirty="0" smtClean="0">
                          <a:solidFill>
                            <a:schemeClr val="dk1"/>
                          </a:solidFill>
                          <a:latin typeface="+mn-lt"/>
                          <a:ea typeface="+mn-ea"/>
                          <a:cs typeface="+mn-cs"/>
                        </a:rPr>
                        <a:t>Combines two expressions into one. One expression (not both) must be true for the overall expression to be true. If both expressions are true, or both expressions are false, the overall expression is false.</a:t>
                      </a:r>
                      <a:endParaRPr lang="en-US" sz="1800" b="0" dirty="0"/>
                    </a:p>
                  </a:txBody>
                  <a:tcPr/>
                </a:tc>
              </a:tr>
              <a:tr h="370840">
                <a:tc>
                  <a:txBody>
                    <a:bodyPr/>
                    <a:lstStyle/>
                    <a:p>
                      <a:r>
                        <a:rPr lang="en-US" sz="1800" b="0" dirty="0" smtClean="0">
                          <a:latin typeface="Courier New" pitchFamily="49" charset="0"/>
                          <a:cs typeface="Courier New" pitchFamily="49" charset="0"/>
                        </a:rPr>
                        <a:t>Not</a:t>
                      </a:r>
                      <a:endParaRPr lang="en-US" sz="1800" b="0" dirty="0">
                        <a:latin typeface="Courier New" pitchFamily="49" charset="0"/>
                        <a:cs typeface="Courier New" pitchFamily="49" charset="0"/>
                      </a:endParaRPr>
                    </a:p>
                  </a:txBody>
                  <a:tcPr/>
                </a:tc>
                <a:tc>
                  <a:txBody>
                    <a:bodyPr/>
                    <a:lstStyle/>
                    <a:p>
                      <a:r>
                        <a:rPr lang="en-US" sz="1800" b="0" kern="1200" baseline="0" dirty="0" smtClean="0">
                          <a:solidFill>
                            <a:schemeClr val="dk1"/>
                          </a:solidFill>
                          <a:latin typeface="+mn-lt"/>
                          <a:ea typeface="+mn-ea"/>
                          <a:cs typeface="+mn-cs"/>
                        </a:rPr>
                        <a:t>Reverses the logical value of an expression: makes a true expression false and a false expression true.</a:t>
                      </a:r>
                      <a:endParaRPr lang="en-US" sz="1800" b="0" dirty="0"/>
                    </a:p>
                  </a:txBody>
                  <a:tcPr/>
                </a:tc>
              </a:tr>
            </a:tbl>
          </a:graphicData>
        </a:graphic>
      </p:graphicFrame>
    </p:spTree>
    <p:extLst>
      <p:ext uri="{BB962C8B-B14F-4D97-AF65-F5344CB8AC3E}">
        <p14:creationId xmlns:p14="http://schemas.microsoft.com/office/powerpoint/2010/main" val="37816511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New" pitchFamily="49" charset="0"/>
                <a:cs typeface="Courier New" pitchFamily="49" charset="0"/>
              </a:rPr>
              <a:t>And</a:t>
            </a:r>
            <a:r>
              <a:rPr lang="en-US" dirty="0" smtClean="0"/>
              <a:t> Operator</a:t>
            </a:r>
            <a:endParaRPr lang="en-US" dirty="0"/>
          </a:p>
        </p:txBody>
      </p:sp>
      <p:sp>
        <p:nvSpPr>
          <p:cNvPr id="3" name="Content Placeholder 2"/>
          <p:cNvSpPr>
            <a:spLocks noGrp="1"/>
          </p:cNvSpPr>
          <p:nvPr>
            <p:ph idx="1"/>
          </p:nvPr>
        </p:nvSpPr>
        <p:spPr/>
        <p:txBody>
          <a:bodyPr>
            <a:normAutofit/>
          </a:bodyPr>
          <a:lstStyle/>
          <a:p>
            <a:r>
              <a:rPr lang="en-US" sz="2000" dirty="0"/>
              <a:t>The </a:t>
            </a:r>
            <a:r>
              <a:rPr lang="en-US" sz="2000" dirty="0">
                <a:latin typeface="Courier New" pitchFamily="49" charset="0"/>
                <a:cs typeface="Courier New" pitchFamily="49" charset="0"/>
              </a:rPr>
              <a:t>And</a:t>
            </a:r>
            <a:r>
              <a:rPr lang="en-US" sz="2000" dirty="0"/>
              <a:t> operator combines two expressions into one</a:t>
            </a:r>
          </a:p>
          <a:p>
            <a:r>
              <a:rPr lang="en-US" sz="2000" dirty="0"/>
              <a:t>The following </a:t>
            </a:r>
            <a:r>
              <a:rPr lang="en-US" sz="2000" dirty="0">
                <a:latin typeface="Courier New" pitchFamily="49" charset="0"/>
                <a:cs typeface="Courier New" pitchFamily="49" charset="0"/>
              </a:rPr>
              <a:t>If</a:t>
            </a:r>
            <a:r>
              <a:rPr lang="en-US" sz="2000" dirty="0"/>
              <a:t> statement uses the </a:t>
            </a:r>
            <a:r>
              <a:rPr lang="en-US" sz="2000" dirty="0">
                <a:latin typeface="Courier New" pitchFamily="49" charset="0"/>
                <a:cs typeface="Courier New" pitchFamily="49" charset="0"/>
              </a:rPr>
              <a:t>And</a:t>
            </a:r>
            <a:r>
              <a:rPr lang="en-US" sz="2000" dirty="0"/>
              <a:t> operator:</a:t>
            </a:r>
          </a:p>
          <a:p>
            <a:endParaRPr lang="en-US" dirty="0"/>
          </a:p>
          <a:p>
            <a:endParaRPr lang="en-US" dirty="0"/>
          </a:p>
          <a:p>
            <a:r>
              <a:rPr lang="en-US" sz="2000" dirty="0"/>
              <a:t>Both expressions must be true for the overall expression to be true, as shown in the following truth table:</a:t>
            </a:r>
          </a:p>
          <a:p>
            <a:endParaRPr lang="en-US" dirty="0"/>
          </a:p>
        </p:txBody>
      </p:sp>
      <p:sp>
        <p:nvSpPr>
          <p:cNvPr id="4" name="TextBox 3"/>
          <p:cNvSpPr txBox="1"/>
          <p:nvPr/>
        </p:nvSpPr>
        <p:spPr>
          <a:xfrm>
            <a:off x="776732" y="2590800"/>
            <a:ext cx="7590539" cy="830997"/>
          </a:xfrm>
          <a:prstGeom prst="rect">
            <a:avLst/>
          </a:prstGeom>
          <a:noFill/>
        </p:spPr>
        <p:txBody>
          <a:bodyPr wrap="none" rtlCol="0">
            <a:spAutoFit/>
          </a:bodyPr>
          <a:lstStyle/>
          <a:p>
            <a:r>
              <a:rPr lang="en-US" sz="1600" dirty="0" smtClean="0">
                <a:latin typeface="Courier New" pitchFamily="49" charset="0"/>
                <a:cs typeface="Courier New" pitchFamily="49" charset="0"/>
              </a:rPr>
              <a:t>If </a:t>
            </a:r>
            <a:r>
              <a:rPr lang="en-US" sz="1600" dirty="0" err="1" smtClean="0">
                <a:latin typeface="Courier New" pitchFamily="49" charset="0"/>
                <a:cs typeface="Courier New" pitchFamily="49" charset="0"/>
              </a:rPr>
              <a:t>intTemperature</a:t>
            </a:r>
            <a:r>
              <a:rPr lang="en-US" sz="1600" dirty="0" smtClean="0">
                <a:latin typeface="Courier New" pitchFamily="49" charset="0"/>
                <a:cs typeface="Courier New" pitchFamily="49" charset="0"/>
              </a:rPr>
              <a:t> &lt; 20 And </a:t>
            </a:r>
            <a:r>
              <a:rPr lang="en-US" sz="1600" dirty="0" err="1" smtClean="0">
                <a:latin typeface="Courier New" pitchFamily="49" charset="0"/>
                <a:cs typeface="Courier New" pitchFamily="49" charset="0"/>
              </a:rPr>
              <a:t>intMinutes</a:t>
            </a:r>
            <a:r>
              <a:rPr lang="en-US" sz="1600" dirty="0" smtClean="0">
                <a:latin typeface="Courier New" pitchFamily="49" charset="0"/>
                <a:cs typeface="Courier New" pitchFamily="49" charset="0"/>
              </a:rPr>
              <a:t> &gt; 12 Then</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lblMessage.Text</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 "The temperature is in the danger zone."</a:t>
            </a:r>
          </a:p>
          <a:p>
            <a:r>
              <a:rPr lang="en-US" sz="1600" dirty="0" smtClean="0">
                <a:latin typeface="Courier New" pitchFamily="49" charset="0"/>
                <a:cs typeface="Courier New" pitchFamily="49" charset="0"/>
              </a:rPr>
              <a:t>End If</a:t>
            </a:r>
            <a:endParaRPr lang="en-US" sz="1600" dirty="0">
              <a:latin typeface="Courier New" pitchFamily="49" charset="0"/>
              <a:cs typeface="Courier New" pitchFamily="49" charset="0"/>
            </a:endParaRPr>
          </a:p>
        </p:txBody>
      </p:sp>
      <p:sp>
        <p:nvSpPr>
          <p:cNvPr id="5" name="Rectangle 4"/>
          <p:cNvSpPr/>
          <p:nvPr/>
        </p:nvSpPr>
        <p:spPr>
          <a:xfrm>
            <a:off x="776731" y="2590800"/>
            <a:ext cx="7590539" cy="830997"/>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011695995"/>
              </p:ext>
            </p:extLst>
          </p:nvPr>
        </p:nvGraphicFramePr>
        <p:xfrm>
          <a:off x="1305401" y="4267200"/>
          <a:ext cx="6533199" cy="1854200"/>
        </p:xfrm>
        <a:graphic>
          <a:graphicData uri="http://schemas.openxmlformats.org/drawingml/2006/table">
            <a:tbl>
              <a:tblPr firstRow="1" bandRow="1">
                <a:tableStyleId>{5C22544A-7EE6-4342-B048-85BDC9FD1C3A}</a:tableStyleId>
              </a:tblPr>
              <a:tblGrid>
                <a:gridCol w="1557973"/>
                <a:gridCol w="1557973"/>
                <a:gridCol w="3417253"/>
              </a:tblGrid>
              <a:tr h="370840">
                <a:tc>
                  <a:txBody>
                    <a:bodyPr/>
                    <a:lstStyle/>
                    <a:p>
                      <a:r>
                        <a:rPr lang="en-US" sz="1800" b="0" dirty="0" smtClean="0"/>
                        <a:t>Expression 1</a:t>
                      </a:r>
                      <a:endParaRPr lang="en-US" sz="1800" b="0" dirty="0"/>
                    </a:p>
                  </a:txBody>
                  <a:tcPr/>
                </a:tc>
                <a:tc>
                  <a:txBody>
                    <a:bodyPr/>
                    <a:lstStyle/>
                    <a:p>
                      <a:r>
                        <a:rPr lang="en-US" sz="1800" b="0" dirty="0" smtClean="0"/>
                        <a:t>Expression 2</a:t>
                      </a:r>
                      <a:endParaRPr lang="en-US" sz="1800" b="0" dirty="0"/>
                    </a:p>
                  </a:txBody>
                  <a:tcPr/>
                </a:tc>
                <a:tc>
                  <a:txBody>
                    <a:bodyPr/>
                    <a:lstStyle/>
                    <a:p>
                      <a:r>
                        <a:rPr lang="en-US" sz="1800" b="0" dirty="0" smtClean="0"/>
                        <a:t>Expression 1 </a:t>
                      </a:r>
                      <a:r>
                        <a:rPr lang="en-US" sz="1800" b="0" dirty="0" smtClean="0">
                          <a:latin typeface="Courier New" pitchFamily="49" charset="0"/>
                          <a:cs typeface="Courier New" pitchFamily="49" charset="0"/>
                        </a:rPr>
                        <a:t>And</a:t>
                      </a:r>
                      <a:r>
                        <a:rPr lang="en-US" sz="1800" b="0" baseline="0" dirty="0" smtClean="0"/>
                        <a:t> Expression 2</a:t>
                      </a:r>
                      <a:endParaRPr lang="en-US" sz="1800" b="0" dirty="0"/>
                    </a:p>
                  </a:txBody>
                  <a:tcPr/>
                </a:tc>
              </a:tr>
              <a:tr h="370840">
                <a:tc>
                  <a:txBody>
                    <a:bodyPr/>
                    <a:lstStyle/>
                    <a:p>
                      <a:r>
                        <a:rPr lang="en-US" sz="1800" b="0" dirty="0" smtClean="0">
                          <a:latin typeface="Courier New" pitchFamily="49" charset="0"/>
                          <a:cs typeface="Courier New" pitchFamily="49" charset="0"/>
                        </a:rPr>
                        <a:t>True</a:t>
                      </a:r>
                      <a:endParaRPr lang="en-US" sz="1800" b="0" dirty="0">
                        <a:latin typeface="Courier New" pitchFamily="49" charset="0"/>
                        <a:cs typeface="Courier New" pitchFamily="49" charset="0"/>
                      </a:endParaRPr>
                    </a:p>
                  </a:txBody>
                  <a:tcPr/>
                </a:tc>
                <a:tc>
                  <a:txBody>
                    <a:bodyPr/>
                    <a:lstStyle/>
                    <a:p>
                      <a:r>
                        <a:rPr lang="en-US" sz="1800" b="0" dirty="0" smtClean="0">
                          <a:latin typeface="Courier New" pitchFamily="49" charset="0"/>
                          <a:cs typeface="Courier New" pitchFamily="49" charset="0"/>
                        </a:rPr>
                        <a:t>False</a:t>
                      </a:r>
                      <a:endParaRPr lang="en-US" sz="1800" b="0" dirty="0">
                        <a:latin typeface="Courier New" pitchFamily="49" charset="0"/>
                        <a:cs typeface="Courier New" pitchFamily="49" charset="0"/>
                      </a:endParaRPr>
                    </a:p>
                  </a:txBody>
                  <a:tcPr/>
                </a:tc>
                <a:tc>
                  <a:txBody>
                    <a:bodyPr/>
                    <a:lstStyle/>
                    <a:p>
                      <a:r>
                        <a:rPr lang="en-US" sz="1800" b="0" dirty="0" smtClean="0">
                          <a:latin typeface="Courier New" pitchFamily="49" charset="0"/>
                          <a:cs typeface="Courier New" pitchFamily="49" charset="0"/>
                        </a:rPr>
                        <a:t>False</a:t>
                      </a:r>
                      <a:endParaRPr lang="en-US" sz="1800" b="0" dirty="0">
                        <a:latin typeface="Courier New" pitchFamily="49" charset="0"/>
                        <a:cs typeface="Courier New" pitchFamily="49" charset="0"/>
                      </a:endParaRPr>
                    </a:p>
                  </a:txBody>
                  <a:tcPr/>
                </a:tc>
              </a:tr>
              <a:tr h="370840">
                <a:tc>
                  <a:txBody>
                    <a:bodyPr/>
                    <a:lstStyle/>
                    <a:p>
                      <a:r>
                        <a:rPr lang="en-US" sz="1800" b="0" dirty="0" smtClean="0">
                          <a:latin typeface="Courier New" pitchFamily="49" charset="0"/>
                          <a:cs typeface="Courier New" pitchFamily="49" charset="0"/>
                        </a:rPr>
                        <a:t>False</a:t>
                      </a:r>
                      <a:endParaRPr lang="en-US" sz="1800" b="0" dirty="0">
                        <a:latin typeface="Courier New" pitchFamily="49" charset="0"/>
                        <a:cs typeface="Courier New" pitchFamily="49" charset="0"/>
                      </a:endParaRPr>
                    </a:p>
                  </a:txBody>
                  <a:tcPr/>
                </a:tc>
                <a:tc>
                  <a:txBody>
                    <a:bodyPr/>
                    <a:lstStyle/>
                    <a:p>
                      <a:r>
                        <a:rPr lang="en-US" sz="1800" b="0" dirty="0" smtClean="0">
                          <a:latin typeface="Courier New" pitchFamily="49" charset="0"/>
                          <a:cs typeface="Courier New" pitchFamily="49" charset="0"/>
                        </a:rPr>
                        <a:t>True</a:t>
                      </a:r>
                      <a:endParaRPr lang="en-US" sz="1800" b="0" dirty="0">
                        <a:latin typeface="Courier New" pitchFamily="49" charset="0"/>
                        <a:cs typeface="Courier New" pitchFamily="49" charset="0"/>
                      </a:endParaRPr>
                    </a:p>
                  </a:txBody>
                  <a:tcPr/>
                </a:tc>
                <a:tc>
                  <a:txBody>
                    <a:bodyPr/>
                    <a:lstStyle/>
                    <a:p>
                      <a:r>
                        <a:rPr lang="en-US" sz="1800" b="0" dirty="0" smtClean="0">
                          <a:latin typeface="Courier New" pitchFamily="49" charset="0"/>
                          <a:cs typeface="Courier New" pitchFamily="49" charset="0"/>
                        </a:rPr>
                        <a:t>False</a:t>
                      </a:r>
                      <a:endParaRPr lang="en-US" sz="1800" b="0" dirty="0">
                        <a:latin typeface="Courier New" pitchFamily="49" charset="0"/>
                        <a:cs typeface="Courier New" pitchFamily="49" charset="0"/>
                      </a:endParaRPr>
                    </a:p>
                  </a:txBody>
                  <a:tcPr/>
                </a:tc>
              </a:tr>
              <a:tr h="370840">
                <a:tc>
                  <a:txBody>
                    <a:bodyPr/>
                    <a:lstStyle/>
                    <a:p>
                      <a:r>
                        <a:rPr lang="en-US" sz="1800" b="0" dirty="0" smtClean="0">
                          <a:latin typeface="Courier New" pitchFamily="49" charset="0"/>
                          <a:cs typeface="Courier New" pitchFamily="49" charset="0"/>
                        </a:rPr>
                        <a:t>False</a:t>
                      </a:r>
                      <a:endParaRPr lang="en-US" sz="1800" b="0" dirty="0">
                        <a:latin typeface="Courier New" pitchFamily="49" charset="0"/>
                        <a:cs typeface="Courier New" pitchFamily="49" charset="0"/>
                      </a:endParaRPr>
                    </a:p>
                  </a:txBody>
                  <a:tcPr/>
                </a:tc>
                <a:tc>
                  <a:txBody>
                    <a:bodyPr/>
                    <a:lstStyle/>
                    <a:p>
                      <a:r>
                        <a:rPr lang="en-US" sz="1800" b="0" dirty="0" smtClean="0">
                          <a:latin typeface="Courier New" pitchFamily="49" charset="0"/>
                          <a:cs typeface="Courier New" pitchFamily="49" charset="0"/>
                        </a:rPr>
                        <a:t>False</a:t>
                      </a:r>
                      <a:endParaRPr lang="en-US" sz="1800" b="0" dirty="0">
                        <a:latin typeface="Courier New" pitchFamily="49" charset="0"/>
                        <a:cs typeface="Courier New" pitchFamily="49" charset="0"/>
                      </a:endParaRPr>
                    </a:p>
                  </a:txBody>
                  <a:tcPr/>
                </a:tc>
                <a:tc>
                  <a:txBody>
                    <a:bodyPr/>
                    <a:lstStyle/>
                    <a:p>
                      <a:r>
                        <a:rPr lang="en-US" sz="1800" b="0" dirty="0" smtClean="0">
                          <a:latin typeface="Courier New" pitchFamily="49" charset="0"/>
                          <a:cs typeface="Courier New" pitchFamily="49" charset="0"/>
                        </a:rPr>
                        <a:t>False</a:t>
                      </a:r>
                      <a:endParaRPr lang="en-US" sz="1800" b="0" dirty="0">
                        <a:latin typeface="Courier New" pitchFamily="49" charset="0"/>
                        <a:cs typeface="Courier New" pitchFamily="49" charset="0"/>
                      </a:endParaRPr>
                    </a:p>
                  </a:txBody>
                  <a:tcPr/>
                </a:tc>
              </a:tr>
              <a:tr h="370840">
                <a:tc>
                  <a:txBody>
                    <a:bodyPr/>
                    <a:lstStyle/>
                    <a:p>
                      <a:r>
                        <a:rPr lang="en-US" sz="1800" b="0" dirty="0" smtClean="0">
                          <a:latin typeface="Courier New" pitchFamily="49" charset="0"/>
                          <a:cs typeface="Courier New" pitchFamily="49" charset="0"/>
                        </a:rPr>
                        <a:t>True</a:t>
                      </a:r>
                      <a:endParaRPr lang="en-US" sz="1800" b="0" dirty="0">
                        <a:latin typeface="Courier New" pitchFamily="49" charset="0"/>
                        <a:cs typeface="Courier New" pitchFamily="49" charset="0"/>
                      </a:endParaRPr>
                    </a:p>
                  </a:txBody>
                  <a:tcPr/>
                </a:tc>
                <a:tc>
                  <a:txBody>
                    <a:bodyPr/>
                    <a:lstStyle/>
                    <a:p>
                      <a:r>
                        <a:rPr lang="en-US" sz="1800" b="0" dirty="0" smtClean="0">
                          <a:latin typeface="Courier New" pitchFamily="49" charset="0"/>
                          <a:cs typeface="Courier New" pitchFamily="49" charset="0"/>
                        </a:rPr>
                        <a:t>True</a:t>
                      </a:r>
                      <a:endParaRPr lang="en-US" sz="1800" b="0" dirty="0">
                        <a:latin typeface="Courier New" pitchFamily="49" charset="0"/>
                        <a:cs typeface="Courier New" pitchFamily="49" charset="0"/>
                      </a:endParaRPr>
                    </a:p>
                  </a:txBody>
                  <a:tcPr/>
                </a:tc>
                <a:tc>
                  <a:txBody>
                    <a:bodyPr/>
                    <a:lstStyle/>
                    <a:p>
                      <a:r>
                        <a:rPr lang="en-US" sz="1800" b="0" dirty="0" smtClean="0">
                          <a:latin typeface="Courier New" pitchFamily="49" charset="0"/>
                          <a:cs typeface="Courier New" pitchFamily="49" charset="0"/>
                        </a:rPr>
                        <a:t>True</a:t>
                      </a:r>
                      <a:endParaRPr lang="en-US" sz="1800" b="0" dirty="0">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14570721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Short-Circuit Evaluation with </a:t>
            </a:r>
            <a:r>
              <a:rPr lang="en-US" dirty="0" err="1">
                <a:latin typeface="Courier New" pitchFamily="49" charset="0"/>
                <a:cs typeface="Courier New" pitchFamily="49" charset="0"/>
              </a:rPr>
              <a:t>AndAlso</a:t>
            </a:r>
            <a:endParaRPr lang="en-US" dirty="0">
              <a:latin typeface="Courier New" pitchFamily="49" charset="0"/>
              <a:cs typeface="Courier New" pitchFamily="49" charset="0"/>
            </a:endParaRPr>
          </a:p>
        </p:txBody>
      </p:sp>
      <p:sp>
        <p:nvSpPr>
          <p:cNvPr id="3" name="Content Placeholder 2"/>
          <p:cNvSpPr>
            <a:spLocks noGrp="1"/>
          </p:cNvSpPr>
          <p:nvPr>
            <p:ph idx="1"/>
          </p:nvPr>
        </p:nvSpPr>
        <p:spPr/>
        <p:txBody>
          <a:bodyPr>
            <a:normAutofit/>
          </a:bodyPr>
          <a:lstStyle/>
          <a:p>
            <a:r>
              <a:rPr lang="en-US" dirty="0"/>
              <a:t>When using the </a:t>
            </a:r>
            <a:r>
              <a:rPr lang="en-US" dirty="0">
                <a:latin typeface="Courier New" pitchFamily="49" charset="0"/>
                <a:cs typeface="Courier New" pitchFamily="49" charset="0"/>
              </a:rPr>
              <a:t>And</a:t>
            </a:r>
            <a:r>
              <a:rPr lang="en-US" dirty="0"/>
              <a:t> operator, if the first expression is false, then the entire expression will be false</a:t>
            </a:r>
          </a:p>
          <a:p>
            <a:r>
              <a:rPr lang="en-US" dirty="0"/>
              <a:t>If there is no need to evaluate the second expression, it can be skipped using a method called </a:t>
            </a:r>
            <a:r>
              <a:rPr lang="en-US" i="1" dirty="0"/>
              <a:t>short-circuit evaluation</a:t>
            </a:r>
          </a:p>
          <a:p>
            <a:r>
              <a:rPr lang="en-US" dirty="0"/>
              <a:t>In Visual Basic you use the </a:t>
            </a:r>
            <a:r>
              <a:rPr lang="en-US" dirty="0" err="1">
                <a:latin typeface="Courier New" pitchFamily="49" charset="0"/>
                <a:cs typeface="Courier New" pitchFamily="49" charset="0"/>
              </a:rPr>
              <a:t>AndAlso</a:t>
            </a:r>
            <a:r>
              <a:rPr lang="en-US" dirty="0"/>
              <a:t> operator to achieve short-circuit evaluation</a:t>
            </a:r>
          </a:p>
          <a:p>
            <a:endParaRPr lang="en-US" dirty="0"/>
          </a:p>
        </p:txBody>
      </p:sp>
    </p:spTree>
    <p:extLst>
      <p:ext uri="{BB962C8B-B14F-4D97-AF65-F5344CB8AC3E}">
        <p14:creationId xmlns:p14="http://schemas.microsoft.com/office/powerpoint/2010/main" val="13364271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Short-Circuit Evaluation with </a:t>
            </a:r>
            <a:r>
              <a:rPr lang="en-US" dirty="0" err="1">
                <a:latin typeface="Courier New" pitchFamily="49" charset="0"/>
                <a:cs typeface="Courier New" pitchFamily="49" charset="0"/>
              </a:rPr>
              <a:t>AndAlso</a:t>
            </a:r>
            <a:endParaRPr lang="en-US" dirty="0">
              <a:latin typeface="Courier New" pitchFamily="49" charset="0"/>
              <a:cs typeface="Courier New" pitchFamily="49" charset="0"/>
            </a:endParaRPr>
          </a:p>
        </p:txBody>
      </p:sp>
      <p:sp>
        <p:nvSpPr>
          <p:cNvPr id="3" name="Content Placeholder 2"/>
          <p:cNvSpPr>
            <a:spLocks noGrp="1"/>
          </p:cNvSpPr>
          <p:nvPr>
            <p:ph idx="1"/>
          </p:nvPr>
        </p:nvSpPr>
        <p:spPr/>
        <p:txBody>
          <a:bodyPr/>
          <a:lstStyle/>
          <a:p>
            <a:r>
              <a:rPr lang="en-US" sz="2800" dirty="0"/>
              <a:t>In the following example, assuming that </a:t>
            </a:r>
            <a:r>
              <a:rPr lang="en-US" sz="2800" dirty="0" err="1">
                <a:latin typeface="Courier New" pitchFamily="49" charset="0"/>
                <a:cs typeface="Courier New" pitchFamily="49" charset="0"/>
              </a:rPr>
              <a:t>dblX</a:t>
            </a:r>
            <a:r>
              <a:rPr lang="en-US" sz="2800" dirty="0"/>
              <a:t> is </a:t>
            </a:r>
            <a:r>
              <a:rPr lang="en-US" sz="2800" i="1" dirty="0"/>
              <a:t>less than or equal to</a:t>
            </a:r>
            <a:r>
              <a:rPr lang="en-US" sz="2800" dirty="0"/>
              <a:t> zero, </a:t>
            </a:r>
            <a:r>
              <a:rPr lang="en-US" sz="2800" dirty="0" err="1">
                <a:latin typeface="Courier New" pitchFamily="49" charset="0"/>
                <a:cs typeface="Courier New" pitchFamily="49" charset="0"/>
              </a:rPr>
              <a:t>CheckValue</a:t>
            </a:r>
            <a:r>
              <a:rPr lang="en-US" sz="2800" dirty="0"/>
              <a:t> is not called and </a:t>
            </a:r>
            <a:r>
              <a:rPr lang="en-US" sz="2800" dirty="0" smtClean="0"/>
              <a:t>“</a:t>
            </a:r>
            <a:r>
              <a:rPr lang="en-US" sz="2800" i="1" dirty="0" smtClean="0"/>
              <a:t>Expression </a:t>
            </a:r>
            <a:r>
              <a:rPr lang="en-US" sz="2800" i="1" dirty="0"/>
              <a:t>is </a:t>
            </a:r>
            <a:r>
              <a:rPr lang="en-US" sz="2800" i="1" dirty="0" smtClean="0"/>
              <a:t>False” </a:t>
            </a:r>
            <a:r>
              <a:rPr lang="en-US" sz="2800" i="1" dirty="0"/>
              <a:t>is displayed:</a:t>
            </a:r>
            <a:endParaRPr lang="en-US" sz="2800" dirty="0"/>
          </a:p>
          <a:p>
            <a:endParaRPr lang="en-US" dirty="0"/>
          </a:p>
        </p:txBody>
      </p:sp>
      <p:sp>
        <p:nvSpPr>
          <p:cNvPr id="4" name="TextBox 3"/>
          <p:cNvSpPr txBox="1"/>
          <p:nvPr/>
        </p:nvSpPr>
        <p:spPr>
          <a:xfrm>
            <a:off x="838200" y="3733800"/>
            <a:ext cx="7742825" cy="1938992"/>
          </a:xfrm>
          <a:prstGeom prst="rect">
            <a:avLst/>
          </a:prstGeom>
          <a:noFill/>
        </p:spPr>
        <p:txBody>
          <a:bodyPr wrap="none" rtlCol="0">
            <a:spAutoFit/>
          </a:bodyPr>
          <a:lstStyle/>
          <a:p>
            <a:r>
              <a:rPr lang="en-US" sz="2400" dirty="0" smtClean="0">
                <a:latin typeface="Courier New" pitchFamily="49" charset="0"/>
                <a:cs typeface="Courier New" pitchFamily="49" charset="0"/>
              </a:rPr>
              <a:t>If </a:t>
            </a:r>
            <a:r>
              <a:rPr lang="en-US" sz="2400" dirty="0" err="1" smtClean="0">
                <a:latin typeface="Courier New" pitchFamily="49" charset="0"/>
                <a:cs typeface="Courier New" pitchFamily="49" charset="0"/>
              </a:rPr>
              <a:t>dblX</a:t>
            </a:r>
            <a:r>
              <a:rPr lang="en-US" sz="2400" dirty="0" smtClean="0">
                <a:latin typeface="Courier New" pitchFamily="49" charset="0"/>
                <a:cs typeface="Courier New" pitchFamily="49" charset="0"/>
              </a:rPr>
              <a:t> &gt; 0 </a:t>
            </a:r>
            <a:r>
              <a:rPr lang="en-US" sz="2400" dirty="0" err="1" smtClean="0">
                <a:latin typeface="Courier New" pitchFamily="49" charset="0"/>
                <a:cs typeface="Courier New" pitchFamily="49" charset="0"/>
              </a:rPr>
              <a:t>AndAlso</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CheckValue</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dblX</a:t>
            </a:r>
            <a:r>
              <a:rPr lang="en-US" sz="2400" dirty="0" smtClean="0">
                <a:latin typeface="Courier New" pitchFamily="49" charset="0"/>
                <a:cs typeface="Courier New" pitchFamily="49" charset="0"/>
              </a:rPr>
              <a:t>) Then</a:t>
            </a:r>
          </a:p>
          <a:p>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lblResult.Text</a:t>
            </a: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 "Expression is True"</a:t>
            </a:r>
          </a:p>
          <a:p>
            <a:r>
              <a:rPr lang="en-US" sz="2400" dirty="0" smtClean="0">
                <a:latin typeface="Courier New" pitchFamily="49" charset="0"/>
                <a:cs typeface="Courier New" pitchFamily="49" charset="0"/>
              </a:rPr>
              <a:t>Else</a:t>
            </a:r>
          </a:p>
          <a:p>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lblResult.Text</a:t>
            </a: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 "Expression is False"</a:t>
            </a:r>
          </a:p>
          <a:p>
            <a:r>
              <a:rPr lang="en-US" sz="2400" dirty="0" smtClean="0">
                <a:latin typeface="Courier New" pitchFamily="49" charset="0"/>
                <a:cs typeface="Courier New" pitchFamily="49" charset="0"/>
              </a:rPr>
              <a:t>End If</a:t>
            </a:r>
            <a:endParaRPr lang="en-US" sz="2400" dirty="0">
              <a:latin typeface="Courier New" pitchFamily="49" charset="0"/>
              <a:cs typeface="Courier New" pitchFamily="49" charset="0"/>
            </a:endParaRPr>
          </a:p>
        </p:txBody>
      </p:sp>
      <p:sp>
        <p:nvSpPr>
          <p:cNvPr id="5" name="Rectangle 4"/>
          <p:cNvSpPr/>
          <p:nvPr/>
        </p:nvSpPr>
        <p:spPr>
          <a:xfrm>
            <a:off x="755949" y="3657600"/>
            <a:ext cx="7825076" cy="2015192"/>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63501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New" pitchFamily="49" charset="0"/>
                <a:cs typeface="Courier New" pitchFamily="49" charset="0"/>
              </a:rPr>
              <a:t>Or</a:t>
            </a:r>
            <a:r>
              <a:rPr lang="en-US" dirty="0"/>
              <a:t> Operator</a:t>
            </a:r>
          </a:p>
        </p:txBody>
      </p:sp>
      <p:sp>
        <p:nvSpPr>
          <p:cNvPr id="3" name="Content Placeholder 2"/>
          <p:cNvSpPr>
            <a:spLocks noGrp="1"/>
          </p:cNvSpPr>
          <p:nvPr>
            <p:ph idx="1"/>
          </p:nvPr>
        </p:nvSpPr>
        <p:spPr/>
        <p:txBody>
          <a:bodyPr>
            <a:normAutofit/>
          </a:bodyPr>
          <a:lstStyle/>
          <a:p>
            <a:r>
              <a:rPr lang="en-US" sz="2000" dirty="0"/>
              <a:t>The </a:t>
            </a:r>
            <a:r>
              <a:rPr lang="en-US" sz="2000" dirty="0">
                <a:latin typeface="Courier New" pitchFamily="49" charset="0"/>
                <a:cs typeface="Courier New" pitchFamily="49" charset="0"/>
              </a:rPr>
              <a:t>Or</a:t>
            </a:r>
            <a:r>
              <a:rPr lang="en-US" sz="2000" dirty="0"/>
              <a:t> operator combines two expressions into one</a:t>
            </a:r>
          </a:p>
          <a:p>
            <a:r>
              <a:rPr lang="en-US" sz="2000" dirty="0"/>
              <a:t>The following </a:t>
            </a:r>
            <a:r>
              <a:rPr lang="en-US" sz="2000" dirty="0">
                <a:latin typeface="Courier New" pitchFamily="49" charset="0"/>
                <a:cs typeface="Courier New" pitchFamily="49" charset="0"/>
              </a:rPr>
              <a:t>If</a:t>
            </a:r>
            <a:r>
              <a:rPr lang="en-US" sz="2000" dirty="0"/>
              <a:t> statement uses the </a:t>
            </a:r>
            <a:r>
              <a:rPr lang="en-US" sz="2000" dirty="0">
                <a:latin typeface="Courier New" pitchFamily="49" charset="0"/>
                <a:cs typeface="Courier New" pitchFamily="49" charset="0"/>
              </a:rPr>
              <a:t>Or</a:t>
            </a:r>
            <a:r>
              <a:rPr lang="en-US" sz="2000" dirty="0"/>
              <a:t> operator</a:t>
            </a:r>
            <a:r>
              <a:rPr lang="en-US" sz="2000" dirty="0" smtClean="0"/>
              <a:t>:</a:t>
            </a:r>
          </a:p>
          <a:p>
            <a:endParaRPr lang="en-US" sz="2000" dirty="0"/>
          </a:p>
          <a:p>
            <a:endParaRPr lang="en-US" sz="2000" dirty="0"/>
          </a:p>
          <a:p>
            <a:endParaRPr lang="en-US" sz="2000" dirty="0"/>
          </a:p>
          <a:p>
            <a:r>
              <a:rPr lang="en-US" sz="2000" dirty="0"/>
              <a:t>One or both expressions must be true for the overall expression to be true, as shown in the following truth table:</a:t>
            </a:r>
          </a:p>
          <a:p>
            <a:endParaRPr lang="en-US" dirty="0"/>
          </a:p>
          <a:p>
            <a:endParaRPr lang="en-US" dirty="0" smtClean="0"/>
          </a:p>
          <a:p>
            <a:endParaRPr lang="en-US" dirty="0"/>
          </a:p>
        </p:txBody>
      </p:sp>
      <p:sp>
        <p:nvSpPr>
          <p:cNvPr id="4" name="TextBox 3"/>
          <p:cNvSpPr txBox="1"/>
          <p:nvPr/>
        </p:nvSpPr>
        <p:spPr>
          <a:xfrm>
            <a:off x="762000" y="2514600"/>
            <a:ext cx="7590539" cy="830997"/>
          </a:xfrm>
          <a:prstGeom prst="rect">
            <a:avLst/>
          </a:prstGeom>
          <a:noFill/>
        </p:spPr>
        <p:txBody>
          <a:bodyPr wrap="none" rtlCol="0">
            <a:spAutoFit/>
          </a:bodyPr>
          <a:lstStyle/>
          <a:p>
            <a:r>
              <a:rPr lang="en-US" sz="1600" dirty="0" smtClean="0">
                <a:latin typeface="Courier New" pitchFamily="49" charset="0"/>
                <a:cs typeface="Courier New" pitchFamily="49" charset="0"/>
              </a:rPr>
              <a:t>If </a:t>
            </a:r>
            <a:r>
              <a:rPr lang="en-US" sz="1600" dirty="0" err="1" smtClean="0">
                <a:latin typeface="Courier New" pitchFamily="49" charset="0"/>
                <a:cs typeface="Courier New" pitchFamily="49" charset="0"/>
              </a:rPr>
              <a:t>intTemperature</a:t>
            </a:r>
            <a:r>
              <a:rPr lang="en-US" sz="1600" dirty="0" smtClean="0">
                <a:latin typeface="Courier New" pitchFamily="49" charset="0"/>
                <a:cs typeface="Courier New" pitchFamily="49" charset="0"/>
              </a:rPr>
              <a:t> &lt; 20 Or </a:t>
            </a:r>
            <a:r>
              <a:rPr lang="en-US" sz="1600" dirty="0" err="1" smtClean="0">
                <a:latin typeface="Courier New" pitchFamily="49" charset="0"/>
                <a:cs typeface="Courier New" pitchFamily="49" charset="0"/>
              </a:rPr>
              <a:t>intTemperature</a:t>
            </a:r>
            <a:r>
              <a:rPr lang="en-US" sz="1600" dirty="0" smtClean="0">
                <a:latin typeface="Courier New" pitchFamily="49" charset="0"/>
                <a:cs typeface="Courier New" pitchFamily="49" charset="0"/>
              </a:rPr>
              <a:t> &gt; 100 Then</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lblMessage.Text</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 "The temperature is in the danger zone."</a:t>
            </a:r>
          </a:p>
          <a:p>
            <a:r>
              <a:rPr lang="en-US" sz="1600" dirty="0" smtClean="0">
                <a:latin typeface="Courier New" pitchFamily="49" charset="0"/>
                <a:cs typeface="Courier New" pitchFamily="49" charset="0"/>
              </a:rPr>
              <a:t>End If</a:t>
            </a:r>
            <a:endParaRPr lang="en-US" sz="1600" dirty="0">
              <a:latin typeface="Courier New" pitchFamily="49" charset="0"/>
              <a:cs typeface="Courier New" pitchFamily="49" charset="0"/>
            </a:endParaRPr>
          </a:p>
        </p:txBody>
      </p:sp>
      <p:sp>
        <p:nvSpPr>
          <p:cNvPr id="5" name="Rectangle 4"/>
          <p:cNvSpPr/>
          <p:nvPr/>
        </p:nvSpPr>
        <p:spPr>
          <a:xfrm>
            <a:off x="783658" y="2514600"/>
            <a:ext cx="7590539" cy="830997"/>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760726582"/>
              </p:ext>
            </p:extLst>
          </p:nvPr>
        </p:nvGraphicFramePr>
        <p:xfrm>
          <a:off x="1305401" y="4191000"/>
          <a:ext cx="6533199" cy="1854200"/>
        </p:xfrm>
        <a:graphic>
          <a:graphicData uri="http://schemas.openxmlformats.org/drawingml/2006/table">
            <a:tbl>
              <a:tblPr firstRow="1" bandRow="1">
                <a:tableStyleId>{5C22544A-7EE6-4342-B048-85BDC9FD1C3A}</a:tableStyleId>
              </a:tblPr>
              <a:tblGrid>
                <a:gridCol w="1557973"/>
                <a:gridCol w="1557973"/>
                <a:gridCol w="3417253"/>
              </a:tblGrid>
              <a:tr h="370840">
                <a:tc>
                  <a:txBody>
                    <a:bodyPr/>
                    <a:lstStyle/>
                    <a:p>
                      <a:r>
                        <a:rPr lang="en-US" sz="1600" b="0" dirty="0" smtClean="0"/>
                        <a:t>Expression 1</a:t>
                      </a:r>
                      <a:endParaRPr lang="en-US" sz="1600" b="0" dirty="0"/>
                    </a:p>
                  </a:txBody>
                  <a:tcPr/>
                </a:tc>
                <a:tc>
                  <a:txBody>
                    <a:bodyPr/>
                    <a:lstStyle/>
                    <a:p>
                      <a:r>
                        <a:rPr lang="en-US" sz="1600" b="0" dirty="0" smtClean="0"/>
                        <a:t>Expression 2</a:t>
                      </a:r>
                      <a:endParaRPr lang="en-US" sz="1600" b="0" dirty="0"/>
                    </a:p>
                  </a:txBody>
                  <a:tcPr/>
                </a:tc>
                <a:tc>
                  <a:txBody>
                    <a:bodyPr/>
                    <a:lstStyle/>
                    <a:p>
                      <a:r>
                        <a:rPr lang="en-US" sz="1600" b="0" dirty="0" smtClean="0"/>
                        <a:t>Expression 1 </a:t>
                      </a:r>
                      <a:r>
                        <a:rPr lang="en-US" sz="1600" b="0" dirty="0" smtClean="0">
                          <a:latin typeface="Courier New" pitchFamily="49" charset="0"/>
                          <a:cs typeface="Courier New" pitchFamily="49" charset="0"/>
                        </a:rPr>
                        <a:t>Or</a:t>
                      </a:r>
                      <a:r>
                        <a:rPr lang="en-US" sz="1600" b="0" baseline="0" dirty="0" smtClean="0"/>
                        <a:t> Expression 2</a:t>
                      </a:r>
                      <a:endParaRPr lang="en-US" sz="1600" b="0" dirty="0"/>
                    </a:p>
                  </a:txBody>
                  <a:tcPr/>
                </a:tc>
              </a:tr>
              <a:tr h="370840">
                <a:tc>
                  <a:txBody>
                    <a:bodyPr/>
                    <a:lstStyle/>
                    <a:p>
                      <a:r>
                        <a:rPr lang="en-US" sz="1600" dirty="0" smtClean="0">
                          <a:latin typeface="Courier New" pitchFamily="49" charset="0"/>
                          <a:cs typeface="Courier New" pitchFamily="49" charset="0"/>
                        </a:rPr>
                        <a:t>True</a:t>
                      </a:r>
                      <a:endParaRPr lang="en-US" sz="1600" dirty="0">
                        <a:latin typeface="Courier New" pitchFamily="49" charset="0"/>
                        <a:cs typeface="Courier New" pitchFamily="49" charset="0"/>
                      </a:endParaRPr>
                    </a:p>
                  </a:txBody>
                  <a:tcPr/>
                </a:tc>
                <a:tc>
                  <a:txBody>
                    <a:bodyPr/>
                    <a:lstStyle/>
                    <a:p>
                      <a:r>
                        <a:rPr lang="en-US" sz="1600" dirty="0" smtClean="0">
                          <a:latin typeface="Courier New" pitchFamily="49" charset="0"/>
                          <a:cs typeface="Courier New" pitchFamily="49" charset="0"/>
                        </a:rPr>
                        <a:t>False</a:t>
                      </a:r>
                      <a:endParaRPr lang="en-US" sz="1600" dirty="0">
                        <a:latin typeface="Courier New" pitchFamily="49" charset="0"/>
                        <a:cs typeface="Courier New" pitchFamily="49" charset="0"/>
                      </a:endParaRPr>
                    </a:p>
                  </a:txBody>
                  <a:tcPr/>
                </a:tc>
                <a:tc>
                  <a:txBody>
                    <a:bodyPr/>
                    <a:lstStyle/>
                    <a:p>
                      <a:r>
                        <a:rPr lang="en-US" sz="1600" dirty="0" smtClean="0">
                          <a:latin typeface="Courier New" pitchFamily="49" charset="0"/>
                          <a:cs typeface="Courier New" pitchFamily="49" charset="0"/>
                        </a:rPr>
                        <a:t>True</a:t>
                      </a:r>
                      <a:endParaRPr lang="en-US" sz="1600" dirty="0">
                        <a:latin typeface="Courier New" pitchFamily="49" charset="0"/>
                        <a:cs typeface="Courier New" pitchFamily="49" charset="0"/>
                      </a:endParaRPr>
                    </a:p>
                  </a:txBody>
                  <a:tcPr/>
                </a:tc>
              </a:tr>
              <a:tr h="370840">
                <a:tc>
                  <a:txBody>
                    <a:bodyPr/>
                    <a:lstStyle/>
                    <a:p>
                      <a:r>
                        <a:rPr lang="en-US" sz="1600" dirty="0" smtClean="0">
                          <a:latin typeface="Courier New" pitchFamily="49" charset="0"/>
                          <a:cs typeface="Courier New" pitchFamily="49" charset="0"/>
                        </a:rPr>
                        <a:t>False</a:t>
                      </a:r>
                      <a:endParaRPr lang="en-US" sz="1600" dirty="0">
                        <a:latin typeface="Courier New" pitchFamily="49" charset="0"/>
                        <a:cs typeface="Courier New" pitchFamily="49" charset="0"/>
                      </a:endParaRPr>
                    </a:p>
                  </a:txBody>
                  <a:tcPr/>
                </a:tc>
                <a:tc>
                  <a:txBody>
                    <a:bodyPr/>
                    <a:lstStyle/>
                    <a:p>
                      <a:r>
                        <a:rPr lang="en-US" sz="1600" dirty="0" smtClean="0">
                          <a:latin typeface="Courier New" pitchFamily="49" charset="0"/>
                          <a:cs typeface="Courier New" pitchFamily="49" charset="0"/>
                        </a:rPr>
                        <a:t>True</a:t>
                      </a:r>
                      <a:endParaRPr lang="en-US" sz="1600" dirty="0">
                        <a:latin typeface="Courier New" pitchFamily="49" charset="0"/>
                        <a:cs typeface="Courier New" pitchFamily="49" charset="0"/>
                      </a:endParaRPr>
                    </a:p>
                  </a:txBody>
                  <a:tcPr/>
                </a:tc>
                <a:tc>
                  <a:txBody>
                    <a:bodyPr/>
                    <a:lstStyle/>
                    <a:p>
                      <a:r>
                        <a:rPr lang="en-US" sz="1600" dirty="0" smtClean="0">
                          <a:latin typeface="Courier New" pitchFamily="49" charset="0"/>
                          <a:cs typeface="Courier New" pitchFamily="49" charset="0"/>
                        </a:rPr>
                        <a:t>True</a:t>
                      </a:r>
                      <a:endParaRPr lang="en-US" sz="1600" dirty="0">
                        <a:latin typeface="Courier New" pitchFamily="49" charset="0"/>
                        <a:cs typeface="Courier New" pitchFamily="49" charset="0"/>
                      </a:endParaRPr>
                    </a:p>
                  </a:txBody>
                  <a:tcPr/>
                </a:tc>
              </a:tr>
              <a:tr h="370840">
                <a:tc>
                  <a:txBody>
                    <a:bodyPr/>
                    <a:lstStyle/>
                    <a:p>
                      <a:r>
                        <a:rPr lang="en-US" sz="1600" dirty="0" smtClean="0">
                          <a:latin typeface="Courier New" pitchFamily="49" charset="0"/>
                          <a:cs typeface="Courier New" pitchFamily="49" charset="0"/>
                        </a:rPr>
                        <a:t>False</a:t>
                      </a:r>
                      <a:endParaRPr lang="en-US" sz="1600" dirty="0">
                        <a:latin typeface="Courier New" pitchFamily="49" charset="0"/>
                        <a:cs typeface="Courier New" pitchFamily="49" charset="0"/>
                      </a:endParaRPr>
                    </a:p>
                  </a:txBody>
                  <a:tcPr/>
                </a:tc>
                <a:tc>
                  <a:txBody>
                    <a:bodyPr/>
                    <a:lstStyle/>
                    <a:p>
                      <a:r>
                        <a:rPr lang="en-US" sz="1600" dirty="0" smtClean="0">
                          <a:latin typeface="Courier New" pitchFamily="49" charset="0"/>
                          <a:cs typeface="Courier New" pitchFamily="49" charset="0"/>
                        </a:rPr>
                        <a:t>False</a:t>
                      </a:r>
                      <a:endParaRPr lang="en-US" sz="1600" dirty="0">
                        <a:latin typeface="Courier New" pitchFamily="49" charset="0"/>
                        <a:cs typeface="Courier New" pitchFamily="49" charset="0"/>
                      </a:endParaRPr>
                    </a:p>
                  </a:txBody>
                  <a:tcPr/>
                </a:tc>
                <a:tc>
                  <a:txBody>
                    <a:bodyPr/>
                    <a:lstStyle/>
                    <a:p>
                      <a:r>
                        <a:rPr lang="en-US" sz="1600" dirty="0" smtClean="0">
                          <a:latin typeface="Courier New" pitchFamily="49" charset="0"/>
                          <a:cs typeface="Courier New" pitchFamily="49" charset="0"/>
                        </a:rPr>
                        <a:t>False</a:t>
                      </a:r>
                      <a:endParaRPr lang="en-US" sz="1600" dirty="0">
                        <a:latin typeface="Courier New" pitchFamily="49" charset="0"/>
                        <a:cs typeface="Courier New" pitchFamily="49" charset="0"/>
                      </a:endParaRPr>
                    </a:p>
                  </a:txBody>
                  <a:tcPr/>
                </a:tc>
              </a:tr>
              <a:tr h="370840">
                <a:tc>
                  <a:txBody>
                    <a:bodyPr/>
                    <a:lstStyle/>
                    <a:p>
                      <a:r>
                        <a:rPr lang="en-US" sz="1600" dirty="0" smtClean="0">
                          <a:latin typeface="Courier New" pitchFamily="49" charset="0"/>
                          <a:cs typeface="Courier New" pitchFamily="49" charset="0"/>
                        </a:rPr>
                        <a:t>True</a:t>
                      </a:r>
                      <a:endParaRPr lang="en-US" sz="1600" dirty="0">
                        <a:latin typeface="Courier New" pitchFamily="49" charset="0"/>
                        <a:cs typeface="Courier New" pitchFamily="49" charset="0"/>
                      </a:endParaRPr>
                    </a:p>
                  </a:txBody>
                  <a:tcPr/>
                </a:tc>
                <a:tc>
                  <a:txBody>
                    <a:bodyPr/>
                    <a:lstStyle/>
                    <a:p>
                      <a:r>
                        <a:rPr lang="en-US" sz="1600" dirty="0" smtClean="0">
                          <a:latin typeface="Courier New" pitchFamily="49" charset="0"/>
                          <a:cs typeface="Courier New" pitchFamily="49" charset="0"/>
                        </a:rPr>
                        <a:t>True</a:t>
                      </a:r>
                      <a:endParaRPr lang="en-US" sz="1600" dirty="0">
                        <a:latin typeface="Courier New" pitchFamily="49" charset="0"/>
                        <a:cs typeface="Courier New" pitchFamily="49" charset="0"/>
                      </a:endParaRPr>
                    </a:p>
                  </a:txBody>
                  <a:tcPr/>
                </a:tc>
                <a:tc>
                  <a:txBody>
                    <a:bodyPr/>
                    <a:lstStyle/>
                    <a:p>
                      <a:r>
                        <a:rPr lang="en-US" sz="1600" dirty="0" smtClean="0">
                          <a:latin typeface="Courier New" pitchFamily="49" charset="0"/>
                          <a:cs typeface="Courier New" pitchFamily="49" charset="0"/>
                        </a:rPr>
                        <a:t>True</a:t>
                      </a:r>
                      <a:endParaRPr lang="en-US" sz="1600" dirty="0">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35778280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Short Circuit-Evaluation with </a:t>
            </a:r>
            <a:r>
              <a:rPr lang="en-US" dirty="0" err="1">
                <a:latin typeface="Courier New" pitchFamily="49" charset="0"/>
                <a:cs typeface="Courier New" pitchFamily="49" charset="0"/>
              </a:rPr>
              <a:t>OrElse</a:t>
            </a:r>
            <a:endParaRPr lang="en-US" dirty="0">
              <a:latin typeface="Courier New" pitchFamily="49" charset="0"/>
              <a:cs typeface="Courier New" pitchFamily="49" charset="0"/>
            </a:endParaRPr>
          </a:p>
        </p:txBody>
      </p:sp>
      <p:sp>
        <p:nvSpPr>
          <p:cNvPr id="3" name="Content Placeholder 2"/>
          <p:cNvSpPr>
            <a:spLocks noGrp="1"/>
          </p:cNvSpPr>
          <p:nvPr>
            <p:ph idx="1"/>
          </p:nvPr>
        </p:nvSpPr>
        <p:spPr/>
        <p:txBody>
          <a:bodyPr/>
          <a:lstStyle/>
          <a:p>
            <a:r>
              <a:rPr lang="en-US" dirty="0"/>
              <a:t>When using the </a:t>
            </a:r>
            <a:r>
              <a:rPr lang="en-US" dirty="0">
                <a:latin typeface="Courier New" pitchFamily="49" charset="0"/>
                <a:cs typeface="Courier New" pitchFamily="49" charset="0"/>
              </a:rPr>
              <a:t>Or</a:t>
            </a:r>
            <a:r>
              <a:rPr lang="en-US" dirty="0"/>
              <a:t> operator, if the first expression is true, then the entire expression will be true</a:t>
            </a:r>
          </a:p>
          <a:p>
            <a:r>
              <a:rPr lang="en-US" dirty="0"/>
              <a:t>If there is no need to evaluate the second expression, it can be skipped using short-circuit evaluation with the </a:t>
            </a:r>
            <a:r>
              <a:rPr lang="en-US" dirty="0" err="1">
                <a:latin typeface="Courier New" pitchFamily="49" charset="0"/>
                <a:cs typeface="Courier New" pitchFamily="49" charset="0"/>
              </a:rPr>
              <a:t>OrElse</a:t>
            </a:r>
            <a:r>
              <a:rPr lang="en-US" dirty="0"/>
              <a:t> operator</a:t>
            </a:r>
          </a:p>
          <a:p>
            <a:endParaRPr lang="en-US" dirty="0"/>
          </a:p>
        </p:txBody>
      </p:sp>
    </p:spTree>
    <p:extLst>
      <p:ext uri="{BB962C8B-B14F-4D97-AF65-F5344CB8AC3E}">
        <p14:creationId xmlns:p14="http://schemas.microsoft.com/office/powerpoint/2010/main" val="416648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Statement Execution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Thus far, our code has been executed sequentially in a sequence structure</a:t>
            </a:r>
          </a:p>
          <a:p>
            <a:r>
              <a:rPr lang="en-US" dirty="0"/>
              <a:t>To write meaningful programs we need multiple paths of execution</a:t>
            </a:r>
          </a:p>
          <a:p>
            <a:pPr lvl="1"/>
            <a:r>
              <a:rPr lang="en-US" dirty="0"/>
              <a:t>Some statements should be executed under certain circumstances in a decision structure</a:t>
            </a:r>
          </a:p>
          <a:p>
            <a:pPr lvl="1"/>
            <a:r>
              <a:rPr lang="en-US" dirty="0"/>
              <a:t>This chapter presents the means to execute statements conditionally</a:t>
            </a:r>
          </a:p>
          <a:p>
            <a:pPr lvl="1"/>
            <a:r>
              <a:rPr lang="en-US" dirty="0"/>
              <a:t>Next chapter presents the means to execute the same statements repeatedly</a:t>
            </a:r>
          </a:p>
          <a:p>
            <a:endParaRPr lang="en-US" dirty="0"/>
          </a:p>
        </p:txBody>
      </p:sp>
    </p:spTree>
    <p:extLst>
      <p:ext uri="{BB962C8B-B14F-4D97-AF65-F5344CB8AC3E}">
        <p14:creationId xmlns:p14="http://schemas.microsoft.com/office/powerpoint/2010/main" val="4772145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Short Circuit-Evaluation with </a:t>
            </a:r>
            <a:r>
              <a:rPr lang="en-US" dirty="0" err="1">
                <a:latin typeface="Courier New" pitchFamily="49" charset="0"/>
                <a:cs typeface="Courier New" pitchFamily="49" charset="0"/>
              </a:rPr>
              <a:t>OrElse</a:t>
            </a:r>
            <a:endParaRPr lang="en-US" dirty="0"/>
          </a:p>
        </p:txBody>
      </p:sp>
      <p:sp>
        <p:nvSpPr>
          <p:cNvPr id="3" name="Content Placeholder 2"/>
          <p:cNvSpPr>
            <a:spLocks noGrp="1"/>
          </p:cNvSpPr>
          <p:nvPr>
            <p:ph idx="1"/>
          </p:nvPr>
        </p:nvSpPr>
        <p:spPr/>
        <p:txBody>
          <a:bodyPr/>
          <a:lstStyle/>
          <a:p>
            <a:r>
              <a:rPr lang="en-US" sz="2800" dirty="0"/>
              <a:t>In the following example, if </a:t>
            </a:r>
            <a:r>
              <a:rPr lang="en-US" sz="2800" dirty="0" err="1">
                <a:latin typeface="Courier New" pitchFamily="49" charset="0"/>
                <a:cs typeface="Courier New" pitchFamily="49" charset="0"/>
              </a:rPr>
              <a:t>dblX</a:t>
            </a:r>
            <a:r>
              <a:rPr lang="en-US" sz="2800" dirty="0"/>
              <a:t> is </a:t>
            </a:r>
            <a:r>
              <a:rPr lang="en-US" sz="2800" i="1" dirty="0"/>
              <a:t>equal</a:t>
            </a:r>
            <a:r>
              <a:rPr lang="en-US" sz="2800" dirty="0"/>
              <a:t> to zero, </a:t>
            </a:r>
            <a:r>
              <a:rPr lang="en-US" sz="2800" dirty="0" err="1">
                <a:latin typeface="Courier New" pitchFamily="49" charset="0"/>
                <a:cs typeface="Courier New" pitchFamily="49" charset="0"/>
              </a:rPr>
              <a:t>CheckValue</a:t>
            </a:r>
            <a:r>
              <a:rPr lang="en-US" sz="2800" dirty="0"/>
              <a:t> is not called and </a:t>
            </a:r>
            <a:r>
              <a:rPr lang="en-US" sz="2800" dirty="0" smtClean="0"/>
              <a:t>“</a:t>
            </a:r>
            <a:r>
              <a:rPr lang="en-US" sz="2800" i="1" dirty="0" smtClean="0"/>
              <a:t>Expression </a:t>
            </a:r>
            <a:r>
              <a:rPr lang="en-US" sz="2800" i="1" dirty="0"/>
              <a:t>is </a:t>
            </a:r>
            <a:r>
              <a:rPr lang="en-US" sz="2800" i="1" dirty="0" smtClean="0"/>
              <a:t>True” </a:t>
            </a:r>
            <a:r>
              <a:rPr lang="en-US" sz="2800" i="1" dirty="0"/>
              <a:t>is displayed:</a:t>
            </a:r>
            <a:endParaRPr lang="en-US" sz="2800" dirty="0"/>
          </a:p>
          <a:p>
            <a:endParaRPr lang="en-US" dirty="0"/>
          </a:p>
        </p:txBody>
      </p:sp>
      <p:sp>
        <p:nvSpPr>
          <p:cNvPr id="4" name="TextBox 3"/>
          <p:cNvSpPr txBox="1"/>
          <p:nvPr/>
        </p:nvSpPr>
        <p:spPr>
          <a:xfrm>
            <a:off x="914400" y="3657600"/>
            <a:ext cx="7558479" cy="1200329"/>
          </a:xfrm>
          <a:prstGeom prst="rect">
            <a:avLst/>
          </a:prstGeom>
          <a:noFill/>
        </p:spPr>
        <p:txBody>
          <a:bodyPr wrap="none" rtlCol="0">
            <a:spAutoFit/>
          </a:bodyPr>
          <a:lstStyle/>
          <a:p>
            <a:r>
              <a:rPr lang="en-US" sz="2400" dirty="0" smtClean="0">
                <a:latin typeface="Courier New" pitchFamily="49" charset="0"/>
                <a:cs typeface="Courier New" pitchFamily="49" charset="0"/>
              </a:rPr>
              <a:t>If </a:t>
            </a:r>
            <a:r>
              <a:rPr lang="en-US" sz="2400" dirty="0" err="1" smtClean="0">
                <a:latin typeface="Courier New" pitchFamily="49" charset="0"/>
                <a:cs typeface="Courier New" pitchFamily="49" charset="0"/>
              </a:rPr>
              <a:t>dblX</a:t>
            </a:r>
            <a:r>
              <a:rPr lang="en-US" sz="2400" dirty="0" smtClean="0">
                <a:latin typeface="Courier New" pitchFamily="49" charset="0"/>
                <a:cs typeface="Courier New" pitchFamily="49" charset="0"/>
              </a:rPr>
              <a:t> = 0 </a:t>
            </a:r>
            <a:r>
              <a:rPr lang="en-US" sz="2400" dirty="0" err="1" smtClean="0">
                <a:latin typeface="Courier New" pitchFamily="49" charset="0"/>
                <a:cs typeface="Courier New" pitchFamily="49" charset="0"/>
              </a:rPr>
              <a:t>OrElse</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CheckValue</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dblX</a:t>
            </a:r>
            <a:r>
              <a:rPr lang="en-US" sz="2400" dirty="0" smtClean="0">
                <a:latin typeface="Courier New" pitchFamily="49" charset="0"/>
                <a:cs typeface="Courier New" pitchFamily="49" charset="0"/>
              </a:rPr>
              <a:t>) Then</a:t>
            </a:r>
          </a:p>
          <a:p>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lblResult.Text</a:t>
            </a: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 "Expression is True"</a:t>
            </a:r>
          </a:p>
          <a:p>
            <a:r>
              <a:rPr lang="en-US" sz="2400" dirty="0" smtClean="0">
                <a:latin typeface="Courier New" pitchFamily="49" charset="0"/>
                <a:cs typeface="Courier New" pitchFamily="49" charset="0"/>
              </a:rPr>
              <a:t>End If</a:t>
            </a:r>
            <a:endParaRPr lang="en-US" sz="2400" dirty="0">
              <a:latin typeface="Courier New" pitchFamily="49" charset="0"/>
              <a:cs typeface="Courier New" pitchFamily="49" charset="0"/>
            </a:endParaRPr>
          </a:p>
        </p:txBody>
      </p:sp>
      <p:sp>
        <p:nvSpPr>
          <p:cNvPr id="5" name="Rectangle 4"/>
          <p:cNvSpPr/>
          <p:nvPr/>
        </p:nvSpPr>
        <p:spPr>
          <a:xfrm>
            <a:off x="804440" y="3505200"/>
            <a:ext cx="7668439" cy="1352729"/>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316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New" pitchFamily="49" charset="0"/>
                <a:cs typeface="Courier New" pitchFamily="49" charset="0"/>
              </a:rPr>
              <a:t>Xor</a:t>
            </a:r>
            <a:r>
              <a:rPr lang="en-US" dirty="0"/>
              <a:t> Operator</a:t>
            </a:r>
          </a:p>
        </p:txBody>
      </p:sp>
      <p:sp>
        <p:nvSpPr>
          <p:cNvPr id="3" name="Content Placeholder 2"/>
          <p:cNvSpPr>
            <a:spLocks noGrp="1"/>
          </p:cNvSpPr>
          <p:nvPr>
            <p:ph idx="1"/>
          </p:nvPr>
        </p:nvSpPr>
        <p:spPr/>
        <p:txBody>
          <a:bodyPr>
            <a:normAutofit/>
          </a:bodyPr>
          <a:lstStyle/>
          <a:p>
            <a:r>
              <a:rPr lang="en-US" sz="1800" dirty="0"/>
              <a:t>The </a:t>
            </a:r>
            <a:r>
              <a:rPr lang="en-US" sz="1800" dirty="0" err="1">
                <a:latin typeface="Courier New" pitchFamily="49" charset="0"/>
                <a:cs typeface="Courier New" pitchFamily="49" charset="0"/>
              </a:rPr>
              <a:t>Xor</a:t>
            </a:r>
            <a:r>
              <a:rPr lang="en-US" sz="1800" dirty="0"/>
              <a:t> operator combines two expressions into one</a:t>
            </a:r>
          </a:p>
          <a:p>
            <a:r>
              <a:rPr lang="en-US" sz="1800" dirty="0" err="1">
                <a:latin typeface="Courier New" pitchFamily="49" charset="0"/>
                <a:cs typeface="Courier New" pitchFamily="49" charset="0"/>
              </a:rPr>
              <a:t>Xor</a:t>
            </a:r>
            <a:r>
              <a:rPr lang="en-US" sz="1800" dirty="0"/>
              <a:t> stands for </a:t>
            </a:r>
            <a:r>
              <a:rPr lang="en-US" sz="1800" i="1" dirty="0"/>
              <a:t>exclusive or</a:t>
            </a:r>
          </a:p>
          <a:p>
            <a:r>
              <a:rPr lang="en-US" sz="1800" dirty="0"/>
              <a:t>The following </a:t>
            </a:r>
            <a:r>
              <a:rPr lang="en-US" sz="1800" dirty="0">
                <a:latin typeface="Courier New" pitchFamily="49" charset="0"/>
                <a:cs typeface="Courier New" pitchFamily="49" charset="0"/>
              </a:rPr>
              <a:t>If</a:t>
            </a:r>
            <a:r>
              <a:rPr lang="en-US" sz="1800" dirty="0"/>
              <a:t> statement uses the </a:t>
            </a:r>
            <a:r>
              <a:rPr lang="en-US" sz="1800" dirty="0" err="1">
                <a:latin typeface="Courier New" pitchFamily="49" charset="0"/>
                <a:cs typeface="Courier New" pitchFamily="49" charset="0"/>
              </a:rPr>
              <a:t>Xor</a:t>
            </a:r>
            <a:r>
              <a:rPr lang="en-US" sz="1800" dirty="0"/>
              <a:t> operator:</a:t>
            </a:r>
          </a:p>
          <a:p>
            <a:pPr>
              <a:buNone/>
            </a:pPr>
            <a:endParaRPr lang="en-US" sz="3600" dirty="0"/>
          </a:p>
          <a:p>
            <a:endParaRPr lang="en-US" sz="1800" dirty="0" smtClean="0"/>
          </a:p>
          <a:p>
            <a:r>
              <a:rPr lang="en-US" sz="1800" dirty="0" smtClean="0"/>
              <a:t>One </a:t>
            </a:r>
            <a:r>
              <a:rPr lang="en-US" sz="1800" dirty="0"/>
              <a:t>but not both expressions must be true for the overall expression to be true, as shown in the following truth table:</a:t>
            </a:r>
          </a:p>
          <a:p>
            <a:endParaRPr lang="en-US" dirty="0"/>
          </a:p>
        </p:txBody>
      </p:sp>
      <p:sp>
        <p:nvSpPr>
          <p:cNvPr id="4" name="TextBox 3"/>
          <p:cNvSpPr txBox="1"/>
          <p:nvPr/>
        </p:nvSpPr>
        <p:spPr>
          <a:xfrm>
            <a:off x="1446786" y="2667000"/>
            <a:ext cx="6250429" cy="923330"/>
          </a:xfrm>
          <a:prstGeom prst="rect">
            <a:avLst/>
          </a:prstGeom>
          <a:noFill/>
        </p:spPr>
        <p:txBody>
          <a:bodyPr wrap="none" rtlCol="0">
            <a:spAutoFit/>
          </a:bodyPr>
          <a:lstStyle/>
          <a:p>
            <a:r>
              <a:rPr lang="en-US" dirty="0" smtClean="0">
                <a:latin typeface="Courier New" pitchFamily="49" charset="0"/>
                <a:cs typeface="Courier New" pitchFamily="49" charset="0"/>
              </a:rPr>
              <a:t>If </a:t>
            </a:r>
            <a:r>
              <a:rPr lang="en-US" dirty="0" err="1" smtClean="0">
                <a:latin typeface="Courier New" pitchFamily="49" charset="0"/>
                <a:cs typeface="Courier New" pitchFamily="49" charset="0"/>
              </a:rPr>
              <a:t>decTotal</a:t>
            </a:r>
            <a:r>
              <a:rPr lang="en-US" dirty="0" smtClean="0">
                <a:latin typeface="Courier New" pitchFamily="49" charset="0"/>
                <a:cs typeface="Courier New" pitchFamily="49" charset="0"/>
              </a:rPr>
              <a:t> &gt; 1000 </a:t>
            </a:r>
            <a:r>
              <a:rPr lang="en-US" dirty="0" err="1" smtClean="0">
                <a:latin typeface="Courier New" pitchFamily="49" charset="0"/>
                <a:cs typeface="Courier New" pitchFamily="49" charset="0"/>
              </a:rPr>
              <a:t>Xor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decAverage</a:t>
            </a:r>
            <a:r>
              <a:rPr lang="en-US" dirty="0" smtClean="0">
                <a:latin typeface="Courier New" pitchFamily="49" charset="0"/>
                <a:cs typeface="Courier New" pitchFamily="49" charset="0"/>
              </a:rPr>
              <a:t> &gt; 120 Then</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lblMessage.Text</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 "You may try again."</a:t>
            </a:r>
          </a:p>
          <a:p>
            <a:r>
              <a:rPr lang="en-US" dirty="0" smtClean="0">
                <a:latin typeface="Courier New" pitchFamily="49" charset="0"/>
                <a:cs typeface="Courier New" pitchFamily="49" charset="0"/>
              </a:rPr>
              <a:t>End If</a:t>
            </a:r>
            <a:endParaRPr lang="en-US" dirty="0">
              <a:latin typeface="Courier New" pitchFamily="49" charset="0"/>
              <a:cs typeface="Courier New"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15666616"/>
              </p:ext>
            </p:extLst>
          </p:nvPr>
        </p:nvGraphicFramePr>
        <p:xfrm>
          <a:off x="1505743" y="4343400"/>
          <a:ext cx="6132514" cy="1854200"/>
        </p:xfrm>
        <a:graphic>
          <a:graphicData uri="http://schemas.openxmlformats.org/drawingml/2006/table">
            <a:tbl>
              <a:tblPr firstRow="1" bandRow="1">
                <a:tableStyleId>{5C22544A-7EE6-4342-B048-85BDC9FD1C3A}</a:tableStyleId>
              </a:tblPr>
              <a:tblGrid>
                <a:gridCol w="1557973"/>
                <a:gridCol w="1557973"/>
                <a:gridCol w="3016568"/>
              </a:tblGrid>
              <a:tr h="370840">
                <a:tc>
                  <a:txBody>
                    <a:bodyPr/>
                    <a:lstStyle/>
                    <a:p>
                      <a:r>
                        <a:rPr lang="en-US" sz="1600" b="0" dirty="0" smtClean="0"/>
                        <a:t>Expression 1</a:t>
                      </a:r>
                      <a:endParaRPr lang="en-US" sz="1600" b="0" dirty="0"/>
                    </a:p>
                  </a:txBody>
                  <a:tcPr/>
                </a:tc>
                <a:tc>
                  <a:txBody>
                    <a:bodyPr/>
                    <a:lstStyle/>
                    <a:p>
                      <a:r>
                        <a:rPr lang="en-US" sz="1600" b="0" dirty="0" smtClean="0"/>
                        <a:t>Expression 2</a:t>
                      </a:r>
                      <a:endParaRPr lang="en-US" sz="1600" b="0" dirty="0"/>
                    </a:p>
                  </a:txBody>
                  <a:tcPr/>
                </a:tc>
                <a:tc>
                  <a:txBody>
                    <a:bodyPr/>
                    <a:lstStyle/>
                    <a:p>
                      <a:r>
                        <a:rPr lang="en-US" sz="1600" b="0" dirty="0" smtClean="0"/>
                        <a:t>Expression 1 </a:t>
                      </a:r>
                      <a:r>
                        <a:rPr lang="en-US" sz="1600" b="0" dirty="0" err="1" smtClean="0">
                          <a:latin typeface="Courier New" pitchFamily="49" charset="0"/>
                          <a:cs typeface="Courier New" pitchFamily="49" charset="0"/>
                        </a:rPr>
                        <a:t>Xor</a:t>
                      </a:r>
                      <a:r>
                        <a:rPr lang="en-US" sz="1600" b="0" baseline="0" dirty="0" smtClean="0"/>
                        <a:t> Expression 2</a:t>
                      </a:r>
                      <a:endParaRPr lang="en-US" sz="1600" b="0" dirty="0"/>
                    </a:p>
                  </a:txBody>
                  <a:tcPr/>
                </a:tc>
              </a:tr>
              <a:tr h="370840">
                <a:tc>
                  <a:txBody>
                    <a:bodyPr/>
                    <a:lstStyle/>
                    <a:p>
                      <a:r>
                        <a:rPr lang="en-US" sz="1600" b="0" dirty="0" smtClean="0">
                          <a:latin typeface="Courier New" pitchFamily="49" charset="0"/>
                          <a:cs typeface="Courier New" pitchFamily="49" charset="0"/>
                        </a:rPr>
                        <a:t>True</a:t>
                      </a:r>
                      <a:endParaRPr lang="en-US" sz="1600" b="0" dirty="0">
                        <a:latin typeface="Courier New" pitchFamily="49" charset="0"/>
                        <a:cs typeface="Courier New" pitchFamily="49" charset="0"/>
                      </a:endParaRPr>
                    </a:p>
                  </a:txBody>
                  <a:tcPr/>
                </a:tc>
                <a:tc>
                  <a:txBody>
                    <a:bodyPr/>
                    <a:lstStyle/>
                    <a:p>
                      <a:r>
                        <a:rPr lang="en-US" sz="1600" b="0" dirty="0" smtClean="0">
                          <a:latin typeface="Courier New" pitchFamily="49" charset="0"/>
                          <a:cs typeface="Courier New" pitchFamily="49" charset="0"/>
                        </a:rPr>
                        <a:t>False</a:t>
                      </a:r>
                      <a:endParaRPr lang="en-US" sz="1600" b="0" dirty="0">
                        <a:latin typeface="Courier New" pitchFamily="49" charset="0"/>
                        <a:cs typeface="Courier New" pitchFamily="49" charset="0"/>
                      </a:endParaRPr>
                    </a:p>
                  </a:txBody>
                  <a:tcPr/>
                </a:tc>
                <a:tc>
                  <a:txBody>
                    <a:bodyPr/>
                    <a:lstStyle/>
                    <a:p>
                      <a:r>
                        <a:rPr lang="en-US" sz="1600" b="0" dirty="0" smtClean="0">
                          <a:latin typeface="Courier New" pitchFamily="49" charset="0"/>
                          <a:cs typeface="Courier New" pitchFamily="49" charset="0"/>
                        </a:rPr>
                        <a:t>True</a:t>
                      </a:r>
                      <a:endParaRPr lang="en-US" sz="1600" b="0" dirty="0">
                        <a:latin typeface="Courier New" pitchFamily="49" charset="0"/>
                        <a:cs typeface="Courier New" pitchFamily="49" charset="0"/>
                      </a:endParaRPr>
                    </a:p>
                  </a:txBody>
                  <a:tcPr/>
                </a:tc>
              </a:tr>
              <a:tr h="370840">
                <a:tc>
                  <a:txBody>
                    <a:bodyPr/>
                    <a:lstStyle/>
                    <a:p>
                      <a:r>
                        <a:rPr lang="en-US" sz="1600" b="0" dirty="0" smtClean="0">
                          <a:latin typeface="Courier New" pitchFamily="49" charset="0"/>
                          <a:cs typeface="Courier New" pitchFamily="49" charset="0"/>
                        </a:rPr>
                        <a:t>False</a:t>
                      </a:r>
                      <a:endParaRPr lang="en-US" sz="1600" b="0" dirty="0">
                        <a:latin typeface="Courier New" pitchFamily="49" charset="0"/>
                        <a:cs typeface="Courier New" pitchFamily="49" charset="0"/>
                      </a:endParaRPr>
                    </a:p>
                  </a:txBody>
                  <a:tcPr/>
                </a:tc>
                <a:tc>
                  <a:txBody>
                    <a:bodyPr/>
                    <a:lstStyle/>
                    <a:p>
                      <a:r>
                        <a:rPr lang="en-US" sz="1600" b="0" dirty="0" smtClean="0">
                          <a:latin typeface="Courier New" pitchFamily="49" charset="0"/>
                          <a:cs typeface="Courier New" pitchFamily="49" charset="0"/>
                        </a:rPr>
                        <a:t>True</a:t>
                      </a:r>
                      <a:endParaRPr lang="en-US" sz="1600" b="0" dirty="0">
                        <a:latin typeface="Courier New" pitchFamily="49" charset="0"/>
                        <a:cs typeface="Courier New" pitchFamily="49" charset="0"/>
                      </a:endParaRPr>
                    </a:p>
                  </a:txBody>
                  <a:tcPr/>
                </a:tc>
                <a:tc>
                  <a:txBody>
                    <a:bodyPr/>
                    <a:lstStyle/>
                    <a:p>
                      <a:r>
                        <a:rPr lang="en-US" sz="1600" b="0" dirty="0" smtClean="0">
                          <a:latin typeface="Courier New" pitchFamily="49" charset="0"/>
                          <a:cs typeface="Courier New" pitchFamily="49" charset="0"/>
                        </a:rPr>
                        <a:t>True</a:t>
                      </a:r>
                      <a:endParaRPr lang="en-US" sz="1600" b="0" dirty="0">
                        <a:latin typeface="Courier New" pitchFamily="49" charset="0"/>
                        <a:cs typeface="Courier New" pitchFamily="49" charset="0"/>
                      </a:endParaRPr>
                    </a:p>
                  </a:txBody>
                  <a:tcPr/>
                </a:tc>
              </a:tr>
              <a:tr h="370840">
                <a:tc>
                  <a:txBody>
                    <a:bodyPr/>
                    <a:lstStyle/>
                    <a:p>
                      <a:r>
                        <a:rPr lang="en-US" sz="1600" b="0" dirty="0" smtClean="0">
                          <a:latin typeface="Courier New" pitchFamily="49" charset="0"/>
                          <a:cs typeface="Courier New" pitchFamily="49" charset="0"/>
                        </a:rPr>
                        <a:t>False</a:t>
                      </a:r>
                      <a:endParaRPr lang="en-US" sz="1600" b="0" dirty="0">
                        <a:latin typeface="Courier New" pitchFamily="49" charset="0"/>
                        <a:cs typeface="Courier New" pitchFamily="49" charset="0"/>
                      </a:endParaRPr>
                    </a:p>
                  </a:txBody>
                  <a:tcPr/>
                </a:tc>
                <a:tc>
                  <a:txBody>
                    <a:bodyPr/>
                    <a:lstStyle/>
                    <a:p>
                      <a:r>
                        <a:rPr lang="en-US" sz="1600" b="0" dirty="0" smtClean="0">
                          <a:latin typeface="Courier New" pitchFamily="49" charset="0"/>
                          <a:cs typeface="Courier New" pitchFamily="49" charset="0"/>
                        </a:rPr>
                        <a:t>False</a:t>
                      </a:r>
                      <a:endParaRPr lang="en-US" sz="1600" b="0" dirty="0">
                        <a:latin typeface="Courier New" pitchFamily="49" charset="0"/>
                        <a:cs typeface="Courier New" pitchFamily="49" charset="0"/>
                      </a:endParaRPr>
                    </a:p>
                  </a:txBody>
                  <a:tcPr/>
                </a:tc>
                <a:tc>
                  <a:txBody>
                    <a:bodyPr/>
                    <a:lstStyle/>
                    <a:p>
                      <a:r>
                        <a:rPr lang="en-US" sz="1600" b="0" dirty="0" smtClean="0">
                          <a:latin typeface="Courier New" pitchFamily="49" charset="0"/>
                          <a:cs typeface="Courier New" pitchFamily="49" charset="0"/>
                        </a:rPr>
                        <a:t>False</a:t>
                      </a:r>
                      <a:endParaRPr lang="en-US" sz="1600" b="0" dirty="0">
                        <a:latin typeface="Courier New" pitchFamily="49" charset="0"/>
                        <a:cs typeface="Courier New" pitchFamily="49" charset="0"/>
                      </a:endParaRPr>
                    </a:p>
                  </a:txBody>
                  <a:tcPr/>
                </a:tc>
              </a:tr>
              <a:tr h="370840">
                <a:tc>
                  <a:txBody>
                    <a:bodyPr/>
                    <a:lstStyle/>
                    <a:p>
                      <a:r>
                        <a:rPr lang="en-US" sz="1600" b="0" dirty="0" smtClean="0">
                          <a:latin typeface="Courier New" pitchFamily="49" charset="0"/>
                          <a:cs typeface="Courier New" pitchFamily="49" charset="0"/>
                        </a:rPr>
                        <a:t>True</a:t>
                      </a:r>
                      <a:endParaRPr lang="en-US" sz="1600" b="0" dirty="0">
                        <a:latin typeface="Courier New" pitchFamily="49" charset="0"/>
                        <a:cs typeface="Courier New" pitchFamily="49" charset="0"/>
                      </a:endParaRPr>
                    </a:p>
                  </a:txBody>
                  <a:tcPr/>
                </a:tc>
                <a:tc>
                  <a:txBody>
                    <a:bodyPr/>
                    <a:lstStyle/>
                    <a:p>
                      <a:r>
                        <a:rPr lang="en-US" sz="1600" b="0" dirty="0" smtClean="0">
                          <a:latin typeface="Courier New" pitchFamily="49" charset="0"/>
                          <a:cs typeface="Courier New" pitchFamily="49" charset="0"/>
                        </a:rPr>
                        <a:t>True</a:t>
                      </a:r>
                      <a:endParaRPr lang="en-US" sz="1600" b="0" dirty="0">
                        <a:latin typeface="Courier New" pitchFamily="49" charset="0"/>
                        <a:cs typeface="Courier New" pitchFamily="49" charset="0"/>
                      </a:endParaRPr>
                    </a:p>
                  </a:txBody>
                  <a:tcPr/>
                </a:tc>
                <a:tc>
                  <a:txBody>
                    <a:bodyPr/>
                    <a:lstStyle/>
                    <a:p>
                      <a:r>
                        <a:rPr lang="en-US" sz="1600" b="0" dirty="0" smtClean="0">
                          <a:latin typeface="Courier New" pitchFamily="49" charset="0"/>
                          <a:cs typeface="Courier New" pitchFamily="49" charset="0"/>
                        </a:rPr>
                        <a:t>False</a:t>
                      </a:r>
                      <a:endParaRPr lang="en-US" sz="1600" b="0" dirty="0">
                        <a:latin typeface="Courier New" pitchFamily="49" charset="0"/>
                        <a:cs typeface="Courier New" pitchFamily="49" charset="0"/>
                      </a:endParaRPr>
                    </a:p>
                  </a:txBody>
                  <a:tcPr/>
                </a:tc>
              </a:tr>
            </a:tbl>
          </a:graphicData>
        </a:graphic>
      </p:graphicFrame>
      <p:sp>
        <p:nvSpPr>
          <p:cNvPr id="6" name="Rectangle 5"/>
          <p:cNvSpPr/>
          <p:nvPr/>
        </p:nvSpPr>
        <p:spPr>
          <a:xfrm>
            <a:off x="1125613" y="2667001"/>
            <a:ext cx="6892775" cy="92333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54101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New" pitchFamily="49" charset="0"/>
                <a:cs typeface="Courier New" pitchFamily="49" charset="0"/>
              </a:rPr>
              <a:t>Not</a:t>
            </a:r>
            <a:r>
              <a:rPr lang="en-US" dirty="0"/>
              <a:t> Operator</a:t>
            </a:r>
          </a:p>
        </p:txBody>
      </p:sp>
      <p:sp>
        <p:nvSpPr>
          <p:cNvPr id="3" name="Content Placeholder 2"/>
          <p:cNvSpPr>
            <a:spLocks noGrp="1"/>
          </p:cNvSpPr>
          <p:nvPr>
            <p:ph idx="1"/>
          </p:nvPr>
        </p:nvSpPr>
        <p:spPr/>
        <p:txBody>
          <a:bodyPr>
            <a:normAutofit/>
          </a:bodyPr>
          <a:lstStyle/>
          <a:p>
            <a:r>
              <a:rPr lang="en-US" sz="2200" dirty="0"/>
              <a:t>The </a:t>
            </a:r>
            <a:r>
              <a:rPr lang="en-US" sz="2200" dirty="0">
                <a:latin typeface="Courier New" pitchFamily="49" charset="0"/>
                <a:cs typeface="Courier New" pitchFamily="49" charset="0"/>
              </a:rPr>
              <a:t>Not</a:t>
            </a:r>
            <a:r>
              <a:rPr lang="en-US" sz="2200" dirty="0"/>
              <a:t> operator takes a Boolean expression and reverses its logical value</a:t>
            </a:r>
          </a:p>
          <a:p>
            <a:r>
              <a:rPr lang="en-US" sz="2200" dirty="0"/>
              <a:t>The following </a:t>
            </a:r>
            <a:r>
              <a:rPr lang="en-US" sz="2200" dirty="0">
                <a:latin typeface="Courier New" pitchFamily="49" charset="0"/>
                <a:cs typeface="Courier New" pitchFamily="49" charset="0"/>
              </a:rPr>
              <a:t>If</a:t>
            </a:r>
            <a:r>
              <a:rPr lang="en-US" sz="2200" dirty="0"/>
              <a:t> statement uses the </a:t>
            </a:r>
            <a:r>
              <a:rPr lang="en-US" sz="2200" dirty="0">
                <a:latin typeface="Courier New" pitchFamily="49" charset="0"/>
                <a:cs typeface="Courier New" pitchFamily="49" charset="0"/>
              </a:rPr>
              <a:t>Not</a:t>
            </a:r>
            <a:r>
              <a:rPr lang="en-US" sz="2200" dirty="0"/>
              <a:t> operator:</a:t>
            </a:r>
          </a:p>
          <a:p>
            <a:endParaRPr lang="en-US" dirty="0"/>
          </a:p>
          <a:p>
            <a:endParaRPr lang="en-US" sz="2800" dirty="0"/>
          </a:p>
          <a:p>
            <a:r>
              <a:rPr lang="en-US" sz="2000" dirty="0"/>
              <a:t>If the expression is true, the </a:t>
            </a:r>
            <a:r>
              <a:rPr lang="en-US" sz="2000" dirty="0">
                <a:latin typeface="Courier New" pitchFamily="49" charset="0"/>
                <a:cs typeface="Courier New" pitchFamily="49" charset="0"/>
              </a:rPr>
              <a:t>Not</a:t>
            </a:r>
            <a:r>
              <a:rPr lang="en-US" sz="2000" dirty="0"/>
              <a:t> operator returns </a:t>
            </a:r>
            <a:r>
              <a:rPr lang="en-US" sz="2000" i="1" dirty="0"/>
              <a:t>False</a:t>
            </a:r>
            <a:r>
              <a:rPr lang="en-US" sz="2000" dirty="0"/>
              <a:t>, and if the expression is false, it returns </a:t>
            </a:r>
            <a:r>
              <a:rPr lang="en-US" sz="2000" i="1" dirty="0"/>
              <a:t>True</a:t>
            </a:r>
            <a:r>
              <a:rPr lang="en-US" sz="2000" dirty="0"/>
              <a:t>, as shown in the following truth table:</a:t>
            </a:r>
          </a:p>
          <a:p>
            <a:endParaRPr lang="en-US" dirty="0"/>
          </a:p>
        </p:txBody>
      </p:sp>
      <p:sp>
        <p:nvSpPr>
          <p:cNvPr id="4" name="TextBox 3"/>
          <p:cNvSpPr txBox="1"/>
          <p:nvPr/>
        </p:nvSpPr>
        <p:spPr>
          <a:xfrm>
            <a:off x="776731" y="2819400"/>
            <a:ext cx="7590539" cy="830997"/>
          </a:xfrm>
          <a:prstGeom prst="rect">
            <a:avLst/>
          </a:prstGeom>
          <a:noFill/>
        </p:spPr>
        <p:txBody>
          <a:bodyPr wrap="none" rtlCol="0">
            <a:spAutoFit/>
          </a:bodyPr>
          <a:lstStyle/>
          <a:p>
            <a:r>
              <a:rPr lang="en-US" sz="1600" dirty="0" smtClean="0">
                <a:latin typeface="Courier New" pitchFamily="49" charset="0"/>
                <a:cs typeface="Courier New" pitchFamily="49" charset="0"/>
              </a:rPr>
              <a:t>If Not </a:t>
            </a:r>
            <a:r>
              <a:rPr lang="en-US" sz="1600" dirty="0" err="1" smtClean="0">
                <a:latin typeface="Courier New" pitchFamily="49" charset="0"/>
                <a:cs typeface="Courier New" pitchFamily="49" charset="0"/>
              </a:rPr>
              <a:t>intTemperature</a:t>
            </a:r>
            <a:r>
              <a:rPr lang="en-US" sz="1600" dirty="0" smtClean="0">
                <a:latin typeface="Courier New" pitchFamily="49" charset="0"/>
                <a:cs typeface="Courier New" pitchFamily="49" charset="0"/>
              </a:rPr>
              <a:t> &gt; 100 Then</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lblMessage.Text</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 "You are below the maximum temperature."</a:t>
            </a:r>
          </a:p>
          <a:p>
            <a:r>
              <a:rPr lang="en-US" sz="1600" dirty="0" smtClean="0">
                <a:latin typeface="Courier New" pitchFamily="49" charset="0"/>
                <a:cs typeface="Courier New" pitchFamily="49" charset="0"/>
              </a:rPr>
              <a:t>End If</a:t>
            </a:r>
            <a:endParaRPr lang="en-US" sz="1600" dirty="0">
              <a:latin typeface="Courier New" pitchFamily="49" charset="0"/>
              <a:cs typeface="Courier New"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51703096"/>
              </p:ext>
            </p:extLst>
          </p:nvPr>
        </p:nvGraphicFramePr>
        <p:xfrm>
          <a:off x="2975928" y="4953000"/>
          <a:ext cx="3192145" cy="1112520"/>
        </p:xfrm>
        <a:graphic>
          <a:graphicData uri="http://schemas.openxmlformats.org/drawingml/2006/table">
            <a:tbl>
              <a:tblPr firstRow="1" bandRow="1">
                <a:tableStyleId>{5C22544A-7EE6-4342-B048-85BDC9FD1C3A}</a:tableStyleId>
              </a:tblPr>
              <a:tblGrid>
                <a:gridCol w="1372235"/>
                <a:gridCol w="1819910"/>
              </a:tblGrid>
              <a:tr h="370840">
                <a:tc>
                  <a:txBody>
                    <a:bodyPr/>
                    <a:lstStyle/>
                    <a:p>
                      <a:r>
                        <a:rPr lang="en-US" sz="1800" b="0" dirty="0" smtClean="0"/>
                        <a:t>Expression</a:t>
                      </a:r>
                      <a:endParaRPr lang="en-US" sz="1800" b="0" dirty="0"/>
                    </a:p>
                  </a:txBody>
                  <a:tcPr/>
                </a:tc>
                <a:tc>
                  <a:txBody>
                    <a:bodyPr/>
                    <a:lstStyle/>
                    <a:p>
                      <a:r>
                        <a:rPr lang="en-US" sz="1800" b="0" dirty="0" smtClean="0">
                          <a:latin typeface="Courier New" pitchFamily="49" charset="0"/>
                          <a:cs typeface="Courier New" pitchFamily="49" charset="0"/>
                        </a:rPr>
                        <a:t>Not</a:t>
                      </a:r>
                      <a:r>
                        <a:rPr lang="en-US" sz="1800" b="0" dirty="0" smtClean="0"/>
                        <a:t> Expression</a:t>
                      </a:r>
                      <a:endParaRPr lang="en-US" sz="1800" b="0" dirty="0"/>
                    </a:p>
                  </a:txBody>
                  <a:tcPr/>
                </a:tc>
              </a:tr>
              <a:tr h="370840">
                <a:tc>
                  <a:txBody>
                    <a:bodyPr/>
                    <a:lstStyle/>
                    <a:p>
                      <a:r>
                        <a:rPr lang="en-US" sz="1800" b="0" dirty="0" smtClean="0"/>
                        <a:t>True</a:t>
                      </a:r>
                      <a:endParaRPr lang="en-US" sz="1800" b="0" dirty="0"/>
                    </a:p>
                  </a:txBody>
                  <a:tcPr/>
                </a:tc>
                <a:tc>
                  <a:txBody>
                    <a:bodyPr/>
                    <a:lstStyle/>
                    <a:p>
                      <a:r>
                        <a:rPr lang="en-US" sz="1800" b="0" dirty="0" smtClean="0"/>
                        <a:t>False</a:t>
                      </a:r>
                      <a:endParaRPr lang="en-US" sz="1800" b="0" dirty="0"/>
                    </a:p>
                  </a:txBody>
                  <a:tcPr/>
                </a:tc>
              </a:tr>
              <a:tr h="370840">
                <a:tc>
                  <a:txBody>
                    <a:bodyPr/>
                    <a:lstStyle/>
                    <a:p>
                      <a:r>
                        <a:rPr lang="en-US" sz="1800" b="0" dirty="0" smtClean="0"/>
                        <a:t>False</a:t>
                      </a:r>
                      <a:endParaRPr lang="en-US" sz="1800" b="0" dirty="0"/>
                    </a:p>
                  </a:txBody>
                  <a:tcPr/>
                </a:tc>
                <a:tc>
                  <a:txBody>
                    <a:bodyPr/>
                    <a:lstStyle/>
                    <a:p>
                      <a:r>
                        <a:rPr lang="en-US" sz="1800" b="0" dirty="0" smtClean="0"/>
                        <a:t>True</a:t>
                      </a:r>
                      <a:endParaRPr lang="en-US" sz="1800" b="0" dirty="0"/>
                    </a:p>
                  </a:txBody>
                  <a:tcPr/>
                </a:tc>
              </a:tr>
            </a:tbl>
          </a:graphicData>
        </a:graphic>
      </p:graphicFrame>
      <p:sp>
        <p:nvSpPr>
          <p:cNvPr id="6" name="Rectangle 5"/>
          <p:cNvSpPr/>
          <p:nvPr/>
        </p:nvSpPr>
        <p:spPr>
          <a:xfrm>
            <a:off x="776731" y="2819400"/>
            <a:ext cx="7590539" cy="92333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26332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Numerical Ranges</a:t>
            </a:r>
          </a:p>
        </p:txBody>
      </p:sp>
      <p:sp>
        <p:nvSpPr>
          <p:cNvPr id="3" name="Content Placeholder 2"/>
          <p:cNvSpPr>
            <a:spLocks noGrp="1"/>
          </p:cNvSpPr>
          <p:nvPr>
            <p:ph idx="1"/>
          </p:nvPr>
        </p:nvSpPr>
        <p:spPr/>
        <p:txBody>
          <a:bodyPr/>
          <a:lstStyle/>
          <a:p>
            <a:r>
              <a:rPr lang="en-US" dirty="0"/>
              <a:t>The </a:t>
            </a:r>
            <a:r>
              <a:rPr lang="en-US" dirty="0">
                <a:latin typeface="Courier New" pitchFamily="49" charset="0"/>
                <a:cs typeface="Courier New" pitchFamily="49" charset="0"/>
              </a:rPr>
              <a:t>And</a:t>
            </a:r>
            <a:r>
              <a:rPr lang="en-US" dirty="0"/>
              <a:t> operator is best for checking if a value is </a:t>
            </a:r>
            <a:r>
              <a:rPr lang="en-US" i="1" dirty="0"/>
              <a:t>inside</a:t>
            </a:r>
            <a:r>
              <a:rPr lang="en-US" dirty="0"/>
              <a:t> a range of numbers</a:t>
            </a:r>
          </a:p>
          <a:p>
            <a:endParaRPr lang="en-US" dirty="0"/>
          </a:p>
          <a:p>
            <a:endParaRPr lang="en-US" dirty="0"/>
          </a:p>
          <a:p>
            <a:r>
              <a:rPr lang="en-US" dirty="0"/>
              <a:t>The </a:t>
            </a:r>
            <a:r>
              <a:rPr lang="en-US" dirty="0">
                <a:latin typeface="Courier New" pitchFamily="49" charset="0"/>
                <a:cs typeface="Courier New" pitchFamily="49" charset="0"/>
              </a:rPr>
              <a:t>Or</a:t>
            </a:r>
            <a:r>
              <a:rPr lang="en-US" dirty="0"/>
              <a:t> operator is best for checking if a value is </a:t>
            </a:r>
            <a:r>
              <a:rPr lang="en-US" i="1" dirty="0"/>
              <a:t>outside</a:t>
            </a:r>
            <a:r>
              <a:rPr lang="en-US" dirty="0"/>
              <a:t> a range of numbers</a:t>
            </a:r>
          </a:p>
          <a:p>
            <a:endParaRPr lang="en-US" b="1" dirty="0"/>
          </a:p>
          <a:p>
            <a:endParaRPr lang="en-US" dirty="0"/>
          </a:p>
        </p:txBody>
      </p:sp>
      <p:sp>
        <p:nvSpPr>
          <p:cNvPr id="4" name="TextBox 3"/>
          <p:cNvSpPr txBox="1"/>
          <p:nvPr/>
        </p:nvSpPr>
        <p:spPr>
          <a:xfrm>
            <a:off x="800100" y="2743200"/>
            <a:ext cx="7543800" cy="830997"/>
          </a:xfrm>
          <a:prstGeom prst="rect">
            <a:avLst/>
          </a:prstGeom>
          <a:noFill/>
        </p:spPr>
        <p:txBody>
          <a:bodyPr wrap="square" rtlCol="0">
            <a:spAutoFit/>
          </a:bodyPr>
          <a:lstStyle/>
          <a:p>
            <a:r>
              <a:rPr lang="en-US" sz="1600" dirty="0" smtClean="0">
                <a:latin typeface="Courier New" pitchFamily="49" charset="0"/>
                <a:cs typeface="Courier New" pitchFamily="49" charset="0"/>
              </a:rPr>
              <a:t>If </a:t>
            </a:r>
            <a:r>
              <a:rPr lang="en-US" sz="1600" dirty="0" err="1" smtClean="0">
                <a:latin typeface="Courier New" pitchFamily="49" charset="0"/>
                <a:cs typeface="Courier New" pitchFamily="49" charset="0"/>
              </a:rPr>
              <a:t>intX</a:t>
            </a:r>
            <a:r>
              <a:rPr lang="en-US" sz="1600" dirty="0" smtClean="0">
                <a:latin typeface="Courier New" pitchFamily="49" charset="0"/>
                <a:cs typeface="Courier New" pitchFamily="49" charset="0"/>
              </a:rPr>
              <a:t> &gt;= 20 And </a:t>
            </a:r>
            <a:r>
              <a:rPr lang="en-US" sz="1600" dirty="0" err="1" smtClean="0">
                <a:latin typeface="Courier New" pitchFamily="49" charset="0"/>
                <a:cs typeface="Courier New" pitchFamily="49" charset="0"/>
              </a:rPr>
              <a:t>intX</a:t>
            </a:r>
            <a:r>
              <a:rPr lang="en-US" sz="1600" dirty="0" smtClean="0">
                <a:latin typeface="Courier New" pitchFamily="49" charset="0"/>
                <a:cs typeface="Courier New" pitchFamily="49" charset="0"/>
              </a:rPr>
              <a:t> &lt;= 40 Then</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lblMessage.Text</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 "The value is in the acceptable range."</a:t>
            </a:r>
          </a:p>
          <a:p>
            <a:r>
              <a:rPr lang="en-US" sz="1600" dirty="0" smtClean="0">
                <a:latin typeface="Courier New" pitchFamily="49" charset="0"/>
                <a:cs typeface="Courier New" pitchFamily="49" charset="0"/>
              </a:rPr>
              <a:t>End If</a:t>
            </a:r>
            <a:endParaRPr lang="en-US" sz="1600" dirty="0">
              <a:latin typeface="Courier New" pitchFamily="49" charset="0"/>
              <a:cs typeface="Courier New" pitchFamily="49" charset="0"/>
            </a:endParaRPr>
          </a:p>
        </p:txBody>
      </p:sp>
      <p:sp>
        <p:nvSpPr>
          <p:cNvPr id="5" name="TextBox 4"/>
          <p:cNvSpPr txBox="1"/>
          <p:nvPr/>
        </p:nvSpPr>
        <p:spPr>
          <a:xfrm>
            <a:off x="653299" y="5105400"/>
            <a:ext cx="7837402" cy="830997"/>
          </a:xfrm>
          <a:prstGeom prst="rect">
            <a:avLst/>
          </a:prstGeom>
          <a:noFill/>
        </p:spPr>
        <p:txBody>
          <a:bodyPr wrap="none" rtlCol="0">
            <a:spAutoFit/>
          </a:bodyPr>
          <a:lstStyle/>
          <a:p>
            <a:r>
              <a:rPr lang="en-US" sz="1600" dirty="0" smtClean="0">
                <a:latin typeface="Courier New" pitchFamily="49" charset="0"/>
                <a:cs typeface="Courier New" pitchFamily="49" charset="0"/>
              </a:rPr>
              <a:t>If </a:t>
            </a:r>
            <a:r>
              <a:rPr lang="en-US" sz="1600" dirty="0" err="1" smtClean="0">
                <a:latin typeface="Courier New" pitchFamily="49" charset="0"/>
                <a:cs typeface="Courier New" pitchFamily="49" charset="0"/>
              </a:rPr>
              <a:t>intX</a:t>
            </a:r>
            <a:r>
              <a:rPr lang="en-US" sz="1600" dirty="0" smtClean="0">
                <a:latin typeface="Courier New" pitchFamily="49" charset="0"/>
                <a:cs typeface="Courier New" pitchFamily="49" charset="0"/>
              </a:rPr>
              <a:t> &lt; 20 Or </a:t>
            </a:r>
            <a:r>
              <a:rPr lang="en-US" sz="1600" dirty="0" err="1" smtClean="0">
                <a:latin typeface="Courier New" pitchFamily="49" charset="0"/>
                <a:cs typeface="Courier New" pitchFamily="49" charset="0"/>
              </a:rPr>
              <a:t>intX</a:t>
            </a:r>
            <a:r>
              <a:rPr lang="en-US" sz="1600" dirty="0" smtClean="0">
                <a:latin typeface="Courier New" pitchFamily="49" charset="0"/>
                <a:cs typeface="Courier New" pitchFamily="49" charset="0"/>
              </a:rPr>
              <a:t> &gt; 40 Then</a:t>
            </a:r>
          </a:p>
          <a:p>
            <a:r>
              <a:rPr lang="en-US" sz="1600" dirty="0" err="1" smtClean="0">
                <a:latin typeface="Courier New" pitchFamily="49" charset="0"/>
                <a:cs typeface="Courier New" pitchFamily="49" charset="0"/>
              </a:rPr>
              <a:t>lblMessage.Text</a:t>
            </a:r>
            <a:r>
              <a:rPr lang="en-US" sz="1600" dirty="0" smtClean="0">
                <a:latin typeface="Courier New" pitchFamily="49" charset="0"/>
                <a:cs typeface="Courier New" pitchFamily="49" charset="0"/>
              </a:rPr>
              <a:t> = "The value is outside the acceptable range."</a:t>
            </a:r>
          </a:p>
          <a:p>
            <a:r>
              <a:rPr lang="en-US" sz="1600" dirty="0" smtClean="0">
                <a:latin typeface="Courier New" pitchFamily="49" charset="0"/>
                <a:cs typeface="Courier New" pitchFamily="49" charset="0"/>
              </a:rPr>
              <a:t>End If</a:t>
            </a:r>
            <a:endParaRPr lang="en-US" sz="1600" dirty="0">
              <a:latin typeface="Courier New" pitchFamily="49" charset="0"/>
              <a:cs typeface="Courier New" pitchFamily="49" charset="0"/>
            </a:endParaRPr>
          </a:p>
        </p:txBody>
      </p:sp>
      <p:sp>
        <p:nvSpPr>
          <p:cNvPr id="6" name="Rectangle 5"/>
          <p:cNvSpPr/>
          <p:nvPr/>
        </p:nvSpPr>
        <p:spPr>
          <a:xfrm>
            <a:off x="776731" y="2743200"/>
            <a:ext cx="7713970" cy="92333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3299" y="5033849"/>
            <a:ext cx="7837402" cy="92333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0489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Precedence of Logical Operators</a:t>
            </a:r>
          </a:p>
        </p:txBody>
      </p:sp>
      <p:sp>
        <p:nvSpPr>
          <p:cNvPr id="3" name="Content Placeholder 2"/>
          <p:cNvSpPr>
            <a:spLocks noGrp="1"/>
          </p:cNvSpPr>
          <p:nvPr>
            <p:ph idx="1"/>
          </p:nvPr>
        </p:nvSpPr>
        <p:spPr/>
        <p:txBody>
          <a:bodyPr>
            <a:normAutofit fontScale="92500"/>
          </a:bodyPr>
          <a:lstStyle/>
          <a:p>
            <a:r>
              <a:rPr lang="en-US" dirty="0"/>
              <a:t>Logical operators have an order of precedence just as arithmetic operators do</a:t>
            </a:r>
          </a:p>
          <a:p>
            <a:r>
              <a:rPr lang="en-US" dirty="0"/>
              <a:t>From highest to lowest precedence</a:t>
            </a:r>
          </a:p>
          <a:p>
            <a:pPr marL="971550" lvl="1" indent="-514350">
              <a:buFont typeface="+mj-lt"/>
              <a:buAutoNum type="arabicParenR"/>
            </a:pPr>
            <a:r>
              <a:rPr lang="en-US" dirty="0" smtClean="0"/>
              <a:t> </a:t>
            </a:r>
            <a:r>
              <a:rPr lang="en-US" dirty="0" smtClean="0">
                <a:latin typeface="Courier New" pitchFamily="49" charset="0"/>
                <a:cs typeface="Courier New" pitchFamily="49" charset="0"/>
              </a:rPr>
              <a:t>Not </a:t>
            </a:r>
            <a:endParaRPr lang="en-US" dirty="0">
              <a:latin typeface="Courier New" pitchFamily="49" charset="0"/>
              <a:cs typeface="Courier New" pitchFamily="49" charset="0"/>
            </a:endParaRPr>
          </a:p>
          <a:p>
            <a:pPr marL="971550" lvl="1" indent="-514350">
              <a:buFont typeface="+mj-lt"/>
              <a:buAutoNum type="arabicParenR"/>
            </a:pPr>
            <a:r>
              <a:rPr lang="en-US" dirty="0" smtClean="0"/>
              <a:t> </a:t>
            </a:r>
            <a:r>
              <a:rPr lang="en-US" dirty="0" smtClean="0">
                <a:latin typeface="Courier New" pitchFamily="49" charset="0"/>
                <a:cs typeface="Courier New" pitchFamily="49" charset="0"/>
              </a:rPr>
              <a:t>And</a:t>
            </a:r>
            <a:endParaRPr lang="en-US" dirty="0">
              <a:latin typeface="Courier New" pitchFamily="49" charset="0"/>
              <a:cs typeface="Courier New" pitchFamily="49" charset="0"/>
            </a:endParaRPr>
          </a:p>
          <a:p>
            <a:pPr marL="971550" lvl="1" indent="-514350">
              <a:buFont typeface="+mj-lt"/>
              <a:buAutoNum type="arabicParenR"/>
            </a:pPr>
            <a:r>
              <a:rPr lang="en-US" dirty="0" smtClean="0"/>
              <a:t> </a:t>
            </a:r>
            <a:r>
              <a:rPr lang="en-US" dirty="0" smtClean="0">
                <a:latin typeface="Courier New" pitchFamily="49" charset="0"/>
                <a:cs typeface="Courier New" pitchFamily="49" charset="0"/>
              </a:rPr>
              <a:t>Or</a:t>
            </a:r>
            <a:endParaRPr lang="en-US" dirty="0">
              <a:latin typeface="Courier New" pitchFamily="49" charset="0"/>
              <a:cs typeface="Courier New" pitchFamily="49" charset="0"/>
            </a:endParaRPr>
          </a:p>
          <a:p>
            <a:pPr marL="971550" lvl="1" indent="-514350">
              <a:buFont typeface="+mj-lt"/>
              <a:buAutoNum type="arabicParenR"/>
            </a:pPr>
            <a:r>
              <a:rPr lang="en-US" dirty="0" smtClean="0"/>
              <a:t> </a:t>
            </a:r>
            <a:r>
              <a:rPr lang="en-US" dirty="0" err="1" smtClean="0">
                <a:latin typeface="Courier New" pitchFamily="49" charset="0"/>
                <a:cs typeface="Courier New" pitchFamily="49" charset="0"/>
              </a:rPr>
              <a:t>Xor</a:t>
            </a:r>
            <a:endParaRPr lang="en-US" dirty="0">
              <a:latin typeface="Courier New" pitchFamily="49" charset="0"/>
              <a:cs typeface="Courier New" pitchFamily="49" charset="0"/>
            </a:endParaRPr>
          </a:p>
          <a:p>
            <a:r>
              <a:rPr lang="en-US" dirty="0"/>
              <a:t>As with arithmetic operations, parentheses are often used to clarify order of operations</a:t>
            </a:r>
          </a:p>
          <a:p>
            <a:endParaRPr lang="en-US" dirty="0"/>
          </a:p>
        </p:txBody>
      </p:sp>
    </p:spTree>
    <p:extLst>
      <p:ext uri="{BB962C8B-B14F-4D97-AF65-F5344CB8AC3E}">
        <p14:creationId xmlns:p14="http://schemas.microsoft.com/office/powerpoint/2010/main" val="6757053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Precedence of Logical Operators</a:t>
            </a:r>
          </a:p>
        </p:txBody>
      </p:sp>
      <p:sp>
        <p:nvSpPr>
          <p:cNvPr id="3" name="Content Placeholder 2"/>
          <p:cNvSpPr>
            <a:spLocks noGrp="1"/>
          </p:cNvSpPr>
          <p:nvPr>
            <p:ph idx="1"/>
          </p:nvPr>
        </p:nvSpPr>
        <p:spPr>
          <a:xfrm>
            <a:off x="457200" y="1600200"/>
            <a:ext cx="8229600" cy="4525963"/>
          </a:xfrm>
        </p:spPr>
        <p:txBody>
          <a:bodyPr>
            <a:normAutofit fontScale="77500" lnSpcReduction="20000"/>
          </a:bodyPr>
          <a:lstStyle/>
          <a:p>
            <a:pPr>
              <a:lnSpc>
                <a:spcPct val="90000"/>
              </a:lnSpc>
            </a:pPr>
            <a:r>
              <a:rPr lang="en-US" dirty="0"/>
              <a:t>For example, in the statement</a:t>
            </a:r>
          </a:p>
          <a:p>
            <a:pPr>
              <a:lnSpc>
                <a:spcPct val="90000"/>
              </a:lnSpc>
            </a:pPr>
            <a:endParaRPr lang="en-US" dirty="0"/>
          </a:p>
          <a:p>
            <a:pPr lvl="1">
              <a:lnSpc>
                <a:spcPct val="90000"/>
              </a:lnSpc>
              <a:buNone/>
            </a:pPr>
            <a:r>
              <a:rPr lang="en-US" dirty="0"/>
              <a:t>		</a:t>
            </a:r>
            <a:r>
              <a:rPr lang="en-US" dirty="0" smtClean="0">
                <a:latin typeface="Courier New" pitchFamily="49" charset="0"/>
                <a:cs typeface="Courier New" pitchFamily="49" charset="0"/>
              </a:rPr>
              <a:t>If </a:t>
            </a:r>
            <a:r>
              <a:rPr lang="en-US" dirty="0">
                <a:latin typeface="Courier New" pitchFamily="49" charset="0"/>
                <a:cs typeface="Courier New" pitchFamily="49" charset="0"/>
              </a:rPr>
              <a:t>x &lt; 0 And y &gt; 100 Or z = 50</a:t>
            </a:r>
          </a:p>
          <a:p>
            <a:pPr lvl="1">
              <a:lnSpc>
                <a:spcPct val="90000"/>
              </a:lnSpc>
              <a:buNone/>
            </a:pPr>
            <a:endParaRPr lang="en-US" dirty="0"/>
          </a:p>
          <a:p>
            <a:pPr lvl="1">
              <a:lnSpc>
                <a:spcPct val="90000"/>
              </a:lnSpc>
            </a:pPr>
            <a:r>
              <a:rPr lang="en-US" dirty="0">
                <a:latin typeface="Courier New" pitchFamily="49" charset="0"/>
                <a:cs typeface="Courier New" pitchFamily="49" charset="0"/>
              </a:rPr>
              <a:t>x &lt; 0 And y &gt; 100</a:t>
            </a:r>
            <a:r>
              <a:rPr lang="en-US" dirty="0"/>
              <a:t> is evaluated first</a:t>
            </a:r>
          </a:p>
          <a:p>
            <a:pPr lvl="1">
              <a:lnSpc>
                <a:spcPct val="90000"/>
              </a:lnSpc>
            </a:pPr>
            <a:r>
              <a:rPr lang="en-US" dirty="0"/>
              <a:t>If the </a:t>
            </a:r>
            <a:r>
              <a:rPr lang="en-US" dirty="0">
                <a:latin typeface="Courier New" pitchFamily="49" charset="0"/>
                <a:cs typeface="Courier New" pitchFamily="49" charset="0"/>
              </a:rPr>
              <a:t>And</a:t>
            </a:r>
            <a:r>
              <a:rPr lang="en-US" dirty="0"/>
              <a:t> condition is true, we then evaluate</a:t>
            </a:r>
          </a:p>
          <a:p>
            <a:pPr lvl="1">
              <a:lnSpc>
                <a:spcPct val="90000"/>
              </a:lnSpc>
            </a:pPr>
            <a:r>
              <a:rPr lang="en-US" dirty="0">
                <a:latin typeface="Courier New" pitchFamily="49" charset="0"/>
                <a:cs typeface="Courier New" pitchFamily="49" charset="0"/>
              </a:rPr>
              <a:t>True</a:t>
            </a:r>
            <a:r>
              <a:rPr lang="en-US" dirty="0"/>
              <a:t> </a:t>
            </a:r>
            <a:r>
              <a:rPr lang="en-US" dirty="0">
                <a:latin typeface="Courier New" pitchFamily="49" charset="0"/>
                <a:cs typeface="Courier New" pitchFamily="49" charset="0"/>
              </a:rPr>
              <a:t>Or z = 50</a:t>
            </a:r>
          </a:p>
          <a:p>
            <a:pPr lvl="1">
              <a:lnSpc>
                <a:spcPct val="90000"/>
              </a:lnSpc>
            </a:pPr>
            <a:r>
              <a:rPr lang="en-US" dirty="0"/>
              <a:t>If the </a:t>
            </a:r>
            <a:r>
              <a:rPr lang="en-US" dirty="0">
                <a:latin typeface="Courier New" pitchFamily="49" charset="0"/>
                <a:cs typeface="Courier New" pitchFamily="49" charset="0"/>
              </a:rPr>
              <a:t>And</a:t>
            </a:r>
            <a:r>
              <a:rPr lang="en-US" dirty="0"/>
              <a:t> condition is false, we then evaluate</a:t>
            </a:r>
          </a:p>
          <a:p>
            <a:pPr lvl="1">
              <a:lnSpc>
                <a:spcPct val="90000"/>
              </a:lnSpc>
            </a:pPr>
            <a:r>
              <a:rPr lang="en-US" dirty="0">
                <a:latin typeface="Courier New" pitchFamily="49" charset="0"/>
                <a:cs typeface="Courier New" pitchFamily="49" charset="0"/>
              </a:rPr>
              <a:t>False Or z = 50</a:t>
            </a:r>
          </a:p>
          <a:p>
            <a:pPr lvl="1">
              <a:lnSpc>
                <a:spcPct val="90000"/>
              </a:lnSpc>
            </a:pPr>
            <a:endParaRPr lang="en-US" dirty="0"/>
          </a:p>
          <a:p>
            <a:pPr>
              <a:lnSpc>
                <a:spcPct val="90000"/>
              </a:lnSpc>
            </a:pPr>
            <a:r>
              <a:rPr lang="en-US" dirty="0"/>
              <a:t>If the </a:t>
            </a:r>
            <a:r>
              <a:rPr lang="en-US" dirty="0">
                <a:latin typeface="Courier New" pitchFamily="49" charset="0"/>
                <a:cs typeface="Courier New" pitchFamily="49" charset="0"/>
              </a:rPr>
              <a:t>Or</a:t>
            </a:r>
            <a:r>
              <a:rPr lang="en-US" dirty="0"/>
              <a:t> condition is to be evaluated first, parentheses must be </a:t>
            </a:r>
            <a:r>
              <a:rPr lang="en-US" dirty="0" smtClean="0"/>
              <a:t>used</a:t>
            </a:r>
          </a:p>
          <a:p>
            <a:pPr>
              <a:lnSpc>
                <a:spcPct val="90000"/>
              </a:lnSpc>
            </a:pPr>
            <a:endParaRPr lang="en-US" dirty="0"/>
          </a:p>
          <a:p>
            <a:pPr lvl="1">
              <a:lnSpc>
                <a:spcPct val="90000"/>
              </a:lnSpc>
              <a:buNone/>
            </a:pPr>
            <a:r>
              <a:rPr lang="en-US" dirty="0"/>
              <a:t>		</a:t>
            </a:r>
            <a:r>
              <a:rPr lang="en-US" dirty="0" smtClean="0">
                <a:latin typeface="Courier New" pitchFamily="49" charset="0"/>
                <a:cs typeface="Courier New" pitchFamily="49" charset="0"/>
              </a:rPr>
              <a:t>If </a:t>
            </a:r>
            <a:r>
              <a:rPr lang="en-US" dirty="0">
                <a:latin typeface="Courier New" pitchFamily="49" charset="0"/>
                <a:cs typeface="Courier New" pitchFamily="49" charset="0"/>
              </a:rPr>
              <a:t>x &lt; 0 And (y &gt; 100 Or z = 50)</a:t>
            </a:r>
          </a:p>
          <a:p>
            <a:endParaRPr lang="en-US" dirty="0"/>
          </a:p>
        </p:txBody>
      </p:sp>
      <p:sp>
        <p:nvSpPr>
          <p:cNvPr id="4" name="Rectangle 3"/>
          <p:cNvSpPr/>
          <p:nvPr/>
        </p:nvSpPr>
        <p:spPr>
          <a:xfrm>
            <a:off x="1295400" y="2133600"/>
            <a:ext cx="5562600" cy="60960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295400" y="5486400"/>
            <a:ext cx="5562600" cy="60960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47335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Math, Relational, &amp;  Logical Operators</a:t>
            </a:r>
          </a:p>
        </p:txBody>
      </p:sp>
      <p:sp>
        <p:nvSpPr>
          <p:cNvPr id="3" name="Content Placeholder 2"/>
          <p:cNvSpPr>
            <a:spLocks noGrp="1"/>
          </p:cNvSpPr>
          <p:nvPr>
            <p:ph idx="1"/>
          </p:nvPr>
        </p:nvSpPr>
        <p:spPr/>
        <p:txBody>
          <a:bodyPr>
            <a:normAutofit fontScale="85000" lnSpcReduction="10000"/>
          </a:bodyPr>
          <a:lstStyle/>
          <a:p>
            <a:r>
              <a:rPr lang="en-US" sz="3000" dirty="0"/>
              <a:t>Evaluate the following if: </a:t>
            </a:r>
            <a:r>
              <a:rPr lang="en-US" sz="3000" i="1" dirty="0">
                <a:latin typeface="Courier New" pitchFamily="49" charset="0"/>
                <a:cs typeface="Courier New" pitchFamily="49" charset="0"/>
              </a:rPr>
              <a:t>a=5</a:t>
            </a:r>
            <a:r>
              <a:rPr lang="en-US" sz="3000" i="1" dirty="0"/>
              <a:t>, </a:t>
            </a:r>
            <a:r>
              <a:rPr lang="en-US" sz="3000" i="1" dirty="0">
                <a:latin typeface="Courier New" pitchFamily="49" charset="0"/>
                <a:cs typeface="Courier New" pitchFamily="49" charset="0"/>
              </a:rPr>
              <a:t>b=7</a:t>
            </a:r>
            <a:r>
              <a:rPr lang="en-US" sz="3000" i="1" dirty="0"/>
              <a:t>, </a:t>
            </a:r>
            <a:r>
              <a:rPr lang="en-US" sz="3000" i="1" dirty="0">
                <a:latin typeface="Courier New" pitchFamily="49" charset="0"/>
                <a:cs typeface="Courier New" pitchFamily="49" charset="0"/>
              </a:rPr>
              <a:t>x=100</a:t>
            </a:r>
            <a:r>
              <a:rPr lang="en-US" sz="3000" i="1" dirty="0"/>
              <a:t>, </a:t>
            </a:r>
            <a:r>
              <a:rPr lang="en-US" sz="3000" i="1" dirty="0" smtClean="0">
                <a:latin typeface="Courier New" pitchFamily="49" charset="0"/>
                <a:cs typeface="Courier New" pitchFamily="49" charset="0"/>
              </a:rPr>
              <a:t>y=30</a:t>
            </a:r>
            <a:endParaRPr lang="en-US" sz="3000" i="1" dirty="0">
              <a:latin typeface="Courier New" pitchFamily="49" charset="0"/>
              <a:cs typeface="Courier New" pitchFamily="49" charset="0"/>
            </a:endParaRPr>
          </a:p>
          <a:p>
            <a:pPr lvl="1">
              <a:buNone/>
            </a:pPr>
            <a:r>
              <a:rPr lang="en-US" sz="3000" dirty="0"/>
              <a:t>		</a:t>
            </a:r>
            <a:r>
              <a:rPr lang="en-US" sz="3000" dirty="0">
                <a:latin typeface="Courier New" pitchFamily="49" charset="0"/>
                <a:cs typeface="Courier New" pitchFamily="49" charset="0"/>
              </a:rPr>
              <a:t>If x &gt; a * 10 And y &lt; b + </a:t>
            </a:r>
            <a:r>
              <a:rPr lang="en-US" sz="3000" dirty="0" smtClean="0">
                <a:latin typeface="Courier New" pitchFamily="49" charset="0"/>
                <a:cs typeface="Courier New" pitchFamily="49" charset="0"/>
              </a:rPr>
              <a:t>20</a:t>
            </a:r>
            <a:endParaRPr lang="en-US" sz="3000" dirty="0">
              <a:latin typeface="Courier New" pitchFamily="49" charset="0"/>
              <a:cs typeface="Courier New" pitchFamily="49" charset="0"/>
            </a:endParaRPr>
          </a:p>
          <a:p>
            <a:pPr lvl="1">
              <a:buNone/>
            </a:pPr>
            <a:r>
              <a:rPr lang="en-US" sz="3000" dirty="0"/>
              <a:t>Evaluating the math operators leaves us </a:t>
            </a:r>
            <a:r>
              <a:rPr lang="en-US" sz="3000" dirty="0" smtClean="0"/>
              <a:t>with</a:t>
            </a:r>
            <a:endParaRPr lang="en-US" sz="3000" dirty="0"/>
          </a:p>
          <a:p>
            <a:pPr lvl="1">
              <a:buNone/>
            </a:pPr>
            <a:r>
              <a:rPr lang="en-US" sz="3000" dirty="0"/>
              <a:t>		</a:t>
            </a:r>
            <a:r>
              <a:rPr lang="en-US" sz="3000" dirty="0">
                <a:latin typeface="Courier New" pitchFamily="49" charset="0"/>
                <a:cs typeface="Courier New" pitchFamily="49" charset="0"/>
              </a:rPr>
              <a:t>If x &gt; 50 And y &lt; </a:t>
            </a:r>
            <a:r>
              <a:rPr lang="en-US" sz="3000" dirty="0" smtClean="0">
                <a:latin typeface="Courier New" pitchFamily="49" charset="0"/>
                <a:cs typeface="Courier New" pitchFamily="49" charset="0"/>
              </a:rPr>
              <a:t>27</a:t>
            </a:r>
            <a:endParaRPr lang="en-US" sz="3000" dirty="0">
              <a:latin typeface="Courier New" pitchFamily="49" charset="0"/>
              <a:cs typeface="Courier New" pitchFamily="49" charset="0"/>
            </a:endParaRPr>
          </a:p>
          <a:p>
            <a:pPr lvl="1">
              <a:buNone/>
            </a:pPr>
            <a:r>
              <a:rPr lang="en-US" sz="3000" dirty="0"/>
              <a:t>Evaluating the relational operators </a:t>
            </a:r>
            <a:r>
              <a:rPr lang="en-US" sz="3000" dirty="0" smtClean="0"/>
              <a:t>leaves</a:t>
            </a:r>
            <a:endParaRPr lang="en-US" sz="3000" dirty="0"/>
          </a:p>
          <a:p>
            <a:pPr lvl="1">
              <a:buNone/>
            </a:pPr>
            <a:r>
              <a:rPr lang="en-US" sz="3000" dirty="0"/>
              <a:t>		</a:t>
            </a:r>
            <a:r>
              <a:rPr lang="en-US" sz="3000" dirty="0">
                <a:latin typeface="Courier New" pitchFamily="49" charset="0"/>
                <a:cs typeface="Courier New" pitchFamily="49" charset="0"/>
              </a:rPr>
              <a:t>If True And </a:t>
            </a:r>
            <a:r>
              <a:rPr lang="en-US" sz="3000" dirty="0" smtClean="0">
                <a:latin typeface="Courier New" pitchFamily="49" charset="0"/>
                <a:cs typeface="Courier New" pitchFamily="49" charset="0"/>
              </a:rPr>
              <a:t>False</a:t>
            </a:r>
            <a:endParaRPr lang="en-US" sz="3000" dirty="0">
              <a:latin typeface="Courier New" pitchFamily="49" charset="0"/>
              <a:cs typeface="Courier New" pitchFamily="49" charset="0"/>
            </a:endParaRPr>
          </a:p>
          <a:p>
            <a:pPr lvl="1">
              <a:buNone/>
            </a:pPr>
            <a:r>
              <a:rPr lang="en-US" sz="3000" dirty="0"/>
              <a:t>Evaluating the logical operators </a:t>
            </a:r>
            <a:r>
              <a:rPr lang="en-US" sz="3000" dirty="0" smtClean="0"/>
              <a:t>leaves</a:t>
            </a:r>
            <a:endParaRPr lang="en-US" sz="3000" dirty="0"/>
          </a:p>
          <a:p>
            <a:pPr lvl="1">
              <a:buNone/>
            </a:pPr>
            <a:r>
              <a:rPr lang="en-US" sz="3000" dirty="0"/>
              <a:t>		</a:t>
            </a:r>
            <a:r>
              <a:rPr lang="en-US" sz="3000" dirty="0" smtClean="0">
                <a:latin typeface="Courier New" pitchFamily="49" charset="0"/>
                <a:cs typeface="Courier New" pitchFamily="49" charset="0"/>
              </a:rPr>
              <a:t>False</a:t>
            </a:r>
            <a:endParaRPr lang="en-US" sz="3000" dirty="0">
              <a:latin typeface="Courier New" pitchFamily="49" charset="0"/>
              <a:cs typeface="Courier New" pitchFamily="49" charset="0"/>
            </a:endParaRPr>
          </a:p>
          <a:p>
            <a:r>
              <a:rPr lang="en-US" sz="3000" dirty="0"/>
              <a:t>Parentheses make order of operations </a:t>
            </a:r>
            <a:r>
              <a:rPr lang="en-US" sz="3000" dirty="0" smtClean="0"/>
              <a:t>clear</a:t>
            </a:r>
            <a:endParaRPr lang="en-US" sz="3000" dirty="0"/>
          </a:p>
          <a:p>
            <a:pPr lvl="1">
              <a:buNone/>
            </a:pPr>
            <a:r>
              <a:rPr lang="en-US" sz="3000" dirty="0"/>
              <a:t>		</a:t>
            </a:r>
            <a:r>
              <a:rPr lang="en-US" dirty="0">
                <a:latin typeface="Courier New" pitchFamily="49" charset="0"/>
                <a:cs typeface="Courier New" pitchFamily="49" charset="0"/>
              </a:rPr>
              <a:t>If (x &gt; (a * 10)) And (y &lt; (b + 20</a:t>
            </a:r>
            <a:r>
              <a:rPr lang="en-US" dirty="0" smtClean="0">
                <a:latin typeface="Courier New" pitchFamily="49" charset="0"/>
                <a:cs typeface="Courier New" pitchFamily="49" charset="0"/>
              </a:rPr>
              <a:t>))</a:t>
            </a:r>
          </a:p>
          <a:p>
            <a:endParaRPr lang="en-US" dirty="0"/>
          </a:p>
        </p:txBody>
      </p:sp>
    </p:spTree>
    <p:extLst>
      <p:ext uri="{BB962C8B-B14F-4D97-AF65-F5344CB8AC3E}">
        <p14:creationId xmlns:p14="http://schemas.microsoft.com/office/powerpoint/2010/main" val="11203307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Comparing, Testing, and Working with Strings</a:t>
            </a:r>
            <a:br>
              <a:rPr lang="en-US" dirty="0"/>
            </a:br>
            <a:endParaRPr lang="en-US" dirty="0"/>
          </a:p>
        </p:txBody>
      </p:sp>
      <p:sp>
        <p:nvSpPr>
          <p:cNvPr id="3" name="Text Placeholder 2"/>
          <p:cNvSpPr>
            <a:spLocks noGrp="1"/>
          </p:cNvSpPr>
          <p:nvPr>
            <p:ph type="body" idx="1"/>
          </p:nvPr>
        </p:nvSpPr>
        <p:spPr/>
        <p:txBody>
          <a:bodyPr/>
          <a:lstStyle/>
          <a:p>
            <a:r>
              <a:rPr lang="en-US" dirty="0" smtClean="0"/>
              <a:t>4.7</a:t>
            </a:r>
            <a:endParaRPr lang="en-US" dirty="0"/>
          </a:p>
        </p:txBody>
      </p:sp>
    </p:spTree>
    <p:extLst>
      <p:ext uri="{BB962C8B-B14F-4D97-AF65-F5344CB8AC3E}">
        <p14:creationId xmlns:p14="http://schemas.microsoft.com/office/powerpoint/2010/main" val="23893467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Can Be Compared</a:t>
            </a:r>
            <a:endParaRPr lang="en-US" dirty="0"/>
          </a:p>
        </p:txBody>
      </p:sp>
      <p:sp>
        <p:nvSpPr>
          <p:cNvPr id="3" name="Content Placeholder 2"/>
          <p:cNvSpPr>
            <a:spLocks noGrp="1"/>
          </p:cNvSpPr>
          <p:nvPr>
            <p:ph idx="1"/>
          </p:nvPr>
        </p:nvSpPr>
        <p:spPr/>
        <p:txBody>
          <a:bodyPr/>
          <a:lstStyle/>
          <a:p>
            <a:r>
              <a:rPr lang="en-US" dirty="0"/>
              <a:t>Relational operators can be used to compare strings and string literals</a:t>
            </a:r>
          </a:p>
          <a:p>
            <a:endParaRPr lang="en-US" dirty="0"/>
          </a:p>
          <a:p>
            <a:endParaRPr lang="en-US" dirty="0"/>
          </a:p>
        </p:txBody>
      </p:sp>
      <p:grpSp>
        <p:nvGrpSpPr>
          <p:cNvPr id="4" name="Group 3"/>
          <p:cNvGrpSpPr/>
          <p:nvPr/>
        </p:nvGrpSpPr>
        <p:grpSpPr>
          <a:xfrm>
            <a:off x="1017181" y="2743200"/>
            <a:ext cx="7109639" cy="3301663"/>
            <a:chOff x="1563260" y="2743200"/>
            <a:chExt cx="7109639" cy="3301663"/>
          </a:xfrm>
        </p:grpSpPr>
        <p:sp>
          <p:nvSpPr>
            <p:cNvPr id="5" name="TextBox 4"/>
            <p:cNvSpPr txBox="1"/>
            <p:nvPr/>
          </p:nvSpPr>
          <p:spPr>
            <a:xfrm>
              <a:off x="1563260" y="2743200"/>
              <a:ext cx="7109639" cy="2246769"/>
            </a:xfrm>
            <a:prstGeom prst="rect">
              <a:avLst/>
            </a:prstGeom>
            <a:noFill/>
          </p:spPr>
          <p:txBody>
            <a:bodyPr wrap="none" rtlCol="0">
              <a:spAutoFit/>
            </a:bodyPr>
            <a:lstStyle/>
            <a:p>
              <a:pPr eaLnBrk="0" hangingPunct="0"/>
              <a:r>
                <a:rPr lang="en-US" sz="2000" dirty="0" smtClean="0">
                  <a:latin typeface="Courier New" pitchFamily="49" charset="0"/>
                  <a:cs typeface="Courier New" pitchFamily="49" charset="0"/>
                </a:rPr>
                <a:t>strName1 = "Mary"</a:t>
              </a:r>
            </a:p>
            <a:p>
              <a:pPr eaLnBrk="0" hangingPunct="0"/>
              <a:r>
                <a:rPr lang="en-US" sz="2000" dirty="0" smtClean="0">
                  <a:latin typeface="Courier New" pitchFamily="49" charset="0"/>
                  <a:cs typeface="Courier New" pitchFamily="49" charset="0"/>
                </a:rPr>
                <a:t>strName2 = "Mark"</a:t>
              </a:r>
            </a:p>
            <a:p>
              <a:pPr eaLnBrk="0" hangingPunct="0"/>
              <a:r>
                <a:rPr lang="en-US" sz="2000" dirty="0" smtClean="0">
                  <a:latin typeface="Courier New" pitchFamily="49" charset="0"/>
                  <a:cs typeface="Courier New" pitchFamily="49" charset="0"/>
                </a:rPr>
                <a:t>If strName1 = strName2 Then</a:t>
              </a:r>
            </a:p>
            <a:p>
              <a:pPr eaLnBrk="0" hangingPunct="0"/>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lblMessage.Text</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 " Names are the same"</a:t>
              </a:r>
            </a:p>
            <a:p>
              <a:pPr eaLnBrk="0" hangingPunct="0"/>
              <a:r>
                <a:rPr lang="en-US" sz="2000" dirty="0" smtClean="0">
                  <a:latin typeface="Courier New" pitchFamily="49" charset="0"/>
                  <a:cs typeface="Courier New" pitchFamily="49" charset="0"/>
                </a:rPr>
                <a:t>Else</a:t>
              </a:r>
            </a:p>
            <a:p>
              <a:pPr eaLnBrk="0" hangingPunct="0"/>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lblMessage.Text</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 " Names are NOT the same"</a:t>
              </a:r>
            </a:p>
            <a:p>
              <a:pPr eaLnBrk="0" hangingPunct="0"/>
              <a:r>
                <a:rPr lang="en-US" sz="2000" dirty="0" smtClean="0">
                  <a:latin typeface="Courier New" pitchFamily="49" charset="0"/>
                  <a:cs typeface="Courier New" pitchFamily="49" charset="0"/>
                </a:rPr>
                <a:t>End If</a:t>
              </a:r>
            </a:p>
          </p:txBody>
        </p:sp>
        <p:sp>
          <p:nvSpPr>
            <p:cNvPr id="6" name="TextBox 5"/>
            <p:cNvSpPr txBox="1"/>
            <p:nvPr/>
          </p:nvSpPr>
          <p:spPr>
            <a:xfrm>
              <a:off x="1563260" y="5029200"/>
              <a:ext cx="4647426" cy="1015663"/>
            </a:xfrm>
            <a:prstGeom prst="rect">
              <a:avLst/>
            </a:prstGeom>
            <a:noFill/>
          </p:spPr>
          <p:txBody>
            <a:bodyPr wrap="none" rtlCol="0">
              <a:spAutoFit/>
            </a:bodyPr>
            <a:lstStyle/>
            <a:p>
              <a:pPr eaLnBrk="0" hangingPunct="0"/>
              <a:r>
                <a:rPr lang="en-US" sz="2000" dirty="0" smtClean="0">
                  <a:latin typeface="Courier New" pitchFamily="49" charset="0"/>
                  <a:cs typeface="Courier New" pitchFamily="49" charset="0"/>
                </a:rPr>
                <a:t>If </a:t>
              </a:r>
              <a:r>
                <a:rPr lang="en-US" sz="2000" dirty="0" err="1" smtClean="0">
                  <a:latin typeface="Courier New" pitchFamily="49" charset="0"/>
                  <a:cs typeface="Courier New" pitchFamily="49" charset="0"/>
                </a:rPr>
                <a:t>strMonth</a:t>
              </a:r>
              <a:r>
                <a:rPr lang="en-US" sz="2000" dirty="0" smtClean="0">
                  <a:latin typeface="Courier New" pitchFamily="49" charset="0"/>
                  <a:cs typeface="Courier New" pitchFamily="49" charset="0"/>
                </a:rPr>
                <a:t> &lt;&gt; "October" Then</a:t>
              </a:r>
            </a:p>
            <a:p>
              <a:pPr eaLnBrk="0" hangingPunct="0"/>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i="1" dirty="0" smtClean="0">
                  <a:latin typeface="Courier New" pitchFamily="49" charset="0"/>
                  <a:cs typeface="Courier New" pitchFamily="49" charset="0"/>
                </a:rPr>
                <a:t>statement</a:t>
              </a:r>
            </a:p>
            <a:p>
              <a:pPr eaLnBrk="0" hangingPunct="0"/>
              <a:r>
                <a:rPr lang="en-US" sz="2000" dirty="0" smtClean="0">
                  <a:latin typeface="Courier New" pitchFamily="49" charset="0"/>
                  <a:cs typeface="Courier New" pitchFamily="49" charset="0"/>
                </a:rPr>
                <a:t>End If</a:t>
              </a:r>
            </a:p>
          </p:txBody>
        </p:sp>
      </p:grpSp>
      <p:sp>
        <p:nvSpPr>
          <p:cNvPr id="7" name="Rectangle 6"/>
          <p:cNvSpPr/>
          <p:nvPr/>
        </p:nvSpPr>
        <p:spPr>
          <a:xfrm>
            <a:off x="927690" y="2743200"/>
            <a:ext cx="7288620" cy="335280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6799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Strings Compared?</a:t>
            </a:r>
          </a:p>
        </p:txBody>
      </p:sp>
      <p:sp>
        <p:nvSpPr>
          <p:cNvPr id="4" name="Content Placeholder 3"/>
          <p:cNvSpPr>
            <a:spLocks noGrp="1"/>
          </p:cNvSpPr>
          <p:nvPr>
            <p:ph sz="half" idx="1"/>
          </p:nvPr>
        </p:nvSpPr>
        <p:spPr/>
        <p:txBody>
          <a:bodyPr>
            <a:normAutofit fontScale="92500" lnSpcReduction="10000"/>
          </a:bodyPr>
          <a:lstStyle/>
          <a:p>
            <a:r>
              <a:rPr lang="en-US" sz="2400" dirty="0"/>
              <a:t>Characters are stored as numeric values</a:t>
            </a:r>
          </a:p>
          <a:p>
            <a:r>
              <a:rPr lang="en-US" sz="2400" dirty="0"/>
              <a:t>Visual Basic uses </a:t>
            </a:r>
            <a:r>
              <a:rPr lang="en-US" sz="2400" i="1" dirty="0"/>
              <a:t>Unicode</a:t>
            </a:r>
          </a:p>
          <a:p>
            <a:r>
              <a:rPr lang="en-US" sz="2400" dirty="0"/>
              <a:t>The Unicode numbering system represents: </a:t>
            </a:r>
          </a:p>
          <a:p>
            <a:pPr lvl="1"/>
            <a:r>
              <a:rPr lang="en-US" sz="2000" dirty="0"/>
              <a:t>All letters of the alphabet</a:t>
            </a:r>
          </a:p>
          <a:p>
            <a:pPr lvl="1"/>
            <a:r>
              <a:rPr lang="en-US" sz="2000" dirty="0"/>
              <a:t>Printable digits 0 through 9</a:t>
            </a:r>
          </a:p>
          <a:p>
            <a:pPr lvl="1"/>
            <a:r>
              <a:rPr lang="en-US" sz="2000" dirty="0"/>
              <a:t>Punctuation symbols and special characters</a:t>
            </a:r>
          </a:p>
          <a:p>
            <a:r>
              <a:rPr lang="en-US" sz="2400" dirty="0"/>
              <a:t>Letters (A,B,C) are arranged alphabetically</a:t>
            </a:r>
          </a:p>
          <a:p>
            <a:pPr lvl="1"/>
            <a:r>
              <a:rPr lang="en-US" sz="2000" dirty="0"/>
              <a:t>The numeric value of A is </a:t>
            </a:r>
            <a:r>
              <a:rPr lang="en-US" sz="2000" i="1" dirty="0"/>
              <a:t>less than </a:t>
            </a:r>
            <a:r>
              <a:rPr lang="en-US" sz="2000" dirty="0"/>
              <a:t>the numeric value of B</a:t>
            </a:r>
          </a:p>
          <a:p>
            <a:endParaRPr lang="en-US" dirty="0"/>
          </a:p>
        </p:txBody>
      </p:sp>
      <p:sp>
        <p:nvSpPr>
          <p:cNvPr id="5" name="Content Placeholder 4"/>
          <p:cNvSpPr>
            <a:spLocks noGrp="1"/>
          </p:cNvSpPr>
          <p:nvPr>
            <p:ph sz="half" idx="2"/>
          </p:nvPr>
        </p:nvSpPr>
        <p:spPr/>
        <p:txBody>
          <a:bodyPr>
            <a:normAutofit fontScale="92500" lnSpcReduction="10000"/>
          </a:bodyPr>
          <a:lstStyle/>
          <a:p>
            <a:r>
              <a:rPr lang="en-US" sz="2200" dirty="0"/>
              <a:t>Characters of each string are compared one by one until a difference is found</a:t>
            </a:r>
          </a:p>
          <a:p>
            <a:endParaRPr lang="en-US" dirty="0"/>
          </a:p>
        </p:txBody>
      </p:sp>
      <p:pic>
        <p:nvPicPr>
          <p:cNvPr id="6" name="Picture 5" descr="Capture.PNG"/>
          <p:cNvPicPr>
            <a:picLocks noChangeAspect="1"/>
          </p:cNvPicPr>
          <p:nvPr/>
        </p:nvPicPr>
        <p:blipFill>
          <a:blip r:embed="rId2" cstate="print"/>
          <a:stretch>
            <a:fillRect/>
          </a:stretch>
        </p:blipFill>
        <p:spPr>
          <a:xfrm>
            <a:off x="5895164" y="2895600"/>
            <a:ext cx="1971675" cy="1819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5257800" y="4800600"/>
            <a:ext cx="3397084" cy="1015663"/>
          </a:xfrm>
          <a:prstGeom prst="rect">
            <a:avLst/>
          </a:prstGeom>
          <a:noFill/>
        </p:spPr>
        <p:txBody>
          <a:bodyPr wrap="none" rtlCol="0">
            <a:spAutoFit/>
          </a:bodyPr>
          <a:lstStyle/>
          <a:p>
            <a:r>
              <a:rPr lang="en-US" sz="2000" dirty="0" smtClean="0">
                <a:latin typeface="Courier New" pitchFamily="49" charset="0"/>
                <a:cs typeface="Courier New" pitchFamily="49" charset="0"/>
              </a:rPr>
              <a:t>Mary</a:t>
            </a:r>
            <a:r>
              <a:rPr lang="en-US" sz="2000" dirty="0" smtClean="0"/>
              <a:t> is greater than </a:t>
            </a:r>
            <a:r>
              <a:rPr lang="en-US" sz="2000" dirty="0" smtClean="0">
                <a:latin typeface="Courier New" pitchFamily="49" charset="0"/>
                <a:cs typeface="Courier New" pitchFamily="49" charset="0"/>
              </a:rPr>
              <a:t>Mark</a:t>
            </a:r>
            <a:r>
              <a:rPr lang="en-US" sz="2000" dirty="0" smtClean="0"/>
              <a:t/>
            </a:r>
            <a:br>
              <a:rPr lang="en-US" sz="2000" dirty="0" smtClean="0"/>
            </a:br>
            <a:r>
              <a:rPr lang="en-US" sz="2000" dirty="0" smtClean="0"/>
              <a:t>because </a:t>
            </a:r>
            <a:r>
              <a:rPr lang="en-US" sz="2000" dirty="0" smtClean="0">
                <a:latin typeface="Courier New" pitchFamily="49" charset="0"/>
                <a:cs typeface="Courier New" pitchFamily="49" charset="0"/>
              </a:rPr>
              <a:t>"y"</a:t>
            </a:r>
            <a:r>
              <a:rPr lang="en-US" sz="2000" dirty="0" smtClean="0"/>
              <a:t> has a Unicode</a:t>
            </a:r>
            <a:br>
              <a:rPr lang="en-US" sz="2000" dirty="0" smtClean="0"/>
            </a:br>
            <a:r>
              <a:rPr lang="en-US" sz="2000" dirty="0" smtClean="0"/>
              <a:t>value greater than </a:t>
            </a:r>
            <a:r>
              <a:rPr lang="en-US" sz="2000" dirty="0" smtClean="0">
                <a:latin typeface="Courier New" pitchFamily="49" charset="0"/>
                <a:cs typeface="Courier New" pitchFamily="49" charset="0"/>
              </a:rPr>
              <a:t>"k"</a:t>
            </a:r>
          </a:p>
        </p:txBody>
      </p:sp>
    </p:spTree>
    <p:extLst>
      <p:ext uri="{BB962C8B-B14F-4D97-AF65-F5344CB8AC3E}">
        <p14:creationId xmlns:p14="http://schemas.microsoft.com/office/powerpoint/2010/main" val="3529908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Decision Structure</a:t>
            </a:r>
            <a:endParaRPr lang="en-US" dirty="0"/>
          </a:p>
        </p:txBody>
      </p:sp>
      <p:sp>
        <p:nvSpPr>
          <p:cNvPr id="3" name="Content Placeholder 2"/>
          <p:cNvSpPr>
            <a:spLocks noGrp="1"/>
          </p:cNvSpPr>
          <p:nvPr>
            <p:ph idx="1"/>
          </p:nvPr>
        </p:nvSpPr>
        <p:spPr/>
        <p:txBody>
          <a:bodyPr>
            <a:normAutofit lnSpcReduction="10000"/>
          </a:bodyPr>
          <a:lstStyle/>
          <a:p>
            <a:r>
              <a:rPr lang="en-US" dirty="0"/>
              <a:t>Flowchart of a</a:t>
            </a:r>
            <a:br>
              <a:rPr lang="en-US" dirty="0"/>
            </a:br>
            <a:r>
              <a:rPr lang="en-US" dirty="0"/>
              <a:t>typical decision</a:t>
            </a:r>
            <a:br>
              <a:rPr lang="en-US" dirty="0"/>
            </a:br>
            <a:r>
              <a:rPr lang="en-US" dirty="0"/>
              <a:t>structure</a:t>
            </a:r>
          </a:p>
          <a:p>
            <a:r>
              <a:rPr lang="en-US" dirty="0"/>
              <a:t>Evaluate the</a:t>
            </a:r>
            <a:br>
              <a:rPr lang="en-US" dirty="0"/>
            </a:br>
            <a:r>
              <a:rPr lang="en-US" dirty="0"/>
              <a:t>condition</a:t>
            </a:r>
          </a:p>
          <a:p>
            <a:pPr lvl="1"/>
            <a:r>
              <a:rPr lang="en-US" dirty="0"/>
              <a:t>Is it cold outside?</a:t>
            </a:r>
          </a:p>
          <a:p>
            <a:r>
              <a:rPr lang="en-US" dirty="0"/>
              <a:t>Execute or skip</a:t>
            </a:r>
            <a:br>
              <a:rPr lang="en-US" dirty="0"/>
            </a:br>
            <a:r>
              <a:rPr lang="en-US" dirty="0"/>
              <a:t>over some code</a:t>
            </a:r>
          </a:p>
          <a:p>
            <a:pPr lvl="1"/>
            <a:r>
              <a:rPr lang="en-US" dirty="0"/>
              <a:t>If yes, wear a coat</a:t>
            </a:r>
          </a:p>
          <a:p>
            <a:endParaRPr lang="en-US" dirty="0"/>
          </a:p>
        </p:txBody>
      </p:sp>
      <p:grpSp>
        <p:nvGrpSpPr>
          <p:cNvPr id="14" name="Group 13"/>
          <p:cNvGrpSpPr/>
          <p:nvPr/>
        </p:nvGrpSpPr>
        <p:grpSpPr>
          <a:xfrm>
            <a:off x="4495800" y="1981200"/>
            <a:ext cx="3810000" cy="3733800"/>
            <a:chOff x="4648200" y="1981200"/>
            <a:chExt cx="3505200" cy="3733800"/>
          </a:xfrm>
        </p:grpSpPr>
        <p:sp>
          <p:nvSpPr>
            <p:cNvPr id="15" name="AutoShape 4"/>
            <p:cNvSpPr>
              <a:spLocks noChangeArrowheads="1"/>
            </p:cNvSpPr>
            <p:nvPr/>
          </p:nvSpPr>
          <p:spPr bwMode="auto">
            <a:xfrm>
              <a:off x="4648200" y="2743200"/>
              <a:ext cx="2133600" cy="1219200"/>
            </a:xfrm>
            <a:prstGeom prst="flowChartDecision">
              <a:avLst/>
            </a:prstGeom>
            <a:solidFill>
              <a:sysClr val="window" lastClr="FFFFFF"/>
            </a:solidFill>
            <a:ln w="38100">
              <a:solidFill>
                <a:sysClr val="windowText" lastClr="000000"/>
              </a:solidFill>
              <a:miter lim="800000"/>
              <a:headEnd/>
              <a:tailEnd/>
            </a:ln>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alibri"/>
                </a:rPr>
                <a:t>Is it cold outside?</a:t>
              </a:r>
            </a:p>
          </p:txBody>
        </p:sp>
        <p:sp>
          <p:nvSpPr>
            <p:cNvPr id="16" name="AutoShape 5"/>
            <p:cNvSpPr>
              <a:spLocks noChangeArrowheads="1"/>
            </p:cNvSpPr>
            <p:nvPr/>
          </p:nvSpPr>
          <p:spPr bwMode="auto">
            <a:xfrm>
              <a:off x="6400800" y="4267200"/>
              <a:ext cx="1752600" cy="1219200"/>
            </a:xfrm>
            <a:prstGeom prst="flowChartProcess">
              <a:avLst/>
            </a:prstGeom>
            <a:solidFill>
              <a:sysClr val="window" lastClr="FFFFFF"/>
            </a:solidFill>
            <a:ln w="38100">
              <a:solidFill>
                <a:sysClr val="windowText" lastClr="000000"/>
              </a:solidFill>
              <a:miter lim="800000"/>
              <a:headEnd/>
              <a:tailEnd/>
            </a:ln>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alibri"/>
                </a:rPr>
                <a:t>Wear a coat.</a:t>
              </a:r>
            </a:p>
          </p:txBody>
        </p:sp>
        <p:sp>
          <p:nvSpPr>
            <p:cNvPr id="17" name="Line 6"/>
            <p:cNvSpPr>
              <a:spLocks noChangeShapeType="1"/>
            </p:cNvSpPr>
            <p:nvPr/>
          </p:nvSpPr>
          <p:spPr bwMode="auto">
            <a:xfrm>
              <a:off x="5715000" y="1981200"/>
              <a:ext cx="0" cy="762000"/>
            </a:xfrm>
            <a:prstGeom prst="line">
              <a:avLst/>
            </a:prstGeom>
            <a:noFill/>
            <a:ln w="38100">
              <a:solidFill>
                <a:sysClr val="windowText" lastClr="000000"/>
              </a:solidFill>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8" name="Line 7"/>
            <p:cNvSpPr>
              <a:spLocks noChangeShapeType="1"/>
            </p:cNvSpPr>
            <p:nvPr/>
          </p:nvSpPr>
          <p:spPr bwMode="auto">
            <a:xfrm>
              <a:off x="7315200" y="3352800"/>
              <a:ext cx="0" cy="914400"/>
            </a:xfrm>
            <a:prstGeom prst="line">
              <a:avLst/>
            </a:prstGeom>
            <a:noFill/>
            <a:ln w="38100">
              <a:solidFill>
                <a:sysClr val="windowText" lastClr="000000"/>
              </a:solidFill>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9" name="Line 8"/>
            <p:cNvSpPr>
              <a:spLocks noChangeShapeType="1"/>
            </p:cNvSpPr>
            <p:nvPr/>
          </p:nvSpPr>
          <p:spPr bwMode="auto">
            <a:xfrm>
              <a:off x="6781800" y="3352800"/>
              <a:ext cx="533400" cy="0"/>
            </a:xfrm>
            <a:prstGeom prst="line">
              <a:avLst/>
            </a:prstGeom>
            <a:noFill/>
            <a:ln w="38100">
              <a:solidFill>
                <a:sysClr val="windowText" lastClr="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20" name="Line 9"/>
            <p:cNvSpPr>
              <a:spLocks noChangeShapeType="1"/>
            </p:cNvSpPr>
            <p:nvPr/>
          </p:nvSpPr>
          <p:spPr bwMode="auto">
            <a:xfrm>
              <a:off x="5715000" y="3962400"/>
              <a:ext cx="0" cy="1752600"/>
            </a:xfrm>
            <a:prstGeom prst="line">
              <a:avLst/>
            </a:prstGeom>
            <a:noFill/>
            <a:ln w="38100">
              <a:solidFill>
                <a:sysClr val="windowText" lastClr="000000"/>
              </a:solidFill>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21" name="Line 10"/>
            <p:cNvSpPr>
              <a:spLocks noChangeShapeType="1"/>
            </p:cNvSpPr>
            <p:nvPr/>
          </p:nvSpPr>
          <p:spPr bwMode="auto">
            <a:xfrm rot="5400000">
              <a:off x="6057900" y="4610100"/>
              <a:ext cx="0" cy="685800"/>
            </a:xfrm>
            <a:prstGeom prst="line">
              <a:avLst/>
            </a:prstGeom>
            <a:noFill/>
            <a:ln w="38100">
              <a:solidFill>
                <a:sysClr val="windowText" lastClr="000000"/>
              </a:solidFill>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22" name="Text Box 11"/>
            <p:cNvSpPr txBox="1">
              <a:spLocks noChangeArrowheads="1"/>
            </p:cNvSpPr>
            <p:nvPr/>
          </p:nvSpPr>
          <p:spPr bwMode="auto">
            <a:xfrm>
              <a:off x="6842125" y="2936875"/>
              <a:ext cx="607218" cy="369332"/>
            </a:xfrm>
            <a:prstGeom prst="rect">
              <a:avLst/>
            </a:prstGeom>
            <a:noFill/>
            <a:ln w="9525">
              <a:noFill/>
              <a:miter lim="800000"/>
              <a:headEnd/>
              <a:tailEnd/>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alibri"/>
                </a:rPr>
                <a:t>True</a:t>
              </a:r>
            </a:p>
          </p:txBody>
        </p:sp>
        <p:sp>
          <p:nvSpPr>
            <p:cNvPr id="23" name="Text Box 12"/>
            <p:cNvSpPr txBox="1">
              <a:spLocks noChangeArrowheads="1"/>
            </p:cNvSpPr>
            <p:nvPr/>
          </p:nvSpPr>
          <p:spPr bwMode="auto">
            <a:xfrm>
              <a:off x="4876800" y="3886200"/>
              <a:ext cx="660887" cy="369332"/>
            </a:xfrm>
            <a:prstGeom prst="rect">
              <a:avLst/>
            </a:prstGeom>
            <a:noFill/>
            <a:ln w="9525">
              <a:noFill/>
              <a:miter lim="800000"/>
              <a:headEnd/>
              <a:tailEnd/>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alibri"/>
                </a:rPr>
                <a:t>False</a:t>
              </a:r>
            </a:p>
          </p:txBody>
        </p:sp>
      </p:grpSp>
      <p:sp>
        <p:nvSpPr>
          <p:cNvPr id="24" name="Rectangle 23"/>
          <p:cNvSpPr/>
          <p:nvPr/>
        </p:nvSpPr>
        <p:spPr>
          <a:xfrm>
            <a:off x="4343400" y="1981200"/>
            <a:ext cx="4114800" cy="381000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37316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for No Input</a:t>
            </a:r>
          </a:p>
        </p:txBody>
      </p:sp>
      <p:sp>
        <p:nvSpPr>
          <p:cNvPr id="5" name="Content Placeholder 4"/>
          <p:cNvSpPr>
            <a:spLocks noGrp="1"/>
          </p:cNvSpPr>
          <p:nvPr>
            <p:ph idx="1"/>
          </p:nvPr>
        </p:nvSpPr>
        <p:spPr/>
        <p:txBody>
          <a:bodyPr>
            <a:normAutofit fontScale="85000" lnSpcReduction="20000"/>
          </a:bodyPr>
          <a:lstStyle/>
          <a:p>
            <a:r>
              <a:rPr lang="en-US" dirty="0"/>
              <a:t>The predefined constant </a:t>
            </a:r>
            <a:r>
              <a:rPr lang="en-US" dirty="0" err="1">
                <a:latin typeface="Courier New" pitchFamily="49" charset="0"/>
                <a:cs typeface="Courier New" pitchFamily="49" charset="0"/>
              </a:rPr>
              <a:t>String.Empty</a:t>
            </a:r>
            <a:r>
              <a:rPr lang="en-US" dirty="0"/>
              <a:t> represents an empty string, which is a string that contains no characters</a:t>
            </a:r>
          </a:p>
          <a:p>
            <a:endParaRPr lang="en-US" dirty="0"/>
          </a:p>
          <a:p>
            <a:endParaRPr lang="en-US" dirty="0"/>
          </a:p>
          <a:p>
            <a:endParaRPr lang="en-US" dirty="0"/>
          </a:p>
          <a:p>
            <a:endParaRPr lang="en-US" dirty="0"/>
          </a:p>
          <a:p>
            <a:endParaRPr lang="en-US" dirty="0"/>
          </a:p>
          <a:p>
            <a:r>
              <a:rPr lang="en-US" dirty="0"/>
              <a:t>Useful for determining whether the user has provided input for a required field before performing operations on that field</a:t>
            </a:r>
          </a:p>
          <a:p>
            <a:endParaRPr lang="en-US" dirty="0"/>
          </a:p>
        </p:txBody>
      </p:sp>
      <p:sp>
        <p:nvSpPr>
          <p:cNvPr id="6" name="TextBox 5"/>
          <p:cNvSpPr txBox="1"/>
          <p:nvPr/>
        </p:nvSpPr>
        <p:spPr>
          <a:xfrm>
            <a:off x="1467568" y="2819400"/>
            <a:ext cx="6250429" cy="1754326"/>
          </a:xfrm>
          <a:prstGeom prst="rect">
            <a:avLst/>
          </a:prstGeom>
          <a:noFill/>
        </p:spPr>
        <p:txBody>
          <a:bodyPr wrap="none" rtlCol="0">
            <a:spAutoFit/>
          </a:bodyPr>
          <a:lstStyle/>
          <a:p>
            <a:r>
              <a:rPr lang="en-US" dirty="0" smtClean="0">
                <a:latin typeface="Courier New" pitchFamily="49" charset="0"/>
                <a:cs typeface="Courier New" pitchFamily="49" charset="0"/>
              </a:rPr>
              <a:t>If </a:t>
            </a:r>
            <a:r>
              <a:rPr lang="en-US" dirty="0" err="1" smtClean="0">
                <a:latin typeface="Courier New" pitchFamily="49" charset="0"/>
                <a:cs typeface="Courier New" pitchFamily="49" charset="0"/>
              </a:rPr>
              <a:t>txtInput.Text</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String.Empty</a:t>
            </a:r>
            <a:r>
              <a:rPr lang="en-US" dirty="0" smtClean="0">
                <a:latin typeface="Courier New" pitchFamily="49" charset="0"/>
                <a:cs typeface="Courier New" pitchFamily="49" charset="0"/>
              </a:rPr>
              <a:t> Then</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lblMessage.Text</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 "Please enter a value"</a:t>
            </a:r>
          </a:p>
          <a:p>
            <a:r>
              <a:rPr lang="en-US" dirty="0" smtClean="0">
                <a:latin typeface="Courier New" pitchFamily="49" charset="0"/>
                <a:cs typeface="Courier New" pitchFamily="49" charset="0"/>
              </a:rPr>
              <a:t>Else</a:t>
            </a:r>
          </a:p>
          <a:p>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The </a:t>
            </a:r>
            <a:r>
              <a:rPr lang="en-US" dirty="0" err="1" smtClean="0">
                <a:latin typeface="Courier New" pitchFamily="49" charset="0"/>
                <a:cs typeface="Courier New" pitchFamily="49" charset="0"/>
              </a:rPr>
              <a:t>txtInput</a:t>
            </a:r>
            <a:r>
              <a:rPr lang="en-US" dirty="0" smtClean="0">
                <a:latin typeface="Courier New" pitchFamily="49" charset="0"/>
                <a:cs typeface="Courier New" pitchFamily="49" charset="0"/>
              </a:rPr>
              <a:t> control contains input, so</a:t>
            </a:r>
          </a:p>
          <a:p>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perform an operation with it here.</a:t>
            </a:r>
          </a:p>
          <a:p>
            <a:r>
              <a:rPr lang="en-US" dirty="0" smtClean="0">
                <a:latin typeface="Courier New" pitchFamily="49" charset="0"/>
                <a:cs typeface="Courier New" pitchFamily="49" charset="0"/>
              </a:rPr>
              <a:t>End If</a:t>
            </a:r>
            <a:endParaRPr lang="en-US" dirty="0">
              <a:latin typeface="Courier New" pitchFamily="49" charset="0"/>
              <a:cs typeface="Courier New" pitchFamily="49" charset="0"/>
            </a:endParaRPr>
          </a:p>
        </p:txBody>
      </p:sp>
      <p:sp>
        <p:nvSpPr>
          <p:cNvPr id="7" name="Rectangle 6"/>
          <p:cNvSpPr/>
          <p:nvPr/>
        </p:nvSpPr>
        <p:spPr>
          <a:xfrm>
            <a:off x="1295399" y="2715490"/>
            <a:ext cx="6422597" cy="1858235"/>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70542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 </a:t>
            </a:r>
            <a:r>
              <a:rPr lang="en-US" sz="3600" dirty="0" err="1">
                <a:latin typeface="Courier New" pitchFamily="49" charset="0"/>
                <a:cs typeface="Courier New" pitchFamily="49" charset="0"/>
              </a:rPr>
              <a:t>ToUpper</a:t>
            </a:r>
            <a:r>
              <a:rPr lang="en-US" sz="3600" dirty="0"/>
              <a:t> and </a:t>
            </a:r>
            <a:r>
              <a:rPr lang="en-US" sz="3600" dirty="0" err="1">
                <a:latin typeface="Courier New" pitchFamily="49" charset="0"/>
                <a:cs typeface="Courier New" pitchFamily="49" charset="0"/>
              </a:rPr>
              <a:t>ToLower</a:t>
            </a:r>
            <a:r>
              <a:rPr lang="en-US" sz="3600" dirty="0"/>
              <a:t> Methods</a:t>
            </a:r>
          </a:p>
        </p:txBody>
      </p:sp>
      <p:sp>
        <p:nvSpPr>
          <p:cNvPr id="3" name="Content Placeholder 2"/>
          <p:cNvSpPr>
            <a:spLocks noGrp="1"/>
          </p:cNvSpPr>
          <p:nvPr>
            <p:ph sz="half" idx="1"/>
          </p:nvPr>
        </p:nvSpPr>
        <p:spPr/>
        <p:txBody>
          <a:bodyPr>
            <a:normAutofit/>
          </a:bodyPr>
          <a:lstStyle/>
          <a:p>
            <a:r>
              <a:rPr lang="en-US" sz="1800" dirty="0"/>
              <a:t>The </a:t>
            </a:r>
            <a:r>
              <a:rPr lang="en-US" sz="1800" dirty="0" err="1">
                <a:latin typeface="Courier New" pitchFamily="49" charset="0"/>
                <a:cs typeface="Courier New" pitchFamily="49" charset="0"/>
              </a:rPr>
              <a:t>ToUpper</a:t>
            </a:r>
            <a:r>
              <a:rPr lang="en-US" sz="1800" dirty="0"/>
              <a:t> method can be applied to a string </a:t>
            </a:r>
          </a:p>
          <a:p>
            <a:r>
              <a:rPr lang="en-US" sz="1800" dirty="0"/>
              <a:t>Results in a string with lowercase letters converted to uppercase</a:t>
            </a:r>
          </a:p>
          <a:p>
            <a:r>
              <a:rPr lang="en-US" sz="1800" dirty="0"/>
              <a:t>The original string is not changed</a:t>
            </a:r>
          </a:p>
          <a:p>
            <a:r>
              <a:rPr lang="en-US" sz="1800" dirty="0"/>
              <a:t>General Format</a:t>
            </a:r>
            <a:r>
              <a:rPr lang="en-US" sz="1800" dirty="0" smtClean="0"/>
              <a:t>:</a:t>
            </a:r>
            <a:endParaRPr lang="en-US" sz="1800" dirty="0"/>
          </a:p>
          <a:p>
            <a:endParaRPr lang="en-US" sz="1800" dirty="0" smtClean="0"/>
          </a:p>
          <a:p>
            <a:endParaRPr lang="en-US" sz="1800" dirty="0"/>
          </a:p>
          <a:p>
            <a:r>
              <a:rPr lang="en-US" sz="1800" dirty="0" smtClean="0"/>
              <a:t>In </a:t>
            </a:r>
            <a:r>
              <a:rPr lang="en-US" sz="1800" dirty="0"/>
              <a:t>the following example, </a:t>
            </a:r>
            <a:r>
              <a:rPr lang="en-US" sz="1800" dirty="0" err="1">
                <a:latin typeface="Courier New" pitchFamily="49" charset="0"/>
                <a:cs typeface="Courier New" pitchFamily="49" charset="0"/>
              </a:rPr>
              <a:t>strBigWord</a:t>
            </a:r>
            <a:r>
              <a:rPr lang="en-US" sz="1800" dirty="0"/>
              <a:t> is assigned the string </a:t>
            </a:r>
            <a:r>
              <a:rPr lang="en-US" sz="1800" dirty="0">
                <a:latin typeface="Courier New" pitchFamily="49" charset="0"/>
                <a:cs typeface="Courier New" pitchFamily="49" charset="0"/>
              </a:rPr>
              <a:t>"HELLO"</a:t>
            </a:r>
            <a:r>
              <a:rPr lang="en-US" sz="1800" dirty="0"/>
              <a:t> using the </a:t>
            </a:r>
            <a:r>
              <a:rPr lang="en-US" sz="1800" dirty="0" err="1">
                <a:latin typeface="Courier New" pitchFamily="49" charset="0"/>
                <a:cs typeface="Courier New" pitchFamily="49" charset="0"/>
              </a:rPr>
              <a:t>ToUpper</a:t>
            </a:r>
            <a:r>
              <a:rPr lang="en-US" sz="1800" dirty="0"/>
              <a:t> method:</a:t>
            </a:r>
          </a:p>
          <a:p>
            <a:endParaRPr lang="en-US" sz="3200" dirty="0"/>
          </a:p>
          <a:p>
            <a:endParaRPr lang="en-US" sz="3200" dirty="0"/>
          </a:p>
          <a:p>
            <a:endParaRPr lang="en-US" dirty="0"/>
          </a:p>
        </p:txBody>
      </p:sp>
      <p:sp>
        <p:nvSpPr>
          <p:cNvPr id="4" name="Content Placeholder 3"/>
          <p:cNvSpPr>
            <a:spLocks noGrp="1"/>
          </p:cNvSpPr>
          <p:nvPr>
            <p:ph sz="half" idx="2"/>
          </p:nvPr>
        </p:nvSpPr>
        <p:spPr/>
        <p:txBody>
          <a:bodyPr>
            <a:normAutofit/>
          </a:bodyPr>
          <a:lstStyle/>
          <a:p>
            <a:pPr lvl="0"/>
            <a:r>
              <a:rPr lang="en-US" sz="1800" dirty="0">
                <a:solidFill>
                  <a:prstClr val="white"/>
                </a:solidFill>
              </a:rPr>
              <a:t>The </a:t>
            </a:r>
            <a:r>
              <a:rPr lang="en-US" sz="1800" dirty="0" err="1" smtClean="0">
                <a:solidFill>
                  <a:prstClr val="white"/>
                </a:solidFill>
                <a:latin typeface="Courier New" pitchFamily="49" charset="0"/>
                <a:cs typeface="Courier New" pitchFamily="49" charset="0"/>
              </a:rPr>
              <a:t>ToLower</a:t>
            </a:r>
            <a:r>
              <a:rPr lang="en-US" sz="1800" dirty="0" smtClean="0">
                <a:solidFill>
                  <a:prstClr val="white"/>
                </a:solidFill>
              </a:rPr>
              <a:t> </a:t>
            </a:r>
            <a:r>
              <a:rPr lang="en-US" sz="1800" dirty="0">
                <a:solidFill>
                  <a:prstClr val="white"/>
                </a:solidFill>
              </a:rPr>
              <a:t>method can be applied to a string </a:t>
            </a:r>
          </a:p>
          <a:p>
            <a:pPr lvl="0"/>
            <a:r>
              <a:rPr lang="en-US" sz="1800" dirty="0">
                <a:solidFill>
                  <a:prstClr val="white"/>
                </a:solidFill>
              </a:rPr>
              <a:t>Results in a string with </a:t>
            </a:r>
            <a:r>
              <a:rPr lang="en-US" sz="1800" dirty="0" smtClean="0">
                <a:solidFill>
                  <a:prstClr val="white"/>
                </a:solidFill>
              </a:rPr>
              <a:t>uppercase </a:t>
            </a:r>
            <a:r>
              <a:rPr lang="en-US" sz="1800" dirty="0">
                <a:solidFill>
                  <a:prstClr val="white"/>
                </a:solidFill>
              </a:rPr>
              <a:t>letters converted to </a:t>
            </a:r>
            <a:r>
              <a:rPr lang="en-US" sz="1800" dirty="0" smtClean="0">
                <a:solidFill>
                  <a:prstClr val="white"/>
                </a:solidFill>
              </a:rPr>
              <a:t>lowercase</a:t>
            </a:r>
            <a:endParaRPr lang="en-US" sz="1800" dirty="0">
              <a:solidFill>
                <a:prstClr val="white"/>
              </a:solidFill>
            </a:endParaRPr>
          </a:p>
          <a:p>
            <a:pPr lvl="0"/>
            <a:r>
              <a:rPr lang="en-US" sz="1800" dirty="0">
                <a:solidFill>
                  <a:prstClr val="white"/>
                </a:solidFill>
              </a:rPr>
              <a:t>The original string is not changed</a:t>
            </a:r>
          </a:p>
          <a:p>
            <a:pPr lvl="0"/>
            <a:r>
              <a:rPr lang="en-US" sz="1800" dirty="0">
                <a:solidFill>
                  <a:prstClr val="white"/>
                </a:solidFill>
              </a:rPr>
              <a:t>General Format:</a:t>
            </a:r>
          </a:p>
          <a:p>
            <a:pPr lvl="0"/>
            <a:endParaRPr lang="en-US" sz="1800" dirty="0">
              <a:solidFill>
                <a:prstClr val="white"/>
              </a:solidFill>
            </a:endParaRPr>
          </a:p>
          <a:p>
            <a:pPr lvl="0"/>
            <a:endParaRPr lang="en-US" sz="1800" dirty="0">
              <a:solidFill>
                <a:prstClr val="white"/>
              </a:solidFill>
            </a:endParaRPr>
          </a:p>
          <a:p>
            <a:pPr lvl="0"/>
            <a:r>
              <a:rPr lang="en-US" sz="1800" dirty="0">
                <a:solidFill>
                  <a:prstClr val="white"/>
                </a:solidFill>
              </a:rPr>
              <a:t>In the following example, </a:t>
            </a:r>
            <a:r>
              <a:rPr lang="en-US" sz="1800" dirty="0" err="1" smtClean="0">
                <a:solidFill>
                  <a:prstClr val="white"/>
                </a:solidFill>
                <a:latin typeface="Courier New" pitchFamily="49" charset="0"/>
                <a:cs typeface="Courier New" pitchFamily="49" charset="0"/>
              </a:rPr>
              <a:t>strLittleTown</a:t>
            </a:r>
            <a:r>
              <a:rPr lang="en-US" sz="1800" dirty="0" smtClean="0">
                <a:solidFill>
                  <a:prstClr val="white"/>
                </a:solidFill>
              </a:rPr>
              <a:t> </a:t>
            </a:r>
            <a:r>
              <a:rPr lang="en-US" sz="1800" dirty="0">
                <a:solidFill>
                  <a:prstClr val="white"/>
                </a:solidFill>
              </a:rPr>
              <a:t>is assigned the string </a:t>
            </a:r>
            <a:r>
              <a:rPr lang="en-US" sz="1800" dirty="0" smtClean="0">
                <a:solidFill>
                  <a:prstClr val="white"/>
                </a:solidFill>
                <a:latin typeface="Courier New" pitchFamily="49" charset="0"/>
                <a:cs typeface="Courier New" pitchFamily="49" charset="0"/>
              </a:rPr>
              <a:t>"new </a:t>
            </a:r>
            <a:r>
              <a:rPr lang="en-US" sz="1800" dirty="0" err="1" smtClean="0">
                <a:solidFill>
                  <a:prstClr val="white"/>
                </a:solidFill>
                <a:latin typeface="Courier New" pitchFamily="49" charset="0"/>
                <a:cs typeface="Courier New" pitchFamily="49" charset="0"/>
              </a:rPr>
              <a:t>york</a:t>
            </a:r>
            <a:r>
              <a:rPr lang="en-US" sz="1800" dirty="0" smtClean="0">
                <a:solidFill>
                  <a:prstClr val="white"/>
                </a:solidFill>
                <a:latin typeface="Courier New" pitchFamily="49" charset="0"/>
                <a:cs typeface="Courier New" pitchFamily="49" charset="0"/>
              </a:rPr>
              <a:t>"</a:t>
            </a:r>
            <a:r>
              <a:rPr lang="en-US" sz="1800" dirty="0" smtClean="0">
                <a:solidFill>
                  <a:prstClr val="white"/>
                </a:solidFill>
              </a:rPr>
              <a:t> </a:t>
            </a:r>
            <a:r>
              <a:rPr lang="en-US" sz="1800" dirty="0">
                <a:solidFill>
                  <a:prstClr val="white"/>
                </a:solidFill>
              </a:rPr>
              <a:t>using the </a:t>
            </a:r>
            <a:r>
              <a:rPr lang="en-US" sz="1800" dirty="0" err="1" smtClean="0">
                <a:solidFill>
                  <a:prstClr val="white"/>
                </a:solidFill>
                <a:latin typeface="Courier New" pitchFamily="49" charset="0"/>
                <a:cs typeface="Courier New" pitchFamily="49" charset="0"/>
              </a:rPr>
              <a:t>ToLower</a:t>
            </a:r>
            <a:r>
              <a:rPr lang="en-US" sz="1800" dirty="0" smtClean="0">
                <a:solidFill>
                  <a:prstClr val="white"/>
                </a:solidFill>
              </a:rPr>
              <a:t> </a:t>
            </a:r>
            <a:r>
              <a:rPr lang="en-US" sz="1800" dirty="0">
                <a:solidFill>
                  <a:prstClr val="white"/>
                </a:solidFill>
              </a:rPr>
              <a:t>method:</a:t>
            </a:r>
          </a:p>
          <a:p>
            <a:pPr lvl="0"/>
            <a:endParaRPr lang="en-US" sz="3200" dirty="0">
              <a:solidFill>
                <a:prstClr val="white"/>
              </a:solidFill>
            </a:endParaRPr>
          </a:p>
          <a:p>
            <a:pPr lvl="0"/>
            <a:endParaRPr lang="en-US" sz="3200" dirty="0">
              <a:solidFill>
                <a:prstClr val="white"/>
              </a:solidFill>
            </a:endParaRPr>
          </a:p>
          <a:p>
            <a:pPr lvl="0"/>
            <a:endParaRPr lang="en-US" dirty="0">
              <a:solidFill>
                <a:prstClr val="white"/>
              </a:solidFill>
            </a:endParaRPr>
          </a:p>
          <a:p>
            <a:endParaRPr lang="en-US" dirty="0"/>
          </a:p>
        </p:txBody>
      </p:sp>
      <p:sp>
        <p:nvSpPr>
          <p:cNvPr id="5" name="Rectangle 4"/>
          <p:cNvSpPr/>
          <p:nvPr/>
        </p:nvSpPr>
        <p:spPr>
          <a:xfrm>
            <a:off x="762000" y="3602182"/>
            <a:ext cx="3768980" cy="369332"/>
          </a:xfrm>
          <a:prstGeom prst="rect">
            <a:avLst/>
          </a:prstGeom>
        </p:spPr>
        <p:txBody>
          <a:bodyPr wrap="none">
            <a:spAutoFit/>
          </a:bodyPr>
          <a:lstStyle/>
          <a:p>
            <a:r>
              <a:rPr lang="en-US" i="1" dirty="0" err="1" smtClean="0">
                <a:latin typeface="Courier New" pitchFamily="49" charset="0"/>
                <a:cs typeface="Courier New" pitchFamily="49" charset="0"/>
              </a:rPr>
              <a:t>StringExpression.ToUpper</a:t>
            </a:r>
            <a:r>
              <a:rPr lang="en-US" i="1"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6" name="Rectangle 5"/>
          <p:cNvSpPr/>
          <p:nvPr/>
        </p:nvSpPr>
        <p:spPr>
          <a:xfrm>
            <a:off x="779590" y="5334000"/>
            <a:ext cx="3733800" cy="923330"/>
          </a:xfrm>
          <a:prstGeom prst="rect">
            <a:avLst/>
          </a:prstGeom>
        </p:spPr>
        <p:txBody>
          <a:bodyPr wrap="square">
            <a:spAutoFit/>
          </a:bodyPr>
          <a:lstStyle/>
          <a:p>
            <a:r>
              <a:rPr lang="en-US" dirty="0" err="1" smtClean="0">
                <a:latin typeface="Courier New" pitchFamily="49" charset="0"/>
                <a:cs typeface="Courier New" pitchFamily="49" charset="0"/>
              </a:rPr>
              <a:t>strLittleWord</a:t>
            </a:r>
            <a:r>
              <a:rPr lang="en-US" dirty="0" smtClean="0">
                <a:latin typeface="Courier New" pitchFamily="49" charset="0"/>
                <a:cs typeface="Courier New" pitchFamily="49" charset="0"/>
              </a:rPr>
              <a:t> = "Hello"</a:t>
            </a:r>
          </a:p>
          <a:p>
            <a:r>
              <a:rPr lang="en-US" dirty="0" err="1" smtClean="0">
                <a:latin typeface="Courier New" pitchFamily="49" charset="0"/>
                <a:cs typeface="Courier New" pitchFamily="49" charset="0"/>
              </a:rPr>
              <a:t>strBigWord</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strLittleWord.ToUpper</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7" name="Rectangle 6"/>
          <p:cNvSpPr/>
          <p:nvPr/>
        </p:nvSpPr>
        <p:spPr>
          <a:xfrm>
            <a:off x="796635" y="3581401"/>
            <a:ext cx="3716755" cy="390113"/>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62000" y="5328213"/>
            <a:ext cx="3751389" cy="929118"/>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36049" y="3622963"/>
            <a:ext cx="3768980" cy="369332"/>
          </a:xfrm>
          <a:prstGeom prst="rect">
            <a:avLst/>
          </a:prstGeom>
        </p:spPr>
        <p:txBody>
          <a:bodyPr wrap="none">
            <a:spAutoFit/>
          </a:bodyPr>
          <a:lstStyle/>
          <a:p>
            <a:r>
              <a:rPr lang="en-US" i="1" dirty="0" err="1" smtClean="0">
                <a:latin typeface="Courier New" pitchFamily="49" charset="0"/>
                <a:cs typeface="Courier New" pitchFamily="49" charset="0"/>
              </a:rPr>
              <a:t>StringExpression.ToLower</a:t>
            </a:r>
            <a:r>
              <a:rPr lang="en-US" i="1"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10" name="Rectangle 9"/>
          <p:cNvSpPr/>
          <p:nvPr/>
        </p:nvSpPr>
        <p:spPr>
          <a:xfrm>
            <a:off x="4870684" y="3602182"/>
            <a:ext cx="3716755" cy="390113"/>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74420" y="5339787"/>
            <a:ext cx="3733800" cy="923330"/>
          </a:xfrm>
          <a:prstGeom prst="rect">
            <a:avLst/>
          </a:prstGeom>
        </p:spPr>
        <p:txBody>
          <a:bodyPr wrap="square">
            <a:spAutoFit/>
          </a:bodyPr>
          <a:lstStyle/>
          <a:p>
            <a:r>
              <a:rPr lang="en-US" dirty="0" err="1" smtClean="0">
                <a:latin typeface="Courier New" pitchFamily="49" charset="0"/>
                <a:cs typeface="Courier New" pitchFamily="49" charset="0"/>
              </a:rPr>
              <a:t>strBigTown</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smtClean="0">
                <a:solidFill>
                  <a:prstClr val="white"/>
                </a:solidFill>
                <a:latin typeface="Courier New" pitchFamily="49" charset="0"/>
                <a:cs typeface="Courier New" pitchFamily="49" charset="0"/>
              </a:rPr>
              <a:t>"</a:t>
            </a:r>
            <a:r>
              <a:rPr lang="en-US" dirty="0" smtClean="0">
                <a:latin typeface="Courier New" pitchFamily="49" charset="0"/>
                <a:cs typeface="Courier New" pitchFamily="49" charset="0"/>
              </a:rPr>
              <a:t>NEW YORK"</a:t>
            </a:r>
            <a:endParaRPr lang="en-US" dirty="0" smtClean="0">
              <a:latin typeface="Courier New" pitchFamily="49" charset="0"/>
              <a:cs typeface="Courier New" pitchFamily="49" charset="0"/>
            </a:endParaRPr>
          </a:p>
          <a:p>
            <a:r>
              <a:rPr lang="en-US" dirty="0" err="1" smtClean="0">
                <a:latin typeface="Courier New" pitchFamily="49" charset="0"/>
                <a:cs typeface="Courier New" pitchFamily="49" charset="0"/>
              </a:rPr>
              <a:t>strLittleTown</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strBigTown.ToLower</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12" name="Rectangle 11"/>
          <p:cNvSpPr/>
          <p:nvPr/>
        </p:nvSpPr>
        <p:spPr>
          <a:xfrm>
            <a:off x="4856831" y="5334000"/>
            <a:ext cx="3429000" cy="929118"/>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6837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 Handy Use for </a:t>
            </a:r>
            <a:r>
              <a:rPr lang="en-US" sz="3200" dirty="0" err="1">
                <a:latin typeface="Courier New" pitchFamily="49" charset="0"/>
                <a:cs typeface="Courier New" pitchFamily="49" charset="0"/>
              </a:rPr>
              <a:t>ToUpper</a:t>
            </a:r>
            <a:r>
              <a:rPr lang="en-US" sz="3200" dirty="0"/>
              <a:t> or </a:t>
            </a:r>
            <a:r>
              <a:rPr lang="en-US" sz="3200" dirty="0" err="1">
                <a:latin typeface="Courier New" pitchFamily="49" charset="0"/>
                <a:cs typeface="Courier New" pitchFamily="49" charset="0"/>
              </a:rPr>
              <a:t>ToLower</a:t>
            </a:r>
            <a:endParaRPr lang="en-US" sz="3200" dirty="0">
              <a:latin typeface="Courier New" pitchFamily="49" charset="0"/>
              <a:cs typeface="Courier New" pitchFamily="49" charset="0"/>
            </a:endParaRPr>
          </a:p>
        </p:txBody>
      </p:sp>
      <p:sp>
        <p:nvSpPr>
          <p:cNvPr id="3" name="Content Placeholder 2"/>
          <p:cNvSpPr>
            <a:spLocks noGrp="1"/>
          </p:cNvSpPr>
          <p:nvPr>
            <p:ph idx="1"/>
          </p:nvPr>
        </p:nvSpPr>
        <p:spPr/>
        <p:txBody>
          <a:bodyPr>
            <a:normAutofit fontScale="85000" lnSpcReduction="20000"/>
          </a:bodyPr>
          <a:lstStyle/>
          <a:p>
            <a:r>
              <a:rPr lang="en-US" sz="2800" dirty="0" err="1">
                <a:latin typeface="Courier New" pitchFamily="49" charset="0"/>
                <a:cs typeface="Courier New" pitchFamily="49" charset="0"/>
              </a:rPr>
              <a:t>ToUpper</a:t>
            </a:r>
            <a:r>
              <a:rPr lang="en-US" sz="2800" dirty="0"/>
              <a:t> or </a:t>
            </a:r>
            <a:r>
              <a:rPr lang="en-US" sz="2800" dirty="0" err="1">
                <a:latin typeface="Courier New" pitchFamily="49" charset="0"/>
                <a:cs typeface="Courier New" pitchFamily="49" charset="0"/>
              </a:rPr>
              <a:t>ToLower</a:t>
            </a:r>
            <a:r>
              <a:rPr lang="en-US" sz="2800" dirty="0"/>
              <a:t> can be used to perform case insensitive comparisons of strings</a:t>
            </a:r>
          </a:p>
          <a:p>
            <a:r>
              <a:rPr lang="en-US" sz="2800" dirty="0"/>
              <a:t>1st comparison below is </a:t>
            </a:r>
            <a:r>
              <a:rPr lang="en-US" sz="2800" i="1" dirty="0"/>
              <a:t>false</a:t>
            </a:r>
            <a:r>
              <a:rPr lang="en-US" sz="2800" dirty="0"/>
              <a:t> </a:t>
            </a:r>
            <a:r>
              <a:rPr lang="en-US" sz="2800" dirty="0">
                <a:latin typeface="Courier New" pitchFamily="49" charset="0"/>
                <a:cs typeface="Courier New" pitchFamily="49" charset="0"/>
              </a:rPr>
              <a:t>"HELLO" &lt;&gt; "hello"</a:t>
            </a:r>
          </a:p>
          <a:p>
            <a:r>
              <a:rPr lang="en-US" sz="2800" dirty="0"/>
              <a:t>2nd comparison is </a:t>
            </a:r>
            <a:r>
              <a:rPr lang="en-US" sz="2800" i="1" dirty="0"/>
              <a:t>true</a:t>
            </a:r>
            <a:r>
              <a:rPr lang="en-US" sz="2800" dirty="0"/>
              <a:t> </a:t>
            </a:r>
          </a:p>
          <a:p>
            <a:r>
              <a:rPr lang="en-US" sz="2800" dirty="0" err="1">
                <a:latin typeface="Courier New" pitchFamily="49" charset="0"/>
                <a:cs typeface="Courier New" pitchFamily="49" charset="0"/>
              </a:rPr>
              <a:t>ToLower</a:t>
            </a:r>
            <a:r>
              <a:rPr lang="en-US" sz="2800" dirty="0"/>
              <a:t> converts both strings to lower case</a:t>
            </a:r>
          </a:p>
          <a:p>
            <a:r>
              <a:rPr lang="en-US" sz="2800" dirty="0"/>
              <a:t>Causes </a:t>
            </a:r>
            <a:r>
              <a:rPr lang="en-US" sz="2800" dirty="0">
                <a:latin typeface="Courier New" pitchFamily="49" charset="0"/>
                <a:cs typeface="Courier New" pitchFamily="49" charset="0"/>
              </a:rPr>
              <a:t>"hello"</a:t>
            </a:r>
            <a:r>
              <a:rPr lang="en-US" sz="2800" dirty="0"/>
              <a:t> to be compared to </a:t>
            </a:r>
            <a:r>
              <a:rPr lang="en-US" sz="2800" dirty="0">
                <a:latin typeface="Courier New" pitchFamily="49" charset="0"/>
                <a:cs typeface="Courier New" pitchFamily="49" charset="0"/>
              </a:rPr>
              <a:t>"hello"</a:t>
            </a:r>
          </a:p>
          <a:p>
            <a:endParaRPr lang="en-US" dirty="0" smtClean="0"/>
          </a:p>
          <a:p>
            <a:endParaRPr lang="en-US" dirty="0"/>
          </a:p>
          <a:p>
            <a:endParaRPr lang="en-US" dirty="0"/>
          </a:p>
          <a:p>
            <a:endParaRPr lang="en-US" dirty="0"/>
          </a:p>
          <a:p>
            <a:r>
              <a:rPr lang="en-US" dirty="0"/>
              <a:t>Tutorial 4-5 demonstrates how this is used</a:t>
            </a:r>
          </a:p>
          <a:p>
            <a:endParaRPr lang="en-US" dirty="0"/>
          </a:p>
        </p:txBody>
      </p:sp>
      <p:sp>
        <p:nvSpPr>
          <p:cNvPr id="4" name="Text Box 4"/>
          <p:cNvSpPr txBox="1">
            <a:spLocks noChangeArrowheads="1"/>
          </p:cNvSpPr>
          <p:nvPr/>
        </p:nvSpPr>
        <p:spPr bwMode="auto">
          <a:xfrm>
            <a:off x="1066800" y="4019537"/>
            <a:ext cx="7239000" cy="1077218"/>
          </a:xfrm>
          <a:prstGeom prst="rect">
            <a:avLst/>
          </a:prstGeom>
          <a:noFill/>
          <a:ln w="9525">
            <a:noFill/>
            <a:miter lim="800000"/>
            <a:headEnd/>
            <a:tailEnd/>
          </a:ln>
        </p:spPr>
        <p:txBody>
          <a:bodyPr wrap="square">
            <a:spAutoFit/>
          </a:bodyPr>
          <a:lstStyle/>
          <a:p>
            <a:pPr eaLnBrk="0" hangingPunct="0">
              <a:tabLst>
                <a:tab pos="1371600" algn="l"/>
                <a:tab pos="5029200" algn="l"/>
              </a:tabLst>
            </a:pPr>
            <a:r>
              <a:rPr lang="en-US" sz="1600" dirty="0" smtClean="0">
                <a:latin typeface="Courier New" pitchFamily="49" charset="0"/>
                <a:cs typeface="Courier New" pitchFamily="49" charset="0"/>
              </a:rPr>
              <a:t>strWord1 </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HELLO"</a:t>
            </a:r>
            <a:endParaRPr lang="en-US" sz="1600" dirty="0">
              <a:latin typeface="Courier New" pitchFamily="49" charset="0"/>
              <a:cs typeface="Courier New" pitchFamily="49" charset="0"/>
            </a:endParaRPr>
          </a:p>
          <a:p>
            <a:pPr eaLnBrk="0" hangingPunct="0">
              <a:tabLst>
                <a:tab pos="1371600" algn="l"/>
                <a:tab pos="5029200" algn="l"/>
              </a:tabLst>
            </a:pPr>
            <a:r>
              <a:rPr lang="en-US" sz="1600" dirty="0" smtClean="0">
                <a:latin typeface="Courier New" pitchFamily="49" charset="0"/>
                <a:cs typeface="Courier New" pitchFamily="49" charset="0"/>
              </a:rPr>
              <a:t>strWord2 </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"hello"</a:t>
            </a:r>
            <a:endParaRPr lang="en-US" sz="1600" dirty="0">
              <a:latin typeface="Courier New" pitchFamily="49" charset="0"/>
              <a:cs typeface="Courier New" pitchFamily="49" charset="0"/>
            </a:endParaRPr>
          </a:p>
          <a:p>
            <a:pPr eaLnBrk="0" hangingPunct="0">
              <a:tabLst>
                <a:tab pos="1371600" algn="l"/>
                <a:tab pos="5029200" algn="l"/>
              </a:tabLst>
            </a:pPr>
            <a:r>
              <a:rPr lang="en-US" sz="1600" dirty="0">
                <a:latin typeface="Courier New" pitchFamily="49" charset="0"/>
                <a:cs typeface="Courier New" pitchFamily="49" charset="0"/>
              </a:rPr>
              <a:t>If </a:t>
            </a:r>
            <a:r>
              <a:rPr lang="en-US" sz="1600" dirty="0" smtClean="0">
                <a:latin typeface="Courier New" pitchFamily="49" charset="0"/>
                <a:cs typeface="Courier New" pitchFamily="49" charset="0"/>
              </a:rPr>
              <a:t>strWord1 </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strWord2 ' </a:t>
            </a:r>
            <a:r>
              <a:rPr lang="en-US" sz="1600" dirty="0" smtClean="0">
                <a:latin typeface="Courier New" pitchFamily="49" charset="0"/>
                <a:cs typeface="Courier New" pitchFamily="49" charset="0"/>
              </a:rPr>
              <a:t>False</a:t>
            </a:r>
            <a:r>
              <a:rPr lang="en-US" sz="1600" dirty="0">
                <a:latin typeface="Courier New" pitchFamily="49" charset="0"/>
                <a:cs typeface="Courier New" pitchFamily="49" charset="0"/>
              </a:rPr>
              <a:t>, not equal</a:t>
            </a:r>
          </a:p>
          <a:p>
            <a:pPr eaLnBrk="0" hangingPunct="0">
              <a:tabLst>
                <a:tab pos="1371600" algn="l"/>
                <a:tab pos="5029200" algn="l"/>
              </a:tabLst>
            </a:pPr>
            <a:r>
              <a:rPr lang="en-US" sz="1600" dirty="0">
                <a:latin typeface="Courier New" pitchFamily="49" charset="0"/>
                <a:cs typeface="Courier New" pitchFamily="49" charset="0"/>
              </a:rPr>
              <a:t>If </a:t>
            </a:r>
            <a:r>
              <a:rPr lang="en-US" sz="1600" dirty="0" smtClean="0">
                <a:latin typeface="Courier New" pitchFamily="49" charset="0"/>
                <a:cs typeface="Courier New" pitchFamily="49" charset="0"/>
              </a:rPr>
              <a:t>strWord1.ToLower</a:t>
            </a:r>
            <a:r>
              <a:rPr lang="en-US" sz="1600" dirty="0">
                <a:latin typeface="Courier New" pitchFamily="49" charset="0"/>
                <a:cs typeface="Courier New" pitchFamily="49" charset="0"/>
              </a:rPr>
              <a:t>() = </a:t>
            </a:r>
            <a:r>
              <a:rPr lang="en-US" sz="1600" dirty="0" smtClean="0">
                <a:latin typeface="Courier New" pitchFamily="49" charset="0"/>
                <a:cs typeface="Courier New" pitchFamily="49" charset="0"/>
              </a:rPr>
              <a:t>strWord2.ToLower</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True</a:t>
            </a:r>
            <a:r>
              <a:rPr lang="en-US" sz="1600" dirty="0">
                <a:latin typeface="Courier New" pitchFamily="49" charset="0"/>
                <a:cs typeface="Courier New" pitchFamily="49" charset="0"/>
              </a:rPr>
              <a:t>, equal</a:t>
            </a:r>
          </a:p>
        </p:txBody>
      </p:sp>
      <p:sp>
        <p:nvSpPr>
          <p:cNvPr id="5" name="Rectangle 4"/>
          <p:cNvSpPr/>
          <p:nvPr/>
        </p:nvSpPr>
        <p:spPr>
          <a:xfrm>
            <a:off x="952500" y="3934691"/>
            <a:ext cx="7239000" cy="124691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8956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New" pitchFamily="49" charset="0"/>
                <a:cs typeface="Courier New" pitchFamily="49" charset="0"/>
              </a:rPr>
              <a:t>IsNumeric</a:t>
            </a:r>
            <a:r>
              <a:rPr lang="en-US" dirty="0"/>
              <a:t> Function</a:t>
            </a:r>
          </a:p>
        </p:txBody>
      </p:sp>
      <p:sp>
        <p:nvSpPr>
          <p:cNvPr id="3" name="Content Placeholder 2"/>
          <p:cNvSpPr>
            <a:spLocks noGrp="1"/>
          </p:cNvSpPr>
          <p:nvPr>
            <p:ph idx="1"/>
          </p:nvPr>
        </p:nvSpPr>
        <p:spPr/>
        <p:txBody>
          <a:bodyPr/>
          <a:lstStyle/>
          <a:p>
            <a:r>
              <a:rPr lang="en-US" sz="2800" dirty="0"/>
              <a:t>This function accepts a string as an argument and returns </a:t>
            </a:r>
            <a:r>
              <a:rPr lang="en-US" sz="2800" i="1" dirty="0"/>
              <a:t>True</a:t>
            </a:r>
            <a:r>
              <a:rPr lang="en-US" sz="2800" dirty="0"/>
              <a:t> if the string contains a number</a:t>
            </a:r>
          </a:p>
          <a:p>
            <a:endParaRPr lang="en-US" dirty="0"/>
          </a:p>
          <a:p>
            <a:endParaRPr lang="en-US" dirty="0"/>
          </a:p>
          <a:p>
            <a:endParaRPr lang="en-US" dirty="0" smtClean="0"/>
          </a:p>
          <a:p>
            <a:endParaRPr lang="en-US" dirty="0"/>
          </a:p>
          <a:p>
            <a:r>
              <a:rPr lang="en-US" sz="2800" dirty="0"/>
              <a:t>Use </a:t>
            </a:r>
            <a:r>
              <a:rPr lang="en-US" sz="2800" dirty="0" err="1">
                <a:latin typeface="Courier New" pitchFamily="49" charset="0"/>
                <a:cs typeface="Courier New" pitchFamily="49" charset="0"/>
              </a:rPr>
              <a:t>IsNumeric</a:t>
            </a:r>
            <a:r>
              <a:rPr lang="en-US" sz="2800" dirty="0"/>
              <a:t> function to determine if a given string contains numeric data</a:t>
            </a:r>
          </a:p>
          <a:p>
            <a:endParaRPr lang="en-US" dirty="0"/>
          </a:p>
        </p:txBody>
      </p:sp>
      <p:sp>
        <p:nvSpPr>
          <p:cNvPr id="4" name="TextBox 3"/>
          <p:cNvSpPr txBox="1"/>
          <p:nvPr/>
        </p:nvSpPr>
        <p:spPr>
          <a:xfrm>
            <a:off x="1066800" y="2819400"/>
            <a:ext cx="6934200" cy="1754326"/>
          </a:xfrm>
          <a:prstGeom prst="rect">
            <a:avLst/>
          </a:prstGeom>
          <a:noFill/>
        </p:spPr>
        <p:txBody>
          <a:bodyPr wrap="square" rtlCol="0">
            <a:spAutoFit/>
          </a:bodyPr>
          <a:lstStyle/>
          <a:p>
            <a:pPr lvl="1"/>
            <a:r>
              <a:rPr lang="en-US" dirty="0" smtClean="0">
                <a:latin typeface="Courier New" pitchFamily="49" charset="0"/>
                <a:cs typeface="Courier New" pitchFamily="49" charset="0"/>
              </a:rPr>
              <a:t>Dim </a:t>
            </a:r>
            <a:r>
              <a:rPr lang="en-US" dirty="0" err="1" smtClean="0">
                <a:latin typeface="Courier New" pitchFamily="49" charset="0"/>
                <a:cs typeface="Courier New" pitchFamily="49" charset="0"/>
              </a:rPr>
              <a:t>strNumber</a:t>
            </a:r>
            <a:r>
              <a:rPr lang="en-US" dirty="0" smtClean="0">
                <a:latin typeface="Courier New" pitchFamily="49" charset="0"/>
                <a:cs typeface="Courier New" pitchFamily="49" charset="0"/>
              </a:rPr>
              <a:t> As String</a:t>
            </a:r>
          </a:p>
          <a:p>
            <a:pPr lvl="1"/>
            <a:r>
              <a:rPr lang="en-US" dirty="0" err="1" smtClean="0">
                <a:latin typeface="Courier New" pitchFamily="49" charset="0"/>
                <a:cs typeface="Courier New" pitchFamily="49" charset="0"/>
              </a:rPr>
              <a:t>strNumber</a:t>
            </a:r>
            <a:r>
              <a:rPr lang="en-US" dirty="0" smtClean="0">
                <a:latin typeface="Courier New" pitchFamily="49" charset="0"/>
                <a:cs typeface="Courier New" pitchFamily="49" charset="0"/>
              </a:rPr>
              <a:t> = "576"</a:t>
            </a:r>
          </a:p>
          <a:p>
            <a:pPr lvl="1"/>
            <a:r>
              <a:rPr lang="en-US" dirty="0" smtClean="0">
                <a:latin typeface="Courier New" pitchFamily="49" charset="0"/>
                <a:cs typeface="Courier New" pitchFamily="49" charset="0"/>
              </a:rPr>
              <a:t>If </a:t>
            </a:r>
            <a:r>
              <a:rPr lang="en-US" dirty="0" err="1" smtClean="0">
                <a:latin typeface="Courier New" pitchFamily="49" charset="0"/>
                <a:cs typeface="Courier New" pitchFamily="49" charset="0"/>
              </a:rPr>
              <a:t>IsNumeric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strNumber</a:t>
            </a:r>
            <a:r>
              <a:rPr lang="en-US" dirty="0" smtClean="0">
                <a:latin typeface="Courier New" pitchFamily="49" charset="0"/>
                <a:cs typeface="Courier New" pitchFamily="49" charset="0"/>
              </a:rPr>
              <a:t>)</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Returns </a:t>
            </a:r>
            <a:r>
              <a:rPr lang="en-US" dirty="0" smtClean="0">
                <a:latin typeface="Courier New" pitchFamily="49" charset="0"/>
                <a:cs typeface="Courier New" pitchFamily="49" charset="0"/>
              </a:rPr>
              <a:t>true</a:t>
            </a:r>
          </a:p>
          <a:p>
            <a:pPr lvl="1"/>
            <a:endParaRPr lang="en-US" dirty="0" smtClean="0">
              <a:latin typeface="Courier New" pitchFamily="49" charset="0"/>
              <a:cs typeface="Courier New" pitchFamily="49" charset="0"/>
            </a:endParaRPr>
          </a:p>
          <a:p>
            <a:pPr lvl="1"/>
            <a:r>
              <a:rPr lang="en-US" dirty="0" err="1" smtClean="0">
                <a:latin typeface="Courier New" pitchFamily="49" charset="0"/>
                <a:cs typeface="Courier New" pitchFamily="49" charset="0"/>
              </a:rPr>
              <a:t>strNumber</a:t>
            </a:r>
            <a:r>
              <a:rPr lang="en-US" dirty="0" smtClean="0">
                <a:latin typeface="Courier New" pitchFamily="49" charset="0"/>
                <a:cs typeface="Courier New" pitchFamily="49" charset="0"/>
              </a:rPr>
              <a:t> = "123abc"</a:t>
            </a:r>
          </a:p>
          <a:p>
            <a:pPr lvl="1"/>
            <a:r>
              <a:rPr lang="en-US" dirty="0" smtClean="0">
                <a:latin typeface="Courier New" pitchFamily="49" charset="0"/>
                <a:cs typeface="Courier New" pitchFamily="49" charset="0"/>
              </a:rPr>
              <a:t>If </a:t>
            </a:r>
            <a:r>
              <a:rPr lang="en-US" dirty="0" err="1" smtClean="0">
                <a:latin typeface="Courier New" pitchFamily="49" charset="0"/>
                <a:cs typeface="Courier New" pitchFamily="49" charset="0"/>
              </a:rPr>
              <a:t>IsNumeric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strNumber</a:t>
            </a:r>
            <a:r>
              <a:rPr lang="en-US" dirty="0" smtClean="0">
                <a:latin typeface="Courier New" pitchFamily="49" charset="0"/>
                <a:cs typeface="Courier New" pitchFamily="49" charset="0"/>
              </a:rPr>
              <a:t>)</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Returns false</a:t>
            </a:r>
          </a:p>
        </p:txBody>
      </p:sp>
      <p:sp>
        <p:nvSpPr>
          <p:cNvPr id="5" name="Rectangle 4"/>
          <p:cNvSpPr/>
          <p:nvPr/>
        </p:nvSpPr>
        <p:spPr>
          <a:xfrm>
            <a:off x="1360703" y="2715490"/>
            <a:ext cx="6106898" cy="200891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44500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Determining the Length of a String</a:t>
            </a:r>
          </a:p>
        </p:txBody>
      </p:sp>
      <p:sp>
        <p:nvSpPr>
          <p:cNvPr id="3" name="Content Placeholder 2"/>
          <p:cNvSpPr>
            <a:spLocks noGrp="1"/>
          </p:cNvSpPr>
          <p:nvPr>
            <p:ph idx="1"/>
          </p:nvPr>
        </p:nvSpPr>
        <p:spPr/>
        <p:txBody>
          <a:bodyPr>
            <a:normAutofit/>
          </a:bodyPr>
          <a:lstStyle/>
          <a:p>
            <a:r>
              <a:rPr lang="en-US" sz="2000" dirty="0"/>
              <a:t>The </a:t>
            </a:r>
            <a:r>
              <a:rPr lang="en-US" sz="2000" dirty="0">
                <a:latin typeface="Courier New" pitchFamily="49" charset="0"/>
                <a:cs typeface="Courier New" pitchFamily="49" charset="0"/>
              </a:rPr>
              <a:t>Length</a:t>
            </a:r>
            <a:r>
              <a:rPr lang="en-US" sz="2000" dirty="0"/>
              <a:t> property, a member of the String class, returns the number of characters in a string</a:t>
            </a:r>
          </a:p>
          <a:p>
            <a:r>
              <a:rPr lang="en-US" sz="2000" dirty="0"/>
              <a:t>In the following example, the </a:t>
            </a:r>
            <a:r>
              <a:rPr lang="en-US" sz="2000" dirty="0" err="1">
                <a:latin typeface="Courier New" pitchFamily="49" charset="0"/>
                <a:cs typeface="Courier New" pitchFamily="49" charset="0"/>
              </a:rPr>
              <a:t>intNumChars</a:t>
            </a:r>
            <a:r>
              <a:rPr lang="en-US" sz="2000" dirty="0"/>
              <a:t> variable contains the value </a:t>
            </a:r>
            <a:r>
              <a:rPr lang="en-US" sz="2000" i="1" dirty="0"/>
              <a:t>6</a:t>
            </a:r>
            <a:r>
              <a:rPr lang="en-US" sz="2000" dirty="0"/>
              <a:t>:</a:t>
            </a:r>
          </a:p>
          <a:p>
            <a:endParaRPr lang="en-US" dirty="0"/>
          </a:p>
          <a:p>
            <a:pPr>
              <a:buNone/>
            </a:pPr>
            <a:endParaRPr lang="en-US" dirty="0"/>
          </a:p>
          <a:p>
            <a:r>
              <a:rPr lang="en-US" sz="2000" dirty="0"/>
              <a:t>You can also determine the length of a control’s Text property, as shown in the following code:</a:t>
            </a:r>
          </a:p>
          <a:p>
            <a:endParaRPr lang="en-US" dirty="0"/>
          </a:p>
        </p:txBody>
      </p:sp>
      <p:sp>
        <p:nvSpPr>
          <p:cNvPr id="4" name="TextBox 3"/>
          <p:cNvSpPr txBox="1"/>
          <p:nvPr/>
        </p:nvSpPr>
        <p:spPr>
          <a:xfrm>
            <a:off x="2273935" y="3048000"/>
            <a:ext cx="4596130" cy="923330"/>
          </a:xfrm>
          <a:prstGeom prst="rect">
            <a:avLst/>
          </a:prstGeom>
          <a:noFill/>
        </p:spPr>
        <p:txBody>
          <a:bodyPr wrap="none" rtlCol="0">
            <a:spAutoFit/>
          </a:bodyPr>
          <a:lstStyle/>
          <a:p>
            <a:r>
              <a:rPr lang="en-US" dirty="0" smtClean="0">
                <a:latin typeface="Courier New" pitchFamily="49" charset="0"/>
                <a:cs typeface="Courier New" pitchFamily="49" charset="0"/>
              </a:rPr>
              <a:t>Dim </a:t>
            </a:r>
            <a:r>
              <a:rPr lang="en-US" dirty="0" err="1" smtClean="0">
                <a:latin typeface="Courier New" pitchFamily="49" charset="0"/>
                <a:cs typeface="Courier New" pitchFamily="49" charset="0"/>
              </a:rPr>
              <a:t>strName</a:t>
            </a:r>
            <a:r>
              <a:rPr lang="en-US" dirty="0" smtClean="0">
                <a:latin typeface="Courier New" pitchFamily="49" charset="0"/>
                <a:cs typeface="Courier New" pitchFamily="49" charset="0"/>
              </a:rPr>
              <a:t> As String = "Herman"</a:t>
            </a:r>
          </a:p>
          <a:p>
            <a:r>
              <a:rPr lang="en-US" dirty="0" smtClean="0">
                <a:latin typeface="Courier New" pitchFamily="49" charset="0"/>
                <a:cs typeface="Courier New" pitchFamily="49" charset="0"/>
              </a:rPr>
              <a:t>Dim </a:t>
            </a:r>
            <a:r>
              <a:rPr lang="en-US" dirty="0" err="1" smtClean="0">
                <a:latin typeface="Courier New" pitchFamily="49" charset="0"/>
                <a:cs typeface="Courier New" pitchFamily="49" charset="0"/>
              </a:rPr>
              <a:t>intNumChars</a:t>
            </a:r>
            <a:r>
              <a:rPr lang="en-US" dirty="0" smtClean="0">
                <a:latin typeface="Courier New" pitchFamily="49" charset="0"/>
                <a:cs typeface="Courier New" pitchFamily="49" charset="0"/>
              </a:rPr>
              <a:t> As Integer</a:t>
            </a:r>
          </a:p>
          <a:p>
            <a:r>
              <a:rPr lang="en-US" dirty="0" err="1" smtClean="0">
                <a:latin typeface="Courier New" pitchFamily="49" charset="0"/>
                <a:cs typeface="Courier New" pitchFamily="49" charset="0"/>
              </a:rPr>
              <a:t>intNumChars</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strName.Length</a:t>
            </a:r>
            <a:endParaRPr lang="en-US" dirty="0">
              <a:latin typeface="Courier New" pitchFamily="49" charset="0"/>
              <a:cs typeface="Courier New" pitchFamily="49" charset="0"/>
            </a:endParaRPr>
          </a:p>
        </p:txBody>
      </p:sp>
      <p:sp>
        <p:nvSpPr>
          <p:cNvPr id="5" name="TextBox 4"/>
          <p:cNvSpPr txBox="1"/>
          <p:nvPr/>
        </p:nvSpPr>
        <p:spPr>
          <a:xfrm>
            <a:off x="653299" y="5105400"/>
            <a:ext cx="7837402" cy="830997"/>
          </a:xfrm>
          <a:prstGeom prst="rect">
            <a:avLst/>
          </a:prstGeom>
          <a:noFill/>
        </p:spPr>
        <p:txBody>
          <a:bodyPr wrap="none" rtlCol="0">
            <a:spAutoFit/>
          </a:bodyPr>
          <a:lstStyle/>
          <a:p>
            <a:r>
              <a:rPr lang="en-US" sz="1600" dirty="0" smtClean="0">
                <a:latin typeface="Courier New" pitchFamily="49" charset="0"/>
                <a:cs typeface="Courier New" pitchFamily="49" charset="0"/>
              </a:rPr>
              <a:t>If </a:t>
            </a:r>
            <a:r>
              <a:rPr lang="en-US" sz="1600" dirty="0" err="1" smtClean="0">
                <a:latin typeface="Courier New" pitchFamily="49" charset="0"/>
                <a:cs typeface="Courier New" pitchFamily="49" charset="0"/>
              </a:rPr>
              <a:t>txtInput.Text.Length</a:t>
            </a:r>
            <a:r>
              <a:rPr lang="en-US" sz="1600" dirty="0" smtClean="0">
                <a:latin typeface="Courier New" pitchFamily="49" charset="0"/>
                <a:cs typeface="Courier New" pitchFamily="49" charset="0"/>
              </a:rPr>
              <a:t> &gt; 20 Then</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lblMessage.Text</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 "Please enter no more than 20 characters."</a:t>
            </a:r>
          </a:p>
          <a:p>
            <a:r>
              <a:rPr lang="en-US" sz="1600" dirty="0" smtClean="0">
                <a:latin typeface="Courier New" pitchFamily="49" charset="0"/>
                <a:cs typeface="Courier New" pitchFamily="49" charset="0"/>
              </a:rPr>
              <a:t>End If</a:t>
            </a:r>
            <a:endParaRPr lang="en-US" sz="1600" dirty="0">
              <a:latin typeface="Courier New" pitchFamily="49" charset="0"/>
              <a:cs typeface="Courier New" pitchFamily="49" charset="0"/>
            </a:endParaRPr>
          </a:p>
        </p:txBody>
      </p:sp>
      <p:sp>
        <p:nvSpPr>
          <p:cNvPr id="6" name="Rectangle 5"/>
          <p:cNvSpPr/>
          <p:nvPr/>
        </p:nvSpPr>
        <p:spPr>
          <a:xfrm>
            <a:off x="653299" y="5105400"/>
            <a:ext cx="7837402" cy="91440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33600" y="3048000"/>
            <a:ext cx="4736465" cy="92333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43958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Optional Topic: Trimming </a:t>
            </a:r>
            <a:r>
              <a:rPr lang="en-US" dirty="0"/>
              <a:t>Spaces from Strings</a:t>
            </a:r>
          </a:p>
        </p:txBody>
      </p:sp>
      <p:sp>
        <p:nvSpPr>
          <p:cNvPr id="3" name="Content Placeholder 2"/>
          <p:cNvSpPr>
            <a:spLocks noGrp="1"/>
          </p:cNvSpPr>
          <p:nvPr>
            <p:ph idx="1"/>
          </p:nvPr>
        </p:nvSpPr>
        <p:spPr/>
        <p:txBody>
          <a:bodyPr/>
          <a:lstStyle/>
          <a:p>
            <a:r>
              <a:rPr lang="en-US" sz="2000" dirty="0"/>
              <a:t>There are three methods that remove spaces from strings:</a:t>
            </a:r>
          </a:p>
          <a:p>
            <a:pPr lvl="1"/>
            <a:r>
              <a:rPr lang="en-US" sz="2000" dirty="0"/>
              <a:t> </a:t>
            </a:r>
            <a:r>
              <a:rPr lang="en-US" sz="2000" dirty="0" err="1">
                <a:latin typeface="Courier New" pitchFamily="49" charset="0"/>
                <a:cs typeface="Courier New" pitchFamily="49" charset="0"/>
              </a:rPr>
              <a:t>TrimStart</a:t>
            </a:r>
            <a:r>
              <a:rPr lang="en-US" sz="2000" dirty="0"/>
              <a:t> </a:t>
            </a:r>
            <a:r>
              <a:rPr lang="en-US" sz="2000" dirty="0" smtClean="0"/>
              <a:t> - </a:t>
            </a:r>
            <a:r>
              <a:rPr lang="en-US" sz="2000" dirty="0"/>
              <a:t>removes leading spaces</a:t>
            </a:r>
          </a:p>
          <a:p>
            <a:pPr lvl="1"/>
            <a:r>
              <a:rPr lang="en-US" sz="2000" dirty="0"/>
              <a:t> </a:t>
            </a:r>
            <a:r>
              <a:rPr lang="en-US" sz="2000" dirty="0" err="1">
                <a:latin typeface="Courier New" pitchFamily="49" charset="0"/>
                <a:cs typeface="Courier New" pitchFamily="49" charset="0"/>
              </a:rPr>
              <a:t>TrimEnd</a:t>
            </a:r>
            <a:r>
              <a:rPr lang="en-US" sz="2000" dirty="0"/>
              <a:t>   </a:t>
            </a:r>
            <a:r>
              <a:rPr lang="en-US" sz="2000" dirty="0" smtClean="0"/>
              <a:t>   - </a:t>
            </a:r>
            <a:r>
              <a:rPr lang="en-US" sz="2000" dirty="0"/>
              <a:t>removes trailing spaces</a:t>
            </a:r>
          </a:p>
          <a:p>
            <a:pPr lvl="1"/>
            <a:r>
              <a:rPr lang="en-US" sz="2000" dirty="0"/>
              <a:t> </a:t>
            </a:r>
            <a:r>
              <a:rPr lang="en-US" sz="2000" dirty="0">
                <a:latin typeface="Courier New" pitchFamily="49" charset="0"/>
                <a:cs typeface="Courier New" pitchFamily="49" charset="0"/>
              </a:rPr>
              <a:t>Trim</a:t>
            </a:r>
            <a:r>
              <a:rPr lang="en-US" sz="2000" dirty="0"/>
              <a:t>          </a:t>
            </a:r>
            <a:r>
              <a:rPr lang="en-US" sz="2000" dirty="0" smtClean="0"/>
              <a:t>   - </a:t>
            </a:r>
            <a:r>
              <a:rPr lang="en-US" sz="2000" dirty="0"/>
              <a:t>removes leading and trailing spaces</a:t>
            </a:r>
          </a:p>
          <a:p>
            <a:r>
              <a:rPr lang="en-US" sz="2000" dirty="0"/>
              <a:t>Here is the general format for each method:</a:t>
            </a:r>
          </a:p>
          <a:p>
            <a:endParaRPr lang="en-US" sz="2000" dirty="0"/>
          </a:p>
          <a:p>
            <a:pPr>
              <a:buNone/>
            </a:pPr>
            <a:endParaRPr lang="en-US" sz="2000" dirty="0" smtClean="0"/>
          </a:p>
          <a:p>
            <a:pPr>
              <a:buNone/>
            </a:pPr>
            <a:endParaRPr lang="en-US" sz="1200" dirty="0"/>
          </a:p>
          <a:p>
            <a:r>
              <a:rPr lang="en-US" sz="2000" dirty="0"/>
              <a:t>An example with three leading and trailing spaces, using each method:</a:t>
            </a:r>
          </a:p>
          <a:p>
            <a:endParaRPr lang="en-US" dirty="0"/>
          </a:p>
        </p:txBody>
      </p:sp>
      <p:sp>
        <p:nvSpPr>
          <p:cNvPr id="4" name="TextBox 3"/>
          <p:cNvSpPr txBox="1"/>
          <p:nvPr/>
        </p:nvSpPr>
        <p:spPr>
          <a:xfrm>
            <a:off x="2549652" y="3505200"/>
            <a:ext cx="4044697" cy="923330"/>
          </a:xfrm>
          <a:prstGeom prst="rect">
            <a:avLst/>
          </a:prstGeom>
          <a:noFill/>
        </p:spPr>
        <p:txBody>
          <a:bodyPr wrap="none" rtlCol="0">
            <a:spAutoFit/>
          </a:bodyPr>
          <a:lstStyle/>
          <a:p>
            <a:r>
              <a:rPr lang="en-US" i="1" dirty="0" err="1" smtClean="0">
                <a:latin typeface="Courier New" pitchFamily="49" charset="0"/>
                <a:cs typeface="Courier New" pitchFamily="49" charset="0"/>
              </a:rPr>
              <a:t>StringExpression.TrimStart</a:t>
            </a:r>
            <a:r>
              <a:rPr lang="en-US" i="1" dirty="0" smtClean="0">
                <a:latin typeface="Courier New" pitchFamily="49" charset="0"/>
                <a:cs typeface="Courier New" pitchFamily="49" charset="0"/>
              </a:rPr>
              <a:t>()</a:t>
            </a:r>
          </a:p>
          <a:p>
            <a:r>
              <a:rPr lang="en-US" i="1" dirty="0" err="1" smtClean="0">
                <a:latin typeface="Courier New" pitchFamily="49" charset="0"/>
                <a:cs typeface="Courier New" pitchFamily="49" charset="0"/>
              </a:rPr>
              <a:t>StringExpression.TrimEnd</a:t>
            </a:r>
            <a:r>
              <a:rPr lang="en-US" i="1" dirty="0" smtClean="0">
                <a:latin typeface="Courier New" pitchFamily="49" charset="0"/>
                <a:cs typeface="Courier New" pitchFamily="49" charset="0"/>
              </a:rPr>
              <a:t>()</a:t>
            </a:r>
          </a:p>
          <a:p>
            <a:r>
              <a:rPr lang="en-US" i="1" dirty="0" err="1" smtClean="0">
                <a:latin typeface="Courier New" pitchFamily="49" charset="0"/>
                <a:cs typeface="Courier New" pitchFamily="49" charset="0"/>
              </a:rPr>
              <a:t>StringExpression.Trim</a:t>
            </a:r>
            <a:r>
              <a:rPr lang="en-US" i="1"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5" name="TextBox 4"/>
          <p:cNvSpPr txBox="1"/>
          <p:nvPr/>
        </p:nvSpPr>
        <p:spPr>
          <a:xfrm>
            <a:off x="952500" y="5105400"/>
            <a:ext cx="7239001" cy="1077218"/>
          </a:xfrm>
          <a:prstGeom prst="rect">
            <a:avLst/>
          </a:prstGeom>
          <a:noFill/>
        </p:spPr>
        <p:txBody>
          <a:bodyPr wrap="square" rtlCol="0">
            <a:spAutoFit/>
          </a:bodyPr>
          <a:lstStyle/>
          <a:p>
            <a:r>
              <a:rPr lang="en-US" sz="1600" dirty="0" err="1" smtClean="0">
                <a:latin typeface="Courier New" pitchFamily="49" charset="0"/>
                <a:cs typeface="Courier New" pitchFamily="49" charset="0"/>
              </a:rPr>
              <a:t>strGreeting</a:t>
            </a:r>
            <a:r>
              <a:rPr lang="en-US" sz="1600" dirty="0" smtClean="0">
                <a:latin typeface="Courier New" pitchFamily="49" charset="0"/>
                <a:cs typeface="Courier New" pitchFamily="49" charset="0"/>
              </a:rPr>
              <a:t> = "    Hello    "</a:t>
            </a:r>
          </a:p>
          <a:p>
            <a:r>
              <a:rPr lang="en-US" sz="1600" dirty="0" smtClean="0">
                <a:latin typeface="Courier New" pitchFamily="49" charset="0"/>
                <a:cs typeface="Courier New" pitchFamily="49" charset="0"/>
              </a:rPr>
              <a:t>lblMessage1.Text = </a:t>
            </a:r>
            <a:r>
              <a:rPr lang="en-US" sz="1600" dirty="0" err="1" smtClean="0">
                <a:latin typeface="Courier New" pitchFamily="49" charset="0"/>
                <a:cs typeface="Courier New" pitchFamily="49" charset="0"/>
              </a:rPr>
              <a:t>strGreeting.TrimStart</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 "Hello    </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lblMessage2.Text = </a:t>
            </a:r>
            <a:r>
              <a:rPr lang="en-US" sz="1600" dirty="0" err="1" smtClean="0">
                <a:latin typeface="Courier New" pitchFamily="49" charset="0"/>
                <a:cs typeface="Courier New" pitchFamily="49" charset="0"/>
              </a:rPr>
              <a:t>strGreeting.TrimEnd</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  ' "    </a:t>
            </a:r>
            <a:r>
              <a:rPr lang="en-US" sz="1600" dirty="0" smtClean="0">
                <a:latin typeface="Courier New" pitchFamily="49" charset="0"/>
                <a:cs typeface="Courier New" pitchFamily="49" charset="0"/>
              </a:rPr>
              <a:t>Hello"</a:t>
            </a:r>
          </a:p>
          <a:p>
            <a:r>
              <a:rPr lang="en-US" sz="1600" dirty="0" smtClean="0">
                <a:latin typeface="Courier New" pitchFamily="49" charset="0"/>
                <a:cs typeface="Courier New" pitchFamily="49" charset="0"/>
              </a:rPr>
              <a:t>lblMessage3.Text = </a:t>
            </a:r>
            <a:r>
              <a:rPr lang="en-US" sz="1600" dirty="0" err="1" smtClean="0">
                <a:latin typeface="Courier New" pitchFamily="49" charset="0"/>
                <a:cs typeface="Courier New" pitchFamily="49" charset="0"/>
              </a:rPr>
              <a:t>strGreeting.Trim</a:t>
            </a:r>
            <a:r>
              <a:rPr lang="en-US" sz="1600" dirty="0" smtClean="0">
                <a:latin typeface="Courier New" pitchFamily="49" charset="0"/>
                <a:cs typeface="Courier New" pitchFamily="49" charset="0"/>
              </a:rPr>
              <a:t>()      ' "Hello</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6" name="Rectangle 5"/>
          <p:cNvSpPr/>
          <p:nvPr/>
        </p:nvSpPr>
        <p:spPr>
          <a:xfrm>
            <a:off x="971835" y="5105400"/>
            <a:ext cx="7105365" cy="1077218"/>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47377" y="3505200"/>
            <a:ext cx="4046972" cy="92333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93476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New" pitchFamily="49" charset="0"/>
                <a:cs typeface="Courier New" pitchFamily="49" charset="0"/>
              </a:rPr>
              <a:t>Substring</a:t>
            </a:r>
            <a:r>
              <a:rPr lang="en-US" dirty="0"/>
              <a:t> Method</a:t>
            </a:r>
          </a:p>
        </p:txBody>
      </p:sp>
      <p:sp>
        <p:nvSpPr>
          <p:cNvPr id="3" name="Content Placeholder 2"/>
          <p:cNvSpPr>
            <a:spLocks noGrp="1"/>
          </p:cNvSpPr>
          <p:nvPr>
            <p:ph idx="1"/>
          </p:nvPr>
        </p:nvSpPr>
        <p:spPr/>
        <p:txBody>
          <a:bodyPr>
            <a:normAutofit fontScale="92500"/>
          </a:bodyPr>
          <a:lstStyle/>
          <a:p>
            <a:r>
              <a:rPr lang="en-US" sz="2800" dirty="0"/>
              <a:t>The </a:t>
            </a:r>
            <a:r>
              <a:rPr lang="en-US" sz="2800" dirty="0">
                <a:latin typeface="Courier New" pitchFamily="49" charset="0"/>
                <a:cs typeface="Courier New" pitchFamily="49" charset="0"/>
              </a:rPr>
              <a:t>Substring</a:t>
            </a:r>
            <a:r>
              <a:rPr lang="en-US" sz="2800" dirty="0"/>
              <a:t> method returns a portion of a string or a </a:t>
            </a:r>
            <a:r>
              <a:rPr lang="en-US" sz="2800" i="1" dirty="0"/>
              <a:t>“string within a string” </a:t>
            </a:r>
            <a:r>
              <a:rPr lang="en-US" sz="2800" dirty="0"/>
              <a:t>(a substring)</a:t>
            </a:r>
          </a:p>
          <a:p>
            <a:r>
              <a:rPr lang="en-US" sz="2800" dirty="0"/>
              <a:t>Each character position is numbered sequentially with the 1st character referred to as position zero</a:t>
            </a:r>
          </a:p>
          <a:p>
            <a:r>
              <a:rPr lang="en-US" sz="2800" i="1" dirty="0" err="1">
                <a:latin typeface="Courier New" pitchFamily="49" charset="0"/>
                <a:cs typeface="Courier New" pitchFamily="49" charset="0"/>
              </a:rPr>
              <a:t>StringExpression.Substring</a:t>
            </a:r>
            <a:r>
              <a:rPr lang="en-US" sz="2800" i="1" dirty="0">
                <a:latin typeface="Courier New" pitchFamily="49" charset="0"/>
                <a:cs typeface="Courier New" pitchFamily="49" charset="0"/>
              </a:rPr>
              <a:t>(Start)</a:t>
            </a:r>
          </a:p>
          <a:p>
            <a:pPr lvl="1"/>
            <a:r>
              <a:rPr lang="en-US" dirty="0"/>
              <a:t>Returns the characters from the </a:t>
            </a:r>
            <a:r>
              <a:rPr lang="en-US" i="1" dirty="0"/>
              <a:t>Start</a:t>
            </a:r>
            <a:r>
              <a:rPr lang="en-US" dirty="0"/>
              <a:t> position to the end of the string</a:t>
            </a:r>
          </a:p>
          <a:p>
            <a:r>
              <a:rPr lang="en-US" sz="2600" i="1" dirty="0" err="1">
                <a:latin typeface="Courier New" pitchFamily="49" charset="0"/>
                <a:cs typeface="Courier New" pitchFamily="49" charset="0"/>
              </a:rPr>
              <a:t>StringExpression.Substring</a:t>
            </a:r>
            <a:r>
              <a:rPr lang="en-US" sz="2600" i="1" dirty="0">
                <a:latin typeface="Courier New" pitchFamily="49" charset="0"/>
                <a:cs typeface="Courier New" pitchFamily="49" charset="0"/>
              </a:rPr>
              <a:t>(Start, Length)</a:t>
            </a:r>
          </a:p>
          <a:p>
            <a:pPr lvl="1"/>
            <a:r>
              <a:rPr lang="en-US" dirty="0"/>
              <a:t>Returns the number of characters specified by </a:t>
            </a:r>
            <a:r>
              <a:rPr lang="en-US" i="1" dirty="0"/>
              <a:t>Length</a:t>
            </a:r>
            <a:r>
              <a:rPr lang="en-US" dirty="0"/>
              <a:t> beginning with the </a:t>
            </a:r>
            <a:r>
              <a:rPr lang="en-US" i="1" dirty="0"/>
              <a:t>Start</a:t>
            </a:r>
            <a:r>
              <a:rPr lang="en-US" dirty="0"/>
              <a:t> position</a:t>
            </a:r>
          </a:p>
          <a:p>
            <a:endParaRPr lang="en-US" dirty="0"/>
          </a:p>
        </p:txBody>
      </p:sp>
    </p:spTree>
    <p:extLst>
      <p:ext uri="{BB962C8B-B14F-4D97-AF65-F5344CB8AC3E}">
        <p14:creationId xmlns:p14="http://schemas.microsoft.com/office/powerpoint/2010/main" val="31821723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Substring</a:t>
            </a:r>
            <a:r>
              <a:rPr lang="en-US" dirty="0"/>
              <a:t> Method Examples</a:t>
            </a:r>
          </a:p>
        </p:txBody>
      </p:sp>
      <p:sp>
        <p:nvSpPr>
          <p:cNvPr id="3" name="Content Placeholder 2"/>
          <p:cNvSpPr>
            <a:spLocks noGrp="1"/>
          </p:cNvSpPr>
          <p:nvPr>
            <p:ph idx="1"/>
          </p:nvPr>
        </p:nvSpPr>
        <p:spPr/>
        <p:txBody>
          <a:bodyPr>
            <a:normAutofit/>
          </a:bodyPr>
          <a:lstStyle/>
          <a:p>
            <a:r>
              <a:rPr lang="en-US" sz="2400" dirty="0"/>
              <a:t>The first example starts at the 8</a:t>
            </a:r>
            <a:r>
              <a:rPr lang="en-US" sz="2400" baseline="30000" dirty="0"/>
              <a:t>th</a:t>
            </a:r>
            <a:r>
              <a:rPr lang="en-US" sz="2400" dirty="0"/>
              <a:t> (W) character in the string and continues to the end of the string:</a:t>
            </a:r>
          </a:p>
          <a:p>
            <a:endParaRPr lang="en-US" dirty="0"/>
          </a:p>
          <a:p>
            <a:pPr>
              <a:buNone/>
            </a:pPr>
            <a:endParaRPr lang="en-US" dirty="0"/>
          </a:p>
          <a:p>
            <a:r>
              <a:rPr lang="en-US" sz="2400" dirty="0"/>
              <a:t>The second example starts at the beginning (G) of the string and continues until it reaches the 7</a:t>
            </a:r>
            <a:r>
              <a:rPr lang="en-US" sz="2400" baseline="30000" dirty="0"/>
              <a:t>th</a:t>
            </a:r>
            <a:r>
              <a:rPr lang="en-US" sz="2400" dirty="0"/>
              <a:t> (empty space) character of the string</a:t>
            </a:r>
          </a:p>
        </p:txBody>
      </p:sp>
      <p:sp>
        <p:nvSpPr>
          <p:cNvPr id="4" name="TextBox 3"/>
          <p:cNvSpPr txBox="1"/>
          <p:nvPr/>
        </p:nvSpPr>
        <p:spPr>
          <a:xfrm>
            <a:off x="964282" y="2514600"/>
            <a:ext cx="7215437" cy="923330"/>
          </a:xfrm>
          <a:prstGeom prst="rect">
            <a:avLst/>
          </a:prstGeom>
          <a:noFill/>
        </p:spPr>
        <p:txBody>
          <a:bodyPr wrap="none" rtlCol="0">
            <a:spAutoFit/>
          </a:bodyPr>
          <a:lstStyle/>
          <a:p>
            <a:r>
              <a:rPr lang="en-US" dirty="0" smtClean="0">
                <a:latin typeface="Courier New" pitchFamily="49" charset="0"/>
                <a:cs typeface="Courier New" pitchFamily="49" charset="0"/>
              </a:rPr>
              <a:t>Dim </a:t>
            </a:r>
            <a:r>
              <a:rPr lang="en-US" dirty="0" err="1" smtClean="0">
                <a:latin typeface="Courier New" pitchFamily="49" charset="0"/>
                <a:cs typeface="Courier New" pitchFamily="49" charset="0"/>
              </a:rPr>
              <a:t>strLastName</a:t>
            </a:r>
            <a:r>
              <a:rPr lang="en-US" dirty="0" smtClean="0">
                <a:latin typeface="Courier New" pitchFamily="49" charset="0"/>
                <a:cs typeface="Courier New" pitchFamily="49" charset="0"/>
              </a:rPr>
              <a:t> As String</a:t>
            </a:r>
          </a:p>
          <a:p>
            <a:r>
              <a:rPr lang="en-US" dirty="0" smtClean="0">
                <a:latin typeface="Courier New" pitchFamily="49" charset="0"/>
                <a:cs typeface="Courier New" pitchFamily="49" charset="0"/>
              </a:rPr>
              <a:t>Dim </a:t>
            </a:r>
            <a:r>
              <a:rPr lang="en-US" dirty="0" err="1" smtClean="0">
                <a:latin typeface="Courier New" pitchFamily="49" charset="0"/>
                <a:cs typeface="Courier New" pitchFamily="49" charset="0"/>
              </a:rPr>
              <a:t>strFullName</a:t>
            </a:r>
            <a:r>
              <a:rPr lang="en-US" dirty="0" smtClean="0">
                <a:latin typeface="Courier New" pitchFamily="49" charset="0"/>
                <a:cs typeface="Courier New" pitchFamily="49" charset="0"/>
              </a:rPr>
              <a:t> As String = "George Washington"</a:t>
            </a:r>
          </a:p>
          <a:p>
            <a:r>
              <a:rPr lang="en-US" dirty="0" err="1" smtClean="0">
                <a:latin typeface="Courier New" pitchFamily="49" charset="0"/>
                <a:cs typeface="Courier New" pitchFamily="49" charset="0"/>
              </a:rPr>
              <a:t>strLastName</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strFullName.Substring</a:t>
            </a:r>
            <a:r>
              <a:rPr lang="en-US" dirty="0" smtClean="0">
                <a:latin typeface="Courier New" pitchFamily="49" charset="0"/>
                <a:cs typeface="Courier New" pitchFamily="49" charset="0"/>
              </a:rPr>
              <a:t>(7</a:t>
            </a:r>
            <a:r>
              <a:rPr lang="en-US" dirty="0" smtClean="0">
                <a:latin typeface="Courier New" pitchFamily="49" charset="0"/>
                <a:cs typeface="Courier New" pitchFamily="49" charset="0"/>
              </a:rPr>
              <a:t>) ' </a:t>
            </a:r>
            <a:r>
              <a:rPr lang="en-US" dirty="0" smtClean="0">
                <a:latin typeface="Courier New" pitchFamily="49" charset="0"/>
                <a:cs typeface="Courier New" pitchFamily="49" charset="0"/>
              </a:rPr>
              <a:t>Washington</a:t>
            </a:r>
            <a:endParaRPr lang="en-US" dirty="0">
              <a:latin typeface="Courier New" pitchFamily="49" charset="0"/>
              <a:cs typeface="Courier New" pitchFamily="49" charset="0"/>
            </a:endParaRPr>
          </a:p>
        </p:txBody>
      </p:sp>
      <p:sp>
        <p:nvSpPr>
          <p:cNvPr id="5" name="TextBox 4"/>
          <p:cNvSpPr txBox="1"/>
          <p:nvPr/>
        </p:nvSpPr>
        <p:spPr>
          <a:xfrm>
            <a:off x="964282" y="4953000"/>
            <a:ext cx="7215437" cy="923330"/>
          </a:xfrm>
          <a:prstGeom prst="rect">
            <a:avLst/>
          </a:prstGeom>
          <a:noFill/>
        </p:spPr>
        <p:txBody>
          <a:bodyPr wrap="none" rtlCol="0">
            <a:spAutoFit/>
          </a:bodyPr>
          <a:lstStyle/>
          <a:p>
            <a:r>
              <a:rPr lang="en-US" dirty="0" smtClean="0">
                <a:latin typeface="Courier New" pitchFamily="49" charset="0"/>
                <a:cs typeface="Courier New" pitchFamily="49" charset="0"/>
              </a:rPr>
              <a:t>Dim </a:t>
            </a:r>
            <a:r>
              <a:rPr lang="en-US" dirty="0" err="1" smtClean="0">
                <a:latin typeface="Courier New" pitchFamily="49" charset="0"/>
                <a:cs typeface="Courier New" pitchFamily="49" charset="0"/>
              </a:rPr>
              <a:t>strFirstName</a:t>
            </a:r>
            <a:r>
              <a:rPr lang="en-US" dirty="0" smtClean="0">
                <a:latin typeface="Courier New" pitchFamily="49" charset="0"/>
                <a:cs typeface="Courier New" pitchFamily="49" charset="0"/>
              </a:rPr>
              <a:t> As String</a:t>
            </a:r>
          </a:p>
          <a:p>
            <a:r>
              <a:rPr lang="en-US" dirty="0" smtClean="0">
                <a:latin typeface="Courier New" pitchFamily="49" charset="0"/>
                <a:cs typeface="Courier New" pitchFamily="49" charset="0"/>
              </a:rPr>
              <a:t>Dim </a:t>
            </a:r>
            <a:r>
              <a:rPr lang="en-US" dirty="0" err="1" smtClean="0">
                <a:latin typeface="Courier New" pitchFamily="49" charset="0"/>
                <a:cs typeface="Courier New" pitchFamily="49" charset="0"/>
              </a:rPr>
              <a:t>strFullName</a:t>
            </a:r>
            <a:r>
              <a:rPr lang="en-US" dirty="0" smtClean="0">
                <a:latin typeface="Courier New" pitchFamily="49" charset="0"/>
                <a:cs typeface="Courier New" pitchFamily="49" charset="0"/>
              </a:rPr>
              <a:t> As String = "George Washington"</a:t>
            </a:r>
          </a:p>
          <a:p>
            <a:r>
              <a:rPr lang="en-US" dirty="0" err="1" smtClean="0">
                <a:latin typeface="Courier New" pitchFamily="49" charset="0"/>
                <a:cs typeface="Courier New" pitchFamily="49" charset="0"/>
              </a:rPr>
              <a:t>strFirstName</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strFullName.Substring</a:t>
            </a:r>
            <a:r>
              <a:rPr lang="en-US" dirty="0" smtClean="0">
                <a:latin typeface="Courier New" pitchFamily="49" charset="0"/>
                <a:cs typeface="Courier New" pitchFamily="49" charset="0"/>
              </a:rPr>
              <a:t>(0, 6) </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George</a:t>
            </a:r>
            <a:endParaRPr lang="en-US" dirty="0">
              <a:latin typeface="Courier New" pitchFamily="49" charset="0"/>
              <a:cs typeface="Courier New" pitchFamily="49" charset="0"/>
            </a:endParaRPr>
          </a:p>
        </p:txBody>
      </p:sp>
      <p:sp>
        <p:nvSpPr>
          <p:cNvPr id="6" name="Rectangle 5"/>
          <p:cNvSpPr/>
          <p:nvPr/>
        </p:nvSpPr>
        <p:spPr>
          <a:xfrm>
            <a:off x="933575" y="2437656"/>
            <a:ext cx="7246144" cy="1077218"/>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33575" y="4876056"/>
            <a:ext cx="7246144" cy="1077218"/>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73809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Optional Topic: The </a:t>
            </a:r>
            <a:r>
              <a:rPr lang="en-US" dirty="0" err="1">
                <a:latin typeface="Courier New" pitchFamily="49" charset="0"/>
                <a:cs typeface="Courier New" pitchFamily="49" charset="0"/>
              </a:rPr>
              <a:t>IndexOf</a:t>
            </a:r>
            <a:r>
              <a:rPr lang="en-US" dirty="0"/>
              <a:t> Method</a:t>
            </a:r>
          </a:p>
        </p:txBody>
      </p:sp>
      <p:sp>
        <p:nvSpPr>
          <p:cNvPr id="3" name="Content Placeholder 2"/>
          <p:cNvSpPr>
            <a:spLocks noGrp="1"/>
          </p:cNvSpPr>
          <p:nvPr>
            <p:ph idx="1"/>
          </p:nvPr>
        </p:nvSpPr>
        <p:spPr/>
        <p:txBody>
          <a:bodyPr>
            <a:normAutofit/>
          </a:bodyPr>
          <a:lstStyle/>
          <a:p>
            <a:r>
              <a:rPr lang="en-US" sz="2400" dirty="0"/>
              <a:t>The </a:t>
            </a:r>
            <a:r>
              <a:rPr lang="en-US" sz="2400" dirty="0" err="1">
                <a:latin typeface="Courier New" pitchFamily="49" charset="0"/>
                <a:cs typeface="Courier New" pitchFamily="49" charset="0"/>
              </a:rPr>
              <a:t>IndexOf</a:t>
            </a:r>
            <a:r>
              <a:rPr lang="en-US" sz="2400" dirty="0"/>
              <a:t> method searches for a character or string within a string, it has three general formats:</a:t>
            </a:r>
          </a:p>
          <a:p>
            <a:r>
              <a:rPr lang="en-US" sz="2400" i="1" dirty="0" err="1">
                <a:latin typeface="Courier New" pitchFamily="49" charset="0"/>
                <a:cs typeface="Courier New" pitchFamily="49" charset="0"/>
              </a:rPr>
              <a:t>StringExpression.IndexOf</a:t>
            </a:r>
            <a:r>
              <a:rPr lang="en-US" sz="2400" i="1" dirty="0">
                <a:latin typeface="Courier New" pitchFamily="49" charset="0"/>
                <a:cs typeface="Courier New" pitchFamily="49" charset="0"/>
              </a:rPr>
              <a:t>(</a:t>
            </a:r>
            <a:r>
              <a:rPr lang="en-US" sz="2400" i="1" dirty="0" err="1">
                <a:latin typeface="Courier New" pitchFamily="49" charset="0"/>
                <a:cs typeface="Courier New" pitchFamily="49" charset="0"/>
              </a:rPr>
              <a:t>Searchstring</a:t>
            </a:r>
            <a:r>
              <a:rPr lang="en-US" sz="2400" i="1" dirty="0">
                <a:latin typeface="Courier New" pitchFamily="49" charset="0"/>
                <a:cs typeface="Courier New" pitchFamily="49" charset="0"/>
              </a:rPr>
              <a:t>)</a:t>
            </a:r>
          </a:p>
          <a:p>
            <a:pPr lvl="1"/>
            <a:r>
              <a:rPr lang="en-US" sz="2400" dirty="0"/>
              <a:t>Searches the entire string for </a:t>
            </a:r>
            <a:r>
              <a:rPr lang="en-US" sz="2400" i="1" dirty="0" err="1">
                <a:latin typeface="Courier New" pitchFamily="49" charset="0"/>
                <a:cs typeface="Courier New" pitchFamily="49" charset="0"/>
              </a:rPr>
              <a:t>SearchString</a:t>
            </a:r>
            <a:endParaRPr lang="en-US" sz="2400" i="1" dirty="0">
              <a:latin typeface="Courier New" pitchFamily="49" charset="0"/>
              <a:cs typeface="Courier New" pitchFamily="49" charset="0"/>
            </a:endParaRPr>
          </a:p>
          <a:p>
            <a:r>
              <a:rPr lang="en-US" sz="2000" i="1" dirty="0" err="1">
                <a:latin typeface="Courier New" pitchFamily="49" charset="0"/>
                <a:cs typeface="Courier New" pitchFamily="49" charset="0"/>
              </a:rPr>
              <a:t>StringExpression.IndexOf</a:t>
            </a:r>
            <a:r>
              <a:rPr lang="en-US" sz="2000" i="1" dirty="0">
                <a:latin typeface="Courier New" pitchFamily="49" charset="0"/>
                <a:cs typeface="Courier New" pitchFamily="49" charset="0"/>
              </a:rPr>
              <a:t>(</a:t>
            </a:r>
            <a:r>
              <a:rPr lang="en-US" sz="2000" i="1" dirty="0" err="1">
                <a:latin typeface="Courier New" pitchFamily="49" charset="0"/>
                <a:cs typeface="Courier New" pitchFamily="49" charset="0"/>
              </a:rPr>
              <a:t>SearchString</a:t>
            </a:r>
            <a:r>
              <a:rPr lang="en-US" sz="2000" i="1" dirty="0">
                <a:latin typeface="Courier New" pitchFamily="49" charset="0"/>
                <a:cs typeface="Courier New" pitchFamily="49" charset="0"/>
              </a:rPr>
              <a:t>, Start)</a:t>
            </a:r>
          </a:p>
          <a:p>
            <a:pPr lvl="1"/>
            <a:r>
              <a:rPr lang="en-US" sz="2400" dirty="0"/>
              <a:t>Starts at the character position </a:t>
            </a:r>
            <a:r>
              <a:rPr lang="en-US" sz="2400" i="1" dirty="0">
                <a:latin typeface="Courier New" pitchFamily="49" charset="0"/>
                <a:cs typeface="Courier New" pitchFamily="49" charset="0"/>
              </a:rPr>
              <a:t>Start</a:t>
            </a:r>
            <a:r>
              <a:rPr lang="en-US" sz="2400" dirty="0"/>
              <a:t> and searches for </a:t>
            </a:r>
            <a:r>
              <a:rPr lang="en-US" sz="2400" i="1" dirty="0" err="1">
                <a:latin typeface="Courier New" pitchFamily="49" charset="0"/>
                <a:cs typeface="Courier New" pitchFamily="49" charset="0"/>
              </a:rPr>
              <a:t>SearchString</a:t>
            </a:r>
            <a:r>
              <a:rPr lang="en-US" sz="2400" dirty="0"/>
              <a:t> from that point</a:t>
            </a:r>
          </a:p>
          <a:p>
            <a:r>
              <a:rPr lang="en-US" sz="2000" i="1" dirty="0" err="1">
                <a:latin typeface="Courier New" pitchFamily="49" charset="0"/>
                <a:cs typeface="Courier New" pitchFamily="49" charset="0"/>
              </a:rPr>
              <a:t>StringExpr.IndexOf</a:t>
            </a:r>
            <a:r>
              <a:rPr lang="en-US" sz="2000" i="1" dirty="0">
                <a:latin typeface="Courier New" pitchFamily="49" charset="0"/>
                <a:cs typeface="Courier New" pitchFamily="49" charset="0"/>
              </a:rPr>
              <a:t>(</a:t>
            </a:r>
            <a:r>
              <a:rPr lang="en-US" sz="2000" i="1" dirty="0" err="1">
                <a:latin typeface="Courier New" pitchFamily="49" charset="0"/>
                <a:cs typeface="Courier New" pitchFamily="49" charset="0"/>
              </a:rPr>
              <a:t>SearchString</a:t>
            </a:r>
            <a:r>
              <a:rPr lang="en-US" sz="2000" i="1" dirty="0">
                <a:latin typeface="Courier New" pitchFamily="49" charset="0"/>
                <a:cs typeface="Courier New" pitchFamily="49" charset="0"/>
              </a:rPr>
              <a:t>, Start, Count)</a:t>
            </a:r>
          </a:p>
          <a:p>
            <a:pPr lvl="1"/>
            <a:r>
              <a:rPr lang="en-US" sz="2400" dirty="0"/>
              <a:t>Starts at the character position </a:t>
            </a:r>
            <a:r>
              <a:rPr lang="en-US" sz="2400" i="1" dirty="0">
                <a:latin typeface="Courier New" pitchFamily="49" charset="0"/>
                <a:cs typeface="Courier New" pitchFamily="49" charset="0"/>
              </a:rPr>
              <a:t>Start</a:t>
            </a:r>
            <a:r>
              <a:rPr lang="en-US" sz="2400" dirty="0"/>
              <a:t> and searches </a:t>
            </a:r>
            <a:r>
              <a:rPr lang="en-US" sz="2400" i="1" dirty="0">
                <a:latin typeface="Courier New" pitchFamily="49" charset="0"/>
                <a:cs typeface="Courier New" pitchFamily="49" charset="0"/>
              </a:rPr>
              <a:t>Count</a:t>
            </a:r>
            <a:r>
              <a:rPr lang="en-US" sz="2400" dirty="0"/>
              <a:t> characters for </a:t>
            </a:r>
            <a:r>
              <a:rPr lang="en-US" sz="2400" i="1" dirty="0" err="1">
                <a:latin typeface="Courier New" pitchFamily="49" charset="0"/>
                <a:cs typeface="Courier New" pitchFamily="49" charset="0"/>
              </a:rPr>
              <a:t>SearchString</a:t>
            </a:r>
            <a:endParaRPr lang="en-US" sz="2400" i="1"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16620883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pitchFamily="49" charset="0"/>
                <a:cs typeface="Courier New" pitchFamily="49" charset="0"/>
              </a:rPr>
              <a:t>IndexOf</a:t>
            </a:r>
            <a:r>
              <a:rPr lang="en-US" dirty="0"/>
              <a:t> Method Examples</a:t>
            </a:r>
          </a:p>
        </p:txBody>
      </p:sp>
      <p:sp>
        <p:nvSpPr>
          <p:cNvPr id="3" name="Content Placeholder 2"/>
          <p:cNvSpPr>
            <a:spLocks noGrp="1"/>
          </p:cNvSpPr>
          <p:nvPr>
            <p:ph idx="1"/>
          </p:nvPr>
        </p:nvSpPr>
        <p:spPr/>
        <p:txBody>
          <a:bodyPr>
            <a:normAutofit fontScale="70000" lnSpcReduction="20000"/>
          </a:bodyPr>
          <a:lstStyle/>
          <a:p>
            <a:pPr>
              <a:lnSpc>
                <a:spcPct val="90000"/>
              </a:lnSpc>
            </a:pPr>
            <a:r>
              <a:rPr lang="en-US" dirty="0"/>
              <a:t>The </a:t>
            </a:r>
            <a:r>
              <a:rPr lang="en-US" dirty="0" err="1">
                <a:latin typeface="Courier New" pitchFamily="49" charset="0"/>
                <a:cs typeface="Courier New" pitchFamily="49" charset="0"/>
              </a:rPr>
              <a:t>IndexOf</a:t>
            </a:r>
            <a:r>
              <a:rPr lang="en-US" dirty="0"/>
              <a:t> method will return the starting position of the </a:t>
            </a:r>
            <a:r>
              <a:rPr lang="en-US" i="1" dirty="0" err="1">
                <a:latin typeface="Courier New" pitchFamily="49" charset="0"/>
                <a:cs typeface="Courier New" pitchFamily="49" charset="0"/>
              </a:rPr>
              <a:t>SearchString</a:t>
            </a:r>
            <a:r>
              <a:rPr lang="en-US" dirty="0"/>
              <a:t> in the string being searched</a:t>
            </a:r>
          </a:p>
          <a:p>
            <a:pPr>
              <a:lnSpc>
                <a:spcPct val="90000"/>
              </a:lnSpc>
            </a:pPr>
            <a:r>
              <a:rPr lang="en-US" dirty="0"/>
              <a:t>Positions are numbered </a:t>
            </a:r>
            <a:r>
              <a:rPr lang="en-US" dirty="0" smtClean="0"/>
              <a:t>starting at 0 </a:t>
            </a:r>
            <a:r>
              <a:rPr lang="en-US" dirty="0"/>
              <a:t>(for the first)</a:t>
            </a:r>
          </a:p>
          <a:p>
            <a:pPr>
              <a:lnSpc>
                <a:spcPct val="90000"/>
              </a:lnSpc>
            </a:pPr>
            <a:r>
              <a:rPr lang="en-US" dirty="0"/>
              <a:t>If </a:t>
            </a:r>
            <a:r>
              <a:rPr lang="en-US" i="1" dirty="0" err="1">
                <a:latin typeface="Courier New" pitchFamily="49" charset="0"/>
                <a:cs typeface="Courier New" pitchFamily="49" charset="0"/>
              </a:rPr>
              <a:t>SearchString</a:t>
            </a:r>
            <a:r>
              <a:rPr lang="en-US" dirty="0"/>
              <a:t> is not found, a value of </a:t>
            </a:r>
            <a:r>
              <a:rPr lang="en-US" dirty="0">
                <a:latin typeface="Courier New" pitchFamily="49" charset="0"/>
                <a:cs typeface="Courier New" pitchFamily="49" charset="0"/>
              </a:rPr>
              <a:t>-1</a:t>
            </a:r>
            <a:r>
              <a:rPr lang="en-US" dirty="0"/>
              <a:t> is returned</a:t>
            </a:r>
          </a:p>
          <a:p>
            <a:pPr>
              <a:lnSpc>
                <a:spcPct val="90000"/>
              </a:lnSpc>
            </a:pPr>
            <a:endParaRPr lang="en-US" dirty="0"/>
          </a:p>
          <a:p>
            <a:pPr>
              <a:lnSpc>
                <a:spcPct val="90000"/>
              </a:lnSpc>
            </a:pPr>
            <a:endParaRPr lang="en-US" dirty="0"/>
          </a:p>
          <a:p>
            <a:pPr>
              <a:lnSpc>
                <a:spcPct val="90000"/>
              </a:lnSpc>
            </a:pPr>
            <a:endParaRPr lang="en-US" dirty="0" smtClean="0"/>
          </a:p>
          <a:p>
            <a:pPr>
              <a:lnSpc>
                <a:spcPct val="90000"/>
              </a:lnSpc>
            </a:pPr>
            <a:endParaRPr lang="en-US" dirty="0"/>
          </a:p>
          <a:p>
            <a:pPr>
              <a:lnSpc>
                <a:spcPct val="90000"/>
              </a:lnSpc>
            </a:pPr>
            <a:endParaRPr lang="en-US" dirty="0"/>
          </a:p>
          <a:p>
            <a:pPr>
              <a:lnSpc>
                <a:spcPct val="90000"/>
              </a:lnSpc>
            </a:pPr>
            <a:endParaRPr lang="en-US" sz="1200" dirty="0"/>
          </a:p>
          <a:p>
            <a:pPr>
              <a:lnSpc>
                <a:spcPct val="90000"/>
              </a:lnSpc>
            </a:pPr>
            <a:endParaRPr lang="en-US" dirty="0"/>
          </a:p>
          <a:p>
            <a:pPr>
              <a:lnSpc>
                <a:spcPct val="90000"/>
              </a:lnSpc>
            </a:pPr>
            <a:endParaRPr lang="en-US" dirty="0" smtClean="0"/>
          </a:p>
          <a:p>
            <a:pPr>
              <a:lnSpc>
                <a:spcPct val="90000"/>
              </a:lnSpc>
            </a:pPr>
            <a:endParaRPr lang="en-US" dirty="0"/>
          </a:p>
          <a:p>
            <a:pPr>
              <a:lnSpc>
                <a:spcPct val="90000"/>
              </a:lnSpc>
            </a:pPr>
            <a:r>
              <a:rPr lang="en-US" dirty="0"/>
              <a:t>Tutorial 4-6 provides an opportunity to work with several of the string methods</a:t>
            </a:r>
          </a:p>
          <a:p>
            <a:endParaRPr lang="en-US" dirty="0"/>
          </a:p>
        </p:txBody>
      </p:sp>
      <p:grpSp>
        <p:nvGrpSpPr>
          <p:cNvPr id="10" name="Group 9"/>
          <p:cNvGrpSpPr>
            <a:grpSpLocks/>
          </p:cNvGrpSpPr>
          <p:nvPr/>
        </p:nvGrpSpPr>
        <p:grpSpPr bwMode="auto">
          <a:xfrm>
            <a:off x="481806" y="3344863"/>
            <a:ext cx="8180389" cy="1444625"/>
            <a:chOff x="912" y="2048"/>
            <a:chExt cx="5153" cy="910"/>
          </a:xfrm>
        </p:grpSpPr>
        <p:sp>
          <p:nvSpPr>
            <p:cNvPr id="11" name="Text Box 4"/>
            <p:cNvSpPr txBox="1">
              <a:spLocks noChangeArrowheads="1"/>
            </p:cNvSpPr>
            <p:nvPr/>
          </p:nvSpPr>
          <p:spPr bwMode="auto">
            <a:xfrm>
              <a:off x="912" y="2376"/>
              <a:ext cx="5153" cy="582"/>
            </a:xfrm>
            <a:prstGeom prst="rect">
              <a:avLst/>
            </a:prstGeom>
            <a:noFill/>
            <a:ln w="9525">
              <a:noFill/>
              <a:miter lim="800000"/>
              <a:headEnd/>
              <a:tailEnd/>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effectLst/>
                  <a:uLnTx/>
                  <a:uFillTx/>
                  <a:latin typeface="Courier New" pitchFamily="49" charset="0"/>
                  <a:cs typeface="Courier New" pitchFamily="49" charset="0"/>
                </a:rPr>
                <a:t>Dim name As String = "Angelina Adams"</a:t>
              </a:r>
            </a:p>
            <a:p>
              <a:pPr marL="0" marR="0" lvl="0" indent="0" defTabSz="914400" eaLnBrk="0" fontAlgn="auto" latinLnBrk="0" hangingPunct="0">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effectLst/>
                  <a:uLnTx/>
                  <a:uFillTx/>
                  <a:latin typeface="Courier New" pitchFamily="49" charset="0"/>
                  <a:cs typeface="Courier New" pitchFamily="49" charset="0"/>
                </a:rPr>
                <a:t>Dim position As Integer</a:t>
              </a:r>
            </a:p>
            <a:p>
              <a:pPr marL="0" marR="0" lvl="0" indent="0" defTabSz="914400" eaLnBrk="0" fontAlgn="auto" latinLnBrk="0" hangingPunct="0">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effectLst/>
                  <a:uLnTx/>
                  <a:uFillTx/>
                  <a:latin typeface="Courier New" pitchFamily="49" charset="0"/>
                  <a:cs typeface="Courier New" pitchFamily="49" charset="0"/>
                </a:rPr>
                <a:t>position = </a:t>
              </a:r>
              <a:r>
                <a:rPr kumimoji="0" lang="en-US" i="0" u="none" strike="noStrike" kern="0" cap="none" spc="0" normalizeH="0" baseline="0" noProof="0" dirty="0" err="1" smtClean="0">
                  <a:ln>
                    <a:noFill/>
                  </a:ln>
                  <a:effectLst/>
                  <a:uLnTx/>
                  <a:uFillTx/>
                  <a:latin typeface="Courier New" pitchFamily="49" charset="0"/>
                  <a:cs typeface="Courier New" pitchFamily="49" charset="0"/>
                </a:rPr>
                <a:t>name.IndexOf</a:t>
              </a:r>
              <a:r>
                <a:rPr kumimoji="0" lang="en-US" i="0" u="none" strike="noStrike" kern="0" cap="none" spc="0" normalizeH="0" baseline="0" noProof="0" dirty="0" smtClean="0">
                  <a:ln>
                    <a:noFill/>
                  </a:ln>
                  <a:effectLst/>
                  <a:uLnTx/>
                  <a:uFillTx/>
                  <a:latin typeface="Courier New" pitchFamily="49" charset="0"/>
                  <a:cs typeface="Courier New" pitchFamily="49" charset="0"/>
                </a:rPr>
                <a:t>("A", 1)</a:t>
              </a:r>
              <a:r>
                <a:rPr kumimoji="0" lang="en-US" i="0" u="none" strike="noStrike" kern="0" cap="none" spc="0" normalizeH="0" noProof="0" dirty="0" smtClean="0">
                  <a:ln>
                    <a:noFill/>
                  </a:ln>
                  <a:effectLst/>
                  <a:uLnTx/>
                  <a:uFillTx/>
                  <a:latin typeface="Courier New" pitchFamily="49" charset="0"/>
                  <a:cs typeface="Courier New" pitchFamily="49" charset="0"/>
                </a:rPr>
                <a:t> </a:t>
              </a:r>
              <a:r>
                <a:rPr kumimoji="0" lang="en-US" i="0" u="none" strike="noStrike" kern="0" cap="none" spc="0" normalizeH="0" baseline="0" noProof="0" dirty="0" smtClean="0">
                  <a:ln>
                    <a:noFill/>
                  </a:ln>
                  <a:effectLst/>
                  <a:uLnTx/>
                  <a:uFillTx/>
                  <a:latin typeface="Courier New" pitchFamily="49" charset="0"/>
                  <a:cs typeface="Courier New" pitchFamily="49" charset="0"/>
                </a:rPr>
                <a:t>' position has the value 9</a:t>
              </a:r>
            </a:p>
          </p:txBody>
        </p:sp>
        <p:sp>
          <p:nvSpPr>
            <p:cNvPr id="12" name="Text Box 5"/>
            <p:cNvSpPr txBox="1">
              <a:spLocks noChangeArrowheads="1"/>
            </p:cNvSpPr>
            <p:nvPr/>
          </p:nvSpPr>
          <p:spPr bwMode="auto">
            <a:xfrm>
              <a:off x="2508" y="2048"/>
              <a:ext cx="734" cy="213"/>
            </a:xfrm>
            <a:prstGeom prst="rect">
              <a:avLst/>
            </a:prstGeom>
            <a:solidFill>
              <a:sysClr val="window" lastClr="FFFFFF"/>
            </a:solidFill>
            <a:ln w="38100">
              <a:solidFill>
                <a:sysClr val="windowText" lastClr="000000"/>
              </a:solidFill>
              <a:miter lim="800000"/>
              <a:headEnd/>
              <a:tailEnd/>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black"/>
                  </a:solidFill>
                  <a:effectLst/>
                  <a:uLnTx/>
                  <a:uFillTx/>
                </a:rPr>
                <a:t>Position 0</a:t>
              </a:r>
            </a:p>
          </p:txBody>
        </p:sp>
        <p:sp>
          <p:nvSpPr>
            <p:cNvPr id="13" name="Text Box 6"/>
            <p:cNvSpPr txBox="1">
              <a:spLocks noChangeArrowheads="1"/>
            </p:cNvSpPr>
            <p:nvPr/>
          </p:nvSpPr>
          <p:spPr bwMode="auto">
            <a:xfrm>
              <a:off x="3288" y="2048"/>
              <a:ext cx="734" cy="213"/>
            </a:xfrm>
            <a:prstGeom prst="rect">
              <a:avLst/>
            </a:prstGeom>
            <a:solidFill>
              <a:sysClr val="window" lastClr="FFFFFF"/>
            </a:solidFill>
            <a:ln w="38100">
              <a:solidFill>
                <a:sysClr val="windowText" lastClr="000000"/>
              </a:solidFill>
              <a:miter lim="800000"/>
              <a:headEnd/>
              <a:tailEnd/>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black"/>
                  </a:solidFill>
                  <a:effectLst/>
                  <a:uLnTx/>
                  <a:uFillTx/>
                </a:rPr>
                <a:t>Position 9</a:t>
              </a:r>
            </a:p>
          </p:txBody>
        </p:sp>
        <p:sp>
          <p:nvSpPr>
            <p:cNvPr id="14" name="Line 7"/>
            <p:cNvSpPr>
              <a:spLocks noChangeShapeType="1"/>
            </p:cNvSpPr>
            <p:nvPr/>
          </p:nvSpPr>
          <p:spPr bwMode="auto">
            <a:xfrm>
              <a:off x="2864" y="2281"/>
              <a:ext cx="0" cy="144"/>
            </a:xfrm>
            <a:prstGeom prst="line">
              <a:avLst/>
            </a:prstGeom>
            <a:noFill/>
            <a:ln w="38100">
              <a:solidFill>
                <a:sysClr val="windowText" lastClr="000000"/>
              </a:solidFill>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sp>
          <p:nvSpPr>
            <p:cNvPr id="15" name="Line 8"/>
            <p:cNvSpPr>
              <a:spLocks noChangeShapeType="1"/>
            </p:cNvSpPr>
            <p:nvPr/>
          </p:nvSpPr>
          <p:spPr bwMode="auto">
            <a:xfrm>
              <a:off x="3638" y="2288"/>
              <a:ext cx="0" cy="144"/>
            </a:xfrm>
            <a:prstGeom prst="line">
              <a:avLst/>
            </a:prstGeom>
            <a:noFill/>
            <a:ln w="38100">
              <a:solidFill>
                <a:sysClr val="windowText" lastClr="000000"/>
              </a:solidFill>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ndParaRPr>
            </a:p>
          </p:txBody>
        </p:sp>
      </p:grpSp>
      <p:sp>
        <p:nvSpPr>
          <p:cNvPr id="16" name="Rectangle 15"/>
          <p:cNvSpPr/>
          <p:nvPr/>
        </p:nvSpPr>
        <p:spPr>
          <a:xfrm>
            <a:off x="304799" y="3187254"/>
            <a:ext cx="8357395" cy="1765746"/>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5900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New" pitchFamily="49" charset="0"/>
                <a:cs typeface="Courier New" pitchFamily="49" charset="0"/>
              </a:rPr>
              <a:t>If…Then</a:t>
            </a:r>
            <a:r>
              <a:rPr lang="en-US" dirty="0"/>
              <a:t> Statement</a:t>
            </a:r>
            <a:br>
              <a:rPr lang="en-US" dirty="0"/>
            </a:br>
            <a:endParaRPr lang="en-US" dirty="0"/>
          </a:p>
        </p:txBody>
      </p:sp>
      <p:sp>
        <p:nvSpPr>
          <p:cNvPr id="3" name="Text Placeholder 2"/>
          <p:cNvSpPr>
            <a:spLocks noGrp="1"/>
          </p:cNvSpPr>
          <p:nvPr>
            <p:ph type="body" idx="1"/>
          </p:nvPr>
        </p:nvSpPr>
        <p:spPr/>
        <p:txBody>
          <a:bodyPr/>
          <a:lstStyle/>
          <a:p>
            <a:r>
              <a:rPr lang="en-US" dirty="0" smtClean="0"/>
              <a:t>4.2</a:t>
            </a:r>
            <a:endParaRPr lang="en-US" dirty="0"/>
          </a:p>
        </p:txBody>
      </p:sp>
    </p:spTree>
    <p:extLst>
      <p:ext uri="{BB962C8B-B14F-4D97-AF65-F5344CB8AC3E}">
        <p14:creationId xmlns:p14="http://schemas.microsoft.com/office/powerpoint/2010/main" val="25027811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a:latin typeface="Courier New" pitchFamily="49" charset="0"/>
                <a:cs typeface="Courier New" pitchFamily="49" charset="0"/>
              </a:rPr>
              <a:t>Select Case</a:t>
            </a:r>
            <a:r>
              <a:rPr lang="en-US" dirty="0"/>
              <a:t> Statement</a:t>
            </a:r>
            <a:br>
              <a:rPr lang="en-US" dirty="0"/>
            </a:br>
            <a:endParaRPr lang="en-US" dirty="0"/>
          </a:p>
        </p:txBody>
      </p:sp>
      <p:sp>
        <p:nvSpPr>
          <p:cNvPr id="3" name="Text Placeholder 2"/>
          <p:cNvSpPr>
            <a:spLocks noGrp="1"/>
          </p:cNvSpPr>
          <p:nvPr>
            <p:ph type="body" idx="1"/>
          </p:nvPr>
        </p:nvSpPr>
        <p:spPr/>
        <p:txBody>
          <a:bodyPr/>
          <a:lstStyle/>
          <a:p>
            <a:r>
              <a:rPr lang="en-US" dirty="0" smtClean="0"/>
              <a:t>4.8</a:t>
            </a:r>
            <a:endParaRPr lang="en-US" dirty="0"/>
          </a:p>
        </p:txBody>
      </p:sp>
    </p:spTree>
    <p:extLst>
      <p:ext uri="{BB962C8B-B14F-4D97-AF65-F5344CB8AC3E}">
        <p14:creationId xmlns:p14="http://schemas.microsoft.com/office/powerpoint/2010/main" val="35857911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New" pitchFamily="49" charset="0"/>
                <a:cs typeface="Courier New" pitchFamily="49" charset="0"/>
              </a:rPr>
              <a:t>Select Case</a:t>
            </a:r>
            <a:r>
              <a:rPr lang="en-US" dirty="0"/>
              <a:t> Statement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Similar to </a:t>
            </a:r>
            <a:r>
              <a:rPr lang="en-US" dirty="0">
                <a:latin typeface="Courier New" pitchFamily="49" charset="0"/>
                <a:cs typeface="Courier New" pitchFamily="49" charset="0"/>
              </a:rPr>
              <a:t>If…Then…</a:t>
            </a:r>
            <a:r>
              <a:rPr lang="en-US" dirty="0" err="1">
                <a:latin typeface="Courier New" pitchFamily="49" charset="0"/>
                <a:cs typeface="Courier New" pitchFamily="49" charset="0"/>
              </a:rPr>
              <a:t>ElseIf</a:t>
            </a:r>
            <a:endParaRPr lang="en-US" dirty="0">
              <a:latin typeface="Courier New" pitchFamily="49" charset="0"/>
              <a:cs typeface="Courier New" pitchFamily="49" charset="0"/>
            </a:endParaRPr>
          </a:p>
          <a:p>
            <a:pPr lvl="1"/>
            <a:r>
              <a:rPr lang="en-US" dirty="0"/>
              <a:t>Performs a series of tests</a:t>
            </a:r>
          </a:p>
          <a:p>
            <a:pPr lvl="1"/>
            <a:r>
              <a:rPr lang="en-US" dirty="0"/>
              <a:t>Conditionally executes the first </a:t>
            </a:r>
            <a:r>
              <a:rPr lang="en-US" i="1" dirty="0">
                <a:cs typeface="Courier New" pitchFamily="49" charset="0"/>
              </a:rPr>
              <a:t>true</a:t>
            </a:r>
            <a:r>
              <a:rPr lang="en-US" dirty="0"/>
              <a:t> condition</a:t>
            </a:r>
          </a:p>
          <a:p>
            <a:r>
              <a:rPr lang="en-US" dirty="0"/>
              <a:t> </a:t>
            </a:r>
            <a:r>
              <a:rPr lang="en-US" dirty="0">
                <a:latin typeface="Courier New" pitchFamily="49" charset="0"/>
                <a:cs typeface="Courier New" pitchFamily="49" charset="0"/>
              </a:rPr>
              <a:t>Select Case</a:t>
            </a:r>
            <a:r>
              <a:rPr lang="en-US" dirty="0"/>
              <a:t> is different in that:</a:t>
            </a:r>
          </a:p>
          <a:p>
            <a:pPr lvl="1"/>
            <a:r>
              <a:rPr lang="en-US" dirty="0"/>
              <a:t>A single test expression may be evaluated</a:t>
            </a:r>
          </a:p>
          <a:p>
            <a:pPr lvl="1"/>
            <a:r>
              <a:rPr lang="en-US" dirty="0"/>
              <a:t>The test expression is listed once</a:t>
            </a:r>
          </a:p>
          <a:p>
            <a:pPr lvl="1"/>
            <a:r>
              <a:rPr lang="en-US" dirty="0"/>
              <a:t>The possible values of the expression are then listed with their conditional statements</a:t>
            </a:r>
          </a:p>
          <a:p>
            <a:r>
              <a:rPr lang="en-US" dirty="0">
                <a:latin typeface="Courier New" pitchFamily="49" charset="0"/>
                <a:cs typeface="Courier New" pitchFamily="49" charset="0"/>
              </a:rPr>
              <a:t>Case Else</a:t>
            </a:r>
            <a:r>
              <a:rPr lang="en-US" dirty="0"/>
              <a:t> may be included and executed if none of the values match the expression</a:t>
            </a:r>
          </a:p>
          <a:p>
            <a:endParaRPr lang="en-US" dirty="0"/>
          </a:p>
        </p:txBody>
      </p:sp>
    </p:spTree>
    <p:extLst>
      <p:ext uri="{BB962C8B-B14F-4D97-AF65-F5344CB8AC3E}">
        <p14:creationId xmlns:p14="http://schemas.microsoft.com/office/powerpoint/2010/main" val="11001453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Select Case</a:t>
            </a:r>
            <a:r>
              <a:rPr lang="en-US" dirty="0"/>
              <a:t> General Format</a:t>
            </a:r>
          </a:p>
        </p:txBody>
      </p:sp>
      <p:sp>
        <p:nvSpPr>
          <p:cNvPr id="4" name="TextBox 3"/>
          <p:cNvSpPr txBox="1"/>
          <p:nvPr/>
        </p:nvSpPr>
        <p:spPr>
          <a:xfrm>
            <a:off x="613224" y="1447800"/>
            <a:ext cx="7917552" cy="4401205"/>
          </a:xfrm>
          <a:prstGeom prst="rect">
            <a:avLst/>
          </a:prstGeom>
          <a:noFill/>
        </p:spPr>
        <p:txBody>
          <a:bodyPr wrap="none" rtlCol="0">
            <a:spAutoFit/>
          </a:bodyPr>
          <a:lstStyle/>
          <a:p>
            <a:r>
              <a:rPr lang="en-US" sz="2800" dirty="0" smtClean="0">
                <a:latin typeface="Courier New" pitchFamily="49" charset="0"/>
                <a:cs typeface="Courier New" pitchFamily="49" charset="0"/>
              </a:rPr>
              <a:t>Select Case </a:t>
            </a:r>
            <a:r>
              <a:rPr lang="en-US" sz="2800" i="1" dirty="0" err="1" smtClean="0">
                <a:latin typeface="Courier New" pitchFamily="49" charset="0"/>
                <a:cs typeface="Courier New" pitchFamily="49" charset="0"/>
              </a:rPr>
              <a:t>TestExpression</a:t>
            </a:r>
            <a:endParaRPr lang="en-US" sz="2800" i="1" dirty="0" smtClean="0">
              <a:latin typeface="Courier New" pitchFamily="49" charset="0"/>
              <a:cs typeface="Courier New" pitchFamily="49" charset="0"/>
            </a:endParaRPr>
          </a:p>
          <a:p>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 </a:t>
            </a:r>
            <a:r>
              <a:rPr lang="en-US" sz="2800" dirty="0" smtClean="0">
                <a:latin typeface="Courier New" pitchFamily="49" charset="0"/>
                <a:cs typeface="Courier New" pitchFamily="49" charset="0"/>
              </a:rPr>
              <a:t>[</a:t>
            </a:r>
            <a:r>
              <a:rPr lang="en-US" sz="2800" dirty="0" smtClean="0">
                <a:latin typeface="Courier New" pitchFamily="49" charset="0"/>
                <a:cs typeface="Courier New" pitchFamily="49" charset="0"/>
              </a:rPr>
              <a:t>Case </a:t>
            </a:r>
            <a:r>
              <a:rPr lang="en-US" sz="2800" i="1" dirty="0" err="1" smtClean="0">
                <a:latin typeface="Courier New" pitchFamily="49" charset="0"/>
                <a:cs typeface="Courier New" pitchFamily="49" charset="0"/>
              </a:rPr>
              <a:t>ExpressionList</a:t>
            </a:r>
            <a:endParaRPr lang="en-US" sz="2800" i="1" dirty="0" smtClean="0">
              <a:latin typeface="Courier New" pitchFamily="49" charset="0"/>
              <a:cs typeface="Courier New" pitchFamily="49" charset="0"/>
            </a:endParaRPr>
          </a:p>
          <a:p>
            <a:r>
              <a:rPr lang="en-US" sz="2800" dirty="0" smtClean="0">
                <a:latin typeface="Courier New" pitchFamily="49" charset="0"/>
                <a:cs typeface="Courier New" pitchFamily="49" charset="0"/>
              </a:rPr>
              <a:t>  </a:t>
            </a:r>
            <a:r>
              <a:rPr lang="en-US" sz="2800" dirty="0" smtClean="0">
                <a:latin typeface="Courier New" pitchFamily="49" charset="0"/>
                <a:cs typeface="Courier New" pitchFamily="49" charset="0"/>
              </a:rPr>
              <a:t>  [</a:t>
            </a:r>
            <a:r>
              <a:rPr lang="en-US" sz="2800" i="1" dirty="0" smtClean="0">
                <a:latin typeface="Courier New" pitchFamily="49" charset="0"/>
                <a:cs typeface="Courier New" pitchFamily="49" charset="0"/>
              </a:rPr>
              <a:t>one or more statements]]</a:t>
            </a:r>
          </a:p>
          <a:p>
            <a:r>
              <a:rPr lang="en-US" sz="2800" dirty="0" smtClean="0">
                <a:latin typeface="Courier New" pitchFamily="49" charset="0"/>
                <a:cs typeface="Courier New" pitchFamily="49" charset="0"/>
              </a:rPr>
              <a:t> </a:t>
            </a:r>
            <a:r>
              <a:rPr lang="en-US" sz="2800" dirty="0" smtClean="0">
                <a:latin typeface="Courier New" pitchFamily="49" charset="0"/>
                <a:cs typeface="Courier New" pitchFamily="49" charset="0"/>
              </a:rPr>
              <a:t> [</a:t>
            </a:r>
            <a:r>
              <a:rPr lang="en-US" sz="2800" dirty="0" smtClean="0">
                <a:latin typeface="Courier New" pitchFamily="49" charset="0"/>
                <a:cs typeface="Courier New" pitchFamily="49" charset="0"/>
              </a:rPr>
              <a:t>Case </a:t>
            </a:r>
            <a:r>
              <a:rPr lang="en-US" sz="2800" i="1" dirty="0" err="1" smtClean="0">
                <a:latin typeface="Courier New" pitchFamily="49" charset="0"/>
                <a:cs typeface="Courier New" pitchFamily="49" charset="0"/>
              </a:rPr>
              <a:t>ExpressionList</a:t>
            </a:r>
            <a:endParaRPr lang="en-US" sz="2800" i="1" dirty="0" smtClean="0">
              <a:latin typeface="Courier New" pitchFamily="49" charset="0"/>
              <a:cs typeface="Courier New" pitchFamily="49" charset="0"/>
            </a:endParaRPr>
          </a:p>
          <a:p>
            <a:r>
              <a:rPr lang="en-US" sz="2800" dirty="0" smtClean="0">
                <a:latin typeface="Courier New" pitchFamily="49" charset="0"/>
                <a:cs typeface="Courier New" pitchFamily="49" charset="0"/>
              </a:rPr>
              <a:t>    </a:t>
            </a:r>
            <a:r>
              <a:rPr lang="en-US" sz="2800" dirty="0" smtClean="0">
                <a:latin typeface="Courier New" pitchFamily="49" charset="0"/>
                <a:cs typeface="Courier New" pitchFamily="49" charset="0"/>
              </a:rPr>
              <a:t>[</a:t>
            </a:r>
            <a:r>
              <a:rPr lang="en-US" sz="2800" i="1" dirty="0" smtClean="0">
                <a:latin typeface="Courier New" pitchFamily="49" charset="0"/>
                <a:cs typeface="Courier New" pitchFamily="49" charset="0"/>
              </a:rPr>
              <a:t>one or more statements]]</a:t>
            </a:r>
          </a:p>
          <a:p>
            <a:r>
              <a:rPr lang="en-US" sz="2800" dirty="0" smtClean="0">
                <a:latin typeface="Courier New" pitchFamily="49" charset="0"/>
                <a:cs typeface="Courier New" pitchFamily="49" charset="0"/>
              </a:rPr>
              <a:t>  </a:t>
            </a:r>
            <a:r>
              <a:rPr lang="en-US" sz="2800" dirty="0" smtClean="0">
                <a:latin typeface="Courier New" pitchFamily="49" charset="0"/>
                <a:cs typeface="Courier New" pitchFamily="49" charset="0"/>
              </a:rPr>
              <a:t>' </a:t>
            </a:r>
            <a:r>
              <a:rPr lang="en-US" sz="2800" dirty="0" smtClean="0">
                <a:latin typeface="Courier New" pitchFamily="49" charset="0"/>
                <a:cs typeface="Courier New" pitchFamily="49" charset="0"/>
              </a:rPr>
              <a:t>Case statements may be repeated</a:t>
            </a:r>
          </a:p>
          <a:p>
            <a:r>
              <a:rPr lang="en-US" sz="2800" dirty="0" smtClean="0">
                <a:latin typeface="Courier New" pitchFamily="49" charset="0"/>
                <a:cs typeface="Courier New" pitchFamily="49" charset="0"/>
              </a:rPr>
              <a:t>  </a:t>
            </a:r>
            <a:r>
              <a:rPr lang="en-US" sz="2800" dirty="0" smtClean="0">
                <a:latin typeface="Courier New" pitchFamily="49" charset="0"/>
                <a:cs typeface="Courier New" pitchFamily="49" charset="0"/>
              </a:rPr>
              <a:t>' </a:t>
            </a:r>
            <a:r>
              <a:rPr lang="en-US" sz="2800" dirty="0" smtClean="0">
                <a:latin typeface="Courier New" pitchFamily="49" charset="0"/>
                <a:cs typeface="Courier New" pitchFamily="49" charset="0"/>
              </a:rPr>
              <a:t>as many times as necessary.</a:t>
            </a:r>
          </a:p>
          <a:p>
            <a:r>
              <a:rPr lang="en-US" sz="2800" dirty="0" smtClean="0">
                <a:latin typeface="Courier New" pitchFamily="49" charset="0"/>
                <a:cs typeface="Courier New" pitchFamily="49" charset="0"/>
              </a:rPr>
              <a:t>  </a:t>
            </a:r>
            <a:r>
              <a:rPr lang="en-US" sz="2800" dirty="0" smtClean="0">
                <a:latin typeface="Courier New" pitchFamily="49" charset="0"/>
                <a:cs typeface="Courier New" pitchFamily="49" charset="0"/>
              </a:rPr>
              <a:t>[</a:t>
            </a:r>
            <a:r>
              <a:rPr lang="en-US" sz="2800" dirty="0" smtClean="0">
                <a:latin typeface="Courier New" pitchFamily="49" charset="0"/>
                <a:cs typeface="Courier New" pitchFamily="49" charset="0"/>
              </a:rPr>
              <a:t>Case Else</a:t>
            </a:r>
          </a:p>
          <a:p>
            <a:r>
              <a:rPr lang="en-US" sz="2800" dirty="0" smtClean="0">
                <a:latin typeface="Courier New" pitchFamily="49" charset="0"/>
                <a:cs typeface="Courier New" pitchFamily="49" charset="0"/>
              </a:rPr>
              <a:t>  </a:t>
            </a:r>
            <a:r>
              <a:rPr lang="en-US" sz="2800" dirty="0" smtClean="0">
                <a:latin typeface="Courier New" pitchFamily="49" charset="0"/>
                <a:cs typeface="Courier New" pitchFamily="49" charset="0"/>
              </a:rPr>
              <a:t>  [</a:t>
            </a:r>
            <a:r>
              <a:rPr lang="en-US" sz="2800" i="1" dirty="0" smtClean="0">
                <a:latin typeface="Courier New" pitchFamily="49" charset="0"/>
                <a:cs typeface="Courier New" pitchFamily="49" charset="0"/>
              </a:rPr>
              <a:t>one or more statements]]</a:t>
            </a:r>
          </a:p>
          <a:p>
            <a:r>
              <a:rPr lang="en-US" sz="2800" dirty="0" smtClean="0">
                <a:latin typeface="Courier New" pitchFamily="49" charset="0"/>
                <a:cs typeface="Courier New" pitchFamily="49" charset="0"/>
              </a:rPr>
              <a:t>End Select</a:t>
            </a:r>
            <a:endParaRPr lang="en-US" sz="2800" dirty="0">
              <a:latin typeface="Courier New" pitchFamily="49" charset="0"/>
              <a:cs typeface="Courier New" pitchFamily="49" charset="0"/>
            </a:endParaRPr>
          </a:p>
        </p:txBody>
      </p:sp>
      <p:sp>
        <p:nvSpPr>
          <p:cNvPr id="5" name="Rectangle 4"/>
          <p:cNvSpPr/>
          <p:nvPr/>
        </p:nvSpPr>
        <p:spPr>
          <a:xfrm>
            <a:off x="613224" y="1447799"/>
            <a:ext cx="7805064" cy="4401205"/>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3570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ourier New" pitchFamily="49" charset="0"/>
                <a:cs typeface="Courier New" pitchFamily="49" charset="0"/>
              </a:rPr>
              <a:t>Select Case</a:t>
            </a:r>
            <a:r>
              <a:rPr lang="en-US" dirty="0"/>
              <a:t> Statement Example</a:t>
            </a:r>
          </a:p>
        </p:txBody>
      </p:sp>
      <p:sp>
        <p:nvSpPr>
          <p:cNvPr id="3" name="TextBox 2"/>
          <p:cNvSpPr txBox="1"/>
          <p:nvPr/>
        </p:nvSpPr>
        <p:spPr>
          <a:xfrm>
            <a:off x="1377857" y="1219200"/>
            <a:ext cx="6388287" cy="5078313"/>
          </a:xfrm>
          <a:prstGeom prst="rect">
            <a:avLst/>
          </a:prstGeom>
          <a:noFill/>
        </p:spPr>
        <p:txBody>
          <a:bodyPr wrap="none" rtlCol="0">
            <a:spAutoFit/>
          </a:bodyPr>
          <a:lstStyle/>
          <a:p>
            <a:r>
              <a:rPr lang="en-US" dirty="0" smtClean="0">
                <a:latin typeface="Courier New" pitchFamily="49" charset="0"/>
                <a:cs typeface="Courier New" pitchFamily="49" charset="0"/>
              </a:rPr>
              <a:t>Select Case </a:t>
            </a:r>
            <a:r>
              <a:rPr lang="en-US" dirty="0" err="1" smtClean="0">
                <a:latin typeface="Courier New" pitchFamily="49" charset="0"/>
                <a:cs typeface="Courier New" pitchFamily="49" charset="0"/>
              </a:rPr>
              <a:t>CInt</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txtInput.Text</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Case </a:t>
            </a:r>
            <a:r>
              <a:rPr lang="en-US" dirty="0" smtClean="0">
                <a:latin typeface="Courier New" pitchFamily="49" charset="0"/>
                <a:cs typeface="Courier New" pitchFamily="49" charset="0"/>
              </a:rPr>
              <a:t>1</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MessageBox.Show</a:t>
            </a:r>
            <a:r>
              <a:rPr lang="en-US" dirty="0" smtClean="0">
                <a:latin typeface="Courier New" pitchFamily="49" charset="0"/>
                <a:cs typeface="Courier New" pitchFamily="49" charset="0"/>
              </a:rPr>
              <a:t>("Day 1 is Monday.")</a:t>
            </a:r>
          </a:p>
          <a:p>
            <a:r>
              <a:rPr lang="en-US" dirty="0" smtClean="0">
                <a:latin typeface="Courier New" pitchFamily="49" charset="0"/>
                <a:cs typeface="Courier New" pitchFamily="49" charset="0"/>
              </a:rPr>
              <a:t>  Case </a:t>
            </a:r>
            <a:r>
              <a:rPr lang="en-US" dirty="0" smtClean="0">
                <a:latin typeface="Courier New" pitchFamily="49" charset="0"/>
                <a:cs typeface="Courier New" pitchFamily="49" charset="0"/>
              </a:rPr>
              <a:t>2</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MessageBox.Show</a:t>
            </a:r>
            <a:r>
              <a:rPr lang="en-US" dirty="0" smtClean="0">
                <a:latin typeface="Courier New" pitchFamily="49" charset="0"/>
                <a:cs typeface="Courier New" pitchFamily="49" charset="0"/>
              </a:rPr>
              <a:t>("Day 2 is Tuesday.")</a:t>
            </a:r>
          </a:p>
          <a:p>
            <a:r>
              <a:rPr lang="en-US" dirty="0" smtClean="0">
                <a:latin typeface="Courier New" pitchFamily="49" charset="0"/>
                <a:cs typeface="Courier New" pitchFamily="49" charset="0"/>
              </a:rPr>
              <a:t>  Case 3</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MessageBox.Show</a:t>
            </a:r>
            <a:r>
              <a:rPr lang="en-US" dirty="0" smtClean="0">
                <a:latin typeface="Courier New" pitchFamily="49" charset="0"/>
                <a:cs typeface="Courier New" pitchFamily="49" charset="0"/>
              </a:rPr>
              <a:t>("Day 3 is Wednesday.")</a:t>
            </a:r>
          </a:p>
          <a:p>
            <a:r>
              <a:rPr lang="en-US" dirty="0" smtClean="0">
                <a:latin typeface="Courier New" pitchFamily="49" charset="0"/>
                <a:cs typeface="Courier New" pitchFamily="49" charset="0"/>
              </a:rPr>
              <a:t>  Case </a:t>
            </a:r>
            <a:r>
              <a:rPr lang="en-US" dirty="0" smtClean="0">
                <a:latin typeface="Courier New" pitchFamily="49" charset="0"/>
                <a:cs typeface="Courier New" pitchFamily="49" charset="0"/>
              </a:rPr>
              <a:t>4</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MessageBox.Show</a:t>
            </a:r>
            <a:r>
              <a:rPr lang="en-US" dirty="0" smtClean="0">
                <a:latin typeface="Courier New" pitchFamily="49" charset="0"/>
                <a:cs typeface="Courier New" pitchFamily="49" charset="0"/>
              </a:rPr>
              <a:t>("Day 4 is Thursday.")</a:t>
            </a:r>
          </a:p>
          <a:p>
            <a:r>
              <a:rPr lang="en-US" dirty="0" smtClean="0">
                <a:latin typeface="Courier New" pitchFamily="49" charset="0"/>
                <a:cs typeface="Courier New" pitchFamily="49" charset="0"/>
              </a:rPr>
              <a:t>  Case </a:t>
            </a:r>
            <a:r>
              <a:rPr lang="en-US" dirty="0" smtClean="0">
                <a:latin typeface="Courier New" pitchFamily="49" charset="0"/>
                <a:cs typeface="Courier New" pitchFamily="49" charset="0"/>
              </a:rPr>
              <a:t>5</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MessageBox.Show</a:t>
            </a:r>
            <a:r>
              <a:rPr lang="en-US" dirty="0" smtClean="0">
                <a:latin typeface="Courier New" pitchFamily="49" charset="0"/>
                <a:cs typeface="Courier New" pitchFamily="49" charset="0"/>
              </a:rPr>
              <a:t>("Day 5 is Friday.")</a:t>
            </a:r>
          </a:p>
          <a:p>
            <a:r>
              <a:rPr lang="en-US" dirty="0" smtClean="0">
                <a:latin typeface="Courier New" pitchFamily="49" charset="0"/>
                <a:cs typeface="Courier New" pitchFamily="49" charset="0"/>
              </a:rPr>
              <a:t>  Case </a:t>
            </a:r>
            <a:r>
              <a:rPr lang="en-US" dirty="0" smtClean="0">
                <a:latin typeface="Courier New" pitchFamily="49" charset="0"/>
                <a:cs typeface="Courier New" pitchFamily="49" charset="0"/>
              </a:rPr>
              <a:t>6</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MessageBox.Show</a:t>
            </a:r>
            <a:r>
              <a:rPr lang="en-US" dirty="0" smtClean="0">
                <a:latin typeface="Courier New" pitchFamily="49" charset="0"/>
                <a:cs typeface="Courier New" pitchFamily="49" charset="0"/>
              </a:rPr>
              <a:t>("Day 6 is Saturday.")</a:t>
            </a:r>
          </a:p>
          <a:p>
            <a:r>
              <a:rPr lang="en-US" dirty="0" smtClean="0">
                <a:latin typeface="Courier New" pitchFamily="49" charset="0"/>
                <a:cs typeface="Courier New" pitchFamily="49" charset="0"/>
              </a:rPr>
              <a:t>  Case </a:t>
            </a:r>
            <a:r>
              <a:rPr lang="en-US" dirty="0" smtClean="0">
                <a:latin typeface="Courier New" pitchFamily="49" charset="0"/>
                <a:cs typeface="Courier New" pitchFamily="49" charset="0"/>
              </a:rPr>
              <a:t>7</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MessageBox.Show</a:t>
            </a:r>
            <a:r>
              <a:rPr lang="en-US" dirty="0" smtClean="0">
                <a:latin typeface="Courier New" pitchFamily="49" charset="0"/>
                <a:cs typeface="Courier New" pitchFamily="49" charset="0"/>
              </a:rPr>
              <a:t>("Day 7 is Sunday.")</a:t>
            </a:r>
          </a:p>
          <a:p>
            <a:r>
              <a:rPr lang="en-US" dirty="0" smtClean="0">
                <a:latin typeface="Courier New" pitchFamily="49" charset="0"/>
                <a:cs typeface="Courier New" pitchFamily="49" charset="0"/>
              </a:rPr>
              <a:t>  Case </a:t>
            </a:r>
            <a:r>
              <a:rPr lang="en-US" dirty="0" smtClean="0">
                <a:latin typeface="Courier New" pitchFamily="49" charset="0"/>
                <a:cs typeface="Courier New" pitchFamily="49" charset="0"/>
              </a:rPr>
              <a:t>Else</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MessageBox.Show</a:t>
            </a:r>
            <a:r>
              <a:rPr lang="en-US" dirty="0" smtClean="0">
                <a:latin typeface="Courier New" pitchFamily="49" charset="0"/>
                <a:cs typeface="Courier New" pitchFamily="49" charset="0"/>
              </a:rPr>
              <a:t>("That value is invalid.")</a:t>
            </a:r>
          </a:p>
          <a:p>
            <a:r>
              <a:rPr lang="en-US" dirty="0" smtClean="0">
                <a:latin typeface="Courier New" pitchFamily="49" charset="0"/>
                <a:cs typeface="Courier New" pitchFamily="49" charset="0"/>
              </a:rPr>
              <a:t>End Select</a:t>
            </a:r>
          </a:p>
        </p:txBody>
      </p:sp>
      <p:sp>
        <p:nvSpPr>
          <p:cNvPr id="4" name="Rectangle 3"/>
          <p:cNvSpPr/>
          <p:nvPr/>
        </p:nvSpPr>
        <p:spPr>
          <a:xfrm>
            <a:off x="1343611" y="1206689"/>
            <a:ext cx="6456778" cy="4965511"/>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48818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ourier New" pitchFamily="49" charset="0"/>
                <a:cs typeface="Courier New" pitchFamily="49" charset="0"/>
              </a:rPr>
              <a:t>Select Case</a:t>
            </a:r>
            <a:r>
              <a:rPr lang="en-US" dirty="0"/>
              <a:t> Flowchart Example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38" y="1524000"/>
            <a:ext cx="7731125"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7"/>
          <p:cNvSpPr/>
          <p:nvPr/>
        </p:nvSpPr>
        <p:spPr>
          <a:xfrm>
            <a:off x="533400" y="1371600"/>
            <a:ext cx="8077200" cy="4687888"/>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75429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ourier New" pitchFamily="49" charset="0"/>
                <a:cs typeface="Courier New" pitchFamily="49" charset="0"/>
              </a:rPr>
              <a:t>Select Case</a:t>
            </a:r>
            <a:r>
              <a:rPr lang="en-US" sz="3600" dirty="0"/>
              <a:t> </a:t>
            </a:r>
            <a:r>
              <a:rPr lang="en-US" sz="3600" dirty="0" err="1"/>
              <a:t>Pseudocode</a:t>
            </a:r>
            <a:r>
              <a:rPr lang="en-US" sz="3600" dirty="0"/>
              <a:t> Example</a:t>
            </a:r>
          </a:p>
        </p:txBody>
      </p:sp>
      <p:sp>
        <p:nvSpPr>
          <p:cNvPr id="3" name="TextBox 2"/>
          <p:cNvSpPr txBox="1"/>
          <p:nvPr/>
        </p:nvSpPr>
        <p:spPr>
          <a:xfrm>
            <a:off x="2263522" y="1433541"/>
            <a:ext cx="4464556" cy="4524315"/>
          </a:xfrm>
          <a:prstGeom prst="rect">
            <a:avLst/>
          </a:prstGeom>
          <a:noFill/>
        </p:spPr>
        <p:txBody>
          <a:bodyPr wrap="none" rtlCol="0">
            <a:spAutoFit/>
          </a:bodyPr>
          <a:lstStyle/>
          <a:p>
            <a:r>
              <a:rPr lang="en-US" sz="1600" b="1" i="1" dirty="0" smtClean="0"/>
              <a:t>Select Case Input</a:t>
            </a:r>
          </a:p>
          <a:p>
            <a:r>
              <a:rPr lang="en-US" sz="1600" b="1" i="1" dirty="0" smtClean="0"/>
              <a:t>   Case 1</a:t>
            </a:r>
          </a:p>
          <a:p>
            <a:r>
              <a:rPr lang="en-US" sz="1600" b="1" i="1" dirty="0" smtClean="0"/>
              <a:t>      Display Message “Day 1 is Monday.”</a:t>
            </a:r>
          </a:p>
          <a:p>
            <a:r>
              <a:rPr lang="en-US" sz="1600" b="1" i="1" dirty="0" smtClean="0"/>
              <a:t>   Case 2</a:t>
            </a:r>
          </a:p>
          <a:p>
            <a:r>
              <a:rPr lang="en-US" sz="1600" b="1" i="1" dirty="0" smtClean="0"/>
              <a:t>      Display Message “Day 2 is Tuesday.”</a:t>
            </a:r>
          </a:p>
          <a:p>
            <a:r>
              <a:rPr lang="en-US" sz="1600" b="1" i="1" dirty="0" smtClean="0"/>
              <a:t>   Case 3</a:t>
            </a:r>
          </a:p>
          <a:p>
            <a:r>
              <a:rPr lang="en-US" sz="1600" b="1" i="1" dirty="0" smtClean="0"/>
              <a:t>      Display Message “Day 3 is Wednesday.”</a:t>
            </a:r>
          </a:p>
          <a:p>
            <a:r>
              <a:rPr lang="en-US" sz="1600" b="1" i="1" dirty="0" smtClean="0"/>
              <a:t>   Case 4</a:t>
            </a:r>
          </a:p>
          <a:p>
            <a:r>
              <a:rPr lang="en-US" sz="1600" b="1" i="1" dirty="0" smtClean="0"/>
              <a:t>      Display Message “Day 4 is Thursday.”</a:t>
            </a:r>
          </a:p>
          <a:p>
            <a:r>
              <a:rPr lang="en-US" sz="1600" b="1" i="1" dirty="0" smtClean="0"/>
              <a:t>   Case 5</a:t>
            </a:r>
          </a:p>
          <a:p>
            <a:r>
              <a:rPr lang="en-US" sz="1600" b="1" i="1" dirty="0" smtClean="0"/>
              <a:t>      Display Message “Day 5 is Friday.”</a:t>
            </a:r>
          </a:p>
          <a:p>
            <a:r>
              <a:rPr lang="en-US" sz="1600" b="1" i="1" dirty="0" smtClean="0"/>
              <a:t>   Case 6</a:t>
            </a:r>
          </a:p>
          <a:p>
            <a:r>
              <a:rPr lang="en-US" sz="1600" b="1" i="1" dirty="0" smtClean="0"/>
              <a:t>      Display Message “Day 6 is Saturday.”</a:t>
            </a:r>
          </a:p>
          <a:p>
            <a:r>
              <a:rPr lang="en-US" sz="1600" b="1" i="1" dirty="0" smtClean="0"/>
              <a:t>   Case 7</a:t>
            </a:r>
          </a:p>
          <a:p>
            <a:r>
              <a:rPr lang="en-US" sz="1600" b="1" i="1" dirty="0" smtClean="0"/>
              <a:t>      Display Message “Day 7 is Sunday.”</a:t>
            </a:r>
          </a:p>
          <a:p>
            <a:r>
              <a:rPr lang="en-US" sz="1600" b="1" i="1" dirty="0" smtClean="0"/>
              <a:t>   Case Else</a:t>
            </a:r>
          </a:p>
          <a:p>
            <a:r>
              <a:rPr lang="en-US" sz="1600" b="1" i="1" dirty="0" smtClean="0"/>
              <a:t>      Display Message “That value is invalid.”</a:t>
            </a:r>
          </a:p>
          <a:p>
            <a:r>
              <a:rPr lang="en-US" sz="1600" b="1" i="1" dirty="0" smtClean="0"/>
              <a:t>End Select</a:t>
            </a:r>
            <a:endParaRPr lang="en-US" sz="1600" b="1" dirty="0"/>
          </a:p>
        </p:txBody>
      </p:sp>
      <p:sp>
        <p:nvSpPr>
          <p:cNvPr id="4" name="Rectangle 3"/>
          <p:cNvSpPr/>
          <p:nvPr/>
        </p:nvSpPr>
        <p:spPr>
          <a:xfrm>
            <a:off x="1752600" y="1219199"/>
            <a:ext cx="5486400" cy="4953001"/>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58255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More about the Expression List: </a:t>
            </a:r>
            <a:br>
              <a:rPr lang="en-US" dirty="0"/>
            </a:br>
            <a:r>
              <a:rPr lang="en-US" dirty="0"/>
              <a:t> Multiple Expressions</a:t>
            </a:r>
          </a:p>
        </p:txBody>
      </p:sp>
      <p:sp>
        <p:nvSpPr>
          <p:cNvPr id="3" name="Content Placeholder 2"/>
          <p:cNvSpPr>
            <a:spLocks noGrp="1"/>
          </p:cNvSpPr>
          <p:nvPr>
            <p:ph idx="1"/>
          </p:nvPr>
        </p:nvSpPr>
        <p:spPr/>
        <p:txBody>
          <a:bodyPr/>
          <a:lstStyle/>
          <a:p>
            <a:r>
              <a:rPr lang="en-US" sz="2800" dirty="0"/>
              <a:t>The </a:t>
            </a:r>
            <a:r>
              <a:rPr lang="en-US" sz="2800" dirty="0">
                <a:latin typeface="Courier New" pitchFamily="49" charset="0"/>
                <a:cs typeface="Courier New" pitchFamily="49" charset="0"/>
              </a:rPr>
              <a:t>Case</a:t>
            </a:r>
            <a:r>
              <a:rPr lang="en-US" sz="2800" dirty="0"/>
              <a:t> statement’s expression list can contain multiple expressions, separated by commas</a:t>
            </a:r>
          </a:p>
          <a:p>
            <a:endParaRPr lang="en-US" dirty="0"/>
          </a:p>
        </p:txBody>
      </p:sp>
      <p:sp>
        <p:nvSpPr>
          <p:cNvPr id="4" name="TextBox 3"/>
          <p:cNvSpPr txBox="1"/>
          <p:nvPr/>
        </p:nvSpPr>
        <p:spPr>
          <a:xfrm>
            <a:off x="1703114" y="3048000"/>
            <a:ext cx="5715026" cy="3046988"/>
          </a:xfrm>
          <a:prstGeom prst="rect">
            <a:avLst/>
          </a:prstGeom>
          <a:noFill/>
        </p:spPr>
        <p:txBody>
          <a:bodyPr wrap="none" rtlCol="0">
            <a:spAutoFit/>
          </a:bodyPr>
          <a:lstStyle/>
          <a:p>
            <a:r>
              <a:rPr lang="en-US" sz="2400" dirty="0" smtClean="0">
                <a:latin typeface="Courier New" pitchFamily="49" charset="0"/>
                <a:cs typeface="Courier New" pitchFamily="49" charset="0"/>
              </a:rPr>
              <a:t>Select Case </a:t>
            </a:r>
            <a:r>
              <a:rPr lang="en-US" sz="2400" dirty="0" err="1" smtClean="0">
                <a:latin typeface="Courier New" pitchFamily="49" charset="0"/>
                <a:cs typeface="Courier New" pitchFamily="49" charset="0"/>
              </a:rPr>
              <a:t>intNumber</a:t>
            </a:r>
            <a:endParaRPr lang="en-US" sz="2400" dirty="0" smtClean="0">
              <a:latin typeface="Courier New" pitchFamily="49" charset="0"/>
              <a:cs typeface="Courier New" pitchFamily="49" charset="0"/>
            </a:endParaRPr>
          </a:p>
          <a:p>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Case </a:t>
            </a:r>
            <a:r>
              <a:rPr lang="en-US" sz="2400" dirty="0" smtClean="0">
                <a:latin typeface="Courier New" pitchFamily="49" charset="0"/>
                <a:cs typeface="Courier New" pitchFamily="49" charset="0"/>
              </a:rPr>
              <a:t>1, 3, 5, 7, 9</a:t>
            </a:r>
          </a:p>
          <a:p>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strStatus</a:t>
            </a: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 "Odd"</a:t>
            </a:r>
          </a:p>
          <a:p>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Case </a:t>
            </a:r>
            <a:r>
              <a:rPr lang="en-US" sz="2400" dirty="0" smtClean="0">
                <a:latin typeface="Courier New" pitchFamily="49" charset="0"/>
                <a:cs typeface="Courier New" pitchFamily="49" charset="0"/>
              </a:rPr>
              <a:t>2, 4, 6, 8, 10</a:t>
            </a:r>
          </a:p>
          <a:p>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strStatus</a:t>
            </a: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 "Even"</a:t>
            </a:r>
          </a:p>
          <a:p>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Case </a:t>
            </a:r>
            <a:r>
              <a:rPr lang="en-US" sz="2400" dirty="0" smtClean="0">
                <a:latin typeface="Courier New" pitchFamily="49" charset="0"/>
                <a:cs typeface="Courier New" pitchFamily="49" charset="0"/>
              </a:rPr>
              <a:t>Else</a:t>
            </a:r>
          </a:p>
          <a:p>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strStatus</a:t>
            </a: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 "Out of Range"</a:t>
            </a:r>
          </a:p>
          <a:p>
            <a:r>
              <a:rPr lang="en-US" sz="2400" dirty="0" smtClean="0">
                <a:latin typeface="Courier New" pitchFamily="49" charset="0"/>
                <a:cs typeface="Courier New" pitchFamily="49" charset="0"/>
              </a:rPr>
              <a:t>End Select</a:t>
            </a:r>
            <a:endParaRPr lang="en-US" sz="2400" dirty="0">
              <a:latin typeface="Courier New" pitchFamily="49" charset="0"/>
              <a:cs typeface="Courier New" pitchFamily="49" charset="0"/>
            </a:endParaRPr>
          </a:p>
        </p:txBody>
      </p:sp>
      <p:sp>
        <p:nvSpPr>
          <p:cNvPr id="5" name="Rectangle 4"/>
          <p:cNvSpPr/>
          <p:nvPr/>
        </p:nvSpPr>
        <p:spPr>
          <a:xfrm>
            <a:off x="1624930" y="3048000"/>
            <a:ext cx="5894140" cy="3046988"/>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80764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More about the Expression List:</a:t>
            </a:r>
            <a:br>
              <a:rPr lang="en-US" dirty="0"/>
            </a:br>
            <a:r>
              <a:rPr lang="en-US" dirty="0"/>
              <a:t>Relational Operators</a:t>
            </a:r>
          </a:p>
        </p:txBody>
      </p:sp>
      <p:sp>
        <p:nvSpPr>
          <p:cNvPr id="3" name="Content Placeholder 2"/>
          <p:cNvSpPr>
            <a:spLocks noGrp="1"/>
          </p:cNvSpPr>
          <p:nvPr>
            <p:ph idx="1"/>
          </p:nvPr>
        </p:nvSpPr>
        <p:spPr/>
        <p:txBody>
          <a:bodyPr>
            <a:normAutofit/>
          </a:bodyPr>
          <a:lstStyle/>
          <a:p>
            <a:r>
              <a:rPr lang="en-US" sz="2400" dirty="0"/>
              <a:t>You can use relational operators in the Case statement</a:t>
            </a:r>
          </a:p>
          <a:p>
            <a:r>
              <a:rPr lang="en-US" sz="2400" dirty="0"/>
              <a:t>The </a:t>
            </a:r>
            <a:r>
              <a:rPr lang="en-US" sz="2400" dirty="0">
                <a:latin typeface="Courier New" pitchFamily="49" charset="0"/>
                <a:cs typeface="Courier New" pitchFamily="49" charset="0"/>
              </a:rPr>
              <a:t>Is</a:t>
            </a:r>
            <a:r>
              <a:rPr lang="en-US" sz="2400" dirty="0"/>
              <a:t> keyword represents the test expression in the relational comparison</a:t>
            </a:r>
          </a:p>
          <a:p>
            <a:endParaRPr lang="en-US" sz="2000" dirty="0"/>
          </a:p>
        </p:txBody>
      </p:sp>
      <p:sp>
        <p:nvSpPr>
          <p:cNvPr id="4" name="TextBox 3"/>
          <p:cNvSpPr txBox="1"/>
          <p:nvPr/>
        </p:nvSpPr>
        <p:spPr>
          <a:xfrm>
            <a:off x="2083178" y="2971800"/>
            <a:ext cx="4977645" cy="3046988"/>
          </a:xfrm>
          <a:prstGeom prst="rect">
            <a:avLst/>
          </a:prstGeom>
          <a:noFill/>
        </p:spPr>
        <p:txBody>
          <a:bodyPr wrap="none" rtlCol="0">
            <a:spAutoFit/>
          </a:bodyPr>
          <a:lstStyle/>
          <a:p>
            <a:r>
              <a:rPr lang="en-US" sz="2400" dirty="0" smtClean="0">
                <a:latin typeface="Courier New" pitchFamily="49" charset="0"/>
                <a:cs typeface="Courier New" pitchFamily="49" charset="0"/>
              </a:rPr>
              <a:t>Select Case </a:t>
            </a:r>
            <a:r>
              <a:rPr lang="en-US" sz="2400" dirty="0" err="1" smtClean="0">
                <a:latin typeface="Courier New" pitchFamily="49" charset="0"/>
                <a:cs typeface="Courier New" pitchFamily="49" charset="0"/>
              </a:rPr>
              <a:t>dblTemperature</a:t>
            </a:r>
            <a:endParaRPr lang="en-US" sz="2400" dirty="0" smtClean="0">
              <a:latin typeface="Courier New" pitchFamily="49" charset="0"/>
              <a:cs typeface="Courier New" pitchFamily="49" charset="0"/>
            </a:endParaRPr>
          </a:p>
          <a:p>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Case </a:t>
            </a:r>
            <a:r>
              <a:rPr lang="en-US" sz="2400" dirty="0" smtClean="0">
                <a:latin typeface="Courier New" pitchFamily="49" charset="0"/>
                <a:cs typeface="Courier New" pitchFamily="49" charset="0"/>
              </a:rPr>
              <a:t>Is &lt;= 75</a:t>
            </a:r>
          </a:p>
          <a:p>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blnTooCold</a:t>
            </a: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 True</a:t>
            </a:r>
          </a:p>
          <a:p>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Case </a:t>
            </a:r>
            <a:r>
              <a:rPr lang="en-US" sz="2400" dirty="0" smtClean="0">
                <a:latin typeface="Courier New" pitchFamily="49" charset="0"/>
                <a:cs typeface="Courier New" pitchFamily="49" charset="0"/>
              </a:rPr>
              <a:t>Is &gt;= 100</a:t>
            </a:r>
          </a:p>
          <a:p>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blnTooHot</a:t>
            </a: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 True</a:t>
            </a:r>
          </a:p>
          <a:p>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Case </a:t>
            </a:r>
            <a:r>
              <a:rPr lang="en-US" sz="2400" dirty="0" smtClean="0">
                <a:latin typeface="Courier New" pitchFamily="49" charset="0"/>
                <a:cs typeface="Courier New" pitchFamily="49" charset="0"/>
              </a:rPr>
              <a:t>Else</a:t>
            </a:r>
          </a:p>
          <a:p>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blnJustRight</a:t>
            </a: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 True</a:t>
            </a:r>
          </a:p>
          <a:p>
            <a:r>
              <a:rPr lang="en-US" sz="2400" dirty="0" smtClean="0">
                <a:latin typeface="Courier New" pitchFamily="49" charset="0"/>
                <a:cs typeface="Courier New" pitchFamily="49" charset="0"/>
              </a:rPr>
              <a:t>End Select</a:t>
            </a:r>
            <a:endParaRPr lang="en-US" sz="2400" dirty="0">
              <a:latin typeface="Courier New" pitchFamily="49" charset="0"/>
              <a:cs typeface="Courier New" pitchFamily="49" charset="0"/>
            </a:endParaRPr>
          </a:p>
        </p:txBody>
      </p:sp>
      <p:sp>
        <p:nvSpPr>
          <p:cNvPr id="5" name="Rectangle 4"/>
          <p:cNvSpPr/>
          <p:nvPr/>
        </p:nvSpPr>
        <p:spPr>
          <a:xfrm>
            <a:off x="1866900" y="2941093"/>
            <a:ext cx="5410200" cy="3046988"/>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59927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More about the Expression List:</a:t>
            </a:r>
            <a:br>
              <a:rPr lang="en-US" dirty="0"/>
            </a:br>
            <a:r>
              <a:rPr lang="en-US" dirty="0"/>
              <a:t>Ranges of Values</a:t>
            </a:r>
          </a:p>
        </p:txBody>
      </p:sp>
      <p:sp>
        <p:nvSpPr>
          <p:cNvPr id="3" name="Content Placeholder 2"/>
          <p:cNvSpPr>
            <a:spLocks noGrp="1"/>
          </p:cNvSpPr>
          <p:nvPr>
            <p:ph sz="half" idx="1"/>
          </p:nvPr>
        </p:nvSpPr>
        <p:spPr/>
        <p:txBody>
          <a:bodyPr>
            <a:normAutofit/>
          </a:bodyPr>
          <a:lstStyle/>
          <a:p>
            <a:r>
              <a:rPr lang="en-US" sz="2200" dirty="0"/>
              <a:t>You can determine whether the test expression falls within a range of values</a:t>
            </a:r>
          </a:p>
          <a:p>
            <a:r>
              <a:rPr lang="en-US" sz="2200" dirty="0"/>
              <a:t>Requires the </a:t>
            </a:r>
            <a:r>
              <a:rPr lang="en-US" sz="2200" dirty="0">
                <a:latin typeface="Courier New" pitchFamily="49" charset="0"/>
                <a:cs typeface="Courier New" pitchFamily="49" charset="0"/>
              </a:rPr>
              <a:t>To</a:t>
            </a:r>
            <a:r>
              <a:rPr lang="en-US" sz="2200" dirty="0"/>
              <a:t> keyword</a:t>
            </a:r>
          </a:p>
          <a:p>
            <a:pPr lvl="1"/>
            <a:r>
              <a:rPr lang="en-US" sz="2200" dirty="0"/>
              <a:t>Smaller number on the left</a:t>
            </a:r>
          </a:p>
          <a:p>
            <a:pPr lvl="1"/>
            <a:r>
              <a:rPr lang="en-US" sz="2200" dirty="0"/>
              <a:t>Larger number on the right</a:t>
            </a:r>
          </a:p>
          <a:p>
            <a:pPr lvl="1"/>
            <a:r>
              <a:rPr lang="en-US" sz="2200" dirty="0"/>
              <a:t>Numbers on each side are included in the range</a:t>
            </a:r>
          </a:p>
          <a:p>
            <a:endParaRPr lang="en-US" dirty="0"/>
          </a:p>
        </p:txBody>
      </p:sp>
      <p:sp>
        <p:nvSpPr>
          <p:cNvPr id="5" name="TextBox 4"/>
          <p:cNvSpPr txBox="1"/>
          <p:nvPr/>
        </p:nvSpPr>
        <p:spPr>
          <a:xfrm>
            <a:off x="4494201" y="1701421"/>
            <a:ext cx="4628190" cy="3539430"/>
          </a:xfrm>
          <a:prstGeom prst="rect">
            <a:avLst/>
          </a:prstGeom>
          <a:noFill/>
        </p:spPr>
        <p:txBody>
          <a:bodyPr wrap="none" rtlCol="0">
            <a:spAutoFit/>
          </a:bodyPr>
          <a:lstStyle/>
          <a:p>
            <a:r>
              <a:rPr lang="en-US" sz="1600" dirty="0" smtClean="0">
                <a:latin typeface="Courier New" pitchFamily="49" charset="0"/>
                <a:cs typeface="Courier New" pitchFamily="49" charset="0"/>
              </a:rPr>
              <a:t>Select Case </a:t>
            </a:r>
            <a:r>
              <a:rPr lang="en-US" sz="1600" dirty="0" err="1" smtClean="0">
                <a:latin typeface="Courier New" pitchFamily="49" charset="0"/>
                <a:cs typeface="Courier New" pitchFamily="49" charset="0"/>
              </a:rPr>
              <a:t>intScore</a:t>
            </a:r>
            <a:endParaRPr lang="en-US" sz="1600" dirty="0" smtClean="0">
              <a:latin typeface="Courier New" pitchFamily="49" charset="0"/>
              <a:cs typeface="Courier New" pitchFamily="49" charset="0"/>
            </a:endParaRP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Case </a:t>
            </a:r>
            <a:r>
              <a:rPr lang="en-US" sz="1600" dirty="0" smtClean="0">
                <a:latin typeface="Courier New" pitchFamily="49" charset="0"/>
                <a:cs typeface="Courier New" pitchFamily="49" charset="0"/>
              </a:rPr>
              <a:t>Is &gt;= 90</a:t>
            </a:r>
          </a:p>
          <a:p>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strGrade</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 "A"</a:t>
            </a:r>
          </a:p>
          <a:p>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Case </a:t>
            </a:r>
            <a:r>
              <a:rPr lang="en-US" sz="1600" dirty="0" smtClean="0">
                <a:latin typeface="Courier New" pitchFamily="49" charset="0"/>
                <a:cs typeface="Courier New" pitchFamily="49" charset="0"/>
              </a:rPr>
              <a:t>80 To 89</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strGrade</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 "B"</a:t>
            </a:r>
          </a:p>
          <a:p>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Case </a:t>
            </a:r>
            <a:r>
              <a:rPr lang="en-US" sz="1600" dirty="0" smtClean="0">
                <a:latin typeface="Courier New" pitchFamily="49" charset="0"/>
                <a:cs typeface="Courier New" pitchFamily="49" charset="0"/>
              </a:rPr>
              <a:t>70 To 79</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strGrade</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 "C"</a:t>
            </a:r>
          </a:p>
          <a:p>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Case </a:t>
            </a:r>
            <a:r>
              <a:rPr lang="en-US" sz="1600" dirty="0" smtClean="0">
                <a:latin typeface="Courier New" pitchFamily="49" charset="0"/>
                <a:cs typeface="Courier New" pitchFamily="49" charset="0"/>
              </a:rPr>
              <a:t>60 To 69</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strGrade</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 "D"</a:t>
            </a:r>
          </a:p>
          <a:p>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Case </a:t>
            </a:r>
            <a:r>
              <a:rPr lang="en-US" sz="1600" dirty="0" smtClean="0">
                <a:latin typeface="Courier New" pitchFamily="49" charset="0"/>
                <a:cs typeface="Courier New" pitchFamily="49" charset="0"/>
              </a:rPr>
              <a:t>0 To 59</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strGrade</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 "F"</a:t>
            </a:r>
          </a:p>
          <a:p>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Case </a:t>
            </a:r>
            <a:r>
              <a:rPr lang="en-US" sz="1600" dirty="0" smtClean="0">
                <a:latin typeface="Courier New" pitchFamily="49" charset="0"/>
                <a:cs typeface="Courier New" pitchFamily="49" charset="0"/>
              </a:rPr>
              <a:t>Else</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MessageBox.Show</a:t>
            </a:r>
            <a:r>
              <a:rPr lang="en-US" sz="1600" dirty="0" smtClean="0">
                <a:latin typeface="Courier New" pitchFamily="49" charset="0"/>
                <a:cs typeface="Courier New" pitchFamily="49" charset="0"/>
              </a:rPr>
              <a:t>("Invalid Score")</a:t>
            </a:r>
          </a:p>
          <a:p>
            <a:r>
              <a:rPr lang="en-US" sz="1600" dirty="0" smtClean="0">
                <a:latin typeface="Courier New" pitchFamily="49" charset="0"/>
                <a:cs typeface="Courier New" pitchFamily="49" charset="0"/>
              </a:rPr>
              <a:t>End Select </a:t>
            </a:r>
            <a:endParaRPr lang="en-US" sz="1600" dirty="0">
              <a:latin typeface="Courier New" pitchFamily="49" charset="0"/>
              <a:cs typeface="Courier New" pitchFamily="49" charset="0"/>
            </a:endParaRPr>
          </a:p>
        </p:txBody>
      </p:sp>
      <p:sp>
        <p:nvSpPr>
          <p:cNvPr id="6" name="Rectangle 5"/>
          <p:cNvSpPr/>
          <p:nvPr/>
        </p:nvSpPr>
        <p:spPr>
          <a:xfrm>
            <a:off x="4464631" y="1692321"/>
            <a:ext cx="4526969" cy="3548529"/>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8009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Input Validation</a:t>
            </a:r>
            <a:br>
              <a:rPr lang="en-US" dirty="0"/>
            </a:br>
            <a:endParaRPr lang="en-US" dirty="0"/>
          </a:p>
        </p:txBody>
      </p:sp>
      <p:sp>
        <p:nvSpPr>
          <p:cNvPr id="3" name="Text Placeholder 2"/>
          <p:cNvSpPr>
            <a:spLocks noGrp="1"/>
          </p:cNvSpPr>
          <p:nvPr>
            <p:ph type="body" idx="1"/>
          </p:nvPr>
        </p:nvSpPr>
        <p:spPr/>
        <p:txBody>
          <a:bodyPr/>
          <a:lstStyle/>
          <a:p>
            <a:r>
              <a:rPr lang="en-US" dirty="0" smtClean="0"/>
              <a:t>4.9</a:t>
            </a:r>
            <a:endParaRPr lang="en-US" dirty="0"/>
          </a:p>
        </p:txBody>
      </p:sp>
    </p:spTree>
    <p:extLst>
      <p:ext uri="{BB962C8B-B14F-4D97-AF65-F5344CB8AC3E}">
        <p14:creationId xmlns:p14="http://schemas.microsoft.com/office/powerpoint/2010/main" val="173689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Format</a:t>
            </a:r>
            <a:endParaRPr lang="en-US" dirty="0"/>
          </a:p>
        </p:txBody>
      </p:sp>
      <p:sp>
        <p:nvSpPr>
          <p:cNvPr id="3" name="Content Placeholder 2"/>
          <p:cNvSpPr>
            <a:spLocks noGrp="1"/>
          </p:cNvSpPr>
          <p:nvPr>
            <p:ph idx="1"/>
          </p:nvPr>
        </p:nvSpPr>
        <p:spPr/>
        <p:txBody>
          <a:bodyPr>
            <a:normAutofit fontScale="92500"/>
          </a:bodyPr>
          <a:lstStyle/>
          <a:p>
            <a:endParaRPr lang="en-US" dirty="0"/>
          </a:p>
          <a:p>
            <a:endParaRPr lang="en-US" dirty="0"/>
          </a:p>
          <a:p>
            <a:endParaRPr lang="en-US" dirty="0"/>
          </a:p>
          <a:p>
            <a:endParaRPr lang="en-US" dirty="0"/>
          </a:p>
          <a:p>
            <a:endParaRPr lang="en-US" dirty="0"/>
          </a:p>
          <a:p>
            <a:r>
              <a:rPr lang="en-US" dirty="0"/>
              <a:t>If the expression is </a:t>
            </a:r>
            <a:r>
              <a:rPr lang="en-US" i="1" dirty="0"/>
              <a:t>True</a:t>
            </a:r>
            <a:r>
              <a:rPr lang="en-US" dirty="0"/>
              <a:t>, execute the statements between </a:t>
            </a:r>
            <a:r>
              <a:rPr lang="en-US" dirty="0">
                <a:latin typeface="Courier New" pitchFamily="49" charset="0"/>
                <a:cs typeface="Courier New" pitchFamily="49" charset="0"/>
              </a:rPr>
              <a:t>If…Then</a:t>
            </a:r>
            <a:r>
              <a:rPr lang="en-US" dirty="0"/>
              <a:t> and </a:t>
            </a:r>
            <a:r>
              <a:rPr lang="en-US" dirty="0">
                <a:latin typeface="Courier New" pitchFamily="49" charset="0"/>
                <a:cs typeface="Courier New" pitchFamily="49" charset="0"/>
              </a:rPr>
              <a:t>End If</a:t>
            </a:r>
          </a:p>
          <a:p>
            <a:r>
              <a:rPr lang="en-US" dirty="0"/>
              <a:t>Otherwise, the statements are skipped</a:t>
            </a:r>
          </a:p>
          <a:p>
            <a:endParaRPr lang="en-US" dirty="0"/>
          </a:p>
        </p:txBody>
      </p:sp>
      <p:sp>
        <p:nvSpPr>
          <p:cNvPr id="4" name="Text Box 4"/>
          <p:cNvSpPr txBox="1">
            <a:spLocks noChangeArrowheads="1"/>
          </p:cNvSpPr>
          <p:nvPr/>
        </p:nvSpPr>
        <p:spPr bwMode="auto">
          <a:xfrm>
            <a:off x="838200" y="1828799"/>
            <a:ext cx="7590539" cy="2062103"/>
          </a:xfrm>
          <a:prstGeom prst="rect">
            <a:avLst/>
          </a:prstGeom>
          <a:noFill/>
          <a:ln w="38100">
            <a:noFill/>
            <a:miter lim="800000"/>
            <a:headEnd/>
            <a:tailEnd/>
          </a:ln>
        </p:spPr>
        <p:txBody>
          <a:bodyPr wrap="none">
            <a:spAutoFit/>
          </a:bodyPr>
          <a:lstStyle/>
          <a:p>
            <a:pPr eaLnBrk="0" hangingPunct="0"/>
            <a:r>
              <a:rPr lang="en-US" sz="3200" dirty="0">
                <a:latin typeface="Courier New" pitchFamily="49" charset="0"/>
                <a:cs typeface="Courier New" pitchFamily="49" charset="0"/>
              </a:rPr>
              <a:t>If </a:t>
            </a:r>
            <a:r>
              <a:rPr lang="en-US" sz="3200" b="1" i="1" dirty="0" smtClean="0">
                <a:latin typeface="Courier New" pitchFamily="49" charset="0"/>
                <a:cs typeface="Courier New" pitchFamily="49" charset="0"/>
              </a:rPr>
              <a:t>expression</a:t>
            </a:r>
            <a:r>
              <a:rPr lang="en-US" sz="3200" dirty="0" smtClean="0">
                <a:latin typeface="Courier New" pitchFamily="49" charset="0"/>
                <a:cs typeface="Courier New" pitchFamily="49" charset="0"/>
              </a:rPr>
              <a:t> </a:t>
            </a:r>
            <a:r>
              <a:rPr lang="en-US" sz="3200" dirty="0">
                <a:latin typeface="Courier New" pitchFamily="49" charset="0"/>
                <a:cs typeface="Courier New" pitchFamily="49" charset="0"/>
              </a:rPr>
              <a:t>Then</a:t>
            </a:r>
          </a:p>
          <a:p>
            <a:pPr eaLnBrk="0" hangingPunct="0"/>
            <a:r>
              <a:rPr lang="en-US" sz="3200" dirty="0">
                <a:latin typeface="Courier New" pitchFamily="49" charset="0"/>
                <a:cs typeface="Courier New" pitchFamily="49" charset="0"/>
              </a:rPr>
              <a:t> </a:t>
            </a:r>
            <a:r>
              <a:rPr lang="en-US" sz="3200" dirty="0" smtClean="0">
                <a:latin typeface="Courier New" pitchFamily="49" charset="0"/>
                <a:cs typeface="Courier New" pitchFamily="49" charset="0"/>
              </a:rPr>
              <a:t> </a:t>
            </a:r>
            <a:r>
              <a:rPr lang="en-US" sz="3200" i="1" dirty="0" smtClean="0">
                <a:latin typeface="Courier New" pitchFamily="49" charset="0"/>
                <a:cs typeface="Courier New" pitchFamily="49" charset="0"/>
              </a:rPr>
              <a:t>statement</a:t>
            </a:r>
            <a:endParaRPr lang="en-US" sz="3200" i="1" dirty="0">
              <a:latin typeface="Courier New" pitchFamily="49" charset="0"/>
              <a:cs typeface="Courier New" pitchFamily="49" charset="0"/>
            </a:endParaRPr>
          </a:p>
          <a:p>
            <a:pPr eaLnBrk="0" hangingPunct="0"/>
            <a:r>
              <a:rPr lang="en-US" sz="3200" i="1" dirty="0">
                <a:latin typeface="Courier New" pitchFamily="49" charset="0"/>
                <a:cs typeface="Courier New" pitchFamily="49" charset="0"/>
              </a:rPr>
              <a:t> </a:t>
            </a:r>
            <a:r>
              <a:rPr lang="en-US" sz="3200" i="1" dirty="0" smtClean="0">
                <a:latin typeface="Courier New" pitchFamily="49" charset="0"/>
                <a:cs typeface="Courier New" pitchFamily="49" charset="0"/>
              </a:rPr>
              <a:t> </a:t>
            </a:r>
            <a:r>
              <a:rPr lang="en-US" sz="3200" dirty="0" smtClean="0">
                <a:latin typeface="Courier New" pitchFamily="49" charset="0"/>
                <a:cs typeface="Courier New" pitchFamily="49" charset="0"/>
              </a:rPr>
              <a:t>(</a:t>
            </a:r>
            <a:r>
              <a:rPr lang="en-US" sz="3200" i="1" dirty="0">
                <a:latin typeface="Courier New" pitchFamily="49" charset="0"/>
                <a:cs typeface="Courier New" pitchFamily="49" charset="0"/>
              </a:rPr>
              <a:t>more statements </a:t>
            </a:r>
            <a:r>
              <a:rPr lang="en-US" sz="3200" i="1" dirty="0" smtClean="0">
                <a:latin typeface="Courier New" pitchFamily="49" charset="0"/>
                <a:cs typeface="Courier New" pitchFamily="49" charset="0"/>
              </a:rPr>
              <a:t>may follow</a:t>
            </a:r>
            <a:r>
              <a:rPr lang="en-US" sz="3200" dirty="0" smtClean="0">
                <a:latin typeface="Courier New" pitchFamily="49" charset="0"/>
                <a:cs typeface="Courier New" pitchFamily="49" charset="0"/>
              </a:rPr>
              <a:t>)</a:t>
            </a:r>
            <a:endParaRPr lang="en-US" sz="3200" dirty="0">
              <a:latin typeface="Courier New" pitchFamily="49" charset="0"/>
              <a:cs typeface="Courier New" pitchFamily="49" charset="0"/>
            </a:endParaRPr>
          </a:p>
          <a:p>
            <a:pPr eaLnBrk="0" hangingPunct="0"/>
            <a:r>
              <a:rPr lang="en-US" sz="3200" dirty="0">
                <a:latin typeface="Courier New" pitchFamily="49" charset="0"/>
                <a:cs typeface="Courier New" pitchFamily="49" charset="0"/>
              </a:rPr>
              <a:t>End If</a:t>
            </a:r>
          </a:p>
        </p:txBody>
      </p:sp>
      <p:sp>
        <p:nvSpPr>
          <p:cNvPr id="5" name="Rectangle 4"/>
          <p:cNvSpPr/>
          <p:nvPr/>
        </p:nvSpPr>
        <p:spPr>
          <a:xfrm>
            <a:off x="838199" y="1828798"/>
            <a:ext cx="7590539" cy="2062103"/>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25257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Example</a:t>
            </a:r>
            <a:endParaRPr lang="en-US" dirty="0"/>
          </a:p>
        </p:txBody>
      </p:sp>
      <p:sp>
        <p:nvSpPr>
          <p:cNvPr id="3" name="Content Placeholder 2"/>
          <p:cNvSpPr>
            <a:spLocks noGrp="1"/>
          </p:cNvSpPr>
          <p:nvPr>
            <p:ph idx="1"/>
          </p:nvPr>
        </p:nvSpPr>
        <p:spPr/>
        <p:txBody>
          <a:bodyPr>
            <a:normAutofit fontScale="92500"/>
          </a:bodyPr>
          <a:lstStyle/>
          <a:p>
            <a:r>
              <a:rPr lang="en-US" dirty="0"/>
              <a:t>Output is only as good as the input</a:t>
            </a:r>
          </a:p>
          <a:p>
            <a:pPr lvl="1"/>
            <a:r>
              <a:rPr lang="en-US" i="1" dirty="0"/>
              <a:t>“Garbage in, garbage out”</a:t>
            </a:r>
          </a:p>
          <a:p>
            <a:r>
              <a:rPr lang="en-US" i="1" dirty="0" smtClean="0"/>
              <a:t>Input </a:t>
            </a:r>
            <a:r>
              <a:rPr lang="en-US" i="1" dirty="0"/>
              <a:t>validation</a:t>
            </a:r>
            <a:r>
              <a:rPr lang="en-US" dirty="0"/>
              <a:t> is the process of inspecting user input to see that it meets certain rules</a:t>
            </a:r>
          </a:p>
          <a:p>
            <a:r>
              <a:rPr lang="en-US" dirty="0"/>
              <a:t>The </a:t>
            </a:r>
            <a:r>
              <a:rPr lang="en-US" dirty="0" err="1">
                <a:latin typeface="Courier New" pitchFamily="49" charset="0"/>
                <a:cs typeface="Courier New" pitchFamily="49" charset="0"/>
              </a:rPr>
              <a:t>TryParse</a:t>
            </a:r>
            <a:r>
              <a:rPr lang="en-US" dirty="0"/>
              <a:t> method verifies that an input value is in a valid numeric or date format</a:t>
            </a:r>
          </a:p>
          <a:p>
            <a:r>
              <a:rPr lang="en-US" dirty="0"/>
              <a:t>Decision structures are often used to validate input</a:t>
            </a:r>
          </a:p>
          <a:p>
            <a:endParaRPr lang="en-US" dirty="0"/>
          </a:p>
        </p:txBody>
      </p:sp>
    </p:spTree>
    <p:extLst>
      <p:ext uri="{BB962C8B-B14F-4D97-AF65-F5344CB8AC3E}">
        <p14:creationId xmlns:p14="http://schemas.microsoft.com/office/powerpoint/2010/main" val="29491187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New" pitchFamily="49" charset="0"/>
                <a:cs typeface="Courier New" pitchFamily="49" charset="0"/>
              </a:rPr>
              <a:t>TryParse</a:t>
            </a:r>
            <a:r>
              <a:rPr lang="en-US" dirty="0"/>
              <a:t> Method</a:t>
            </a:r>
          </a:p>
        </p:txBody>
      </p:sp>
      <p:sp>
        <p:nvSpPr>
          <p:cNvPr id="3" name="Content Placeholder 2"/>
          <p:cNvSpPr>
            <a:spLocks noGrp="1"/>
          </p:cNvSpPr>
          <p:nvPr>
            <p:ph idx="1"/>
          </p:nvPr>
        </p:nvSpPr>
        <p:spPr/>
        <p:txBody>
          <a:bodyPr>
            <a:normAutofit fontScale="92500" lnSpcReduction="10000"/>
          </a:bodyPr>
          <a:lstStyle/>
          <a:p>
            <a:r>
              <a:rPr lang="en-US" dirty="0"/>
              <a:t>Converts an input value to another format</a:t>
            </a:r>
          </a:p>
          <a:p>
            <a:pPr lvl="1"/>
            <a:r>
              <a:rPr lang="en-US" dirty="0"/>
              <a:t>Verifies that input of integers, decimals, dates, etc., are entered in an acceptable format</a:t>
            </a:r>
          </a:p>
          <a:p>
            <a:pPr lvl="1"/>
            <a:r>
              <a:rPr lang="en-US" dirty="0"/>
              <a:t>Returns Boolean value indicating </a:t>
            </a:r>
            <a:r>
              <a:rPr lang="en-US" i="1" dirty="0"/>
              <a:t>True</a:t>
            </a:r>
            <a:r>
              <a:rPr lang="en-US" dirty="0"/>
              <a:t> if conversion successful</a:t>
            </a:r>
          </a:p>
          <a:p>
            <a:pPr lvl="1"/>
            <a:r>
              <a:rPr lang="en-US" dirty="0"/>
              <a:t>Returns </a:t>
            </a:r>
            <a:r>
              <a:rPr lang="en-US" i="1" dirty="0"/>
              <a:t>False</a:t>
            </a:r>
            <a:r>
              <a:rPr lang="en-US" dirty="0"/>
              <a:t> if unsuccessful</a:t>
            </a:r>
          </a:p>
          <a:p>
            <a:r>
              <a:rPr lang="en-US" dirty="0"/>
              <a:t>Each numeric variable type has a </a:t>
            </a:r>
            <a:r>
              <a:rPr lang="en-US" dirty="0" err="1">
                <a:latin typeface="Courier New" pitchFamily="49" charset="0"/>
                <a:cs typeface="Courier New" pitchFamily="49" charset="0"/>
              </a:rPr>
              <a:t>TryParse</a:t>
            </a:r>
            <a:r>
              <a:rPr lang="en-US" dirty="0"/>
              <a:t> method</a:t>
            </a:r>
          </a:p>
          <a:p>
            <a:r>
              <a:rPr lang="en-US" dirty="0"/>
              <a:t>Date &amp; Boolean types include the </a:t>
            </a:r>
            <a:r>
              <a:rPr lang="en-US" dirty="0" err="1">
                <a:latin typeface="Courier New" pitchFamily="49" charset="0"/>
                <a:cs typeface="Courier New" pitchFamily="49" charset="0"/>
              </a:rPr>
              <a:t>TryParse</a:t>
            </a:r>
            <a:r>
              <a:rPr lang="en-US" dirty="0"/>
              <a:t> method as well</a:t>
            </a:r>
          </a:p>
          <a:p>
            <a:endParaRPr lang="en-US" dirty="0"/>
          </a:p>
        </p:txBody>
      </p:sp>
    </p:spTree>
    <p:extLst>
      <p:ext uri="{BB962C8B-B14F-4D97-AF65-F5344CB8AC3E}">
        <p14:creationId xmlns:p14="http://schemas.microsoft.com/office/powerpoint/2010/main" val="3396660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Verify Integer Entry With </a:t>
            </a:r>
            <a:r>
              <a:rPr lang="en-US" dirty="0" err="1">
                <a:latin typeface="Courier New" pitchFamily="49" charset="0"/>
                <a:cs typeface="Courier New" pitchFamily="49" charset="0"/>
              </a:rPr>
              <a:t>TryParse</a:t>
            </a:r>
            <a:endParaRPr lang="en-US" dirty="0">
              <a:latin typeface="Courier New" pitchFamily="49" charset="0"/>
              <a:cs typeface="Courier New" pitchFamily="49" charset="0"/>
            </a:endParaRPr>
          </a:p>
        </p:txBody>
      </p:sp>
      <p:sp>
        <p:nvSpPr>
          <p:cNvPr id="3" name="Content Placeholder 2"/>
          <p:cNvSpPr>
            <a:spLocks noGrp="1"/>
          </p:cNvSpPr>
          <p:nvPr>
            <p:ph idx="1"/>
          </p:nvPr>
        </p:nvSpPr>
        <p:spPr/>
        <p:txBody>
          <a:bodyPr/>
          <a:lstStyle/>
          <a:p>
            <a:r>
              <a:rPr lang="en-US" sz="2400" dirty="0"/>
              <a:t>Use </a:t>
            </a:r>
            <a:r>
              <a:rPr lang="en-US" sz="2400" dirty="0" err="1">
                <a:latin typeface="Courier New" pitchFamily="49" charset="0"/>
                <a:cs typeface="Courier New" pitchFamily="49" charset="0"/>
              </a:rPr>
              <a:t>Integer.TryParse</a:t>
            </a:r>
            <a:r>
              <a:rPr lang="en-US" sz="2400" dirty="0"/>
              <a:t> method to convert value</a:t>
            </a:r>
          </a:p>
          <a:p>
            <a:pPr lvl="1"/>
            <a:r>
              <a:rPr lang="en-US" sz="2000" dirty="0" err="1">
                <a:latin typeface="Courier New" pitchFamily="49" charset="0"/>
                <a:cs typeface="Courier New" pitchFamily="49" charset="0"/>
              </a:rPr>
              <a:t>txtInput.Text</a:t>
            </a:r>
            <a:r>
              <a:rPr lang="en-US" sz="2000" dirty="0"/>
              <a:t> contains numeric string to convert</a:t>
            </a:r>
          </a:p>
          <a:p>
            <a:pPr lvl="1"/>
            <a:r>
              <a:rPr lang="en-US" sz="2000" dirty="0" err="1" smtClean="0">
                <a:latin typeface="Courier New" pitchFamily="49" charset="0"/>
                <a:cs typeface="Courier New" pitchFamily="49" charset="0"/>
              </a:rPr>
              <a:t>intNumber</a:t>
            </a:r>
            <a:r>
              <a:rPr lang="en-US" sz="2000" dirty="0" smtClean="0"/>
              <a:t> </a:t>
            </a:r>
            <a:r>
              <a:rPr lang="en-US" sz="2000" dirty="0"/>
              <a:t>receives converted value</a:t>
            </a:r>
          </a:p>
          <a:p>
            <a:pPr lvl="1"/>
            <a:r>
              <a:rPr lang="en-US" sz="2000" dirty="0" err="1">
                <a:latin typeface="Courier New" pitchFamily="49" charset="0"/>
                <a:cs typeface="Courier New" pitchFamily="49" charset="0"/>
              </a:rPr>
              <a:t>TryParse</a:t>
            </a:r>
            <a:r>
              <a:rPr lang="en-US" sz="2000" dirty="0"/>
              <a:t> returns </a:t>
            </a:r>
            <a:r>
              <a:rPr lang="en-US" sz="2000" i="1" dirty="0"/>
              <a:t>True</a:t>
            </a:r>
            <a:r>
              <a:rPr lang="en-US" sz="2000" dirty="0"/>
              <a:t> if input is an integer</a:t>
            </a:r>
          </a:p>
          <a:p>
            <a:pPr lvl="1"/>
            <a:r>
              <a:rPr lang="en-US" sz="2000" dirty="0" err="1">
                <a:latin typeface="Courier New" pitchFamily="49" charset="0"/>
                <a:cs typeface="Courier New" pitchFamily="49" charset="0"/>
              </a:rPr>
              <a:t>TryParse</a:t>
            </a:r>
            <a:r>
              <a:rPr lang="en-US" sz="2000" dirty="0"/>
              <a:t> returns </a:t>
            </a:r>
            <a:r>
              <a:rPr lang="en-US" sz="2000" i="1" dirty="0"/>
              <a:t>False</a:t>
            </a:r>
            <a:r>
              <a:rPr lang="en-US" sz="2000" dirty="0"/>
              <a:t> if input is not an integer</a:t>
            </a:r>
          </a:p>
          <a:p>
            <a:endParaRPr lang="en-US" dirty="0"/>
          </a:p>
        </p:txBody>
      </p:sp>
      <p:sp>
        <p:nvSpPr>
          <p:cNvPr id="4" name="TextBox 3"/>
          <p:cNvSpPr txBox="1"/>
          <p:nvPr/>
        </p:nvSpPr>
        <p:spPr>
          <a:xfrm>
            <a:off x="609600" y="3784979"/>
            <a:ext cx="8186857" cy="1938992"/>
          </a:xfrm>
          <a:prstGeom prst="rect">
            <a:avLst/>
          </a:prstGeom>
          <a:noFill/>
        </p:spPr>
        <p:txBody>
          <a:bodyPr wrap="none" rtlCol="0">
            <a:spAutoFit/>
          </a:bodyPr>
          <a:lstStyle/>
          <a:p>
            <a:r>
              <a:rPr lang="en-US" sz="2000" dirty="0" smtClean="0">
                <a:latin typeface="Courier New" pitchFamily="49" charset="0"/>
                <a:cs typeface="Courier New" pitchFamily="49" charset="0"/>
              </a:rPr>
              <a:t>Dim </a:t>
            </a:r>
            <a:r>
              <a:rPr lang="en-US" sz="2000" dirty="0" err="1" smtClean="0">
                <a:latin typeface="Courier New" pitchFamily="49" charset="0"/>
                <a:cs typeface="Courier New" pitchFamily="49" charset="0"/>
              </a:rPr>
              <a:t>intNumber</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As Integer</a:t>
            </a:r>
          </a:p>
          <a:p>
            <a:r>
              <a:rPr lang="en-US" sz="2000" dirty="0" smtClean="0">
                <a:latin typeface="Courier New" pitchFamily="49" charset="0"/>
                <a:cs typeface="Courier New" pitchFamily="49" charset="0"/>
              </a:rPr>
              <a:t>If </a:t>
            </a:r>
            <a:r>
              <a:rPr lang="en-US" sz="2000" dirty="0" err="1" smtClean="0">
                <a:latin typeface="Courier New" pitchFamily="49" charset="0"/>
                <a:cs typeface="Courier New" pitchFamily="49" charset="0"/>
              </a:rPr>
              <a:t>Integer.TryParse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txtInput.Text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intNumber</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Then</a:t>
            </a:r>
          </a:p>
          <a:p>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lblResult.Text</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"The value is + </a:t>
            </a:r>
            <a:r>
              <a:rPr lang="en-US" sz="2000" dirty="0" err="1" smtClean="0">
                <a:latin typeface="Courier New" pitchFamily="49" charset="0"/>
                <a:cs typeface="Courier New" pitchFamily="49" charset="0"/>
              </a:rPr>
              <a:t>intNumber</a:t>
            </a:r>
            <a:r>
              <a:rPr lang="en-US" sz="2000" dirty="0" smtClean="0">
                <a:latin typeface="Courier New" pitchFamily="49" charset="0"/>
                <a:cs typeface="Courier New" pitchFamily="49" charset="0"/>
              </a:rPr>
              <a:t>"</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Else</a:t>
            </a:r>
          </a:p>
          <a:p>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lblResult.Text</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"Cannot covert to an integer</a:t>
            </a:r>
            <a:r>
              <a:rPr lang="en-US" sz="2000" dirty="0" smtClean="0">
                <a:latin typeface="Courier New" pitchFamily="49" charset="0"/>
                <a:cs typeface="Courier New" pitchFamily="49" charset="0"/>
              </a:rPr>
              <a:t>"</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End If</a:t>
            </a:r>
          </a:p>
        </p:txBody>
      </p:sp>
      <p:sp>
        <p:nvSpPr>
          <p:cNvPr id="5" name="Rectangle 4"/>
          <p:cNvSpPr/>
          <p:nvPr/>
        </p:nvSpPr>
        <p:spPr>
          <a:xfrm>
            <a:off x="494558" y="3657600"/>
            <a:ext cx="7952585" cy="220980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18501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Numeric Ranges</a:t>
            </a:r>
          </a:p>
        </p:txBody>
      </p:sp>
      <p:sp>
        <p:nvSpPr>
          <p:cNvPr id="3" name="Content Placeholder 2"/>
          <p:cNvSpPr>
            <a:spLocks noGrp="1"/>
          </p:cNvSpPr>
          <p:nvPr>
            <p:ph idx="1"/>
          </p:nvPr>
        </p:nvSpPr>
        <p:spPr/>
        <p:txBody>
          <a:bodyPr/>
          <a:lstStyle/>
          <a:p>
            <a:r>
              <a:rPr lang="en-US" sz="2800" dirty="0"/>
              <a:t>Sometimes you need to check numeric input values to make sure they fall within a range</a:t>
            </a:r>
          </a:p>
          <a:p>
            <a:endParaRPr lang="en-US" dirty="0"/>
          </a:p>
        </p:txBody>
      </p:sp>
      <p:sp>
        <p:nvSpPr>
          <p:cNvPr id="4" name="TextBox 3"/>
          <p:cNvSpPr txBox="1"/>
          <p:nvPr/>
        </p:nvSpPr>
        <p:spPr>
          <a:xfrm>
            <a:off x="940237" y="2895600"/>
            <a:ext cx="7263527" cy="1631216"/>
          </a:xfrm>
          <a:prstGeom prst="rect">
            <a:avLst/>
          </a:prstGeom>
          <a:noFill/>
        </p:spPr>
        <p:txBody>
          <a:bodyPr wrap="none" rtlCol="0">
            <a:spAutoFit/>
          </a:bodyPr>
          <a:lstStyle/>
          <a:p>
            <a:r>
              <a:rPr lang="en-US" sz="2000" dirty="0" smtClean="0">
                <a:latin typeface="Courier New" pitchFamily="49" charset="0"/>
                <a:cs typeface="Courier New" pitchFamily="49" charset="0"/>
              </a:rPr>
              <a:t>If </a:t>
            </a:r>
            <a:r>
              <a:rPr lang="en-US" sz="2000" dirty="0" err="1" smtClean="0">
                <a:latin typeface="Courier New" pitchFamily="49" charset="0"/>
                <a:cs typeface="Courier New" pitchFamily="49" charset="0"/>
              </a:rPr>
              <a:t>intHours</a:t>
            </a:r>
            <a:r>
              <a:rPr lang="en-US" sz="2000" dirty="0" smtClean="0">
                <a:latin typeface="Courier New" pitchFamily="49" charset="0"/>
                <a:cs typeface="Courier New" pitchFamily="49" charset="0"/>
              </a:rPr>
              <a:t> &gt;= 0 And </a:t>
            </a:r>
            <a:r>
              <a:rPr lang="en-US" sz="2000" dirty="0" err="1" smtClean="0">
                <a:latin typeface="Courier New" pitchFamily="49" charset="0"/>
                <a:cs typeface="Courier New" pitchFamily="49" charset="0"/>
              </a:rPr>
              <a:t>intHours</a:t>
            </a:r>
            <a:r>
              <a:rPr lang="en-US" sz="2000" dirty="0" smtClean="0">
                <a:latin typeface="Courier New" pitchFamily="49" charset="0"/>
                <a:cs typeface="Courier New" pitchFamily="49" charset="0"/>
              </a:rPr>
              <a:t> &lt;= 168 Then</a:t>
            </a:r>
          </a:p>
          <a:p>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decGrosspay</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intHours</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decPayRate</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Else</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MessageBox.Show</a:t>
            </a:r>
            <a:r>
              <a:rPr lang="en-US" sz="2000" dirty="0" smtClean="0">
                <a:latin typeface="Courier New" pitchFamily="49" charset="0"/>
                <a:cs typeface="Courier New" pitchFamily="49" charset="0"/>
              </a:rPr>
              <a:t>("Invalid number of hours.")</a:t>
            </a:r>
          </a:p>
          <a:p>
            <a:r>
              <a:rPr lang="en-US" sz="2000" dirty="0" smtClean="0">
                <a:latin typeface="Courier New" pitchFamily="49" charset="0"/>
                <a:cs typeface="Courier New" pitchFamily="49" charset="0"/>
              </a:rPr>
              <a:t>End If</a:t>
            </a:r>
          </a:p>
        </p:txBody>
      </p:sp>
      <p:sp>
        <p:nvSpPr>
          <p:cNvPr id="5" name="TextBox 4"/>
          <p:cNvSpPr txBox="1"/>
          <p:nvPr/>
        </p:nvSpPr>
        <p:spPr>
          <a:xfrm>
            <a:off x="1555790" y="4876800"/>
            <a:ext cx="6032421" cy="1015663"/>
          </a:xfrm>
          <a:prstGeom prst="rect">
            <a:avLst/>
          </a:prstGeom>
          <a:noFill/>
        </p:spPr>
        <p:txBody>
          <a:bodyPr wrap="none" rtlCol="0">
            <a:spAutoFit/>
          </a:bodyPr>
          <a:lstStyle/>
          <a:p>
            <a:r>
              <a:rPr lang="en-US" sz="2000" dirty="0" smtClean="0">
                <a:latin typeface="Courier New" pitchFamily="49" charset="0"/>
                <a:cs typeface="Courier New" pitchFamily="49" charset="0"/>
              </a:rPr>
              <a:t>If </a:t>
            </a:r>
            <a:r>
              <a:rPr lang="en-US" sz="2000" dirty="0" err="1" smtClean="0">
                <a:latin typeface="Courier New" pitchFamily="49" charset="0"/>
                <a:cs typeface="Courier New" pitchFamily="49" charset="0"/>
              </a:rPr>
              <a:t>intSpeed</a:t>
            </a:r>
            <a:r>
              <a:rPr lang="en-US" sz="2000" dirty="0" smtClean="0">
                <a:latin typeface="Courier New" pitchFamily="49" charset="0"/>
                <a:cs typeface="Courier New" pitchFamily="49" charset="0"/>
              </a:rPr>
              <a:t> &lt; 35 Or </a:t>
            </a:r>
            <a:r>
              <a:rPr lang="en-US" sz="2000" dirty="0" err="1" smtClean="0">
                <a:latin typeface="Courier New" pitchFamily="49" charset="0"/>
                <a:cs typeface="Courier New" pitchFamily="49" charset="0"/>
              </a:rPr>
              <a:t>intSpeed</a:t>
            </a:r>
            <a:r>
              <a:rPr lang="en-US" sz="2000" dirty="0" smtClean="0">
                <a:latin typeface="Courier New" pitchFamily="49" charset="0"/>
                <a:cs typeface="Courier New" pitchFamily="49" charset="0"/>
              </a:rPr>
              <a:t> &gt; 60 Then</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MessageBox.Show</a:t>
            </a:r>
            <a:r>
              <a:rPr lang="en-US" sz="2000" dirty="0" smtClean="0">
                <a:latin typeface="Courier New" pitchFamily="49" charset="0"/>
                <a:cs typeface="Courier New" pitchFamily="49" charset="0"/>
              </a:rPr>
              <a:t>("Speed violation!")</a:t>
            </a:r>
          </a:p>
          <a:p>
            <a:r>
              <a:rPr lang="en-US" sz="2000" dirty="0" smtClean="0">
                <a:latin typeface="Courier New" pitchFamily="49" charset="0"/>
                <a:cs typeface="Courier New" pitchFamily="49" charset="0"/>
              </a:rPr>
              <a:t>End If</a:t>
            </a:r>
            <a:endParaRPr lang="en-US" sz="2000" dirty="0">
              <a:latin typeface="Courier New" pitchFamily="49" charset="0"/>
              <a:cs typeface="Courier New" pitchFamily="49" charset="0"/>
            </a:endParaRPr>
          </a:p>
        </p:txBody>
      </p:sp>
      <p:sp>
        <p:nvSpPr>
          <p:cNvPr id="6" name="Rectangle 5"/>
          <p:cNvSpPr/>
          <p:nvPr/>
        </p:nvSpPr>
        <p:spPr>
          <a:xfrm>
            <a:off x="940237" y="2895600"/>
            <a:ext cx="7060763" cy="1631216"/>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55790" y="4876800"/>
            <a:ext cx="6032421" cy="114300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9150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Focus on GUI Design: Radio Buttons and Check Boxes</a:t>
            </a:r>
            <a:br>
              <a:rPr lang="en-US" dirty="0"/>
            </a:br>
            <a:endParaRPr lang="en-US" dirty="0"/>
          </a:p>
        </p:txBody>
      </p:sp>
      <p:sp>
        <p:nvSpPr>
          <p:cNvPr id="3" name="Text Placeholder 2"/>
          <p:cNvSpPr>
            <a:spLocks noGrp="1"/>
          </p:cNvSpPr>
          <p:nvPr>
            <p:ph type="body" idx="1"/>
          </p:nvPr>
        </p:nvSpPr>
        <p:spPr/>
        <p:txBody>
          <a:bodyPr/>
          <a:lstStyle/>
          <a:p>
            <a:r>
              <a:rPr lang="en-US" dirty="0" smtClean="0"/>
              <a:t>4.10</a:t>
            </a:r>
            <a:endParaRPr lang="en-US" dirty="0"/>
          </a:p>
        </p:txBody>
      </p:sp>
    </p:spTree>
    <p:extLst>
      <p:ext uri="{BB962C8B-B14F-4D97-AF65-F5344CB8AC3E}">
        <p14:creationId xmlns:p14="http://schemas.microsoft.com/office/powerpoint/2010/main" val="58839117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Radio Buttons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Used when only one of several possible options may be selected at one time</a:t>
            </a:r>
          </a:p>
          <a:p>
            <a:pPr lvl="1"/>
            <a:r>
              <a:rPr lang="en-US" dirty="0"/>
              <a:t>Car radio buttons select one station at a time</a:t>
            </a:r>
          </a:p>
          <a:p>
            <a:r>
              <a:rPr lang="en-US" dirty="0"/>
              <a:t>May be placed in a group box</a:t>
            </a:r>
          </a:p>
          <a:p>
            <a:pPr lvl="1"/>
            <a:r>
              <a:rPr lang="en-US" dirty="0"/>
              <a:t>Group box defines a set of radio buttons</a:t>
            </a:r>
          </a:p>
          <a:p>
            <a:pPr lvl="1"/>
            <a:r>
              <a:rPr lang="en-US" dirty="0"/>
              <a:t>Can select only one button within a group box</a:t>
            </a:r>
          </a:p>
          <a:p>
            <a:pPr lvl="1"/>
            <a:r>
              <a:rPr lang="en-US" dirty="0"/>
              <a:t>Those on a form but not inside a group box are considered members of the same group</a:t>
            </a:r>
          </a:p>
          <a:p>
            <a:r>
              <a:rPr lang="en-US" dirty="0"/>
              <a:t>Radio buttons have a Boolean </a:t>
            </a:r>
            <a:r>
              <a:rPr lang="en-US" dirty="0">
                <a:latin typeface="Courier New" pitchFamily="49" charset="0"/>
                <a:cs typeface="Courier New" pitchFamily="49" charset="0"/>
              </a:rPr>
              <a:t>Checked</a:t>
            </a:r>
            <a:r>
              <a:rPr lang="en-US" dirty="0"/>
              <a:t> property and a </a:t>
            </a:r>
            <a:r>
              <a:rPr lang="en-US" dirty="0" err="1">
                <a:latin typeface="Courier New" pitchFamily="49" charset="0"/>
                <a:cs typeface="Courier New" pitchFamily="49" charset="0"/>
              </a:rPr>
              <a:t>CheckChanged</a:t>
            </a:r>
            <a:r>
              <a:rPr lang="en-US" dirty="0"/>
              <a:t> event</a:t>
            </a:r>
          </a:p>
          <a:p>
            <a:endParaRPr lang="en-US" dirty="0"/>
          </a:p>
        </p:txBody>
      </p:sp>
    </p:spTree>
    <p:extLst>
      <p:ext uri="{BB962C8B-B14F-4D97-AF65-F5344CB8AC3E}">
        <p14:creationId xmlns:p14="http://schemas.microsoft.com/office/powerpoint/2010/main" val="15818109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Radio Buttons in Code</a:t>
            </a:r>
          </a:p>
        </p:txBody>
      </p:sp>
      <p:sp>
        <p:nvSpPr>
          <p:cNvPr id="4" name="TextBox 3"/>
          <p:cNvSpPr txBox="1"/>
          <p:nvPr/>
        </p:nvSpPr>
        <p:spPr>
          <a:xfrm>
            <a:off x="940237" y="3837014"/>
            <a:ext cx="7109639" cy="2246769"/>
          </a:xfrm>
          <a:prstGeom prst="rect">
            <a:avLst/>
          </a:prstGeom>
          <a:noFill/>
        </p:spPr>
        <p:txBody>
          <a:bodyPr wrap="none" rtlCol="0">
            <a:spAutoFit/>
          </a:bodyPr>
          <a:lstStyle/>
          <a:p>
            <a:pPr eaLnBrk="0" hangingPunct="0"/>
            <a:r>
              <a:rPr lang="en-US" sz="2000" dirty="0" smtClean="0">
                <a:latin typeface="Courier New" pitchFamily="49" charset="0"/>
                <a:cs typeface="Courier New" pitchFamily="49" charset="0"/>
              </a:rPr>
              <a:t>If </a:t>
            </a:r>
            <a:r>
              <a:rPr lang="en-US" sz="2000" dirty="0" err="1" smtClean="0">
                <a:latin typeface="Courier New" pitchFamily="49" charset="0"/>
                <a:cs typeface="Courier New" pitchFamily="49" charset="0"/>
              </a:rPr>
              <a:t>radCoffee.Checked</a:t>
            </a:r>
            <a:r>
              <a:rPr lang="en-US" sz="2000" dirty="0" smtClean="0">
                <a:latin typeface="Courier New" pitchFamily="49" charset="0"/>
                <a:cs typeface="Courier New" pitchFamily="49" charset="0"/>
              </a:rPr>
              <a:t> = True Then</a:t>
            </a:r>
          </a:p>
          <a:p>
            <a:pPr eaLnBrk="0" hangingPunct="0"/>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lblResult.Text</a:t>
            </a:r>
            <a:r>
              <a:rPr lang="en-US" sz="2000" dirty="0" smtClean="0">
                <a:latin typeface="Courier New" pitchFamily="49" charset="0"/>
                <a:cs typeface="Courier New" pitchFamily="49" charset="0"/>
              </a:rPr>
              <a:t> = "</a:t>
            </a:r>
            <a:r>
              <a:rPr lang="en-US" sz="2000" dirty="0" smtClean="0">
                <a:latin typeface="Courier New" pitchFamily="49" charset="0"/>
                <a:cs typeface="Courier New" pitchFamily="49" charset="0"/>
              </a:rPr>
              <a:t>You selected </a:t>
            </a:r>
            <a:r>
              <a:rPr lang="en-US" sz="2000" dirty="0" smtClean="0">
                <a:latin typeface="Courier New" pitchFamily="49" charset="0"/>
                <a:cs typeface="Courier New" pitchFamily="49" charset="0"/>
              </a:rPr>
              <a:t>coffee"</a:t>
            </a:r>
            <a:endParaRPr lang="en-US" sz="2000" dirty="0" smtClean="0">
              <a:latin typeface="Courier New" pitchFamily="49" charset="0"/>
              <a:cs typeface="Courier New" pitchFamily="49" charset="0"/>
            </a:endParaRPr>
          </a:p>
          <a:p>
            <a:pPr eaLnBrk="0" hangingPunct="0"/>
            <a:r>
              <a:rPr lang="en-US" sz="2000" dirty="0" err="1" smtClean="0">
                <a:latin typeface="Courier New" pitchFamily="49" charset="0"/>
                <a:cs typeface="Courier New" pitchFamily="49" charset="0"/>
              </a:rPr>
              <a:t>ElseIf</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radTea.Checked</a:t>
            </a:r>
            <a:r>
              <a:rPr lang="en-US" sz="2000" dirty="0" smtClean="0">
                <a:latin typeface="Courier New" pitchFamily="49" charset="0"/>
                <a:cs typeface="Courier New" pitchFamily="49" charset="0"/>
              </a:rPr>
              <a:t> = True Then</a:t>
            </a:r>
          </a:p>
          <a:p>
            <a:pPr eaLnBrk="0" hangingPunct="0"/>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lblResult.Text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You </a:t>
            </a:r>
            <a:r>
              <a:rPr lang="en-US" sz="2000" dirty="0" smtClean="0">
                <a:latin typeface="Courier New" pitchFamily="49" charset="0"/>
                <a:cs typeface="Courier New" pitchFamily="49" charset="0"/>
              </a:rPr>
              <a:t>selected </a:t>
            </a:r>
            <a:r>
              <a:rPr lang="en-US" sz="2000" dirty="0" smtClean="0">
                <a:latin typeface="Courier New" pitchFamily="49" charset="0"/>
                <a:cs typeface="Courier New" pitchFamily="49" charset="0"/>
              </a:rPr>
              <a:t>tea"</a:t>
            </a:r>
            <a:endParaRPr lang="en-US" sz="2000" dirty="0" smtClean="0">
              <a:latin typeface="Courier New" pitchFamily="49" charset="0"/>
              <a:cs typeface="Courier New" pitchFamily="49" charset="0"/>
            </a:endParaRPr>
          </a:p>
          <a:p>
            <a:pPr eaLnBrk="0" hangingPunct="0"/>
            <a:r>
              <a:rPr lang="en-US" sz="2000" dirty="0" err="1" smtClean="0">
                <a:latin typeface="Courier New" pitchFamily="49" charset="0"/>
                <a:cs typeface="Courier New" pitchFamily="49" charset="0"/>
              </a:rPr>
              <a:t>ElseIf</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radSoftDrink.Checked</a:t>
            </a:r>
            <a:r>
              <a:rPr lang="en-US" sz="2000" dirty="0" smtClean="0">
                <a:latin typeface="Courier New" pitchFamily="49" charset="0"/>
                <a:cs typeface="Courier New" pitchFamily="49" charset="0"/>
              </a:rPr>
              <a:t> = True Then</a:t>
            </a:r>
          </a:p>
          <a:p>
            <a:pPr eaLnBrk="0" hangingPunct="0"/>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lblResult.Text</a:t>
            </a:r>
            <a:r>
              <a:rPr lang="en-US" sz="2000" dirty="0">
                <a:latin typeface="Courier New" pitchFamily="49" charset="0"/>
                <a:cs typeface="Courier New" pitchFamily="49" charset="0"/>
              </a:rPr>
              <a:t> = "</a:t>
            </a:r>
            <a:r>
              <a:rPr lang="en-US" sz="2000" dirty="0" smtClean="0">
                <a:latin typeface="Courier New" pitchFamily="49" charset="0"/>
                <a:cs typeface="Courier New" pitchFamily="49" charset="0"/>
              </a:rPr>
              <a:t>You </a:t>
            </a:r>
            <a:r>
              <a:rPr lang="en-US" sz="2000" dirty="0" smtClean="0">
                <a:latin typeface="Courier New" pitchFamily="49" charset="0"/>
                <a:cs typeface="Courier New" pitchFamily="49" charset="0"/>
              </a:rPr>
              <a:t>selected a Soft Drink</a:t>
            </a:r>
            <a:r>
              <a:rPr lang="en-US" sz="2000" dirty="0" smtClean="0">
                <a:latin typeface="Courier New" pitchFamily="49" charset="0"/>
                <a:cs typeface="Courier New" pitchFamily="49" charset="0"/>
              </a:rPr>
              <a:t>"</a:t>
            </a:r>
            <a:endParaRPr lang="en-US" sz="2000" dirty="0" smtClean="0">
              <a:latin typeface="Courier New" pitchFamily="49" charset="0"/>
              <a:cs typeface="Courier New" pitchFamily="49" charset="0"/>
            </a:endParaRPr>
          </a:p>
          <a:p>
            <a:pPr eaLnBrk="0" hangingPunct="0"/>
            <a:r>
              <a:rPr lang="en-US" sz="2000" dirty="0" smtClean="0">
                <a:latin typeface="Courier New" pitchFamily="49" charset="0"/>
                <a:cs typeface="Courier New" pitchFamily="49" charset="0"/>
              </a:rPr>
              <a:t>End If</a:t>
            </a:r>
          </a:p>
        </p:txBody>
      </p:sp>
      <p:sp>
        <p:nvSpPr>
          <p:cNvPr id="5" name="Rectangle 4"/>
          <p:cNvSpPr/>
          <p:nvPr/>
        </p:nvSpPr>
        <p:spPr>
          <a:xfrm>
            <a:off x="851118" y="3855498"/>
            <a:ext cx="7441764" cy="220980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2541115" y="1207548"/>
            <a:ext cx="3859686" cy="2524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88708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Boxes</a:t>
            </a:r>
          </a:p>
        </p:txBody>
      </p:sp>
      <p:sp>
        <p:nvSpPr>
          <p:cNvPr id="3" name="Content Placeholder 2"/>
          <p:cNvSpPr>
            <a:spLocks noGrp="1"/>
          </p:cNvSpPr>
          <p:nvPr>
            <p:ph idx="1"/>
          </p:nvPr>
        </p:nvSpPr>
        <p:spPr/>
        <p:txBody>
          <a:bodyPr>
            <a:normAutofit fontScale="92500" lnSpcReduction="10000"/>
          </a:bodyPr>
          <a:lstStyle/>
          <a:p>
            <a:r>
              <a:rPr lang="en-US" dirty="0"/>
              <a:t>Unlike radio buttons, can select many check boxes at one time</a:t>
            </a:r>
          </a:p>
          <a:p>
            <a:r>
              <a:rPr lang="en-US" dirty="0"/>
              <a:t>May also be placed in a group box</a:t>
            </a:r>
          </a:p>
          <a:p>
            <a:pPr lvl="1"/>
            <a:r>
              <a:rPr lang="en-US" dirty="0"/>
              <a:t>Not limited to one selection within a group box</a:t>
            </a:r>
          </a:p>
          <a:p>
            <a:pPr lvl="1"/>
            <a:r>
              <a:rPr lang="en-US" dirty="0"/>
              <a:t>Can select as many check boxes as you like within the same group box</a:t>
            </a:r>
          </a:p>
          <a:p>
            <a:r>
              <a:rPr lang="en-US" dirty="0"/>
              <a:t>Check boxes also have a Boolean </a:t>
            </a:r>
            <a:r>
              <a:rPr lang="en-US" dirty="0">
                <a:latin typeface="Courier New" pitchFamily="49" charset="0"/>
                <a:cs typeface="Courier New" pitchFamily="49" charset="0"/>
              </a:rPr>
              <a:t>Checked</a:t>
            </a:r>
            <a:r>
              <a:rPr lang="en-US" dirty="0"/>
              <a:t> property and a </a:t>
            </a:r>
            <a:r>
              <a:rPr lang="en-US" dirty="0" err="1">
                <a:latin typeface="Courier New" pitchFamily="49" charset="0"/>
                <a:cs typeface="Courier New" pitchFamily="49" charset="0"/>
              </a:rPr>
              <a:t>CheckChanged</a:t>
            </a:r>
            <a:r>
              <a:rPr lang="en-US" dirty="0"/>
              <a:t> event</a:t>
            </a:r>
          </a:p>
          <a:p>
            <a:r>
              <a:rPr lang="en-US" dirty="0"/>
              <a:t>Tutorial 4-9 provides radio button and check box examples</a:t>
            </a:r>
          </a:p>
          <a:p>
            <a:endParaRPr lang="en-US" dirty="0"/>
          </a:p>
        </p:txBody>
      </p:sp>
    </p:spTree>
    <p:extLst>
      <p:ext uri="{BB962C8B-B14F-4D97-AF65-F5344CB8AC3E}">
        <p14:creationId xmlns:p14="http://schemas.microsoft.com/office/powerpoint/2010/main" val="13018431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Check Boxes in Code</a:t>
            </a:r>
          </a:p>
        </p:txBody>
      </p:sp>
      <p:pic>
        <p:nvPicPr>
          <p:cNvPr id="4" name="Picture 2"/>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2876550" y="1239280"/>
            <a:ext cx="3390900" cy="2218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698132" y="3562916"/>
            <a:ext cx="5836854" cy="2862322"/>
          </a:xfrm>
          <a:prstGeom prst="rect">
            <a:avLst/>
          </a:prstGeom>
          <a:noFill/>
        </p:spPr>
        <p:txBody>
          <a:bodyPr wrap="none" rtlCol="0">
            <a:spAutoFit/>
          </a:bodyPr>
          <a:lstStyle/>
          <a:p>
            <a:pPr eaLnBrk="0" hangingPunct="0"/>
            <a:r>
              <a:rPr lang="en-US" dirty="0" smtClean="0">
                <a:latin typeface="Courier New" pitchFamily="49" charset="0"/>
                <a:cs typeface="Courier New" pitchFamily="49" charset="0"/>
              </a:rPr>
              <a:t>If </a:t>
            </a:r>
            <a:r>
              <a:rPr lang="en-US" dirty="0" err="1" smtClean="0">
                <a:latin typeface="Courier New" pitchFamily="49" charset="0"/>
                <a:cs typeface="Courier New" pitchFamily="49" charset="0"/>
              </a:rPr>
              <a:t>chkWhipped</a:t>
            </a:r>
            <a:r>
              <a:rPr lang="en-US" dirty="0" err="1" smtClean="0">
                <a:latin typeface="Courier New" pitchFamily="49" charset="0"/>
                <a:cs typeface="Courier New" pitchFamily="49" charset="0"/>
              </a:rPr>
              <a:t>.Checked</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 True Then</a:t>
            </a:r>
          </a:p>
          <a:p>
            <a:pPr eaLnBrk="0" hangingPunct="0"/>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lblResult.Text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&amp;= ", </a:t>
            </a:r>
            <a:r>
              <a:rPr lang="en-US" dirty="0" smtClean="0">
                <a:latin typeface="Courier New" pitchFamily="49" charset="0"/>
                <a:cs typeface="Courier New" pitchFamily="49" charset="0"/>
              </a:rPr>
              <a:t>and </a:t>
            </a:r>
            <a:r>
              <a:rPr lang="en-US" dirty="0">
                <a:latin typeface="Courier New" pitchFamily="49" charset="0"/>
                <a:cs typeface="Courier New" pitchFamily="49" charset="0"/>
              </a:rPr>
              <a:t>Whipped </a:t>
            </a:r>
            <a:r>
              <a:rPr lang="en-US" dirty="0" smtClean="0">
                <a:latin typeface="Courier New" pitchFamily="49" charset="0"/>
                <a:cs typeface="Courier New" pitchFamily="49" charset="0"/>
              </a:rPr>
              <a:t>Cream"</a:t>
            </a:r>
            <a:endParaRPr lang="en-US" dirty="0" smtClean="0">
              <a:latin typeface="Courier New" pitchFamily="49" charset="0"/>
              <a:cs typeface="Courier New" pitchFamily="49" charset="0"/>
            </a:endParaRPr>
          </a:p>
          <a:p>
            <a:pPr eaLnBrk="0" hangingPunct="0"/>
            <a:r>
              <a:rPr lang="en-US" dirty="0" smtClean="0">
                <a:latin typeface="Courier New" pitchFamily="49" charset="0"/>
                <a:cs typeface="Courier New" pitchFamily="49" charset="0"/>
              </a:rPr>
              <a:t>End If</a:t>
            </a:r>
          </a:p>
          <a:p>
            <a:pPr eaLnBrk="0" hangingPunct="0"/>
            <a:r>
              <a:rPr lang="en-US" dirty="0">
                <a:latin typeface="Courier New" pitchFamily="49" charset="0"/>
                <a:cs typeface="Courier New" pitchFamily="49" charset="0"/>
              </a:rPr>
              <a:t>If </a:t>
            </a:r>
            <a:r>
              <a:rPr lang="en-US" dirty="0" err="1" smtClean="0">
                <a:latin typeface="Courier New" pitchFamily="49" charset="0"/>
                <a:cs typeface="Courier New" pitchFamily="49" charset="0"/>
              </a:rPr>
              <a:t>chkMoca.Checked</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True Then</a:t>
            </a:r>
          </a:p>
          <a:p>
            <a:pPr eaLnBrk="0" hangingPunct="0"/>
            <a:r>
              <a:rPr lang="en-US" dirty="0">
                <a:latin typeface="Courier New" pitchFamily="49" charset="0"/>
                <a:cs typeface="Courier New" pitchFamily="49" charset="0"/>
              </a:rPr>
              <a:t>  </a:t>
            </a:r>
            <a:r>
              <a:rPr lang="en-US" dirty="0" err="1">
                <a:latin typeface="Courier New" pitchFamily="49" charset="0"/>
                <a:cs typeface="Courier New" pitchFamily="49" charset="0"/>
              </a:rPr>
              <a:t>lblResult.Text</a:t>
            </a:r>
            <a:r>
              <a:rPr lang="en-US" dirty="0">
                <a:latin typeface="Courier New" pitchFamily="49" charset="0"/>
                <a:cs typeface="Courier New" pitchFamily="49" charset="0"/>
              </a:rPr>
              <a:t> &amp;= ", and </a:t>
            </a:r>
            <a:r>
              <a:rPr lang="en-US" dirty="0" err="1" smtClean="0">
                <a:latin typeface="Courier New" pitchFamily="49" charset="0"/>
                <a:cs typeface="Courier New" pitchFamily="49" charset="0"/>
              </a:rPr>
              <a:t>Moca</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eaLnBrk="0" hangingPunct="0"/>
            <a:r>
              <a:rPr lang="en-US" dirty="0">
                <a:latin typeface="Courier New" pitchFamily="49" charset="0"/>
                <a:cs typeface="Courier New" pitchFamily="49" charset="0"/>
              </a:rPr>
              <a:t>End If</a:t>
            </a:r>
          </a:p>
          <a:p>
            <a:pPr eaLnBrk="0" hangingPunct="0"/>
            <a:r>
              <a:rPr lang="en-US" dirty="0">
                <a:latin typeface="Courier New" pitchFamily="49" charset="0"/>
                <a:cs typeface="Courier New" pitchFamily="49" charset="0"/>
              </a:rPr>
              <a:t>If </a:t>
            </a:r>
            <a:r>
              <a:rPr lang="en-US" dirty="0" err="1" smtClean="0">
                <a:latin typeface="Courier New" pitchFamily="49" charset="0"/>
                <a:cs typeface="Courier New" pitchFamily="49" charset="0"/>
              </a:rPr>
              <a:t>chkAmaretto.Checked</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True Then</a:t>
            </a:r>
          </a:p>
          <a:p>
            <a:pPr eaLnBrk="0" hangingPunct="0"/>
            <a:r>
              <a:rPr lang="en-US" dirty="0">
                <a:latin typeface="Courier New" pitchFamily="49" charset="0"/>
                <a:cs typeface="Courier New" pitchFamily="49" charset="0"/>
              </a:rPr>
              <a:t>  </a:t>
            </a:r>
            <a:r>
              <a:rPr lang="en-US" dirty="0" err="1">
                <a:latin typeface="Courier New" pitchFamily="49" charset="0"/>
                <a:cs typeface="Courier New" pitchFamily="49" charset="0"/>
              </a:rPr>
              <a:t>lblResult.Text</a:t>
            </a:r>
            <a:r>
              <a:rPr lang="en-US" dirty="0">
                <a:latin typeface="Courier New" pitchFamily="49" charset="0"/>
                <a:cs typeface="Courier New" pitchFamily="49" charset="0"/>
              </a:rPr>
              <a:t> &amp;= ", and </a:t>
            </a:r>
            <a:r>
              <a:rPr lang="en-US" dirty="0" smtClean="0">
                <a:latin typeface="Courier New" pitchFamily="49" charset="0"/>
                <a:cs typeface="Courier New" pitchFamily="49" charset="0"/>
              </a:rPr>
              <a:t>Amaretto"</a:t>
            </a:r>
            <a:endParaRPr lang="en-US" dirty="0">
              <a:latin typeface="Courier New" pitchFamily="49" charset="0"/>
              <a:cs typeface="Courier New" pitchFamily="49" charset="0"/>
            </a:endParaRPr>
          </a:p>
          <a:p>
            <a:pPr eaLnBrk="0" hangingPunct="0"/>
            <a:r>
              <a:rPr lang="en-US" dirty="0">
                <a:latin typeface="Courier New" pitchFamily="49" charset="0"/>
                <a:cs typeface="Courier New" pitchFamily="49" charset="0"/>
              </a:rPr>
              <a:t>End If</a:t>
            </a:r>
          </a:p>
          <a:p>
            <a:pPr eaLnBrk="0" hangingPunct="0"/>
            <a:endParaRPr lang="en-US" dirty="0" smtClean="0">
              <a:latin typeface="Courier New" pitchFamily="49" charset="0"/>
              <a:cs typeface="Courier New" pitchFamily="49" charset="0"/>
            </a:endParaRPr>
          </a:p>
        </p:txBody>
      </p:sp>
      <p:sp>
        <p:nvSpPr>
          <p:cNvPr id="6" name="Rectangle 5"/>
          <p:cNvSpPr/>
          <p:nvPr/>
        </p:nvSpPr>
        <p:spPr>
          <a:xfrm>
            <a:off x="1653573" y="3581400"/>
            <a:ext cx="5925973" cy="251460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86136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t>Focus on Program Design and Problem Solving: Building the </a:t>
            </a:r>
            <a:r>
              <a:rPr lang="en-US" sz="2700" i="1" dirty="0"/>
              <a:t>Health Club Membership Fee Calculator</a:t>
            </a:r>
            <a:r>
              <a:rPr lang="en-US" sz="2700" dirty="0"/>
              <a:t> Application</a:t>
            </a:r>
            <a:r>
              <a:rPr lang="en-US" dirty="0"/>
              <a:t/>
            </a:r>
            <a:br>
              <a:rPr lang="en-US" dirty="0"/>
            </a:br>
            <a:endParaRPr lang="en-US" dirty="0"/>
          </a:p>
        </p:txBody>
      </p:sp>
      <p:sp>
        <p:nvSpPr>
          <p:cNvPr id="3" name="Text Placeholder 2"/>
          <p:cNvSpPr>
            <a:spLocks noGrp="1"/>
          </p:cNvSpPr>
          <p:nvPr>
            <p:ph type="body" idx="1"/>
          </p:nvPr>
        </p:nvSpPr>
        <p:spPr/>
        <p:txBody>
          <a:bodyPr/>
          <a:lstStyle/>
          <a:p>
            <a:r>
              <a:rPr lang="en-US" dirty="0" smtClean="0"/>
              <a:t>4.11</a:t>
            </a:r>
            <a:endParaRPr lang="en-US" dirty="0"/>
          </a:p>
        </p:txBody>
      </p:sp>
    </p:spTree>
    <p:extLst>
      <p:ext uri="{BB962C8B-B14F-4D97-AF65-F5344CB8AC3E}">
        <p14:creationId xmlns:p14="http://schemas.microsoft.com/office/powerpoint/2010/main" val="1158054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a:t>
            </a:r>
          </a:p>
        </p:txBody>
      </p:sp>
      <p:sp>
        <p:nvSpPr>
          <p:cNvPr id="3" name="Content Placeholder 2"/>
          <p:cNvSpPr>
            <a:spLocks noGrp="1"/>
          </p:cNvSpPr>
          <p:nvPr>
            <p:ph idx="1"/>
          </p:nvPr>
        </p:nvSpPr>
        <p:spPr/>
        <p:txBody>
          <a:bodyPr>
            <a:normAutofit fontScale="92500" lnSpcReduction="10000"/>
          </a:bodyPr>
          <a:lstStyle/>
          <a:p>
            <a:r>
              <a:rPr lang="en-US" dirty="0"/>
              <a:t>Usually a condition is formed using a relational operator</a:t>
            </a:r>
          </a:p>
          <a:p>
            <a:r>
              <a:rPr lang="en-US" dirty="0"/>
              <a:t>A relational operator determines if a specific relationship exists between two values</a:t>
            </a:r>
          </a:p>
          <a:p>
            <a:pPr lvl="1">
              <a:buNone/>
            </a:pPr>
            <a:r>
              <a:rPr lang="en-US" dirty="0"/>
              <a:t>	</a:t>
            </a:r>
            <a:r>
              <a:rPr lang="en-US" dirty="0">
                <a:latin typeface="Courier New" pitchFamily="49" charset="0"/>
                <a:cs typeface="Courier New" pitchFamily="49" charset="0"/>
              </a:rPr>
              <a:t>&gt;</a:t>
            </a:r>
            <a:r>
              <a:rPr lang="en-US" dirty="0"/>
              <a:t>		Greater than</a:t>
            </a:r>
          </a:p>
          <a:p>
            <a:pPr lvl="1">
              <a:buNone/>
            </a:pPr>
            <a:r>
              <a:rPr lang="en-US" dirty="0"/>
              <a:t> 	</a:t>
            </a:r>
            <a:r>
              <a:rPr lang="en-US" dirty="0">
                <a:latin typeface="Courier New" pitchFamily="49" charset="0"/>
                <a:cs typeface="Courier New" pitchFamily="49" charset="0"/>
              </a:rPr>
              <a:t>&lt;</a:t>
            </a:r>
            <a:r>
              <a:rPr lang="en-US" dirty="0"/>
              <a:t>		Less than</a:t>
            </a:r>
          </a:p>
          <a:p>
            <a:pPr lvl="1">
              <a:buNone/>
            </a:pPr>
            <a:r>
              <a:rPr lang="en-US" dirty="0"/>
              <a:t> 	</a:t>
            </a:r>
            <a:r>
              <a:rPr lang="en-US" dirty="0">
                <a:latin typeface="Courier New" pitchFamily="49" charset="0"/>
                <a:cs typeface="Courier New" pitchFamily="49" charset="0"/>
              </a:rPr>
              <a:t>=</a:t>
            </a:r>
            <a:r>
              <a:rPr lang="en-US" dirty="0"/>
              <a:t>		Equal to</a:t>
            </a:r>
          </a:p>
          <a:p>
            <a:pPr lvl="1">
              <a:buNone/>
            </a:pPr>
            <a:r>
              <a:rPr lang="en-US" dirty="0"/>
              <a:t> 	</a:t>
            </a:r>
            <a:r>
              <a:rPr lang="en-US" dirty="0">
                <a:latin typeface="Courier New" pitchFamily="49" charset="0"/>
                <a:cs typeface="Courier New" pitchFamily="49" charset="0"/>
              </a:rPr>
              <a:t>&lt;&gt;</a:t>
            </a:r>
            <a:r>
              <a:rPr lang="en-US" dirty="0"/>
              <a:t>	</a:t>
            </a:r>
            <a:r>
              <a:rPr lang="en-US" dirty="0" smtClean="0"/>
              <a:t>          Not </a:t>
            </a:r>
            <a:r>
              <a:rPr lang="en-US" dirty="0"/>
              <a:t>equal to</a:t>
            </a:r>
          </a:p>
          <a:p>
            <a:pPr lvl="1">
              <a:buNone/>
            </a:pPr>
            <a:r>
              <a:rPr lang="en-US" dirty="0"/>
              <a:t> 	</a:t>
            </a:r>
            <a:r>
              <a:rPr lang="en-US" dirty="0">
                <a:latin typeface="Courier New" pitchFamily="49" charset="0"/>
                <a:cs typeface="Courier New" pitchFamily="49" charset="0"/>
              </a:rPr>
              <a:t>&gt;=</a:t>
            </a:r>
            <a:r>
              <a:rPr lang="en-US" dirty="0"/>
              <a:t>	</a:t>
            </a:r>
            <a:r>
              <a:rPr lang="en-US" dirty="0" smtClean="0"/>
              <a:t>          Greater </a:t>
            </a:r>
            <a:r>
              <a:rPr lang="en-US" dirty="0"/>
              <a:t>than or equal to</a:t>
            </a:r>
          </a:p>
          <a:p>
            <a:pPr lvl="1">
              <a:buNone/>
            </a:pPr>
            <a:r>
              <a:rPr lang="en-US" dirty="0"/>
              <a:t> 	</a:t>
            </a:r>
            <a:r>
              <a:rPr lang="en-US" dirty="0">
                <a:latin typeface="Courier New" pitchFamily="49" charset="0"/>
                <a:cs typeface="Courier New" pitchFamily="49" charset="0"/>
              </a:rPr>
              <a:t>&lt;=</a:t>
            </a:r>
            <a:r>
              <a:rPr lang="en-US" dirty="0"/>
              <a:t>	</a:t>
            </a:r>
            <a:r>
              <a:rPr lang="en-US" dirty="0" smtClean="0"/>
              <a:t>          Less </a:t>
            </a:r>
            <a:r>
              <a:rPr lang="en-US" dirty="0"/>
              <a:t>than or equal to</a:t>
            </a:r>
          </a:p>
          <a:p>
            <a:endParaRPr lang="en-US" dirty="0"/>
          </a:p>
        </p:txBody>
      </p:sp>
    </p:spTree>
    <p:extLst>
      <p:ext uri="{BB962C8B-B14F-4D97-AF65-F5344CB8AC3E}">
        <p14:creationId xmlns:p14="http://schemas.microsoft.com/office/powerpoint/2010/main" val="104611414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Health </a:t>
            </a:r>
            <a:r>
              <a:rPr lang="en-US" i="1" dirty="0" smtClean="0"/>
              <a:t>Club Membership </a:t>
            </a:r>
            <a:r>
              <a:rPr lang="en-US" i="1" dirty="0"/>
              <a:t>Fee Calculator </a:t>
            </a:r>
            <a:r>
              <a:rPr lang="en-US" dirty="0"/>
              <a:t>Form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64564"/>
            <a:ext cx="8229600" cy="39972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7540404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Flowchart for </a:t>
            </a:r>
            <a:r>
              <a:rPr lang="en-US" sz="3600" dirty="0" err="1" smtClean="0">
                <a:latin typeface="Courier New" pitchFamily="49" charset="0"/>
                <a:cs typeface="Courier New" pitchFamily="49" charset="0"/>
              </a:rPr>
              <a:t>btnCalculate_Click</a:t>
            </a:r>
            <a:endParaRPr lang="en-US" sz="3600" dirty="0">
              <a:latin typeface="Courier New" pitchFamily="49" charset="0"/>
              <a:cs typeface="Courier New" pitchFamily="49"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4923" y="1219200"/>
            <a:ext cx="5034155" cy="4906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493419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Base Monthly Fee </a:t>
            </a:r>
            <a:r>
              <a:rPr lang="en-US" sz="3200" dirty="0" smtClean="0"/>
              <a:t>Calculation Flowchart</a:t>
            </a:r>
            <a:endParaRPr lang="en-US" sz="3200" dirty="0"/>
          </a:p>
        </p:txBody>
      </p:sp>
      <p:pic>
        <p:nvPicPr>
          <p:cNvPr id="4" name="Picture 5" descr="0437"/>
          <p:cNvPicPr>
            <a:picLocks noChangeAspect="1" noChangeArrowheads="1"/>
          </p:cNvPicPr>
          <p:nvPr/>
        </p:nvPicPr>
        <p:blipFill>
          <a:blip r:embed="rId2" cstate="print"/>
          <a:srcRect/>
          <a:stretch>
            <a:fillRect/>
          </a:stretch>
        </p:blipFill>
        <p:spPr>
          <a:xfrm>
            <a:off x="1662285" y="1143000"/>
            <a:ext cx="5819431" cy="5144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3059303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Base Monthly Fee Calculation </a:t>
            </a:r>
            <a:r>
              <a:rPr lang="en-US" dirty="0" err="1" smtClean="0"/>
              <a:t>Pseudocode</a:t>
            </a:r>
            <a:endParaRPr lang="en-US" dirty="0"/>
          </a:p>
        </p:txBody>
      </p:sp>
      <p:sp>
        <p:nvSpPr>
          <p:cNvPr id="4" name="Rectangle 3"/>
          <p:cNvSpPr/>
          <p:nvPr/>
        </p:nvSpPr>
        <p:spPr>
          <a:xfrm>
            <a:off x="1562100" y="2286000"/>
            <a:ext cx="6019800" cy="3416320"/>
          </a:xfrm>
          <a:prstGeom prst="rect">
            <a:avLst/>
          </a:prstGeom>
        </p:spPr>
        <p:txBody>
          <a:bodyPr wrap="square">
            <a:spAutoFit/>
          </a:bodyPr>
          <a:lstStyle/>
          <a:p>
            <a:r>
              <a:rPr lang="en-US" sz="2400" b="1" i="1" dirty="0"/>
              <a:t>If Member is an Adult Then</a:t>
            </a:r>
          </a:p>
          <a:p>
            <a:r>
              <a:rPr lang="en-US" sz="2400" b="1" i="1" dirty="0"/>
              <a:t>   Monthly Base Fee = 40</a:t>
            </a:r>
          </a:p>
          <a:p>
            <a:r>
              <a:rPr lang="en-US" sz="2400" b="1" i="1" dirty="0" err="1"/>
              <a:t>ElseIf</a:t>
            </a:r>
            <a:r>
              <a:rPr lang="en-US" sz="2400" b="1" i="1" dirty="0"/>
              <a:t> Member is a Child Then</a:t>
            </a:r>
          </a:p>
          <a:p>
            <a:r>
              <a:rPr lang="en-US" sz="2400" b="1" i="1" dirty="0"/>
              <a:t>   </a:t>
            </a:r>
            <a:r>
              <a:rPr lang="en-US" sz="2400" b="1" i="1" dirty="0" err="1"/>
              <a:t>Montlhy</a:t>
            </a:r>
            <a:r>
              <a:rPr lang="en-US" sz="2400" b="1" i="1" dirty="0"/>
              <a:t> Base Fee = 20</a:t>
            </a:r>
          </a:p>
          <a:p>
            <a:r>
              <a:rPr lang="en-US" sz="2400" b="1" i="1" dirty="0" err="1"/>
              <a:t>ElseIf</a:t>
            </a:r>
            <a:r>
              <a:rPr lang="en-US" sz="2400" b="1" i="1" dirty="0"/>
              <a:t> Member is a Student Then</a:t>
            </a:r>
          </a:p>
          <a:p>
            <a:r>
              <a:rPr lang="en-US" sz="2400" b="1" i="1" dirty="0"/>
              <a:t>   Monthly Base Fee = 25</a:t>
            </a:r>
          </a:p>
          <a:p>
            <a:r>
              <a:rPr lang="en-US" sz="2400" b="1" i="1" dirty="0" err="1"/>
              <a:t>ElseIf</a:t>
            </a:r>
            <a:r>
              <a:rPr lang="en-US" sz="2400" b="1" i="1" dirty="0"/>
              <a:t> Member is a Senior Citizen Then</a:t>
            </a:r>
          </a:p>
          <a:p>
            <a:r>
              <a:rPr lang="en-US" sz="2400" b="1" i="1" dirty="0"/>
              <a:t>   Monthly Base Fee = 30</a:t>
            </a:r>
          </a:p>
          <a:p>
            <a:r>
              <a:rPr lang="en-US" sz="2400" b="1" i="1" dirty="0"/>
              <a:t>End If</a:t>
            </a:r>
            <a:endParaRPr lang="en-US" sz="2400" b="1" dirty="0"/>
          </a:p>
        </p:txBody>
      </p:sp>
      <p:sp>
        <p:nvSpPr>
          <p:cNvPr id="5" name="Rectangle 4"/>
          <p:cNvSpPr/>
          <p:nvPr/>
        </p:nvSpPr>
        <p:spPr>
          <a:xfrm>
            <a:off x="1143000" y="2133600"/>
            <a:ext cx="6438900" cy="356872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658236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Calculate Optional Services </a:t>
            </a:r>
            <a:r>
              <a:rPr lang="en-US" sz="3600" dirty="0" smtClean="0"/>
              <a:t>Flowchart </a:t>
            </a:r>
            <a:r>
              <a:rPr lang="en-US" sz="3600" dirty="0"/>
              <a:t>&amp; </a:t>
            </a:r>
            <a:r>
              <a:rPr lang="en-US" sz="3600" dirty="0" err="1"/>
              <a:t>Pseudocode</a:t>
            </a:r>
            <a:endParaRPr lang="en-US" sz="3600" dirty="0"/>
          </a:p>
        </p:txBody>
      </p:sp>
      <p:pic>
        <p:nvPicPr>
          <p:cNvPr id="4" name="Picture 6" descr="0438"/>
          <p:cNvPicPr>
            <a:picLocks noChangeAspect="1" noChangeArrowheads="1"/>
          </p:cNvPicPr>
          <p:nvPr/>
        </p:nvPicPr>
        <p:blipFill>
          <a:blip r:embed="rId2" cstate="print"/>
          <a:srcRect/>
          <a:stretch>
            <a:fillRect/>
          </a:stretch>
        </p:blipFill>
        <p:spPr>
          <a:xfrm>
            <a:off x="6172200" y="1120252"/>
            <a:ext cx="1981200" cy="51482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838200" y="2401718"/>
            <a:ext cx="3497111" cy="2585323"/>
          </a:xfrm>
          <a:prstGeom prst="rect">
            <a:avLst/>
          </a:prstGeom>
          <a:noFill/>
        </p:spPr>
        <p:txBody>
          <a:bodyPr wrap="none" rtlCol="0">
            <a:spAutoFit/>
          </a:bodyPr>
          <a:lstStyle/>
          <a:p>
            <a:r>
              <a:rPr lang="en-US" b="1" i="1" dirty="0" smtClean="0"/>
              <a:t>If Yoga is selected Then</a:t>
            </a:r>
          </a:p>
          <a:p>
            <a:r>
              <a:rPr lang="en-US" b="1" i="1" dirty="0" smtClean="0"/>
              <a:t>   Add 10 to the monthly base fee</a:t>
            </a:r>
          </a:p>
          <a:p>
            <a:r>
              <a:rPr lang="en-US" b="1" i="1" dirty="0" smtClean="0"/>
              <a:t>End If</a:t>
            </a:r>
          </a:p>
          <a:p>
            <a:r>
              <a:rPr lang="en-US" b="1" i="1" dirty="0" smtClean="0"/>
              <a:t>If Karate is selected Then</a:t>
            </a:r>
          </a:p>
          <a:p>
            <a:r>
              <a:rPr lang="en-US" b="1" i="1" dirty="0" smtClean="0"/>
              <a:t>   Add 30 to the monthly base fee</a:t>
            </a:r>
          </a:p>
          <a:p>
            <a:r>
              <a:rPr lang="en-US" b="1" i="1" dirty="0" smtClean="0"/>
              <a:t>End If</a:t>
            </a:r>
          </a:p>
          <a:p>
            <a:r>
              <a:rPr lang="en-US" b="1" i="1" dirty="0" smtClean="0"/>
              <a:t>If Personal Trainer is selected Then</a:t>
            </a:r>
          </a:p>
          <a:p>
            <a:r>
              <a:rPr lang="en-US" b="1" i="1" dirty="0" smtClean="0"/>
              <a:t>   Add 50 to the monthly base fee</a:t>
            </a:r>
          </a:p>
          <a:p>
            <a:r>
              <a:rPr lang="en-US" b="1" i="1" dirty="0" smtClean="0"/>
              <a:t>End If</a:t>
            </a:r>
            <a:endParaRPr lang="en-US" b="1" dirty="0"/>
          </a:p>
        </p:txBody>
      </p:sp>
      <p:sp>
        <p:nvSpPr>
          <p:cNvPr id="6" name="Rectangle 5"/>
          <p:cNvSpPr/>
          <p:nvPr/>
        </p:nvSpPr>
        <p:spPr>
          <a:xfrm>
            <a:off x="723900" y="2209800"/>
            <a:ext cx="4229100" cy="289560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659223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Completed </a:t>
            </a:r>
            <a:r>
              <a:rPr lang="en-US" i="1" dirty="0"/>
              <a:t>Membership Fee Calculator </a:t>
            </a:r>
            <a:r>
              <a:rPr lang="en-US" dirty="0"/>
              <a:t>Form </a:t>
            </a:r>
          </a:p>
        </p:txBody>
      </p:sp>
      <p:pic>
        <p:nvPicPr>
          <p:cNvPr id="6146" name="Picture 2"/>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2012904" y="1676400"/>
            <a:ext cx="5118192"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388360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 Data for the </a:t>
            </a:r>
            <a:r>
              <a:rPr lang="en-US" i="1" dirty="0" smtClean="0"/>
              <a:t>Membership </a:t>
            </a:r>
            <a:r>
              <a:rPr lang="en-US" i="1" dirty="0"/>
              <a:t>Fee </a:t>
            </a:r>
            <a:r>
              <a:rPr lang="en-US" i="1" dirty="0" smtClean="0"/>
              <a:t>Calculator</a:t>
            </a:r>
            <a:endParaRPr lang="en-US" i="1" dirty="0"/>
          </a:p>
        </p:txBody>
      </p:sp>
      <p:graphicFrame>
        <p:nvGraphicFramePr>
          <p:cNvPr id="4" name="Table 3"/>
          <p:cNvGraphicFramePr>
            <a:graphicFrameLocks noGrp="1"/>
          </p:cNvGraphicFramePr>
          <p:nvPr>
            <p:extLst>
              <p:ext uri="{D42A27DB-BD31-4B8C-83A1-F6EECF244321}">
                <p14:modId xmlns:p14="http://schemas.microsoft.com/office/powerpoint/2010/main" val="2767080149"/>
              </p:ext>
            </p:extLst>
          </p:nvPr>
        </p:nvGraphicFramePr>
        <p:xfrm>
          <a:off x="723900" y="1905000"/>
          <a:ext cx="7696200" cy="4038600"/>
        </p:xfrm>
        <a:graphic>
          <a:graphicData uri="http://schemas.openxmlformats.org/drawingml/2006/table">
            <a:tbl>
              <a:tblPr firstRow="1" bandRow="1">
                <a:tableStyleId>{5C22544A-7EE6-4342-B048-85BDC9FD1C3A}</a:tableStyleId>
              </a:tblPr>
              <a:tblGrid>
                <a:gridCol w="4851348"/>
                <a:gridCol w="1680303"/>
                <a:gridCol w="1164549"/>
              </a:tblGrid>
              <a:tr h="625940">
                <a:tc>
                  <a:txBody>
                    <a:bodyPr/>
                    <a:lstStyle/>
                    <a:p>
                      <a:r>
                        <a:rPr lang="en-US" sz="2000" b="0" dirty="0" smtClean="0"/>
                        <a:t>Type of Membership</a:t>
                      </a:r>
                      <a:endParaRPr lang="en-US" sz="2000" b="0" dirty="0"/>
                    </a:p>
                  </a:txBody>
                  <a:tcPr/>
                </a:tc>
                <a:tc>
                  <a:txBody>
                    <a:bodyPr/>
                    <a:lstStyle/>
                    <a:p>
                      <a:r>
                        <a:rPr lang="en-US" sz="2000" b="0" dirty="0" smtClean="0"/>
                        <a:t>Monthly Fee</a:t>
                      </a:r>
                      <a:endParaRPr lang="en-US" sz="2000" b="0" dirty="0"/>
                    </a:p>
                  </a:txBody>
                  <a:tcPr/>
                </a:tc>
                <a:tc>
                  <a:txBody>
                    <a:bodyPr/>
                    <a:lstStyle/>
                    <a:p>
                      <a:r>
                        <a:rPr lang="en-US" sz="2000" b="0" dirty="0" smtClean="0"/>
                        <a:t>Total</a:t>
                      </a:r>
                      <a:endParaRPr lang="en-US" sz="2000" b="0" dirty="0"/>
                    </a:p>
                  </a:txBody>
                  <a:tcPr/>
                </a:tc>
              </a:tr>
              <a:tr h="1080390">
                <a:tc>
                  <a:txBody>
                    <a:bodyPr/>
                    <a:lstStyle/>
                    <a:p>
                      <a:r>
                        <a:rPr lang="en-US" sz="2000" b="0" kern="1200" baseline="0" dirty="0" smtClean="0">
                          <a:solidFill>
                            <a:schemeClr val="dk1"/>
                          </a:solidFill>
                          <a:latin typeface="+mn-lt"/>
                          <a:ea typeface="+mn-ea"/>
                          <a:cs typeface="+mn-cs"/>
                        </a:rPr>
                        <a:t>Standard adult with yoga, karate, and personal trainer for 6 months</a:t>
                      </a:r>
                      <a:endParaRPr lang="en-US" sz="2000" b="0" dirty="0"/>
                    </a:p>
                  </a:txBody>
                  <a:tcPr/>
                </a:tc>
                <a:tc>
                  <a:txBody>
                    <a:bodyPr/>
                    <a:lstStyle/>
                    <a:p>
                      <a:r>
                        <a:rPr lang="en-US" sz="2000" b="0" dirty="0" smtClean="0"/>
                        <a:t>$130.00</a:t>
                      </a:r>
                      <a:endParaRPr lang="en-US" sz="2000" b="0" dirty="0"/>
                    </a:p>
                  </a:txBody>
                  <a:tcPr/>
                </a:tc>
                <a:tc>
                  <a:txBody>
                    <a:bodyPr/>
                    <a:lstStyle/>
                    <a:p>
                      <a:r>
                        <a:rPr lang="en-US" sz="2000" b="0" dirty="0" smtClean="0"/>
                        <a:t>$780.00</a:t>
                      </a:r>
                      <a:endParaRPr lang="en-US" sz="2000" b="0" dirty="0"/>
                    </a:p>
                  </a:txBody>
                  <a:tcPr/>
                </a:tc>
              </a:tr>
              <a:tr h="625940">
                <a:tc>
                  <a:txBody>
                    <a:bodyPr/>
                    <a:lstStyle/>
                    <a:p>
                      <a:r>
                        <a:rPr lang="en-US" sz="2000" b="0" kern="1200" baseline="0" dirty="0" smtClean="0">
                          <a:solidFill>
                            <a:schemeClr val="dk1"/>
                          </a:solidFill>
                          <a:latin typeface="+mn-lt"/>
                          <a:ea typeface="+mn-ea"/>
                          <a:cs typeface="+mn-cs"/>
                        </a:rPr>
                        <a:t>Child with karate for 3 months</a:t>
                      </a:r>
                      <a:endParaRPr lang="en-US" sz="2000" b="0" dirty="0"/>
                    </a:p>
                  </a:txBody>
                  <a:tcPr/>
                </a:tc>
                <a:tc>
                  <a:txBody>
                    <a:bodyPr/>
                    <a:lstStyle/>
                    <a:p>
                      <a:r>
                        <a:rPr lang="en-US" sz="2000" b="0" dirty="0" smtClean="0"/>
                        <a:t>$50.00</a:t>
                      </a:r>
                      <a:endParaRPr lang="en-US" sz="2000" b="0" dirty="0"/>
                    </a:p>
                  </a:txBody>
                  <a:tcPr/>
                </a:tc>
                <a:tc>
                  <a:txBody>
                    <a:bodyPr/>
                    <a:lstStyle/>
                    <a:p>
                      <a:r>
                        <a:rPr lang="en-US" sz="2000" b="0" dirty="0" smtClean="0"/>
                        <a:t>$150.00</a:t>
                      </a:r>
                      <a:endParaRPr lang="en-US" sz="2000" b="0" dirty="0"/>
                    </a:p>
                  </a:txBody>
                  <a:tcPr/>
                </a:tc>
              </a:tr>
              <a:tr h="625940">
                <a:tc>
                  <a:txBody>
                    <a:bodyPr/>
                    <a:lstStyle/>
                    <a:p>
                      <a:r>
                        <a:rPr lang="en-US" sz="2000" b="0" kern="1200" baseline="0" dirty="0" smtClean="0">
                          <a:solidFill>
                            <a:schemeClr val="dk1"/>
                          </a:solidFill>
                          <a:latin typeface="+mn-lt"/>
                          <a:ea typeface="+mn-ea"/>
                          <a:cs typeface="+mn-cs"/>
                        </a:rPr>
                        <a:t>Student with yoga for 12 months</a:t>
                      </a:r>
                      <a:endParaRPr lang="en-US" sz="2000" b="0" dirty="0"/>
                    </a:p>
                  </a:txBody>
                  <a:tcPr/>
                </a:tc>
                <a:tc>
                  <a:txBody>
                    <a:bodyPr/>
                    <a:lstStyle/>
                    <a:p>
                      <a:r>
                        <a:rPr lang="en-US" sz="2000" b="0" dirty="0" smtClean="0"/>
                        <a:t>$35.00</a:t>
                      </a:r>
                      <a:endParaRPr lang="en-US" sz="2000" b="0" dirty="0"/>
                    </a:p>
                  </a:txBody>
                  <a:tcPr/>
                </a:tc>
                <a:tc>
                  <a:txBody>
                    <a:bodyPr/>
                    <a:lstStyle/>
                    <a:p>
                      <a:r>
                        <a:rPr lang="en-US" sz="2000" b="0" dirty="0" smtClean="0"/>
                        <a:t>$420.00</a:t>
                      </a:r>
                      <a:endParaRPr lang="en-US" sz="2000" b="0" dirty="0"/>
                    </a:p>
                  </a:txBody>
                  <a:tcPr/>
                </a:tc>
              </a:tr>
              <a:tr h="1080390">
                <a:tc>
                  <a:txBody>
                    <a:bodyPr/>
                    <a:lstStyle/>
                    <a:p>
                      <a:r>
                        <a:rPr lang="en-US" sz="2000" b="0" kern="1200" baseline="0" dirty="0" smtClean="0">
                          <a:solidFill>
                            <a:schemeClr val="dk1"/>
                          </a:solidFill>
                          <a:latin typeface="+mn-lt"/>
                          <a:ea typeface="+mn-ea"/>
                          <a:cs typeface="+mn-cs"/>
                        </a:rPr>
                        <a:t>Senior citizen with karate and personal trainer for 8 months</a:t>
                      </a:r>
                      <a:endParaRPr lang="en-US" sz="2000" b="0" dirty="0"/>
                    </a:p>
                  </a:txBody>
                  <a:tcPr/>
                </a:tc>
                <a:tc>
                  <a:txBody>
                    <a:bodyPr/>
                    <a:lstStyle/>
                    <a:p>
                      <a:r>
                        <a:rPr lang="en-US" sz="2000" b="0" kern="1200" baseline="0" dirty="0" smtClean="0">
                          <a:solidFill>
                            <a:schemeClr val="dk1"/>
                          </a:solidFill>
                          <a:latin typeface="+mn-lt"/>
                          <a:ea typeface="+mn-ea"/>
                          <a:cs typeface="+mn-cs"/>
                        </a:rPr>
                        <a:t>$110.00 </a:t>
                      </a:r>
                      <a:endParaRPr lang="en-US" sz="2000" b="0" dirty="0"/>
                    </a:p>
                  </a:txBody>
                  <a:tcPr/>
                </a:tc>
                <a:tc>
                  <a:txBody>
                    <a:bodyPr/>
                    <a:lstStyle/>
                    <a:p>
                      <a:r>
                        <a:rPr lang="en-US" sz="2000" b="0" kern="1200" baseline="0" dirty="0" smtClean="0">
                          <a:solidFill>
                            <a:schemeClr val="dk1"/>
                          </a:solidFill>
                          <a:latin typeface="+mn-lt"/>
                          <a:ea typeface="+mn-ea"/>
                          <a:cs typeface="+mn-cs"/>
                        </a:rPr>
                        <a:t>$880.00</a:t>
                      </a:r>
                      <a:endParaRPr lang="en-US" sz="2000" b="0" dirty="0"/>
                    </a:p>
                  </a:txBody>
                  <a:tcPr/>
                </a:tc>
              </a:tr>
            </a:tbl>
          </a:graphicData>
        </a:graphic>
      </p:graphicFrame>
    </p:spTree>
    <p:extLst>
      <p:ext uri="{BB962C8B-B14F-4D97-AF65-F5344CB8AC3E}">
        <p14:creationId xmlns:p14="http://schemas.microsoft.com/office/powerpoint/2010/main" val="662184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Expressions</a:t>
            </a:r>
          </a:p>
        </p:txBody>
      </p:sp>
      <p:sp>
        <p:nvSpPr>
          <p:cNvPr id="3" name="Content Placeholder 2"/>
          <p:cNvSpPr>
            <a:spLocks noGrp="1"/>
          </p:cNvSpPr>
          <p:nvPr>
            <p:ph idx="1"/>
          </p:nvPr>
        </p:nvSpPr>
        <p:spPr/>
        <p:txBody>
          <a:bodyPr>
            <a:normAutofit fontScale="92500"/>
          </a:bodyPr>
          <a:lstStyle/>
          <a:p>
            <a:r>
              <a:rPr lang="en-US" dirty="0"/>
              <a:t>Relational operators are binary – meaning they use </a:t>
            </a:r>
            <a:r>
              <a:rPr lang="en-US" i="1" dirty="0"/>
              <a:t>two</a:t>
            </a:r>
            <a:r>
              <a:rPr lang="en-US" dirty="0"/>
              <a:t> operands, for example:</a:t>
            </a:r>
          </a:p>
          <a:p>
            <a:endParaRPr lang="en-US" dirty="0"/>
          </a:p>
          <a:p>
            <a:pPr>
              <a:buNone/>
            </a:pPr>
            <a:r>
              <a:rPr lang="en-US" sz="2600" dirty="0"/>
              <a:t>		</a:t>
            </a:r>
            <a:r>
              <a:rPr lang="en-US" sz="2600" dirty="0">
                <a:latin typeface="Courier New" pitchFamily="49" charset="0"/>
                <a:cs typeface="Courier New" pitchFamily="49" charset="0"/>
              </a:rPr>
              <a:t>length &gt; width</a:t>
            </a:r>
            <a:r>
              <a:rPr lang="en-US" sz="2600" dirty="0"/>
              <a:t>	</a:t>
            </a:r>
            <a:r>
              <a:rPr lang="en-US" sz="2600" i="1" dirty="0"/>
              <a:t>Is length greater than width?</a:t>
            </a:r>
          </a:p>
          <a:p>
            <a:pPr>
              <a:buNone/>
            </a:pPr>
            <a:r>
              <a:rPr lang="en-US" sz="2600" dirty="0"/>
              <a:t>		</a:t>
            </a:r>
            <a:r>
              <a:rPr lang="en-US" sz="2600" dirty="0">
                <a:latin typeface="Courier New" pitchFamily="49" charset="0"/>
                <a:cs typeface="Courier New" pitchFamily="49" charset="0"/>
              </a:rPr>
              <a:t>size &lt;= 10</a:t>
            </a:r>
            <a:r>
              <a:rPr lang="en-US" sz="2600" dirty="0"/>
              <a:t>		</a:t>
            </a:r>
            <a:r>
              <a:rPr lang="en-US" sz="2600" i="1" dirty="0"/>
              <a:t>Is size less than or equal 10?</a:t>
            </a:r>
          </a:p>
          <a:p>
            <a:pPr>
              <a:buNone/>
            </a:pPr>
            <a:endParaRPr lang="en-US" dirty="0"/>
          </a:p>
          <a:p>
            <a:r>
              <a:rPr lang="en-US" dirty="0"/>
              <a:t>Relational operators are used in Boolean expressions which yield a </a:t>
            </a:r>
            <a:r>
              <a:rPr lang="en-US" i="1" dirty="0" smtClean="0"/>
              <a:t>True</a:t>
            </a:r>
            <a:r>
              <a:rPr lang="en-US" dirty="0" smtClean="0"/>
              <a:t> </a:t>
            </a:r>
            <a:r>
              <a:rPr lang="en-US" dirty="0"/>
              <a:t>or </a:t>
            </a:r>
            <a:r>
              <a:rPr lang="en-US" i="1" dirty="0" smtClean="0"/>
              <a:t>False</a:t>
            </a:r>
            <a:r>
              <a:rPr lang="en-US" dirty="0" smtClean="0"/>
              <a:t> </a:t>
            </a:r>
            <a:r>
              <a:rPr lang="en-US" dirty="0"/>
              <a:t>result</a:t>
            </a:r>
          </a:p>
          <a:p>
            <a:endParaRPr lang="en-US" dirty="0"/>
          </a:p>
        </p:txBody>
      </p:sp>
      <p:sp>
        <p:nvSpPr>
          <p:cNvPr id="4" name="Rectangle 3"/>
          <p:cNvSpPr/>
          <p:nvPr/>
        </p:nvSpPr>
        <p:spPr>
          <a:xfrm>
            <a:off x="1219200" y="3048000"/>
            <a:ext cx="7086600" cy="114300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2114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SOWVB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SOWVB2012</Template>
  <TotalTime>382</TotalTime>
  <Words>4480</Words>
  <Application>Microsoft Office PowerPoint</Application>
  <PresentationFormat>On-screen Show (4:3)</PresentationFormat>
  <Paragraphs>820</Paragraphs>
  <Slides>86</Slides>
  <Notes>0</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SOWVB2012</vt:lpstr>
      <vt:lpstr>Chapter 4</vt:lpstr>
      <vt:lpstr>Topics</vt:lpstr>
      <vt:lpstr>The Decision Structure </vt:lpstr>
      <vt:lpstr>Order of Statement Execution</vt:lpstr>
      <vt:lpstr>The Decision Structure</vt:lpstr>
      <vt:lpstr>The If…Then Statement </vt:lpstr>
      <vt:lpstr>General Format</vt:lpstr>
      <vt:lpstr>Relational Operators</vt:lpstr>
      <vt:lpstr>Boolean Expressions</vt:lpstr>
      <vt:lpstr>Putting It All Together</vt:lpstr>
      <vt:lpstr>Rules to Remember</vt:lpstr>
      <vt:lpstr>Programming Style</vt:lpstr>
      <vt:lpstr>Using Relational Operators with Math Operators</vt:lpstr>
      <vt:lpstr>Using Function Calls with Relational Operators</vt:lpstr>
      <vt:lpstr>Using Boolean Variables as Flags</vt:lpstr>
      <vt:lpstr>The If…Then…Else Statement </vt:lpstr>
      <vt:lpstr>General Format</vt:lpstr>
      <vt:lpstr>Flowchart and Pseudocode</vt:lpstr>
      <vt:lpstr>Two Mutually Exclusive Choices</vt:lpstr>
      <vt:lpstr>The If…Then…ElseIf Statement </vt:lpstr>
      <vt:lpstr>Multiple Possible Choices</vt:lpstr>
      <vt:lpstr>Multiple Possible Choices</vt:lpstr>
      <vt:lpstr>General Format</vt:lpstr>
      <vt:lpstr>Flowchart</vt:lpstr>
      <vt:lpstr>Example of ElseIf Usage</vt:lpstr>
      <vt:lpstr>Using Only If…Then Statements</vt:lpstr>
      <vt:lpstr>Using a Trailing Else</vt:lpstr>
      <vt:lpstr>Nested If Statements </vt:lpstr>
      <vt:lpstr>If Statements Within If Statements</vt:lpstr>
      <vt:lpstr>Nested If Example</vt:lpstr>
      <vt:lpstr>Examining the Nested If Statement</vt:lpstr>
      <vt:lpstr>Flowchart of Nested If Statements</vt:lpstr>
      <vt:lpstr>Logical Operators </vt:lpstr>
      <vt:lpstr>Visual Basic Logical Operators</vt:lpstr>
      <vt:lpstr>The And Operator</vt:lpstr>
      <vt:lpstr>Short-Circuit Evaluation with AndAlso</vt:lpstr>
      <vt:lpstr>Short-Circuit Evaluation with AndAlso</vt:lpstr>
      <vt:lpstr>The Or Operator</vt:lpstr>
      <vt:lpstr>Short Circuit-Evaluation with OrElse</vt:lpstr>
      <vt:lpstr>Short Circuit-Evaluation with OrElse</vt:lpstr>
      <vt:lpstr>The Xor Operator</vt:lpstr>
      <vt:lpstr>The Not Operator</vt:lpstr>
      <vt:lpstr>Checking Numerical Ranges</vt:lpstr>
      <vt:lpstr>Precedence of Logical Operators</vt:lpstr>
      <vt:lpstr>Precedence of Logical Operators</vt:lpstr>
      <vt:lpstr>Math, Relational, &amp;  Logical Operators</vt:lpstr>
      <vt:lpstr>Comparing, Testing, and Working with Strings </vt:lpstr>
      <vt:lpstr>Strings Can Be Compared</vt:lpstr>
      <vt:lpstr>How Are Strings Compared?</vt:lpstr>
      <vt:lpstr>Testing for No Input</vt:lpstr>
      <vt:lpstr>The ToUpper and ToLower Methods</vt:lpstr>
      <vt:lpstr>A Handy Use for ToUpper or ToLower</vt:lpstr>
      <vt:lpstr>The IsNumeric Function</vt:lpstr>
      <vt:lpstr>Determining the Length of a String</vt:lpstr>
      <vt:lpstr>Optional Topic: Trimming Spaces from Strings</vt:lpstr>
      <vt:lpstr>The Substring Method</vt:lpstr>
      <vt:lpstr>Substring Method Examples</vt:lpstr>
      <vt:lpstr>Optional Topic: The IndexOf Method</vt:lpstr>
      <vt:lpstr>IndexOf Method Examples</vt:lpstr>
      <vt:lpstr>The Select Case Statement </vt:lpstr>
      <vt:lpstr>The Select Case Statement</vt:lpstr>
      <vt:lpstr>Select Case General Format</vt:lpstr>
      <vt:lpstr>Select Case Statement Example</vt:lpstr>
      <vt:lpstr>Select Case Flowchart Example</vt:lpstr>
      <vt:lpstr>Select Case Pseudocode Example</vt:lpstr>
      <vt:lpstr>More about the Expression List:   Multiple Expressions</vt:lpstr>
      <vt:lpstr>More about the Expression List: Relational Operators</vt:lpstr>
      <vt:lpstr>More about the Expression List: Ranges of Values</vt:lpstr>
      <vt:lpstr>Introduction to Input Validation </vt:lpstr>
      <vt:lpstr>Validation Example</vt:lpstr>
      <vt:lpstr>The TryParse Method</vt:lpstr>
      <vt:lpstr>Verify Integer Entry With TryParse</vt:lpstr>
      <vt:lpstr>Checking Numeric Ranges</vt:lpstr>
      <vt:lpstr>Focus on GUI Design: Radio Buttons and Check Boxes </vt:lpstr>
      <vt:lpstr>Radio Buttons</vt:lpstr>
      <vt:lpstr>Checking Radio Buttons in Code</vt:lpstr>
      <vt:lpstr>Check Boxes</vt:lpstr>
      <vt:lpstr>Checking Check Boxes in Code</vt:lpstr>
      <vt:lpstr>Focus on Program Design and Problem Solving: Building the Health Club Membership Fee Calculator Application </vt:lpstr>
      <vt:lpstr>Health Club Membership Fee Calculator Form</vt:lpstr>
      <vt:lpstr>Flowchart for btnCalculate_Click</vt:lpstr>
      <vt:lpstr>Base Monthly Fee Calculation Flowchart</vt:lpstr>
      <vt:lpstr>Base Monthly Fee Calculation Pseudocode</vt:lpstr>
      <vt:lpstr>Calculate Optional Services Flowchart &amp; Pseudocode</vt:lpstr>
      <vt:lpstr>The Completed Membership Fee Calculator Form </vt:lpstr>
      <vt:lpstr>Test Data for the Membership Fee Calculator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subject>Making Decisions</dc:subject>
  <dc:creator>Chris</dc:creator>
  <cp:lastModifiedBy>Chris</cp:lastModifiedBy>
  <cp:revision>75</cp:revision>
  <dcterms:created xsi:type="dcterms:W3CDTF">2006-08-16T00:00:00Z</dcterms:created>
  <dcterms:modified xsi:type="dcterms:W3CDTF">2013-07-16T15:58:29Z</dcterms:modified>
</cp:coreProperties>
</file>