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8" r:id="rId6"/>
    <p:sldId id="279" r:id="rId7"/>
    <p:sldId id="260" r:id="rId8"/>
    <p:sldId id="261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62" r:id="rId22"/>
    <p:sldId id="263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264" r:id="rId35"/>
    <p:sldId id="304" r:id="rId36"/>
    <p:sldId id="265" r:id="rId37"/>
    <p:sldId id="305" r:id="rId38"/>
    <p:sldId id="306" r:id="rId39"/>
    <p:sldId id="307" r:id="rId40"/>
    <p:sldId id="308" r:id="rId41"/>
    <p:sldId id="309" r:id="rId42"/>
    <p:sldId id="310" r:id="rId43"/>
    <p:sldId id="266" r:id="rId44"/>
    <p:sldId id="267" r:id="rId45"/>
    <p:sldId id="311" r:id="rId46"/>
    <p:sldId id="312" r:id="rId47"/>
    <p:sldId id="268" r:id="rId48"/>
    <p:sldId id="269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270" r:id="rId58"/>
    <p:sldId id="271" r:id="rId59"/>
    <p:sldId id="321" r:id="rId60"/>
    <p:sldId id="322" r:id="rId61"/>
    <p:sldId id="323" r:id="rId62"/>
    <p:sldId id="272" r:id="rId63"/>
    <p:sldId id="273" r:id="rId64"/>
    <p:sldId id="274" r:id="rId65"/>
    <p:sldId id="275" r:id="rId66"/>
    <p:sldId id="324" r:id="rId67"/>
    <p:sldId id="325" r:id="rId68"/>
    <p:sldId id="276" r:id="rId69"/>
    <p:sldId id="326" r:id="rId70"/>
    <p:sldId id="277" r:id="rId71"/>
    <p:sldId id="327" r:id="rId72"/>
    <p:sldId id="328" r:id="rId73"/>
    <p:sldId id="329" r:id="rId74"/>
    <p:sldId id="331" r:id="rId75"/>
    <p:sldId id="332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0200" y="1219200"/>
            <a:ext cx="3429000" cy="16763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3429000"/>
            <a:ext cx="3429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257800" y="152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90500"/>
            <a:ext cx="4978400" cy="578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93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7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81400"/>
            <a:ext cx="7772400" cy="8255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77" y="228600"/>
            <a:ext cx="2822046" cy="3277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6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43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57200" y="6248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54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Items to the Items Collection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store values in the Items property at design time:</a:t>
            </a:r>
          </a:p>
          <a:p>
            <a:pPr lvl="1"/>
            <a:r>
              <a:rPr lang="en-US" dirty="0"/>
              <a:t>Select the </a:t>
            </a:r>
            <a:r>
              <a:rPr lang="en-US" dirty="0" err="1"/>
              <a:t>ListBox</a:t>
            </a:r>
            <a:r>
              <a:rPr lang="en-US" dirty="0"/>
              <a:t> control in the </a:t>
            </a:r>
            <a:r>
              <a:rPr lang="en-US" i="1" dirty="0"/>
              <a:t>Designer</a:t>
            </a:r>
            <a:r>
              <a:rPr lang="en-US" dirty="0"/>
              <a:t> window</a:t>
            </a:r>
          </a:p>
          <a:p>
            <a:pPr lvl="1"/>
            <a:r>
              <a:rPr lang="en-US" dirty="0"/>
              <a:t>In the </a:t>
            </a:r>
            <a:r>
              <a:rPr lang="en-US" i="1" dirty="0"/>
              <a:t>Properties</a:t>
            </a:r>
            <a:r>
              <a:rPr lang="en-US" dirty="0"/>
              <a:t> window, click the Items (Collection) ellipsis button (...)</a:t>
            </a:r>
          </a:p>
          <a:p>
            <a:pPr lvl="1"/>
            <a:r>
              <a:rPr lang="en-US" dirty="0"/>
              <a:t>Type each value on a separate line in the </a:t>
            </a:r>
            <a:r>
              <a:rPr lang="en-US" i="1" dirty="0"/>
              <a:t>String Collection Editor</a:t>
            </a:r>
            <a:r>
              <a:rPr lang="en-US" dirty="0"/>
              <a:t> dialog box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133600"/>
            <a:ext cx="3896884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17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+mn-lt"/>
                <a:cs typeface="Courier New" pitchFamily="49" charset="0"/>
              </a:rPr>
              <a:t>Items.Count</a:t>
            </a:r>
            <a:r>
              <a:rPr lang="en-US" dirty="0"/>
              <a:t> Property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>
                <a:cs typeface="Courier New" pitchFamily="49" charset="0"/>
              </a:rPr>
              <a:t>Items.Count</a:t>
            </a:r>
            <a:r>
              <a:rPr lang="en-US" sz="2000" dirty="0"/>
              <a:t> property returns the number of list box items or zero if the list is empty</a:t>
            </a:r>
          </a:p>
          <a:p>
            <a:r>
              <a:rPr lang="en-US" sz="2000" dirty="0"/>
              <a:t>For example, the </a:t>
            </a:r>
            <a:r>
              <a:rPr lang="en-US" sz="2000" dirty="0" err="1">
                <a:cs typeface="Courier New" pitchFamily="49" charset="0"/>
              </a:rPr>
              <a:t>Items.Count</a:t>
            </a:r>
            <a:r>
              <a:rPr lang="en-US" sz="2000" dirty="0"/>
              <a:t> return value:</a:t>
            </a:r>
          </a:p>
          <a:p>
            <a:pPr lvl="1"/>
            <a:r>
              <a:rPr lang="en-US" sz="2000" dirty="0"/>
              <a:t>Can be used in an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/>
              <a:t> statement: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sz="2400" dirty="0"/>
              <a:t>Or assigned to a variable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3528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lstEmployees.Items.Count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 Then</a:t>
            </a:r>
          </a:p>
          <a:p>
            <a:pPr eaLnBrk="0" hangingPunct="0"/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lblStatus.Text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"There are no items in the list!"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" y="3204864"/>
            <a:ext cx="7848600" cy="1071265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85900" y="54102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IntNumEmployees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lstEmployees.Items.Count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9700" y="5243899"/>
            <a:ext cx="6172200" cy="77590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cs typeface="Courier New" pitchFamily="49" charset="0"/>
              </a:rPr>
              <a:t>Items</a:t>
            </a:r>
            <a:r>
              <a:rPr lang="en-US" sz="2400" dirty="0"/>
              <a:t> property values can be accessed from your VB code</a:t>
            </a:r>
          </a:p>
          <a:p>
            <a:r>
              <a:rPr lang="en-US" sz="2400" dirty="0"/>
              <a:t>Each item value is given a sequential index</a:t>
            </a:r>
          </a:p>
          <a:p>
            <a:pPr lvl="1"/>
            <a:r>
              <a:rPr lang="en-US" sz="2400" dirty="0"/>
              <a:t>The first item has an index of 0</a:t>
            </a:r>
          </a:p>
          <a:p>
            <a:pPr lvl="1"/>
            <a:r>
              <a:rPr lang="en-US" sz="2400" dirty="0"/>
              <a:t>The second item has an index of 1, etc.</a:t>
            </a:r>
          </a:p>
          <a:p>
            <a:r>
              <a:rPr lang="en-US" sz="2400" dirty="0"/>
              <a:t>When assigning an item to a variable, you must explicitly convert  the item to the same data type as the variable</a:t>
            </a:r>
          </a:p>
          <a:p>
            <a:pPr lvl="1"/>
            <a:r>
              <a:rPr lang="en-US" sz="2400" dirty="0"/>
              <a:t>Examples: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5029200"/>
            <a:ext cx="6388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lstCustomers.Items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0" hangingPunct="0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intRoomNumber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lstRoomNumbers.Items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5029200"/>
            <a:ext cx="6705600" cy="92333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Handling Exceptions Caused by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 exception is thrown if an index is out of range</a:t>
            </a:r>
          </a:p>
          <a:p>
            <a:pPr lvl="1"/>
            <a:r>
              <a:rPr lang="en-US" sz="2000" dirty="0"/>
              <a:t>An exception handler can be used to trap indexing errors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Some </a:t>
            </a:r>
            <a:r>
              <a:rPr lang="en-US" sz="2000" dirty="0"/>
              <a:t>programmers prefer to use an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/>
              <a:t> statement to handle indexing errors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211" y="2438400"/>
            <a:ext cx="70775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lstMonths.Items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 ex As Exception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ex.Message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Try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414" y="4738255"/>
            <a:ext cx="81804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&gt;= 0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lstMonths.Items.Count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lstMonths.Items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("Index is out of range: " 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If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438400"/>
            <a:ext cx="7272590" cy="147732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1778" y="4724400"/>
            <a:ext cx="8180445" cy="147732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SelectedIndex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SelectedIndex</a:t>
            </a:r>
            <a:r>
              <a:rPr lang="en-US" sz="2400" dirty="0"/>
              <a:t> property returns an integer with the index of the item selected by the user</a:t>
            </a:r>
          </a:p>
          <a:p>
            <a:r>
              <a:rPr lang="en-US" sz="2400" dirty="0"/>
              <a:t>If no item is selected, the value is set to -1 (an invalid index value)</a:t>
            </a:r>
          </a:p>
          <a:p>
            <a:r>
              <a:rPr lang="en-US" sz="2400" dirty="0"/>
              <a:t>Can use </a:t>
            </a:r>
            <a:r>
              <a:rPr lang="en-US" sz="2400" dirty="0" err="1"/>
              <a:t>SelectedIndex</a:t>
            </a:r>
            <a:r>
              <a:rPr lang="en-US" sz="2400" dirty="0"/>
              <a:t> to determine if an item has been selected by comparing to -1 </a:t>
            </a:r>
          </a:p>
          <a:p>
            <a:r>
              <a:rPr lang="en-US" sz="2400" dirty="0"/>
              <a:t>Example: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46482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lstLocations.SelectedIndex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&lt;&gt; -1 Then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strLocation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lstLocations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Items(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lstLocations.SelectedIndex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If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705" y="4509700"/>
            <a:ext cx="7272590" cy="147732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SelectedItem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SelectedItem</a:t>
            </a:r>
            <a:r>
              <a:rPr lang="en-US" dirty="0"/>
              <a:t> property contains the currently selected item from the list box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8507" y="4246096"/>
            <a:ext cx="7725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lstItems.SelectedIndex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&lt;&gt; -1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strItemName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lstItems.SelectedItem.ToString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 If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2086" y="4015264"/>
            <a:ext cx="7759828" cy="147732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Sorted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Sorted </a:t>
            </a:r>
            <a:r>
              <a:rPr lang="en-US" dirty="0"/>
              <a:t>is a Boolean property</a:t>
            </a:r>
          </a:p>
          <a:p>
            <a:r>
              <a:rPr lang="en-US" dirty="0"/>
              <a:t>When set to </a:t>
            </a:r>
            <a:r>
              <a:rPr lang="en-US" i="1" dirty="0"/>
              <a:t>True</a:t>
            </a:r>
            <a:r>
              <a:rPr lang="en-US" dirty="0"/>
              <a:t>, values in the Items property are displayed in alphabetical order</a:t>
            </a:r>
          </a:p>
          <a:p>
            <a:r>
              <a:rPr lang="en-US" dirty="0"/>
              <a:t>When set to </a:t>
            </a:r>
            <a:r>
              <a:rPr lang="en-US" i="1" dirty="0"/>
              <a:t>False</a:t>
            </a:r>
            <a:r>
              <a:rPr lang="en-US" dirty="0"/>
              <a:t>, values in the Items property are displayed in the order they were added</a:t>
            </a:r>
          </a:p>
          <a:p>
            <a:r>
              <a:rPr lang="en-US" dirty="0"/>
              <a:t>Set to </a:t>
            </a:r>
            <a:r>
              <a:rPr lang="en-US" i="1" dirty="0"/>
              <a:t>False</a:t>
            </a:r>
            <a:r>
              <a:rPr lang="en-US" dirty="0"/>
              <a:t> by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Items.Add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To store values in the Items property with code at runtime, use the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Items.Add</a:t>
            </a:r>
            <a:r>
              <a:rPr lang="en-US" sz="2200" dirty="0"/>
              <a:t> method</a:t>
            </a:r>
          </a:p>
          <a:p>
            <a:r>
              <a:rPr lang="en-US" sz="2200" dirty="0"/>
              <a:t>Here is the general format:</a:t>
            </a:r>
          </a:p>
          <a:p>
            <a:endParaRPr lang="en-US" dirty="0"/>
          </a:p>
          <a:p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ListBox</a:t>
            </a:r>
            <a:r>
              <a:rPr lang="en-US" sz="2400" dirty="0"/>
              <a:t> is the name of the </a:t>
            </a:r>
            <a:r>
              <a:rPr lang="en-US" sz="2400" dirty="0" err="1"/>
              <a:t>ListBox</a:t>
            </a:r>
            <a:r>
              <a:rPr lang="en-US" sz="2400" dirty="0"/>
              <a:t> control</a:t>
            </a:r>
          </a:p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/>
              <a:t> is the value to be added to the Items property</a:t>
            </a:r>
          </a:p>
          <a:p>
            <a:r>
              <a:rPr lang="en-US" sz="2400" dirty="0" smtClean="0"/>
              <a:t>Example:</a:t>
            </a:r>
          </a:p>
          <a:p>
            <a:endParaRPr lang="en-US" sz="2400" dirty="0"/>
          </a:p>
          <a:p>
            <a:endParaRPr lang="en-US" dirty="0" smtClean="0"/>
          </a:p>
          <a:p>
            <a:r>
              <a:rPr lang="en-US" sz="2400" dirty="0" smtClean="0"/>
              <a:t>You can add virtually any type of values to a list box, including objects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59696" y="2697263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ListBox.Items.Add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(Item)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2314" y="464820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lstStudents.Items.Add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("Sharon")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1987" y="2667000"/>
            <a:ext cx="4452318" cy="49192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2314" y="4648200"/>
            <a:ext cx="5899372" cy="461665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Items.Insert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insert an item at a specific position, use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Items.Insert</a:t>
            </a:r>
            <a:r>
              <a:rPr lang="en-US" sz="2000" dirty="0"/>
              <a:t> method</a:t>
            </a:r>
          </a:p>
          <a:p>
            <a:r>
              <a:rPr lang="en-US" sz="2000" dirty="0"/>
              <a:t>General Format: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i="1" dirty="0" err="1">
                <a:latin typeface="Courier New" pitchFamily="49" charset="0"/>
                <a:cs typeface="Courier New" pitchFamily="49" charset="0"/>
              </a:rPr>
              <a:t>ListBox</a:t>
            </a:r>
            <a:r>
              <a:rPr lang="en-US" sz="2200" dirty="0"/>
              <a:t> is the name of the </a:t>
            </a:r>
            <a:r>
              <a:rPr lang="en-US" sz="2200" dirty="0" err="1"/>
              <a:t>ListBox</a:t>
            </a:r>
            <a:r>
              <a:rPr lang="en-US" sz="2200" dirty="0"/>
              <a:t> control</a:t>
            </a:r>
          </a:p>
          <a:p>
            <a:r>
              <a:rPr lang="en-US" sz="2200" i="1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2200" dirty="0"/>
              <a:t> is an integer value for the position where </a:t>
            </a:r>
            <a:r>
              <a:rPr lang="en-US" sz="22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200" dirty="0"/>
              <a:t> is to be placed in the Items collection</a:t>
            </a:r>
          </a:p>
          <a:p>
            <a:r>
              <a:rPr lang="en-US" sz="22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200" dirty="0"/>
              <a:t> is the item you wish to insert</a:t>
            </a:r>
          </a:p>
          <a:p>
            <a:r>
              <a:rPr lang="en-US" sz="2200" dirty="0"/>
              <a:t>Items that follow are moved </a:t>
            </a:r>
            <a:r>
              <a:rPr lang="en-US" sz="2200" dirty="0" smtClean="0"/>
              <a:t>down</a:t>
            </a:r>
          </a:p>
          <a:p>
            <a:r>
              <a:rPr lang="en-US" sz="2200" dirty="0"/>
              <a:t>For example</a:t>
            </a:r>
            <a:r>
              <a:rPr lang="en-US" sz="2200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600" dirty="0"/>
          </a:p>
          <a:p>
            <a:endParaRPr lang="en-US" sz="26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4896" y="2706098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ListBox.Items.Insert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(Index, Item)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7185" y="2686549"/>
            <a:ext cx="6268063" cy="48121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2273" y="5636567"/>
            <a:ext cx="663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lstStudents.Items.Insert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(2, "Jean")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564" y="5617018"/>
            <a:ext cx="6528395" cy="48121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Remove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ListBox.Items.RemoveAt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(Index</a:t>
            </a:r>
            <a:r>
              <a:rPr lang="en-US" sz="2400" i="1" dirty="0"/>
              <a:t>)</a:t>
            </a:r>
          </a:p>
          <a:p>
            <a:pPr lvl="1"/>
            <a:r>
              <a:rPr lang="en-US" sz="2400" dirty="0"/>
              <a:t>Removes item at the specified </a:t>
            </a:r>
            <a:r>
              <a:rPr lang="en-US" sz="2400" i="1" dirty="0"/>
              <a:t>Index</a:t>
            </a:r>
          </a:p>
          <a:p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ListBox.Items.Remove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(Item)</a:t>
            </a:r>
          </a:p>
          <a:p>
            <a:pPr lvl="1"/>
            <a:r>
              <a:rPr lang="en-US" sz="2400" dirty="0"/>
              <a:t>Removes item with value specified by </a:t>
            </a:r>
            <a:r>
              <a:rPr lang="en-US" sz="2400" i="1" dirty="0"/>
              <a:t>Item</a:t>
            </a:r>
          </a:p>
          <a:p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ListBox.Items.Clear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2400" dirty="0"/>
              <a:t>Removes all items in the Items </a:t>
            </a:r>
            <a:r>
              <a:rPr lang="en-US" sz="2400" dirty="0" smtClean="0"/>
              <a:t>property</a:t>
            </a:r>
          </a:p>
          <a:p>
            <a:pPr lvl="1"/>
            <a:endParaRPr lang="en-US" sz="2400" dirty="0"/>
          </a:p>
          <a:p>
            <a:r>
              <a:rPr lang="en-US" sz="2400" dirty="0"/>
              <a:t>Examples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200" dirty="0" smtClean="0"/>
          </a:p>
          <a:p>
            <a:r>
              <a:rPr lang="en-US" sz="2200" dirty="0" smtClean="0"/>
              <a:t>Tutorial</a:t>
            </a:r>
            <a:r>
              <a:rPr lang="en-US" sz="2400" dirty="0" smtClean="0"/>
              <a:t> </a:t>
            </a:r>
            <a:r>
              <a:rPr lang="en-US" sz="2400" dirty="0"/>
              <a:t>5-1 provides more examples of list box controls, methods and properties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54132" y="4161597"/>
            <a:ext cx="74911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latin typeface="Courier New" pitchFamily="49" charset="0"/>
                <a:cs typeface="Courier New" pitchFamily="49" charset="0"/>
              </a:rPr>
              <a:t>lstStudents.Items.RemoveAt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' Remove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item</a:t>
            </a:r>
          </a:p>
          <a:p>
            <a:pPr eaLnBrk="0" hangingPunct="0"/>
            <a:r>
              <a:rPr lang="en-US" dirty="0" err="1">
                <a:latin typeface="Courier New" pitchFamily="49" charset="0"/>
                <a:cs typeface="Courier New" pitchFamily="49" charset="0"/>
              </a:rPr>
              <a:t>lstStudents.Items.Remove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("Jean")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Remove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item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"Jean"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dirty="0" err="1">
                <a:latin typeface="Courier New" pitchFamily="49" charset="0"/>
                <a:cs typeface="Courier New" pitchFamily="49" charset="0"/>
              </a:rPr>
              <a:t>lstStudents.Items.Clear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' Remove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 items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840278" y="4161597"/>
            <a:ext cx="7518862" cy="92333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5.1 Input Boxes</a:t>
            </a:r>
          </a:p>
          <a:p>
            <a:r>
              <a:rPr lang="en-US" sz="2000" dirty="0" smtClean="0"/>
              <a:t>5.2 List Boxes</a:t>
            </a:r>
          </a:p>
          <a:p>
            <a:r>
              <a:rPr lang="en-US" sz="2000" dirty="0" smtClean="0"/>
              <a:t>5.3 Introduction to Loops: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 While</a:t>
            </a:r>
            <a:r>
              <a:rPr lang="en-US" sz="2000" dirty="0" smtClean="0"/>
              <a:t> Loop</a:t>
            </a:r>
          </a:p>
          <a:p>
            <a:r>
              <a:rPr lang="en-US" sz="2000" dirty="0" smtClean="0"/>
              <a:t>5.4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 Until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For…Next</a:t>
            </a:r>
            <a:r>
              <a:rPr lang="en-US" sz="2000" dirty="0" smtClean="0"/>
              <a:t> Loops</a:t>
            </a:r>
          </a:p>
          <a:p>
            <a:r>
              <a:rPr lang="en-US" sz="2000" dirty="0" smtClean="0"/>
              <a:t>5.5 Nested Loops</a:t>
            </a:r>
          </a:p>
          <a:p>
            <a:r>
              <a:rPr lang="en-US" sz="2000" dirty="0" smtClean="0"/>
              <a:t>5.6 Multicolumn List Boxes, Checked List Boxes, and Combo Boxes</a:t>
            </a:r>
          </a:p>
          <a:p>
            <a:r>
              <a:rPr lang="en-US" sz="2000" dirty="0" smtClean="0"/>
              <a:t>5.7 Random Numbers</a:t>
            </a:r>
          </a:p>
          <a:p>
            <a:r>
              <a:rPr lang="en-US" sz="2000" dirty="0" smtClean="0"/>
              <a:t>5.8 Simplifying Code with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With…End With</a:t>
            </a:r>
            <a:r>
              <a:rPr lang="en-US" sz="2000" dirty="0" smtClean="0"/>
              <a:t> Statement</a:t>
            </a:r>
          </a:p>
          <a:p>
            <a:r>
              <a:rPr lang="en-US" sz="2000" dirty="0" smtClean="0"/>
              <a:t>5.9 ToolTips</a:t>
            </a:r>
          </a:p>
          <a:p>
            <a:r>
              <a:rPr lang="en-US" sz="2000" dirty="0" smtClean="0"/>
              <a:t>5.10 Focus on Program Design and Problem Solving: Building the </a:t>
            </a:r>
            <a:r>
              <a:rPr lang="en-US" sz="2000" i="1" dirty="0" smtClean="0"/>
              <a:t>Vehicle Loan Calculator</a:t>
            </a:r>
            <a:r>
              <a:rPr lang="en-US" sz="2000" dirty="0" smtClean="0"/>
              <a:t>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36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Important Collection Methods and Properties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249316"/>
              </p:ext>
            </p:extLst>
          </p:nvPr>
        </p:nvGraphicFramePr>
        <p:xfrm>
          <a:off x="533400" y="1295400"/>
          <a:ext cx="8077200" cy="480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225"/>
                <a:gridCol w="50069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  <a:cs typeface="Courier New" pitchFamily="49" charset="0"/>
                        </a:rPr>
                        <a:t>Method or Property</a:t>
                      </a:r>
                      <a:endParaRPr lang="en-US" sz="1400" b="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Description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Add (</a:t>
                      </a:r>
                      <a:r>
                        <a:rPr lang="en-US" sz="1400" b="0" i="1" dirty="0" smtClean="0">
                          <a:latin typeface="Courier New" pitchFamily="49" charset="0"/>
                          <a:cs typeface="Courier New" pitchFamily="49" charset="0"/>
                        </a:rPr>
                        <a:t>item As Object</a:t>
                      </a:r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Method: adds </a:t>
                      </a:r>
                      <a:r>
                        <a:rPr lang="en-US" sz="14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 to the collection, returning 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its index position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Clear (  )</a:t>
                      </a:r>
                      <a:endParaRPr lang="en-US" sz="1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Method: removes all items in the collection. No return value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Contains (</a:t>
                      </a:r>
                      <a:r>
                        <a:rPr lang="en-US" sz="1400" b="0" i="1" dirty="0" smtClean="0">
                          <a:latin typeface="Courier New" pitchFamily="49" charset="0"/>
                          <a:cs typeface="Courier New" pitchFamily="49" charset="0"/>
                        </a:rPr>
                        <a:t>value As</a:t>
                      </a:r>
                      <a:r>
                        <a:rPr lang="en-US" sz="1400" b="0" i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0" i="1" dirty="0" smtClean="0">
                          <a:latin typeface="Courier New" pitchFamily="49" charset="0"/>
                          <a:cs typeface="Courier New" pitchFamily="49" charset="0"/>
                        </a:rPr>
                        <a:t>Object</a:t>
                      </a:r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Method: returns </a:t>
                      </a:r>
                      <a:r>
                        <a:rPr lang="en-US" sz="14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if value is found at least 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once in the collection.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Count</a:t>
                      </a:r>
                      <a:endParaRPr lang="en-US" sz="1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Property: returns the number of items in the collection. Read-only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latin typeface="Courier New" pitchFamily="49" charset="0"/>
                          <a:cs typeface="Courier New" pitchFamily="49" charset="0"/>
                        </a:rPr>
                        <a:t>IndexOf</a:t>
                      </a:r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400" b="0" i="1" dirty="0" smtClean="0"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r>
                        <a:rPr lang="en-US" sz="1400" b="0" i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As Object</a:t>
                      </a:r>
                      <a:r>
                        <a:rPr lang="en-US" sz="1400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Method: returns the Integer index position of the first occurrence of </a:t>
                      </a:r>
                      <a:r>
                        <a:rPr lang="en-US" sz="14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in the collection. 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4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is not found, the return value is   –1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Insert (</a:t>
                      </a:r>
                      <a:r>
                        <a:rPr lang="en-US" sz="1400" b="0" i="1" dirty="0" smtClean="0">
                          <a:latin typeface="Courier New" pitchFamily="49" charset="0"/>
                          <a:cs typeface="Courier New" pitchFamily="49" charset="0"/>
                        </a:rPr>
                        <a:t>index</a:t>
                      </a:r>
                      <a:r>
                        <a:rPr lang="en-US" sz="1400" b="0" i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As Integer, item As Object</a:t>
                      </a:r>
                      <a:r>
                        <a:rPr lang="en-US" sz="1400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Method: insert </a:t>
                      </a:r>
                      <a:r>
                        <a:rPr lang="en-US" sz="14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 in the collection at 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 </a:t>
                      </a:r>
                      <a:r>
                        <a:rPr lang="en-US" sz="14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index. No return value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Courier New" pitchFamily="49" charset="0"/>
                          <a:cs typeface="Courier New" pitchFamily="49" charset="0"/>
                        </a:rPr>
                        <a:t>Item </a:t>
                      </a:r>
                      <a:r>
                        <a:rPr lang="en-US" sz="1400" b="0" i="1" dirty="0" smtClean="0">
                          <a:latin typeface="Courier New" pitchFamily="49" charset="0"/>
                          <a:cs typeface="Courier New" pitchFamily="49" charset="0"/>
                        </a:rPr>
                        <a:t>(index As Integer</a:t>
                      </a:r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Property: returns the object located at position </a:t>
                      </a:r>
                      <a:r>
                        <a:rPr lang="en-US" sz="14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Remove (</a:t>
                      </a:r>
                      <a:r>
                        <a:rPr lang="en-US" sz="1400" b="0" i="1" dirty="0" smtClean="0">
                          <a:latin typeface="Courier New" pitchFamily="49" charset="0"/>
                          <a:cs typeface="Courier New" pitchFamily="49" charset="0"/>
                        </a:rPr>
                        <a:t>value</a:t>
                      </a:r>
                      <a:r>
                        <a:rPr lang="en-US" sz="1400" b="0" i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As Object</a:t>
                      </a:r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Method: removes </a:t>
                      </a:r>
                      <a:r>
                        <a:rPr lang="en-US" sz="14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from the collection. 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return value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err="1" smtClean="0">
                          <a:latin typeface="Courier New" pitchFamily="49" charset="0"/>
                          <a:cs typeface="Courier New" pitchFamily="49" charset="0"/>
                        </a:rPr>
                        <a:t>RemoveAt</a:t>
                      </a:r>
                      <a:r>
                        <a:rPr lang="en-US" sz="1400" b="0" i="1" dirty="0" smtClean="0">
                          <a:latin typeface="Courier New" pitchFamily="49" charset="0"/>
                          <a:cs typeface="Courier New" pitchFamily="49" charset="0"/>
                        </a:rPr>
                        <a:t> (index As Integer</a:t>
                      </a:r>
                      <a:r>
                        <a:rPr lang="en-US" sz="1400" b="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4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Method: removes the item at the specified </a:t>
                      </a:r>
                      <a:r>
                        <a:rPr lang="en-US" sz="14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index. No return value</a:t>
                      </a:r>
                      <a:endParaRPr lang="en-US" sz="14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Loops: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 While</a:t>
            </a:r>
            <a:r>
              <a:rPr lang="en-US" dirty="0"/>
              <a:t>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repetition structure</a:t>
            </a:r>
            <a:r>
              <a:rPr lang="en-US" dirty="0"/>
              <a:t>, or loop causes one or more statements to repeat</a:t>
            </a:r>
          </a:p>
          <a:p>
            <a:r>
              <a:rPr lang="en-US" dirty="0"/>
              <a:t>Each repetition of the loop is called an </a:t>
            </a:r>
            <a:r>
              <a:rPr lang="en-US" i="1" dirty="0"/>
              <a:t>iteration</a:t>
            </a:r>
          </a:p>
          <a:p>
            <a:r>
              <a:rPr lang="en-US" dirty="0"/>
              <a:t>Visual Basic has three types of loops: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Do While</a:t>
            </a:r>
            <a:r>
              <a:rPr lang="en-US" dirty="0"/>
              <a:t>	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Do Until</a:t>
            </a:r>
            <a:r>
              <a:rPr lang="en-US" dirty="0"/>
              <a:t>	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For… Next</a:t>
            </a:r>
          </a:p>
          <a:p>
            <a:r>
              <a:rPr lang="en-US" dirty="0"/>
              <a:t>The difference among them is how they control the repetition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 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 While</a:t>
            </a:r>
            <a:r>
              <a:rPr lang="en-US" dirty="0"/>
              <a:t> loop has two important parts:</a:t>
            </a:r>
          </a:p>
          <a:p>
            <a:pPr lvl="1"/>
            <a:r>
              <a:rPr lang="en-US" dirty="0"/>
              <a:t>a Boolean expression that is tested for a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a statement or group of statements that is repeated as long as the Boolean expression is true, called </a:t>
            </a:r>
            <a:r>
              <a:rPr lang="en-US" i="1" dirty="0"/>
              <a:t>Conditionally executed statements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93" y="2895600"/>
            <a:ext cx="3779837" cy="33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474205" y="1475509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Do While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BooleanExpression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statement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(more statements may follow)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Loop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18787" y="1454726"/>
            <a:ext cx="4445668" cy="1200329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18787" y="2849017"/>
            <a:ext cx="4445668" cy="3246983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 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000" dirty="0"/>
              <a:t> initialized 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2000" dirty="0"/>
              <a:t>Expression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10 </a:t>
            </a:r>
            <a:r>
              <a:rPr lang="en-US" sz="2000" dirty="0"/>
              <a:t>is tested</a:t>
            </a:r>
          </a:p>
          <a:p>
            <a:r>
              <a:rPr lang="en-US" sz="2000" dirty="0"/>
              <a:t>If </a:t>
            </a:r>
            <a:r>
              <a:rPr lang="en-US" sz="2000" i="1" dirty="0"/>
              <a:t>True</a:t>
            </a:r>
            <a:r>
              <a:rPr lang="en-US" sz="2000" dirty="0"/>
              <a:t>, execute body: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"Hello" </a:t>
            </a:r>
            <a:r>
              <a:rPr lang="en-US" sz="2000" dirty="0"/>
              <a:t>added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lstOutput</a:t>
            </a:r>
            <a:r>
              <a:rPr lang="en-US" sz="2000" dirty="0"/>
              <a:t> Items Collection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000" dirty="0"/>
              <a:t> increases by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sz="2000" dirty="0"/>
              <a:t>Test expression again</a:t>
            </a:r>
          </a:p>
          <a:p>
            <a:pPr lvl="1"/>
            <a:r>
              <a:rPr lang="en-US" sz="2000" dirty="0"/>
              <a:t>Repeat until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10 </a:t>
            </a:r>
            <a:r>
              <a:rPr lang="en-US" sz="2000" dirty="0"/>
              <a:t>becomes </a:t>
            </a:r>
            <a:r>
              <a:rPr lang="en-US" sz="2000" i="1" dirty="0"/>
              <a:t>False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600200"/>
            <a:ext cx="40110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Integer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 While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lstOutput.Items.Add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("Hello")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Loop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5108" y="3124200"/>
            <a:ext cx="2544818" cy="3074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572000" y="1454726"/>
            <a:ext cx="4011034" cy="1468913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500" dirty="0"/>
              <a:t>A loop must have some way to end itself</a:t>
            </a:r>
          </a:p>
          <a:p>
            <a:r>
              <a:rPr lang="en-US" sz="3500" dirty="0"/>
              <a:t>Something within the body of the loop must eventually force the test expression to false</a:t>
            </a:r>
          </a:p>
          <a:p>
            <a:r>
              <a:rPr lang="en-US" sz="3500" dirty="0"/>
              <a:t>In the previous example</a:t>
            </a:r>
          </a:p>
          <a:p>
            <a:pPr lvl="1"/>
            <a:r>
              <a:rPr lang="en-US" sz="3500" dirty="0"/>
              <a:t>The loop continues to repeat</a:t>
            </a:r>
          </a:p>
          <a:p>
            <a:pPr lvl="1"/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3500" dirty="0"/>
              <a:t> increases by one for each repetition</a:t>
            </a:r>
          </a:p>
          <a:p>
            <a:pPr lvl="1"/>
            <a:r>
              <a:rPr lang="en-US" sz="3500" dirty="0"/>
              <a:t>Finally 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3500" dirty="0"/>
              <a:t> is not 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&lt; 10 </a:t>
            </a:r>
            <a:r>
              <a:rPr lang="en-US" sz="3500" dirty="0"/>
              <a:t>and the loop ends</a:t>
            </a:r>
          </a:p>
          <a:p>
            <a:r>
              <a:rPr lang="en-US" sz="3500" dirty="0"/>
              <a:t>If the test expression can </a:t>
            </a:r>
            <a:r>
              <a:rPr lang="en-US" sz="3500" i="1" dirty="0"/>
              <a:t>never</a:t>
            </a:r>
            <a:r>
              <a:rPr lang="en-US" sz="3500" dirty="0"/>
              <a:t> be false, the loop will continue to repeat forever </a:t>
            </a:r>
          </a:p>
          <a:p>
            <a:pPr lvl="1"/>
            <a:r>
              <a:rPr lang="en-US" sz="3500" dirty="0"/>
              <a:t>This is called an </a:t>
            </a:r>
            <a:r>
              <a:rPr lang="en-US" sz="3500" i="1" dirty="0">
                <a:cs typeface="Courier New" pitchFamily="49" charset="0"/>
              </a:rPr>
              <a:t>infinite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/>
              <a:t>A </a:t>
            </a:r>
            <a:r>
              <a:rPr lang="en-US" sz="8000" i="1" dirty="0"/>
              <a:t>counter</a:t>
            </a:r>
            <a:r>
              <a:rPr lang="en-US" sz="8000" dirty="0"/>
              <a:t> is a variable that is regularly incremented or decremented each time a loop </a:t>
            </a:r>
            <a:r>
              <a:rPr lang="en-US" sz="8000" dirty="0" smtClean="0"/>
              <a:t>iterates</a:t>
            </a:r>
          </a:p>
          <a:p>
            <a:endParaRPr lang="en-US" sz="8000" dirty="0"/>
          </a:p>
          <a:p>
            <a:r>
              <a:rPr lang="en-US" sz="8000" i="1" dirty="0" smtClean="0"/>
              <a:t>Increment</a:t>
            </a:r>
            <a:r>
              <a:rPr lang="en-US" sz="8000" dirty="0" smtClean="0"/>
              <a:t> </a:t>
            </a:r>
            <a:r>
              <a:rPr lang="en-US" sz="8000" dirty="0"/>
              <a:t>means to </a:t>
            </a:r>
            <a:r>
              <a:rPr lang="en-US" sz="8000" i="1" dirty="0"/>
              <a:t>add 1</a:t>
            </a:r>
            <a:r>
              <a:rPr lang="en-US" sz="8000" dirty="0"/>
              <a:t> to the counter’s </a:t>
            </a:r>
            <a:r>
              <a:rPr lang="en-US" sz="8000" dirty="0" smtClean="0"/>
              <a:t>value</a:t>
            </a:r>
            <a:endParaRPr lang="en-US" sz="8000" dirty="0"/>
          </a:p>
          <a:p>
            <a:pPr lvl="1"/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intX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intX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 lvl="1"/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intX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80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lvl="1"/>
            <a:endParaRPr lang="en-US" sz="8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0" i="1" dirty="0" smtClean="0"/>
              <a:t>Decrement</a:t>
            </a:r>
            <a:r>
              <a:rPr lang="en-US" sz="8000" dirty="0" smtClean="0"/>
              <a:t> </a:t>
            </a:r>
            <a:r>
              <a:rPr lang="en-US" sz="8000" dirty="0"/>
              <a:t>means to </a:t>
            </a:r>
            <a:r>
              <a:rPr lang="en-US" sz="8000" i="1" dirty="0"/>
              <a:t>subtract 1</a:t>
            </a:r>
            <a:r>
              <a:rPr lang="en-US" sz="8000" dirty="0"/>
              <a:t> from the counter’s </a:t>
            </a:r>
            <a:r>
              <a:rPr lang="en-US" sz="8000" dirty="0" smtClean="0"/>
              <a:t>value</a:t>
            </a:r>
            <a:endParaRPr lang="en-US" sz="8000" dirty="0"/>
          </a:p>
          <a:p>
            <a:pPr lvl="1"/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intX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intX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 - 1</a:t>
            </a:r>
          </a:p>
          <a:p>
            <a:pPr lvl="1"/>
            <a:r>
              <a:rPr lang="en-US" sz="8000" dirty="0" err="1">
                <a:latin typeface="Courier New" pitchFamily="49" charset="0"/>
                <a:cs typeface="Courier New" pitchFamily="49" charset="0"/>
              </a:rPr>
              <a:t>intX</a:t>
            </a:r>
            <a:r>
              <a:rPr lang="en-US" sz="8000" dirty="0">
                <a:latin typeface="Courier New" pitchFamily="49" charset="0"/>
                <a:cs typeface="Courier New" pitchFamily="49" charset="0"/>
              </a:rPr>
              <a:t> -= 1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Counters generally initialized before loop begins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 Start at zero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Integer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/>
              <a:t>Counter </a:t>
            </a:r>
            <a:r>
              <a:rPr lang="en-US" sz="1600" dirty="0"/>
              <a:t>must be modified in body of loop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Increment counter variable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buNone/>
            </a:pPr>
            <a:r>
              <a:rPr lang="en-US" sz="1600" dirty="0"/>
              <a:t>		</a:t>
            </a:r>
          </a:p>
          <a:p>
            <a:r>
              <a:rPr lang="en-US" sz="1600" dirty="0"/>
              <a:t>Loop ends when of value counter variable exceeds the range of the test expression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' False after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ten iterations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</a:t>
            </a:r>
            <a:r>
              <a:rPr lang="en-US" sz="1800" b="1" dirty="0"/>
              <a:t>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65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Pretest and Posttest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Do While </a:t>
            </a:r>
            <a:r>
              <a:rPr lang="en-US" sz="3600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 While </a:t>
            </a:r>
            <a:r>
              <a:rPr lang="en-US" dirty="0"/>
              <a:t>loops are in </a:t>
            </a:r>
            <a:r>
              <a:rPr lang="en-US" i="1" dirty="0"/>
              <a:t>pretest</a:t>
            </a:r>
            <a:r>
              <a:rPr lang="en-US" dirty="0"/>
              <a:t> form</a:t>
            </a:r>
          </a:p>
          <a:p>
            <a:pPr lvl="1"/>
            <a:r>
              <a:rPr lang="en-US" dirty="0"/>
              <a:t>Expression is tested before the body of the loop is executed</a:t>
            </a:r>
          </a:p>
          <a:p>
            <a:pPr lvl="1"/>
            <a:r>
              <a:rPr lang="en-US" dirty="0"/>
              <a:t>The body may not be executed at all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While</a:t>
            </a:r>
            <a:r>
              <a:rPr lang="en-US" dirty="0"/>
              <a:t> loops also have a </a:t>
            </a:r>
            <a:r>
              <a:rPr lang="en-US" i="1" dirty="0"/>
              <a:t>posttest</a:t>
            </a:r>
            <a:r>
              <a:rPr lang="en-US" dirty="0"/>
              <a:t> form</a:t>
            </a:r>
          </a:p>
          <a:p>
            <a:pPr lvl="1"/>
            <a:r>
              <a:rPr lang="en-US" dirty="0"/>
              <a:t>The body of the loop is executed first</a:t>
            </a:r>
          </a:p>
          <a:p>
            <a:pPr lvl="1"/>
            <a:r>
              <a:rPr lang="en-US" dirty="0"/>
              <a:t>Then the expression is evaluated</a:t>
            </a:r>
          </a:p>
          <a:p>
            <a:pPr lvl="1"/>
            <a:r>
              <a:rPr lang="en-US" dirty="0"/>
              <a:t>Body repeats as long as expression is true</a:t>
            </a:r>
          </a:p>
          <a:p>
            <a:pPr lvl="1"/>
            <a:r>
              <a:rPr lang="en-US" dirty="0"/>
              <a:t>A posttest loop </a:t>
            </a:r>
            <a:r>
              <a:rPr lang="en-US" i="1" dirty="0"/>
              <a:t>always</a:t>
            </a:r>
            <a:r>
              <a:rPr lang="en-US" dirty="0"/>
              <a:t> executes the body of the loop at least </a:t>
            </a:r>
            <a:r>
              <a:rPr lang="en-US" i="1" dirty="0"/>
              <a:t>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Posttest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 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 While</a:t>
            </a:r>
            <a:r>
              <a:rPr lang="en-US" dirty="0"/>
              <a:t> loop can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also </a:t>
            </a:r>
            <a:r>
              <a:rPr lang="en-US" dirty="0"/>
              <a:t>be written as </a:t>
            </a:r>
            <a:r>
              <a:rPr lang="en-US" dirty="0" smtClean="0"/>
              <a:t>a </a:t>
            </a:r>
            <a:r>
              <a:rPr lang="en-US" i="1" dirty="0" smtClean="0"/>
              <a:t>posttest</a:t>
            </a:r>
            <a:r>
              <a:rPr lang="en-US" dirty="0" smtClean="0"/>
              <a:t> </a:t>
            </a:r>
            <a:r>
              <a:rPr lang="en-US" dirty="0"/>
              <a:t>loop: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BooleanExpression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     appears </a:t>
            </a:r>
            <a:r>
              <a:rPr lang="en-US" dirty="0" smtClean="0"/>
              <a:t>after </a:t>
            </a: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dirty="0"/>
              <a:t> keyword</a:t>
            </a:r>
          </a:p>
          <a:p>
            <a:r>
              <a:rPr lang="en-US" dirty="0"/>
              <a:t>Tests its Boolean expression </a:t>
            </a:r>
            <a:r>
              <a:rPr lang="en-US" i="1" dirty="0"/>
              <a:t>after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each loop iteration</a:t>
            </a:r>
          </a:p>
          <a:p>
            <a:r>
              <a:rPr lang="en-US" dirty="0"/>
              <a:t>Will </a:t>
            </a:r>
            <a:r>
              <a:rPr lang="en-US" i="1" dirty="0"/>
              <a:t>always</a:t>
            </a:r>
            <a:r>
              <a:rPr lang="en-US" dirty="0"/>
              <a:t> perform at least one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iteration</a:t>
            </a:r>
            <a:r>
              <a:rPr lang="en-US" dirty="0"/>
              <a:t>, </a:t>
            </a:r>
            <a:r>
              <a:rPr lang="en-US" dirty="0" smtClean="0"/>
              <a:t>even </a:t>
            </a:r>
            <a:r>
              <a:rPr lang="en-US" dirty="0"/>
              <a:t>if its Boolean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expression is </a:t>
            </a:r>
            <a:r>
              <a:rPr lang="en-US" dirty="0"/>
              <a:t>false to start with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327564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Statement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(More statements may follow)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Loop While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BooleanExpression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5345" y="2308692"/>
            <a:ext cx="4445668" cy="1200329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2600" y="1524000"/>
            <a:ext cx="3276600" cy="4383087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31" y="1676400"/>
            <a:ext cx="2725737" cy="423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8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Posttest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 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>
              <a:buNone/>
            </a:pPr>
            <a:endParaRPr lang="en-US" b="1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/>
              <a:t> is initialized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100</a:t>
            </a:r>
          </a:p>
          <a:p>
            <a:r>
              <a:rPr lang="en-US" dirty="0"/>
              <a:t>The statements in the body of the loop execute</a:t>
            </a:r>
          </a:p>
          <a:p>
            <a:r>
              <a:rPr lang="en-US" dirty="0"/>
              <a:t>The expression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10</a:t>
            </a:r>
            <a:r>
              <a:rPr lang="en-US" dirty="0"/>
              <a:t> is tested</a:t>
            </a:r>
          </a:p>
          <a:p>
            <a:r>
              <a:rPr lang="en-US" dirty="0"/>
              <a:t>The expression is </a:t>
            </a:r>
            <a:r>
              <a:rPr lang="en-US" i="1" dirty="0"/>
              <a:t>False</a:t>
            </a:r>
          </a:p>
          <a:p>
            <a:r>
              <a:rPr lang="en-US" dirty="0"/>
              <a:t>The loop stops after the first iteration</a:t>
            </a:r>
          </a:p>
          <a:p>
            <a:endParaRPr lang="en-US" dirty="0"/>
          </a:p>
          <a:p>
            <a:r>
              <a:rPr lang="en-US" dirty="0"/>
              <a:t>Tutorial 5-3 modifies Tutorial 5-2 to use a posttest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 While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1524000"/>
            <a:ext cx="487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 = 100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("Hello World!")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Loop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10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9744" y="1491274"/>
            <a:ext cx="4662055" cy="151005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Boxes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a Running 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programming tasks require you to calculate the total of a series of numbers</a:t>
            </a:r>
          </a:p>
          <a:p>
            <a:pPr lvl="1"/>
            <a:r>
              <a:rPr lang="en-US" dirty="0"/>
              <a:t>Sales Totals</a:t>
            </a:r>
          </a:p>
          <a:p>
            <a:pPr lvl="1"/>
            <a:r>
              <a:rPr lang="en-US" dirty="0"/>
              <a:t>Scores</a:t>
            </a:r>
          </a:p>
          <a:p>
            <a:r>
              <a:rPr lang="en-US" dirty="0"/>
              <a:t>This calculation generally requires </a:t>
            </a:r>
            <a:r>
              <a:rPr lang="en-US" i="1" dirty="0"/>
              <a:t>two</a:t>
            </a:r>
            <a:r>
              <a:rPr lang="en-US" dirty="0"/>
              <a:t> elements: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A loop that reads each number in the series and accumulates the total, called a </a:t>
            </a:r>
            <a:r>
              <a:rPr lang="en-US" i="1" dirty="0"/>
              <a:t>running total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A variable that accumulates the total, called an </a:t>
            </a:r>
            <a:r>
              <a:rPr lang="en-US" i="1" dirty="0"/>
              <a:t>accumulator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 for Keeping a Running Total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752600"/>
            <a:ext cx="7656513" cy="40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429000" y="2206198"/>
            <a:ext cx="4053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Setting the accumulator variable to zero </a:t>
            </a:r>
          </a:p>
          <a:p>
            <a:r>
              <a:rPr lang="en-US" b="1" i="1" dirty="0" smtClean="0"/>
              <a:t>before entering the loop is a critical step</a:t>
            </a:r>
            <a:endParaRPr lang="en-US" b="1" i="1" dirty="0"/>
          </a:p>
        </p:txBody>
      </p:sp>
      <p:sp>
        <p:nvSpPr>
          <p:cNvPr id="21" name="Rectangle 20"/>
          <p:cNvSpPr/>
          <p:nvPr/>
        </p:nvSpPr>
        <p:spPr>
          <a:xfrm>
            <a:off x="533400" y="1498477"/>
            <a:ext cx="8001000" cy="433876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76600" y="2057400"/>
            <a:ext cx="4800600" cy="94392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Posttest Running Total Loop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1295400"/>
            <a:ext cx="6477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intNUM_DAYS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5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Number days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Integer = 1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Loop counter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decSales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Decimal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Daily sales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decTotal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Decimal = 0  ' Total sales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strInput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String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Input string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' Get sales for each day.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Get daily sales amount from the user.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strInput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InputBox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("Enter the sales for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day" &amp;  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intCount.ToString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Convert user input string to a decimal.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Decimal.TryParse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strInput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decSales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Then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decTotal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decSales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' Increment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total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        ' Input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("Enter a number.")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eaLnBrk="0" hangingPunct="0">
              <a:tabLst>
                <a:tab pos="463550" algn="l"/>
                <a:tab pos="914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Loop While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intNUM_DAYS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283731"/>
            <a:ext cx="6553200" cy="4535983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Practice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 While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 5-4 uses the code shown here in pretest form as part of a more complete example</a:t>
            </a:r>
          </a:p>
          <a:p>
            <a:r>
              <a:rPr lang="en-US" dirty="0"/>
              <a:t>Tutorial 5-5 demonstrates how to structure a loop such that the user can specify the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 Until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For…Next</a:t>
            </a:r>
            <a:r>
              <a:rPr lang="en-US" dirty="0"/>
              <a:t> Loops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 Until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 Until</a:t>
            </a:r>
            <a:r>
              <a:rPr lang="en-US" dirty="0"/>
              <a:t> loop iterates until an expression is </a:t>
            </a:r>
            <a:r>
              <a:rPr lang="en-US" i="1" dirty="0"/>
              <a:t>true</a:t>
            </a:r>
          </a:p>
          <a:p>
            <a:pPr lvl="1"/>
            <a:r>
              <a:rPr lang="en-US" dirty="0"/>
              <a:t>Repeats as long as its test expression is </a:t>
            </a:r>
            <a:r>
              <a:rPr lang="en-US" i="1" dirty="0"/>
              <a:t>False</a:t>
            </a:r>
          </a:p>
          <a:p>
            <a:pPr lvl="1"/>
            <a:r>
              <a:rPr lang="en-US" dirty="0"/>
              <a:t>Ends when its test expression becomes </a:t>
            </a:r>
            <a:r>
              <a:rPr lang="en-US" i="1" dirty="0"/>
              <a:t>True</a:t>
            </a:r>
          </a:p>
          <a:p>
            <a:pPr lvl="1"/>
            <a:r>
              <a:rPr lang="en-US" dirty="0"/>
              <a:t>Can be written in either </a:t>
            </a:r>
            <a:r>
              <a:rPr lang="en-US" i="1" dirty="0"/>
              <a:t>pretest</a:t>
            </a:r>
            <a:r>
              <a:rPr lang="en-US" dirty="0"/>
              <a:t> or </a:t>
            </a:r>
            <a:r>
              <a:rPr lang="en-US" i="1" dirty="0"/>
              <a:t>posttest</a:t>
            </a:r>
            <a:r>
              <a:rPr lang="en-US" dirty="0"/>
              <a:t> </a:t>
            </a:r>
            <a:r>
              <a:rPr lang="en-US" dirty="0" smtClean="0"/>
              <a:t>form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Tutorial </a:t>
            </a:r>
            <a:r>
              <a:rPr lang="en-US" dirty="0"/>
              <a:t>5-6 provides a hands-on example of a pretest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 Until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84730" y="3124200"/>
            <a:ext cx="7374541" cy="1754326"/>
            <a:chOff x="682752" y="3352800"/>
            <a:chExt cx="7374541" cy="1754326"/>
          </a:xfrm>
        </p:grpSpPr>
        <p:grpSp>
          <p:nvGrpSpPr>
            <p:cNvPr id="4" name="Group 3"/>
            <p:cNvGrpSpPr/>
            <p:nvPr/>
          </p:nvGrpSpPr>
          <p:grpSpPr>
            <a:xfrm>
              <a:off x="682752" y="3352800"/>
              <a:ext cx="7374540" cy="1631216"/>
              <a:chOff x="1066800" y="3962400"/>
              <a:chExt cx="7374540" cy="163121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066800" y="3962400"/>
                <a:ext cx="3393878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Pretest General Format:</a:t>
                </a:r>
              </a:p>
              <a:p>
                <a:endParaRPr lang="en-US" i="1" dirty="0" smtClean="0"/>
              </a:p>
              <a:p>
                <a:r>
                  <a:rPr lang="en-US" sz="1600" i="1" dirty="0" smtClean="0">
                    <a:latin typeface="Courier New" pitchFamily="49" charset="0"/>
                    <a:cs typeface="Courier New" pitchFamily="49" charset="0"/>
                  </a:rPr>
                  <a:t>Do Until </a:t>
                </a:r>
                <a:r>
                  <a:rPr lang="en-US" sz="1600" i="1" dirty="0" err="1" smtClean="0">
                    <a:latin typeface="Courier New" pitchFamily="49" charset="0"/>
                    <a:cs typeface="Courier New" pitchFamily="49" charset="0"/>
                  </a:rPr>
                  <a:t>BooleanExpression</a:t>
                </a:r>
                <a:endParaRPr lang="en-US" sz="1600" i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sz="1600" i="1" dirty="0" smtClean="0">
                    <a:latin typeface="Courier New" pitchFamily="49" charset="0"/>
                    <a:cs typeface="Courier New" pitchFamily="49" charset="0"/>
                  </a:rPr>
                  <a:t>  Statement</a:t>
                </a:r>
              </a:p>
              <a:p>
                <a:r>
                  <a:rPr lang="en-US" sz="1600" i="1" dirty="0" smtClean="0">
                    <a:latin typeface="Courier New" pitchFamily="49" charset="0"/>
                    <a:cs typeface="Courier New" pitchFamily="49" charset="0"/>
                  </a:rPr>
                  <a:t>  (</a:t>
                </a:r>
                <a:r>
                  <a:rPr lang="en-US" sz="1600" i="1" dirty="0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sz="1600" i="1" dirty="0" smtClean="0">
                    <a:latin typeface="Courier New" pitchFamily="49" charset="0"/>
                    <a:cs typeface="Courier New" pitchFamily="49" charset="0"/>
                  </a:rPr>
                  <a:t>tatements may follow)</a:t>
                </a:r>
              </a:p>
              <a:p>
                <a:r>
                  <a:rPr lang="en-US" sz="1600" i="1" dirty="0" smtClean="0">
                    <a:latin typeface="Courier New" pitchFamily="49" charset="0"/>
                    <a:cs typeface="Courier New" pitchFamily="49" charset="0"/>
                  </a:rPr>
                  <a:t>Loop</a:t>
                </a:r>
                <a:endParaRPr lang="en-US" sz="1600" i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800600" y="3962400"/>
                <a:ext cx="3640740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Posttest General Format:</a:t>
                </a:r>
              </a:p>
              <a:p>
                <a:endParaRPr lang="en-US" i="1" dirty="0" smtClean="0"/>
              </a:p>
              <a:p>
                <a:r>
                  <a:rPr lang="en-US" sz="1600" i="1" dirty="0" smtClean="0">
                    <a:latin typeface="Courier New" pitchFamily="49" charset="0"/>
                    <a:cs typeface="Courier New" pitchFamily="49" charset="0"/>
                  </a:rPr>
                  <a:t>Do</a:t>
                </a:r>
              </a:p>
              <a:p>
                <a:r>
                  <a:rPr lang="en-US" sz="1600" i="1" dirty="0" smtClean="0">
                    <a:latin typeface="Courier New" pitchFamily="49" charset="0"/>
                    <a:cs typeface="Courier New" pitchFamily="49" charset="0"/>
                  </a:rPr>
                  <a:t>  Statement</a:t>
                </a:r>
              </a:p>
              <a:p>
                <a:r>
                  <a:rPr lang="en-US" sz="1600" i="1" dirty="0" smtClean="0">
                    <a:latin typeface="Courier New" pitchFamily="49" charset="0"/>
                    <a:cs typeface="Courier New" pitchFamily="49" charset="0"/>
                  </a:rPr>
                  <a:t>  (Statements may follow)</a:t>
                </a:r>
              </a:p>
              <a:p>
                <a:r>
                  <a:rPr lang="en-US" sz="1600" i="1" dirty="0" smtClean="0">
                    <a:latin typeface="Courier New" pitchFamily="49" charset="0"/>
                    <a:cs typeface="Courier New" pitchFamily="49" charset="0"/>
                  </a:rPr>
                  <a:t>Loop Until </a:t>
                </a:r>
                <a:r>
                  <a:rPr lang="en-US" sz="1600" i="1" dirty="0" err="1" smtClean="0">
                    <a:latin typeface="Courier New" pitchFamily="49" charset="0"/>
                    <a:cs typeface="Courier New" pitchFamily="49" charset="0"/>
                  </a:rPr>
                  <a:t>BooleanExpression</a:t>
                </a:r>
                <a:endParaRPr lang="en-US" sz="1600" i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682753" y="3352800"/>
              <a:ext cx="7374540" cy="1754326"/>
            </a:xfrm>
            <a:prstGeom prst="rect">
              <a:avLst/>
            </a:prstGeom>
            <a:noFill/>
            <a:ln w="63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2752" y="3352800"/>
              <a:ext cx="3584448" cy="1754326"/>
            </a:xfrm>
            <a:prstGeom prst="rect">
              <a:avLst/>
            </a:prstGeom>
            <a:noFill/>
            <a:ln w="63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89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For...Next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Ideal for loops that require a counter, pretest form only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,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dirty="0"/>
              <a:t>, and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/>
              <a:t> are keywords</a:t>
            </a: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CounterVariable</a:t>
            </a:r>
            <a:r>
              <a:rPr lang="en-US" dirty="0"/>
              <a:t> tracks number of iterations</a:t>
            </a: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StartValue</a:t>
            </a:r>
            <a:r>
              <a:rPr lang="en-US" dirty="0"/>
              <a:t> is initial value of counter</a:t>
            </a: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EndValue</a:t>
            </a:r>
            <a:r>
              <a:rPr lang="en-US" dirty="0"/>
              <a:t> is counter number of final iteration</a:t>
            </a:r>
          </a:p>
          <a:p>
            <a:r>
              <a:rPr lang="en-US" dirty="0"/>
              <a:t>Optional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Step Increment</a:t>
            </a:r>
            <a:r>
              <a:rPr lang="en-US" dirty="0"/>
              <a:t> allows the counter to increment at a value other than </a:t>
            </a:r>
            <a:r>
              <a:rPr lang="en-US" i="1" dirty="0"/>
              <a:t>1</a:t>
            </a:r>
            <a:r>
              <a:rPr lang="en-US" dirty="0"/>
              <a:t> at each iteration of the loop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057400"/>
            <a:ext cx="77139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CounterVariable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StartValue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EndValue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[Step Increment]</a:t>
            </a:r>
          </a:p>
          <a:p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 statement</a:t>
            </a:r>
          </a:p>
          <a:p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 (more statements may follow)</a:t>
            </a:r>
          </a:p>
          <a:p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Next [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CounterVariable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1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999" y="2033182"/>
            <a:ext cx="7713971" cy="124341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For…Next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r>
              <a:rPr lang="en-US" sz="2000" dirty="0"/>
              <a:t>Step 1: 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000" dirty="0"/>
              <a:t> is set 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/>
              <a:t> (the start value)</a:t>
            </a:r>
          </a:p>
          <a:p>
            <a:r>
              <a:rPr lang="en-US" sz="2000" dirty="0"/>
              <a:t>Step 2: 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000" dirty="0"/>
              <a:t> is compared 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dirty="0"/>
              <a:t> (the end value) </a:t>
            </a:r>
          </a:p>
          <a:p>
            <a:pPr lvl="4"/>
            <a:r>
              <a:rPr lang="en-US" dirty="0"/>
              <a:t>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/>
              <a:t> is </a:t>
            </a:r>
            <a:r>
              <a:rPr lang="en-US" i="1" dirty="0"/>
              <a:t>less than or equal to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dirty="0"/>
              <a:t> </a:t>
            </a:r>
          </a:p>
          <a:p>
            <a:pPr lvl="5"/>
            <a:r>
              <a:rPr lang="en-US" dirty="0"/>
              <a:t>Continue to Step 3 </a:t>
            </a:r>
          </a:p>
          <a:p>
            <a:pPr lvl="5"/>
            <a:r>
              <a:rPr lang="en-US" dirty="0"/>
              <a:t>Otherwise the loop is exited</a:t>
            </a:r>
          </a:p>
          <a:p>
            <a:r>
              <a:rPr lang="en-US" sz="2000" dirty="0"/>
              <a:t>Step 3: 	</a:t>
            </a:r>
            <a:r>
              <a:rPr lang="en-US" sz="1800" dirty="0"/>
              <a:t>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("Hello")</a:t>
            </a:r>
            <a:r>
              <a:rPr lang="en-US" sz="1800" dirty="0"/>
              <a:t> statement is executed</a:t>
            </a:r>
          </a:p>
          <a:p>
            <a:r>
              <a:rPr lang="en-US" sz="2000" dirty="0"/>
              <a:t>Step 4: 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000" dirty="0"/>
              <a:t> is incremented by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sz="2000" dirty="0"/>
              <a:t>Step 5: 	Go back to Step 2 and repeat this sequence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7523" y="1447800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1 To 10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("Hello")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426255"/>
            <a:ext cx="4819077" cy="124341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For…Next</a:t>
            </a:r>
            <a:r>
              <a:rPr lang="en-US" dirty="0"/>
              <a:t> Loop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524000"/>
            <a:ext cx="7986713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63995" y="1426255"/>
            <a:ext cx="8122805" cy="456020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Step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step</a:t>
            </a:r>
            <a:r>
              <a:rPr lang="en-US" dirty="0"/>
              <a:t> value is the value added to the counter variable at the end of each iteration</a:t>
            </a:r>
          </a:p>
          <a:p>
            <a:r>
              <a:rPr lang="en-US" dirty="0"/>
              <a:t>Optional and if not specified, defaults to 1</a:t>
            </a:r>
          </a:p>
          <a:p>
            <a:r>
              <a:rPr lang="en-US" dirty="0"/>
              <a:t>The following loop iterates 10 times with counter values 0, 10, 20, …, 80, 90, </a:t>
            </a:r>
            <a:r>
              <a:rPr lang="en-US" dirty="0" smtClean="0"/>
              <a:t>100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Step value may be negative, causing the loop to count </a:t>
            </a:r>
            <a:r>
              <a:rPr lang="en-US" dirty="0" smtClean="0"/>
              <a:t>downward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8846" y="3200399"/>
            <a:ext cx="6186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 To 100 Step 10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intCount.ToString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8846" y="4953000"/>
            <a:ext cx="6186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10 To 1 Step -1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intCount.ToString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3086521"/>
            <a:ext cx="6369755" cy="124341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9255" y="4839122"/>
            <a:ext cx="6355900" cy="124341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 input box provides a quick and simple way to ask the user to enter data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lvl="1"/>
            <a:r>
              <a:rPr lang="en-US" dirty="0"/>
              <a:t>User types a value in the text box</a:t>
            </a:r>
          </a:p>
          <a:p>
            <a:pPr lvl="1"/>
            <a:r>
              <a:rPr lang="en-US" i="1" dirty="0"/>
              <a:t>OK</a:t>
            </a:r>
            <a:r>
              <a:rPr lang="en-US" dirty="0"/>
              <a:t> button returns a string value containing user input</a:t>
            </a:r>
          </a:p>
          <a:p>
            <a:pPr lvl="1"/>
            <a:r>
              <a:rPr lang="en-US" i="1" dirty="0"/>
              <a:t>Cancel</a:t>
            </a:r>
            <a:r>
              <a:rPr lang="en-US" dirty="0"/>
              <a:t> button returns an empty string</a:t>
            </a:r>
          </a:p>
          <a:p>
            <a:pPr lvl="1"/>
            <a:r>
              <a:rPr lang="en-US" dirty="0"/>
              <a:t>Should not be used as a primary method of input</a:t>
            </a:r>
          </a:p>
          <a:p>
            <a:pPr lvl="1"/>
            <a:r>
              <a:rPr lang="en-US" dirty="0"/>
              <a:t>Convenient tool for developing &amp; testing applications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7767" y="2362200"/>
            <a:ext cx="4055452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8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 Series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For...Next</a:t>
            </a:r>
            <a:r>
              <a:rPr lang="en-US" dirty="0"/>
              <a:t> loop can be used to calculate the sum of a series of numbers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95600"/>
            <a:ext cx="77251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As Integer     ' Loop counter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Dim intTotal As Integer = 0 ' Accumulator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 Add the numbers 1 through 100.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1 To 100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intTotal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Next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 Display the sum of the numbers.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("The sum of 1 through 100 is " &amp;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intTotal.ToString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2819400"/>
            <a:ext cx="7877592" cy="304800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Optional Topic: Breaking </a:t>
            </a:r>
            <a:r>
              <a:rPr lang="en-US" dirty="0"/>
              <a:t>Out of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In some cases it is convenient to end a loop before the test condition would end it</a:t>
            </a:r>
          </a:p>
          <a:p>
            <a:r>
              <a:rPr lang="en-US" sz="3000" dirty="0"/>
              <a:t>The following statements accomplish this</a:t>
            </a:r>
          </a:p>
          <a:p>
            <a:pPr lvl="1"/>
            <a:r>
              <a:rPr lang="en-US" sz="3000" dirty="0"/>
              <a:t>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Exit Do</a:t>
            </a:r>
            <a:r>
              <a:rPr lang="en-US" sz="3000" dirty="0"/>
              <a:t> </a:t>
            </a:r>
            <a:endParaRPr lang="en-US" sz="3000" dirty="0" smtClean="0"/>
          </a:p>
          <a:p>
            <a:pPr lvl="2"/>
            <a:r>
              <a:rPr lang="en-US" sz="3000" dirty="0" smtClean="0"/>
              <a:t>(</a:t>
            </a:r>
            <a:r>
              <a:rPr lang="en-US" sz="3000" dirty="0"/>
              <a:t>used in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Do While</a:t>
            </a:r>
            <a:r>
              <a:rPr lang="en-US" sz="3000" dirty="0"/>
              <a:t> or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Do Until</a:t>
            </a:r>
            <a:r>
              <a:rPr lang="en-US" sz="3000" dirty="0"/>
              <a:t> loops)</a:t>
            </a:r>
          </a:p>
          <a:p>
            <a:pPr lvl="1"/>
            <a:r>
              <a:rPr lang="en-US" sz="3000" dirty="0"/>
              <a:t>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Exit For </a:t>
            </a:r>
            <a:endParaRPr lang="en-US" sz="30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3000" dirty="0" smtClean="0"/>
              <a:t>(</a:t>
            </a:r>
            <a:r>
              <a:rPr lang="en-US" sz="3000" dirty="0"/>
              <a:t>used in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For…Next</a:t>
            </a:r>
            <a:r>
              <a:rPr lang="en-US" sz="3000" dirty="0"/>
              <a:t> loops)</a:t>
            </a:r>
          </a:p>
          <a:p>
            <a:r>
              <a:rPr lang="en-US" sz="3000" dirty="0"/>
              <a:t>Use this capability with caution</a:t>
            </a:r>
          </a:p>
          <a:p>
            <a:pPr lvl="1"/>
            <a:r>
              <a:rPr lang="en-US" sz="3000" dirty="0"/>
              <a:t>It bypasses normal loop termination</a:t>
            </a:r>
          </a:p>
          <a:p>
            <a:pPr lvl="1"/>
            <a:r>
              <a:rPr lang="en-US" sz="3000" dirty="0"/>
              <a:t>Makes code more difficult to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Which Loop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type of loop works best in different situations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 While</a:t>
            </a:r>
            <a:r>
              <a:rPr lang="en-US" dirty="0"/>
              <a:t> loop </a:t>
            </a:r>
          </a:p>
          <a:p>
            <a:pPr lvl="2"/>
            <a:r>
              <a:rPr lang="en-US" dirty="0"/>
              <a:t>When you wish the loop to repeat as long as the test expression is true or at least once as a pretest loop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 Until</a:t>
            </a:r>
            <a:r>
              <a:rPr lang="en-US" dirty="0"/>
              <a:t> loop </a:t>
            </a:r>
          </a:p>
          <a:p>
            <a:pPr lvl="2"/>
            <a:r>
              <a:rPr lang="en-US" dirty="0"/>
              <a:t>When you wish the loop to repeat as long as the test expression is false or at least once as a pretest loop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For…Next</a:t>
            </a:r>
            <a:r>
              <a:rPr lang="en-US" dirty="0"/>
              <a:t> loop </a:t>
            </a:r>
          </a:p>
          <a:p>
            <a:pPr lvl="2"/>
            <a:r>
              <a:rPr lang="en-US" dirty="0"/>
              <a:t>Primarily used when the number of required iterations is known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nested loop</a:t>
            </a:r>
            <a:r>
              <a:rPr lang="en-US" dirty="0"/>
              <a:t> is a loop inside another loop</a:t>
            </a:r>
          </a:p>
          <a:p>
            <a:r>
              <a:rPr lang="en-US" dirty="0"/>
              <a:t>The hands of a clock make a good example</a:t>
            </a:r>
          </a:p>
          <a:p>
            <a:pPr lvl="1"/>
            <a:r>
              <a:rPr lang="en-US" dirty="0"/>
              <a:t>The hour hand makes 1 revolution for every 60 revolutions of the minute hand</a:t>
            </a:r>
          </a:p>
          <a:p>
            <a:pPr lvl="1"/>
            <a:r>
              <a:rPr lang="en-US" dirty="0"/>
              <a:t>The minute hand makes 1 revolution for every 60 revolutions of the second hand</a:t>
            </a:r>
          </a:p>
          <a:p>
            <a:pPr lvl="1"/>
            <a:r>
              <a:rPr lang="en-US" dirty="0"/>
              <a:t>For every revolution of the hour hand the second hand makes 36,000 revolutions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1905000"/>
            <a:ext cx="716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intHours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 To 23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lblHours.Text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intHours.ToString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intMinutes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 To 59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lblMinutes.Text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intMinutes.ToString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intSeconds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 To 59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lblSeconds.Text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intSeconds.ToString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Next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Next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828800"/>
            <a:ext cx="7877592" cy="416962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819400"/>
            <a:ext cx="7315200" cy="259080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3657600"/>
            <a:ext cx="6477000" cy="114300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00800" y="561583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Hours (outer loop)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95619" y="503868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Minutes (middle loop)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25710" y="443126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Seconds (inner loop)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95618" y="5038680"/>
            <a:ext cx="2410181" cy="371519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80018" y="5588122"/>
            <a:ext cx="2183374" cy="39704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11855" y="4438195"/>
            <a:ext cx="2389145" cy="355477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innermost (seconds) loop will iterate 60 times for each iteration of the middle (minutes) </a:t>
            </a:r>
            <a:r>
              <a:rPr lang="en-US" dirty="0" smtClean="0"/>
              <a:t>loop</a:t>
            </a:r>
          </a:p>
          <a:p>
            <a:endParaRPr lang="en-US" dirty="0"/>
          </a:p>
          <a:p>
            <a:r>
              <a:rPr lang="en-US" dirty="0"/>
              <a:t>The middle (minutes) loop will iterate 60 times for each iteration of the outermost (hours) </a:t>
            </a:r>
            <a:r>
              <a:rPr lang="en-US" dirty="0" smtClean="0"/>
              <a:t>loop</a:t>
            </a:r>
          </a:p>
          <a:p>
            <a:endParaRPr lang="en-US" dirty="0"/>
          </a:p>
          <a:p>
            <a:r>
              <a:rPr lang="en-US" dirty="0"/>
              <a:t>24 iterations of the outermost (hours) loop require:</a:t>
            </a:r>
          </a:p>
          <a:p>
            <a:pPr lvl="1"/>
            <a:r>
              <a:rPr lang="en-US" dirty="0"/>
              <a:t>1,440 iterations of the middle (minutes) loop</a:t>
            </a:r>
          </a:p>
          <a:p>
            <a:pPr lvl="1"/>
            <a:r>
              <a:rPr lang="en-US" dirty="0"/>
              <a:t>86,400 iterations of the innermost (seconds) loop</a:t>
            </a:r>
          </a:p>
          <a:p>
            <a:pPr lvl="1"/>
            <a:endParaRPr lang="en-US" dirty="0"/>
          </a:p>
          <a:p>
            <a:r>
              <a:rPr lang="en-US" dirty="0"/>
              <a:t>An inner loop goes through all its iterations for each iteration of the outer </a:t>
            </a:r>
            <a:r>
              <a:rPr lang="en-US" dirty="0" smtClean="0"/>
              <a:t>loop</a:t>
            </a:r>
          </a:p>
          <a:p>
            <a:endParaRPr lang="en-US" dirty="0"/>
          </a:p>
          <a:p>
            <a:r>
              <a:rPr lang="en-US" dirty="0"/>
              <a:t>Multiply iterations of all loops to get the total iterations of the innermost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Multicolumn List Boxes, Checked List Boxes, and Combo Boxes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Multicolumn List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ListBox</a:t>
            </a:r>
            <a:r>
              <a:rPr lang="en-US" sz="2400" dirty="0"/>
              <a:t> control has a </a:t>
            </a:r>
            <a:r>
              <a:rPr lang="en-US" sz="2400" i="1" dirty="0"/>
              <a:t>Multicolumn</a:t>
            </a:r>
            <a:r>
              <a:rPr lang="en-US" sz="2400" dirty="0"/>
              <a:t> property</a:t>
            </a:r>
          </a:p>
          <a:p>
            <a:pPr lvl="1"/>
            <a:r>
              <a:rPr lang="en-US" sz="2400" dirty="0"/>
              <a:t>Boolean property with default value of </a:t>
            </a:r>
            <a:r>
              <a:rPr lang="en-US" sz="2400" i="1" dirty="0"/>
              <a:t>False</a:t>
            </a:r>
          </a:p>
          <a:p>
            <a:pPr lvl="1"/>
            <a:r>
              <a:rPr lang="en-US" sz="2400" dirty="0"/>
              <a:t>If set to </a:t>
            </a:r>
            <a:r>
              <a:rPr lang="en-US" sz="2400" i="1" dirty="0"/>
              <a:t>True</a:t>
            </a:r>
            <a:r>
              <a:rPr lang="en-US" sz="2400" dirty="0"/>
              <a:t>, entries can appear side by side</a:t>
            </a:r>
          </a:p>
          <a:p>
            <a:r>
              <a:rPr lang="en-US" sz="2400" dirty="0"/>
              <a:t>Below, </a:t>
            </a:r>
            <a:r>
              <a:rPr lang="en-US" sz="2400" i="1" dirty="0" err="1"/>
              <a:t>ColumnWidth</a:t>
            </a:r>
            <a:r>
              <a:rPr lang="en-US" sz="2400" dirty="0"/>
              <a:t> is set to 30</a:t>
            </a:r>
          </a:p>
          <a:p>
            <a:r>
              <a:rPr lang="en-US" sz="2400" dirty="0"/>
              <a:t>Note the appearance of a horizontal scroll bar in this case</a:t>
            </a:r>
          </a:p>
          <a:p>
            <a:endParaRPr lang="en-US" dirty="0"/>
          </a:p>
        </p:txBody>
      </p:sp>
      <p:pic>
        <p:nvPicPr>
          <p:cNvPr id="4" name="Picture 5" descr="05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0885" y="4046561"/>
            <a:ext cx="3522231" cy="2011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6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List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A form of </a:t>
            </a:r>
            <a:r>
              <a:rPr lang="en-US" sz="2200" dirty="0" err="1"/>
              <a:t>ListBox</a:t>
            </a:r>
            <a:r>
              <a:rPr lang="en-US" sz="2200" dirty="0"/>
              <a:t> with the list box properties and methods already </a:t>
            </a:r>
            <a:r>
              <a:rPr lang="en-US" sz="2200" dirty="0" smtClean="0"/>
              <a:t>discussed</a:t>
            </a:r>
          </a:p>
          <a:p>
            <a:endParaRPr lang="en-US" sz="2200" dirty="0"/>
          </a:p>
          <a:p>
            <a:r>
              <a:rPr lang="en-US" sz="2200" dirty="0"/>
              <a:t>One item at a time may be selected but many items in a </a:t>
            </a:r>
            <a:r>
              <a:rPr lang="en-US" sz="2200" i="1" dirty="0"/>
              <a:t>Checked List Box</a:t>
            </a:r>
            <a:r>
              <a:rPr lang="en-US" sz="2200" dirty="0"/>
              <a:t> can be </a:t>
            </a:r>
            <a:r>
              <a:rPr lang="en-US" sz="2200" dirty="0" smtClean="0"/>
              <a:t>checked</a:t>
            </a:r>
          </a:p>
          <a:p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i="1" dirty="0" err="1"/>
              <a:t>CheckOnClick</a:t>
            </a:r>
            <a:r>
              <a:rPr lang="en-US" sz="2200" dirty="0"/>
              <a:t> property determines how items may be </a:t>
            </a:r>
            <a:r>
              <a:rPr lang="en-US" sz="2200" dirty="0" smtClean="0"/>
              <a:t>checked</a:t>
            </a:r>
          </a:p>
          <a:p>
            <a:endParaRPr lang="en-US" sz="2200" dirty="0"/>
          </a:p>
          <a:p>
            <a:pPr lvl="1"/>
            <a:r>
              <a:rPr lang="en-US" sz="2200" i="1" dirty="0"/>
              <a:t>False</a:t>
            </a:r>
            <a:r>
              <a:rPr lang="en-US" sz="2200" dirty="0"/>
              <a:t> - user clicks item once </a:t>
            </a:r>
            <a:br>
              <a:rPr lang="en-US" sz="2200" dirty="0"/>
            </a:br>
            <a:r>
              <a:rPr lang="en-US" sz="2200" dirty="0"/>
              <a:t>to select it, again to check it</a:t>
            </a:r>
          </a:p>
          <a:p>
            <a:pPr lvl="1"/>
            <a:r>
              <a:rPr lang="en-US" sz="2200" i="1" dirty="0"/>
              <a:t>True</a:t>
            </a:r>
            <a:r>
              <a:rPr lang="en-US" sz="2200" dirty="0"/>
              <a:t> - user clicks item only once </a:t>
            </a:r>
            <a:br>
              <a:rPr lang="en-US" sz="2200" dirty="0"/>
            </a:br>
            <a:r>
              <a:rPr lang="en-US" sz="2200" dirty="0"/>
              <a:t>to both select it and check it</a:t>
            </a:r>
          </a:p>
          <a:p>
            <a:endParaRPr lang="en-US" dirty="0"/>
          </a:p>
        </p:txBody>
      </p:sp>
      <p:pic>
        <p:nvPicPr>
          <p:cNvPr id="4" name="Picture 3" descr="05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376382"/>
            <a:ext cx="2304197" cy="1664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7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General Format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838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b="1" i="1" dirty="0" err="1">
                <a:latin typeface="Courier New" pitchFamily="49" charset="0"/>
                <a:cs typeface="Courier New" pitchFamily="49" charset="0"/>
              </a:rPr>
              <a:t>InputBox</a:t>
            </a:r>
            <a:r>
              <a:rPr lang="en-US" sz="2800" b="1" i="1" dirty="0">
                <a:latin typeface="Courier New" pitchFamily="49" charset="0"/>
                <a:cs typeface="Courier New" pitchFamily="49" charset="0"/>
              </a:rPr>
              <a:t>(Prompt [,Title] [,Default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28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600201"/>
            <a:ext cx="7848600" cy="60960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139880"/>
              </p:ext>
            </p:extLst>
          </p:nvPr>
        </p:nvGraphicFramePr>
        <p:xfrm>
          <a:off x="666591" y="2819400"/>
          <a:ext cx="7810818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146"/>
                <a:gridCol w="6515672"/>
              </a:tblGrid>
              <a:tr h="1676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Argument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Description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latin typeface="Courier New" pitchFamily="49" charset="0"/>
                          <a:cs typeface="Courier New" pitchFamily="49" charset="0"/>
                        </a:rPr>
                        <a:t>Prompt</a:t>
                      </a:r>
                      <a:endParaRPr lang="en-US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String displayed</a:t>
                      </a:r>
                      <a:r>
                        <a:rPr lang="en-US" b="0" baseline="0" dirty="0" smtClean="0"/>
                        <a:t> in the input box, normally asks the user for a value</a:t>
                      </a:r>
                      <a:endParaRPr lang="en-US" b="0" i="0" baseline="0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/>
                        <a:t>[Optional arguments]</a:t>
                      </a:r>
                      <a:endParaRPr lang="en-US" sz="2000" b="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latin typeface="Courier New" pitchFamily="49" charset="0"/>
                          <a:cs typeface="Courier New" pitchFamily="49" charset="0"/>
                        </a:rPr>
                        <a:t>Title</a:t>
                      </a:r>
                      <a:endParaRPr lang="en-US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String that appears in the title bar, contains</a:t>
                      </a:r>
                      <a:r>
                        <a:rPr lang="en-US" b="0" baseline="0" dirty="0" smtClean="0"/>
                        <a:t> project name by default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latin typeface="Courier New" pitchFamily="49" charset="0"/>
                          <a:cs typeface="Courier New" pitchFamily="49" charset="0"/>
                        </a:rPr>
                        <a:t>Default</a:t>
                      </a:r>
                      <a:endParaRPr lang="en-US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String to be initially</a:t>
                      </a:r>
                      <a:r>
                        <a:rPr lang="en-US" b="0" baseline="0" dirty="0" smtClean="0"/>
                        <a:t> displayed in the text box, empty by default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Status of Checked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 err="1"/>
              <a:t>GetItemChecked</a:t>
            </a:r>
            <a:r>
              <a:rPr lang="en-US" sz="2400" dirty="0"/>
              <a:t> method determines if an item is checked by returning a Boolean value</a:t>
            </a:r>
          </a:p>
          <a:p>
            <a:r>
              <a:rPr lang="en-US" sz="2400" dirty="0"/>
              <a:t>General Format: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sz="2400" dirty="0"/>
              <a:t>Returns </a:t>
            </a:r>
            <a:r>
              <a:rPr lang="en-US" sz="2400" i="1" dirty="0"/>
              <a:t>True</a:t>
            </a:r>
            <a:r>
              <a:rPr lang="en-US" sz="2400" dirty="0"/>
              <a:t> if the item at </a:t>
            </a:r>
            <a:r>
              <a:rPr lang="en-US" sz="2400" i="1" dirty="0"/>
              <a:t>Index</a:t>
            </a:r>
            <a:r>
              <a:rPr lang="en-US" sz="2400" dirty="0"/>
              <a:t> has been checked</a:t>
            </a:r>
          </a:p>
          <a:p>
            <a:pPr lvl="1"/>
            <a:r>
              <a:rPr lang="en-US" sz="2400" dirty="0"/>
              <a:t>Otherwise, returns </a:t>
            </a:r>
            <a:r>
              <a:rPr lang="en-US" sz="2400" i="1" dirty="0"/>
              <a:t>False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1451" y="3502967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CheckedListBox.GetItemChecked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(Index)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451" y="3352800"/>
            <a:ext cx="6821098" cy="761999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GetItemsChecked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             ' List box index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intCheckedCities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 = 0 ' To count checked cities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 Step through the items in the list box, counting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 the number of checked items.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clbCities.Items.Count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clbCities.GetItemChecked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= True Then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intCheckedCities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End If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 Display the number of checked cities.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("You checked " &amp;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intCheckedCities.ToString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&amp;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" cities.")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752600"/>
            <a:ext cx="8458200" cy="4247317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Combo Boxes Similar to List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Both display a list of items to the user</a:t>
            </a:r>
          </a:p>
          <a:p>
            <a:r>
              <a:rPr lang="en-US" dirty="0"/>
              <a:t>Both have Items, </a:t>
            </a:r>
            <a:r>
              <a:rPr lang="en-US" i="1" dirty="0" err="1"/>
              <a:t>Items.Count</a:t>
            </a:r>
            <a:r>
              <a:rPr lang="en-US" dirty="0"/>
              <a:t>, </a:t>
            </a:r>
            <a:r>
              <a:rPr lang="en-US" i="1" dirty="0" err="1"/>
              <a:t>SelectedIndex</a:t>
            </a:r>
            <a:r>
              <a:rPr lang="en-US" dirty="0"/>
              <a:t>, </a:t>
            </a:r>
            <a:r>
              <a:rPr lang="en-US" dirty="0" err="1"/>
              <a:t>SelectedItem</a:t>
            </a:r>
            <a:r>
              <a:rPr lang="en-US" dirty="0"/>
              <a:t>, and </a:t>
            </a:r>
            <a:r>
              <a:rPr lang="en-US" i="1" dirty="0">
                <a:cs typeface="Courier New" pitchFamily="49" charset="0"/>
              </a:rPr>
              <a:t>Sorted</a:t>
            </a:r>
            <a:r>
              <a:rPr lang="en-US" dirty="0"/>
              <a:t> properties</a:t>
            </a:r>
          </a:p>
          <a:p>
            <a:r>
              <a:rPr lang="en-US" dirty="0"/>
              <a:t>Both have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Items.Add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Items.Clear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Items.Remove</a:t>
            </a:r>
            <a:r>
              <a:rPr lang="en-US" dirty="0"/>
              <a:t>,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Items.RemoveAt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methods</a:t>
            </a:r>
          </a:p>
          <a:p>
            <a:r>
              <a:rPr lang="en-US" dirty="0"/>
              <a:t>These properties and methods work the same with combo boxes and list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Combo Box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combo box also functions like a text box</a:t>
            </a:r>
          </a:p>
          <a:p>
            <a:r>
              <a:rPr lang="en-US" dirty="0"/>
              <a:t>The combo box has a </a:t>
            </a:r>
            <a:r>
              <a:rPr lang="en-US" i="1" dirty="0"/>
              <a:t>Text</a:t>
            </a:r>
            <a:r>
              <a:rPr lang="en-US" dirty="0"/>
              <a:t> property</a:t>
            </a:r>
          </a:p>
          <a:p>
            <a:r>
              <a:rPr lang="en-US" dirty="0"/>
              <a:t>The user may enter text into a combo box</a:t>
            </a:r>
          </a:p>
          <a:p>
            <a:r>
              <a:rPr lang="en-US" dirty="0"/>
              <a:t>Or the user may select the text from a series of list box type choices </a:t>
            </a:r>
          </a:p>
          <a:p>
            <a:r>
              <a:rPr lang="en-US" dirty="0"/>
              <a:t>In code, we use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cbo</a:t>
            </a:r>
            <a:r>
              <a:rPr lang="en-US" dirty="0"/>
              <a:t> prefix when naming combo 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Combo Box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Simple Combo Box</a:t>
            </a:r>
          </a:p>
          <a:p>
            <a:pPr lvl="1"/>
            <a:r>
              <a:rPr lang="en-US" dirty="0"/>
              <a:t>List is always shown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Drop-down Combo Box</a:t>
            </a:r>
          </a:p>
          <a:p>
            <a:pPr lvl="1"/>
            <a:r>
              <a:rPr lang="en-US" sz="2000" dirty="0"/>
              <a:t>List appears when user clicks down arrow</a:t>
            </a:r>
          </a:p>
          <a:p>
            <a:pPr lvl="1"/>
            <a:r>
              <a:rPr lang="en-US" sz="2000" dirty="0"/>
              <a:t>User can type text or select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10" descr="05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971800"/>
            <a:ext cx="2895600" cy="1978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5257800" y="3352800"/>
            <a:ext cx="2590800" cy="2659062"/>
            <a:chOff x="5257800" y="3513138"/>
            <a:chExt cx="2590800" cy="2659062"/>
          </a:xfrm>
        </p:grpSpPr>
        <p:pic>
          <p:nvPicPr>
            <p:cNvPr id="9" name="Picture 11" descr="053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3513138"/>
              <a:ext cx="2590800" cy="6953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Picture 12" descr="053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57800" y="4603750"/>
              <a:ext cx="2590800" cy="15684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553200" y="4208463"/>
              <a:ext cx="0" cy="533400"/>
            </a:xfrm>
            <a:prstGeom prst="line">
              <a:avLst/>
            </a:prstGeom>
            <a:noFill/>
            <a:ln w="76200" cmpd="sng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41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List Boxes versus Combo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Drop-down List Combo Box</a:t>
            </a:r>
          </a:p>
          <a:p>
            <a:pPr lvl="1"/>
            <a:r>
              <a:rPr lang="en-US" sz="2400" dirty="0"/>
              <a:t>Behaves like a Drop-Down</a:t>
            </a:r>
            <a:br>
              <a:rPr lang="en-US" sz="2400" dirty="0"/>
            </a:br>
            <a:r>
              <a:rPr lang="en-US" sz="2400" dirty="0"/>
              <a:t>Combo Box, but the user</a:t>
            </a:r>
            <a:br>
              <a:rPr lang="en-US" sz="2400" dirty="0"/>
            </a:br>
            <a:r>
              <a:rPr lang="en-US" sz="2400" dirty="0"/>
              <a:t>may not enter text directly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2400" dirty="0" smtClean="0"/>
          </a:p>
          <a:p>
            <a:r>
              <a:rPr lang="en-US" sz="2400" dirty="0"/>
              <a:t>Tutorial 5-9 demonstrates the combo box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257800" y="2370931"/>
            <a:ext cx="2590800" cy="2659062"/>
            <a:chOff x="5257800" y="3513138"/>
            <a:chExt cx="2590800" cy="2659062"/>
          </a:xfrm>
        </p:grpSpPr>
        <p:pic>
          <p:nvPicPr>
            <p:cNvPr id="5" name="Picture 11" descr="053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57800" y="3513138"/>
              <a:ext cx="2590800" cy="6953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Picture 12" descr="053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4603750"/>
              <a:ext cx="2590800" cy="15684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6553200" y="4208463"/>
              <a:ext cx="0" cy="533400"/>
            </a:xfrm>
            <a:prstGeom prst="line">
              <a:avLst/>
            </a:prstGeom>
            <a:noFill/>
            <a:ln w="76200" cmpd="sng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List Boxes versus Combo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If restricting the user to select items listed</a:t>
            </a:r>
          </a:p>
          <a:p>
            <a:pPr lvl="1"/>
            <a:r>
              <a:rPr lang="en-US" dirty="0"/>
              <a:t>If empty space </a:t>
            </a:r>
          </a:p>
          <a:p>
            <a:pPr lvl="2"/>
            <a:r>
              <a:rPr lang="en-US" sz="2800" dirty="0"/>
              <a:t>Use list box</a:t>
            </a:r>
          </a:p>
          <a:p>
            <a:pPr lvl="1"/>
            <a:r>
              <a:rPr lang="en-US" dirty="0"/>
              <a:t>If limited space </a:t>
            </a:r>
          </a:p>
          <a:p>
            <a:pPr lvl="2"/>
            <a:r>
              <a:rPr lang="en-US" sz="2800" dirty="0"/>
              <a:t>Use drop-down list combo box</a:t>
            </a:r>
          </a:p>
          <a:p>
            <a:pPr lvl="2"/>
            <a:endParaRPr lang="en-US" sz="2800" dirty="0"/>
          </a:p>
          <a:p>
            <a:r>
              <a:rPr lang="en-US" sz="2800" dirty="0"/>
              <a:t>If allowing user to select an item listed or enter an entirely new item</a:t>
            </a:r>
          </a:p>
          <a:p>
            <a:pPr lvl="1"/>
            <a:r>
              <a:rPr lang="en-US" dirty="0"/>
              <a:t>If empty space </a:t>
            </a:r>
          </a:p>
          <a:p>
            <a:pPr lvl="2"/>
            <a:r>
              <a:rPr lang="en-US" sz="2800" dirty="0"/>
              <a:t>Use simple combo box</a:t>
            </a:r>
          </a:p>
          <a:p>
            <a:pPr lvl="1"/>
            <a:r>
              <a:rPr lang="en-US" dirty="0"/>
              <a:t>If limited space </a:t>
            </a:r>
          </a:p>
          <a:p>
            <a:pPr lvl="2"/>
            <a:r>
              <a:rPr lang="en-US" sz="2800" dirty="0"/>
              <a:t>Use drop-down combo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Random numbers are used in games and simulations to create random events</a:t>
            </a:r>
          </a:p>
          <a:p>
            <a:r>
              <a:rPr lang="en-US" sz="2400" dirty="0"/>
              <a:t>Computers create </a:t>
            </a:r>
            <a:r>
              <a:rPr lang="en-US" sz="2400" i="1" dirty="0"/>
              <a:t>pseudo-random</a:t>
            </a:r>
            <a:r>
              <a:rPr lang="en-US" sz="2400" dirty="0"/>
              <a:t> numbers, which are not truly random</a:t>
            </a:r>
          </a:p>
          <a:p>
            <a:r>
              <a:rPr lang="en-US" sz="2400" dirty="0"/>
              <a:t>To generate random numbers in Visual Basic, create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2400" dirty="0"/>
              <a:t> object reference variable</a:t>
            </a:r>
          </a:p>
          <a:p>
            <a:r>
              <a:rPr lang="en-US" sz="2400" dirty="0"/>
              <a:t>For example: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400" dirty="0"/>
              <a:t>Creates a new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2400" dirty="0"/>
              <a:t> object in memory called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rand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rand</a:t>
            </a:r>
            <a:r>
              <a:rPr lang="en-US" sz="2400" dirty="0"/>
              <a:t> variable can be used to call the object’s methods for generating random numbers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6841" y="3962400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Dim rand As New Random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2056" y="3843010"/>
            <a:ext cx="4925104" cy="761999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You call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1800" dirty="0" smtClean="0"/>
              <a:t> object’s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1800" dirty="0"/>
              <a:t> method to get a random integer number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r>
              <a:rPr lang="en-US" sz="1800" dirty="0"/>
              <a:t>Calling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1800" dirty="0"/>
              <a:t> with no arguments</a:t>
            </a:r>
          </a:p>
          <a:p>
            <a:pPr lvl="1"/>
            <a:r>
              <a:rPr lang="en-US" sz="1800" dirty="0"/>
              <a:t>Generates an integer between 0 and 2,147,483,647</a:t>
            </a:r>
          </a:p>
          <a:p>
            <a:r>
              <a:rPr lang="en-US" sz="1800" dirty="0"/>
              <a:t>Alternatively, you can specify an integer argument for the upper limit</a:t>
            </a:r>
          </a:p>
          <a:p>
            <a:pPr lvl="1"/>
            <a:r>
              <a:rPr lang="en-US" sz="1800" dirty="0"/>
              <a:t>The following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1800" dirty="0"/>
              <a:t> method generates a number between 0 and 99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1800" dirty="0"/>
              <a:t>Numeric range does not have to begin at zero </a:t>
            </a:r>
          </a:p>
          <a:p>
            <a:pPr lvl="1"/>
            <a:r>
              <a:rPr lang="en-US" sz="1800" dirty="0"/>
              <a:t>Add or subtract to shift the numeric range upward or downward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17779" y="2110362"/>
            <a:ext cx="4044697" cy="4059051"/>
            <a:chOff x="2617779" y="2193309"/>
            <a:chExt cx="4044697" cy="4059051"/>
          </a:xfrm>
        </p:grpSpPr>
        <p:sp>
          <p:nvSpPr>
            <p:cNvPr id="5" name="TextBox 4"/>
            <p:cNvSpPr txBox="1"/>
            <p:nvPr/>
          </p:nvSpPr>
          <p:spPr>
            <a:xfrm>
              <a:off x="2920455" y="2193309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intNum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rand.Next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0455" y="4189174"/>
              <a:ext cx="3355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intNum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rand.Next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(100)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2564" y="5883028"/>
              <a:ext cx="376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intNum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rand.Next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(10) + 1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17779" y="5562600"/>
              <a:ext cx="404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intNum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rand.Next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(100) - 50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894297" y="4023281"/>
            <a:ext cx="3355406" cy="535225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49652" y="5479653"/>
            <a:ext cx="4044697" cy="701427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4297" y="2057400"/>
            <a:ext cx="3316311" cy="506035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retrieve the value returned by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InputBox</a:t>
            </a:r>
            <a:r>
              <a:rPr lang="en-US" sz="2000" dirty="0"/>
              <a:t> function, use the assignment operator to assign it to a variable</a:t>
            </a:r>
          </a:p>
          <a:p>
            <a:r>
              <a:rPr lang="en-US" sz="2000" dirty="0"/>
              <a:t>For example, the following statement assigns the string value returned by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InputBox</a:t>
            </a:r>
            <a:r>
              <a:rPr lang="en-US" sz="2000" dirty="0"/>
              <a:t> function to the string variable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strUserInput</a:t>
            </a:r>
            <a:r>
              <a:rPr lang="en-US" sz="2000" dirty="0" smtClean="0">
                <a:cs typeface="Courier New" pitchFamily="49" charset="0"/>
              </a:rPr>
              <a:t> and converts the string into a numeric values</a:t>
            </a:r>
            <a:endParaRPr lang="en-US" sz="2000" dirty="0">
              <a:cs typeface="Courier New" pitchFamily="49" charset="0"/>
            </a:endParaRPr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pPr>
              <a:buNone/>
            </a:pPr>
            <a:endParaRPr lang="en-US" sz="2900" dirty="0"/>
          </a:p>
          <a:p>
            <a:endParaRPr lang="en-US" sz="2900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6891" y="4419600"/>
            <a:ext cx="4038600" cy="1707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229591" y="3429000"/>
            <a:ext cx="655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strUserInput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String =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InputBox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("Enter the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.","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Provide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Value")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dblDistance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CDbl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strUserInput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3428999"/>
            <a:ext cx="6792191" cy="830997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NextDouble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dirty="0"/>
              <a:t>Call a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2200" dirty="0"/>
              <a:t> object’s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NextDouble</a:t>
            </a:r>
            <a:r>
              <a:rPr lang="en-US" sz="2200" dirty="0"/>
              <a:t> method to get a random floating-point number in the range of 0.0 up to (but not including) 1.0</a:t>
            </a:r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If you want the random number to fall within a larger range, multiply it by a scaling factor</a:t>
            </a:r>
          </a:p>
          <a:p>
            <a:pPr lvl="1"/>
            <a:r>
              <a:rPr lang="en-US" sz="2200" dirty="0"/>
              <a:t>The following statement generates a random number between 0.0 and 500.0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The following statement generates a random number between 100.0 and 600.0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Tutorial 5-10 uses random numbers to simulate a coin toss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87510" y="2209800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rand.NextDouble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77" y="3817848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rand.NextDouble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* 500.0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9530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dblNum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rand.NextDouble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* 500.0) + 100.0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6076" y="3749497"/>
            <a:ext cx="4871847" cy="506035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8883" y="2141448"/>
            <a:ext cx="3625717" cy="506035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4884648"/>
            <a:ext cx="6248400" cy="506035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Seeds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</a:t>
            </a:r>
            <a:r>
              <a:rPr lang="en-US" sz="2000" i="1" dirty="0"/>
              <a:t>seed value</a:t>
            </a:r>
            <a:r>
              <a:rPr lang="en-US" sz="2000" dirty="0"/>
              <a:t> is used in the calculation that returns the next random number in the series</a:t>
            </a:r>
          </a:p>
          <a:p>
            <a:r>
              <a:rPr lang="en-US" sz="2000" dirty="0"/>
              <a:t>Using the same seed value results in the same series of random numbers</a:t>
            </a:r>
          </a:p>
          <a:p>
            <a:r>
              <a:rPr lang="en-US" sz="2000" dirty="0"/>
              <a:t>The system time, which changes every hundredth of a second, is the preferred seed value used by a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2000" dirty="0"/>
              <a:t> object in most cases</a:t>
            </a:r>
          </a:p>
          <a:p>
            <a:r>
              <a:rPr lang="en-US" sz="2000" dirty="0"/>
              <a:t>You can specify the seed value if you desire, when you create a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2000" dirty="0"/>
              <a:t> object</a:t>
            </a:r>
          </a:p>
          <a:p>
            <a:r>
              <a:rPr lang="en-US" sz="2000" dirty="0"/>
              <a:t>For example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pPr lvl="1"/>
            <a:r>
              <a:rPr lang="en-US" sz="2000" dirty="0"/>
              <a:t>1000 as the seed value generates the same series of random numbers</a:t>
            </a:r>
          </a:p>
          <a:p>
            <a:pPr lvl="1"/>
            <a:r>
              <a:rPr lang="en-US" sz="2000" dirty="0"/>
              <a:t>Useful for specific tests and validations</a:t>
            </a:r>
          </a:p>
          <a:p>
            <a:pPr lvl="1"/>
            <a:r>
              <a:rPr lang="en-US" sz="2000" dirty="0"/>
              <a:t>Boring and repetitive for computer games or simulations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9652" y="4297695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rand As New Random(1000)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49651" y="4214748"/>
            <a:ext cx="4044697" cy="535225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Simplifying Code with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With…End With</a:t>
            </a:r>
            <a:r>
              <a:rPr lang="en-US" dirty="0"/>
              <a:t>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With...End With</a:t>
            </a:r>
            <a:r>
              <a:rPr lang="en-US" dirty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/>
              <a:t>Multiple statements that use the same control or other object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sz="3600" dirty="0"/>
              <a:t>Can be simplified using the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With…End With</a:t>
            </a:r>
            <a:r>
              <a:rPr lang="en-US" sz="3600" dirty="0"/>
              <a:t>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600" dirty="0"/>
              <a:t>Eliminates the need to repeatedly type the control name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4958" y="1981200"/>
            <a:ext cx="6494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txtName.Clear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txtName.ForeColor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Color.Blue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txtName.BackColor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Color.Yellow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txtName.BorderStyle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BorderStyle.Fixed3D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2734" y="3886200"/>
            <a:ext cx="58785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txtName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Clear()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ForeColor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Color.Blue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BackColor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Color.Yellow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BorderStyle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BorderStyle.Fixed3D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 With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870142"/>
            <a:ext cx="5943600" cy="184485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1981200"/>
            <a:ext cx="6676043" cy="1323439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ToolTips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ToolTip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ToolTip </a:t>
            </a:r>
            <a:r>
              <a:rPr lang="en-US" dirty="0"/>
              <a:t>is the short text message you see when holding the mouse over a control</a:t>
            </a:r>
          </a:p>
          <a:p>
            <a:r>
              <a:rPr lang="en-US" dirty="0"/>
              <a:t>These are easy to set up and use in Visual Basic forms</a:t>
            </a:r>
          </a:p>
          <a:p>
            <a:r>
              <a:rPr lang="en-US" dirty="0"/>
              <a:t>The ToolTip control allows you to create </a:t>
            </a:r>
            <a:r>
              <a:rPr lang="en-US" dirty="0" smtClean="0"/>
              <a:t>concise help </a:t>
            </a:r>
            <a:r>
              <a:rPr lang="en-US" dirty="0"/>
              <a:t>for other controls on a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ToolTip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Display the form in </a:t>
            </a:r>
            <a:r>
              <a:rPr lang="en-US" sz="3000" dirty="0" smtClean="0"/>
              <a:t>the </a:t>
            </a:r>
            <a:r>
              <a:rPr lang="en-US" sz="3000" i="1" dirty="0" smtClean="0"/>
              <a:t>Design</a:t>
            </a:r>
            <a:r>
              <a:rPr lang="en-US" sz="3000" dirty="0" smtClean="0"/>
              <a:t>er window</a:t>
            </a:r>
            <a:endParaRPr lang="en-US" sz="3000" dirty="0"/>
          </a:p>
          <a:p>
            <a:r>
              <a:rPr lang="en-US" sz="3000" dirty="0"/>
              <a:t>Double-click the ToolTip tool in the </a:t>
            </a:r>
            <a:r>
              <a:rPr lang="en-US" sz="3000" i="1" dirty="0"/>
              <a:t>Toolbox</a:t>
            </a:r>
          </a:p>
          <a:p>
            <a:r>
              <a:rPr lang="en-US" sz="3000" dirty="0"/>
              <a:t>The ToolTip control is invisible at runtime</a:t>
            </a:r>
          </a:p>
          <a:p>
            <a:pPr lvl="1"/>
            <a:r>
              <a:rPr lang="en-US" sz="3000" dirty="0"/>
              <a:t>It appears in the </a:t>
            </a:r>
            <a:r>
              <a:rPr lang="en-US" sz="3000" i="1" dirty="0"/>
              <a:t>component tray</a:t>
            </a:r>
            <a:r>
              <a:rPr lang="en-US" sz="3000" dirty="0"/>
              <a:t>, not the form</a:t>
            </a:r>
          </a:p>
          <a:p>
            <a:pPr lvl="1"/>
            <a:r>
              <a:rPr lang="en-US" sz="3000" dirty="0"/>
              <a:t>Component tray is a resizable region at the bottom of the </a:t>
            </a:r>
            <a:r>
              <a:rPr lang="en-US" sz="3000" i="1" dirty="0" smtClean="0"/>
              <a:t>Designer</a:t>
            </a:r>
            <a:r>
              <a:rPr lang="en-US" sz="3000" dirty="0" smtClean="0"/>
              <a:t> </a:t>
            </a:r>
            <a:r>
              <a:rPr lang="en-US" sz="3000" dirty="0"/>
              <a:t>window that hold invisible controls</a:t>
            </a:r>
          </a:p>
          <a:p>
            <a:r>
              <a:rPr lang="en-US" sz="3000" dirty="0" smtClean="0"/>
              <a:t>After adding a ToolTip, all other controls will </a:t>
            </a:r>
            <a:r>
              <a:rPr lang="en-US" sz="3000" dirty="0"/>
              <a:t>now have a ToolTip property</a:t>
            </a:r>
          </a:p>
          <a:p>
            <a:r>
              <a:rPr lang="en-US" sz="3000" dirty="0"/>
              <a:t>This new property holds the text string that will be displayed for that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Select the ToolTip control from the </a:t>
            </a:r>
            <a:r>
              <a:rPr lang="en-US" sz="2400" dirty="0" smtClean="0"/>
              <a:t>component tray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Examine the </a:t>
            </a:r>
            <a:r>
              <a:rPr lang="en-US" sz="2400" i="1" dirty="0"/>
              <a:t>Properties</a:t>
            </a:r>
            <a:r>
              <a:rPr lang="en-US" sz="2400" dirty="0"/>
              <a:t> window to see the </a:t>
            </a:r>
            <a:r>
              <a:rPr lang="en-US" sz="2400" dirty="0" smtClean="0"/>
              <a:t>following: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An </a:t>
            </a:r>
            <a:r>
              <a:rPr lang="en-US" sz="2400" dirty="0" err="1"/>
              <a:t>InitialDelay</a:t>
            </a:r>
            <a:r>
              <a:rPr lang="en-US" sz="2400" dirty="0"/>
              <a:t> property that regulates the delay before a tip appears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</a:t>
            </a:r>
            <a:r>
              <a:rPr lang="en-US" sz="2400" dirty="0" err="1"/>
              <a:t>AutoPopDelay</a:t>
            </a:r>
            <a:r>
              <a:rPr lang="en-US" sz="2400" dirty="0"/>
              <a:t> property that determines how long a tip is displayed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 err="1"/>
              <a:t>ReshowDelay</a:t>
            </a:r>
            <a:r>
              <a:rPr lang="en-US" sz="2400" dirty="0"/>
              <a:t> property determines the time between the display of different tips as the user moves the mouse from control to </a:t>
            </a:r>
            <a:r>
              <a:rPr lang="en-US" sz="2400" dirty="0" smtClean="0"/>
              <a:t>control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/>
              <a:t>AutomaticDelay</a:t>
            </a:r>
            <a:r>
              <a:rPr lang="en-US" sz="2400" dirty="0" smtClean="0"/>
              <a:t> property sets these properties all at once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Tutorial 5-11 demonstrates </a:t>
            </a:r>
            <a:r>
              <a:rPr lang="en-US" sz="2400" dirty="0" smtClean="0"/>
              <a:t>how to add ToolTips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93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Focus on Program Design and Problem Solving: Building the </a:t>
            </a:r>
            <a:r>
              <a:rPr lang="en-US" sz="2700" i="1" dirty="0"/>
              <a:t>Vehicle Loan Calculator</a:t>
            </a:r>
            <a:r>
              <a:rPr lang="en-US" sz="2700" dirty="0"/>
              <a:t> Application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Basic has several built-in functions for performing financial calculations </a:t>
            </a:r>
          </a:p>
          <a:p>
            <a:r>
              <a:rPr lang="en-US" dirty="0" smtClean="0"/>
              <a:t>The </a:t>
            </a:r>
            <a:r>
              <a:rPr lang="en-US" i="1" dirty="0"/>
              <a:t>Vehicle Loan </a:t>
            </a:r>
            <a:r>
              <a:rPr lang="en-US" i="1" dirty="0" smtClean="0"/>
              <a:t>Calculator </a:t>
            </a:r>
            <a:r>
              <a:rPr lang="en-US" dirty="0" smtClean="0"/>
              <a:t>application uses </a:t>
            </a:r>
            <a:r>
              <a:rPr lang="en-US" dirty="0"/>
              <a:t>the following functions: 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Ipmt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PPmt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8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Boxes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Pmt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Pmt</a:t>
            </a:r>
            <a:r>
              <a:rPr lang="en-US" sz="1800" dirty="0"/>
              <a:t> function returns the periodic payment amount for a loan with a fixed interest rate</a:t>
            </a:r>
          </a:p>
          <a:p>
            <a:endParaRPr lang="en-US" sz="1800" dirty="0" smtClean="0"/>
          </a:p>
          <a:p>
            <a:endParaRPr lang="en-US" sz="1800" dirty="0"/>
          </a:p>
          <a:p>
            <a:pPr lvl="2"/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PeriodicInterestRate</a:t>
            </a:r>
            <a:r>
              <a:rPr lang="en-US" sz="1800" dirty="0"/>
              <a:t> is the rate of interest per period</a:t>
            </a:r>
          </a:p>
          <a:p>
            <a:pPr lvl="2"/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NumberOfPeriods</a:t>
            </a:r>
            <a:r>
              <a:rPr lang="en-US" sz="1800" dirty="0"/>
              <a:t> is the total number of months</a:t>
            </a:r>
          </a:p>
          <a:p>
            <a:pPr lvl="2"/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LoanAmount</a:t>
            </a:r>
            <a:r>
              <a:rPr lang="en-US" sz="1800" dirty="0"/>
              <a:t> is the amount being borrowed, must be </a:t>
            </a:r>
            <a:r>
              <a:rPr lang="en-US" sz="1800" dirty="0" smtClean="0"/>
              <a:t>negative</a:t>
            </a:r>
            <a:endParaRPr lang="en-US" sz="1800" dirty="0"/>
          </a:p>
          <a:p>
            <a:r>
              <a:rPr lang="en-US" sz="1800" dirty="0"/>
              <a:t>For example:</a:t>
            </a:r>
          </a:p>
          <a:p>
            <a:endParaRPr lang="en-US" sz="1800" dirty="0" smtClean="0"/>
          </a:p>
          <a:p>
            <a:endParaRPr lang="en-US" sz="1800" dirty="0"/>
          </a:p>
          <a:p>
            <a:pPr lvl="2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dblAnnInt</a:t>
            </a:r>
            <a:r>
              <a:rPr lang="en-US" sz="1800" dirty="0"/>
              <a:t> holds the annual interest rate</a:t>
            </a:r>
          </a:p>
          <a:p>
            <a:pPr lvl="2"/>
            <a:r>
              <a:rPr lang="en-US" sz="1800" dirty="0"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800" dirty="0"/>
              <a:t> is the number of months of the loan</a:t>
            </a:r>
          </a:p>
          <a:p>
            <a:pPr lvl="2"/>
            <a:r>
              <a:rPr lang="en-US" sz="1800" dirty="0"/>
              <a:t>The amount of the loan is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$5000</a:t>
            </a:r>
          </a:p>
          <a:p>
            <a:pPr lvl="2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dblPayment</a:t>
            </a:r>
            <a:r>
              <a:rPr lang="en-US" sz="1800" dirty="0"/>
              <a:t> holds the fixed monthly payment </a:t>
            </a:r>
            <a:r>
              <a:rPr lang="en-US" sz="1800" dirty="0" smtClean="0"/>
              <a:t>amount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8565" y="2399144"/>
            <a:ext cx="776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Pmt(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PeriodicInterestRate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NumberOfPeriods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–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LoanAmount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5283" y="2379682"/>
            <a:ext cx="7693435" cy="36933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5715" y="4299466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dblPayment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Pmt(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dblAnnInt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 12, 24, -5000)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3204" y="4293644"/>
            <a:ext cx="6125081" cy="37515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IPmt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/>
              <a:t>The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IPmt</a:t>
            </a:r>
            <a:r>
              <a:rPr lang="en-US" sz="1900" dirty="0"/>
              <a:t> function returns the interest payment for a specific period of a loan with a fixed interest rate and fixed monthly payments</a:t>
            </a:r>
          </a:p>
          <a:p>
            <a:endParaRPr lang="en-US" sz="1900" dirty="0" smtClean="0"/>
          </a:p>
          <a:p>
            <a:endParaRPr lang="en-US" sz="1900" dirty="0"/>
          </a:p>
          <a:p>
            <a:pPr lvl="2"/>
            <a:r>
              <a:rPr lang="en-US" sz="1900" i="1" dirty="0" err="1">
                <a:latin typeface="Courier New" pitchFamily="49" charset="0"/>
                <a:cs typeface="Courier New" pitchFamily="49" charset="0"/>
              </a:rPr>
              <a:t>PeriodicInterestRate</a:t>
            </a:r>
            <a:r>
              <a:rPr lang="en-US" sz="1900" dirty="0"/>
              <a:t> is the rate of interest per period</a:t>
            </a:r>
          </a:p>
          <a:p>
            <a:pPr lvl="2"/>
            <a:r>
              <a:rPr lang="en-US" sz="1900" i="1" dirty="0">
                <a:latin typeface="Courier New" pitchFamily="49" charset="0"/>
                <a:cs typeface="Courier New" pitchFamily="49" charset="0"/>
              </a:rPr>
              <a:t>Period</a:t>
            </a:r>
            <a:r>
              <a:rPr lang="en-US" sz="1900" dirty="0"/>
              <a:t> is the period for which you would like the payment</a:t>
            </a:r>
          </a:p>
          <a:p>
            <a:pPr lvl="2"/>
            <a:r>
              <a:rPr lang="en-US" sz="1900" i="1" dirty="0" err="1">
                <a:latin typeface="Courier New" pitchFamily="49" charset="0"/>
                <a:cs typeface="Courier New" pitchFamily="49" charset="0"/>
              </a:rPr>
              <a:t>NumberOfPeriods</a:t>
            </a:r>
            <a:r>
              <a:rPr lang="en-US" sz="1900" dirty="0"/>
              <a:t> is the total number of months</a:t>
            </a:r>
          </a:p>
          <a:p>
            <a:pPr lvl="2"/>
            <a:r>
              <a:rPr lang="en-US" sz="1900" i="1" dirty="0" err="1">
                <a:latin typeface="Courier New" pitchFamily="49" charset="0"/>
                <a:cs typeface="Courier New" pitchFamily="49" charset="0"/>
              </a:rPr>
              <a:t>LoanAmount</a:t>
            </a:r>
            <a:r>
              <a:rPr lang="en-US" sz="1900" dirty="0"/>
              <a:t> is the amount being borrowed, must be negative</a:t>
            </a:r>
          </a:p>
          <a:p>
            <a:r>
              <a:rPr lang="en-US" sz="1900" dirty="0"/>
              <a:t>For example:</a:t>
            </a:r>
          </a:p>
          <a:p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lvl="2"/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dblAnnInt</a:t>
            </a:r>
            <a:r>
              <a:rPr lang="en-US" sz="1900" dirty="0"/>
              <a:t> holds the annual interest rate</a:t>
            </a:r>
          </a:p>
          <a:p>
            <a:pPr lvl="2"/>
            <a:r>
              <a:rPr lang="en-US" sz="1900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900" dirty="0"/>
              <a:t> is the number of the month for which to calculate the payment</a:t>
            </a:r>
          </a:p>
          <a:p>
            <a:pPr lvl="2"/>
            <a:r>
              <a:rPr lang="en-US" sz="1900" dirty="0"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900" dirty="0"/>
              <a:t> is the number of months of the loan</a:t>
            </a:r>
          </a:p>
          <a:p>
            <a:pPr lvl="2"/>
            <a:r>
              <a:rPr lang="en-US" sz="1900" dirty="0"/>
              <a:t>The amount of the loan is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$5000</a:t>
            </a:r>
          </a:p>
          <a:p>
            <a:pPr lvl="2"/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dblInterest</a:t>
            </a:r>
            <a:r>
              <a:rPr lang="en-US" sz="1900" dirty="0"/>
              <a:t> holds the amount of interest paid </a:t>
            </a:r>
            <a:r>
              <a:rPr lang="en-US" sz="1900" dirty="0" smtClean="0"/>
              <a:t>in month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203" y="2209800"/>
            <a:ext cx="900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PeriodicInterestRate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Period,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NumberOfPeriods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–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LoanAmount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1069" y="4114800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dblInterest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dblAnnInt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 12, 6, 24, -5000)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773" y="2209800"/>
            <a:ext cx="8817627" cy="36933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1069" y="4123047"/>
            <a:ext cx="6677531" cy="37515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PPmt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/>
              <a:t>The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PPmt</a:t>
            </a:r>
            <a:r>
              <a:rPr lang="en-US" sz="2100" dirty="0"/>
              <a:t> function returns the principal payment for a specific period on a loan with a fixed interest rate and fixed monthly </a:t>
            </a:r>
            <a:r>
              <a:rPr lang="en-US" sz="2100" dirty="0" smtClean="0"/>
              <a:t>payments</a:t>
            </a:r>
          </a:p>
          <a:p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lvl="2"/>
            <a:r>
              <a:rPr lang="en-US" sz="2100" i="1" dirty="0" err="1">
                <a:latin typeface="Courier New" pitchFamily="49" charset="0"/>
                <a:cs typeface="Courier New" pitchFamily="49" charset="0"/>
              </a:rPr>
              <a:t>PeriodicInterestRate</a:t>
            </a:r>
            <a:r>
              <a:rPr lang="en-US" sz="2100" dirty="0"/>
              <a:t> is the rate of interest per period</a:t>
            </a:r>
          </a:p>
          <a:p>
            <a:pPr lvl="2"/>
            <a:r>
              <a:rPr lang="en-US" sz="2100" i="1" dirty="0">
                <a:latin typeface="Courier New" pitchFamily="49" charset="0"/>
                <a:cs typeface="Courier New" pitchFamily="49" charset="0"/>
              </a:rPr>
              <a:t>Period</a:t>
            </a:r>
            <a:r>
              <a:rPr lang="en-US" sz="2100" dirty="0"/>
              <a:t> is the period for which you would like the payment</a:t>
            </a:r>
          </a:p>
          <a:p>
            <a:pPr lvl="2"/>
            <a:r>
              <a:rPr lang="en-US" sz="2100" i="1" dirty="0" err="1">
                <a:latin typeface="Courier New" pitchFamily="49" charset="0"/>
                <a:cs typeface="Courier New" pitchFamily="49" charset="0"/>
              </a:rPr>
              <a:t>NumberOfPeriods</a:t>
            </a:r>
            <a:r>
              <a:rPr lang="en-US" sz="2100" dirty="0"/>
              <a:t> is the total number of months</a:t>
            </a:r>
          </a:p>
          <a:p>
            <a:pPr lvl="2"/>
            <a:r>
              <a:rPr lang="en-US" sz="2100" i="1" dirty="0" err="1">
                <a:latin typeface="Courier New" pitchFamily="49" charset="0"/>
                <a:cs typeface="Courier New" pitchFamily="49" charset="0"/>
              </a:rPr>
              <a:t>LoanAmount</a:t>
            </a:r>
            <a:r>
              <a:rPr lang="en-US" sz="2100" dirty="0"/>
              <a:t> is the amount being borrowed, must be </a:t>
            </a:r>
            <a:r>
              <a:rPr lang="en-US" sz="2100" dirty="0" smtClean="0"/>
              <a:t>negative</a:t>
            </a:r>
            <a:endParaRPr lang="en-US" sz="2100" dirty="0"/>
          </a:p>
          <a:p>
            <a:r>
              <a:rPr lang="en-US" sz="2100" dirty="0"/>
              <a:t>For example</a:t>
            </a:r>
            <a:r>
              <a:rPr lang="en-US" sz="2100" dirty="0" smtClean="0"/>
              <a:t>:</a:t>
            </a:r>
          </a:p>
          <a:p>
            <a:endParaRPr lang="en-US" sz="2100" dirty="0"/>
          </a:p>
          <a:p>
            <a:endParaRPr lang="en-US" sz="2100" dirty="0"/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dblAnnInt</a:t>
            </a:r>
            <a:r>
              <a:rPr lang="en-US" sz="2100" dirty="0"/>
              <a:t> holds the annual interest rate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100" dirty="0"/>
              <a:t> is the number of the month for which to calculate the payment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2100" dirty="0"/>
              <a:t> is the number of months of the loan</a:t>
            </a:r>
          </a:p>
          <a:p>
            <a:pPr lvl="2"/>
            <a:r>
              <a:rPr lang="en-US" sz="2100" dirty="0"/>
              <a:t>The amount of the loan is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$5000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dblPrincipal</a:t>
            </a:r>
            <a:r>
              <a:rPr lang="en-US" sz="2100" dirty="0"/>
              <a:t> holds the amount of principal paid in month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203" y="2209800"/>
            <a:ext cx="900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PeriodicInterestRate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Period,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NumberOfPeriods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–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LoanAmount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773" y="2209800"/>
            <a:ext cx="8817627" cy="36933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02140" y="4123047"/>
            <a:ext cx="6898859" cy="37515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2570" y="4114800"/>
            <a:ext cx="689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dblPrincipal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dblAnnInt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 12, 6, 24, -5000)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credit union branch manager asks you to write an application named </a:t>
            </a:r>
            <a:r>
              <a:rPr lang="en-US" sz="2400" i="1" dirty="0"/>
              <a:t>Vehicle Loan Calculator </a:t>
            </a:r>
            <a:r>
              <a:rPr lang="en-US" sz="2400" dirty="0"/>
              <a:t>that displays the following information for a loan:</a:t>
            </a:r>
          </a:p>
          <a:p>
            <a:pPr lvl="1"/>
            <a:r>
              <a:rPr lang="en-US" sz="2400" dirty="0"/>
              <a:t>The monthly payment amount</a:t>
            </a:r>
          </a:p>
          <a:p>
            <a:pPr lvl="1"/>
            <a:r>
              <a:rPr lang="en-US" sz="2400" dirty="0"/>
              <a:t>The amount of the monthly payment applied toward interest</a:t>
            </a:r>
          </a:p>
          <a:p>
            <a:pPr lvl="1"/>
            <a:r>
              <a:rPr lang="en-US" sz="2400" dirty="0"/>
              <a:t>The amount of the monthly payment applied toward principal</a:t>
            </a:r>
          </a:p>
          <a:p>
            <a:r>
              <a:rPr lang="en-US" sz="2400" dirty="0"/>
              <a:t>The credit union currently charges </a:t>
            </a:r>
          </a:p>
          <a:p>
            <a:pPr lvl="1"/>
            <a:r>
              <a:rPr lang="en-US" sz="2000" b="1" dirty="0"/>
              <a:t>5</a:t>
            </a:r>
            <a:r>
              <a:rPr lang="en-US" sz="2000" b="1" dirty="0" smtClean="0"/>
              <a:t>%</a:t>
            </a:r>
            <a:r>
              <a:rPr lang="en-US" sz="2000" dirty="0" smtClean="0"/>
              <a:t> </a:t>
            </a:r>
            <a:r>
              <a:rPr lang="en-US" sz="2000" dirty="0"/>
              <a:t>annual interest for new vehicle loans</a:t>
            </a:r>
          </a:p>
          <a:p>
            <a:pPr lvl="1"/>
            <a:r>
              <a:rPr lang="en-US" sz="2000" b="1" dirty="0"/>
              <a:t>8</a:t>
            </a:r>
            <a:r>
              <a:rPr lang="en-US" sz="2000" b="1" dirty="0" smtClean="0"/>
              <a:t>%</a:t>
            </a:r>
            <a:r>
              <a:rPr lang="en-US" sz="2000" dirty="0" smtClean="0"/>
              <a:t> </a:t>
            </a:r>
            <a:r>
              <a:rPr lang="en-US" sz="2000" dirty="0"/>
              <a:t>annual interest on used vehicle loans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Monthly Payments, Interest Amount, and Principal Payments </a:t>
            </a:r>
            <a:r>
              <a:rPr lang="en-US" sz="2800" dirty="0" err="1" smtClean="0"/>
              <a:t>Pseudocode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6716" y="1820974"/>
            <a:ext cx="82942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Get </a:t>
            </a:r>
            <a:r>
              <a:rPr lang="en-US" sz="2400" i="1" dirty="0" err="1" smtClean="0"/>
              <a:t>VehicleCost</a:t>
            </a:r>
            <a:r>
              <a:rPr lang="en-US" sz="2400" i="1" dirty="0" smtClean="0"/>
              <a:t> from the form</a:t>
            </a:r>
          </a:p>
          <a:p>
            <a:r>
              <a:rPr lang="en-US" sz="2400" i="1" dirty="0" smtClean="0"/>
              <a:t>Get </a:t>
            </a:r>
            <a:r>
              <a:rPr lang="en-US" sz="2400" i="1" dirty="0" err="1" smtClean="0"/>
              <a:t>DownPayment</a:t>
            </a:r>
            <a:r>
              <a:rPr lang="en-US" sz="2400" i="1" dirty="0" smtClean="0"/>
              <a:t> from the form</a:t>
            </a:r>
          </a:p>
          <a:p>
            <a:r>
              <a:rPr lang="en-US" sz="2400" i="1" dirty="0" smtClean="0"/>
              <a:t>Get Months from the form</a:t>
            </a:r>
          </a:p>
          <a:p>
            <a:r>
              <a:rPr lang="en-US" sz="2400" i="1" dirty="0" smtClean="0"/>
              <a:t>Loan = </a:t>
            </a:r>
            <a:r>
              <a:rPr lang="en-US" sz="2400" i="1" dirty="0" err="1" smtClean="0"/>
              <a:t>VehicleCost</a:t>
            </a:r>
            <a:r>
              <a:rPr lang="en-US" sz="2400" i="1" dirty="0" smtClean="0"/>
              <a:t> – </a:t>
            </a:r>
            <a:r>
              <a:rPr lang="en-US" sz="2400" i="1" dirty="0" err="1" smtClean="0"/>
              <a:t>DownPayment</a:t>
            </a:r>
            <a:endParaRPr lang="en-US" sz="2400" i="1" dirty="0" smtClean="0"/>
          </a:p>
          <a:p>
            <a:r>
              <a:rPr lang="en-US" sz="2400" i="1" dirty="0" err="1" smtClean="0"/>
              <a:t>MonthlyPayment</a:t>
            </a:r>
            <a:r>
              <a:rPr lang="en-US" sz="2400" i="1" dirty="0" smtClean="0"/>
              <a:t> = Pmt()</a:t>
            </a:r>
          </a:p>
          <a:p>
            <a:r>
              <a:rPr lang="en-US" sz="2400" i="1" dirty="0" smtClean="0"/>
              <a:t>For Count = 0 To Months</a:t>
            </a:r>
          </a:p>
          <a:p>
            <a:r>
              <a:rPr lang="en-US" sz="2400" i="1" dirty="0" smtClean="0"/>
              <a:t>   Interest = </a:t>
            </a:r>
            <a:r>
              <a:rPr lang="en-US" sz="2400" i="1" dirty="0" err="1" smtClean="0"/>
              <a:t>IPmt</a:t>
            </a:r>
            <a:r>
              <a:rPr lang="en-US" sz="2400" i="1" dirty="0" smtClean="0"/>
              <a:t>()</a:t>
            </a:r>
          </a:p>
          <a:p>
            <a:r>
              <a:rPr lang="en-US" sz="2400" i="1" dirty="0" smtClean="0"/>
              <a:t>   Principal = </a:t>
            </a:r>
            <a:r>
              <a:rPr lang="en-US" sz="2400" i="1" dirty="0" err="1" smtClean="0"/>
              <a:t>PPmt</a:t>
            </a:r>
            <a:r>
              <a:rPr lang="en-US" sz="2400" i="1" dirty="0" smtClean="0"/>
              <a:t>()</a:t>
            </a:r>
          </a:p>
          <a:p>
            <a:r>
              <a:rPr lang="en-US" sz="2400" i="1" dirty="0" smtClean="0"/>
              <a:t>   Display Month, Payment, Interest, and Principal in list box</a:t>
            </a:r>
          </a:p>
          <a:p>
            <a:r>
              <a:rPr lang="en-US" sz="2400" i="1" dirty="0" smtClean="0"/>
              <a:t>Next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6716" y="1828800"/>
            <a:ext cx="8294258" cy="3777826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447800"/>
            <a:ext cx="5219700" cy="458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/>
              <a:t>A </a:t>
            </a:r>
            <a:r>
              <a:rPr lang="en-US" sz="2900" dirty="0" err="1"/>
              <a:t>ListBox</a:t>
            </a:r>
            <a:r>
              <a:rPr lang="en-US" sz="2900" dirty="0"/>
              <a:t> control displays a list of items and also allows the user to select one or more items from the list</a:t>
            </a:r>
          </a:p>
          <a:p>
            <a:pPr lvl="1"/>
            <a:r>
              <a:rPr lang="en-US" sz="2900" dirty="0"/>
              <a:t>Displays a scroll bar when all items cannot be shown</a:t>
            </a:r>
          </a:p>
          <a:p>
            <a:pPr lvl="1"/>
            <a:endParaRPr lang="en-US" sz="2900" dirty="0"/>
          </a:p>
          <a:p>
            <a:r>
              <a:rPr lang="en-US" sz="2900" dirty="0"/>
              <a:t>To create a </a:t>
            </a:r>
            <a:r>
              <a:rPr lang="en-US" sz="2900" dirty="0" err="1"/>
              <a:t>ListBox</a:t>
            </a:r>
            <a:r>
              <a:rPr lang="en-US" sz="2900" dirty="0"/>
              <a:t> control:</a:t>
            </a:r>
          </a:p>
          <a:p>
            <a:pPr lvl="1"/>
            <a:r>
              <a:rPr lang="en-US" sz="2900" dirty="0"/>
              <a:t>Double-click the </a:t>
            </a:r>
            <a:r>
              <a:rPr lang="en-US" sz="2900" dirty="0" err="1"/>
              <a:t>ListBox</a:t>
            </a:r>
            <a:r>
              <a:rPr lang="en-US" sz="2900" dirty="0"/>
              <a:t> icon in the </a:t>
            </a:r>
            <a:r>
              <a:rPr lang="en-US" sz="2900" i="1" dirty="0"/>
              <a:t>Toolbox</a:t>
            </a:r>
            <a:r>
              <a:rPr lang="en-US" sz="2900" dirty="0"/>
              <a:t> window</a:t>
            </a:r>
          </a:p>
          <a:p>
            <a:pPr lvl="1"/>
            <a:r>
              <a:rPr lang="en-US" sz="2900" dirty="0"/>
              <a:t>Position and resize the control as necessary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dirty="0"/>
              <a:t>In </a:t>
            </a:r>
            <a:r>
              <a:rPr lang="en-US" i="1" dirty="0"/>
              <a:t>Design</a:t>
            </a:r>
            <a:r>
              <a:rPr lang="en-US" dirty="0"/>
              <a:t> mode, the list box appears as a rectangle</a:t>
            </a:r>
          </a:p>
          <a:p>
            <a:pPr lvl="1"/>
            <a:r>
              <a:rPr lang="en-US" sz="2600" dirty="0"/>
              <a:t>The size of the rectangle determines the size of the list box</a:t>
            </a:r>
          </a:p>
          <a:p>
            <a:r>
              <a:rPr lang="en-US" dirty="0"/>
              <a:t>Use </a:t>
            </a:r>
            <a:r>
              <a:rPr lang="en-US" dirty="0" smtClean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dirty="0"/>
              <a:t> prefix when naming a list box 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lstListBox</a:t>
            </a:r>
            <a:r>
              <a:rPr lang="en-US" dirty="0" smtClean="0"/>
              <a:t>) [first letter is L]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sdf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45391" y="1676400"/>
            <a:ext cx="3844218" cy="2074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10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+mn-lt"/>
                <a:cs typeface="Courier New" pitchFamily="49" charset="0"/>
              </a:rPr>
              <a:t>Items</a:t>
            </a:r>
            <a:r>
              <a:rPr lang="en-US" dirty="0"/>
              <a:t> Property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entries in a list box are stored in a property named </a:t>
            </a:r>
            <a:r>
              <a:rPr lang="en-US" dirty="0">
                <a:cs typeface="Courier New" pitchFamily="49" charset="0"/>
              </a:rPr>
              <a:t>Items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cs typeface="Courier New" pitchFamily="49" charset="0"/>
              </a:rPr>
              <a:t>Items</a:t>
            </a:r>
            <a:r>
              <a:rPr lang="en-US" dirty="0"/>
              <a:t> property holds an entire list of values from which the user may choose</a:t>
            </a:r>
          </a:p>
          <a:p>
            <a:pPr lvl="1"/>
            <a:r>
              <a:rPr lang="en-US" dirty="0"/>
              <a:t>The list of values may be established at design time or runtime</a:t>
            </a:r>
          </a:p>
          <a:p>
            <a:pPr lvl="1"/>
            <a:r>
              <a:rPr lang="en-US" dirty="0"/>
              <a:t> Items are stored in a </a:t>
            </a:r>
            <a:r>
              <a:rPr lang="en-US" i="1" dirty="0"/>
              <a:t>Collection</a:t>
            </a:r>
            <a:r>
              <a:rPr lang="en-US" dirty="0"/>
              <a:t> called the Items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WVB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SOWVB2012</Template>
  <TotalTime>328</TotalTime>
  <Words>4250</Words>
  <Application>Microsoft Office PowerPoint</Application>
  <PresentationFormat>On-screen Show (4:3)</PresentationFormat>
  <Paragraphs>765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SOWVB2012</vt:lpstr>
      <vt:lpstr>Chapter 5</vt:lpstr>
      <vt:lpstr>Topics</vt:lpstr>
      <vt:lpstr>Input Boxes </vt:lpstr>
      <vt:lpstr>Overview</vt:lpstr>
      <vt:lpstr>Simplified General Format</vt:lpstr>
      <vt:lpstr>Example Usage</vt:lpstr>
      <vt:lpstr>List Boxes </vt:lpstr>
      <vt:lpstr>Overview</vt:lpstr>
      <vt:lpstr>The Items Property</vt:lpstr>
      <vt:lpstr>Adding Items to the Items Collection</vt:lpstr>
      <vt:lpstr>The Items.Count Property</vt:lpstr>
      <vt:lpstr>Item Indexing</vt:lpstr>
      <vt:lpstr>Handling Exceptions Caused by Indexes</vt:lpstr>
      <vt:lpstr>The SelectedIndex Property</vt:lpstr>
      <vt:lpstr>The SelectedItem Property</vt:lpstr>
      <vt:lpstr>The Sorted Property</vt:lpstr>
      <vt:lpstr>The Items.Add Method</vt:lpstr>
      <vt:lpstr>The Items.Insert Method</vt:lpstr>
      <vt:lpstr>Methods to Remove Items</vt:lpstr>
      <vt:lpstr>Important Collection Methods and Properties</vt:lpstr>
      <vt:lpstr>Introduction to Loops: The Do While Loop </vt:lpstr>
      <vt:lpstr>Introduction</vt:lpstr>
      <vt:lpstr>The Do While Loop</vt:lpstr>
      <vt:lpstr>Example Do While Loop</vt:lpstr>
      <vt:lpstr>Infinite Loops</vt:lpstr>
      <vt:lpstr>Counters</vt:lpstr>
      <vt:lpstr>Pretest and Posttest Do While Loops</vt:lpstr>
      <vt:lpstr>The Posttest Do While Loop</vt:lpstr>
      <vt:lpstr>Example Posttest Do While Loop</vt:lpstr>
      <vt:lpstr>Keeping a Running Total</vt:lpstr>
      <vt:lpstr>Logic for Keeping a Running Total</vt:lpstr>
      <vt:lpstr>A Posttest Running Total Loop</vt:lpstr>
      <vt:lpstr>More Practice with Do While Loops</vt:lpstr>
      <vt:lpstr>The Do Until and For…Next Loops </vt:lpstr>
      <vt:lpstr>The Do Until Loop</vt:lpstr>
      <vt:lpstr>The For...Next Loop</vt:lpstr>
      <vt:lpstr>Example of For…Next Loop</vt:lpstr>
      <vt:lpstr>Flowchart of For…Next Loop</vt:lpstr>
      <vt:lpstr>Specifying a Step Value</vt:lpstr>
      <vt:lpstr>Summing a Series of Numbers</vt:lpstr>
      <vt:lpstr>Optional Topic: Breaking Out of a Loop</vt:lpstr>
      <vt:lpstr>Deciding Which Loop to Use</vt:lpstr>
      <vt:lpstr>Nested Loops </vt:lpstr>
      <vt:lpstr>Introduction</vt:lpstr>
      <vt:lpstr>Nested Loop Example</vt:lpstr>
      <vt:lpstr>Nested Loop Example Analysis</vt:lpstr>
      <vt:lpstr>Multicolumn List Boxes, Checked List Boxes, and Combo Boxes </vt:lpstr>
      <vt:lpstr>Multicolumn List Boxes</vt:lpstr>
      <vt:lpstr>Checked List Boxes</vt:lpstr>
      <vt:lpstr>Finding the Status of Checked Items</vt:lpstr>
      <vt:lpstr>GetItemsChecked Example</vt:lpstr>
      <vt:lpstr>Combo Boxes Similar to List Boxes</vt:lpstr>
      <vt:lpstr>Additional Combo Box Features</vt:lpstr>
      <vt:lpstr>Combo Box Styles</vt:lpstr>
      <vt:lpstr>List Boxes versus Combo Boxes</vt:lpstr>
      <vt:lpstr>List Boxes versus Combo Boxes</vt:lpstr>
      <vt:lpstr>Random Numbers </vt:lpstr>
      <vt:lpstr>The Random Object</vt:lpstr>
      <vt:lpstr>The Next Method</vt:lpstr>
      <vt:lpstr>The NextDouble Method</vt:lpstr>
      <vt:lpstr>Random Number Seeds</vt:lpstr>
      <vt:lpstr>Simplifying Code with the With…End With Statement </vt:lpstr>
      <vt:lpstr>The With...End With Statement</vt:lpstr>
      <vt:lpstr>ToolTips </vt:lpstr>
      <vt:lpstr>What is a ToolTip?</vt:lpstr>
      <vt:lpstr>Adding a ToolTip Control</vt:lpstr>
      <vt:lpstr>ToolTip Properties</vt:lpstr>
      <vt:lpstr>Focus on Program Design and Problem Solving: Building the Vehicle Loan Calculator Application </vt:lpstr>
      <vt:lpstr>Overview</vt:lpstr>
      <vt:lpstr>The Pmt Function</vt:lpstr>
      <vt:lpstr>The IPmt Function</vt:lpstr>
      <vt:lpstr>The PPmt Function</vt:lpstr>
      <vt:lpstr>The Case Study</vt:lpstr>
      <vt:lpstr>Monthly Payments, Interest Amount, and Principal Payments Pseudocode</vt:lpstr>
      <vt:lpstr>Example 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Lists and Loops</dc:subject>
  <dc:creator>Chris</dc:creator>
  <cp:lastModifiedBy>Chris</cp:lastModifiedBy>
  <cp:revision>77</cp:revision>
  <dcterms:created xsi:type="dcterms:W3CDTF">2006-08-16T00:00:00Z</dcterms:created>
  <dcterms:modified xsi:type="dcterms:W3CDTF">2013-07-17T09:09:48Z</dcterms:modified>
</cp:coreProperties>
</file>