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3" r:id="rId9"/>
    <p:sldId id="261" r:id="rId10"/>
    <p:sldId id="271" r:id="rId11"/>
    <p:sldId id="272" r:id="rId12"/>
    <p:sldId id="273" r:id="rId13"/>
    <p:sldId id="262" r:id="rId14"/>
    <p:sldId id="270" r:id="rId15"/>
    <p:sldId id="274" r:id="rId16"/>
    <p:sldId id="275" r:id="rId17"/>
    <p:sldId id="264" r:id="rId18"/>
    <p:sldId id="265" r:id="rId19"/>
    <p:sldId id="276" r:id="rId20"/>
    <p:sldId id="277" r:id="rId21"/>
    <p:sldId id="266" r:id="rId22"/>
    <p:sldId id="26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Procedures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/>
          </a:p>
          <a:p>
            <a:endParaRPr lang="en-US" sz="3100" dirty="0"/>
          </a:p>
          <a:p>
            <a:r>
              <a:rPr lang="en-US" sz="2600" dirty="0"/>
              <a:t>Multiple arguments separated by commas</a:t>
            </a:r>
          </a:p>
          <a:p>
            <a:r>
              <a:rPr lang="en-US" sz="2600" dirty="0"/>
              <a:t>Value of first argument is copied to first</a:t>
            </a:r>
          </a:p>
          <a:p>
            <a:r>
              <a:rPr lang="en-US" sz="2600" dirty="0"/>
              <a:t>Second to second, etc.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83" y="1447800"/>
            <a:ext cx="7960834" cy="3046988"/>
            <a:chOff x="591583" y="1752600"/>
            <a:chExt cx="7960834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591583" y="1752600"/>
              <a:ext cx="7960834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ShowSum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(intValue1, intValue2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'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ShowSum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procedure</a:t>
              </a:r>
              <a:endParaRPr lang="pt-BR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pt-BR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pt-BR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pt-BR" sz="1600" dirty="0" smtClean="0">
                  <a:latin typeface="Courier New" pitchFamily="49" charset="0"/>
                  <a:cs typeface="Courier New" pitchFamily="49" charset="0"/>
                </a:rPr>
                <a:t>Sub ShowSum(ByVal intNum1 As Integer, ByVal intNum2 As Integer)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intSum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As Integer 'Local variable to hold a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sum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'Get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the sum of the two arguments.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intSum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= intNum1 +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intNum2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'Display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the sum.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MessageBox.Show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("The sum is " &amp;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intSum.ToString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Sub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09800" y="2310733"/>
              <a:ext cx="1066800" cy="76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276600" y="2310732"/>
              <a:ext cx="0" cy="2436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209800" y="2059106"/>
              <a:ext cx="0" cy="259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581400" y="2310734"/>
              <a:ext cx="2895600" cy="7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477000" y="2318412"/>
              <a:ext cx="0" cy="243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581400" y="2044320"/>
              <a:ext cx="0" cy="274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1542" y="1371598"/>
            <a:ext cx="7980917" cy="312319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Passing Arguments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Arguments are usually passed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ByVal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New storage location created for procedure</a:t>
            </a:r>
          </a:p>
          <a:p>
            <a:pPr lvl="1"/>
            <a:r>
              <a:rPr lang="en-US" sz="2000" dirty="0"/>
              <a:t>Storage location gets a copy of the value</a:t>
            </a:r>
          </a:p>
          <a:p>
            <a:pPr lvl="1"/>
            <a:r>
              <a:rPr lang="en-US" sz="2000" dirty="0"/>
              <a:t>Any changes in value are made to the copy</a:t>
            </a:r>
          </a:p>
          <a:p>
            <a:pPr lvl="1"/>
            <a:r>
              <a:rPr lang="en-US" sz="2000" dirty="0"/>
              <a:t>Calling procedure won’t “see” the changes</a:t>
            </a:r>
          </a:p>
          <a:p>
            <a:pPr lvl="1"/>
            <a:endParaRPr lang="en-US" sz="2000" dirty="0"/>
          </a:p>
          <a:p>
            <a:r>
              <a:rPr lang="en-US" sz="2000" dirty="0"/>
              <a:t>Arguments can also be passed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ByRef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Procedure points to (references) argument’s original storage location</a:t>
            </a:r>
          </a:p>
          <a:p>
            <a:pPr lvl="1"/>
            <a:r>
              <a:rPr lang="en-US" sz="2000" dirty="0"/>
              <a:t>Any changes are made to the original value</a:t>
            </a:r>
          </a:p>
          <a:p>
            <a:pPr lvl="1"/>
            <a:r>
              <a:rPr lang="en-US" sz="2000" dirty="0"/>
              <a:t>Calling procedure “sees” the changes</a:t>
            </a:r>
          </a:p>
          <a:p>
            <a:pPr lvl="1"/>
            <a:endParaRPr lang="en-US" sz="2000" dirty="0"/>
          </a:p>
          <a:p>
            <a:r>
              <a:rPr lang="en-US" sz="2000" dirty="0"/>
              <a:t>Tutorial 6-4 demonstrates the difference between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ByRef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ByRef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Passing the argument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Does not change the value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intNumber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Passing the argument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ByRef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Allows the value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intNumber</a:t>
            </a:r>
            <a:r>
              <a:rPr lang="en-US" sz="2400" dirty="0"/>
              <a:t> to change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19917"/>
            <a:ext cx="3861144" cy="2585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24" y="3519917"/>
            <a:ext cx="3944998" cy="2585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r>
              <a:rPr lang="en-US" dirty="0"/>
              <a:t>Also new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/>
              <a:t> which states the data type of the value to be returned</a:t>
            </a:r>
          </a:p>
          <a:p>
            <a:r>
              <a:rPr lang="en-US" dirty="0"/>
              <a:t>Return value is specified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expression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290" y="2057400"/>
            <a:ext cx="870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] Function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([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ParameterList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]) As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289" y="2057399"/>
            <a:ext cx="8701421" cy="83099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Passes the variables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dblValue1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dblValue2</a:t>
            </a:r>
            <a:r>
              <a:rPr lang="en-US" sz="2000" dirty="0"/>
              <a:t> as arguments </a:t>
            </a:r>
          </a:p>
          <a:p>
            <a:pPr lvl="1"/>
            <a:r>
              <a:rPr lang="en-US" sz="2000" dirty="0"/>
              <a:t>Data types must agree with parameter list</a:t>
            </a:r>
          </a:p>
          <a:p>
            <a:pPr lvl="1"/>
            <a:r>
              <a:rPr lang="en-US" sz="2000" dirty="0"/>
              <a:t>Assigns the value returned by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000" dirty="0"/>
              <a:t> function to the variable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dblTotal</a:t>
            </a:r>
            <a:r>
              <a:rPr lang="en-US" sz="2000" dirty="0"/>
              <a:t>, agrees with return </a:t>
            </a:r>
            <a:r>
              <a:rPr lang="en-US" sz="2000" dirty="0" smtClean="0"/>
              <a:t>value</a:t>
            </a:r>
          </a:p>
          <a:p>
            <a:pPr lvl="1"/>
            <a:endParaRPr lang="en-US" sz="2000" dirty="0"/>
          </a:p>
          <a:p>
            <a:r>
              <a:rPr lang="en-US" sz="2000" dirty="0"/>
              <a:t>Tutorial 6-5 demonstrates function use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42" y="1440951"/>
            <a:ext cx="9136117" cy="2031325"/>
            <a:chOff x="-315976" y="1752600"/>
            <a:chExt cx="9136117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-315976" y="1752600"/>
              <a:ext cx="913611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dblTotal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 Sum(dblValue1, dblValue2)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Function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ByVal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dblNum1 As Double,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ByVal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dblNum2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Double)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As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dblNum1 + dblNum2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Function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99682" y="229462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6690482" y="2294626"/>
              <a:ext cx="0" cy="286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099682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85522" y="2294626"/>
              <a:ext cx="675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261482" y="2308804"/>
              <a:ext cx="0" cy="266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585522" y="20574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-15118" y="2072495"/>
              <a:ext cx="0" cy="1210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-15118" y="3283449"/>
              <a:ext cx="352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0645" y="1451186"/>
            <a:ext cx="8922711" cy="202109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Nonnumeric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Functions can return nonnumeric values, such as strings and Boolean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353" y="2286000"/>
            <a:ext cx="73532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("John", "Martin")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String,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String)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variable to hold the full 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 the last name to the first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 and assign the result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 "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the full name.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353" y="2302524"/>
            <a:ext cx="7353295" cy="386967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More about Debugging: Stepping Into, Over, and Out of Procedures and 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 Into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Step Into</a:t>
            </a:r>
            <a:r>
              <a:rPr lang="en-US" sz="2800" dirty="0"/>
              <a:t> command </a:t>
            </a:r>
          </a:p>
          <a:p>
            <a:pPr lvl="1"/>
            <a:r>
              <a:rPr lang="en-US" dirty="0"/>
              <a:t>Continue to debug by single-stepping through a procedure</a:t>
            </a:r>
          </a:p>
          <a:p>
            <a:pPr lvl="2"/>
            <a:r>
              <a:rPr lang="en-US" sz="2800" dirty="0"/>
              <a:t>Press the </a:t>
            </a:r>
            <a:r>
              <a:rPr lang="en-US" sz="2800" i="1" dirty="0"/>
              <a:t>F8</a:t>
            </a:r>
            <a:r>
              <a:rPr lang="en-US" sz="2800" dirty="0"/>
              <a:t> key</a:t>
            </a:r>
          </a:p>
          <a:p>
            <a:pPr lvl="2"/>
            <a:r>
              <a:rPr lang="en-US" sz="2800" dirty="0"/>
              <a:t>Select </a:t>
            </a:r>
            <a:r>
              <a:rPr lang="en-US" sz="2800" i="1" dirty="0" smtClean="0"/>
              <a:t>DEBUG </a:t>
            </a:r>
            <a:r>
              <a:rPr lang="en-US" sz="2800" i="1" dirty="0"/>
              <a:t>from the menu bar, and then select Step Into from the </a:t>
            </a:r>
            <a:r>
              <a:rPr lang="en-US" sz="2800" i="1" dirty="0" smtClean="0"/>
              <a:t>DEBUG </a:t>
            </a:r>
            <a:r>
              <a:rPr lang="en-US" sz="2800" i="1" dirty="0"/>
              <a:t>menu</a:t>
            </a:r>
          </a:p>
          <a:p>
            <a:pPr lvl="2"/>
            <a:r>
              <a:rPr lang="en-US" sz="2800" dirty="0"/>
              <a:t>Click the </a:t>
            </a:r>
            <a:r>
              <a:rPr lang="en-US" sz="2800" i="1" dirty="0"/>
              <a:t>Step Into button </a:t>
            </a:r>
            <a:r>
              <a:rPr lang="en-US" sz="2800" i="1" dirty="0" smtClean="0"/>
              <a:t>     on </a:t>
            </a:r>
            <a:r>
              <a:rPr lang="en-US" sz="2800" i="1" dirty="0"/>
              <a:t>the Debug Toolbar, if the toolbar is visible</a:t>
            </a:r>
            <a:endParaRPr lang="en-US" sz="2800" dirty="0"/>
          </a:p>
          <a:p>
            <a:r>
              <a:rPr lang="en-US" sz="2800" dirty="0"/>
              <a:t>Tutorial 6-6 demonstrates the Step Into command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90" y="4267200"/>
            <a:ext cx="390525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Over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Step Over</a:t>
            </a:r>
            <a:r>
              <a:rPr lang="en-US" sz="2800" dirty="0"/>
              <a:t> command </a:t>
            </a:r>
          </a:p>
          <a:p>
            <a:pPr lvl="1"/>
            <a:r>
              <a:rPr lang="en-US" dirty="0"/>
              <a:t>Run procedure without single-stepping, continue single-step after the call</a:t>
            </a:r>
          </a:p>
          <a:p>
            <a:pPr lvl="2"/>
            <a:r>
              <a:rPr lang="en-US" sz="2800" dirty="0"/>
              <a:t>Press the </a:t>
            </a:r>
            <a:r>
              <a:rPr lang="en-US" sz="2800" i="1" dirty="0"/>
              <a:t>Shift + F8</a:t>
            </a:r>
            <a:r>
              <a:rPr lang="en-US" sz="2800" dirty="0"/>
              <a:t> key</a:t>
            </a:r>
          </a:p>
          <a:p>
            <a:pPr lvl="2"/>
            <a:r>
              <a:rPr lang="en-US" sz="2800" dirty="0"/>
              <a:t>Select </a:t>
            </a:r>
            <a:r>
              <a:rPr lang="en-US" sz="2800" i="1" dirty="0" smtClean="0"/>
              <a:t>DEBUG </a:t>
            </a:r>
            <a:r>
              <a:rPr lang="en-US" sz="2800" i="1" dirty="0"/>
              <a:t>from the menu bar, and then select Step Over from the </a:t>
            </a:r>
            <a:r>
              <a:rPr lang="en-US" sz="2800" i="1" dirty="0" smtClean="0"/>
              <a:t>DEBUG </a:t>
            </a:r>
            <a:r>
              <a:rPr lang="en-US" sz="2800" i="1" dirty="0"/>
              <a:t>menu</a:t>
            </a:r>
          </a:p>
          <a:p>
            <a:pPr lvl="2"/>
            <a:r>
              <a:rPr lang="en-US" sz="2800" dirty="0"/>
              <a:t>Click the </a:t>
            </a:r>
            <a:r>
              <a:rPr lang="en-US" sz="2800" i="1" dirty="0"/>
              <a:t>Step Over button </a:t>
            </a:r>
            <a:r>
              <a:rPr lang="en-US" sz="2800" i="1" dirty="0" smtClean="0"/>
              <a:t>     on </a:t>
            </a:r>
            <a:r>
              <a:rPr lang="en-US" sz="2800" i="1" dirty="0"/>
              <a:t>the Debug Toolbar, if the toolbar is visible</a:t>
            </a:r>
            <a:endParaRPr lang="en-US" sz="2800" dirty="0"/>
          </a:p>
          <a:p>
            <a:r>
              <a:rPr lang="en-US" sz="2800" dirty="0"/>
              <a:t>Tutorial 6-7 demonstrates the </a:t>
            </a:r>
            <a:r>
              <a:rPr lang="en-US" sz="2800" i="1" dirty="0"/>
              <a:t>Step Over</a:t>
            </a:r>
            <a:r>
              <a:rPr lang="en-US" sz="2800" dirty="0"/>
              <a:t> command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47663" cy="34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6.1 Procedures</a:t>
            </a:r>
          </a:p>
          <a:p>
            <a:r>
              <a:rPr lang="en-US" sz="2800" dirty="0" smtClean="0"/>
              <a:t>6.2 Passing Arguments to Procedures</a:t>
            </a:r>
          </a:p>
          <a:p>
            <a:r>
              <a:rPr lang="en-US" sz="2800" dirty="0" smtClean="0"/>
              <a:t>6.3 Functions</a:t>
            </a:r>
          </a:p>
          <a:p>
            <a:r>
              <a:rPr lang="en-US" sz="2800" dirty="0" smtClean="0"/>
              <a:t>6.4 More about Debugging: Stepping Into, Over, and Out of Procedures and Functions</a:t>
            </a:r>
          </a:p>
          <a:p>
            <a:r>
              <a:rPr lang="en-US" sz="2800" dirty="0" smtClean="0"/>
              <a:t>6.5 Focus on Program Design and Problem Solving: Building the </a:t>
            </a:r>
            <a:r>
              <a:rPr lang="en-US" sz="2800" i="1" dirty="0" smtClean="0"/>
              <a:t>Bagel and Coffee Price Calculator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Out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 The </a:t>
            </a:r>
            <a:r>
              <a:rPr lang="en-US" sz="2800" i="1" dirty="0"/>
              <a:t>Step Out</a:t>
            </a:r>
            <a:r>
              <a:rPr lang="en-US" sz="2800" dirty="0"/>
              <a:t> command </a:t>
            </a:r>
          </a:p>
          <a:p>
            <a:pPr lvl="1"/>
            <a:r>
              <a:rPr lang="en-US" dirty="0"/>
              <a:t>End single-stepping in procedure, continue single-step after the call</a:t>
            </a:r>
          </a:p>
          <a:p>
            <a:pPr lvl="2"/>
            <a:r>
              <a:rPr lang="en-US" sz="2800" dirty="0"/>
              <a:t>Press the Ctrl + Shift + F8 key</a:t>
            </a:r>
          </a:p>
          <a:p>
            <a:pPr lvl="2"/>
            <a:r>
              <a:rPr lang="en-US" sz="2800" dirty="0"/>
              <a:t>Select </a:t>
            </a:r>
            <a:r>
              <a:rPr lang="en-US" sz="2800" i="1" dirty="0" smtClean="0"/>
              <a:t>DEBUG </a:t>
            </a:r>
            <a:r>
              <a:rPr lang="en-US" sz="2800" i="1" dirty="0"/>
              <a:t>from the menu bar, and then select Step Out from the </a:t>
            </a:r>
            <a:r>
              <a:rPr lang="en-US" sz="2800" i="1" dirty="0" smtClean="0"/>
              <a:t>DEBUG </a:t>
            </a:r>
            <a:r>
              <a:rPr lang="en-US" sz="2800" i="1" dirty="0"/>
              <a:t>menu</a:t>
            </a:r>
          </a:p>
          <a:p>
            <a:pPr lvl="2"/>
            <a:r>
              <a:rPr lang="en-US" sz="2800" dirty="0"/>
              <a:t>Click the </a:t>
            </a:r>
            <a:r>
              <a:rPr lang="en-US" sz="2800" i="1" dirty="0"/>
              <a:t>Step Out button on </a:t>
            </a:r>
            <a:r>
              <a:rPr lang="en-US" sz="2800" i="1" dirty="0" smtClean="0"/>
              <a:t>     the </a:t>
            </a:r>
            <a:r>
              <a:rPr lang="en-US" sz="2800" i="1" dirty="0"/>
              <a:t>Debug Toolbar, if the toolbar is visible</a:t>
            </a:r>
            <a:endParaRPr lang="en-US" sz="2800" dirty="0"/>
          </a:p>
          <a:p>
            <a:r>
              <a:rPr lang="en-US" sz="2800" dirty="0"/>
              <a:t>Tutorial 6-8 demonstrates the </a:t>
            </a:r>
            <a:r>
              <a:rPr lang="en-US" sz="2800" i="1" dirty="0"/>
              <a:t>Step Out</a:t>
            </a:r>
            <a:r>
              <a:rPr lang="en-US" sz="2800" dirty="0"/>
              <a:t> command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343400"/>
            <a:ext cx="381001" cy="381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7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Focus on Program Design and Problem Solving: Building the </a:t>
            </a:r>
            <a:r>
              <a:rPr lang="en-US" sz="2700" i="1" dirty="0"/>
              <a:t>Bagel and Coffee Price Calculator </a:t>
            </a:r>
            <a:r>
              <a:rPr lang="en-US" sz="2700" dirty="0"/>
              <a:t>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owner of Brandi’s Bagel House has asked you to write an application that her staff can use to record an order as it is called in</a:t>
            </a:r>
          </a:p>
          <a:p>
            <a:r>
              <a:rPr lang="en-US" dirty="0"/>
              <a:t>Customers may call in and order</a:t>
            </a:r>
          </a:p>
          <a:p>
            <a:pPr lvl="1"/>
            <a:r>
              <a:rPr lang="en-US" sz="2800" dirty="0"/>
              <a:t>White and whole wheat bagels with a variety of toppings</a:t>
            </a:r>
          </a:p>
          <a:p>
            <a:pPr lvl="1"/>
            <a:r>
              <a:rPr lang="en-US" sz="2800" dirty="0"/>
              <a:t>Three different types of coffee</a:t>
            </a:r>
          </a:p>
          <a:p>
            <a:r>
              <a:rPr lang="en-US" dirty="0"/>
              <a:t>The application should display </a:t>
            </a:r>
          </a:p>
          <a:p>
            <a:pPr lvl="1"/>
            <a:r>
              <a:rPr lang="en-US" sz="2800" dirty="0"/>
              <a:t>The total of the order, including 6% sales tax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dirty="0"/>
              <a:t>Bagels:</a:t>
            </a:r>
          </a:p>
          <a:p>
            <a:pPr marL="457200" lvl="1" indent="0">
              <a:buNone/>
            </a:pPr>
            <a:r>
              <a:rPr lang="en-US" sz="2600" dirty="0"/>
              <a:t>White bagel 	</a:t>
            </a:r>
            <a:r>
              <a:rPr lang="en-US" sz="2600" dirty="0" smtClean="0"/>
              <a:t>	$</a:t>
            </a:r>
            <a:r>
              <a:rPr lang="en-US" sz="2600" dirty="0"/>
              <a:t>1.25</a:t>
            </a:r>
          </a:p>
          <a:p>
            <a:pPr marL="457200" lvl="1" indent="0">
              <a:buNone/>
            </a:pPr>
            <a:r>
              <a:rPr lang="en-US" sz="2600" dirty="0"/>
              <a:t>Whole wheat bagel </a:t>
            </a:r>
            <a:r>
              <a:rPr lang="en-US" sz="2600" dirty="0" smtClean="0"/>
              <a:t>	$1.50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b="1" dirty="0"/>
              <a:t>Toppings:</a:t>
            </a:r>
          </a:p>
          <a:p>
            <a:pPr marL="457200" lvl="1" indent="0">
              <a:buNone/>
            </a:pPr>
            <a:r>
              <a:rPr lang="en-US" sz="2600" dirty="0"/>
              <a:t>Cream cheese 	$0.50</a:t>
            </a:r>
          </a:p>
          <a:p>
            <a:pPr marL="457200" lvl="1" indent="0">
              <a:buNone/>
            </a:pPr>
            <a:r>
              <a:rPr lang="en-US" sz="2600" dirty="0"/>
              <a:t>Butter 		$0.25</a:t>
            </a:r>
          </a:p>
          <a:p>
            <a:pPr marL="457200" lvl="1" indent="0">
              <a:buNone/>
            </a:pPr>
            <a:r>
              <a:rPr lang="en-US" sz="2600" dirty="0"/>
              <a:t>Blueberry jam 	$0.75</a:t>
            </a:r>
          </a:p>
          <a:p>
            <a:pPr marL="457200" lvl="1" indent="0">
              <a:buNone/>
            </a:pPr>
            <a:r>
              <a:rPr lang="en-US" sz="2600" dirty="0"/>
              <a:t>Raspberry jam 	$0.75</a:t>
            </a:r>
          </a:p>
          <a:p>
            <a:pPr marL="457200" lvl="1" indent="0">
              <a:buNone/>
            </a:pPr>
            <a:r>
              <a:rPr lang="en-US" sz="2600" dirty="0"/>
              <a:t>Peach jelly 	</a:t>
            </a:r>
            <a:r>
              <a:rPr lang="en-US" sz="2600" dirty="0" smtClean="0"/>
              <a:t>	$0.75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b="1" dirty="0"/>
              <a:t>Coffee:</a:t>
            </a:r>
          </a:p>
          <a:p>
            <a:pPr marL="457200" lvl="1" indent="0">
              <a:buNone/>
            </a:pPr>
            <a:r>
              <a:rPr lang="en-US" sz="2600" dirty="0"/>
              <a:t>Regular coffee 	$1.25</a:t>
            </a:r>
          </a:p>
          <a:p>
            <a:pPr marL="457200" lvl="1" indent="0">
              <a:buNone/>
            </a:pPr>
            <a:r>
              <a:rPr lang="en-US" sz="2600" dirty="0"/>
              <a:t>Cappuccino 	</a:t>
            </a:r>
            <a:r>
              <a:rPr lang="en-US" sz="2600" dirty="0" smtClean="0"/>
              <a:t>	$</a:t>
            </a:r>
            <a:r>
              <a:rPr lang="en-US" sz="2600" dirty="0"/>
              <a:t>2.00</a:t>
            </a:r>
          </a:p>
          <a:p>
            <a:pPr marL="457200" lvl="1" indent="0">
              <a:buNone/>
            </a:pPr>
            <a:r>
              <a:rPr lang="en-US" sz="2600" dirty="0"/>
              <a:t>Café au </a:t>
            </a:r>
            <a:r>
              <a:rPr lang="en-US" sz="2600" dirty="0" err="1"/>
              <a:t>lait</a:t>
            </a:r>
            <a:r>
              <a:rPr lang="en-US" sz="2600" dirty="0"/>
              <a:t> 	</a:t>
            </a:r>
            <a:r>
              <a:rPr lang="en-US" sz="2600" dirty="0" smtClean="0"/>
              <a:t>	$</a:t>
            </a:r>
            <a:r>
              <a:rPr lang="en-US" sz="2600" dirty="0"/>
              <a:t>1.75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850340"/>
            <a:ext cx="438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Note: Delivery for coffee alone is not offered.)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0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and Controls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22029" cy="50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Description of Click Event Handlers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556434"/>
              </p:ext>
            </p:extLst>
          </p:nvPr>
        </p:nvGraphicFramePr>
        <p:xfrm>
          <a:off x="666750" y="1752600"/>
          <a:ext cx="78105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/>
                <a:gridCol w="5033645"/>
              </a:tblGrid>
              <a:tr h="651353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Name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1503123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btnCalculate_Click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and displays the total of an order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Calls the following functions: </a:t>
                      </a:r>
                    </a:p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BagelCost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CoffeeCost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ToppingCost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CalcTax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btnExit_Click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Ends the application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1503123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btnReset_Click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controls on the form to their initial values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Calls the following procedures:</a:t>
                      </a:r>
                    </a:p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ResetBagels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ResetToppings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ResetCoffee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ResetPrice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btnCalculate_Click</a:t>
            </a:r>
            <a:r>
              <a:rPr lang="en-US" dirty="0"/>
              <a:t>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Calculates the total of an order and displays its price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250" y="32766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subtotal = </a:t>
            </a:r>
            <a:r>
              <a:rPr lang="en-US" sz="2400" i="1" dirty="0" err="1" smtClean="0"/>
              <a:t>BagelCost</a:t>
            </a:r>
            <a:r>
              <a:rPr lang="en-US" sz="2400" i="1" dirty="0" smtClean="0"/>
              <a:t>() + </a:t>
            </a:r>
            <a:r>
              <a:rPr lang="en-US" sz="2400" i="1" dirty="0" err="1" smtClean="0"/>
              <a:t>ToppingCost</a:t>
            </a:r>
            <a:r>
              <a:rPr lang="en-US" sz="2400" i="1" dirty="0" smtClean="0"/>
              <a:t>() + </a:t>
            </a:r>
            <a:r>
              <a:rPr lang="en-US" sz="2400" i="1" dirty="0" err="1" smtClean="0"/>
              <a:t>CoffeeCost</a:t>
            </a:r>
            <a:r>
              <a:rPr lang="en-US" sz="2400" i="1" dirty="0" smtClean="0"/>
              <a:t>()</a:t>
            </a:r>
          </a:p>
          <a:p>
            <a:r>
              <a:rPr lang="en-US" sz="2400" i="1" dirty="0" smtClean="0"/>
              <a:t>tax = </a:t>
            </a:r>
            <a:r>
              <a:rPr lang="en-US" sz="2400" i="1" dirty="0" err="1" smtClean="0"/>
              <a:t>CalcTax</a:t>
            </a:r>
            <a:r>
              <a:rPr lang="en-US" sz="2400" i="1" dirty="0" smtClean="0"/>
              <a:t>(subtotal)</a:t>
            </a:r>
          </a:p>
          <a:p>
            <a:r>
              <a:rPr lang="en-US" sz="2400" i="1" dirty="0" smtClean="0"/>
              <a:t>total = subtotal + tax</a:t>
            </a:r>
          </a:p>
          <a:p>
            <a:r>
              <a:rPr lang="en-US" sz="2400" i="1" dirty="0" err="1" smtClean="0"/>
              <a:t>lblSubtotal.Text</a:t>
            </a:r>
            <a:r>
              <a:rPr lang="en-US" sz="2400" i="1" dirty="0" smtClean="0"/>
              <a:t> = subtotal</a:t>
            </a:r>
          </a:p>
          <a:p>
            <a:r>
              <a:rPr lang="en-US" sz="2400" i="1" dirty="0" err="1" smtClean="0"/>
              <a:t>lblTax.Text</a:t>
            </a:r>
            <a:r>
              <a:rPr lang="en-US" sz="2400" i="1" dirty="0" smtClean="0"/>
              <a:t> = tax</a:t>
            </a:r>
          </a:p>
          <a:p>
            <a:r>
              <a:rPr lang="en-US" sz="2400" i="1" dirty="0" err="1" smtClean="0"/>
              <a:t>lblTotal.Text</a:t>
            </a:r>
            <a:r>
              <a:rPr lang="en-US" sz="2400" i="1" dirty="0" smtClean="0"/>
              <a:t> = total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2950" y="3124200"/>
            <a:ext cx="7658100" cy="28194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btnReset_Click</a:t>
            </a:r>
            <a:r>
              <a:rPr lang="en-US" dirty="0"/>
              <a:t>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Resets all the radio buttons, check boxes, and labels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3276600"/>
            <a:ext cx="289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ResetBagels</a:t>
            </a:r>
            <a:r>
              <a:rPr lang="en-US" sz="2800" i="1" dirty="0" smtClean="0"/>
              <a:t>()</a:t>
            </a:r>
          </a:p>
          <a:p>
            <a:r>
              <a:rPr lang="en-US" sz="2800" i="1" dirty="0" err="1" smtClean="0"/>
              <a:t>ResetToppings</a:t>
            </a:r>
            <a:r>
              <a:rPr lang="en-US" sz="2800" i="1" dirty="0" smtClean="0"/>
              <a:t>()</a:t>
            </a:r>
          </a:p>
          <a:p>
            <a:r>
              <a:rPr lang="en-US" sz="2800" i="1" dirty="0" err="1" smtClean="0"/>
              <a:t>ResetCoffee</a:t>
            </a:r>
            <a:r>
              <a:rPr lang="en-US" sz="2800" i="1" dirty="0" smtClean="0"/>
              <a:t>()</a:t>
            </a:r>
          </a:p>
          <a:p>
            <a:r>
              <a:rPr lang="en-US" sz="2800" i="1" dirty="0" err="1" smtClean="0"/>
              <a:t>ResetPrice</a:t>
            </a:r>
            <a:r>
              <a:rPr lang="en-US" sz="2800" i="1" dirty="0" smtClean="0"/>
              <a:t>()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95600" y="3124200"/>
            <a:ext cx="3200400" cy="22098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Functions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524331"/>
              </p:ext>
            </p:extLst>
          </p:nvPr>
        </p:nvGraphicFramePr>
        <p:xfrm>
          <a:off x="793750" y="1752600"/>
          <a:ext cx="75565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/>
                <a:gridCol w="5189220"/>
              </a:tblGrid>
              <a:tr h="68532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Courier New" pitchFamily="49" charset="0"/>
                        </a:rPr>
                        <a:t>Name</a:t>
                      </a:r>
                      <a:endParaRPr lang="en-US" sz="1800" b="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CalcBagelCost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price of the selected bagel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CalcToppingCost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total price of the selected toppings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64139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CalcCoffeeCost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price of the selected coffee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1581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CalcTax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Accepts the amount of a sale as an argument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amount of sales tax on that amount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tax rate is stored in a class-level constant,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decTAX_RATE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CalcBagelCost</a:t>
            </a:r>
            <a:r>
              <a:rPr lang="en-US" dirty="0" smtClean="0"/>
              <a:t> Function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whether the user has selected white or whole wheat and returns the price of that 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2708" y="3276600"/>
            <a:ext cx="41985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If White Is Selected Then</a:t>
            </a:r>
          </a:p>
          <a:p>
            <a:r>
              <a:rPr lang="en-US" sz="2800" i="1" dirty="0" smtClean="0"/>
              <a:t>   cost of bagel = 1.25</a:t>
            </a:r>
          </a:p>
          <a:p>
            <a:r>
              <a:rPr lang="en-US" sz="2800" i="1" dirty="0" smtClean="0"/>
              <a:t>Else</a:t>
            </a:r>
          </a:p>
          <a:p>
            <a:r>
              <a:rPr lang="en-US" sz="2800" i="1" dirty="0" smtClean="0"/>
              <a:t>   cost of bagel = 1.5</a:t>
            </a:r>
          </a:p>
          <a:p>
            <a:r>
              <a:rPr lang="en-US" sz="2800" i="1" dirty="0" smtClean="0"/>
              <a:t>End If</a:t>
            </a:r>
          </a:p>
          <a:p>
            <a:r>
              <a:rPr lang="en-US" sz="2800" i="1" dirty="0" smtClean="0"/>
              <a:t>Return cost of bagel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96508" y="3276600"/>
            <a:ext cx="4350985" cy="267765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CalcToppingCost</a:t>
            </a:r>
            <a:r>
              <a:rPr lang="en-US" dirty="0" smtClean="0"/>
              <a:t> Function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Examines the topping check boxes to determine which toppings the user has selected</a:t>
            </a:r>
          </a:p>
          <a:p>
            <a:r>
              <a:rPr lang="en-US" dirty="0" smtClean="0"/>
              <a:t>Returns the total topping price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1524000"/>
            <a:ext cx="37240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cost of topping = 0.0</a:t>
            </a:r>
          </a:p>
          <a:p>
            <a:r>
              <a:rPr lang="en-US" i="1" dirty="0" smtClean="0"/>
              <a:t>If Cream Cheese Is Selected Then</a:t>
            </a:r>
          </a:p>
          <a:p>
            <a:r>
              <a:rPr lang="en-US" i="1" dirty="0" smtClean="0"/>
              <a:t>   cost of topping += 0.5</a:t>
            </a:r>
          </a:p>
          <a:p>
            <a:r>
              <a:rPr lang="en-US" i="1" dirty="0" smtClean="0"/>
              <a:t>End If</a:t>
            </a:r>
          </a:p>
          <a:p>
            <a:r>
              <a:rPr lang="en-US" i="1" dirty="0" smtClean="0"/>
              <a:t>If Butter Is Selected Then</a:t>
            </a:r>
          </a:p>
          <a:p>
            <a:r>
              <a:rPr lang="en-US" i="1" dirty="0" smtClean="0"/>
              <a:t>   cost of topping += 0.25</a:t>
            </a:r>
          </a:p>
          <a:p>
            <a:r>
              <a:rPr lang="en-US" i="1" dirty="0" smtClean="0"/>
              <a:t>End If</a:t>
            </a:r>
          </a:p>
          <a:p>
            <a:r>
              <a:rPr lang="en-US" i="1" dirty="0" smtClean="0"/>
              <a:t>If Blueberry Is Selected Then</a:t>
            </a:r>
          </a:p>
          <a:p>
            <a:r>
              <a:rPr lang="en-US" i="1" dirty="0" smtClean="0"/>
              <a:t>   cost of topping += 0.75</a:t>
            </a:r>
          </a:p>
          <a:p>
            <a:r>
              <a:rPr lang="en-US" i="1" dirty="0" smtClean="0"/>
              <a:t>End If</a:t>
            </a:r>
          </a:p>
          <a:p>
            <a:r>
              <a:rPr lang="en-US" i="1" dirty="0" smtClean="0"/>
              <a:t>If Raspberry Is Selected Then</a:t>
            </a:r>
          </a:p>
          <a:p>
            <a:r>
              <a:rPr lang="en-US" i="1" dirty="0" smtClean="0"/>
              <a:t>   cost of topping += 0.75</a:t>
            </a:r>
          </a:p>
          <a:p>
            <a:r>
              <a:rPr lang="en-US" i="1" dirty="0" smtClean="0"/>
              <a:t>End If</a:t>
            </a:r>
          </a:p>
          <a:p>
            <a:r>
              <a:rPr lang="en-US" i="1" dirty="0" smtClean="0"/>
              <a:t>If Peach Is Selected Then</a:t>
            </a:r>
          </a:p>
          <a:p>
            <a:r>
              <a:rPr lang="en-US" i="1" dirty="0" smtClean="0"/>
              <a:t>   cost of topping += 0.75</a:t>
            </a:r>
          </a:p>
          <a:p>
            <a:r>
              <a:rPr lang="en-US" i="1" dirty="0" smtClean="0"/>
              <a:t>End If</a:t>
            </a:r>
          </a:p>
          <a:p>
            <a:r>
              <a:rPr lang="en-US" i="1" dirty="0" smtClean="0"/>
              <a:t>Return cost of topping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1563806"/>
            <a:ext cx="3876496" cy="476150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 </a:t>
            </a:r>
            <a:r>
              <a:rPr lang="en-US" sz="2600" i="1" dirty="0"/>
              <a:t>procedure</a:t>
            </a:r>
            <a:r>
              <a:rPr lang="en-US" sz="2600" dirty="0"/>
              <a:t> is a collection of statements that performs a task</a:t>
            </a:r>
          </a:p>
          <a:p>
            <a:pPr lvl="1"/>
            <a:r>
              <a:rPr lang="en-US" sz="2600" dirty="0"/>
              <a:t>Event handlers are a type of </a:t>
            </a:r>
            <a:r>
              <a:rPr lang="en-US" sz="2600" dirty="0" smtClean="0"/>
              <a:t>procedure</a:t>
            </a:r>
          </a:p>
          <a:p>
            <a:pPr lvl="1"/>
            <a:endParaRPr lang="en-US" sz="2600" dirty="0"/>
          </a:p>
          <a:p>
            <a:r>
              <a:rPr lang="en-US" sz="2600" dirty="0"/>
              <a:t>A </a:t>
            </a:r>
            <a:r>
              <a:rPr lang="en-US" sz="2600" i="1" dirty="0"/>
              <a:t>function</a:t>
            </a:r>
            <a:r>
              <a:rPr lang="en-US" sz="2600" dirty="0"/>
              <a:t> is a collection of statements that performs a task and returns a value to the part of the program that executed it</a:t>
            </a:r>
          </a:p>
          <a:p>
            <a:pPr lvl="1"/>
            <a:r>
              <a:rPr lang="en-US" sz="2600" dirty="0"/>
              <a:t>You have already worked with Visual Basic’s built-in functions, such as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600" dirty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IsNumeric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/>
              <a:t>A </a:t>
            </a:r>
            <a:r>
              <a:rPr lang="en-US" sz="2600" i="1" dirty="0"/>
              <a:t>method</a:t>
            </a:r>
            <a:r>
              <a:rPr lang="en-US" sz="2600" dirty="0"/>
              <a:t> can be either a procedure or a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CalcCoffeeCost</a:t>
            </a:r>
            <a:r>
              <a:rPr lang="en-US" dirty="0" smtClean="0"/>
              <a:t> Function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Examines the coffee radio buttons to determine which coffee (if any) the user has selected</a:t>
            </a:r>
          </a:p>
          <a:p>
            <a:r>
              <a:rPr lang="en-US" sz="2400" dirty="0" smtClean="0"/>
              <a:t>Returns the price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64317" y="2971800"/>
            <a:ext cx="46153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If No Coffee Is Selected Then</a:t>
            </a:r>
          </a:p>
          <a:p>
            <a:r>
              <a:rPr lang="en-US" sz="2000" i="1" dirty="0" smtClean="0"/>
              <a:t>   cost of coffee = 0</a:t>
            </a:r>
          </a:p>
          <a:p>
            <a:r>
              <a:rPr lang="en-US" sz="2000" i="1" dirty="0" err="1" smtClean="0"/>
              <a:t>ElseIf</a:t>
            </a:r>
            <a:r>
              <a:rPr lang="en-US" sz="2000" i="1" dirty="0" smtClean="0"/>
              <a:t> Regular Coffee Is Selected Then</a:t>
            </a:r>
          </a:p>
          <a:p>
            <a:r>
              <a:rPr lang="en-US" sz="2000" i="1" dirty="0" smtClean="0"/>
              <a:t>   cost of coffee = 1.25</a:t>
            </a:r>
          </a:p>
          <a:p>
            <a:r>
              <a:rPr lang="en-US" sz="2000" i="1" dirty="0" err="1" smtClean="0"/>
              <a:t>ElseIf</a:t>
            </a:r>
            <a:r>
              <a:rPr lang="en-US" sz="2000" i="1" dirty="0" smtClean="0"/>
              <a:t> Cappuccino Is Selected Then</a:t>
            </a:r>
          </a:p>
          <a:p>
            <a:r>
              <a:rPr lang="en-US" sz="2000" i="1" dirty="0" smtClean="0"/>
              <a:t>   cost of coffee = 2</a:t>
            </a:r>
          </a:p>
          <a:p>
            <a:r>
              <a:rPr lang="en-US" sz="2000" i="1" dirty="0" err="1" smtClean="0"/>
              <a:t>ElseIf</a:t>
            </a:r>
            <a:r>
              <a:rPr lang="en-US" sz="2000" i="1" dirty="0" smtClean="0"/>
              <a:t> Café Au </a:t>
            </a:r>
            <a:r>
              <a:rPr lang="en-US" sz="2000" i="1" dirty="0" err="1" smtClean="0"/>
              <a:t>Lait</a:t>
            </a:r>
            <a:r>
              <a:rPr lang="en-US" sz="2000" i="1" dirty="0" smtClean="0"/>
              <a:t> Is Selected Then</a:t>
            </a:r>
          </a:p>
          <a:p>
            <a:r>
              <a:rPr lang="en-US" sz="2000" i="1" dirty="0" smtClean="0"/>
              <a:t>   cost of coffee = 1.75</a:t>
            </a:r>
          </a:p>
          <a:p>
            <a:r>
              <a:rPr lang="en-US" sz="2000" i="1" dirty="0" smtClean="0"/>
              <a:t>End If</a:t>
            </a:r>
          </a:p>
          <a:p>
            <a:r>
              <a:rPr lang="en-US" sz="2000" i="1" dirty="0" smtClean="0"/>
              <a:t>Return cost of coffee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8959" y="2972937"/>
            <a:ext cx="4746083" cy="316896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CalcTax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Accepts as an argument,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amount</a:t>
            </a:r>
            <a:r>
              <a:rPr lang="en-US" sz="2800" dirty="0" smtClean="0"/>
              <a:t> parameter variable</a:t>
            </a:r>
          </a:p>
          <a:p>
            <a:pPr lvl="1"/>
            <a:r>
              <a:rPr lang="en-US" dirty="0" smtClean="0"/>
              <a:t>Tax rate will be stored in a class-level constant</a:t>
            </a:r>
          </a:p>
          <a:p>
            <a:r>
              <a:rPr lang="en-US" sz="2800" dirty="0" smtClean="0"/>
              <a:t>Returns the amount of sales tax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96991" y="4648200"/>
            <a:ext cx="4750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sales tax = amount * tax rate</a:t>
            </a:r>
          </a:p>
          <a:p>
            <a:r>
              <a:rPr lang="en-US" sz="2800" i="1" dirty="0" smtClean="0"/>
              <a:t>Return sales tax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96991" y="4615428"/>
            <a:ext cx="4750017" cy="117577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Procedures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383693"/>
              </p:ext>
            </p:extLst>
          </p:nvPr>
        </p:nvGraphicFramePr>
        <p:xfrm>
          <a:off x="800100" y="1752600"/>
          <a:ext cx="7543800" cy="419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230"/>
                <a:gridCol w="5449570"/>
              </a:tblGrid>
              <a:tr h="77280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Courier New" pitchFamily="49" charset="0"/>
                        </a:rPr>
                        <a:t>Name</a:t>
                      </a:r>
                      <a:endParaRPr lang="en-US" sz="1800" b="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Description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ResetBagels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bagel type radio buttons to their initial value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ResetToppings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topping check boxes to unchecked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72327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ResetCoffee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coffee radio buttons to their initial values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124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Courier New" pitchFamily="49" charset="0"/>
                          <a:cs typeface="Courier New" pitchFamily="49" charset="0"/>
                        </a:rPr>
                        <a:t>ResetPrice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Text property of the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lblSubtotal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lblTax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lblTotal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labels to </a:t>
                      </a:r>
                      <a:r>
                        <a:rPr lang="en-US" sz="1800" b="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String.Empty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ResetBagels</a:t>
            </a:r>
            <a:r>
              <a:rPr lang="en-US" dirty="0"/>
              <a:t> </a:t>
            </a:r>
            <a:r>
              <a:rPr lang="en-US" dirty="0" smtClean="0"/>
              <a:t>Procedure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Resets the bagel radio buttons to their initial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5337" y="3352800"/>
            <a:ext cx="3953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radWhite</a:t>
            </a:r>
            <a:r>
              <a:rPr lang="en-US" sz="2800" i="1" dirty="0" smtClean="0"/>
              <a:t> = Selected</a:t>
            </a:r>
          </a:p>
          <a:p>
            <a:r>
              <a:rPr lang="en-US" sz="2800" i="1" dirty="0" err="1" smtClean="0"/>
              <a:t>radWheat</a:t>
            </a:r>
            <a:r>
              <a:rPr lang="en-US" sz="2800" i="1" dirty="0" smtClean="0"/>
              <a:t> = Deselected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476500" y="3241967"/>
            <a:ext cx="4191000" cy="117577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ResetToppings</a:t>
            </a:r>
            <a:r>
              <a:rPr lang="en-US" dirty="0"/>
              <a:t> </a:t>
            </a:r>
            <a:r>
              <a:rPr lang="en-US" dirty="0" smtClean="0"/>
              <a:t>Procedure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Unchecks all the toppings check boxes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900" y="2971800"/>
            <a:ext cx="52742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chkCreamCheese</a:t>
            </a:r>
            <a:r>
              <a:rPr lang="en-US" sz="2800" i="1" dirty="0" smtClean="0"/>
              <a:t> = Unchecked</a:t>
            </a:r>
          </a:p>
          <a:p>
            <a:r>
              <a:rPr lang="en-US" sz="2800" i="1" dirty="0" err="1" smtClean="0"/>
              <a:t>chkButter</a:t>
            </a:r>
            <a:r>
              <a:rPr lang="en-US" sz="2800" i="1" dirty="0" smtClean="0"/>
              <a:t> = Unchecked</a:t>
            </a:r>
          </a:p>
          <a:p>
            <a:r>
              <a:rPr lang="en-US" sz="2800" i="1" dirty="0" err="1" smtClean="0"/>
              <a:t>chkBlueberry</a:t>
            </a:r>
            <a:r>
              <a:rPr lang="en-US" sz="2800" i="1" dirty="0" smtClean="0"/>
              <a:t> = Unchecked</a:t>
            </a:r>
          </a:p>
          <a:p>
            <a:r>
              <a:rPr lang="en-US" sz="2800" i="1" dirty="0" err="1" smtClean="0"/>
              <a:t>chkRaspberry</a:t>
            </a:r>
            <a:r>
              <a:rPr lang="en-US" sz="2800" i="1" dirty="0" smtClean="0"/>
              <a:t> = Unchecked</a:t>
            </a:r>
          </a:p>
          <a:p>
            <a:r>
              <a:rPr lang="en-US" sz="2800" i="1" dirty="0" err="1" smtClean="0"/>
              <a:t>chkPeach</a:t>
            </a:r>
            <a:r>
              <a:rPr lang="en-US" sz="2800" i="1" dirty="0" smtClean="0"/>
              <a:t> = Unchecked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881850" y="2971799"/>
            <a:ext cx="5380301" cy="224676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ResetCoffee</a:t>
            </a:r>
            <a:r>
              <a:rPr lang="en-US" dirty="0"/>
              <a:t> </a:t>
            </a:r>
            <a:r>
              <a:rPr lang="en-US" dirty="0" smtClean="0"/>
              <a:t>Procedure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Resets the coffee radio buttons to their initial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3429000"/>
            <a:ext cx="510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/>
              <a:t>radNoCoffee</a:t>
            </a:r>
            <a:r>
              <a:rPr lang="en-US" sz="2800" i="1" dirty="0" smtClean="0"/>
              <a:t> = Deselected</a:t>
            </a:r>
          </a:p>
          <a:p>
            <a:r>
              <a:rPr lang="en-US" sz="2800" i="1" dirty="0" err="1" smtClean="0"/>
              <a:t>radRegCoffee</a:t>
            </a:r>
            <a:r>
              <a:rPr lang="en-US" sz="2800" i="1" dirty="0" smtClean="0"/>
              <a:t> = Selected</a:t>
            </a:r>
          </a:p>
          <a:p>
            <a:r>
              <a:rPr lang="en-US" sz="2800" i="1" dirty="0" err="1" smtClean="0"/>
              <a:t>radCappuccino</a:t>
            </a:r>
            <a:r>
              <a:rPr lang="en-US" sz="2800" i="1" dirty="0" smtClean="0"/>
              <a:t> = Deselected</a:t>
            </a:r>
          </a:p>
          <a:p>
            <a:r>
              <a:rPr lang="en-US" sz="2800" i="1" dirty="0" err="1" smtClean="0"/>
              <a:t>radCafeAuLait</a:t>
            </a:r>
            <a:r>
              <a:rPr lang="en-US" sz="2800" i="1" dirty="0" smtClean="0"/>
              <a:t> = Deselected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02039" y="3411939"/>
            <a:ext cx="4932161" cy="199826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ResetPrice</a:t>
            </a:r>
            <a:r>
              <a:rPr lang="en-US" dirty="0" smtClean="0"/>
              <a:t> Procedure</a:t>
            </a:r>
            <a:r>
              <a:rPr lang="en-US" dirty="0"/>
              <a:t>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Copies an empty string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lblSubtotal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lblTax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lblTotal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In Tutorial 6-9, You build the </a:t>
            </a:r>
            <a:r>
              <a:rPr lang="en-US" sz="2400" i="1" dirty="0" smtClean="0">
                <a:cs typeface="Courier New" pitchFamily="49" charset="0"/>
              </a:rPr>
              <a:t>Bagel House</a:t>
            </a:r>
            <a:r>
              <a:rPr lang="en-US" sz="2400" dirty="0" smtClean="0">
                <a:cs typeface="Courier New" pitchFamily="49" charset="0"/>
              </a:rPr>
              <a:t> Application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9300" y="3124200"/>
            <a:ext cx="510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/>
              <a:t>lblSubtotal.Text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String.Empty</a:t>
            </a:r>
            <a:endParaRPr lang="en-US" sz="2800" i="1" dirty="0" smtClean="0"/>
          </a:p>
          <a:p>
            <a:r>
              <a:rPr lang="en-US" sz="2800" i="1" dirty="0" err="1" smtClean="0"/>
              <a:t>lblTax.Text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String.Empty</a:t>
            </a:r>
            <a:endParaRPr lang="en-US" sz="2800" i="1" dirty="0" smtClean="0"/>
          </a:p>
          <a:p>
            <a:r>
              <a:rPr lang="en-US" sz="2800" i="1" dirty="0" err="1" smtClean="0"/>
              <a:t>lblTotal.Text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String.Empty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881850" y="3048000"/>
            <a:ext cx="5380301" cy="16764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An event handler is a type of procedure</a:t>
            </a:r>
          </a:p>
          <a:p>
            <a:pPr lvl="1"/>
            <a:r>
              <a:rPr lang="en-US" dirty="0"/>
              <a:t>Automatically executed when an event such as a mouse click </a:t>
            </a:r>
            <a:r>
              <a:rPr lang="en-US" dirty="0" smtClean="0"/>
              <a:t>occurs</a:t>
            </a:r>
          </a:p>
          <a:p>
            <a:pPr lvl="1"/>
            <a:endParaRPr lang="en-US" dirty="0"/>
          </a:p>
          <a:p>
            <a:r>
              <a:rPr lang="en-US" sz="2800" dirty="0"/>
              <a:t>General purpose procedures are triggered by statements in other procedures, not by events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Procedures help simplify &amp; </a:t>
            </a:r>
            <a:r>
              <a:rPr lang="en-US" sz="2800" i="1" dirty="0"/>
              <a:t>modularize</a:t>
            </a:r>
            <a:r>
              <a:rPr lang="en-US" sz="2800" dirty="0"/>
              <a:t> code by:</a:t>
            </a:r>
          </a:p>
          <a:p>
            <a:pPr lvl="1"/>
            <a:r>
              <a:rPr lang="en-US" dirty="0"/>
              <a:t>Breaking it into small, manageable pieces</a:t>
            </a:r>
          </a:p>
          <a:p>
            <a:pPr lvl="1"/>
            <a:r>
              <a:rPr lang="en-US" dirty="0"/>
              <a:t>Performing a task that is needed repeatedly</a:t>
            </a:r>
          </a:p>
          <a:p>
            <a:pPr lvl="1"/>
            <a:r>
              <a:rPr lang="en-US" dirty="0"/>
              <a:t>Dividing a program into a set of logical </a:t>
            </a:r>
            <a:r>
              <a:rPr lang="en-US" dirty="0" smtClean="0"/>
              <a:t>tasks</a:t>
            </a:r>
          </a:p>
          <a:p>
            <a:pPr lvl="1"/>
            <a:endParaRPr lang="en-US" dirty="0"/>
          </a:p>
          <a:p>
            <a:r>
              <a:rPr lang="en-US" sz="2800" dirty="0"/>
              <a:t>Tutorial 6-1 examines an application with a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900" dirty="0"/>
              <a:t>The general format of a </a:t>
            </a:r>
            <a:r>
              <a:rPr lang="en-US" sz="1900" i="1" dirty="0"/>
              <a:t>procedure declaration</a:t>
            </a:r>
            <a:r>
              <a:rPr lang="en-US" sz="1900" dirty="0"/>
              <a:t> is as follows: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sz="1900" dirty="0"/>
              <a:t> is optional and establishes accessibility to the program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1900" dirty="0"/>
              <a:t> and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900" dirty="0"/>
              <a:t> are keywords</a:t>
            </a:r>
          </a:p>
          <a:p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ProcedureName</a:t>
            </a:r>
            <a:r>
              <a:rPr lang="en-US" sz="1900" dirty="0"/>
              <a:t> used to refer to procedure</a:t>
            </a:r>
          </a:p>
          <a:p>
            <a:pPr lvl="1"/>
            <a:r>
              <a:rPr lang="en-US" sz="1900" dirty="0"/>
              <a:t>Use </a:t>
            </a:r>
            <a:r>
              <a:rPr lang="en-US" sz="1900" i="1" dirty="0"/>
              <a:t>Pascal casing</a:t>
            </a:r>
            <a:r>
              <a:rPr lang="en-US" sz="1900" dirty="0"/>
              <a:t> to capitalize 1st character of the name and each new word in the name</a:t>
            </a:r>
          </a:p>
          <a:p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ParameterList</a:t>
            </a:r>
            <a:r>
              <a:rPr lang="en-US" sz="1900" dirty="0"/>
              <a:t> is a list of variables or values being passed to the sub </a:t>
            </a:r>
            <a:r>
              <a:rPr lang="en-US" sz="1900" dirty="0" smtClean="0"/>
              <a:t>procedure</a:t>
            </a:r>
          </a:p>
          <a:p>
            <a:pPr lvl="1"/>
            <a:r>
              <a:rPr lang="en-US" sz="1900" dirty="0" smtClean="0"/>
              <a:t>A </a:t>
            </a:r>
            <a:r>
              <a:rPr lang="en-US" sz="1900" i="1" dirty="0" smtClean="0"/>
              <a:t>parameter</a:t>
            </a:r>
            <a:r>
              <a:rPr lang="en-US" sz="1900" dirty="0" smtClean="0"/>
              <a:t> is a special variable that receives a value being passed into a procedure</a:t>
            </a:r>
            <a:endParaRPr lang="en-US" sz="1900" dirty="0"/>
          </a:p>
          <a:p>
            <a:r>
              <a:rPr lang="en-US" sz="1900" dirty="0"/>
              <a:t>Tutorial 6-2 guides you through the process of writing procedures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424" y="1981200"/>
            <a:ext cx="749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AccessSpecifier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] Sub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ProcedureName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([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ParameterList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Statements]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555577" cy="92333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to Procedures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 </a:t>
            </a:r>
            <a:r>
              <a:rPr lang="en-US" sz="2400" i="1" dirty="0" smtClean="0"/>
              <a:t>argument</a:t>
            </a:r>
            <a:r>
              <a:rPr lang="en-US" sz="2400" dirty="0" smtClean="0"/>
              <a:t> </a:t>
            </a:r>
            <a:r>
              <a:rPr lang="en-US" sz="2400" dirty="0"/>
              <a:t>is value passed to a procedure</a:t>
            </a:r>
          </a:p>
          <a:p>
            <a:r>
              <a:rPr lang="en-US" sz="2400" dirty="0"/>
              <a:t>For example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Calls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400" dirty="0"/>
              <a:t> function</a:t>
            </a:r>
          </a:p>
          <a:p>
            <a:pPr lvl="1"/>
            <a:r>
              <a:rPr lang="en-US" sz="2400" dirty="0"/>
              <a:t>Passes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sz="2400" dirty="0"/>
              <a:t> as an argument</a:t>
            </a:r>
          </a:p>
          <a:p>
            <a:pPr lvl="1"/>
            <a:endParaRPr lang="en-US" sz="2400" dirty="0"/>
          </a:p>
          <a:p>
            <a:r>
              <a:rPr lang="en-US" sz="2400" dirty="0"/>
              <a:t>Two ways to pass </a:t>
            </a:r>
            <a:r>
              <a:rPr lang="en-US" sz="2400" dirty="0" smtClean="0"/>
              <a:t>arguments:</a:t>
            </a:r>
            <a:endParaRPr lang="en-US" sz="2400" dirty="0"/>
          </a:p>
          <a:p>
            <a:pPr lvl="1"/>
            <a:r>
              <a:rPr lang="en-US" sz="2400" i="1" dirty="0" smtClean="0"/>
              <a:t>by </a:t>
            </a:r>
            <a:r>
              <a:rPr lang="en-US" sz="2400" i="1" dirty="0"/>
              <a:t>value</a:t>
            </a:r>
            <a:r>
              <a:rPr lang="en-US" sz="2400" dirty="0"/>
              <a:t> 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emporary </a:t>
            </a:r>
            <a:r>
              <a:rPr lang="en-US" sz="2000" dirty="0"/>
              <a:t>copy of the original argument</a:t>
            </a:r>
          </a:p>
          <a:p>
            <a:pPr lvl="1"/>
            <a:r>
              <a:rPr lang="en-US" sz="2400" i="1" dirty="0" smtClean="0"/>
              <a:t>by </a:t>
            </a:r>
            <a:r>
              <a:rPr lang="en-US" sz="2400" i="1" dirty="0"/>
              <a:t>reference</a:t>
            </a:r>
            <a:r>
              <a:rPr lang="en-US" sz="2400" dirty="0"/>
              <a:t>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original argument and can be changed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9594" y="249951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txtInput.Text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2459182"/>
            <a:ext cx="3824814" cy="54233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 i="1" dirty="0"/>
          </a:p>
          <a:p>
            <a:pPr>
              <a:lnSpc>
                <a:spcPct val="90000"/>
              </a:lnSpc>
            </a:pPr>
            <a:endParaRPr lang="en-US" sz="2800" i="1" dirty="0"/>
          </a:p>
          <a:p>
            <a:pPr>
              <a:lnSpc>
                <a:spcPct val="90000"/>
              </a:lnSpc>
            </a:pPr>
            <a:endParaRPr lang="en-US" sz="2800" i="1" dirty="0"/>
          </a:p>
          <a:p>
            <a:pPr>
              <a:lnSpc>
                <a:spcPct val="90000"/>
              </a:lnSpc>
              <a:buNone/>
            </a:pPr>
            <a:endParaRPr lang="en-US" sz="2800" i="1" dirty="0"/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intNumber</a:t>
            </a:r>
            <a:r>
              <a:rPr lang="en-US" sz="2200" dirty="0" smtClean="0"/>
              <a:t> declared </a:t>
            </a:r>
            <a:r>
              <a:rPr lang="en-US" sz="2200" dirty="0"/>
              <a:t>as an integer argument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Storage location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intNumber</a:t>
            </a:r>
            <a:r>
              <a:rPr lang="en-US" sz="2200" dirty="0"/>
              <a:t> created by procedure</a:t>
            </a:r>
            <a:endParaRPr lang="en-US" sz="2200" i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A value,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2200" dirty="0"/>
              <a:t>in this case, must be supplied and is copied into the storage location for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intNumber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DisplayValue</a:t>
            </a:r>
            <a:r>
              <a:rPr lang="en-US" sz="2200" dirty="0"/>
              <a:t> procedure then </a:t>
            </a:r>
            <a:r>
              <a:rPr lang="en-US" sz="2200" dirty="0" smtClean="0"/>
              <a:t>executes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Tutorial 6-3 demonstrates passing arguments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73478" y="1371600"/>
            <a:ext cx="5597045" cy="2031325"/>
            <a:chOff x="1703253" y="1885385"/>
            <a:chExt cx="5597045" cy="203132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03253" y="1885385"/>
              <a:ext cx="5597045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err="1"/>
                <a:t>DisplayValue</a:t>
              </a:r>
              <a:r>
                <a:rPr lang="en-US" dirty="0"/>
                <a:t>(5</a:t>
              </a:r>
              <a:r>
                <a:rPr lang="en-US" dirty="0" smtClean="0"/>
                <a:t>)</a:t>
              </a:r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/>
                <a:t>' </a:t>
              </a:r>
              <a:r>
                <a:rPr lang="en-US" dirty="0" smtClean="0"/>
                <a:t>Call </a:t>
              </a:r>
              <a:r>
                <a:rPr lang="en-US" dirty="0" err="1"/>
                <a:t>DisplayValue</a:t>
              </a:r>
              <a:r>
                <a:rPr lang="en-US" dirty="0"/>
                <a:t> procedure</a:t>
              </a:r>
            </a:p>
            <a:p>
              <a:pPr eaLnBrk="0" hangingPunct="0"/>
              <a:endParaRPr lang="en-US" dirty="0" smtClean="0"/>
            </a:p>
            <a:p>
              <a:pPr eaLnBrk="0" hangingPunct="0"/>
              <a:endParaRPr lang="en-US" dirty="0"/>
            </a:p>
            <a:p>
              <a:pPr eaLnBrk="0" hangingPunct="0"/>
              <a:r>
                <a:rPr lang="en-US" dirty="0"/>
                <a:t>Sub </a:t>
              </a:r>
              <a:r>
                <a:rPr lang="en-US" dirty="0" err="1"/>
                <a:t>DisplayValue</a:t>
              </a:r>
              <a:r>
                <a:rPr lang="en-US" dirty="0"/>
                <a:t>(</a:t>
              </a:r>
              <a:r>
                <a:rPr lang="en-US" dirty="0" err="1"/>
                <a:t>ByVal</a:t>
              </a:r>
              <a:r>
                <a:rPr lang="en-US" dirty="0"/>
                <a:t> </a:t>
              </a:r>
              <a:r>
                <a:rPr lang="en-US" dirty="0" err="1"/>
                <a:t>intNumber</a:t>
              </a:r>
              <a:r>
                <a:rPr lang="en-US" dirty="0"/>
                <a:t> As Integer)</a:t>
              </a:r>
            </a:p>
            <a:p>
              <a:pPr eaLnBrk="0" hangingPunct="0"/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/>
                <a:t>' </a:t>
              </a:r>
              <a:r>
                <a:rPr lang="en-US" dirty="0"/>
                <a:t>This procedure displays a value in a message box.</a:t>
              </a:r>
            </a:p>
            <a:p>
              <a:pPr eaLnBrk="0" hangingPunct="0"/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err="1" smtClean="0"/>
                <a:t>MessageBox.Show</a:t>
              </a:r>
              <a:r>
                <a:rPr lang="en-US" dirty="0" smtClean="0"/>
                <a:t>(</a:t>
              </a:r>
              <a:r>
                <a:rPr lang="en-US" dirty="0" err="1" smtClean="0"/>
                <a:t>intNumber.ToString</a:t>
              </a:r>
              <a:r>
                <a:rPr lang="en-US" dirty="0"/>
                <a:t>)</a:t>
              </a:r>
            </a:p>
            <a:p>
              <a:pPr eaLnBrk="0" hangingPunct="0"/>
              <a:r>
                <a:rPr lang="en-US" dirty="0"/>
                <a:t>End Sub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82575" y="2226631"/>
              <a:ext cx="1219575" cy="529269"/>
              <a:chOff x="3282575" y="2226631"/>
              <a:chExt cx="1219575" cy="529269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3282950" y="2371725"/>
                <a:ext cx="1219200" cy="384175"/>
                <a:chOff x="1876" y="1206"/>
                <a:chExt cx="768" cy="242"/>
              </a:xfrm>
            </p:grpSpPr>
            <p:sp>
              <p:nvSpPr>
                <p:cNvPr id="9" name="Line 6"/>
                <p:cNvSpPr>
                  <a:spLocks noChangeShapeType="1"/>
                </p:cNvSpPr>
                <p:nvPr/>
              </p:nvSpPr>
              <p:spPr bwMode="auto">
                <a:xfrm>
                  <a:off x="1876" y="1206"/>
                  <a:ext cx="7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Line 7"/>
                <p:cNvSpPr>
                  <a:spLocks noChangeShapeType="1"/>
                </p:cNvSpPr>
                <p:nvPr/>
              </p:nvSpPr>
              <p:spPr bwMode="auto">
                <a:xfrm>
                  <a:off x="2644" y="1206"/>
                  <a:ext cx="0" cy="24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282575" y="2226631"/>
                <a:ext cx="0" cy="1450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1543050" y="1371599"/>
            <a:ext cx="6057900" cy="20313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174</TotalTime>
  <Words>1711</Words>
  <Application>Microsoft Office PowerPoint</Application>
  <PresentationFormat>On-screen Show (4:3)</PresentationFormat>
  <Paragraphs>346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SOWVB2012</vt:lpstr>
      <vt:lpstr>Chapter 6</vt:lpstr>
      <vt:lpstr>Topics</vt:lpstr>
      <vt:lpstr>Introduction</vt:lpstr>
      <vt:lpstr>Procedures</vt:lpstr>
      <vt:lpstr>Procedure Uses</vt:lpstr>
      <vt:lpstr>Declaring a Procedure</vt:lpstr>
      <vt:lpstr>Passing Arguments to Procedures </vt:lpstr>
      <vt:lpstr>Arguments</vt:lpstr>
      <vt:lpstr>Passing Arguments by Value</vt:lpstr>
      <vt:lpstr>Passing Multiple Arguments</vt:lpstr>
      <vt:lpstr>More about Passing Arguments by Reference</vt:lpstr>
      <vt:lpstr>Working with ByVal and ByRef</vt:lpstr>
      <vt:lpstr>Functions </vt:lpstr>
      <vt:lpstr>Declaring a Function</vt:lpstr>
      <vt:lpstr>Function Call Example</vt:lpstr>
      <vt:lpstr>Returning Nonnumeric Values</vt:lpstr>
      <vt:lpstr>More about Debugging: Stepping Into, Over, and Out of Procedures and Functions </vt:lpstr>
      <vt:lpstr>The Step Into Command</vt:lpstr>
      <vt:lpstr>The Step Over Command</vt:lpstr>
      <vt:lpstr>The Step Out Command</vt:lpstr>
      <vt:lpstr>Focus on Program Design and Problem Solving: Building the Bagel and Coffee Price Calculator Application </vt:lpstr>
      <vt:lpstr>Overview</vt:lpstr>
      <vt:lpstr>The Form and Controls</vt:lpstr>
      <vt:lpstr>Description of Click Event Handlers</vt:lpstr>
      <vt:lpstr>btnCalculate_Click Pseudocode</vt:lpstr>
      <vt:lpstr>btnReset_Click Pseudocode</vt:lpstr>
      <vt:lpstr>Description of Functions</vt:lpstr>
      <vt:lpstr>CalcBagelCost Function Pseudocode</vt:lpstr>
      <vt:lpstr>CalcToppingCost Function Pseudocode</vt:lpstr>
      <vt:lpstr>CalcCoffeeCost Function Pseudocode</vt:lpstr>
      <vt:lpstr>CalcTax Function Pseudocode</vt:lpstr>
      <vt:lpstr>Description of Procedures</vt:lpstr>
      <vt:lpstr>ResetBagels Procedure Pseudocode</vt:lpstr>
      <vt:lpstr>ResetToppings Procedure Pseudocode</vt:lpstr>
      <vt:lpstr>ResetCoffee Procedure Pseudocode</vt:lpstr>
      <vt:lpstr>ResetPrice Procedure Pseudocode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Procedures and Functions</dc:subject>
  <dc:creator>Chris</dc:creator>
  <cp:lastModifiedBy>Chris</cp:lastModifiedBy>
  <cp:revision>33</cp:revision>
  <dcterms:created xsi:type="dcterms:W3CDTF">2006-08-16T00:00:00Z</dcterms:created>
  <dcterms:modified xsi:type="dcterms:W3CDTF">2013-07-17T12:11:38Z</dcterms:modified>
</cp:coreProperties>
</file>