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2" r:id="rId23"/>
    <p:sldId id="284" r:id="rId24"/>
    <p:sldId id="285" r:id="rId25"/>
    <p:sldId id="286" r:id="rId26"/>
    <p:sldId id="260" r:id="rId27"/>
    <p:sldId id="261" r:id="rId28"/>
    <p:sldId id="287" r:id="rId29"/>
    <p:sldId id="288" r:id="rId30"/>
    <p:sldId id="289" r:id="rId31"/>
    <p:sldId id="290" r:id="rId32"/>
    <p:sldId id="291" r:id="rId33"/>
    <p:sldId id="262" r:id="rId34"/>
    <p:sldId id="264" r:id="rId35"/>
    <p:sldId id="292" r:id="rId36"/>
    <p:sldId id="294" r:id="rId37"/>
    <p:sldId id="295" r:id="rId38"/>
    <p:sldId id="293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263" r:id="rId50"/>
    <p:sldId id="307" r:id="rId51"/>
    <p:sldId id="308" r:id="rId52"/>
    <p:sldId id="265" r:id="rId53"/>
    <p:sldId id="309" r:id="rId54"/>
    <p:sldId id="306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Multiple Forms, Modules, and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To remove a form from a project and delete its file from the disk:</a:t>
            </a:r>
          </a:p>
          <a:p>
            <a:pPr lvl="1"/>
            <a:r>
              <a:rPr lang="en-US" sz="2400" dirty="0"/>
              <a:t>Right-click the form’s entry in the </a:t>
            </a:r>
            <a:r>
              <a:rPr lang="en-US" sz="2400" i="1" dirty="0"/>
              <a:t>Solution Explorer window</a:t>
            </a:r>
          </a:p>
          <a:p>
            <a:pPr lvl="1"/>
            <a:r>
              <a:rPr lang="en-US" sz="2400" dirty="0"/>
              <a:t>On the pop-up menu, click </a:t>
            </a:r>
            <a:r>
              <a:rPr lang="en-US" sz="2400" i="1" dirty="0"/>
              <a:t>Delete</a:t>
            </a:r>
          </a:p>
          <a:p>
            <a:r>
              <a:rPr lang="en-US" sz="2400" dirty="0"/>
              <a:t>To remove a form from a project but leave its file on </a:t>
            </a:r>
            <a:r>
              <a:rPr lang="en-US" sz="2400" dirty="0" smtClean="0"/>
              <a:t>disk:</a:t>
            </a:r>
            <a:endParaRPr lang="en-US" sz="2400" dirty="0"/>
          </a:p>
          <a:p>
            <a:pPr lvl="1"/>
            <a:r>
              <a:rPr lang="en-US" sz="2400" dirty="0"/>
              <a:t>Right-click the form’s entry in the </a:t>
            </a:r>
            <a:r>
              <a:rPr lang="en-US" sz="2400" i="1" dirty="0"/>
              <a:t>Solution Explorer window</a:t>
            </a:r>
          </a:p>
          <a:p>
            <a:pPr lvl="1"/>
            <a:r>
              <a:rPr lang="en-US" sz="2400" dirty="0"/>
              <a:t>On the pop-up menu, click </a:t>
            </a:r>
            <a:r>
              <a:rPr lang="en-US" sz="2400" i="1" dirty="0"/>
              <a:t>Exclude From </a:t>
            </a:r>
            <a:r>
              <a:rPr lang="en-US" sz="2400" i="1" dirty="0" smtClean="0"/>
              <a:t>Project</a:t>
            </a:r>
          </a:p>
          <a:p>
            <a:pPr lvl="1"/>
            <a:r>
              <a:rPr lang="en-US" sz="2400" i="1" dirty="0" smtClean="0"/>
              <a:t>Or</a:t>
            </a:r>
          </a:p>
          <a:p>
            <a:pPr lvl="1"/>
            <a:r>
              <a:rPr lang="en-US" sz="2400" dirty="0" smtClean="0"/>
              <a:t>Select the form’s entry in the </a:t>
            </a:r>
            <a:r>
              <a:rPr lang="en-US" sz="2400" i="1" dirty="0" smtClean="0"/>
              <a:t>Solution Explorer </a:t>
            </a:r>
            <a:r>
              <a:rPr lang="en-US" sz="2400" dirty="0" smtClean="0"/>
              <a:t>window</a:t>
            </a:r>
          </a:p>
          <a:p>
            <a:pPr lvl="1"/>
            <a:r>
              <a:rPr lang="en-US" sz="2400" dirty="0" smtClean="0"/>
              <a:t>Click </a:t>
            </a:r>
            <a:r>
              <a:rPr lang="en-US" sz="2400" i="1" dirty="0" smtClean="0"/>
              <a:t>Project </a:t>
            </a:r>
            <a:r>
              <a:rPr lang="en-US" sz="2400" dirty="0" smtClean="0"/>
              <a:t>on the menu, and click </a:t>
            </a:r>
            <a:r>
              <a:rPr lang="en-US" sz="2400" i="1" dirty="0" smtClean="0"/>
              <a:t>Exclude From Project</a:t>
            </a:r>
            <a:endParaRPr lang="en-US" sz="2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Designating the Startup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To make another form the startup form:</a:t>
            </a:r>
          </a:p>
          <a:p>
            <a:pPr lvl="1"/>
            <a:r>
              <a:rPr lang="en-US" sz="2000" dirty="0"/>
              <a:t>Right-click the project name in the </a:t>
            </a:r>
            <a:r>
              <a:rPr lang="en-US" sz="2000" i="1" dirty="0"/>
              <a:t>Solution Explorer window</a:t>
            </a:r>
          </a:p>
          <a:p>
            <a:pPr lvl="1"/>
            <a:r>
              <a:rPr lang="en-US" sz="2000" dirty="0"/>
              <a:t>On the pop-up menu, click </a:t>
            </a:r>
            <a:r>
              <a:rPr lang="en-US" sz="2000" i="1" dirty="0"/>
              <a:t>Properties</a:t>
            </a:r>
            <a:r>
              <a:rPr lang="en-US" sz="2000" dirty="0"/>
              <a:t>, the properties page appears</a:t>
            </a:r>
          </a:p>
          <a:p>
            <a:pPr lvl="1"/>
            <a:r>
              <a:rPr lang="en-US" sz="2000" dirty="0"/>
              <a:t>Select the </a:t>
            </a:r>
            <a:r>
              <a:rPr lang="en-US" sz="2000" i="1" dirty="0"/>
              <a:t>Application tab</a:t>
            </a:r>
          </a:p>
          <a:p>
            <a:pPr lvl="1"/>
            <a:r>
              <a:rPr lang="en-US" sz="2000" dirty="0"/>
              <a:t>Click the down arrow in the </a:t>
            </a:r>
            <a:r>
              <a:rPr lang="en-US" sz="2000" i="1" dirty="0"/>
              <a:t>Startup Form drop-down list</a:t>
            </a:r>
          </a:p>
          <a:p>
            <a:pPr lvl="1"/>
            <a:r>
              <a:rPr lang="en-US" sz="2000" dirty="0"/>
              <a:t>Select a form from the list of available forms</a:t>
            </a:r>
          </a:p>
          <a:p>
            <a:endParaRPr lang="en-US" dirty="0"/>
          </a:p>
        </p:txBody>
      </p:sp>
      <p:pic>
        <p:nvPicPr>
          <p:cNvPr id="6" name="Picture 5" descr="startupform.bmp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4572000" y="2133600"/>
            <a:ext cx="4180236" cy="3566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7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Instance of a Form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form design is a </a:t>
            </a:r>
            <a:r>
              <a:rPr lang="en-US" sz="2400" i="1" dirty="0"/>
              <a:t>class</a:t>
            </a:r>
          </a:p>
          <a:p>
            <a:pPr lvl="1"/>
            <a:r>
              <a:rPr lang="en-US" sz="2000" dirty="0"/>
              <a:t>It’s only a design or description of a form</a:t>
            </a:r>
          </a:p>
          <a:p>
            <a:pPr lvl="1"/>
            <a:r>
              <a:rPr lang="en-US" sz="2000" dirty="0"/>
              <a:t>Think of it like a blueprint</a:t>
            </a:r>
          </a:p>
          <a:p>
            <a:pPr lvl="2"/>
            <a:r>
              <a:rPr lang="en-US" dirty="0"/>
              <a:t>A blueprint is a detailed description of a house</a:t>
            </a:r>
          </a:p>
          <a:p>
            <a:pPr lvl="2"/>
            <a:r>
              <a:rPr lang="en-US" dirty="0"/>
              <a:t>A blueprint is </a:t>
            </a:r>
            <a:r>
              <a:rPr lang="en-US" i="1" dirty="0"/>
              <a:t>not</a:t>
            </a:r>
            <a:r>
              <a:rPr lang="en-US" dirty="0"/>
              <a:t> a house</a:t>
            </a:r>
          </a:p>
          <a:p>
            <a:r>
              <a:rPr lang="en-US" sz="2000" dirty="0"/>
              <a:t>The form design can be used to create instances of the form</a:t>
            </a:r>
          </a:p>
          <a:p>
            <a:pPr lvl="1"/>
            <a:r>
              <a:rPr lang="en-US" sz="2000" dirty="0"/>
              <a:t>Like building a house from the blueprint</a:t>
            </a:r>
          </a:p>
          <a:p>
            <a:r>
              <a:rPr lang="en-US" sz="2000" dirty="0"/>
              <a:t>To display a form, we must first create an instance of the form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29132" y="1447800"/>
            <a:ext cx="34182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FormName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 descr="blueprint house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5524831" y="2514600"/>
            <a:ext cx="2285339" cy="2011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instances of house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4808373" y="4648200"/>
            <a:ext cx="3718255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925864" y="1454726"/>
            <a:ext cx="3456136" cy="916403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The first step is to create an instance of the form with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sz="1800" dirty="0"/>
              <a:t> statement</a:t>
            </a:r>
          </a:p>
          <a:p>
            <a:pPr lvl="1"/>
            <a:r>
              <a:rPr lang="en-US" sz="1800" dirty="0"/>
              <a:t>Here is the general format:</a:t>
            </a:r>
          </a:p>
          <a:p>
            <a:pPr lvl="1"/>
            <a:endParaRPr lang="en-US" sz="1800" dirty="0"/>
          </a:p>
          <a:p>
            <a:endParaRPr lang="en-US" sz="1800" i="1" dirty="0"/>
          </a:p>
          <a:p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ObjectVariable</a:t>
            </a:r>
            <a:r>
              <a:rPr lang="en-US" sz="1800" i="1" dirty="0"/>
              <a:t> </a:t>
            </a:r>
            <a:r>
              <a:rPr lang="en-US" sz="1800" dirty="0"/>
              <a:t>is the name of an object variable that references an instance of the form</a:t>
            </a:r>
          </a:p>
          <a:p>
            <a:r>
              <a:rPr lang="en-US" sz="1800" dirty="0"/>
              <a:t>An object variable </a:t>
            </a:r>
          </a:p>
          <a:p>
            <a:pPr lvl="1"/>
            <a:r>
              <a:rPr lang="en-US" sz="1800" dirty="0"/>
              <a:t>Holds the memory address of an object</a:t>
            </a:r>
          </a:p>
          <a:p>
            <a:pPr lvl="1"/>
            <a:r>
              <a:rPr lang="en-US" sz="1800" dirty="0"/>
              <a:t>Allows you to work with the object</a:t>
            </a:r>
          </a:p>
          <a:p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1800" dirty="0"/>
              <a:t> is the form’s class name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The following statement creates an instance of the </a:t>
            </a:r>
            <a:r>
              <a:rPr lang="en-US" sz="1800" dirty="0" err="1"/>
              <a:t>ErrorForm</a:t>
            </a:r>
            <a:r>
              <a:rPr lang="en-US" sz="1800" dirty="0"/>
              <a:t> form in memory: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frmError</a:t>
            </a:r>
            <a:r>
              <a:rPr lang="en-US" sz="1800" dirty="0"/>
              <a:t> variable references the </a:t>
            </a:r>
            <a:r>
              <a:rPr lang="en-US" sz="1800" dirty="0" err="1"/>
              <a:t>ErrorForm</a:t>
            </a:r>
            <a:r>
              <a:rPr lang="en-US" sz="1800" dirty="0"/>
              <a:t> object</a:t>
            </a:r>
          </a:p>
          <a:p>
            <a:r>
              <a:rPr lang="en-US" sz="1800" dirty="0"/>
              <a:t>Statement does not cause the form to be displayed on the screen</a:t>
            </a:r>
          </a:p>
          <a:p>
            <a:r>
              <a:rPr lang="en-US" sz="1800" dirty="0"/>
              <a:t>To display the form on the screen: </a:t>
            </a:r>
          </a:p>
          <a:p>
            <a:pPr lvl="1"/>
            <a:r>
              <a:rPr lang="en-US" sz="1800" dirty="0"/>
              <a:t>Use the object variable to invoke one of the form’s methods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843204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ObjectVariable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As New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" y="2723557"/>
            <a:ext cx="4580959" cy="55304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6415" y="5710956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The prefix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frm</a:t>
            </a:r>
            <a:r>
              <a:rPr lang="en-US" sz="1600" i="1" dirty="0" smtClean="0"/>
              <a:t> is used to indicate that the variable references a form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5106415" y="2821540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frmError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ErrorForm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1231" y="2723557"/>
            <a:ext cx="3914541" cy="55304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ShowDialog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/>
              <a:t>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If a </a:t>
            </a:r>
            <a:r>
              <a:rPr lang="en-US" sz="1800" i="1" dirty="0"/>
              <a:t>modal form</a:t>
            </a:r>
            <a:r>
              <a:rPr lang="en-US" sz="1800" dirty="0"/>
              <a:t> is displayed:</a:t>
            </a:r>
          </a:p>
          <a:p>
            <a:pPr lvl="1"/>
            <a:r>
              <a:rPr lang="en-US" sz="1800" dirty="0"/>
              <a:t>No other form in the application can receive the focus until the form is closed</a:t>
            </a:r>
          </a:p>
          <a:p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ShowDialog</a:t>
            </a:r>
            <a:r>
              <a:rPr lang="en-US" sz="1800" dirty="0"/>
              <a:t> method causes a form to be displayed as a modal form</a:t>
            </a:r>
          </a:p>
          <a:p>
            <a:pPr lvl="1"/>
            <a:r>
              <a:rPr lang="en-US" sz="1800" dirty="0"/>
              <a:t>Here is the general format: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1800" dirty="0"/>
              <a:t>For example: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If a </a:t>
            </a:r>
            <a:r>
              <a:rPr lang="en-US" sz="1800" i="1" dirty="0"/>
              <a:t>modeless form</a:t>
            </a:r>
            <a:r>
              <a:rPr lang="en-US" sz="1800" dirty="0"/>
              <a:t> is displayed:</a:t>
            </a:r>
          </a:p>
          <a:p>
            <a:pPr lvl="1"/>
            <a:r>
              <a:rPr lang="en-US" sz="1800" dirty="0"/>
              <a:t>The user is allowed to switch focus to another form while it is displayed</a:t>
            </a:r>
          </a:p>
          <a:p>
            <a:r>
              <a:rPr lang="en-US" sz="1800" dirty="0"/>
              <a:t>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sz="1800" dirty="0"/>
              <a:t> method causes a form to be displayed as a modeless form	</a:t>
            </a:r>
          </a:p>
          <a:p>
            <a:pPr lvl="1"/>
            <a:r>
              <a:rPr lang="en-US" sz="1800" dirty="0"/>
              <a:t>Here is the general format: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1800" dirty="0"/>
              <a:t>For example: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4219545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ObjectVariable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.ShowDialog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655" y="4219545"/>
            <a:ext cx="4253346" cy="40011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018" y="5278582"/>
            <a:ext cx="4191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frmError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ErrorForm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frmError.ShowDialog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5264728"/>
            <a:ext cx="4253346" cy="65242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91545" y="4219545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ObjectVariable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.Show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9200" y="4219545"/>
            <a:ext cx="3478665" cy="40011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76068" y="5264728"/>
            <a:ext cx="4191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frmError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ErrorForm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frmError.Show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0650" y="5258637"/>
            <a:ext cx="4253346" cy="65242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 a Form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dirty="0"/>
              <a:t>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dirty="0"/>
              <a:t> method closes a form and removes its visual part from memory</a:t>
            </a:r>
          </a:p>
          <a:p>
            <a:r>
              <a:rPr lang="en-US" dirty="0"/>
              <a:t>A form closes itself using the keyword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r>
              <a:rPr lang="en-US" dirty="0"/>
              <a:t>Causes the current instance of the form to call its own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dirty="0"/>
              <a:t> method, thus closing the form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6437" y="3429000"/>
            <a:ext cx="233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Me.Close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3050" y="5334000"/>
            <a:ext cx="6057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/>
              <a:t>keyword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Me</a:t>
            </a:r>
            <a:r>
              <a:rPr lang="en-US" sz="2000" dirty="0" smtClean="0"/>
              <a:t> in Visual Basic is a special variable </a:t>
            </a:r>
            <a:r>
              <a:rPr lang="en-US" sz="2000" dirty="0" smtClean="0"/>
              <a:t>that </a:t>
            </a:r>
            <a:r>
              <a:rPr lang="en-US" sz="2000" dirty="0" smtClean="0"/>
              <a:t>references the currently executing object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276601" y="3429000"/>
            <a:ext cx="2590800" cy="55304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Hide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Hide</a:t>
            </a:r>
            <a:r>
              <a:rPr lang="en-US" sz="2400" dirty="0"/>
              <a:t> method</a:t>
            </a:r>
          </a:p>
          <a:p>
            <a:pPr lvl="1"/>
            <a:r>
              <a:rPr lang="en-US" sz="2400" dirty="0"/>
              <a:t>Makes a form or control invisible</a:t>
            </a:r>
          </a:p>
          <a:p>
            <a:pPr lvl="1"/>
            <a:r>
              <a:rPr lang="en-US" sz="2400" dirty="0"/>
              <a:t>Does not remove it from memory</a:t>
            </a:r>
          </a:p>
          <a:p>
            <a:pPr lvl="1"/>
            <a:r>
              <a:rPr lang="en-US" sz="2400" dirty="0"/>
              <a:t>Similar to setting the Visible property to </a:t>
            </a:r>
            <a:r>
              <a:rPr lang="en-US" sz="2400" i="1" dirty="0"/>
              <a:t>False</a:t>
            </a:r>
          </a:p>
          <a:p>
            <a:r>
              <a:rPr lang="en-US" sz="2400" dirty="0"/>
              <a:t>A form uses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Me</a:t>
            </a:r>
            <a:r>
              <a:rPr lang="en-US" sz="2400" dirty="0"/>
              <a:t> keyword to call its own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Hide</a:t>
            </a:r>
            <a:r>
              <a:rPr lang="en-US" sz="2400" dirty="0"/>
              <a:t> method</a:t>
            </a:r>
          </a:p>
          <a:p>
            <a:r>
              <a:rPr lang="en-US" sz="2400" dirty="0"/>
              <a:t>For example: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To redisplay a hidden form:</a:t>
            </a:r>
          </a:p>
          <a:p>
            <a:pPr lvl="1"/>
            <a:r>
              <a:rPr lang="en-US" sz="2400" dirty="0"/>
              <a:t> Use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ShowDialog</a:t>
            </a:r>
            <a:r>
              <a:rPr lang="en-US" sz="2400" dirty="0"/>
              <a:t>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sz="2400" dirty="0"/>
              <a:t> methods</a:t>
            </a:r>
          </a:p>
          <a:p>
            <a:r>
              <a:rPr lang="en-US" sz="2400" dirty="0"/>
              <a:t>Tutorial 7-1 creates a simple application that has two forms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056" y="4038600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Me.Hide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599" y="4023688"/>
            <a:ext cx="2590800" cy="55304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Modal and Modeless Forms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a procedure calls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ShowDialog</a:t>
            </a:r>
            <a:r>
              <a:rPr lang="en-US" sz="2000" dirty="0"/>
              <a:t> method </a:t>
            </a:r>
          </a:p>
          <a:p>
            <a:pPr lvl="1"/>
            <a:r>
              <a:rPr lang="en-US" sz="2000" dirty="0"/>
              <a:t>Display of a modal form causes execution of calling statements to halt until form is closed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a procedure calls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sz="2000" dirty="0"/>
              <a:t> method</a:t>
            </a:r>
          </a:p>
          <a:p>
            <a:pPr lvl="1"/>
            <a:r>
              <a:rPr lang="en-US" sz="2000" dirty="0"/>
              <a:t>Display of a modeless form allows execution to continue uninterrupted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57251" y="3733800"/>
            <a:ext cx="3752850" cy="1938992"/>
            <a:chOff x="3505200" y="2743200"/>
            <a:chExt cx="4413173" cy="1938992"/>
          </a:xfrm>
        </p:grpSpPr>
        <p:sp>
          <p:nvSpPr>
            <p:cNvPr id="8" name="Rectangle 7"/>
            <p:cNvSpPr/>
            <p:nvPr/>
          </p:nvSpPr>
          <p:spPr>
            <a:xfrm>
              <a:off x="3505200" y="2743200"/>
              <a:ext cx="441317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statement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statement</a:t>
              </a:r>
            </a:p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frmMessage.ShowDialog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statement     </a:t>
              </a:r>
              <a:r>
                <a:rPr lang="en-US" sz="2000" dirty="0" smtClean="0">
                  <a:cs typeface="Courier New" pitchFamily="49" charset="0"/>
                </a:rPr>
                <a:t>Halt</a:t>
              </a:r>
              <a:r>
                <a:rPr lang="en-US" sz="2000" dirty="0" smtClean="0">
                  <a:cs typeface="Courier New" pitchFamily="49" charset="0"/>
                </a:rPr>
                <a:t>!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statement     </a:t>
              </a:r>
              <a:r>
                <a:rPr lang="en-US" sz="2000" dirty="0" smtClean="0">
                  <a:cs typeface="Courier New" pitchFamily="49" charset="0"/>
                </a:rPr>
                <a:t>Halt</a:t>
              </a:r>
              <a:r>
                <a:rPr lang="en-US" sz="2000" dirty="0" smtClean="0">
                  <a:cs typeface="Courier New" pitchFamily="49" charset="0"/>
                </a:rPr>
                <a:t>!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statement     </a:t>
              </a:r>
              <a:r>
                <a:rPr lang="en-US" sz="2000" dirty="0" smtClean="0">
                  <a:cs typeface="Courier New" pitchFamily="49" charset="0"/>
                </a:rPr>
                <a:t>Halt</a:t>
              </a:r>
              <a:r>
                <a:rPr lang="en-US" sz="2000" dirty="0" smtClean="0">
                  <a:cs typeface="Courier New" pitchFamily="49" charset="0"/>
                </a:rPr>
                <a:t>!</a:t>
              </a:r>
              <a:endParaRPr lang="en-US" sz="2000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330789" y="3863830"/>
              <a:ext cx="773031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330789" y="4168630"/>
              <a:ext cx="773031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5330787" y="4473430"/>
              <a:ext cx="773032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857249" y="3733800"/>
            <a:ext cx="3752852" cy="193899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05005" y="3733800"/>
            <a:ext cx="3752850" cy="1938992"/>
            <a:chOff x="3505200" y="2743200"/>
            <a:chExt cx="4413173" cy="1938992"/>
          </a:xfrm>
        </p:grpSpPr>
        <p:sp>
          <p:nvSpPr>
            <p:cNvPr id="23" name="Rectangle 22"/>
            <p:cNvSpPr/>
            <p:nvPr/>
          </p:nvSpPr>
          <p:spPr>
            <a:xfrm>
              <a:off x="3505200" y="2743200"/>
              <a:ext cx="441317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statement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statement</a:t>
              </a:r>
            </a:p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frmMessage.Show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statement     </a:t>
              </a:r>
              <a:r>
                <a:rPr lang="en-US" sz="2000" dirty="0" smtClean="0">
                  <a:cs typeface="Courier New" pitchFamily="49" charset="0"/>
                </a:rPr>
                <a:t>Go</a:t>
              </a:r>
              <a:r>
                <a:rPr lang="en-US" sz="2000" dirty="0" smtClean="0">
                  <a:cs typeface="Courier New" pitchFamily="49" charset="0"/>
                </a:rPr>
                <a:t>!</a:t>
              </a:r>
              <a:endParaRPr lang="en-US" sz="2000" dirty="0" smtClean="0">
                <a:cs typeface="Courier New" pitchFamily="49" charset="0"/>
              </a:endParaRP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statement     </a:t>
              </a:r>
              <a:r>
                <a:rPr lang="en-US" sz="2000" dirty="0" smtClean="0">
                  <a:cs typeface="Courier New" pitchFamily="49" charset="0"/>
                </a:rPr>
                <a:t>Go</a:t>
              </a:r>
              <a:r>
                <a:rPr lang="en-US" sz="2000" dirty="0" smtClean="0">
                  <a:cs typeface="Courier New" pitchFamily="49" charset="0"/>
                </a:rPr>
                <a:t>!</a:t>
              </a:r>
              <a:endParaRPr lang="en-US" sz="2000" dirty="0" smtClean="0">
                <a:cs typeface="Courier New" pitchFamily="49" charset="0"/>
              </a:endParaRP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statement     </a:t>
              </a:r>
              <a:r>
                <a:rPr lang="en-US" sz="2000" dirty="0" smtClean="0">
                  <a:cs typeface="Courier New" pitchFamily="49" charset="0"/>
                </a:rPr>
                <a:t>Go</a:t>
              </a:r>
              <a:r>
                <a:rPr lang="en-US" sz="2000" dirty="0" smtClean="0">
                  <a:cs typeface="Courier New" pitchFamily="49" charset="0"/>
                </a:rPr>
                <a:t>!</a:t>
              </a:r>
              <a:endParaRPr lang="en-US" sz="2000" dirty="0"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330789" y="3863830"/>
              <a:ext cx="773031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330789" y="4168630"/>
              <a:ext cx="773031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330787" y="4473430"/>
              <a:ext cx="773032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5377296" y="3733800"/>
            <a:ext cx="2971800" cy="193899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5800" y="5832166"/>
            <a:ext cx="807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Tutorial 7-2 demonstrates the difference between modal and modeless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cs typeface="Courier New" pitchFamily="49" charset="0"/>
              </a:rPr>
              <a:t>Load</a:t>
            </a:r>
            <a:r>
              <a:rPr lang="en-US" dirty="0"/>
              <a:t> 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Load event is triggered just before the form is initially displayed</a:t>
            </a:r>
          </a:p>
          <a:p>
            <a:r>
              <a:rPr lang="en-US" sz="2000" dirty="0"/>
              <a:t>Any code needed to prepare the form prior to display should be in the Load event</a:t>
            </a:r>
          </a:p>
          <a:p>
            <a:r>
              <a:rPr lang="en-US" sz="2000" dirty="0"/>
              <a:t>If some controls should not be visible initially, set their Visible property in the Load event</a:t>
            </a:r>
          </a:p>
          <a:p>
            <a:r>
              <a:rPr lang="en-US" sz="2000" dirty="0" smtClean="0"/>
              <a:t>Double-click </a:t>
            </a:r>
            <a:r>
              <a:rPr lang="en-US" sz="2000" dirty="0"/>
              <a:t>on a blank area of the form to set up a Load event as shown </a:t>
            </a:r>
            <a:r>
              <a:rPr lang="en-US" sz="2000" dirty="0" smtClean="0"/>
              <a:t>below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Complete the template with the statements you wish the procedure to execute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" y="4267200"/>
            <a:ext cx="75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MainForm_Load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(…) Handles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MyBase.Load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Sub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6245" y="4267200"/>
            <a:ext cx="7512628" cy="1015663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Activated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Activated event occurs when the user switches to the form from another form or application</a:t>
            </a:r>
          </a:p>
          <a:p>
            <a:r>
              <a:rPr lang="en-US" sz="2800" dirty="0"/>
              <a:t>To create an Activated event handler, follow these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Select the form in the </a:t>
            </a:r>
            <a:r>
              <a:rPr lang="en-US" i="1" dirty="0" smtClean="0"/>
              <a:t>Designer</a:t>
            </a:r>
            <a:r>
              <a:rPr lang="en-US" dirty="0" smtClean="0"/>
              <a:t> window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Select the </a:t>
            </a:r>
            <a:r>
              <a:rPr lang="en-US" i="1" dirty="0" smtClean="0"/>
              <a:t>Events</a:t>
            </a:r>
            <a:r>
              <a:rPr lang="en-US" dirty="0" smtClean="0"/>
              <a:t> button       in the </a:t>
            </a:r>
            <a:r>
              <a:rPr lang="en-US" i="1" dirty="0" smtClean="0"/>
              <a:t>Properties</a:t>
            </a:r>
            <a:r>
              <a:rPr lang="en-US" dirty="0" smtClean="0"/>
              <a:t> window toolbar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Double-click the </a:t>
            </a:r>
            <a:r>
              <a:rPr lang="en-US" i="1" dirty="0" smtClean="0"/>
              <a:t>Activated</a:t>
            </a:r>
            <a:r>
              <a:rPr lang="en-US" dirty="0" smtClean="0"/>
              <a:t> event name in the Properties window</a:t>
            </a:r>
            <a:endParaRPr lang="en-US" i="1" dirty="0"/>
          </a:p>
          <a:p>
            <a:pPr marL="514350" indent="-457200"/>
            <a:r>
              <a:rPr lang="en-US" sz="2800" dirty="0"/>
              <a:t>After completing these steps, a code template for the </a:t>
            </a:r>
            <a:r>
              <a:rPr lang="en-US" sz="2800" dirty="0" smtClean="0"/>
              <a:t>event </a:t>
            </a:r>
            <a:r>
              <a:rPr lang="en-US" sz="2800" dirty="0"/>
              <a:t>handler is created in the </a:t>
            </a:r>
            <a:r>
              <a:rPr lang="en-US" sz="2800" i="1" dirty="0"/>
              <a:t>Code</a:t>
            </a:r>
            <a:r>
              <a:rPr lang="en-US" sz="2800" dirty="0"/>
              <a:t> window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57" y="3707765"/>
            <a:ext cx="393700" cy="367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1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7.1 Multiple Forms</a:t>
            </a:r>
          </a:p>
          <a:p>
            <a:r>
              <a:rPr lang="en-US" dirty="0" smtClean="0"/>
              <a:t>7.2 Modules</a:t>
            </a:r>
          </a:p>
          <a:p>
            <a:r>
              <a:rPr lang="en-US" dirty="0" smtClean="0"/>
              <a:t>7.3 Menus</a:t>
            </a:r>
          </a:p>
          <a:p>
            <a:r>
              <a:rPr lang="en-US" dirty="0" smtClean="0"/>
              <a:t>7.4 Focus on Problem Solving: Building the </a:t>
            </a:r>
            <a:r>
              <a:rPr lang="en-US" i="1" dirty="0" smtClean="0"/>
              <a:t>High Adventure Travel Agency Price Quote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FormClosing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FormClosing</a:t>
            </a:r>
            <a:r>
              <a:rPr lang="en-US" dirty="0"/>
              <a:t> event is triggered as the form is being closed, but before it has closed</a:t>
            </a:r>
          </a:p>
          <a:p>
            <a:r>
              <a:rPr lang="en-US" dirty="0" smtClean="0"/>
              <a:t>The event can </a:t>
            </a:r>
            <a:r>
              <a:rPr lang="en-US" dirty="0"/>
              <a:t>be used to ask the user if they really want the form </a:t>
            </a:r>
            <a:r>
              <a:rPr lang="en-US" dirty="0" smtClean="0"/>
              <a:t>closed</a:t>
            </a:r>
          </a:p>
          <a:p>
            <a:r>
              <a:rPr lang="en-US" sz="2800" dirty="0"/>
              <a:t>To create an </a:t>
            </a:r>
            <a:r>
              <a:rPr lang="en-US" sz="2800" dirty="0" err="1" smtClean="0"/>
              <a:t>FormClosing</a:t>
            </a:r>
            <a:r>
              <a:rPr lang="en-US" sz="2800" dirty="0" smtClean="0"/>
              <a:t> </a:t>
            </a:r>
            <a:r>
              <a:rPr lang="en-US" sz="2800" dirty="0"/>
              <a:t>event handler, follow these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the form in the </a:t>
            </a:r>
            <a:r>
              <a:rPr lang="en-US" i="1" dirty="0"/>
              <a:t>Designer</a:t>
            </a:r>
            <a:r>
              <a:rPr lang="en-US" dirty="0"/>
              <a:t>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the </a:t>
            </a:r>
            <a:r>
              <a:rPr lang="en-US" i="1" dirty="0"/>
              <a:t>Events</a:t>
            </a:r>
            <a:r>
              <a:rPr lang="en-US" dirty="0"/>
              <a:t> button       </a:t>
            </a:r>
            <a:r>
              <a:rPr lang="en-US" dirty="0" smtClean="0"/>
              <a:t> in </a:t>
            </a:r>
            <a:r>
              <a:rPr lang="en-US" dirty="0"/>
              <a:t>the </a:t>
            </a:r>
            <a:r>
              <a:rPr lang="en-US" i="1" dirty="0" smtClean="0"/>
              <a:t>Properties</a:t>
            </a:r>
            <a:r>
              <a:rPr lang="en-US" dirty="0" smtClean="0"/>
              <a:t> </a:t>
            </a:r>
            <a:r>
              <a:rPr lang="en-US" dirty="0"/>
              <a:t>window toolbar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Double-click the </a:t>
            </a:r>
            <a:r>
              <a:rPr lang="en-US" i="1" dirty="0" err="1" smtClean="0"/>
              <a:t>FormClosing</a:t>
            </a:r>
            <a:r>
              <a:rPr lang="en-US" dirty="0" smtClean="0"/>
              <a:t> </a:t>
            </a:r>
            <a:r>
              <a:rPr lang="en-US" dirty="0"/>
              <a:t>event name in the Properties window</a:t>
            </a:r>
            <a:endParaRPr lang="en-US" i="1" dirty="0"/>
          </a:p>
          <a:p>
            <a:pPr marL="514350" indent="-457200"/>
            <a:r>
              <a:rPr lang="en-US" sz="2800" dirty="0"/>
              <a:t>After completing these steps, a code template for </a:t>
            </a:r>
            <a:r>
              <a:rPr lang="en-US" sz="2800" dirty="0" smtClean="0"/>
              <a:t>the event </a:t>
            </a:r>
            <a:r>
              <a:rPr lang="en-US" sz="2800" dirty="0"/>
              <a:t>handler is created in the </a:t>
            </a:r>
            <a:r>
              <a:rPr lang="en-US" sz="2800" i="1" dirty="0"/>
              <a:t>Code</a:t>
            </a:r>
            <a:r>
              <a:rPr lang="en-US" sz="2800" dirty="0"/>
              <a:t> window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39183"/>
            <a:ext cx="393700" cy="367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3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FormClosed</a:t>
            </a:r>
            <a:r>
              <a:rPr lang="en-US" dirty="0" smtClean="0"/>
              <a:t> </a:t>
            </a:r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FormClosing</a:t>
            </a:r>
            <a:r>
              <a:rPr lang="en-US" sz="2000" dirty="0"/>
              <a:t> event </a:t>
            </a:r>
            <a:r>
              <a:rPr lang="en-US" sz="2000" dirty="0" smtClean="0"/>
              <a:t>occurs after a form has closed</a:t>
            </a:r>
            <a:endParaRPr lang="en-US" sz="2000" dirty="0"/>
          </a:p>
          <a:p>
            <a:r>
              <a:rPr lang="en-US" sz="2000" dirty="0" smtClean="0"/>
              <a:t>The event can </a:t>
            </a:r>
            <a:r>
              <a:rPr lang="en-US" sz="2000" dirty="0"/>
              <a:t>be used to </a:t>
            </a:r>
            <a:r>
              <a:rPr lang="en-US" sz="2000" dirty="0" smtClean="0"/>
              <a:t>execute code immediately after a form has closed</a:t>
            </a:r>
          </a:p>
          <a:p>
            <a:r>
              <a:rPr lang="en-US" sz="2000" dirty="0"/>
              <a:t>To create an </a:t>
            </a:r>
            <a:r>
              <a:rPr lang="en-US" sz="2000" dirty="0" err="1" smtClean="0"/>
              <a:t>FormClosed</a:t>
            </a:r>
            <a:r>
              <a:rPr lang="en-US" sz="2000" dirty="0" smtClean="0"/>
              <a:t> </a:t>
            </a:r>
            <a:r>
              <a:rPr lang="en-US" sz="2000" dirty="0"/>
              <a:t>event handler, follow these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Select the form in the </a:t>
            </a:r>
            <a:r>
              <a:rPr lang="en-US" sz="2000" i="1" dirty="0"/>
              <a:t>Designer</a:t>
            </a:r>
            <a:r>
              <a:rPr lang="en-US" sz="2000" dirty="0"/>
              <a:t>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Select the </a:t>
            </a:r>
            <a:r>
              <a:rPr lang="en-US" sz="2000" i="1" dirty="0"/>
              <a:t>Events</a:t>
            </a:r>
            <a:r>
              <a:rPr lang="en-US" sz="2000" dirty="0"/>
              <a:t> button       </a:t>
            </a:r>
            <a:r>
              <a:rPr lang="en-US" sz="2000" dirty="0" smtClean="0"/>
              <a:t> in </a:t>
            </a:r>
            <a:r>
              <a:rPr lang="en-US" sz="2000" dirty="0"/>
              <a:t>the </a:t>
            </a:r>
            <a:r>
              <a:rPr lang="en-US" sz="2000" i="1" dirty="0" smtClean="0"/>
              <a:t>Properties</a:t>
            </a:r>
            <a:r>
              <a:rPr lang="en-US" sz="2000" dirty="0" smtClean="0"/>
              <a:t> </a:t>
            </a:r>
            <a:r>
              <a:rPr lang="en-US" sz="2000" dirty="0"/>
              <a:t>window toolbar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Double-click the </a:t>
            </a:r>
            <a:r>
              <a:rPr lang="en-US" sz="2000" i="1" dirty="0" err="1" smtClean="0"/>
              <a:t>FormClosed</a:t>
            </a:r>
            <a:r>
              <a:rPr lang="en-US" sz="2000" dirty="0" smtClean="0"/>
              <a:t> </a:t>
            </a:r>
            <a:r>
              <a:rPr lang="en-US" sz="2000" dirty="0"/>
              <a:t>event name in the Properties window</a:t>
            </a:r>
            <a:endParaRPr lang="en-US" sz="2000" i="1" dirty="0"/>
          </a:p>
          <a:p>
            <a:pPr marL="514350" indent="-457200"/>
            <a:r>
              <a:rPr lang="en-US" sz="2000" dirty="0"/>
              <a:t>After completing these steps, a code template for the </a:t>
            </a:r>
            <a:r>
              <a:rPr lang="en-US" sz="2000" dirty="0" smtClean="0"/>
              <a:t>event </a:t>
            </a:r>
            <a:r>
              <a:rPr lang="en-US" sz="2000" dirty="0"/>
              <a:t>handler is created in the </a:t>
            </a:r>
            <a:r>
              <a:rPr lang="en-US" sz="2000" i="1" dirty="0"/>
              <a:t>Code</a:t>
            </a:r>
            <a:r>
              <a:rPr lang="en-US" sz="2000" dirty="0"/>
              <a:t> window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393700" cy="367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52578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cannot prevent a form from closing with the </a:t>
            </a:r>
            <a:r>
              <a:rPr lang="en-US" dirty="0" err="1" smtClean="0"/>
              <a:t>FormClosed</a:t>
            </a:r>
            <a:r>
              <a:rPr lang="en-US" dirty="0" smtClean="0"/>
              <a:t> event handler. </a:t>
            </a:r>
          </a:p>
          <a:p>
            <a:r>
              <a:rPr lang="en-US" dirty="0" smtClean="0"/>
              <a:t>You must use the </a:t>
            </a:r>
            <a:r>
              <a:rPr lang="en-US" dirty="0" err="1" smtClean="0"/>
              <a:t>FormClosing</a:t>
            </a:r>
            <a:r>
              <a:rPr lang="en-US" dirty="0" smtClean="0"/>
              <a:t> event handler to prevent a form from closing.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Controls on a Different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Once you have created an instance of a form, you can access controls on that form in code</a:t>
            </a:r>
          </a:p>
          <a:p>
            <a:pPr lvl="1"/>
            <a:r>
              <a:rPr lang="en-US" sz="2400" dirty="0"/>
              <a:t>The following code shows how you can</a:t>
            </a:r>
          </a:p>
          <a:p>
            <a:pPr lvl="2"/>
            <a:r>
              <a:rPr lang="en-US" dirty="0"/>
              <a:t>Create an instance of a form</a:t>
            </a:r>
          </a:p>
          <a:p>
            <a:pPr lvl="2"/>
            <a:r>
              <a:rPr lang="en-US" dirty="0"/>
              <a:t>Assign a value to the form’s label control’s Text property</a:t>
            </a:r>
          </a:p>
          <a:p>
            <a:pPr lvl="2"/>
            <a:r>
              <a:rPr lang="en-US" dirty="0"/>
              <a:t>Display the form in modal style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Tutorial 7-3 demonstrates accessing controls on a different form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300" y="4114800"/>
            <a:ext cx="6629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frmGreetings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GreetingsForm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frmGreetings.lblMessage.Text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"Good day!"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frmGreetings.ShowDialog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114800"/>
            <a:ext cx="6743700" cy="1015663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Class-Level Variables in 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Class-level variables are declared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by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dirty="0"/>
              <a:t> statement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variables are not accessible by code in other forms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 keyword to make a class-level variable available to methods outside the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Explicitly declare class-level variables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keyword to make your source code more self-documenting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9212" y="3994666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Class-level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7857" y="2699266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Class-level variable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2140" y="5410200"/>
            <a:ext cx="6939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Class-level 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9884" y="2678795"/>
            <a:ext cx="6500519" cy="38980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71069" y="3953007"/>
            <a:ext cx="6801862" cy="38980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7355" y="5395836"/>
            <a:ext cx="6885576" cy="38980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 Procedures in 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Procedures, by default,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</a:t>
            </a:r>
          </a:p>
          <a:p>
            <a:r>
              <a:rPr lang="en-US" dirty="0"/>
              <a:t>They can be accessed by code outside their form</a:t>
            </a:r>
          </a:p>
          <a:p>
            <a:r>
              <a:rPr lang="en-US" dirty="0"/>
              <a:t>To make a procedure invisible outside its own form, declare it to be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Private</a:t>
            </a:r>
          </a:p>
          <a:p>
            <a:r>
              <a:rPr lang="en-US" dirty="0"/>
              <a:t>You should always make the procedures in a form private </a:t>
            </a:r>
          </a:p>
          <a:p>
            <a:pPr lvl="1"/>
            <a:r>
              <a:rPr lang="en-US" dirty="0"/>
              <a:t>Unless you specifically want statements outside the form to execute the procedure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Form in More Than One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After a form has been created and saved to a file, it may be used in other projects</a:t>
            </a:r>
          </a:p>
          <a:p>
            <a:r>
              <a:rPr lang="en-US" sz="2800" dirty="0"/>
              <a:t>Follow these steps to add an existing form to a project: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With the receiving project open in Visual Studio, click </a:t>
            </a:r>
            <a:r>
              <a:rPr lang="en-US" i="1" dirty="0" smtClean="0"/>
              <a:t>PROJECT</a:t>
            </a:r>
            <a:r>
              <a:rPr lang="en-US" dirty="0" smtClean="0"/>
              <a:t> </a:t>
            </a:r>
            <a:r>
              <a:rPr lang="en-US" dirty="0"/>
              <a:t>on the menu bar, and then click </a:t>
            </a:r>
            <a:r>
              <a:rPr lang="en-US" i="1" dirty="0"/>
              <a:t>Add Existing Item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i="1" dirty="0"/>
              <a:t>Add Existing Item </a:t>
            </a:r>
            <a:r>
              <a:rPr lang="en-US" dirty="0"/>
              <a:t>dialog box appears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Locate the form file that you want to add to the project, select it and click the </a:t>
            </a:r>
            <a:r>
              <a:rPr lang="en-US" i="1" dirty="0"/>
              <a:t>Open</a:t>
            </a:r>
            <a:r>
              <a:rPr lang="en-US" dirty="0"/>
              <a:t> button</a:t>
            </a:r>
          </a:p>
          <a:p>
            <a:r>
              <a:rPr lang="en-US" sz="2800" dirty="0"/>
              <a:t>A copy of the form is now added to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</a:t>
            </a:r>
            <a:r>
              <a:rPr lang="en-US" sz="2800" i="1" dirty="0"/>
              <a:t>module</a:t>
            </a:r>
            <a:r>
              <a:rPr lang="en-US" sz="2800" dirty="0"/>
              <a:t> is a Visual Basic file that contains only code</a:t>
            </a:r>
          </a:p>
          <a:p>
            <a:pPr lvl="1"/>
            <a:r>
              <a:rPr lang="en-US" dirty="0"/>
              <a:t>General purpose procedures, functions, and declarations of variables and constants</a:t>
            </a:r>
          </a:p>
          <a:p>
            <a:pPr lvl="1"/>
            <a:r>
              <a:rPr lang="en-US" dirty="0"/>
              <a:t>Can be accessed by all forms in the same project</a:t>
            </a:r>
          </a:p>
          <a:p>
            <a:pPr lvl="1"/>
            <a:r>
              <a:rPr lang="en-US" dirty="0"/>
              <a:t>No event handlers</a:t>
            </a:r>
          </a:p>
          <a:p>
            <a:pPr lvl="1"/>
            <a:r>
              <a:rPr lang="en-US" dirty="0"/>
              <a:t>Stored in files that end with the </a:t>
            </a:r>
            <a:r>
              <a:rPr lang="en-US" i="1" dirty="0"/>
              <a:t>.</a:t>
            </a:r>
            <a:r>
              <a:rPr lang="en-US" i="1" dirty="0" err="1"/>
              <a:t>vb</a:t>
            </a:r>
            <a:r>
              <a:rPr lang="en-US" i="1" dirty="0"/>
              <a:t> </a:t>
            </a:r>
            <a:r>
              <a:rPr lang="en-US" dirty="0"/>
              <a:t>extension</a:t>
            </a:r>
          </a:p>
          <a:p>
            <a:pPr lvl="1"/>
            <a:r>
              <a:rPr lang="en-US" dirty="0"/>
              <a:t>Appears in the </a:t>
            </a:r>
            <a:r>
              <a:rPr lang="en-US" i="1" dirty="0"/>
              <a:t>Solution Explorer</a:t>
            </a:r>
            <a:r>
              <a:rPr lang="en-US" dirty="0"/>
              <a:t> </a:t>
            </a:r>
            <a:r>
              <a:rPr lang="en-US" dirty="0" smtClean="0"/>
              <a:t>window along </a:t>
            </a:r>
            <a:r>
              <a:rPr lang="en-US" dirty="0"/>
              <a:t>with entries for the project’s form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Names and Module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 module </a:t>
            </a:r>
          </a:p>
          <a:p>
            <a:pPr lvl="1"/>
            <a:r>
              <a:rPr lang="en-US" sz="2000" dirty="0"/>
              <a:t>begins with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2000" dirty="0"/>
              <a:t> statement </a:t>
            </a:r>
          </a:p>
          <a:p>
            <a:pPr lvl="1"/>
            <a:r>
              <a:rPr lang="en-US" sz="2000" dirty="0"/>
              <a:t>ends with an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End Module</a:t>
            </a:r>
            <a:r>
              <a:rPr lang="en-US" sz="2000" dirty="0"/>
              <a:t> statement</a:t>
            </a:r>
          </a:p>
          <a:p>
            <a:r>
              <a:rPr lang="en-US" sz="2000" dirty="0"/>
              <a:t>Here is the general format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ModuleName</a:t>
            </a:r>
            <a:r>
              <a:rPr lang="en-US" sz="2000" dirty="0"/>
              <a:t> is the name of the module</a:t>
            </a:r>
          </a:p>
          <a:p>
            <a:pPr lvl="1"/>
            <a:r>
              <a:rPr lang="en-US" sz="2000" dirty="0"/>
              <a:t>Can be any valid </a:t>
            </a:r>
            <a:r>
              <a:rPr lang="en-US" sz="2000" dirty="0" smtClean="0"/>
              <a:t>identifier that </a:t>
            </a:r>
            <a:r>
              <a:rPr lang="en-US" sz="2000" dirty="0"/>
              <a:t>describes its </a:t>
            </a:r>
            <a:r>
              <a:rPr lang="en-US" sz="2000" dirty="0" smtClean="0"/>
              <a:t>purpose</a:t>
            </a:r>
          </a:p>
          <a:p>
            <a:pPr lvl="1"/>
            <a:endParaRPr lang="en-US" sz="2000" dirty="0"/>
          </a:p>
          <a:p>
            <a:r>
              <a:rPr lang="en-US" sz="2000" dirty="0"/>
              <a:t>Code is stored in a file that is named with the </a:t>
            </a:r>
            <a:r>
              <a:rPr lang="en-US" sz="2000" i="1" dirty="0"/>
              <a:t>.</a:t>
            </a:r>
            <a:r>
              <a:rPr lang="en-US" sz="2000" i="1" dirty="0" err="1"/>
              <a:t>vb</a:t>
            </a:r>
            <a:r>
              <a:rPr lang="en-US" sz="2000" i="1" dirty="0"/>
              <a:t> </a:t>
            </a:r>
            <a:r>
              <a:rPr lang="en-US" sz="2000" dirty="0"/>
              <a:t>extension</a:t>
            </a:r>
          </a:p>
          <a:p>
            <a:r>
              <a:rPr lang="en-US" sz="2000" dirty="0"/>
              <a:t>Normally, the name of the file is the same as the name of the module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9900" y="2971801"/>
            <a:ext cx="3124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ModuleName</a:t>
            </a: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Module Contents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2971800"/>
            <a:ext cx="3238500" cy="1015663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The following code shows the contents of a module named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RetailMath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cs typeface="Courier New" pitchFamily="49" charset="0"/>
              </a:rPr>
              <a:t>Procedures, functions, and declarations can be declared as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200" dirty="0" smtClean="0">
                <a:cs typeface="Courier New" pitchFamily="49" charset="0"/>
              </a:rPr>
              <a:t>, which means that they can be accessed only by code in the same module</a:t>
            </a:r>
            <a:endParaRPr lang="en-US" sz="2200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5908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RetailMath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Global constant for the tax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rate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decTAX_RATE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Decimal = 0.07D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SalesTax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function returns the sales tax on a purchase.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SalesTax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decPurchase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Decimal) As Decimal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decPurchase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decTAX_RATE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End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590800"/>
            <a:ext cx="8382000" cy="230832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demonstrates how to:</a:t>
            </a:r>
          </a:p>
          <a:p>
            <a:pPr lvl="1"/>
            <a:r>
              <a:rPr lang="en-US" dirty="0"/>
              <a:t>Add multiple forms to a project</a:t>
            </a:r>
          </a:p>
          <a:p>
            <a:pPr lvl="1"/>
            <a:r>
              <a:rPr lang="en-US" dirty="0"/>
              <a:t>Create a module to hold procedures and functions</a:t>
            </a:r>
          </a:p>
          <a:p>
            <a:pPr lvl="1"/>
            <a:r>
              <a:rPr lang="en-US" dirty="0"/>
              <a:t>Create a menu system with commands and submenus</a:t>
            </a:r>
          </a:p>
          <a:p>
            <a:pPr lvl="1"/>
            <a:r>
              <a:rPr lang="en-US" dirty="0"/>
              <a:t>Create context menus that appear when the user right-clicks on an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Follow these steps to add a module to a project: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/>
              <a:t>Click </a:t>
            </a:r>
            <a:r>
              <a:rPr lang="en-US" sz="2600" i="1" dirty="0" smtClean="0"/>
              <a:t>PROJECT</a:t>
            </a:r>
            <a:r>
              <a:rPr lang="en-US" sz="2600" dirty="0" smtClean="0"/>
              <a:t> </a:t>
            </a:r>
            <a:r>
              <a:rPr lang="en-US" sz="2600" dirty="0"/>
              <a:t>on the menu bar and then click</a:t>
            </a:r>
            <a:r>
              <a:rPr lang="en-US" sz="2600" i="1" dirty="0"/>
              <a:t> Add Module</a:t>
            </a:r>
            <a:r>
              <a:rPr lang="en-US" sz="2600" dirty="0"/>
              <a:t>. </a:t>
            </a:r>
            <a:r>
              <a:rPr lang="en-US" sz="2600" dirty="0" smtClean="0"/>
              <a:t>The </a:t>
            </a:r>
            <a:r>
              <a:rPr lang="en-US" sz="2600" i="1" dirty="0"/>
              <a:t>Add New Item</a:t>
            </a:r>
            <a:r>
              <a:rPr lang="en-US" sz="2600" dirty="0"/>
              <a:t> </a:t>
            </a:r>
            <a:r>
              <a:rPr lang="en-US" sz="2600" dirty="0" smtClean="0"/>
              <a:t>window </a:t>
            </a:r>
            <a:r>
              <a:rPr lang="en-US" sz="2600" dirty="0"/>
              <a:t>appears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/>
              <a:t>Change the default name that appears in the </a:t>
            </a:r>
            <a:r>
              <a:rPr lang="en-US" sz="2600" i="1" dirty="0"/>
              <a:t>Name</a:t>
            </a:r>
            <a:r>
              <a:rPr lang="en-US" sz="2600" dirty="0"/>
              <a:t> text box to the name you wish to give the new module </a:t>
            </a:r>
            <a:r>
              <a:rPr lang="en-US" sz="2600" dirty="0" smtClean="0"/>
              <a:t>file, and be sure to keep the </a:t>
            </a:r>
            <a:r>
              <a:rPr lang="en-US" sz="2600" i="1" dirty="0" smtClean="0"/>
              <a:t>.</a:t>
            </a:r>
            <a:r>
              <a:rPr lang="en-US" sz="2600" i="1" dirty="0" err="1" smtClean="0"/>
              <a:t>vb</a:t>
            </a:r>
            <a:r>
              <a:rPr lang="en-US" sz="2600" i="1" dirty="0" smtClean="0"/>
              <a:t> </a:t>
            </a:r>
            <a:r>
              <a:rPr lang="en-US" sz="2600" dirty="0" smtClean="0"/>
              <a:t>extension</a:t>
            </a:r>
            <a:endParaRPr lang="en-US" sz="2600" dirty="0"/>
          </a:p>
          <a:p>
            <a:pPr marL="914400" lvl="1" indent="-514350">
              <a:buFont typeface="+mj-lt"/>
              <a:buAutoNum type="arabicPeriod"/>
            </a:pPr>
            <a:r>
              <a:rPr lang="en-US" sz="2600" dirty="0"/>
              <a:t>Click the </a:t>
            </a:r>
            <a:r>
              <a:rPr lang="en-US" sz="2600" i="1" dirty="0"/>
              <a:t>Add</a:t>
            </a:r>
            <a:r>
              <a:rPr lang="en-US" sz="2600" dirty="0"/>
              <a:t> button</a:t>
            </a:r>
          </a:p>
          <a:p>
            <a:r>
              <a:rPr lang="en-US" sz="2600" dirty="0"/>
              <a:t>A new empty module will be added to your project</a:t>
            </a:r>
          </a:p>
          <a:p>
            <a:pPr lvl="1"/>
            <a:r>
              <a:rPr lang="en-US" sz="2600" dirty="0"/>
              <a:t>The module is displayed in the </a:t>
            </a:r>
            <a:r>
              <a:rPr lang="en-US" sz="2600" i="1" dirty="0"/>
              <a:t>Code</a:t>
            </a:r>
            <a:r>
              <a:rPr lang="en-US" sz="2600" dirty="0"/>
              <a:t> window</a:t>
            </a:r>
          </a:p>
          <a:p>
            <a:pPr lvl="1"/>
            <a:r>
              <a:rPr lang="en-US" sz="2600" dirty="0"/>
              <a:t>An entry for the module appears in the </a:t>
            </a:r>
            <a:r>
              <a:rPr lang="en-US" sz="2600" i="1" dirty="0"/>
              <a:t>Solution Explorer</a:t>
            </a:r>
            <a:r>
              <a:rPr lang="en-US" sz="2600" dirty="0"/>
              <a:t> window</a:t>
            </a:r>
            <a:endParaRPr lang="en-US" sz="2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A </a:t>
            </a:r>
            <a:r>
              <a:rPr lang="en-US" sz="2200" i="1" dirty="0"/>
              <a:t>module-level variable</a:t>
            </a:r>
            <a:r>
              <a:rPr lang="en-US" sz="2200" dirty="0"/>
              <a:t> is a variable that is declared inside a module, but not inside a procedure or function</a:t>
            </a:r>
          </a:p>
          <a:p>
            <a:r>
              <a:rPr lang="en-US" sz="2200" dirty="0"/>
              <a:t>The same rules about the scope of class-level variables in a form apply to module-level variables in a </a:t>
            </a:r>
            <a:r>
              <a:rPr lang="en-US" sz="2200" dirty="0" smtClean="0"/>
              <a:t>module</a:t>
            </a:r>
          </a:p>
          <a:p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Variables with module scope are declared with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sz="2200" dirty="0"/>
              <a:t> or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Private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Accessible to any function or procedure in the module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Not accessible to statements outside of the </a:t>
            </a:r>
            <a:r>
              <a:rPr lang="en-US" sz="2200" dirty="0" smtClean="0"/>
              <a:t>module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A </a:t>
            </a:r>
            <a:r>
              <a:rPr lang="en-US" sz="2200" i="1" dirty="0"/>
              <a:t>global variable</a:t>
            </a:r>
            <a:r>
              <a:rPr lang="en-US" sz="2200" dirty="0"/>
              <a:t> is declared with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200" dirty="0"/>
              <a:t> keyword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Accessible to any statement in the application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Some programmers prefix global variables with 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g_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Tutorial 7-4 examines an application that uses a module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8565" y="5105400"/>
            <a:ext cx="776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g_decPurchaseAmount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Decimal 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Global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428" y="5101989"/>
            <a:ext cx="7694572" cy="37274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Module in More Than One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It is possible to use more than one module in a </a:t>
            </a:r>
            <a:r>
              <a:rPr lang="en-US" sz="3400" dirty="0" smtClean="0"/>
              <a:t>project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Follow these steps to add an existing standard module to a project: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400" dirty="0"/>
              <a:t>Click </a:t>
            </a:r>
            <a:r>
              <a:rPr lang="en-US" sz="3400" i="1" dirty="0" smtClean="0"/>
              <a:t>PROJECT</a:t>
            </a:r>
            <a:r>
              <a:rPr lang="en-US" sz="3400" dirty="0" smtClean="0"/>
              <a:t> </a:t>
            </a:r>
            <a:r>
              <a:rPr lang="en-US" sz="3400" dirty="0"/>
              <a:t>on the menu bar, and then click </a:t>
            </a:r>
            <a:r>
              <a:rPr lang="en-US" sz="3400" i="1" dirty="0"/>
              <a:t>Add Existing Item</a:t>
            </a:r>
            <a:r>
              <a:rPr lang="en-US" sz="3400" dirty="0"/>
              <a:t>. The </a:t>
            </a:r>
            <a:r>
              <a:rPr lang="en-US" sz="3400" i="1" dirty="0"/>
              <a:t>Add Existing Item</a:t>
            </a:r>
            <a:r>
              <a:rPr lang="en-US" sz="3400" dirty="0"/>
              <a:t> dialog box appears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400" dirty="0"/>
              <a:t>Use the dialog box to locate the module file you want to add to the project. When you locate the file, select it and click the </a:t>
            </a:r>
            <a:r>
              <a:rPr lang="en-US" sz="3400" i="1" dirty="0"/>
              <a:t>Open</a:t>
            </a:r>
            <a:r>
              <a:rPr lang="en-US" sz="3400" dirty="0"/>
              <a:t> </a:t>
            </a:r>
            <a:r>
              <a:rPr lang="en-US" sz="3400" dirty="0" smtClean="0"/>
              <a:t>button</a:t>
            </a:r>
          </a:p>
          <a:p>
            <a:pPr marL="914400" lvl="1" indent="-514350">
              <a:buFont typeface="+mj-lt"/>
              <a:buAutoNum type="arabicPeriod"/>
            </a:pPr>
            <a:endParaRPr lang="en-US" sz="3400" dirty="0"/>
          </a:p>
          <a:p>
            <a:r>
              <a:rPr lang="en-US" sz="3400" dirty="0"/>
              <a:t>The module is now added to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menu system</a:t>
            </a:r>
            <a:r>
              <a:rPr lang="en-US" dirty="0"/>
              <a:t> is a collection of commands organized in one or more drop-down menus</a:t>
            </a:r>
          </a:p>
          <a:p>
            <a:pPr lvl="1"/>
            <a:r>
              <a:rPr lang="en-US" dirty="0" smtClean="0"/>
              <a:t>Commonly </a:t>
            </a:r>
            <a:r>
              <a:rPr lang="en-US" dirty="0"/>
              <a:t>used when an application has several options for the user to choose from</a:t>
            </a:r>
          </a:p>
          <a:p>
            <a:r>
              <a:rPr lang="en-US" dirty="0"/>
              <a:t>The </a:t>
            </a:r>
            <a:r>
              <a:rPr lang="en-US" i="1" dirty="0"/>
              <a:t>menu designer</a:t>
            </a:r>
            <a:r>
              <a:rPr lang="en-US" dirty="0"/>
              <a:t> allows you to visually create a custom menu system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any form in an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Menu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Each drop-down menu has a </a:t>
            </a:r>
            <a:r>
              <a:rPr lang="en-US" i="1" dirty="0"/>
              <a:t>menu name</a:t>
            </a:r>
          </a:p>
          <a:p>
            <a:pPr>
              <a:lnSpc>
                <a:spcPct val="90000"/>
              </a:lnSpc>
            </a:pPr>
            <a:r>
              <a:rPr lang="en-US" dirty="0"/>
              <a:t>Each drop-down menu has a list of actions or </a:t>
            </a:r>
            <a:r>
              <a:rPr lang="en-US" i="1" dirty="0"/>
              <a:t>menu commands</a:t>
            </a:r>
            <a:r>
              <a:rPr lang="en-US" dirty="0"/>
              <a:t> that can be performed</a:t>
            </a:r>
          </a:p>
          <a:p>
            <a:pPr>
              <a:lnSpc>
                <a:spcPct val="90000"/>
              </a:lnSpc>
            </a:pPr>
            <a:r>
              <a:rPr lang="en-US" dirty="0"/>
              <a:t>Some commands may lead to a </a:t>
            </a:r>
            <a:r>
              <a:rPr lang="en-US" i="1" dirty="0"/>
              <a:t>submenu</a:t>
            </a:r>
          </a:p>
          <a:p>
            <a:endParaRPr lang="en-US" dirty="0"/>
          </a:p>
        </p:txBody>
      </p:sp>
      <p:pic>
        <p:nvPicPr>
          <p:cNvPr id="4" name="Picture 2" descr="ftp://aw253:oAtaBE@awftp.pearsoned.com/VB%202008%20Art/07-JPEGS/0726_4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553200" cy="2890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Menu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Actions may be performed using a key or key combination called a </a:t>
            </a:r>
            <a:r>
              <a:rPr lang="en-US" i="1" dirty="0"/>
              <a:t>shortcut key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checked menu command</a:t>
            </a:r>
            <a:r>
              <a:rPr lang="en-US" dirty="0"/>
              <a:t> toggles between the  checked (if on) and unchecked (if off) states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separator bar</a:t>
            </a:r>
            <a:r>
              <a:rPr lang="en-US" dirty="0"/>
              <a:t> helps group similar </a:t>
            </a:r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4" name="Picture 2" descr="ftp://aw253:oAtaBE@awftp.pearsoned.com/VB%202008%20Art/07-JPEGS/0726_4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553200" cy="2890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MenuStrip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600" dirty="0"/>
              <a:t>A </a:t>
            </a:r>
            <a:r>
              <a:rPr lang="en-US" sz="2600" i="1" dirty="0" err="1"/>
              <a:t>MenuStrip</a:t>
            </a:r>
            <a:r>
              <a:rPr lang="en-US" sz="2600" dirty="0"/>
              <a:t> control adds a menu to a form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Double-click on the </a:t>
            </a:r>
            <a:r>
              <a:rPr lang="en-US" sz="2600" i="1" dirty="0" err="1"/>
              <a:t>MenuStrip</a:t>
            </a:r>
            <a:r>
              <a:rPr lang="en-US" sz="2600" dirty="0"/>
              <a:t> icon in the </a:t>
            </a:r>
            <a:r>
              <a:rPr lang="en-US" sz="2600" i="1" dirty="0"/>
              <a:t>Menus &amp; Toolbars </a:t>
            </a:r>
            <a:r>
              <a:rPr lang="en-US" sz="2600" dirty="0"/>
              <a:t>section of the </a:t>
            </a:r>
            <a:r>
              <a:rPr lang="en-US" sz="2600" i="1" dirty="0"/>
              <a:t>Toolbox</a:t>
            </a:r>
          </a:p>
          <a:p>
            <a:pPr>
              <a:lnSpc>
                <a:spcPct val="90000"/>
              </a:lnSpc>
              <a:defRPr/>
            </a:pPr>
            <a:r>
              <a:rPr lang="en-US" sz="2600" dirty="0"/>
              <a:t>The </a:t>
            </a:r>
            <a:r>
              <a:rPr lang="en-US" sz="2600" dirty="0" err="1"/>
              <a:t>MenuStrip</a:t>
            </a:r>
            <a:r>
              <a:rPr lang="en-US" sz="2600" dirty="0"/>
              <a:t> control is displayed in the component tray (bottom of </a:t>
            </a:r>
            <a:r>
              <a:rPr lang="en-US" sz="2600" i="1" dirty="0"/>
              <a:t>Design</a:t>
            </a:r>
            <a:r>
              <a:rPr lang="en-US" sz="2600" dirty="0"/>
              <a:t> window)</a:t>
            </a:r>
          </a:p>
          <a:p>
            <a:pPr>
              <a:lnSpc>
                <a:spcPct val="90000"/>
              </a:lnSpc>
              <a:defRPr/>
            </a:pPr>
            <a:r>
              <a:rPr lang="en-US" sz="2600" dirty="0"/>
              <a:t>A </a:t>
            </a:r>
            <a:r>
              <a:rPr lang="en-US" sz="2600" dirty="0" err="1"/>
              <a:t>MenuStrip</a:t>
            </a:r>
            <a:r>
              <a:rPr lang="en-US" sz="2600" dirty="0"/>
              <a:t> can have many </a:t>
            </a:r>
            <a:r>
              <a:rPr lang="en-US" sz="2600" i="1" dirty="0" err="1"/>
              <a:t>ToolStripMenuItem</a:t>
            </a:r>
            <a:r>
              <a:rPr lang="en-US" sz="2600" dirty="0"/>
              <a:t> objects: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Each represents a single menu command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Name property - used by VB to identify it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Text property – text displayed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Menu Designer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Select the </a:t>
            </a:r>
            <a:r>
              <a:rPr lang="en-US" sz="2400" dirty="0" err="1" smtClean="0"/>
              <a:t>MenuStrip</a:t>
            </a:r>
            <a:r>
              <a:rPr lang="en-US" sz="2400" dirty="0" smtClean="0"/>
              <a:t> Control</a:t>
            </a:r>
          </a:p>
          <a:p>
            <a:r>
              <a:rPr lang="en-US" sz="2400" dirty="0" smtClean="0"/>
              <a:t>The menu designer appears on the form in the location that the menu system will appear</a:t>
            </a:r>
            <a:endParaRPr lang="en-US" sz="2400" dirty="0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124200"/>
            <a:ext cx="5287113" cy="302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7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ToolStripMenuItem</a:t>
            </a:r>
            <a:r>
              <a:rPr lang="en-US" dirty="0"/>
              <a:t> Object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recommended that you change the default value of the Name property so that it</a:t>
            </a:r>
          </a:p>
          <a:p>
            <a:pPr lvl="1"/>
            <a:r>
              <a:rPr lang="en-US" dirty="0"/>
              <a:t>Begins with the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mnu</a:t>
            </a:r>
            <a:r>
              <a:rPr lang="en-US" dirty="0"/>
              <a:t> prefix</a:t>
            </a:r>
          </a:p>
          <a:p>
            <a:pPr lvl="1"/>
            <a:r>
              <a:rPr lang="en-US" dirty="0"/>
              <a:t>Reflects the Text property and position in the menu hierarchy</a:t>
            </a:r>
          </a:p>
          <a:p>
            <a:pPr lvl="2"/>
            <a:r>
              <a:rPr lang="en-US" sz="2800" dirty="0" err="1"/>
              <a:t>mnuFile</a:t>
            </a:r>
            <a:endParaRPr lang="en-US" sz="2800" dirty="0"/>
          </a:p>
          <a:p>
            <a:pPr lvl="2"/>
            <a:r>
              <a:rPr lang="en-US" sz="2800" dirty="0" err="1"/>
              <a:t>mnuFileSave</a:t>
            </a:r>
            <a:endParaRPr lang="en-US" sz="2800" dirty="0"/>
          </a:p>
          <a:p>
            <a:pPr lvl="2"/>
            <a:r>
              <a:rPr lang="en-US" sz="2800" dirty="0" err="1"/>
              <a:t>mnuFilePrint</a:t>
            </a:r>
            <a:endParaRPr lang="en-US" sz="2800" dirty="0"/>
          </a:p>
          <a:p>
            <a:pPr lvl="2"/>
            <a:r>
              <a:rPr lang="en-US" sz="2800" dirty="0" err="1"/>
              <a:t>mnuFileExit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6" descr="ftp://aw253:oAtaBE@awftp.pearsoned.com/VB%202008%20Art/07-JPEGS/07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6949" y="4114800"/>
            <a:ext cx="4652337" cy="1597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2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 of keys that cause a menu command to execute</a:t>
            </a:r>
          </a:p>
          <a:p>
            <a:pPr lvl="1"/>
            <a:r>
              <a:rPr lang="en-US" i="1" dirty="0"/>
              <a:t>Ctrl + C</a:t>
            </a:r>
            <a:r>
              <a:rPr lang="en-US" dirty="0"/>
              <a:t> to copy an item to the clipboard</a:t>
            </a:r>
          </a:p>
          <a:p>
            <a:pPr lvl="1"/>
            <a:r>
              <a:rPr lang="en-US" dirty="0"/>
              <a:t>Set with the </a:t>
            </a:r>
            <a:r>
              <a:rPr lang="en-US" dirty="0" err="1"/>
              <a:t>ShortcutKeys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Displayed only if the </a:t>
            </a:r>
            <a:r>
              <a:rPr lang="en-US" dirty="0" err="1"/>
              <a:t>ShowShortcut</a:t>
            </a:r>
            <a:r>
              <a:rPr lang="en-US" dirty="0"/>
              <a:t> property is set to </a:t>
            </a:r>
            <a:r>
              <a:rPr lang="en-US" i="1" dirty="0"/>
              <a:t>True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151109"/>
            <a:ext cx="4038600" cy="3424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Menu Items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Turns a feature on or off</a:t>
            </a:r>
          </a:p>
          <a:p>
            <a:pPr lvl="1"/>
            <a:r>
              <a:rPr lang="en-US" dirty="0"/>
              <a:t>For example, an alarm for a clock</a:t>
            </a:r>
          </a:p>
          <a:p>
            <a:r>
              <a:rPr lang="en-US" sz="2800" dirty="0"/>
              <a:t>To create a checked menu item: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CheckOnClick</a:t>
            </a:r>
            <a:r>
              <a:rPr lang="en-US" dirty="0"/>
              <a:t> property to </a:t>
            </a:r>
            <a:r>
              <a:rPr lang="en-US" i="1" dirty="0"/>
              <a:t>True</a:t>
            </a:r>
          </a:p>
          <a:p>
            <a:r>
              <a:rPr lang="en-US" sz="2800" dirty="0"/>
              <a:t>Set Checked property to </a:t>
            </a:r>
            <a:r>
              <a:rPr lang="en-US" sz="2800" i="1" dirty="0"/>
              <a:t>True</a:t>
            </a:r>
            <a:r>
              <a:rPr lang="en-US" sz="2800" dirty="0"/>
              <a:t> if feature should be on when the form is initially displayed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0700" y="48768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mnuSettingsAlarm.Checked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True Then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("WAKE UP!")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0700" y="4830633"/>
            <a:ext cx="5562600" cy="1015663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Disabled Menu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menu item is </a:t>
            </a:r>
            <a:r>
              <a:rPr lang="en-US" sz="2800" i="1" dirty="0"/>
              <a:t>grayed out </a:t>
            </a:r>
            <a:r>
              <a:rPr lang="en-US" sz="2800" dirty="0"/>
              <a:t>(disabled) with the Enabled property, for example:</a:t>
            </a:r>
          </a:p>
          <a:p>
            <a:pPr lvl="1"/>
            <a:r>
              <a:rPr lang="en-US" i="1" dirty="0"/>
              <a:t>Paste</a:t>
            </a:r>
            <a:r>
              <a:rPr lang="en-US" dirty="0"/>
              <a:t> option is initially disabled and only enabled after something is cut or copied</a:t>
            </a:r>
          </a:p>
          <a:p>
            <a:pPr lvl="1"/>
            <a:r>
              <a:rPr lang="en-US" dirty="0"/>
              <a:t>Code initially disables the </a:t>
            </a:r>
            <a:r>
              <a:rPr lang="en-US" i="1" dirty="0"/>
              <a:t>Paste</a:t>
            </a:r>
            <a:r>
              <a:rPr lang="en-US" dirty="0"/>
              <a:t> option</a:t>
            </a:r>
          </a:p>
          <a:p>
            <a:endParaRPr lang="en-US" sz="2800" dirty="0" smtClean="0"/>
          </a:p>
          <a:p>
            <a:endParaRPr lang="en-US" sz="1100" dirty="0"/>
          </a:p>
          <a:p>
            <a:pPr lvl="1"/>
            <a:r>
              <a:rPr lang="en-US" dirty="0"/>
              <a:t>Following a </a:t>
            </a:r>
            <a:r>
              <a:rPr lang="en-US" i="1" dirty="0"/>
              <a:t>cut</a:t>
            </a:r>
            <a:r>
              <a:rPr lang="en-US" dirty="0"/>
              <a:t> or </a:t>
            </a:r>
            <a:r>
              <a:rPr lang="en-US" i="1" dirty="0"/>
              <a:t>copy</a:t>
            </a:r>
            <a:r>
              <a:rPr lang="en-US" dirty="0"/>
              <a:t>, </a:t>
            </a:r>
            <a:r>
              <a:rPr lang="en-US" i="1" dirty="0"/>
              <a:t>Paste</a:t>
            </a:r>
            <a:r>
              <a:rPr lang="en-US" dirty="0"/>
              <a:t> is enabled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832" y="4114800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mnuEditPaste.Enabled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False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1005" y="5410200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mnuEditPaste.Enabled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True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8832" y="4114800"/>
            <a:ext cx="5346335" cy="50783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98831" y="5410200"/>
            <a:ext cx="5346335" cy="50783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 </a:t>
            </a:r>
            <a:r>
              <a:rPr lang="en-US" dirty="0"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menu item, select </a:t>
            </a:r>
            <a:r>
              <a:rPr lang="en-US" i="1" dirty="0"/>
              <a:t>Insert Separator</a:t>
            </a:r>
          </a:p>
          <a:p>
            <a:pPr lvl="1"/>
            <a:r>
              <a:rPr lang="en-US" dirty="0"/>
              <a:t>A separator bar will be inserted above the menu item </a:t>
            </a:r>
          </a:p>
          <a:p>
            <a:r>
              <a:rPr lang="en-US" dirty="0"/>
              <a:t>Or type a hyphen (-) as a menu item’s Text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Submenus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When selecting a menu item in the </a:t>
            </a:r>
            <a:r>
              <a:rPr lang="en-US" sz="2600" dirty="0" smtClean="0"/>
              <a:t>menu designer</a:t>
            </a:r>
            <a:r>
              <a:rPr lang="en-US" sz="2600" dirty="0"/>
              <a:t>, a </a:t>
            </a:r>
            <a:r>
              <a:rPr lang="en-US" sz="2600" i="1" dirty="0"/>
              <a:t>Type Here</a:t>
            </a:r>
            <a:r>
              <a:rPr lang="en-US" sz="2600" dirty="0"/>
              <a:t> box appears to the right</a:t>
            </a:r>
          </a:p>
          <a:p>
            <a:pPr lvl="1"/>
            <a:r>
              <a:rPr lang="en-US" sz="2600" dirty="0"/>
              <a:t>Begin a submenu by setting up this menu item </a:t>
            </a:r>
          </a:p>
          <a:p>
            <a:r>
              <a:rPr lang="en-US" sz="2600" dirty="0"/>
              <a:t>If a menu item has a submenu, a solid right-pointing </a:t>
            </a:r>
            <a:r>
              <a:rPr lang="en-US" sz="2600" dirty="0" smtClean="0"/>
              <a:t>arrow      will </a:t>
            </a:r>
            <a:r>
              <a:rPr lang="en-US" sz="2600" dirty="0"/>
              <a:t>be shown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11016"/>
            <a:ext cx="4038600" cy="2304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046615"/>
            <a:ext cx="371475" cy="37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Inserting, Deleting, And Rearranging Menu Items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To insert a new menu item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Right-click an existing menu item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Select </a:t>
            </a:r>
            <a:r>
              <a:rPr lang="en-US" sz="2600" i="1" dirty="0"/>
              <a:t>Insert</a:t>
            </a:r>
            <a:r>
              <a:rPr lang="en-US" sz="2600" dirty="0"/>
              <a:t> then </a:t>
            </a:r>
            <a:r>
              <a:rPr lang="en-US" sz="2600" i="1" dirty="0" err="1"/>
              <a:t>MenuItem</a:t>
            </a:r>
            <a:r>
              <a:rPr lang="en-US" sz="2600" dirty="0"/>
              <a:t> from pop-up menu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 new menu item will be inserted above the existing menu </a:t>
            </a:r>
            <a:r>
              <a:rPr lang="en-US" sz="2600" dirty="0" smtClean="0"/>
              <a:t>item</a:t>
            </a:r>
          </a:p>
          <a:p>
            <a:pPr lvl="1"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To delete a menu item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Right-click on the item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Choose </a:t>
            </a:r>
            <a:r>
              <a:rPr lang="en-US" sz="2600" i="1" dirty="0"/>
              <a:t>Delete</a:t>
            </a:r>
            <a:r>
              <a:rPr lang="en-US" sz="2600" dirty="0"/>
              <a:t> from the pop-up menu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Or select the menu item and press the </a:t>
            </a:r>
            <a:r>
              <a:rPr lang="en-US" sz="2600" i="1" dirty="0"/>
              <a:t>Delete</a:t>
            </a:r>
            <a:r>
              <a:rPr lang="en-US" sz="2600" dirty="0"/>
              <a:t> </a:t>
            </a:r>
            <a:r>
              <a:rPr lang="en-US" sz="2600" dirty="0" smtClean="0"/>
              <a:t>key</a:t>
            </a:r>
          </a:p>
          <a:p>
            <a:pPr lvl="1"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To rearrange a menu item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Simply select the menu item in the menu designer and drag it to the desired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ToolStripMenuItem</a:t>
            </a:r>
            <a:r>
              <a:rPr lang="en-US" dirty="0"/>
              <a:t>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Menus and submenus require no code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Commands must have a click event procedure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Double-click </a:t>
            </a:r>
            <a:r>
              <a:rPr lang="en-US" sz="2400" dirty="0"/>
              <a:t>on the menu item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Event procedure created in the </a:t>
            </a:r>
            <a:r>
              <a:rPr lang="en-US" sz="2400" i="1" dirty="0" smtClean="0"/>
              <a:t>Code</a:t>
            </a:r>
            <a:r>
              <a:rPr lang="en-US" sz="2400" dirty="0" smtClean="0"/>
              <a:t> </a:t>
            </a:r>
            <a:r>
              <a:rPr lang="en-US" sz="2400" dirty="0"/>
              <a:t>window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Programmer supplies the code to execute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Suppose a menu system has a </a:t>
            </a:r>
            <a:r>
              <a:rPr lang="en-US" sz="2800" i="1" dirty="0"/>
              <a:t>File</a:t>
            </a:r>
            <a:r>
              <a:rPr lang="en-US" sz="2800" dirty="0"/>
              <a:t> menu with an </a:t>
            </a:r>
            <a:r>
              <a:rPr lang="en-US" sz="2800" i="1" dirty="0"/>
              <a:t>Exit</a:t>
            </a:r>
            <a:r>
              <a:rPr lang="en-US" sz="2800" dirty="0"/>
              <a:t> command named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mnuFileExit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724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Sub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mnuFileExit_Click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(...) Handles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mnuFileExit.Click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Close the form.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548" y="4724400"/>
            <a:ext cx="8377451" cy="120032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Menu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dirty="0"/>
              <a:t>Most applications to have the following menu items</a:t>
            </a:r>
          </a:p>
          <a:p>
            <a:pPr lvl="1"/>
            <a:r>
              <a:rPr lang="en-US" sz="3300" i="1" dirty="0"/>
              <a:t>File</a:t>
            </a:r>
            <a:r>
              <a:rPr lang="en-US" sz="3300" dirty="0"/>
              <a:t> as the leftmost item on the menu strip</a:t>
            </a:r>
          </a:p>
          <a:p>
            <a:pPr lvl="2"/>
            <a:r>
              <a:rPr lang="en-US" sz="3300" dirty="0"/>
              <a:t>Access key </a:t>
            </a:r>
            <a:r>
              <a:rPr lang="en-US" sz="3300" i="1" dirty="0"/>
              <a:t>Alt + </a:t>
            </a:r>
            <a:r>
              <a:rPr lang="en-US" sz="3300" i="1" dirty="0" smtClean="0"/>
              <a:t>F</a:t>
            </a:r>
          </a:p>
          <a:p>
            <a:pPr lvl="2"/>
            <a:endParaRPr lang="en-US" sz="3300" i="1" dirty="0"/>
          </a:p>
          <a:p>
            <a:pPr lvl="1"/>
            <a:r>
              <a:rPr lang="en-US" sz="3300" dirty="0"/>
              <a:t>An </a:t>
            </a:r>
            <a:r>
              <a:rPr lang="en-US" sz="3300" i="1" dirty="0"/>
              <a:t>Exit</a:t>
            </a:r>
            <a:r>
              <a:rPr lang="en-US" sz="3300" dirty="0"/>
              <a:t> command on the </a:t>
            </a:r>
            <a:r>
              <a:rPr lang="en-US" sz="3300" i="1" dirty="0"/>
              <a:t>File</a:t>
            </a:r>
            <a:r>
              <a:rPr lang="en-US" sz="3300" dirty="0"/>
              <a:t> menu</a:t>
            </a:r>
          </a:p>
          <a:p>
            <a:pPr lvl="2"/>
            <a:r>
              <a:rPr lang="en-US" sz="3300" dirty="0"/>
              <a:t>Access key </a:t>
            </a:r>
            <a:r>
              <a:rPr lang="en-US" sz="3300" i="1" dirty="0"/>
              <a:t>Alt + X </a:t>
            </a:r>
          </a:p>
          <a:p>
            <a:pPr lvl="2"/>
            <a:r>
              <a:rPr lang="en-US" sz="3300" dirty="0"/>
              <a:t>Shortcut key </a:t>
            </a:r>
            <a:r>
              <a:rPr lang="en-US" sz="3300" i="1" dirty="0"/>
              <a:t>Alt + Q </a:t>
            </a:r>
            <a:r>
              <a:rPr lang="en-US" sz="3300" dirty="0"/>
              <a:t>(optional</a:t>
            </a:r>
            <a:r>
              <a:rPr lang="en-US" sz="3300" dirty="0" smtClean="0"/>
              <a:t>)</a:t>
            </a:r>
          </a:p>
          <a:p>
            <a:pPr lvl="2"/>
            <a:endParaRPr lang="en-US" sz="3300" dirty="0"/>
          </a:p>
          <a:p>
            <a:pPr lvl="1"/>
            <a:r>
              <a:rPr lang="en-US" sz="3300" i="1" dirty="0"/>
              <a:t>Help</a:t>
            </a:r>
            <a:r>
              <a:rPr lang="en-US" sz="3300" dirty="0"/>
              <a:t> as the rightmost item on the menu strip</a:t>
            </a:r>
          </a:p>
          <a:p>
            <a:pPr lvl="2"/>
            <a:r>
              <a:rPr lang="en-US" sz="3300" dirty="0"/>
              <a:t>Access key </a:t>
            </a:r>
            <a:r>
              <a:rPr lang="en-US" sz="3300" i="1" dirty="0"/>
              <a:t>Alt + </a:t>
            </a:r>
            <a:r>
              <a:rPr lang="en-US" sz="3300" i="1" dirty="0" smtClean="0"/>
              <a:t>H</a:t>
            </a:r>
          </a:p>
          <a:p>
            <a:pPr lvl="2"/>
            <a:endParaRPr lang="en-US" sz="3300" i="1" dirty="0"/>
          </a:p>
          <a:p>
            <a:pPr lvl="1"/>
            <a:r>
              <a:rPr lang="en-US" sz="3300" dirty="0"/>
              <a:t>An </a:t>
            </a:r>
            <a:r>
              <a:rPr lang="en-US" sz="3300" i="1" dirty="0"/>
              <a:t>About</a:t>
            </a:r>
            <a:r>
              <a:rPr lang="en-US" sz="3300" dirty="0"/>
              <a:t> command on the Help menu</a:t>
            </a:r>
          </a:p>
          <a:p>
            <a:pPr lvl="2"/>
            <a:r>
              <a:rPr lang="en-US" sz="3300" dirty="0"/>
              <a:t>Access key </a:t>
            </a:r>
            <a:r>
              <a:rPr lang="en-US" sz="3300" i="1" dirty="0"/>
              <a:t>Alt + A</a:t>
            </a:r>
          </a:p>
          <a:p>
            <a:pPr lvl="2"/>
            <a:r>
              <a:rPr lang="en-US" sz="3300" dirty="0"/>
              <a:t>Displays an </a:t>
            </a:r>
            <a:r>
              <a:rPr lang="en-US" sz="3300" i="1" dirty="0"/>
              <a:t>About</a:t>
            </a:r>
            <a:r>
              <a:rPr lang="en-US" sz="3300" dirty="0"/>
              <a:t> </a:t>
            </a:r>
            <a:r>
              <a:rPr lang="en-US" sz="3300" dirty="0" smtClean="0"/>
              <a:t>box</a:t>
            </a:r>
          </a:p>
          <a:p>
            <a:pPr lvl="2"/>
            <a:endParaRPr lang="en-US" sz="3300" dirty="0"/>
          </a:p>
          <a:p>
            <a:r>
              <a:rPr lang="en-US" sz="3300" dirty="0"/>
              <a:t>Tutorial 7-5 demonstrates how to build a simple menu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i="1" dirty="0"/>
              <a:t>context menu</a:t>
            </a:r>
            <a:r>
              <a:rPr lang="en-US" sz="2000" dirty="0"/>
              <a:t>, or pop-up menu, is displayed when the user right-clicks a form or control</a:t>
            </a:r>
          </a:p>
          <a:p>
            <a:r>
              <a:rPr lang="en-US" sz="2000" dirty="0"/>
              <a:t>To create a context menu</a:t>
            </a:r>
          </a:p>
          <a:p>
            <a:pPr lvl="1"/>
            <a:r>
              <a:rPr lang="en-US" sz="2000" dirty="0"/>
              <a:t>Double-click the </a:t>
            </a:r>
            <a:r>
              <a:rPr lang="en-US" sz="2000" i="1" dirty="0" err="1"/>
              <a:t>ContextMenuStrip</a:t>
            </a:r>
            <a:r>
              <a:rPr lang="en-US" sz="2000" dirty="0"/>
              <a:t> icon in the </a:t>
            </a:r>
            <a:r>
              <a:rPr lang="en-US" sz="2000" i="1" dirty="0"/>
              <a:t>Toolbox</a:t>
            </a:r>
            <a:r>
              <a:rPr lang="en-US" sz="2000" dirty="0"/>
              <a:t> window</a:t>
            </a:r>
          </a:p>
          <a:p>
            <a:pPr lvl="1"/>
            <a:r>
              <a:rPr lang="en-US" sz="2000" dirty="0"/>
              <a:t>A </a:t>
            </a:r>
            <a:r>
              <a:rPr lang="en-US" sz="2000" i="1" dirty="0" err="1"/>
              <a:t>ContextMenuStrip</a:t>
            </a:r>
            <a:r>
              <a:rPr lang="en-US" sz="2000" dirty="0"/>
              <a:t> control appears in the component tray</a:t>
            </a:r>
          </a:p>
          <a:p>
            <a:pPr lvl="1"/>
            <a:r>
              <a:rPr lang="en-US" sz="2000" dirty="0"/>
              <a:t>Change the </a:t>
            </a:r>
            <a:r>
              <a:rPr lang="en-US" sz="2000" i="1" dirty="0" err="1"/>
              <a:t>ContextMenuStrip</a:t>
            </a:r>
            <a:r>
              <a:rPr lang="en-US" sz="2000" dirty="0"/>
              <a:t> control’s default Name property</a:t>
            </a:r>
          </a:p>
          <a:p>
            <a:pPr lvl="1"/>
            <a:r>
              <a:rPr lang="en-US" sz="2000" dirty="0"/>
              <a:t>Add menu items with the menu designer</a:t>
            </a:r>
          </a:p>
          <a:p>
            <a:pPr lvl="1"/>
            <a:r>
              <a:rPr lang="en-US" sz="2000" dirty="0"/>
              <a:t>Create click event procedures for the menu items</a:t>
            </a:r>
          </a:p>
          <a:p>
            <a:pPr lvl="1"/>
            <a:r>
              <a:rPr lang="en-US" sz="2000" dirty="0"/>
              <a:t>Associate the context menu with a control </a:t>
            </a:r>
          </a:p>
          <a:p>
            <a:pPr lvl="1"/>
            <a:r>
              <a:rPr lang="en-US" sz="2000" dirty="0"/>
              <a:t>Set the control’s </a:t>
            </a:r>
            <a:r>
              <a:rPr lang="en-US" sz="2000" i="1" dirty="0" err="1" smtClean="0"/>
              <a:t>ContextMenuStrip</a:t>
            </a:r>
            <a:r>
              <a:rPr lang="en-US" sz="2000" dirty="0" smtClean="0"/>
              <a:t> property </a:t>
            </a:r>
            <a:r>
              <a:rPr lang="en-US" sz="2000" dirty="0"/>
              <a:t>to the name of the </a:t>
            </a:r>
            <a:r>
              <a:rPr lang="en-US" sz="2000" i="1" dirty="0" err="1"/>
              <a:t>ContextMenuStrip</a:t>
            </a:r>
            <a:r>
              <a:rPr lang="en-US" sz="2000" dirty="0"/>
              <a:t>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Focus on Problem Solving: Building the </a:t>
            </a:r>
            <a:r>
              <a:rPr lang="en-US" sz="3100" i="1" dirty="0"/>
              <a:t>High Adventure Travel Agency Price Quote </a:t>
            </a:r>
            <a:r>
              <a:rPr lang="en-US" sz="3100" dirty="0"/>
              <a:t>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Forms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Forms applications are not limited to only a single form</a:t>
            </a:r>
          </a:p>
          <a:p>
            <a:r>
              <a:rPr lang="en-US" dirty="0"/>
              <a:t>You may create multiple forms</a:t>
            </a:r>
          </a:p>
          <a:p>
            <a:pPr lvl="1"/>
            <a:r>
              <a:rPr lang="en-US" dirty="0"/>
              <a:t>To use as dialog boxes</a:t>
            </a:r>
          </a:p>
          <a:p>
            <a:pPr lvl="1"/>
            <a:r>
              <a:rPr lang="en-US" dirty="0"/>
              <a:t>Display error messages</a:t>
            </a:r>
          </a:p>
          <a:p>
            <a:pPr lvl="1"/>
            <a:r>
              <a:rPr lang="en-US" dirty="0"/>
              <a:t>And so on</a:t>
            </a:r>
          </a:p>
          <a:p>
            <a:r>
              <a:rPr lang="en-US" dirty="0"/>
              <a:t>Windows Forms applications typically have one form called the </a:t>
            </a:r>
            <a:r>
              <a:rPr lang="en-US" i="1" dirty="0"/>
              <a:t>startup form</a:t>
            </a:r>
          </a:p>
          <a:p>
            <a:pPr lvl="1"/>
            <a:r>
              <a:rPr lang="en-US" dirty="0"/>
              <a:t>Automatically displayed when the application starts</a:t>
            </a:r>
          </a:p>
          <a:p>
            <a:pPr lvl="1"/>
            <a:r>
              <a:rPr lang="en-US" dirty="0"/>
              <a:t>Assigned to the first form by default</a:t>
            </a:r>
          </a:p>
          <a:p>
            <a:pPr lvl="1"/>
            <a:r>
              <a:rPr lang="en-US" dirty="0"/>
              <a:t>Can be assigned to any form in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High Adventure Travel Agency offers the following vacation packages for </a:t>
            </a:r>
            <a:r>
              <a:rPr lang="en-US" sz="1800" dirty="0" smtClean="0"/>
              <a:t>thrill-seeking customers</a:t>
            </a:r>
            <a:endParaRPr lang="en-US" sz="1800" dirty="0"/>
          </a:p>
          <a:p>
            <a:pPr lvl="1"/>
            <a:r>
              <a:rPr lang="en-US" sz="1800" i="1" dirty="0" smtClean="0"/>
              <a:t>Scuba </a:t>
            </a:r>
            <a:r>
              <a:rPr lang="en-US" sz="1800" i="1" dirty="0"/>
              <a:t>Adventure</a:t>
            </a:r>
            <a:r>
              <a:rPr lang="en-US" sz="1800" dirty="0"/>
              <a:t>: </a:t>
            </a:r>
            <a:endParaRPr lang="en-US" sz="1800" dirty="0" smtClean="0"/>
          </a:p>
          <a:p>
            <a:pPr lvl="2"/>
            <a:r>
              <a:rPr lang="en-US" sz="1800" dirty="0" smtClean="0"/>
              <a:t>This </a:t>
            </a:r>
            <a:r>
              <a:rPr lang="en-US" sz="1800" dirty="0"/>
              <a:t>package provides six days at a Caribbean resort with </a:t>
            </a:r>
            <a:r>
              <a:rPr lang="en-US" sz="1800" dirty="0" smtClean="0"/>
              <a:t>scuba lessons</a:t>
            </a:r>
          </a:p>
          <a:p>
            <a:pPr lvl="2"/>
            <a:r>
              <a:rPr lang="en-US" sz="1800" dirty="0" smtClean="0"/>
              <a:t>The </a:t>
            </a:r>
            <a:r>
              <a:rPr lang="en-US" sz="1800" dirty="0"/>
              <a:t>price for this package is $3,000 per person.</a:t>
            </a:r>
          </a:p>
          <a:p>
            <a:pPr lvl="1"/>
            <a:r>
              <a:rPr lang="en-US" sz="1800" i="1" dirty="0" smtClean="0"/>
              <a:t>Sky </a:t>
            </a:r>
            <a:r>
              <a:rPr lang="en-US" sz="1800" i="1" dirty="0"/>
              <a:t>Dive Adventure</a:t>
            </a:r>
            <a:r>
              <a:rPr lang="en-US" sz="1800" dirty="0"/>
              <a:t>: </a:t>
            </a:r>
            <a:endParaRPr lang="en-US" sz="1800" dirty="0" smtClean="0"/>
          </a:p>
          <a:p>
            <a:pPr lvl="2"/>
            <a:r>
              <a:rPr lang="en-US" sz="1800" dirty="0" smtClean="0"/>
              <a:t>This </a:t>
            </a:r>
            <a:r>
              <a:rPr lang="en-US" sz="1800" dirty="0"/>
              <a:t>package provides individual sky diving lessons during </a:t>
            </a:r>
            <a:r>
              <a:rPr lang="en-US" sz="1800" dirty="0" smtClean="0"/>
              <a:t>a six-day </a:t>
            </a:r>
            <a:r>
              <a:rPr lang="en-US" sz="1800" dirty="0"/>
              <a:t>vacation at a luxury </a:t>
            </a:r>
            <a:r>
              <a:rPr lang="en-US" sz="1800" dirty="0" smtClean="0"/>
              <a:t>lodge</a:t>
            </a:r>
          </a:p>
          <a:p>
            <a:pPr lvl="2"/>
            <a:r>
              <a:rPr lang="en-US" sz="1800" dirty="0" smtClean="0"/>
              <a:t>The </a:t>
            </a:r>
            <a:r>
              <a:rPr lang="en-US" sz="1800" dirty="0"/>
              <a:t>price for this package is $2,500 per </a:t>
            </a:r>
            <a:r>
              <a:rPr lang="en-US" sz="1800" dirty="0" smtClean="0"/>
              <a:t>person</a:t>
            </a:r>
          </a:p>
          <a:p>
            <a:pPr lvl="1"/>
            <a:r>
              <a:rPr lang="en-US" sz="1800" dirty="0"/>
              <a:t>The travel agency gives a 10% discount for groups of five or </a:t>
            </a:r>
            <a:r>
              <a:rPr lang="en-US" sz="1800" dirty="0" smtClean="0"/>
              <a:t>more</a:t>
            </a:r>
          </a:p>
          <a:p>
            <a:pPr lvl="1"/>
            <a:endParaRPr lang="en-US" sz="1800" dirty="0" smtClean="0"/>
          </a:p>
          <a:p>
            <a:r>
              <a:rPr lang="en-US" sz="1800" dirty="0"/>
              <a:t>You’ve been asked </a:t>
            </a:r>
            <a:r>
              <a:rPr lang="en-US" sz="1800" dirty="0" smtClean="0"/>
              <a:t>to create </a:t>
            </a:r>
            <a:r>
              <a:rPr lang="en-US" sz="1800" dirty="0"/>
              <a:t>an application to calculate the charges for each package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25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dirty="0" err="1"/>
              <a:t>MainForm</a:t>
            </a:r>
            <a:r>
              <a:rPr lang="en-US" sz="1800" dirty="0"/>
              <a:t> form </a:t>
            </a:r>
            <a:endParaRPr lang="en-US" sz="1800" dirty="0" smtClean="0"/>
          </a:p>
          <a:p>
            <a:pPr lvl="1"/>
            <a:r>
              <a:rPr lang="en-US" sz="1800" dirty="0"/>
              <a:t>I</a:t>
            </a:r>
            <a:r>
              <a:rPr lang="en-US" sz="1800" dirty="0" smtClean="0"/>
              <a:t>s </a:t>
            </a:r>
            <a:r>
              <a:rPr lang="en-US" sz="1800" dirty="0"/>
              <a:t>the application’s startup </a:t>
            </a:r>
            <a:r>
              <a:rPr lang="en-US" sz="1800" dirty="0" smtClean="0"/>
              <a:t>form</a:t>
            </a:r>
          </a:p>
          <a:p>
            <a:pPr lvl="1"/>
            <a:r>
              <a:rPr lang="en-US" sz="1800" dirty="0" smtClean="0"/>
              <a:t>Provides </a:t>
            </a:r>
            <a:r>
              <a:rPr lang="en-US" sz="1800" dirty="0"/>
              <a:t>a menu that </a:t>
            </a:r>
            <a:r>
              <a:rPr lang="en-US" sz="1800" dirty="0" smtClean="0"/>
              <a:t>allows the </a:t>
            </a:r>
            <a:r>
              <a:rPr lang="en-US" sz="1800" dirty="0"/>
              <a:t>user to select one of the vacation </a:t>
            </a:r>
            <a:r>
              <a:rPr lang="en-US" sz="1800" dirty="0" smtClean="0"/>
              <a:t>packages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 err="1"/>
              <a:t>ScubaForm</a:t>
            </a:r>
            <a:r>
              <a:rPr lang="en-US" sz="1800" dirty="0"/>
              <a:t> </a:t>
            </a:r>
            <a:r>
              <a:rPr lang="en-US" sz="1800" dirty="0" smtClean="0"/>
              <a:t>form</a:t>
            </a:r>
          </a:p>
          <a:p>
            <a:pPr lvl="1"/>
            <a:r>
              <a:rPr lang="en-US" sz="1800" dirty="0" smtClean="0"/>
              <a:t>Calculates </a:t>
            </a:r>
            <a:r>
              <a:rPr lang="en-US" sz="1800" dirty="0"/>
              <a:t>the price of a scuba adventure travel </a:t>
            </a:r>
            <a:r>
              <a:rPr lang="en-US" sz="1800" dirty="0" smtClean="0"/>
              <a:t>package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 err="1"/>
              <a:t>SkyDiveForm</a:t>
            </a:r>
            <a:r>
              <a:rPr lang="en-US" sz="1800" dirty="0"/>
              <a:t> </a:t>
            </a:r>
            <a:r>
              <a:rPr lang="en-US" sz="1800" dirty="0" smtClean="0"/>
              <a:t>form</a:t>
            </a:r>
          </a:p>
          <a:p>
            <a:pPr lvl="1"/>
            <a:r>
              <a:rPr lang="en-US" sz="1800" dirty="0" smtClean="0"/>
              <a:t>Calculates </a:t>
            </a:r>
            <a:r>
              <a:rPr lang="en-US" sz="1800" dirty="0"/>
              <a:t>the price of a sky dive adventure travel </a:t>
            </a:r>
            <a:r>
              <a:rPr lang="en-US" sz="1800" dirty="0" smtClean="0"/>
              <a:t>package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 err="1"/>
              <a:t>PriceCalcModule</a:t>
            </a:r>
            <a:r>
              <a:rPr lang="en-US" sz="1800" dirty="0"/>
              <a:t> </a:t>
            </a:r>
            <a:r>
              <a:rPr lang="en-US" sz="1800" dirty="0" smtClean="0"/>
              <a:t>module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ontain </a:t>
            </a:r>
            <a:r>
              <a:rPr lang="en-US" sz="1800" dirty="0"/>
              <a:t>global constants and a function that </a:t>
            </a:r>
            <a:r>
              <a:rPr lang="en-US" sz="1800" dirty="0" smtClean="0"/>
              <a:t>both the </a:t>
            </a:r>
            <a:r>
              <a:rPr lang="en-US" sz="1800" dirty="0" err="1"/>
              <a:t>ScubaForm</a:t>
            </a:r>
            <a:r>
              <a:rPr lang="en-US" sz="1800" dirty="0"/>
              <a:t> and </a:t>
            </a:r>
            <a:r>
              <a:rPr lang="en-US" sz="1800" dirty="0" err="1"/>
              <a:t>SkyDiveForm</a:t>
            </a:r>
            <a:r>
              <a:rPr lang="en-US" sz="1800" dirty="0"/>
              <a:t> forms will use to calculate </a:t>
            </a:r>
            <a:r>
              <a:rPr lang="en-US" sz="1800" dirty="0" smtClean="0"/>
              <a:t>discounts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82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MainForm</a:t>
            </a:r>
            <a:r>
              <a:rPr lang="en-US" dirty="0"/>
              <a:t> Form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1020" y="1600200"/>
            <a:ext cx="5201961" cy="4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0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MainForm</a:t>
            </a:r>
            <a:r>
              <a:rPr lang="en-US" dirty="0"/>
              <a:t> Menu System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966" y="2438400"/>
            <a:ext cx="8296068" cy="2615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ScubaForm</a:t>
            </a:r>
            <a:r>
              <a:rPr lang="en-US" dirty="0"/>
              <a:t> Form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847" y="1524000"/>
            <a:ext cx="7568306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4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SkyDiveForm</a:t>
            </a:r>
            <a:r>
              <a:rPr lang="en-US" dirty="0"/>
              <a:t> Form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696200" cy="4446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PriceCalcModule</a:t>
            </a:r>
            <a:r>
              <a:rPr lang="en-US" dirty="0"/>
              <a:t> 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1371600"/>
            <a:ext cx="8763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PriceCalcModule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Global constants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g_intMINIMUM_FOR_DISCOUNT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Integer = 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g_decDISCOUNT_PERCENTAGE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Decimal = 0.1D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DiscountAmount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function accepts a package total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as an argument and returns the amount of discount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that total.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DiscountAmount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decTotal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Decimal) As Decimal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decDiscount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Decimal ' To hold the discount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Calculate the discount.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decDiscount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decTotal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g_decDISCOUNT_PERCENTAGE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the discount.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decDiscount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End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Module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650" y="1371600"/>
            <a:ext cx="8648700" cy="4770537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Files and Form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Each form has a Name property</a:t>
            </a:r>
          </a:p>
          <a:p>
            <a:pPr lvl="1"/>
            <a:r>
              <a:rPr lang="en-US" sz="2000" dirty="0"/>
              <a:t>Set to Form1 by default</a:t>
            </a:r>
          </a:p>
          <a:p>
            <a:r>
              <a:rPr lang="en-US" sz="2000" dirty="0"/>
              <a:t>Each form also has a file name</a:t>
            </a:r>
          </a:p>
          <a:p>
            <a:pPr lvl="1"/>
            <a:r>
              <a:rPr lang="en-US" sz="2000" dirty="0"/>
              <a:t>Stores the code associated with the form </a:t>
            </a:r>
          </a:p>
          <a:p>
            <a:pPr lvl="1"/>
            <a:r>
              <a:rPr lang="en-US" sz="2000" dirty="0"/>
              <a:t>Viewed in the </a:t>
            </a:r>
            <a:r>
              <a:rPr lang="en-US" sz="2000" i="1" dirty="0"/>
              <a:t>Code</a:t>
            </a:r>
            <a:r>
              <a:rPr lang="en-US" sz="2000" dirty="0"/>
              <a:t> window</a:t>
            </a:r>
          </a:p>
          <a:p>
            <a:pPr lvl="1"/>
            <a:r>
              <a:rPr lang="en-US" sz="2000" dirty="0"/>
              <a:t>Has the same name as the form </a:t>
            </a:r>
          </a:p>
          <a:p>
            <a:pPr lvl="1"/>
            <a:r>
              <a:rPr lang="en-US" sz="2000" dirty="0"/>
              <a:t>Followed by the </a:t>
            </a:r>
            <a:r>
              <a:rPr lang="en-US" sz="2000" i="1" dirty="0"/>
              <a:t>.</a:t>
            </a:r>
            <a:r>
              <a:rPr lang="en-US" sz="2000" i="1" dirty="0" err="1"/>
              <a:t>vb</a:t>
            </a:r>
            <a:r>
              <a:rPr lang="en-US" sz="2000" i="1" dirty="0"/>
              <a:t> </a:t>
            </a:r>
            <a:r>
              <a:rPr lang="en-US" sz="2000" dirty="0"/>
              <a:t>extension</a:t>
            </a:r>
          </a:p>
          <a:p>
            <a:pPr lvl="1"/>
            <a:r>
              <a:rPr lang="en-US" sz="2000" dirty="0"/>
              <a:t>Shown in the </a:t>
            </a:r>
            <a:r>
              <a:rPr lang="en-US" sz="2000" i="1" dirty="0"/>
              <a:t>Solution Explorer</a:t>
            </a:r>
            <a:r>
              <a:rPr lang="en-US" sz="2000" dirty="0"/>
              <a:t> window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667000"/>
            <a:ext cx="3172137" cy="2276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1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an Existing Form File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Always use the </a:t>
            </a:r>
            <a:r>
              <a:rPr lang="en-US" sz="2000" i="1" dirty="0"/>
              <a:t>Solution Explorer </a:t>
            </a:r>
            <a:r>
              <a:rPr lang="en-US" sz="2000" dirty="0"/>
              <a:t>window to change the file name and the form’s Name property will change automatically</a:t>
            </a:r>
          </a:p>
          <a:p>
            <a:r>
              <a:rPr lang="en-US" sz="2000" dirty="0"/>
              <a:t>To rename a form file:</a:t>
            </a:r>
          </a:p>
          <a:p>
            <a:pPr lvl="1"/>
            <a:r>
              <a:rPr lang="en-US" sz="2000" dirty="0"/>
              <a:t>Right-click file name in </a:t>
            </a:r>
            <a:r>
              <a:rPr lang="en-US" sz="2000" i="1" dirty="0"/>
              <a:t>Solution Explorer </a:t>
            </a:r>
          </a:p>
          <a:p>
            <a:pPr lvl="1"/>
            <a:r>
              <a:rPr lang="en-US" sz="2000" dirty="0"/>
              <a:t>Select </a:t>
            </a:r>
            <a:r>
              <a:rPr lang="en-US" sz="2000" i="1" dirty="0"/>
              <a:t>Rename</a:t>
            </a:r>
            <a:r>
              <a:rPr lang="en-US" sz="2000" dirty="0"/>
              <a:t> from the menu</a:t>
            </a:r>
          </a:p>
          <a:p>
            <a:pPr lvl="1"/>
            <a:r>
              <a:rPr lang="en-US" sz="2000" dirty="0"/>
              <a:t>Type the new name for the form</a:t>
            </a:r>
          </a:p>
          <a:p>
            <a:pPr lvl="1"/>
            <a:r>
              <a:rPr lang="en-US" sz="2000" dirty="0"/>
              <a:t>Be sure to keep the .</a:t>
            </a:r>
            <a:r>
              <a:rPr lang="en-US" sz="2000" i="1" dirty="0" err="1"/>
              <a:t>vb</a:t>
            </a:r>
            <a:r>
              <a:rPr lang="en-US" sz="2000" i="1" dirty="0"/>
              <a:t> </a:t>
            </a:r>
            <a:r>
              <a:rPr lang="en-US" sz="2000" dirty="0"/>
              <a:t>extension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2867025" cy="3778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1876425" cy="1571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1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Form to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add a new form to a project:</a:t>
            </a:r>
          </a:p>
          <a:p>
            <a:pPr lvl="1"/>
            <a:r>
              <a:rPr lang="en-US" sz="2000" dirty="0"/>
              <a:t>Click </a:t>
            </a:r>
            <a:r>
              <a:rPr lang="en-US" sz="2000" i="1" dirty="0" smtClean="0"/>
              <a:t>PROJECT</a:t>
            </a:r>
            <a:r>
              <a:rPr lang="en-US" sz="2000" dirty="0" smtClean="0"/>
              <a:t> </a:t>
            </a:r>
            <a:r>
              <a:rPr lang="en-US" sz="2000" dirty="0"/>
              <a:t>on the Visual Studio menu bar, and then select </a:t>
            </a:r>
            <a:r>
              <a:rPr lang="en-US" sz="2000" i="1" dirty="0"/>
              <a:t>Add Windows Form . . . </a:t>
            </a:r>
            <a:r>
              <a:rPr lang="en-US" sz="2000" dirty="0"/>
              <a:t>The </a:t>
            </a:r>
            <a:r>
              <a:rPr lang="en-US" sz="2000" i="1" dirty="0"/>
              <a:t>Add New Item </a:t>
            </a:r>
            <a:r>
              <a:rPr lang="en-US" sz="2000" dirty="0"/>
              <a:t>window appears</a:t>
            </a:r>
          </a:p>
          <a:p>
            <a:pPr lvl="1"/>
            <a:r>
              <a:rPr lang="en-US" sz="2000" dirty="0"/>
              <a:t>Enter the new </a:t>
            </a:r>
            <a:r>
              <a:rPr lang="en-US" sz="2000" dirty="0" smtClean="0"/>
              <a:t>Name</a:t>
            </a:r>
          </a:p>
          <a:p>
            <a:pPr>
              <a:buNone/>
            </a:pPr>
            <a:r>
              <a:rPr lang="en-US" sz="2000" dirty="0" smtClean="0"/>
              <a:t>           in the </a:t>
            </a:r>
            <a:r>
              <a:rPr lang="en-US" sz="2000" i="1" dirty="0" smtClean="0"/>
              <a:t>Name</a:t>
            </a:r>
            <a:r>
              <a:rPr lang="en-US" sz="2000" dirty="0" smtClean="0"/>
              <a:t> text box</a:t>
            </a:r>
          </a:p>
          <a:p>
            <a:pPr lvl="1"/>
            <a:r>
              <a:rPr lang="en-US" sz="2000" dirty="0" smtClean="0"/>
              <a:t>Click </a:t>
            </a:r>
            <a:r>
              <a:rPr lang="en-US" sz="2000" dirty="0"/>
              <a:t>the </a:t>
            </a:r>
            <a:r>
              <a:rPr lang="en-US" sz="2000" i="1" dirty="0"/>
              <a:t>Add</a:t>
            </a:r>
            <a:r>
              <a:rPr lang="en-US" sz="2000" dirty="0"/>
              <a:t> button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000" dirty="0"/>
              <a:t>A new blank form is</a:t>
            </a:r>
          </a:p>
          <a:p>
            <a:pPr>
              <a:buNone/>
            </a:pPr>
            <a:r>
              <a:rPr lang="en-US" sz="2000" dirty="0"/>
              <a:t>      added to your project</a:t>
            </a:r>
            <a:endParaRPr lang="en-US" sz="2000" i="1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7" y="2057400"/>
            <a:ext cx="4460875" cy="2729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7" y="4953000"/>
            <a:ext cx="1371600" cy="1246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1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Switching between Forms and Form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To switch to another form:</a:t>
            </a:r>
          </a:p>
          <a:p>
            <a:pPr lvl="1"/>
            <a:r>
              <a:rPr lang="en-US" sz="2000" dirty="0"/>
              <a:t>Double-click the form’s entry in the </a:t>
            </a:r>
            <a:r>
              <a:rPr lang="en-US" sz="2000" i="1" dirty="0"/>
              <a:t>Solution Explorer window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To switch between forms or code:</a:t>
            </a:r>
          </a:p>
          <a:p>
            <a:pPr lvl="1"/>
            <a:r>
              <a:rPr lang="en-US" sz="2000" dirty="0"/>
              <a:t>Use the tabs along the top of the </a:t>
            </a:r>
            <a:r>
              <a:rPr lang="en-US" sz="2000" i="1" dirty="0"/>
              <a:t>Designer</a:t>
            </a:r>
            <a:r>
              <a:rPr lang="en-US" sz="2000" dirty="0"/>
              <a:t> window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34" y="3713018"/>
            <a:ext cx="2126363" cy="1932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74156"/>
            <a:ext cx="4807432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0" y="3305309"/>
            <a:ext cx="0" cy="2436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791200" y="3305309"/>
            <a:ext cx="0" cy="2436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858000" y="3305309"/>
            <a:ext cx="0" cy="2436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8077200" y="3305309"/>
            <a:ext cx="0" cy="2436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52500" y="5181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952500" y="541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0362" y="29469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Form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10073" y="29469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Code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96362" y="29469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Form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96073" y="29469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83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1120</TotalTime>
  <Words>3326</Words>
  <Application>Microsoft Office PowerPoint</Application>
  <PresentationFormat>On-screen Show (4:3)</PresentationFormat>
  <Paragraphs>517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SOWVB2012</vt:lpstr>
      <vt:lpstr>Chapter 7</vt:lpstr>
      <vt:lpstr>Topics</vt:lpstr>
      <vt:lpstr>Overview</vt:lpstr>
      <vt:lpstr>Multiple Forms</vt:lpstr>
      <vt:lpstr>Windows Forms Applications</vt:lpstr>
      <vt:lpstr>Form Files and Form Names</vt:lpstr>
      <vt:lpstr>Renaming an Existing Form File</vt:lpstr>
      <vt:lpstr>Adding a New Form to a Project</vt:lpstr>
      <vt:lpstr>Switching between Forms and Form Code</vt:lpstr>
      <vt:lpstr>Removing a Form</vt:lpstr>
      <vt:lpstr>Designating the Startup Form</vt:lpstr>
      <vt:lpstr>Creating an Instance of a Form</vt:lpstr>
      <vt:lpstr>Displaying a Form</vt:lpstr>
      <vt:lpstr>The ShowDialog and Show Methods</vt:lpstr>
      <vt:lpstr>Closing a Form with the Close Method</vt:lpstr>
      <vt:lpstr>The Hide Method</vt:lpstr>
      <vt:lpstr>More on Modal and Modeless Forms</vt:lpstr>
      <vt:lpstr>The Load Event</vt:lpstr>
      <vt:lpstr>The Activated Event</vt:lpstr>
      <vt:lpstr>The FormClosing Event</vt:lpstr>
      <vt:lpstr>The FormClosed Event</vt:lpstr>
      <vt:lpstr>Accessing Controls on a Different Form</vt:lpstr>
      <vt:lpstr>Class-Level Variables in a Form</vt:lpstr>
      <vt:lpstr>Using Private and Public Procedures in a Form</vt:lpstr>
      <vt:lpstr>Using a Form in More Than One Project</vt:lpstr>
      <vt:lpstr>Modules</vt:lpstr>
      <vt:lpstr>What is a Module?</vt:lpstr>
      <vt:lpstr>Module Names and Module Files</vt:lpstr>
      <vt:lpstr>Module Example</vt:lpstr>
      <vt:lpstr>Adding a Module</vt:lpstr>
      <vt:lpstr>Module-Level Variables</vt:lpstr>
      <vt:lpstr>Using a Module in More Than One Project</vt:lpstr>
      <vt:lpstr>Menus</vt:lpstr>
      <vt:lpstr>Menu Systems</vt:lpstr>
      <vt:lpstr>Components of a Menu System</vt:lpstr>
      <vt:lpstr>Components of a Menu System</vt:lpstr>
      <vt:lpstr>MenuStrip Control</vt:lpstr>
      <vt:lpstr>How to Use the Menu Designer</vt:lpstr>
      <vt:lpstr>ToolStripMenuItem Object Names</vt:lpstr>
      <vt:lpstr>Shortcut Keys</vt:lpstr>
      <vt:lpstr>Checked Menu Items</vt:lpstr>
      <vt:lpstr>Disabled Menu Items</vt:lpstr>
      <vt:lpstr>Separator Bars</vt:lpstr>
      <vt:lpstr>Submenus</vt:lpstr>
      <vt:lpstr>Inserting, Deleting, And Rearranging Menu Items</vt:lpstr>
      <vt:lpstr>ToolStripMenuItem Click Event</vt:lpstr>
      <vt:lpstr>Standard Menu Items</vt:lpstr>
      <vt:lpstr>Context Menus</vt:lpstr>
      <vt:lpstr>Focus on Problem Solving: Building the High Adventure Travel Agency Price Quote Application </vt:lpstr>
      <vt:lpstr>Overview</vt:lpstr>
      <vt:lpstr>Forms and Modules</vt:lpstr>
      <vt:lpstr>The MainForm Form</vt:lpstr>
      <vt:lpstr>The MainForm Menu System</vt:lpstr>
      <vt:lpstr>The ScubaForm Form</vt:lpstr>
      <vt:lpstr>The SkyDiveForm Form</vt:lpstr>
      <vt:lpstr>The PriceCalcModule Module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Multiple Forms, Modules, and Menus</dc:subject>
  <dc:creator>Chris</dc:creator>
  <cp:lastModifiedBy>Chris</cp:lastModifiedBy>
  <cp:revision>52</cp:revision>
  <dcterms:created xsi:type="dcterms:W3CDTF">2006-08-16T00:00:00Z</dcterms:created>
  <dcterms:modified xsi:type="dcterms:W3CDTF">2013-07-18T08:52:51Z</dcterms:modified>
</cp:coreProperties>
</file>