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7" r:id="rId7"/>
    <p:sldId id="268" r:id="rId8"/>
    <p:sldId id="261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3" r:id="rId31"/>
    <p:sldId id="292" r:id="rId32"/>
    <p:sldId id="294" r:id="rId33"/>
    <p:sldId id="295" r:id="rId34"/>
    <p:sldId id="260" r:id="rId35"/>
    <p:sldId id="270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262" r:id="rId47"/>
    <p:sldId id="263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264" r:id="rId60"/>
    <p:sldId id="265" r:id="rId61"/>
    <p:sldId id="317" r:id="rId62"/>
    <p:sldId id="318" r:id="rId63"/>
    <p:sldId id="319" r:id="rId64"/>
    <p:sldId id="321" r:id="rId65"/>
    <p:sldId id="320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68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0200" y="1219200"/>
            <a:ext cx="3429000" cy="16763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3429000"/>
            <a:ext cx="3429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5257800" y="152400"/>
            <a:ext cx="37338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Copyright © 2014 Pearson Education, Inc.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90500"/>
            <a:ext cx="4978400" cy="5781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936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56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04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72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81400"/>
            <a:ext cx="7772400" cy="82550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977" y="228600"/>
            <a:ext cx="2822046" cy="3277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66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77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53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26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8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261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243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457200" y="6248400"/>
            <a:ext cx="37338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Copyright © 2014 Pearson Education, Inc.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254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Files, Printing, and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5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to Files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StreamWriter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Two basic ways to open a file for writing</a:t>
            </a:r>
          </a:p>
          <a:p>
            <a:pPr lvl="1"/>
            <a:r>
              <a:rPr lang="en-US" sz="2400" dirty="0"/>
              <a:t>Create a new file</a:t>
            </a:r>
          </a:p>
          <a:p>
            <a:pPr lvl="1"/>
            <a:r>
              <a:rPr lang="en-US" sz="2400" dirty="0"/>
              <a:t>Open an existing file and append data to it</a:t>
            </a:r>
          </a:p>
          <a:p>
            <a:r>
              <a:rPr lang="en-US" sz="2400" dirty="0"/>
              <a:t>A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StreamWriter</a:t>
            </a:r>
            <a:r>
              <a:rPr lang="en-US" sz="2400" dirty="0"/>
              <a:t> object performs the actual writing to the file</a:t>
            </a:r>
          </a:p>
          <a:p>
            <a:r>
              <a:rPr lang="en-US" sz="2400" dirty="0"/>
              <a:t>Two required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Declare a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StreamWriter</a:t>
            </a:r>
            <a:r>
              <a:rPr lang="en-US" sz="2400" dirty="0"/>
              <a:t> variable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Call either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File.CreateText</a:t>
            </a:r>
            <a:r>
              <a:rPr lang="en-US" sz="2400" dirty="0"/>
              <a:t> 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File.AppendText</a:t>
            </a:r>
            <a:r>
              <a:rPr lang="en-US" sz="2400" dirty="0"/>
              <a:t> and assign its return value to the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StreamWriter</a:t>
            </a:r>
            <a:r>
              <a:rPr lang="en-US" sz="2400" dirty="0"/>
              <a:t> variable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938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Imports</a:t>
            </a:r>
            <a:r>
              <a:rPr lang="en-US" dirty="0"/>
              <a:t> Statement for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StreamWriter</a:t>
            </a:r>
            <a:r>
              <a:rPr lang="en-US" dirty="0"/>
              <a:t>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StreamWriter</a:t>
            </a:r>
            <a:r>
              <a:rPr lang="en-US" dirty="0"/>
              <a:t> </a:t>
            </a:r>
            <a:r>
              <a:rPr lang="en-US" dirty="0" smtClean="0"/>
              <a:t>objects available </a:t>
            </a:r>
            <a:r>
              <a:rPr lang="en-US" dirty="0"/>
              <a:t>to your program</a:t>
            </a:r>
          </a:p>
          <a:p>
            <a:pPr lvl="1"/>
            <a:r>
              <a:rPr lang="en-US" dirty="0"/>
              <a:t>Insert the following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Imports</a:t>
            </a:r>
            <a:r>
              <a:rPr lang="en-US" dirty="0"/>
              <a:t> statement at the top of your form’s code file: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22451" y="3733800"/>
            <a:ext cx="4899098" cy="646331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Imports System.IO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724400"/>
            <a:ext cx="7848600" cy="1242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864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Text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Declare a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StreamWriter</a:t>
            </a:r>
            <a:r>
              <a:rPr lang="en-US" sz="2800" dirty="0"/>
              <a:t> variable using the following general format:</a:t>
            </a:r>
          </a:p>
          <a:p>
            <a:endParaRPr lang="en-US" sz="2800" dirty="0"/>
          </a:p>
          <a:p>
            <a:pPr lvl="1"/>
            <a:r>
              <a:rPr lang="en-US" i="1" dirty="0" err="1">
                <a:latin typeface="Courier New" pitchFamily="49" charset="0"/>
                <a:cs typeface="Courier New" pitchFamily="49" charset="0"/>
              </a:rPr>
              <a:t>ObjectVar</a:t>
            </a:r>
            <a:r>
              <a:rPr lang="en-US" i="1" dirty="0"/>
              <a:t> </a:t>
            </a:r>
            <a:r>
              <a:rPr lang="en-US" dirty="0"/>
              <a:t>is the name of the object variable</a:t>
            </a:r>
          </a:p>
          <a:p>
            <a:pPr lvl="1"/>
            <a:r>
              <a:rPr lang="en-US" dirty="0"/>
              <a:t>You may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/>
              <a:t>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/>
              <a:t> in place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Dim</a:t>
            </a:r>
          </a:p>
          <a:p>
            <a:pPr lvl="2"/>
            <a:r>
              <a:rPr lang="en-US" sz="2800" dirty="0"/>
              <a:t>At the class-level or module-level</a:t>
            </a:r>
          </a:p>
          <a:p>
            <a:pPr lvl="1"/>
            <a:r>
              <a:rPr lang="en-US" dirty="0"/>
              <a:t>Here’s an example:</a:t>
            </a:r>
          </a:p>
          <a:p>
            <a:pPr lvl="1"/>
            <a:endParaRPr lang="en-US" dirty="0"/>
          </a:p>
          <a:p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806660" y="2590800"/>
            <a:ext cx="5530681" cy="461665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400" i="1" dirty="0" err="1" smtClean="0">
                <a:latin typeface="Courier New" pitchFamily="49" charset="0"/>
                <a:cs typeface="Courier New" pitchFamily="49" charset="0"/>
              </a:rPr>
              <a:t>ObjectVar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2400" i="1" dirty="0" err="1" smtClean="0">
                <a:latin typeface="Courier New" pitchFamily="49" charset="0"/>
                <a:cs typeface="Courier New" pitchFamily="49" charset="0"/>
              </a:rPr>
              <a:t>StreamWriter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06660" y="5641032"/>
            <a:ext cx="5530681" cy="461665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phoneFile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StreamWriter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10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Text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Next, call the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File.CreateText</a:t>
            </a:r>
            <a:r>
              <a:rPr lang="en-US" sz="2400" dirty="0"/>
              <a:t> method, passing the name of a file</a:t>
            </a:r>
          </a:p>
          <a:p>
            <a:r>
              <a:rPr lang="en-US" sz="2400" dirty="0"/>
              <a:t>For example:</a:t>
            </a:r>
          </a:p>
          <a:p>
            <a:endParaRPr lang="en-US" sz="2400" dirty="0" smtClean="0"/>
          </a:p>
          <a:p>
            <a:endParaRPr lang="en-US" sz="2400" dirty="0"/>
          </a:p>
          <a:p>
            <a:pPr lvl="1"/>
            <a:r>
              <a:rPr lang="en-US" sz="2400" dirty="0"/>
              <a:t>Notice the return value from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File.CreateText</a:t>
            </a:r>
            <a:r>
              <a:rPr lang="en-US" sz="2400" dirty="0"/>
              <a:t> is assigned to the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StreamWriter</a:t>
            </a:r>
            <a:r>
              <a:rPr lang="en-US" sz="2400" dirty="0"/>
              <a:t> variable named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phoneFile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44852" y="2969567"/>
            <a:ext cx="8295861" cy="461665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phoneFile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File.CreateText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("phonelist.txt")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filename that you pass to the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File.CreateText</a:t>
            </a:r>
            <a:r>
              <a:rPr lang="en-US" sz="2400" dirty="0"/>
              <a:t> method </a:t>
            </a:r>
          </a:p>
          <a:p>
            <a:pPr lvl="1"/>
            <a:r>
              <a:rPr lang="en-US" sz="2400" dirty="0"/>
              <a:t>Can be a complete file path with drive </a:t>
            </a:r>
            <a:r>
              <a:rPr lang="en-US" sz="2400" dirty="0" smtClean="0"/>
              <a:t>letter</a:t>
            </a:r>
          </a:p>
          <a:p>
            <a:pPr lvl="2"/>
            <a:r>
              <a:rPr lang="en-US" i="1" dirty="0" smtClean="0"/>
              <a:t>"C</a:t>
            </a:r>
            <a:r>
              <a:rPr lang="en-US" i="1" dirty="0"/>
              <a:t>:\data\vbfiles\phonelist.txt"</a:t>
            </a:r>
          </a:p>
          <a:p>
            <a:pPr lvl="1"/>
            <a:r>
              <a:rPr lang="en-US" sz="2400" dirty="0"/>
              <a:t>Refer to a file in the default drive root </a:t>
            </a:r>
            <a:r>
              <a:rPr lang="en-US" sz="2400" dirty="0" smtClean="0"/>
              <a:t>directory</a:t>
            </a:r>
          </a:p>
          <a:p>
            <a:pPr lvl="2"/>
            <a:r>
              <a:rPr lang="en-US" i="1" dirty="0" smtClean="0"/>
              <a:t>"\</a:t>
            </a:r>
            <a:r>
              <a:rPr lang="en-US" i="1" dirty="0"/>
              <a:t>phonelist.txt"</a:t>
            </a:r>
          </a:p>
          <a:p>
            <a:pPr lvl="1"/>
            <a:r>
              <a:rPr lang="en-US" sz="2400" dirty="0"/>
              <a:t>Include no path information at </a:t>
            </a:r>
            <a:r>
              <a:rPr lang="en-US" sz="2400" dirty="0" smtClean="0"/>
              <a:t>all</a:t>
            </a:r>
          </a:p>
          <a:p>
            <a:pPr lvl="2"/>
            <a:r>
              <a:rPr lang="en-US" i="1" dirty="0" smtClean="0"/>
              <a:t>"phonelist.txt</a:t>
            </a:r>
            <a:r>
              <a:rPr lang="en-US" i="1" dirty="0"/>
              <a:t>"</a:t>
            </a:r>
          </a:p>
          <a:p>
            <a:r>
              <a:rPr lang="en-US" sz="2400" dirty="0"/>
              <a:t>If no path information specified</a:t>
            </a:r>
          </a:p>
          <a:p>
            <a:pPr lvl="1"/>
            <a:r>
              <a:rPr lang="en-US" sz="2400" dirty="0"/>
              <a:t>The </a:t>
            </a:r>
            <a:r>
              <a:rPr lang="en-US" sz="2400" i="1" dirty="0"/>
              <a:t>\bin\Debug</a:t>
            </a:r>
            <a:r>
              <a:rPr lang="en-US" sz="2400" dirty="0"/>
              <a:t> folder of the current project is used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175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Opening an Existing File and Appending Data to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a text file already exists, you may want to add more data to the end of the file</a:t>
            </a:r>
          </a:p>
          <a:p>
            <a:pPr lvl="1"/>
            <a:r>
              <a:rPr lang="en-US" sz="2400" dirty="0"/>
              <a:t>This is called </a:t>
            </a:r>
            <a:r>
              <a:rPr lang="en-US" sz="2400" i="1" dirty="0"/>
              <a:t>appending</a:t>
            </a:r>
            <a:r>
              <a:rPr lang="en-US" sz="2400" dirty="0"/>
              <a:t> the file</a:t>
            </a:r>
          </a:p>
          <a:p>
            <a:r>
              <a:rPr lang="en-US" sz="2400" dirty="0"/>
              <a:t>First, declare a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StreamWriter</a:t>
            </a:r>
            <a:r>
              <a:rPr lang="en-US" sz="2400" dirty="0"/>
              <a:t> variable</a:t>
            </a:r>
          </a:p>
          <a:p>
            <a:r>
              <a:rPr lang="en-US" sz="2400" dirty="0"/>
              <a:t>Then call the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File.AppendText</a:t>
            </a:r>
            <a:r>
              <a:rPr lang="en-US" sz="2400" dirty="0"/>
              <a:t> method, passing the name of an existing file</a:t>
            </a:r>
          </a:p>
          <a:p>
            <a:pPr lvl="1"/>
            <a:r>
              <a:rPr lang="en-US" sz="2400" dirty="0"/>
              <a:t>If the file does not exit it will be created</a:t>
            </a:r>
          </a:p>
          <a:p>
            <a:r>
              <a:rPr lang="en-US" sz="2400" dirty="0"/>
              <a:t>For example: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094125" y="5162490"/>
            <a:ext cx="6955750" cy="400110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phoneFile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File.AppendText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("phonelist.txt")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18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en-US" sz="2000" dirty="0"/>
              <a:t> method of 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StreamWriter</a:t>
            </a:r>
            <a:r>
              <a:rPr lang="en-US" sz="2000" dirty="0"/>
              <a:t> class writes a line of data to a file using the following general format: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/>
          </a:p>
          <a:p>
            <a:pPr lvl="1"/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ObjectVar</a:t>
            </a:r>
            <a:r>
              <a:rPr lang="en-US" sz="2000" dirty="0"/>
              <a:t> is the name of 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StreamWriter</a:t>
            </a:r>
            <a:r>
              <a:rPr lang="en-US" sz="2000" dirty="0"/>
              <a:t> object variable</a:t>
            </a:r>
          </a:p>
          <a:p>
            <a:pPr lvl="1"/>
            <a:r>
              <a:rPr lang="en-US" sz="2000" i="1" dirty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2000" dirty="0"/>
              <a:t> represents constants or variables whose contents will be written to the file</a:t>
            </a:r>
          </a:p>
          <a:p>
            <a:pPr lvl="2"/>
            <a:r>
              <a:rPr lang="en-US" sz="2000" dirty="0"/>
              <a:t>Calling the method without the 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2000" dirty="0"/>
              <a:t> argument writes a blank line to the file</a:t>
            </a:r>
          </a:p>
          <a:p>
            <a:r>
              <a:rPr lang="en-US" sz="2000" dirty="0"/>
              <a:t>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en-US" sz="2000" dirty="0"/>
              <a:t> method writes the data to the file and then writes a newline character immediately after the data</a:t>
            </a:r>
          </a:p>
          <a:p>
            <a:pPr lvl="1"/>
            <a:r>
              <a:rPr lang="en-US" sz="2000" dirty="0"/>
              <a:t>A newline character is an invisible character that separates text by breaking it into another line when displayed on the screen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133600" y="2438400"/>
            <a:ext cx="4876800" cy="461665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i="1" dirty="0" err="1" smtClean="0">
                <a:latin typeface="Courier New" pitchFamily="49" charset="0"/>
                <a:cs typeface="Courier New" pitchFamily="49" charset="0"/>
              </a:rPr>
              <a:t>ObjectVar.WriteLine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(Data)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4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The following writes three students’ first names and scores to a file: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In </a:t>
            </a:r>
            <a:r>
              <a:rPr lang="en-US" sz="1800" dirty="0"/>
              <a:t>addition to separating the contents of a file into lines, the newline character also serves as a delimiter</a:t>
            </a:r>
          </a:p>
          <a:p>
            <a:pPr lvl="1"/>
            <a:r>
              <a:rPr lang="en-US" sz="1800" dirty="0"/>
              <a:t>A </a:t>
            </a:r>
            <a:r>
              <a:rPr lang="en-US" sz="1800" i="1" dirty="0"/>
              <a:t>delimiter</a:t>
            </a:r>
            <a:r>
              <a:rPr lang="en-US" sz="1800" dirty="0"/>
              <a:t> is an item that separates other items</a:t>
            </a:r>
          </a:p>
          <a:p>
            <a:pPr lvl="1"/>
            <a:r>
              <a:rPr lang="en-US" sz="1800" dirty="0"/>
              <a:t>Data must be separated in order for it to be read from a file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03250" y="2152166"/>
            <a:ext cx="3892550" cy="1815882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Write data to the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file.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studentFile.WriteLine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("Jim")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studentFile.WriteLine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(95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studentFile.WriteLine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("Karen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studentFile.WriteLine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(98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studentFile.WriteLine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("Bob")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studentFile.WriteLine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(82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057400"/>
            <a:ext cx="3657599" cy="20054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4248943"/>
            <a:ext cx="79375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424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sz="2400" dirty="0"/>
              <a:t> method is a member of the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StreamWriter</a:t>
            </a:r>
            <a:r>
              <a:rPr lang="en-US" sz="2400" dirty="0"/>
              <a:t> class that writes an item of data without writing a newline character using the following general format:</a:t>
            </a:r>
          </a:p>
          <a:p>
            <a:endParaRPr lang="en-US" sz="2400" dirty="0" smtClean="0"/>
          </a:p>
          <a:p>
            <a:endParaRPr lang="en-US" sz="2400" dirty="0"/>
          </a:p>
          <a:p>
            <a:pPr lvl="1"/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ObjectVar</a:t>
            </a:r>
            <a:r>
              <a:rPr lang="en-US" sz="2400" dirty="0"/>
              <a:t> is the name of a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StreamWriter</a:t>
            </a:r>
            <a:r>
              <a:rPr lang="en-US" sz="2400" dirty="0"/>
              <a:t> object</a:t>
            </a:r>
          </a:p>
          <a:p>
            <a:pPr lvl="1"/>
            <a:r>
              <a:rPr lang="en-US" sz="2400" i="1" dirty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2400" dirty="0"/>
              <a:t> represents the contents of a constant or variable that is written to the file</a:t>
            </a:r>
          </a:p>
          <a:p>
            <a:pPr lvl="1"/>
            <a:r>
              <a:rPr lang="en-US" sz="2400" dirty="0"/>
              <a:t>Writes data to a file </a:t>
            </a:r>
            <a:r>
              <a:rPr lang="en-US" sz="2400" i="1" dirty="0"/>
              <a:t>without</a:t>
            </a:r>
            <a:r>
              <a:rPr lang="en-US" sz="2400" dirty="0"/>
              <a:t> terminating the line with a newline character</a:t>
            </a:r>
          </a:p>
          <a:p>
            <a:pPr lvl="2"/>
            <a:r>
              <a:rPr lang="en-US" dirty="0"/>
              <a:t>A blank space or comma could be used to provide a delimiter between data items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44041" y="2743200"/>
            <a:ext cx="4055919" cy="461665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i="1" dirty="0" err="1" smtClean="0">
                <a:latin typeface="Courier New" pitchFamily="49" charset="0"/>
                <a:cs typeface="Courier New" pitchFamily="49" charset="0"/>
              </a:rPr>
              <a:t>ObjectVar.Write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(Data)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7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/>
              <a:t>The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StreamWriter</a:t>
            </a:r>
            <a:r>
              <a:rPr lang="en-US" sz="2200" dirty="0"/>
              <a:t> class has a method named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sz="2200" dirty="0"/>
              <a:t> that closes a file using the following general format:</a:t>
            </a:r>
          </a:p>
          <a:p>
            <a:endParaRPr lang="en-US" sz="2200" dirty="0"/>
          </a:p>
          <a:p>
            <a:endParaRPr lang="en-US" sz="2200" dirty="0"/>
          </a:p>
          <a:p>
            <a:pPr lvl="1"/>
            <a:r>
              <a:rPr lang="en-US" sz="2200" i="1" dirty="0" err="1">
                <a:latin typeface="Courier New" pitchFamily="49" charset="0"/>
                <a:cs typeface="Courier New" pitchFamily="49" charset="0"/>
              </a:rPr>
              <a:t>ObjectVar</a:t>
            </a:r>
            <a:r>
              <a:rPr lang="en-US" sz="2200" dirty="0"/>
              <a:t> is the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StreamWriter</a:t>
            </a:r>
            <a:r>
              <a:rPr lang="en-US" sz="2200" dirty="0"/>
              <a:t> object variable you want to close</a:t>
            </a:r>
          </a:p>
          <a:p>
            <a:pPr lvl="2"/>
            <a:r>
              <a:rPr lang="en-US" sz="2200" dirty="0"/>
              <a:t>The following statement closes a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StreamWriter</a:t>
            </a:r>
            <a:r>
              <a:rPr lang="en-US" sz="2200" dirty="0"/>
              <a:t> object variable named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salesFile</a:t>
            </a:r>
            <a:r>
              <a:rPr lang="en-US" sz="2200" dirty="0" smtClean="0"/>
              <a:t>:</a:t>
            </a:r>
          </a:p>
          <a:p>
            <a:pPr lvl="2"/>
            <a:endParaRPr lang="en-US" sz="2200" dirty="0"/>
          </a:p>
          <a:p>
            <a:pPr lvl="1">
              <a:buNone/>
            </a:pPr>
            <a:endParaRPr lang="en-US" sz="2200" dirty="0"/>
          </a:p>
          <a:p>
            <a:r>
              <a:rPr lang="en-US" sz="2200" dirty="0"/>
              <a:t>The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sz="2200" dirty="0"/>
              <a:t> method </a:t>
            </a:r>
          </a:p>
          <a:p>
            <a:pPr lvl="1"/>
            <a:r>
              <a:rPr lang="en-US" sz="2200" dirty="0"/>
              <a:t>Writes any unsaved information remaining in the file buffer </a:t>
            </a:r>
          </a:p>
          <a:p>
            <a:pPr lvl="1"/>
            <a:r>
              <a:rPr lang="en-US" sz="2200" dirty="0"/>
              <a:t>Releases memory allocated by the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StreamWriter</a:t>
            </a:r>
            <a:r>
              <a:rPr lang="en-US" sz="2200" dirty="0"/>
              <a:t> </a:t>
            </a:r>
            <a:r>
              <a:rPr lang="en-US" sz="2200" dirty="0" smtClean="0"/>
              <a:t>object</a:t>
            </a:r>
          </a:p>
          <a:p>
            <a:pPr lvl="1"/>
            <a:endParaRPr lang="en-US" sz="2200" dirty="0"/>
          </a:p>
          <a:p>
            <a:r>
              <a:rPr lang="en-US" sz="2200" dirty="0"/>
              <a:t>Tutorial 9-1 examines an application that writes data to a file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912732" y="2207567"/>
            <a:ext cx="3318537" cy="461665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i="1" dirty="0" err="1" smtClean="0">
                <a:latin typeface="Courier New" pitchFamily="49" charset="0"/>
                <a:cs typeface="Courier New" pitchFamily="49" charset="0"/>
              </a:rPr>
              <a:t>ObjectVar.Close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12732" y="3960167"/>
            <a:ext cx="3318537" cy="461665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salesFile.Close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73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9.1 Using Files</a:t>
            </a:r>
          </a:p>
          <a:p>
            <a:r>
              <a:rPr lang="en-US" dirty="0" smtClean="0"/>
              <a:t>9.2 The </a:t>
            </a:r>
            <a:r>
              <a:rPr lang="en-US" dirty="0" err="1" smtClean="0"/>
              <a:t>OpenFileDialog</a:t>
            </a:r>
            <a:r>
              <a:rPr lang="en-US" dirty="0" smtClean="0"/>
              <a:t>, </a:t>
            </a:r>
            <a:r>
              <a:rPr lang="en-US" dirty="0" err="1" smtClean="0"/>
              <a:t>SaveFileDialog</a:t>
            </a:r>
            <a:r>
              <a:rPr lang="en-US" dirty="0" smtClean="0"/>
              <a:t>, </a:t>
            </a:r>
            <a:r>
              <a:rPr lang="en-US" dirty="0" err="1" smtClean="0"/>
              <a:t>FontDialog</a:t>
            </a:r>
            <a:r>
              <a:rPr lang="en-US" dirty="0" smtClean="0"/>
              <a:t>, and </a:t>
            </a:r>
            <a:r>
              <a:rPr lang="en-US" dirty="0" err="1" smtClean="0"/>
              <a:t>ColorDialog</a:t>
            </a:r>
            <a:r>
              <a:rPr lang="en-US" dirty="0" smtClean="0"/>
              <a:t> Controls</a:t>
            </a:r>
          </a:p>
          <a:p>
            <a:r>
              <a:rPr lang="en-US" dirty="0" smtClean="0"/>
              <a:t>9.3 The </a:t>
            </a:r>
            <a:r>
              <a:rPr lang="en-US" dirty="0" err="1" smtClean="0"/>
              <a:t>PrintDocument</a:t>
            </a:r>
            <a:r>
              <a:rPr lang="en-US" dirty="0" smtClean="0"/>
              <a:t> Control</a:t>
            </a:r>
          </a:p>
          <a:p>
            <a:r>
              <a:rPr lang="en-US" dirty="0" smtClean="0"/>
              <a:t>9.4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9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Appending </a:t>
            </a:r>
            <a:r>
              <a:rPr lang="en-US" dirty="0" smtClean="0"/>
              <a:t>Data to a </a:t>
            </a:r>
            <a:r>
              <a:rPr lang="en-US" dirty="0"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</a:t>
            </a:r>
            <a:r>
              <a:rPr lang="en-US" i="1" dirty="0"/>
              <a:t>append</a:t>
            </a:r>
            <a:r>
              <a:rPr lang="en-US" dirty="0"/>
              <a:t> a file</a:t>
            </a:r>
          </a:p>
          <a:p>
            <a:pPr lvl="1"/>
            <a:r>
              <a:rPr lang="en-US" sz="3200" dirty="0"/>
              <a:t>We write new data immediately following existing data in the file</a:t>
            </a:r>
          </a:p>
          <a:p>
            <a:r>
              <a:rPr lang="en-US" dirty="0"/>
              <a:t>If an existing file is opened with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AppendText</a:t>
            </a:r>
            <a:r>
              <a:rPr lang="en-US" dirty="0"/>
              <a:t> method</a:t>
            </a:r>
          </a:p>
          <a:p>
            <a:pPr lvl="1"/>
            <a:r>
              <a:rPr lang="en-US" sz="3200" dirty="0"/>
              <a:t>Data written to the file is appended to the file’s existing data</a:t>
            </a:r>
          </a:p>
          <a:p>
            <a:pPr lvl="1"/>
            <a:r>
              <a:rPr lang="en-US" sz="3200" dirty="0"/>
              <a:t>If the file does not </a:t>
            </a:r>
            <a:r>
              <a:rPr lang="en-US" sz="3200" dirty="0" smtClean="0"/>
              <a:t>exist</a:t>
            </a:r>
            <a:r>
              <a:rPr lang="en-US" sz="3200" dirty="0"/>
              <a:t>, it is created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27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Appending </a:t>
            </a:r>
            <a:r>
              <a:rPr lang="en-US" dirty="0" smtClean="0"/>
              <a:t>Data to a </a:t>
            </a:r>
            <a:r>
              <a:rPr lang="en-US" dirty="0"/>
              <a:t>File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following example:</a:t>
            </a:r>
          </a:p>
          <a:p>
            <a:pPr lvl="1">
              <a:buNone/>
            </a:pPr>
            <a:r>
              <a:rPr lang="en-US" sz="2000" dirty="0"/>
              <a:t>Opens a file in append mode and writes additional data to the file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7621" y="275710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Before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7481430" y="2757101"/>
            <a:ext cx="69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After</a:t>
            </a:r>
            <a:endParaRPr lang="en-US" i="1" dirty="0"/>
          </a:p>
        </p:txBody>
      </p:sp>
      <p:sp>
        <p:nvSpPr>
          <p:cNvPr id="14" name="Rectangle 13"/>
          <p:cNvSpPr/>
          <p:nvPr/>
        </p:nvSpPr>
        <p:spPr>
          <a:xfrm>
            <a:off x="2247901" y="2590800"/>
            <a:ext cx="4648199" cy="3293209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Declare an object variable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friendFile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StreamWriter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Open the file.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friendFile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File.AppendText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("MyFriends.txt")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Write the data.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friendFile.WriteLine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("Bill Johnson")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friendFile.WriteLine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("555–4545")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Close the file.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friendFile.Close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46" y="3126433"/>
            <a:ext cx="1639887" cy="186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126433"/>
            <a:ext cx="1633537" cy="241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482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Reading Files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StreamReader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StreamReader</a:t>
            </a:r>
            <a:r>
              <a:rPr lang="en-US" sz="2000" dirty="0"/>
              <a:t> object reads data from a sequential text file</a:t>
            </a:r>
          </a:p>
          <a:p>
            <a:pPr lvl="1"/>
            <a:r>
              <a:rPr lang="en-US" sz="2000" dirty="0"/>
              <a:t>A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StreamReader</a:t>
            </a:r>
            <a:r>
              <a:rPr lang="en-US" sz="2000" dirty="0"/>
              <a:t> object is an instance of 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StreamReader</a:t>
            </a:r>
            <a:r>
              <a:rPr lang="en-US" sz="2000" dirty="0"/>
              <a:t> class</a:t>
            </a:r>
          </a:p>
          <a:p>
            <a:r>
              <a:rPr lang="en-US" sz="2000" dirty="0"/>
              <a:t>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StreamReader</a:t>
            </a:r>
            <a:r>
              <a:rPr lang="en-US" sz="2000" dirty="0"/>
              <a:t> class provides methods for reading data from a file</a:t>
            </a:r>
          </a:p>
          <a:p>
            <a:r>
              <a:rPr lang="en-US" sz="2000" dirty="0"/>
              <a:t>Create a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StreamReader</a:t>
            </a:r>
            <a:r>
              <a:rPr lang="en-US" sz="2000" dirty="0"/>
              <a:t> object variable using the following general format:</a:t>
            </a:r>
          </a:p>
          <a:p>
            <a:endParaRPr lang="en-US" sz="2000" dirty="0" smtClean="0"/>
          </a:p>
          <a:p>
            <a:endParaRPr lang="en-US" sz="2000" dirty="0"/>
          </a:p>
          <a:p>
            <a:pPr lvl="1"/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ObjectVar</a:t>
            </a:r>
            <a:r>
              <a:rPr lang="en-US" sz="2000" dirty="0"/>
              <a:t> is the name of the object variable</a:t>
            </a:r>
          </a:p>
          <a:p>
            <a:pPr lvl="2"/>
            <a:r>
              <a:rPr lang="en-US" sz="2000" dirty="0"/>
              <a:t>You may use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2000" dirty="0"/>
              <a:t> 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000" dirty="0"/>
              <a:t> in place of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Dim</a:t>
            </a:r>
          </a:p>
          <a:p>
            <a:pPr lvl="3"/>
            <a:r>
              <a:rPr lang="en-US" dirty="0"/>
              <a:t>At the class-level or module-level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806660" y="4114800"/>
            <a:ext cx="5530681" cy="461665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400" i="1" dirty="0" err="1" smtClean="0">
                <a:latin typeface="Courier New" pitchFamily="49" charset="0"/>
                <a:cs typeface="Courier New" pitchFamily="49" charset="0"/>
              </a:rPr>
              <a:t>ObjectVar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2400" i="1" dirty="0" err="1" smtClean="0">
                <a:latin typeface="Courier New" pitchFamily="49" charset="0"/>
                <a:cs typeface="Courier New" pitchFamily="49" charset="0"/>
              </a:rPr>
              <a:t>StreamReader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29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Reading Files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StreamReader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File.OpenText</a:t>
            </a:r>
            <a:r>
              <a:rPr lang="en-US" sz="1800" dirty="0"/>
              <a:t> method opens a file and stores the address of the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StreamReader</a:t>
            </a:r>
            <a:r>
              <a:rPr lang="en-US" sz="1800" dirty="0"/>
              <a:t> object variable using the following general format:</a:t>
            </a:r>
          </a:p>
          <a:p>
            <a:endParaRPr lang="en-US" sz="1800" dirty="0" smtClean="0"/>
          </a:p>
          <a:p>
            <a:endParaRPr lang="en-US" sz="1800" dirty="0"/>
          </a:p>
          <a:p>
            <a:pPr lvl="1"/>
            <a:r>
              <a:rPr lang="en-US" sz="1800" i="1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800" dirty="0"/>
              <a:t> is a string or a string variable specifying the path and/or name of the file to open</a:t>
            </a:r>
          </a:p>
          <a:p>
            <a:pPr lvl="2"/>
            <a:r>
              <a:rPr lang="en-US" sz="1800" dirty="0"/>
              <a:t>For example:</a:t>
            </a:r>
          </a:p>
          <a:p>
            <a:pPr lvl="2"/>
            <a:endParaRPr lang="en-US" sz="1800" dirty="0" smtClean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r>
              <a:rPr lang="en-US" sz="1800" dirty="0"/>
              <a:t>To make the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StreamReader</a:t>
            </a:r>
            <a:r>
              <a:rPr lang="en-US" sz="1800" dirty="0"/>
              <a:t> </a:t>
            </a:r>
            <a:r>
              <a:rPr lang="en-US" sz="1800" dirty="0" smtClean="0"/>
              <a:t>class </a:t>
            </a:r>
            <a:r>
              <a:rPr lang="en-US" sz="1800" dirty="0"/>
              <a:t>available</a:t>
            </a:r>
          </a:p>
          <a:p>
            <a:pPr lvl="1"/>
            <a:r>
              <a:rPr lang="en-US" sz="1800" dirty="0"/>
              <a:t>Write the following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Imports</a:t>
            </a:r>
            <a:r>
              <a:rPr lang="en-US" sz="1800" dirty="0"/>
              <a:t> statement at the top of your code file: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09952" y="2314545"/>
            <a:ext cx="3724096" cy="400110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File.OpenText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Filename)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8700" y="3886200"/>
            <a:ext cx="7086600" cy="707886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customerFile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StreamReader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customerFile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File.OpenText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("customers.txt")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71617" y="5691352"/>
            <a:ext cx="2800767" cy="400110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Imports System.IO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5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from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sz="2000" dirty="0"/>
              <a:t> method in 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StreamReader</a:t>
            </a:r>
            <a:r>
              <a:rPr lang="en-US" sz="2000" dirty="0"/>
              <a:t> class reads a line of data from a file using the following general format: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pPr lvl="1"/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ObjectVar</a:t>
            </a:r>
            <a:r>
              <a:rPr lang="en-US" sz="2000" dirty="0"/>
              <a:t> is the name of a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StreamReader</a:t>
            </a:r>
            <a:r>
              <a:rPr lang="en-US" sz="2000" dirty="0"/>
              <a:t> object variable</a:t>
            </a:r>
          </a:p>
          <a:p>
            <a:pPr lvl="1"/>
            <a:r>
              <a:rPr lang="en-US" sz="2000" dirty="0"/>
              <a:t>The method reads a line from the file associated with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ObjectVar</a:t>
            </a:r>
            <a:r>
              <a:rPr lang="en-US" sz="2000" dirty="0"/>
              <a:t> and returns the data as a string</a:t>
            </a:r>
          </a:p>
          <a:p>
            <a:pPr lvl="2"/>
            <a:r>
              <a:rPr lang="en-US" sz="2000" dirty="0"/>
              <a:t>For example, the following statement reads a line from the file and stores it in the variable: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636214" y="2665161"/>
            <a:ext cx="3871573" cy="461665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i="1" dirty="0" err="1" smtClean="0">
                <a:latin typeface="Courier New" pitchFamily="49" charset="0"/>
                <a:cs typeface="Courier New" pitchFamily="49" charset="0"/>
              </a:rPr>
              <a:t>ObjectVar.ReadLine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7960" y="5297608"/>
            <a:ext cx="7742825" cy="461665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strCustomerName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customerFile.ReadLine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13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from a File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is read from a file in a forward-only direction</a:t>
            </a:r>
          </a:p>
          <a:p>
            <a:r>
              <a:rPr lang="en-US" dirty="0"/>
              <a:t>When the file is </a:t>
            </a:r>
            <a:r>
              <a:rPr lang="en-US" dirty="0" smtClean="0"/>
              <a:t>opened:</a:t>
            </a:r>
            <a:endParaRPr lang="en-US" dirty="0"/>
          </a:p>
          <a:p>
            <a:pPr lvl="1"/>
            <a:r>
              <a:rPr lang="en-US" sz="2800" dirty="0"/>
              <a:t>Its </a:t>
            </a:r>
            <a:r>
              <a:rPr lang="en-US" sz="2800" i="1" dirty="0"/>
              <a:t>read position</a:t>
            </a:r>
            <a:r>
              <a:rPr lang="en-US" sz="2800" dirty="0"/>
              <a:t> is set to the first item in the file</a:t>
            </a:r>
          </a:p>
          <a:p>
            <a:r>
              <a:rPr lang="en-US" dirty="0"/>
              <a:t>As data is </a:t>
            </a:r>
            <a:r>
              <a:rPr lang="en-US" dirty="0" smtClean="0"/>
              <a:t>read:</a:t>
            </a:r>
            <a:endParaRPr lang="en-US" dirty="0"/>
          </a:p>
          <a:p>
            <a:pPr lvl="1"/>
            <a:r>
              <a:rPr lang="en-US" sz="2800" dirty="0"/>
              <a:t>The read position advances through the file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32710" y="1371600"/>
            <a:ext cx="3657599" cy="830997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textFile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StreamReader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textFile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File.OpenText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Quotation.txt")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24102" y="5020462"/>
            <a:ext cx="3874814" cy="338554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strInput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textFile.ReadLine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6240" y="2320222"/>
            <a:ext cx="3030538" cy="17567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4109" y="4204371"/>
            <a:ext cx="4114800" cy="6887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9347" y="5486400"/>
            <a:ext cx="4124325" cy="7411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81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the File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StreamReader</a:t>
            </a:r>
            <a:r>
              <a:rPr lang="en-US" sz="2000" dirty="0"/>
              <a:t> class has a method named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sz="2000" dirty="0"/>
              <a:t> that closes an open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StreamReader</a:t>
            </a:r>
            <a:r>
              <a:rPr lang="en-US" sz="2000" dirty="0"/>
              <a:t> object using the following general format: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 lvl="1"/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ObjectVar</a:t>
            </a:r>
            <a:r>
              <a:rPr lang="en-US" sz="2000" dirty="0"/>
              <a:t> is 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StreamReader</a:t>
            </a:r>
            <a:r>
              <a:rPr lang="en-US" sz="2000" dirty="0"/>
              <a:t> object variable you want to close</a:t>
            </a:r>
          </a:p>
          <a:p>
            <a:pPr lvl="2"/>
            <a:r>
              <a:rPr lang="en-US" sz="2000" dirty="0"/>
              <a:t>The following statement closes a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StreamReader</a:t>
            </a:r>
            <a:r>
              <a:rPr lang="en-US" sz="2000" dirty="0"/>
              <a:t> object variable named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readFile</a:t>
            </a:r>
            <a:r>
              <a:rPr lang="en-US" sz="2000" dirty="0"/>
              <a:t>:</a:t>
            </a:r>
          </a:p>
          <a:p>
            <a:pPr lvl="2"/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 Tutorial 9-2, you complete an application that uses 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sz="2000" dirty="0"/>
              <a:t> statement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912732" y="2438400"/>
            <a:ext cx="3318537" cy="461665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i="1" dirty="0" err="1" smtClean="0">
                <a:latin typeface="Courier New" pitchFamily="49" charset="0"/>
                <a:cs typeface="Courier New" pitchFamily="49" charset="0"/>
              </a:rPr>
              <a:t>ObjectVar.Close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04905" y="4495800"/>
            <a:ext cx="3134191" cy="461665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readFile.Close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06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Determining Whether a File Exists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 determine if a file exists before opening it, you can call 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2000" dirty="0"/>
              <a:t> method using the following general format: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 lvl="1"/>
            <a:r>
              <a:rPr lang="en-US" sz="2000" i="1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dirty="0"/>
              <a:t> is the name of a file, which may include the path</a:t>
            </a:r>
          </a:p>
          <a:p>
            <a:pPr lvl="1"/>
            <a:r>
              <a:rPr lang="en-US" sz="2000" dirty="0"/>
              <a:t>The method returns </a:t>
            </a:r>
            <a:r>
              <a:rPr lang="en-US" sz="2000" i="1" dirty="0"/>
              <a:t>True</a:t>
            </a:r>
            <a:r>
              <a:rPr lang="en-US" sz="2000" dirty="0"/>
              <a:t> if the files exists or </a:t>
            </a:r>
            <a:r>
              <a:rPr lang="en-US" sz="2000" i="1" dirty="0"/>
              <a:t>False</a:t>
            </a:r>
            <a:r>
              <a:rPr lang="en-US" sz="2000" dirty="0"/>
              <a:t> if the file does not exist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863840" y="2438400"/>
            <a:ext cx="3416320" cy="400110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Filename)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4267200"/>
            <a:ext cx="7162800" cy="1754326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Then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Open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File.OpenText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 " does not exist.")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If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73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vbTab</a:t>
            </a:r>
            <a:r>
              <a:rPr lang="en-US" dirty="0"/>
              <a:t> to Align Display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predefined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vbTab</a:t>
            </a:r>
            <a:r>
              <a:rPr lang="en-US" sz="2000" dirty="0"/>
              <a:t> constant </a:t>
            </a:r>
          </a:p>
          <a:p>
            <a:pPr lvl="1"/>
            <a:r>
              <a:rPr lang="en-US" sz="2000" dirty="0"/>
              <a:t>Moves the print position forward to the next even multiple of 8</a:t>
            </a:r>
          </a:p>
          <a:p>
            <a:pPr lvl="1"/>
            <a:r>
              <a:rPr lang="en-US" sz="2000" dirty="0"/>
              <a:t>Can be used to align columns in displayed or printed output</a:t>
            </a:r>
          </a:p>
          <a:p>
            <a:pPr lvl="1"/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800100" y="2819400"/>
            <a:ext cx="7543800" cy="1323439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ListBox1.Items.Add("012345678901234567890")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ListBox1.Items.Add("X" &amp;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vbTab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&amp; "X")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ListBox1.Items.Add("XXXXXXXXXXXX" &amp;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vbTab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&amp; "X")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ListBox1.Items.Add(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vbTab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vbTab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&amp; "X")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6065" y="4343400"/>
            <a:ext cx="2951871" cy="16979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986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the End of a File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many cases, the amount of data in a file is unknown</a:t>
            </a:r>
          </a:p>
          <a:p>
            <a:r>
              <a:rPr lang="en-US" sz="2000" dirty="0"/>
              <a:t>Use </a:t>
            </a:r>
            <a:r>
              <a:rPr lang="en-US" sz="2000" dirty="0" smtClean="0"/>
              <a:t>the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StreamReader</a:t>
            </a:r>
            <a:r>
              <a:rPr lang="en-US" sz="2000" dirty="0" smtClean="0"/>
              <a:t> object’s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EndOfStream</a:t>
            </a:r>
            <a:r>
              <a:rPr lang="en-US" sz="2000" dirty="0" smtClean="0"/>
              <a:t> property </a:t>
            </a:r>
            <a:r>
              <a:rPr lang="en-US" sz="2000" dirty="0"/>
              <a:t>to determine when the end of the file has been reached </a:t>
            </a:r>
          </a:p>
          <a:p>
            <a:r>
              <a:rPr lang="en-US" sz="2000" dirty="0" smtClean="0"/>
              <a:t>If the end of the file has been reached, the property will be set to </a:t>
            </a:r>
            <a:r>
              <a:rPr lang="en-US" sz="2000" i="1" dirty="0" smtClean="0"/>
              <a:t>True</a:t>
            </a:r>
            <a:endParaRPr lang="en-US" sz="2000" i="1" dirty="0"/>
          </a:p>
          <a:p>
            <a:r>
              <a:rPr lang="en-US" sz="2000" dirty="0" smtClean="0"/>
              <a:t>Otherwise, It will be set to </a:t>
            </a:r>
            <a:r>
              <a:rPr lang="en-US" sz="2000" i="1" dirty="0" smtClean="0"/>
              <a:t>False</a:t>
            </a:r>
            <a:endParaRPr lang="en-US" sz="2000" i="1" dirty="0"/>
          </a:p>
          <a:p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The following example uses a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Do Until </a:t>
            </a:r>
            <a:r>
              <a:rPr lang="en-US" sz="1800" dirty="0"/>
              <a:t>loop </a:t>
            </a:r>
            <a:r>
              <a:rPr lang="en-US" sz="1800" dirty="0" smtClean="0"/>
              <a:t>that uses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EndOfStream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/>
              <a:t>property to </a:t>
            </a:r>
            <a:r>
              <a:rPr lang="en-US" sz="1800" dirty="0"/>
              <a:t>determine the end of the file: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>
              <a:buNone/>
            </a:pPr>
            <a:endParaRPr lang="en-US" sz="1800" dirty="0"/>
          </a:p>
          <a:p>
            <a:r>
              <a:rPr lang="en-US" sz="1800" dirty="0"/>
              <a:t>Tutorial 9-3 examines an application that detects the end of a file</a:t>
            </a:r>
          </a:p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4800600" y="2937302"/>
            <a:ext cx="3886200" cy="2031325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scoresFile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StreamReader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strInput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String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scoresFile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File.OpenText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("Scores.txt")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Do Until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scoresFile.EndOfStream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strInput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scoresFile.ReadLine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lstResults.Items.Add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strInput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Loop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scoresFile.Close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76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cs typeface="Times New Roman" pitchFamily="18" charset="0"/>
              </a:rPr>
              <a:t>In this chapter you will learn how to: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cs typeface="Times New Roman" pitchFamily="18" charset="0"/>
              </a:rPr>
              <a:t>Save data to sequential text files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cs typeface="Times New Roman" pitchFamily="18" charset="0"/>
              </a:rPr>
              <a:t>Read data from the files back into the application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cs typeface="Times New Roman" pitchFamily="18" charset="0"/>
              </a:rPr>
              <a:t>Use the </a:t>
            </a:r>
            <a:r>
              <a:rPr lang="en-US" sz="2600" dirty="0" err="1">
                <a:cs typeface="Times New Roman" pitchFamily="18" charset="0"/>
              </a:rPr>
              <a:t>OpenFileDialog</a:t>
            </a:r>
            <a:r>
              <a:rPr lang="en-US" sz="2600" dirty="0">
                <a:cs typeface="Times New Roman" pitchFamily="18" charset="0"/>
              </a:rPr>
              <a:t>, </a:t>
            </a:r>
            <a:r>
              <a:rPr lang="en-US" sz="2600" dirty="0" err="1">
                <a:cs typeface="Times New Roman" pitchFamily="18" charset="0"/>
              </a:rPr>
              <a:t>SaveFileDialog</a:t>
            </a:r>
            <a:r>
              <a:rPr lang="en-US" sz="2600" dirty="0">
                <a:cs typeface="Times New Roman" pitchFamily="18" charset="0"/>
              </a:rPr>
              <a:t>, </a:t>
            </a:r>
            <a:r>
              <a:rPr lang="en-US" sz="2600" dirty="0" err="1">
                <a:cs typeface="Times New Roman" pitchFamily="18" charset="0"/>
              </a:rPr>
              <a:t>ColorDialog</a:t>
            </a:r>
            <a:r>
              <a:rPr lang="en-US" sz="2600" dirty="0">
                <a:cs typeface="Times New Roman" pitchFamily="18" charset="0"/>
              </a:rPr>
              <a:t>, and </a:t>
            </a:r>
            <a:r>
              <a:rPr lang="en-US" sz="2600" dirty="0" err="1">
                <a:cs typeface="Times New Roman" pitchFamily="18" charset="0"/>
              </a:rPr>
              <a:t>FontDialog</a:t>
            </a:r>
            <a:r>
              <a:rPr lang="en-US" sz="2600" dirty="0">
                <a:cs typeface="Times New Roman" pitchFamily="18" charset="0"/>
              </a:rPr>
              <a:t> controls</a:t>
            </a:r>
          </a:p>
          <a:p>
            <a:pPr lvl="2">
              <a:lnSpc>
                <a:spcPct val="90000"/>
              </a:lnSpc>
            </a:pPr>
            <a:r>
              <a:rPr lang="en-US" sz="2600" dirty="0">
                <a:cs typeface="Times New Roman" pitchFamily="18" charset="0"/>
              </a:rPr>
              <a:t>For opening and saving files and for selecting colors and fonts with standard Windows dialog boxes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cs typeface="Times New Roman" pitchFamily="18" charset="0"/>
              </a:rPr>
              <a:t>Use the </a:t>
            </a:r>
            <a:r>
              <a:rPr lang="en-US" sz="2600" dirty="0" err="1">
                <a:cs typeface="Times New Roman" pitchFamily="18" charset="0"/>
              </a:rPr>
              <a:t>PrintDocument</a:t>
            </a:r>
            <a:r>
              <a:rPr lang="en-US" sz="2600" dirty="0">
                <a:cs typeface="Times New Roman" pitchFamily="18" charset="0"/>
              </a:rPr>
              <a:t> control </a:t>
            </a:r>
          </a:p>
          <a:p>
            <a:pPr lvl="2">
              <a:lnSpc>
                <a:spcPct val="90000"/>
              </a:lnSpc>
            </a:pPr>
            <a:r>
              <a:rPr lang="en-US" sz="2600" dirty="0">
                <a:cs typeface="Times New Roman" pitchFamily="18" charset="0"/>
              </a:rPr>
              <a:t>To print reports from your application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cs typeface="Times New Roman" pitchFamily="18" charset="0"/>
              </a:rPr>
              <a:t>Package units of data together into structures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22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StreamReader</a:t>
            </a:r>
            <a:r>
              <a:rPr lang="en-US" dirty="0"/>
              <a:t> Methods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Read</a:t>
            </a:r>
            <a:r>
              <a:rPr lang="en-US" sz="2000" dirty="0"/>
              <a:t> method reads only the next character from a file and returns the integer code for the character using the following general format:</a:t>
            </a:r>
          </a:p>
          <a:p>
            <a:pPr>
              <a:buNone/>
            </a:pPr>
            <a:endParaRPr lang="en-US" sz="2000" dirty="0"/>
          </a:p>
          <a:p>
            <a:pPr lvl="1"/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ObjectVar</a:t>
            </a:r>
            <a:r>
              <a:rPr lang="en-US" sz="2000" dirty="0"/>
              <a:t> is the name of a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StreamReader</a:t>
            </a:r>
            <a:r>
              <a:rPr lang="en-US" sz="2000" dirty="0"/>
              <a:t> object</a:t>
            </a:r>
          </a:p>
          <a:p>
            <a:pPr lvl="1"/>
            <a:r>
              <a:rPr lang="en-US" sz="2000" dirty="0"/>
              <a:t>Use 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Chr</a:t>
            </a:r>
            <a:r>
              <a:rPr lang="en-US" sz="2000" dirty="0"/>
              <a:t> function to convert the integer code to a character</a:t>
            </a:r>
          </a:p>
          <a:p>
            <a:pPr lvl="2"/>
            <a:endParaRPr lang="en-US" sz="2000" dirty="0"/>
          </a:p>
          <a:p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402449" y="2438400"/>
            <a:ext cx="2339102" cy="400110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ObjectVar.Read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43100" y="3886200"/>
            <a:ext cx="5257800" cy="2031325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StreamReader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strInput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String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String.Empty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File.OpenText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("names.txt")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Do While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textFile.EndOfStream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strInput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Loop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textFile.Close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10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StreamReader</a:t>
            </a:r>
            <a:r>
              <a:rPr lang="en-US" dirty="0"/>
              <a:t> Methods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ReadToEnd</a:t>
            </a:r>
            <a:r>
              <a:rPr lang="en-US" sz="2000" dirty="0"/>
              <a:t> method reads and returns the entire contents of a file beginning at the current read position using the following general format: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 lvl="1"/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ObjectVar</a:t>
            </a:r>
            <a:r>
              <a:rPr lang="en-US" sz="2000" dirty="0"/>
              <a:t> is the name of a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StreamReader</a:t>
            </a:r>
            <a:r>
              <a:rPr lang="en-US" sz="2000" dirty="0"/>
              <a:t> object</a:t>
            </a:r>
          </a:p>
          <a:p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627921" y="2669232"/>
            <a:ext cx="3888158" cy="461665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i="1" dirty="0" err="1" smtClean="0">
                <a:latin typeface="Courier New" pitchFamily="49" charset="0"/>
                <a:cs typeface="Courier New" pitchFamily="49" charset="0"/>
              </a:rPr>
              <a:t>ObjectVar.ReadToEnd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3886200"/>
            <a:ext cx="7010400" cy="1938992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textFile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StreamReader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strInput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As String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textFile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File.OpenText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("names.txt")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strInput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textFile.ReadToEnd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textFile.Close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14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 and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contents of an array can easily be written to a file using a loop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33400" y="2667000"/>
            <a:ext cx="8077200" cy="3046988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outputFile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StreamWriter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outputFile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File.CreateText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("Values.txt")</a:t>
            </a: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0 To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intValues.Length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– 1)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outputFile.WriteLine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intValues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Next</a:t>
            </a: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outputFile.Close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8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 and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And it is just as easy to read the contents of a file into an array using a loop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71500" y="2667000"/>
            <a:ext cx="8001000" cy="2554545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inputFile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StreamReader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inputFile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File.OpenText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("Values.txt")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 To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intValues.Length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– 1)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intValues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inputFile.ReadLine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Next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inputFile.Close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52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OpenFileDialog</a:t>
            </a:r>
            <a:r>
              <a:rPr lang="en-US" sz="2800" dirty="0"/>
              <a:t>, </a:t>
            </a:r>
            <a:r>
              <a:rPr lang="en-US" sz="2800" dirty="0" err="1"/>
              <a:t>SaveFileDialog</a:t>
            </a:r>
            <a:r>
              <a:rPr lang="en-US" sz="2800" dirty="0"/>
              <a:t>, </a:t>
            </a:r>
            <a:r>
              <a:rPr lang="en-US" sz="2800" dirty="0" err="1"/>
              <a:t>FontDialog</a:t>
            </a:r>
            <a:r>
              <a:rPr lang="en-US" sz="2800" dirty="0"/>
              <a:t>, and </a:t>
            </a:r>
            <a:r>
              <a:rPr lang="en-US" sz="2800" dirty="0" err="1"/>
              <a:t>ColorDialog</a:t>
            </a:r>
            <a:r>
              <a:rPr lang="en-US" sz="2800" dirty="0"/>
              <a:t> Controls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21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OpenFileDialog</a:t>
            </a:r>
            <a:r>
              <a:rPr lang="en-US" dirty="0"/>
              <a:t> and </a:t>
            </a:r>
            <a:r>
              <a:rPr lang="en-US" dirty="0" err="1"/>
              <a:t>SaveFileDialog</a:t>
            </a:r>
            <a:r>
              <a:rPr lang="en-US" dirty="0"/>
              <a:t>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Windows has a standard method of allowing a user to choose a file to open or save</a:t>
            </a:r>
          </a:p>
          <a:p>
            <a:r>
              <a:rPr lang="en-US" sz="2400" dirty="0"/>
              <a:t>These methods let users browse for a file</a:t>
            </a:r>
          </a:p>
          <a:p>
            <a:pPr lvl="1"/>
            <a:r>
              <a:rPr lang="en-US" sz="2400" dirty="0"/>
              <a:t>The </a:t>
            </a:r>
            <a:r>
              <a:rPr lang="en-US" sz="2400" dirty="0" err="1"/>
              <a:t>OpenFileDialog</a:t>
            </a:r>
            <a:r>
              <a:rPr lang="en-US" sz="2400" dirty="0"/>
              <a:t> </a:t>
            </a:r>
            <a:r>
              <a:rPr lang="en-US" sz="2400" dirty="0" smtClean="0"/>
              <a:t>control </a:t>
            </a:r>
            <a:r>
              <a:rPr lang="en-US" sz="2400" dirty="0"/>
              <a:t>and </a:t>
            </a:r>
            <a:r>
              <a:rPr lang="en-US" sz="2400" dirty="0" err="1"/>
              <a:t>SaveFileDialog</a:t>
            </a:r>
            <a:r>
              <a:rPr lang="en-US" sz="2400" dirty="0"/>
              <a:t> control provide this capability in Visual Basic</a:t>
            </a:r>
          </a:p>
          <a:p>
            <a:r>
              <a:rPr lang="en-US" sz="2400" dirty="0"/>
              <a:t>To use the </a:t>
            </a:r>
            <a:r>
              <a:rPr lang="en-US" sz="2400" dirty="0" err="1"/>
              <a:t>OpenFileDialog</a:t>
            </a:r>
            <a:r>
              <a:rPr lang="en-US" sz="2400" dirty="0"/>
              <a:t> control</a:t>
            </a:r>
          </a:p>
          <a:p>
            <a:pPr lvl="1"/>
            <a:r>
              <a:rPr lang="en-US" sz="2400" dirty="0" smtClean="0"/>
              <a:t>Double-click </a:t>
            </a:r>
            <a:r>
              <a:rPr lang="en-US" sz="2400" dirty="0"/>
              <a:t>on the </a:t>
            </a:r>
            <a:r>
              <a:rPr lang="en-US" sz="2400" i="1" dirty="0" err="1"/>
              <a:t>OpenFileDialog</a:t>
            </a:r>
            <a:r>
              <a:rPr lang="en-US" sz="2400" dirty="0"/>
              <a:t> tool in the </a:t>
            </a:r>
            <a:r>
              <a:rPr lang="en-US" sz="2400" i="1" dirty="0"/>
              <a:t>Toolbox</a:t>
            </a:r>
            <a:r>
              <a:rPr lang="en-US" sz="2400" dirty="0"/>
              <a:t> </a:t>
            </a:r>
            <a:r>
              <a:rPr lang="en-US" sz="2400" dirty="0" smtClean="0"/>
              <a:t>window under </a:t>
            </a:r>
            <a:r>
              <a:rPr lang="en-US" sz="2400" dirty="0"/>
              <a:t>the </a:t>
            </a:r>
            <a:r>
              <a:rPr lang="en-US" sz="2400" i="1" dirty="0"/>
              <a:t>Dialogs</a:t>
            </a:r>
            <a:r>
              <a:rPr lang="en-US" sz="2400" dirty="0"/>
              <a:t> tab</a:t>
            </a:r>
          </a:p>
          <a:p>
            <a:pPr lvl="1"/>
            <a:r>
              <a:rPr lang="en-US" sz="2400" dirty="0"/>
              <a:t>Appears in component tray</a:t>
            </a:r>
          </a:p>
          <a:p>
            <a:pPr lvl="1"/>
            <a:r>
              <a:rPr lang="en-US" sz="2400" dirty="0"/>
              <a:t>Use 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ofd</a:t>
            </a:r>
            <a:r>
              <a:rPr lang="en-US" sz="2400" dirty="0"/>
              <a:t> as standard prefix when naming</a:t>
            </a:r>
          </a:p>
          <a:p>
            <a:r>
              <a:rPr lang="en-US" sz="2400" dirty="0" err="1"/>
              <a:t>SaveFileDialog</a:t>
            </a:r>
            <a:r>
              <a:rPr lang="en-US" sz="2400" dirty="0"/>
              <a:t> is used in a similar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3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an Open Dialog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Display control with 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ShowDialog</a:t>
            </a:r>
            <a:r>
              <a:rPr lang="en-US" sz="2000" dirty="0"/>
              <a:t> method</a:t>
            </a:r>
          </a:p>
          <a:p>
            <a:endParaRPr lang="en-US" sz="2000" dirty="0"/>
          </a:p>
          <a:p>
            <a:r>
              <a:rPr lang="en-US" sz="2000" dirty="0"/>
              <a:t>Method returns a value indicating which dialog box button the user selects:</a:t>
            </a: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Windows.Forms.DialogResult.OK</a:t>
            </a:r>
            <a:r>
              <a:rPr lang="en-US" sz="2000" dirty="0"/>
              <a:t> for the </a:t>
            </a:r>
            <a:r>
              <a:rPr lang="en-US" sz="2000" i="1" dirty="0"/>
              <a:t>OK</a:t>
            </a:r>
            <a:r>
              <a:rPr lang="en-US" sz="2000" dirty="0"/>
              <a:t> button</a:t>
            </a: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Windows.Forms.DialogResult.Cancel</a:t>
            </a:r>
            <a:r>
              <a:rPr lang="en-US" sz="2000" dirty="0"/>
              <a:t> for the </a:t>
            </a:r>
            <a:r>
              <a:rPr lang="en-US" sz="2000" i="1" dirty="0"/>
              <a:t>Cancel</a:t>
            </a:r>
            <a:r>
              <a:rPr lang="en-US" sz="2000" dirty="0"/>
              <a:t> button</a:t>
            </a:r>
          </a:p>
          <a:p>
            <a:r>
              <a:rPr lang="en-US" sz="2000" dirty="0"/>
              <a:t>For example: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98493" y="1981200"/>
            <a:ext cx="3147015" cy="338554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ControlName.ShowDialog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4440621"/>
            <a:ext cx="7467600" cy="1569660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ofdOpenFile.ShowDialog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Windows.Forms.DialogResult.OK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ofdOpenFile.FileName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("You selected no file.")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07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Filter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FileDialog</a:t>
            </a:r>
            <a:r>
              <a:rPr lang="en-US" sz="2400" dirty="0"/>
              <a:t> controls have a </a:t>
            </a:r>
            <a:r>
              <a:rPr lang="en-US" sz="2400" dirty="0">
                <a:cs typeface="Times New Roman" pitchFamily="18" charset="0"/>
              </a:rPr>
              <a:t>Filter</a:t>
            </a:r>
            <a:r>
              <a:rPr lang="en-US" sz="2400" dirty="0"/>
              <a:t> property</a:t>
            </a:r>
          </a:p>
          <a:p>
            <a:pPr lvl="1"/>
            <a:r>
              <a:rPr lang="en-US" sz="2400" dirty="0"/>
              <a:t>Limits files shown to specific file extensions</a:t>
            </a:r>
          </a:p>
          <a:p>
            <a:pPr lvl="1"/>
            <a:r>
              <a:rPr lang="en-US" sz="2400" dirty="0"/>
              <a:t>Specify filter description shown to user first</a:t>
            </a:r>
          </a:p>
          <a:p>
            <a:pPr lvl="1"/>
            <a:r>
              <a:rPr lang="en-US" sz="2400" dirty="0"/>
              <a:t>Then specify the filter itself</a:t>
            </a:r>
          </a:p>
          <a:p>
            <a:pPr lvl="1"/>
            <a:r>
              <a:rPr lang="en-US" sz="2400" dirty="0"/>
              <a:t>Pipe symbol (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2400" dirty="0"/>
              <a:t>) used as a </a:t>
            </a:r>
            <a:r>
              <a:rPr lang="en-US" sz="2400" dirty="0" smtClean="0"/>
              <a:t>delimiter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Filter </a:t>
            </a:r>
            <a:r>
              <a:rPr lang="en-US" sz="2400" dirty="0"/>
              <a:t>property lets user choose:</a:t>
            </a:r>
          </a:p>
          <a:p>
            <a:pPr lvl="1"/>
            <a:r>
              <a:rPr lang="en-US" sz="2400" i="1" dirty="0"/>
              <a:t>Text files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(*.txt</a:t>
            </a:r>
            <a:r>
              <a:rPr lang="en-US" sz="2400" i="1" dirty="0"/>
              <a:t>), </a:t>
            </a:r>
            <a:r>
              <a:rPr lang="en-US" sz="2400" dirty="0"/>
              <a:t>displays all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.txt</a:t>
            </a:r>
            <a:r>
              <a:rPr lang="en-US" sz="2400" dirty="0"/>
              <a:t> files</a:t>
            </a:r>
          </a:p>
          <a:p>
            <a:pPr lvl="1"/>
            <a:r>
              <a:rPr lang="en-US" sz="2400" i="1" dirty="0"/>
              <a:t>All files 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*.*</a:t>
            </a:r>
            <a:r>
              <a:rPr lang="en-US" sz="2400" i="1" dirty="0"/>
              <a:t>), </a:t>
            </a:r>
            <a:r>
              <a:rPr lang="en-US" sz="2400" dirty="0"/>
              <a:t>displays all file extensions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19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</a:t>
            </a:r>
            <a:r>
              <a:rPr lang="en-US" dirty="0" err="1"/>
              <a:t>OpenFileDialog</a:t>
            </a:r>
            <a:r>
              <a:rPr lang="en-US" dirty="0"/>
              <a:t>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InitialDirectory</a:t>
            </a:r>
            <a:r>
              <a:rPr lang="en-US" sz="2000" dirty="0"/>
              <a:t> property is the initially displayed folder</a:t>
            </a:r>
          </a:p>
          <a:p>
            <a:r>
              <a:rPr lang="en-US" sz="2000" dirty="0"/>
              <a:t>The Title property specifies the text on the title bar</a:t>
            </a:r>
          </a:p>
          <a:p>
            <a:pPr lvl="1"/>
            <a:r>
              <a:rPr lang="en-US" sz="2000" dirty="0"/>
              <a:t>The following example sets the Filter, </a:t>
            </a:r>
            <a:r>
              <a:rPr lang="en-US" sz="2000" dirty="0" err="1"/>
              <a:t>InitialDirectory</a:t>
            </a:r>
            <a:r>
              <a:rPr lang="en-US" sz="2000" dirty="0"/>
              <a:t> and Title properties: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95300" y="3200400"/>
            <a:ext cx="8153400" cy="2585323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 Configure the Open dialog box and display it.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ofdOpenFile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 = "Text files (*.txt)|*.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txt|All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files (*.*)|*.*"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InitialDirectory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"C:\Data"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Title = "Select a File to Open"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If.ShowDialog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Windows.Forms.DialogResult.OK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Then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File.OpenText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(.Filename)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8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Dialog Box Example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524000"/>
            <a:ext cx="5953125" cy="4438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26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Files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4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SaveFileDialog</a:t>
            </a:r>
            <a:r>
              <a:rPr lang="en-US" dirty="0"/>
              <a:t> Control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800" dirty="0">
                <a:cs typeface="Times New Roman" pitchFamily="18" charset="0"/>
              </a:rPr>
              <a:t>The </a:t>
            </a:r>
            <a:r>
              <a:rPr lang="en-US" sz="2800" i="1" dirty="0" err="1">
                <a:cs typeface="Times New Roman" pitchFamily="18" charset="0"/>
              </a:rPr>
              <a:t>SaveFileDialog</a:t>
            </a:r>
            <a:r>
              <a:rPr lang="en-US" sz="2800" dirty="0"/>
              <a:t> uses the same methods: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dirty="0" err="1"/>
              <a:t>ShowDialog</a:t>
            </a:r>
            <a:endParaRPr lang="en-US" dirty="0"/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800" dirty="0"/>
              <a:t>The same properties: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dirty="0"/>
              <a:t>Filter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dirty="0" err="1"/>
              <a:t>InitialDirectory</a:t>
            </a:r>
            <a:endParaRPr lang="en-US" dirty="0"/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dirty="0"/>
              <a:t>Title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800" dirty="0"/>
              <a:t>And the same result constants: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Windows.Forms.DialogResult.OK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Windows.Forms.DialogResult.Cancel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800" dirty="0"/>
              <a:t>Tutorial 9-4 uses these controls in a text editor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879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Windows </a:t>
            </a:r>
            <a:r>
              <a:rPr lang="en-US" i="1" dirty="0"/>
              <a:t>Save As</a:t>
            </a:r>
            <a:r>
              <a:rPr lang="en-US" dirty="0"/>
              <a:t> Dialog Box Example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600200"/>
            <a:ext cx="5953125" cy="4467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717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ColorDialog</a:t>
            </a:r>
            <a:r>
              <a:rPr lang="en-US" dirty="0"/>
              <a:t>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ct val="10000"/>
              </a:spcBef>
            </a:pPr>
            <a:r>
              <a:rPr lang="en-US" sz="2000" dirty="0"/>
              <a:t>The </a:t>
            </a:r>
            <a:r>
              <a:rPr lang="en-US" sz="2000" dirty="0" err="1"/>
              <a:t>ColorDialog</a:t>
            </a:r>
            <a:r>
              <a:rPr lang="en-US" sz="2000" dirty="0"/>
              <a:t> control displays a standard Windows </a:t>
            </a:r>
            <a:r>
              <a:rPr lang="en-US" sz="2000" i="1" dirty="0"/>
              <a:t>Color</a:t>
            </a:r>
            <a:r>
              <a:rPr lang="en-US" sz="2000" dirty="0"/>
              <a:t> Dialog </a:t>
            </a:r>
            <a:r>
              <a:rPr lang="en-US" sz="2000" dirty="0" smtClean="0"/>
              <a:t>box</a:t>
            </a:r>
          </a:p>
          <a:p>
            <a:pPr>
              <a:spcBef>
                <a:spcPct val="10000"/>
              </a:spcBef>
            </a:pPr>
            <a:endParaRPr lang="en-US" sz="2000" dirty="0"/>
          </a:p>
          <a:p>
            <a:pPr lvl="1">
              <a:spcBef>
                <a:spcPct val="10000"/>
              </a:spcBef>
            </a:pPr>
            <a:r>
              <a:rPr lang="en-US" sz="2000" dirty="0"/>
              <a:t>To place a </a:t>
            </a:r>
            <a:r>
              <a:rPr lang="en-US" sz="2000" dirty="0" err="1"/>
              <a:t>ColorDialog</a:t>
            </a:r>
            <a:r>
              <a:rPr lang="en-US" sz="2000" dirty="0"/>
              <a:t> control on a form</a:t>
            </a:r>
          </a:p>
          <a:p>
            <a:pPr lvl="2">
              <a:spcBef>
                <a:spcPct val="10000"/>
              </a:spcBef>
            </a:pPr>
            <a:r>
              <a:rPr lang="en-US" sz="2000" dirty="0"/>
              <a:t>Double-click the </a:t>
            </a:r>
            <a:r>
              <a:rPr lang="en-US" sz="2000" i="1" dirty="0" err="1"/>
              <a:t>ColorDialog</a:t>
            </a:r>
            <a:r>
              <a:rPr lang="en-US" sz="2000" dirty="0"/>
              <a:t> icon in the </a:t>
            </a:r>
            <a:r>
              <a:rPr lang="en-US" sz="2000" i="1" dirty="0"/>
              <a:t>Dialogs</a:t>
            </a:r>
            <a:r>
              <a:rPr lang="en-US" sz="2000" dirty="0"/>
              <a:t> section of the </a:t>
            </a:r>
            <a:r>
              <a:rPr lang="en-US" sz="2000" i="1" dirty="0" smtClean="0"/>
              <a:t>Toolbox </a:t>
            </a:r>
            <a:r>
              <a:rPr lang="en-US" sz="2000" dirty="0" smtClean="0"/>
              <a:t>window</a:t>
            </a:r>
            <a:endParaRPr lang="en-US" sz="2000" dirty="0"/>
          </a:p>
          <a:p>
            <a:pPr lvl="2">
              <a:spcBef>
                <a:spcPct val="10000"/>
              </a:spcBef>
            </a:pPr>
            <a:r>
              <a:rPr lang="en-US" sz="2000" dirty="0"/>
              <a:t>Control appears in the component tray</a:t>
            </a:r>
          </a:p>
          <a:p>
            <a:pPr lvl="2">
              <a:spcBef>
                <a:spcPct val="10000"/>
              </a:spcBef>
            </a:pPr>
            <a:r>
              <a:rPr lang="en-US" sz="2000" dirty="0"/>
              <a:t>Use the prefix 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2000" dirty="0"/>
              <a:t> when naming the </a:t>
            </a:r>
            <a:r>
              <a:rPr lang="en-US" sz="2000" dirty="0" smtClean="0"/>
              <a:t>control</a:t>
            </a:r>
          </a:p>
          <a:p>
            <a:pPr lvl="2">
              <a:spcBef>
                <a:spcPct val="10000"/>
              </a:spcBef>
            </a:pPr>
            <a:endParaRPr lang="en-US" sz="2000" dirty="0"/>
          </a:p>
          <a:p>
            <a:pPr lvl="1">
              <a:spcBef>
                <a:spcPct val="10000"/>
              </a:spcBef>
            </a:pPr>
            <a:r>
              <a:rPr lang="en-US" sz="2000" dirty="0"/>
              <a:t>To display a Color dialog box, call the </a:t>
            </a:r>
            <a:r>
              <a:rPr lang="en-US" sz="2000" dirty="0" err="1"/>
              <a:t>ShowDialog</a:t>
            </a:r>
            <a:r>
              <a:rPr lang="en-US" sz="2000" dirty="0"/>
              <a:t> method</a:t>
            </a:r>
          </a:p>
          <a:p>
            <a:pPr lvl="2">
              <a:spcBef>
                <a:spcPct val="10000"/>
              </a:spcBef>
            </a:pPr>
            <a:r>
              <a:rPr lang="en-US" sz="2000" dirty="0"/>
              <a:t>Returns one of the following values</a:t>
            </a:r>
          </a:p>
          <a:p>
            <a:pPr lvl="3">
              <a:spcBef>
                <a:spcPct val="10000"/>
              </a:spcBef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Windows.Forms.DialogResult.OK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>
              <a:spcBef>
                <a:spcPct val="10000"/>
              </a:spcBef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Windows.Forms.DiallogResult.Cancel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917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Windows </a:t>
            </a:r>
            <a:r>
              <a:rPr lang="en-US" i="1" dirty="0"/>
              <a:t>Color</a:t>
            </a:r>
            <a:r>
              <a:rPr lang="en-US" dirty="0"/>
              <a:t> Dialog Box Example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189" y="1600200"/>
            <a:ext cx="8153623" cy="4324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929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FontDialog</a:t>
            </a:r>
            <a:r>
              <a:rPr lang="en-US" dirty="0"/>
              <a:t>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10000"/>
              </a:spcBef>
            </a:pPr>
            <a:r>
              <a:rPr lang="en-US" sz="2000" dirty="0"/>
              <a:t>The </a:t>
            </a:r>
            <a:r>
              <a:rPr lang="en-US" sz="2000" dirty="0" err="1"/>
              <a:t>FontDialog</a:t>
            </a:r>
            <a:r>
              <a:rPr lang="en-US" sz="2000" dirty="0"/>
              <a:t> control displays a standard Windows </a:t>
            </a:r>
            <a:r>
              <a:rPr lang="en-US" sz="2000" i="1" dirty="0"/>
              <a:t>Font</a:t>
            </a:r>
            <a:r>
              <a:rPr lang="en-US" sz="2000" dirty="0"/>
              <a:t> Dialog </a:t>
            </a:r>
            <a:r>
              <a:rPr lang="en-US" sz="2000" dirty="0" smtClean="0"/>
              <a:t>box</a:t>
            </a:r>
          </a:p>
          <a:p>
            <a:pPr>
              <a:spcBef>
                <a:spcPct val="10000"/>
              </a:spcBef>
            </a:pPr>
            <a:endParaRPr lang="en-US" sz="2000" dirty="0"/>
          </a:p>
          <a:p>
            <a:pPr lvl="1">
              <a:spcBef>
                <a:spcPct val="10000"/>
              </a:spcBef>
            </a:pPr>
            <a:r>
              <a:rPr lang="en-US" sz="2000" dirty="0"/>
              <a:t>To place a </a:t>
            </a:r>
            <a:r>
              <a:rPr lang="en-US" sz="2000" dirty="0" err="1"/>
              <a:t>FontDialog</a:t>
            </a:r>
            <a:r>
              <a:rPr lang="en-US" sz="2000" dirty="0"/>
              <a:t> control on a form</a:t>
            </a:r>
          </a:p>
          <a:p>
            <a:pPr lvl="2">
              <a:spcBef>
                <a:spcPct val="10000"/>
              </a:spcBef>
            </a:pPr>
            <a:r>
              <a:rPr lang="en-US" sz="2000" dirty="0"/>
              <a:t>Double-click the </a:t>
            </a:r>
            <a:r>
              <a:rPr lang="en-US" sz="2000" i="1" dirty="0" err="1"/>
              <a:t>FontDialog</a:t>
            </a:r>
            <a:r>
              <a:rPr lang="en-US" sz="2000" dirty="0"/>
              <a:t> icon in the </a:t>
            </a:r>
            <a:r>
              <a:rPr lang="en-US" sz="2000" i="1" dirty="0"/>
              <a:t>Dialogs</a:t>
            </a:r>
            <a:r>
              <a:rPr lang="en-US" sz="2000" dirty="0"/>
              <a:t> section of the </a:t>
            </a:r>
            <a:r>
              <a:rPr lang="en-US" sz="2000" i="1" dirty="0" smtClean="0"/>
              <a:t>Toolbox</a:t>
            </a:r>
            <a:r>
              <a:rPr lang="en-US" sz="2000" dirty="0" smtClean="0"/>
              <a:t> window</a:t>
            </a:r>
            <a:endParaRPr lang="en-US" sz="2000" i="1" dirty="0"/>
          </a:p>
          <a:p>
            <a:pPr lvl="2">
              <a:spcBef>
                <a:spcPct val="10000"/>
              </a:spcBef>
            </a:pPr>
            <a:r>
              <a:rPr lang="en-US" sz="2000" dirty="0"/>
              <a:t>Control appears in the component tray</a:t>
            </a:r>
          </a:p>
          <a:p>
            <a:pPr lvl="2">
              <a:spcBef>
                <a:spcPct val="10000"/>
              </a:spcBef>
            </a:pPr>
            <a:r>
              <a:rPr lang="en-US" sz="2000" dirty="0"/>
              <a:t>Use the prefix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fd</a:t>
            </a:r>
            <a:r>
              <a:rPr lang="en-US" sz="2000" dirty="0"/>
              <a:t> when naming the </a:t>
            </a:r>
            <a:r>
              <a:rPr lang="en-US" sz="2000" dirty="0" smtClean="0"/>
              <a:t>control</a:t>
            </a:r>
          </a:p>
          <a:p>
            <a:pPr lvl="2">
              <a:spcBef>
                <a:spcPct val="10000"/>
              </a:spcBef>
            </a:pPr>
            <a:endParaRPr lang="en-US" sz="2000" dirty="0"/>
          </a:p>
          <a:p>
            <a:pPr lvl="1">
              <a:spcBef>
                <a:spcPct val="10000"/>
              </a:spcBef>
            </a:pPr>
            <a:r>
              <a:rPr lang="en-US" sz="2000" dirty="0"/>
              <a:t>To display a Color dialog box, call the </a:t>
            </a:r>
            <a:r>
              <a:rPr lang="en-US" sz="2000" dirty="0" err="1"/>
              <a:t>ShowDialog</a:t>
            </a:r>
            <a:r>
              <a:rPr lang="en-US" sz="2000" dirty="0"/>
              <a:t> method</a:t>
            </a:r>
          </a:p>
          <a:p>
            <a:pPr lvl="2">
              <a:spcBef>
                <a:spcPct val="10000"/>
              </a:spcBef>
            </a:pPr>
            <a:r>
              <a:rPr lang="en-US" sz="2000" dirty="0"/>
              <a:t>Returns one of the following values</a:t>
            </a:r>
          </a:p>
          <a:p>
            <a:pPr lvl="3">
              <a:spcBef>
                <a:spcPct val="10000"/>
              </a:spcBef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Windows.Forms.DialogResult.OK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>
              <a:spcBef>
                <a:spcPct val="10000"/>
              </a:spcBef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Windows.Forms.DiallogResult.Cance</a:t>
            </a:r>
            <a:r>
              <a:rPr lang="en-US" dirty="0" err="1"/>
              <a:t>l</a:t>
            </a:r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625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Windows </a:t>
            </a:r>
            <a:r>
              <a:rPr lang="en-US" i="1" dirty="0"/>
              <a:t>Font</a:t>
            </a:r>
            <a:r>
              <a:rPr lang="en-US" dirty="0"/>
              <a:t> Dialog Box 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861" y="1905000"/>
            <a:ext cx="8290279" cy="3581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282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PrintDocument</a:t>
            </a:r>
            <a:r>
              <a:rPr lang="en-US" dirty="0"/>
              <a:t> Control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5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PrintDocument</a:t>
            </a:r>
            <a:r>
              <a:rPr lang="en-US" dirty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PrintDocument</a:t>
            </a:r>
            <a:r>
              <a:rPr lang="en-US" sz="2800" dirty="0"/>
              <a:t> control gives your application the ability to print output on the printer</a:t>
            </a:r>
          </a:p>
          <a:p>
            <a:pPr lvl="1"/>
            <a:r>
              <a:rPr lang="en-US" dirty="0"/>
              <a:t>To place a </a:t>
            </a:r>
            <a:r>
              <a:rPr lang="en-US" dirty="0" err="1"/>
              <a:t>PrintDocument</a:t>
            </a:r>
            <a:r>
              <a:rPr lang="en-US" dirty="0"/>
              <a:t> control on a form</a:t>
            </a:r>
          </a:p>
          <a:p>
            <a:pPr lvl="2"/>
            <a:r>
              <a:rPr lang="en-US" sz="2800" dirty="0"/>
              <a:t>Double-click the </a:t>
            </a:r>
            <a:r>
              <a:rPr lang="en-US" sz="2800" i="1" dirty="0" err="1"/>
              <a:t>PrintDocument</a:t>
            </a:r>
            <a:r>
              <a:rPr lang="en-US" sz="2800" dirty="0"/>
              <a:t> tool in the </a:t>
            </a:r>
            <a:r>
              <a:rPr lang="en-US" sz="2800" i="1" dirty="0"/>
              <a:t>Printing</a:t>
            </a:r>
            <a:r>
              <a:rPr lang="en-US" sz="2800" dirty="0"/>
              <a:t> section of the </a:t>
            </a:r>
            <a:r>
              <a:rPr lang="en-US" sz="2800" i="1" dirty="0"/>
              <a:t>Toolbox</a:t>
            </a:r>
          </a:p>
          <a:p>
            <a:pPr lvl="2"/>
            <a:r>
              <a:rPr lang="en-US" sz="2800" dirty="0"/>
              <a:t>Appears in the component tray</a:t>
            </a:r>
          </a:p>
          <a:p>
            <a:pPr lvl="2"/>
            <a:r>
              <a:rPr lang="en-US" sz="2800" dirty="0"/>
              <a:t>Use the prefix </a:t>
            </a:r>
            <a:r>
              <a:rPr lang="en-US" sz="2800" i="1" dirty="0" err="1">
                <a:latin typeface="Courier New" pitchFamily="49" charset="0"/>
                <a:cs typeface="Courier New" pitchFamily="49" charset="0"/>
              </a:rPr>
              <a:t>pd</a:t>
            </a:r>
            <a:r>
              <a:rPr lang="en-US" sz="2800" dirty="0"/>
              <a:t> when naming the control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550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/>
              <a:t> Method and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PrintPage</a:t>
            </a:r>
            <a:r>
              <a:rPr lang="en-US" dirty="0"/>
              <a:t>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PrintDocument</a:t>
            </a:r>
            <a:r>
              <a:rPr lang="en-US" sz="2000" dirty="0"/>
              <a:t> control has a Print method that starts the printing process using the following general format:</a:t>
            </a:r>
          </a:p>
          <a:p>
            <a:endParaRPr lang="en-US" sz="2000" dirty="0" smtClean="0"/>
          </a:p>
          <a:p>
            <a:endParaRPr lang="en-US" sz="2000" dirty="0"/>
          </a:p>
          <a:p>
            <a:pPr lvl="1"/>
            <a:r>
              <a:rPr lang="en-US" sz="2000" dirty="0"/>
              <a:t>When the method is called, it triggers a </a:t>
            </a:r>
            <a:r>
              <a:rPr lang="en-US" sz="2000" dirty="0" err="1"/>
              <a:t>PrintPage</a:t>
            </a:r>
            <a:r>
              <a:rPr lang="en-US" sz="2000" dirty="0"/>
              <a:t> event</a:t>
            </a:r>
          </a:p>
          <a:p>
            <a:pPr lvl="1"/>
            <a:r>
              <a:rPr lang="en-US" sz="2000" dirty="0"/>
              <a:t>You must write code in the event handler to initiate printing</a:t>
            </a:r>
          </a:p>
          <a:p>
            <a:r>
              <a:rPr lang="en-US" sz="2000" dirty="0"/>
              <a:t>To create a </a:t>
            </a:r>
            <a:r>
              <a:rPr lang="en-US" sz="2000" dirty="0" err="1"/>
              <a:t>PrintPage</a:t>
            </a:r>
            <a:r>
              <a:rPr lang="en-US" sz="2000" dirty="0"/>
              <a:t> event handler code template:</a:t>
            </a:r>
          </a:p>
          <a:p>
            <a:pPr lvl="1"/>
            <a:r>
              <a:rPr lang="en-US" sz="2000" dirty="0"/>
              <a:t>Double-click the </a:t>
            </a:r>
            <a:r>
              <a:rPr lang="en-US" sz="2000" dirty="0" err="1"/>
              <a:t>PrintDocument</a:t>
            </a:r>
            <a:r>
              <a:rPr lang="en-US" sz="2000" dirty="0"/>
              <a:t> control in the component tray</a:t>
            </a:r>
          </a:p>
          <a:p>
            <a:pPr lvl="1"/>
            <a:r>
              <a:rPr lang="en-US" sz="2000" dirty="0"/>
              <a:t>The event handler code template appears in the </a:t>
            </a:r>
            <a:r>
              <a:rPr lang="en-US" sz="2000" i="1" dirty="0"/>
              <a:t>Code</a:t>
            </a:r>
            <a:r>
              <a:rPr lang="en-US" sz="2000" dirty="0"/>
              <a:t> window:</a:t>
            </a:r>
          </a:p>
          <a:p>
            <a:pPr lvl="2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325231" y="2438400"/>
            <a:ext cx="4493538" cy="400110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PrintDocumentControl.Print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5105400"/>
            <a:ext cx="7620000" cy="830997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Private Sub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pdPrint_PrintPage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(...) Handles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pdPrint.PrintPage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Sub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/>
              <a:t> Method and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PrintPage</a:t>
            </a:r>
            <a:r>
              <a:rPr lang="en-US" dirty="0"/>
              <a:t>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Inside the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PrintPage</a:t>
            </a:r>
            <a:r>
              <a:rPr lang="en-US" sz="2800" dirty="0"/>
              <a:t> event hander</a:t>
            </a:r>
          </a:p>
          <a:p>
            <a:pPr lvl="1"/>
            <a:r>
              <a:rPr lang="en-US" dirty="0"/>
              <a:t>You write code that sends text to the printer</a:t>
            </a:r>
          </a:p>
          <a:p>
            <a:pPr lvl="2"/>
            <a:r>
              <a:rPr lang="en-US" sz="2800" dirty="0"/>
              <a:t>Using a specified </a:t>
            </a:r>
          </a:p>
          <a:p>
            <a:pPr lvl="3"/>
            <a:r>
              <a:rPr lang="en-US" sz="2800" dirty="0"/>
              <a:t> Font</a:t>
            </a:r>
          </a:p>
          <a:p>
            <a:pPr lvl="3"/>
            <a:r>
              <a:rPr lang="en-US" sz="2800" dirty="0"/>
              <a:t> Color</a:t>
            </a:r>
          </a:p>
          <a:p>
            <a:pPr lvl="3"/>
            <a:r>
              <a:rPr lang="en-US" sz="2800" dirty="0"/>
              <a:t> Location</a:t>
            </a:r>
          </a:p>
          <a:p>
            <a:pPr lvl="1"/>
            <a:r>
              <a:rPr lang="en-US" dirty="0"/>
              <a:t>With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e.Graphics.DrawString</a:t>
            </a:r>
            <a:r>
              <a:rPr lang="en-US" dirty="0"/>
              <a:t> method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67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Can be Stored in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Thus far, all of our data has been stored in controls and variables existing in RAM</a:t>
            </a:r>
          </a:p>
          <a:p>
            <a:r>
              <a:rPr lang="en-US" dirty="0"/>
              <a:t>This data disappears once the program stops running</a:t>
            </a:r>
          </a:p>
          <a:p>
            <a:r>
              <a:rPr lang="en-US" dirty="0"/>
              <a:t>If data is stored in a </a:t>
            </a:r>
            <a:r>
              <a:rPr lang="en-US" i="1" dirty="0"/>
              <a:t>file</a:t>
            </a:r>
            <a:r>
              <a:rPr lang="en-US" dirty="0"/>
              <a:t> on a computer disk, it can be retrieved and used at a later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2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/>
              <a:t> Method and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PrintPage</a:t>
            </a:r>
            <a:r>
              <a:rPr lang="en-US" dirty="0"/>
              <a:t>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The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e.Graphics.DrawString</a:t>
            </a:r>
            <a:r>
              <a:rPr lang="en-US" sz="1800" dirty="0"/>
              <a:t> method uses the following general format: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lvl="1"/>
            <a:r>
              <a:rPr lang="en-US" sz="1800" i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800" dirty="0"/>
              <a:t> is the string to be printed</a:t>
            </a:r>
          </a:p>
          <a:p>
            <a:pPr lvl="1"/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FontName</a:t>
            </a:r>
            <a:r>
              <a:rPr lang="en-US" sz="1800" dirty="0"/>
              <a:t> is a string holding the name of the font to use</a:t>
            </a:r>
          </a:p>
          <a:p>
            <a:pPr lvl="1"/>
            <a:r>
              <a:rPr lang="en-US" sz="1800" i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800" dirty="0"/>
              <a:t> is the size of the font in points</a:t>
            </a:r>
          </a:p>
          <a:p>
            <a:pPr lvl="1"/>
            <a:r>
              <a:rPr lang="en-US" sz="1800" i="1" dirty="0">
                <a:latin typeface="Courier New" pitchFamily="49" charset="0"/>
                <a:cs typeface="Courier New" pitchFamily="49" charset="0"/>
              </a:rPr>
              <a:t>Style</a:t>
            </a:r>
            <a:r>
              <a:rPr lang="en-US" sz="1800" dirty="0"/>
              <a:t> is the font style (bold, italic, regular, strikeout, or underline)</a:t>
            </a: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Brushes.Black</a:t>
            </a:r>
            <a:r>
              <a:rPr lang="en-US" sz="1800" dirty="0"/>
              <a:t> specifies that the output should be printed in black</a:t>
            </a:r>
          </a:p>
          <a:p>
            <a:pPr lvl="1"/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Hpos</a:t>
            </a:r>
            <a:r>
              <a:rPr lang="en-US" sz="1800" dirty="0"/>
              <a:t> is the horizontal position of the output, in points, from the left margin</a:t>
            </a:r>
          </a:p>
          <a:p>
            <a:pPr lvl="1"/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Vpos</a:t>
            </a:r>
            <a:r>
              <a:rPr lang="en-US" sz="1800" dirty="0"/>
              <a:t> is the vertical position of the output, in points, from the top </a:t>
            </a:r>
            <a:r>
              <a:rPr lang="en-US" sz="1800" dirty="0" smtClean="0"/>
              <a:t>margin</a:t>
            </a:r>
            <a:endParaRPr lang="en-US" sz="1800" dirty="0"/>
          </a:p>
          <a:p>
            <a:r>
              <a:rPr lang="en-US" sz="1800" dirty="0"/>
              <a:t>In Tutorial 9-5, you will modify the </a:t>
            </a:r>
            <a:r>
              <a:rPr lang="en-US" sz="1800" i="1" dirty="0"/>
              <a:t>Simple Text Editor</a:t>
            </a:r>
            <a:r>
              <a:rPr lang="en-US" sz="1800" dirty="0"/>
              <a:t> application from Tutorial 9-4 by adding a </a:t>
            </a:r>
            <a:r>
              <a:rPr lang="en-US" sz="1800" i="1" dirty="0"/>
              <a:t>Print</a:t>
            </a:r>
            <a:r>
              <a:rPr lang="en-US" sz="1800" dirty="0"/>
              <a:t> command to the </a:t>
            </a:r>
            <a:r>
              <a:rPr lang="en-US" sz="1800" i="1" dirty="0"/>
              <a:t>File</a:t>
            </a:r>
            <a:r>
              <a:rPr lang="en-US" sz="1800" dirty="0"/>
              <a:t> menu</a:t>
            </a:r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1181100" y="2133600"/>
            <a:ext cx="6781800" cy="646331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e.Graphics.DrawString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String, New Font(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FontName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Style,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Brushes.Black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HPos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VPos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87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PrintPage</a:t>
            </a:r>
            <a:r>
              <a:rPr lang="en-US" dirty="0"/>
              <a:t> Event Handler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544204" y="1600200"/>
            <a:ext cx="8055592" cy="452431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StreamReader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Object variable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Integer = 10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 coordinate for printing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Integer = 10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 coordinate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printing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 Open the file.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File.OpenText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 Read all the lines in the file.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Do While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inputFile.EndOfStream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a line from the file.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e.Graphics.DrawString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inputFile.ReadLine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New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Font ("Courier", 10,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FontStyle.Regular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Brushes.Black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Add 12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+= 12 	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Loop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 Close the file.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inputFile.Close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25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Formatted Reports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String.Format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Reports typically contain the following sections:</a:t>
            </a:r>
          </a:p>
          <a:p>
            <a:pPr lvl="1"/>
            <a:r>
              <a:rPr lang="en-US" sz="2400" dirty="0"/>
              <a:t>A report header</a:t>
            </a:r>
          </a:p>
          <a:p>
            <a:pPr lvl="2"/>
            <a:r>
              <a:rPr lang="en-US" dirty="0"/>
              <a:t>Printed first, contains general information such as </a:t>
            </a:r>
          </a:p>
          <a:p>
            <a:pPr lvl="3"/>
            <a:r>
              <a:rPr lang="en-US" sz="2400" dirty="0"/>
              <a:t>The name of the report</a:t>
            </a:r>
          </a:p>
          <a:p>
            <a:pPr lvl="3"/>
            <a:r>
              <a:rPr lang="en-US" sz="2400" dirty="0"/>
              <a:t>The date and time the report was printed</a:t>
            </a:r>
          </a:p>
          <a:p>
            <a:pPr lvl="1"/>
            <a:r>
              <a:rPr lang="en-US" sz="2400" dirty="0"/>
              <a:t>The report body</a:t>
            </a:r>
          </a:p>
          <a:p>
            <a:pPr lvl="2"/>
            <a:r>
              <a:rPr lang="en-US" dirty="0"/>
              <a:t>Contains the report’s data </a:t>
            </a:r>
          </a:p>
          <a:p>
            <a:pPr lvl="3"/>
            <a:r>
              <a:rPr lang="en-US" sz="2400" dirty="0"/>
              <a:t>Often formatted in columns</a:t>
            </a:r>
          </a:p>
          <a:p>
            <a:pPr lvl="1"/>
            <a:r>
              <a:rPr lang="en-US" sz="2400" dirty="0"/>
              <a:t>An optional report footer</a:t>
            </a:r>
          </a:p>
          <a:p>
            <a:pPr lvl="2"/>
            <a:r>
              <a:rPr lang="en-US" dirty="0"/>
              <a:t>Contains the sum of one for more columns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3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Printing Reports with Columnar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Report data is typically printed in column </a:t>
            </a:r>
            <a:r>
              <a:rPr lang="en-US" sz="2800" dirty="0" smtClean="0"/>
              <a:t>format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With each column having an appropriate </a:t>
            </a:r>
            <a:r>
              <a:rPr lang="en-US" sz="2800" dirty="0" smtClean="0"/>
              <a:t>header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You can use </a:t>
            </a:r>
            <a:r>
              <a:rPr lang="en-US" sz="2800" dirty="0" err="1"/>
              <a:t>Monospaced</a:t>
            </a:r>
            <a:r>
              <a:rPr lang="en-US" sz="2800" dirty="0"/>
              <a:t> fonts to ensure that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character takes same amount of space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Columns will be </a:t>
            </a:r>
            <a:r>
              <a:rPr lang="en-US" dirty="0" smtClean="0"/>
              <a:t>aligned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String.Format</a:t>
            </a:r>
            <a:r>
              <a:rPr lang="en-US" sz="2800" dirty="0"/>
              <a:t> method is used to align data along column boundaries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917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String.Format</a:t>
            </a:r>
            <a:r>
              <a:rPr lang="en-US" dirty="0"/>
              <a:t> to Align Data along Column </a:t>
            </a:r>
            <a:r>
              <a:rPr lang="en-US" dirty="0" smtClean="0"/>
              <a:t>Boundaries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String.Format</a:t>
            </a:r>
            <a:r>
              <a:rPr lang="en-US" sz="2000" dirty="0"/>
              <a:t> method can be used to align data along column boundaries using the following general format:</a:t>
            </a:r>
          </a:p>
          <a:p>
            <a:endParaRPr lang="en-US" sz="2000" dirty="0"/>
          </a:p>
          <a:p>
            <a:endParaRPr lang="en-US" sz="2000" dirty="0"/>
          </a:p>
          <a:p>
            <a:pPr lvl="1"/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FormatString</a:t>
            </a:r>
            <a:r>
              <a:rPr lang="en-US" sz="2000" dirty="0"/>
              <a:t> is a string containing the formatting specifications</a:t>
            </a:r>
          </a:p>
          <a:p>
            <a:pPr lvl="1"/>
            <a:r>
              <a:rPr lang="en-US" sz="2000" i="1" dirty="0">
                <a:latin typeface="Courier New" pitchFamily="49" charset="0"/>
                <a:cs typeface="Courier New" pitchFamily="49" charset="0"/>
              </a:rPr>
              <a:t>Arg0</a:t>
            </a:r>
            <a:r>
              <a:rPr lang="en-US" sz="2000" dirty="0"/>
              <a:t> and 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Arg1</a:t>
            </a:r>
            <a:r>
              <a:rPr lang="en-US" sz="2000" dirty="0"/>
              <a:t> are values to be formatted </a:t>
            </a:r>
          </a:p>
          <a:p>
            <a:pPr lvl="1"/>
            <a:r>
              <a:rPr lang="en-US" sz="2000" dirty="0"/>
              <a:t>The 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[,…]</a:t>
            </a:r>
            <a:r>
              <a:rPr lang="en-US" sz="2000" dirty="0"/>
              <a:t> notation indicates that more arguments may follow</a:t>
            </a:r>
          </a:p>
          <a:p>
            <a:pPr lvl="1"/>
            <a:r>
              <a:rPr lang="en-US" sz="2000" dirty="0"/>
              <a:t>The method returns a string that contains the data </a:t>
            </a:r>
          </a:p>
          <a:p>
            <a:pPr lvl="1"/>
            <a:r>
              <a:rPr lang="en-US" sz="2000" dirty="0"/>
              <a:t>Provided by the arguments (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Arg0</a:t>
            </a:r>
            <a:r>
              <a:rPr lang="en-US" sz="2000" dirty="0"/>
              <a:t>, 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Arg1</a:t>
            </a:r>
            <a:r>
              <a:rPr lang="en-US" sz="2000" dirty="0"/>
              <a:t>, </a:t>
            </a:r>
            <a:r>
              <a:rPr lang="en-US" sz="2000" i="1" dirty="0" err="1"/>
              <a:t>etc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Formatted with the specifications found in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FormatString</a:t>
            </a:r>
            <a:endParaRPr lang="en-US" sz="2000" i="1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940237" y="2514600"/>
            <a:ext cx="7263527" cy="400110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String.Format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FormatString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, Arg0, Arg1 [,...])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0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Arguments of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String.Format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Contains </a:t>
            </a:r>
            <a:r>
              <a:rPr lang="en-US" sz="2000" dirty="0"/>
              <a:t>three sets of numbers inside curly braces</a:t>
            </a:r>
          </a:p>
          <a:p>
            <a:pPr lvl="1"/>
            <a:r>
              <a:rPr lang="en-US" sz="2000" dirty="0"/>
              <a:t>The first number in a set specifies the argument index number</a:t>
            </a:r>
          </a:p>
          <a:p>
            <a:pPr lvl="2"/>
            <a:r>
              <a:rPr lang="en-US" sz="2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dirty="0"/>
              <a:t> represents the index for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intX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dirty="0"/>
              <a:t> represents the index for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intY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dirty="0"/>
              <a:t> represents the index for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intZ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/>
              <a:t>The second number in a set is an absolute value that specifies the column width, in spaces, and the type of justification that will be used</a:t>
            </a:r>
          </a:p>
          <a:p>
            <a:pPr lvl="2"/>
            <a:r>
              <a:rPr lang="en-US" sz="2000" dirty="0"/>
              <a:t>A positive number specifies right justification</a:t>
            </a:r>
          </a:p>
          <a:p>
            <a:pPr lvl="2"/>
            <a:r>
              <a:rPr lang="en-US" sz="2000" dirty="0"/>
              <a:t>A negative number specifies left justification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6486525" cy="857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164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Report Header and Column Headings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00200"/>
            <a:ext cx="7467600" cy="452431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As Integer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Loop counter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Dim decTotal As Decimal = 0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Accumulator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intVertPosition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'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Vertical printing position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Print the report header.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e.Graphics.DrawString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("Sales Report",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Font("Courier New", 12,FontStyle.Bold),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Brushes.Black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150, 10)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e.Graphics.DrawString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("Date and Time: " 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Now.ToString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Font("Courier New", 12,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FontStyle.Bold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Brushes.Black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10, 38)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Print the column headings.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e.Graphics.DrawString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String.Format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("{0, 20} {1, 20}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NAME", "SALES"),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Font("Courier New", 12,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FontStyle.Bold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Brushes.Black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10, 66)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06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Report Body and Footer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595806" y="1447800"/>
            <a:ext cx="7952389" cy="4278094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Print the body of the report.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intVertPosition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82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 To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e.Graphics.DrawString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String.Format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("{0, 20} {1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20}",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strNames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decSales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("c")),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New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Font("Courier New", 12,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FontStyle.Regular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Brushes.Black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intVertPosition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decTotal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decSales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intVertPosition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+= 14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Next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Print the report footer.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e.Graphics.DrawString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("Total Sales: " 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decTotal.ToString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"),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Font("Courier New", 12,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FontStyle.Bold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Brushes.Black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150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165)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98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Report Output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752600"/>
            <a:ext cx="6429375" cy="4267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369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7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of Using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steps must be taken when a file is used by an application: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file must be opened; If it does not yet exist, it must be created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Data is written to the file or read from the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When the application is finished using the file, the file is closed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4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</a:t>
            </a:r>
            <a:r>
              <a:rPr lang="en-US" dirty="0" smtClean="0"/>
              <a:t>versus </a:t>
            </a:r>
            <a:r>
              <a:rPr lang="en-US" dirty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Arrays: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Multiple fields in one array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 of the same data type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Distinguished by a numerical index</a:t>
            </a:r>
          </a:p>
          <a:p>
            <a:pPr>
              <a:lnSpc>
                <a:spcPct val="90000"/>
              </a:lnSpc>
            </a:pPr>
            <a:r>
              <a:rPr lang="en-US" dirty="0"/>
              <a:t>Structures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Multiple fields in one structure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 be of differing data types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Distinguished by a field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 </a:t>
            </a:r>
            <a:r>
              <a:rPr lang="en-US" sz="1800" i="1" dirty="0"/>
              <a:t>structure</a:t>
            </a:r>
            <a:r>
              <a:rPr lang="en-US" sz="1800" dirty="0"/>
              <a:t> is a data type you can create that contains one or more variables known as fields</a:t>
            </a:r>
          </a:p>
          <a:p>
            <a:r>
              <a:rPr lang="en-US" sz="1800" dirty="0"/>
              <a:t>You create a structure at the class or module-level with the structure statement: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/>
              <a:t>For example: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24050" y="2895600"/>
            <a:ext cx="5295900" cy="830997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AccessSpecifier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] Structure 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StructureName</a:t>
            </a:r>
            <a:endParaRPr lang="en-US" sz="16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FieldDeclarations</a:t>
            </a:r>
            <a:endParaRPr lang="en-US" sz="16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Structure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4114800"/>
            <a:ext cx="4267200" cy="2062103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Structure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EmpPayData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intEmpNumber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As Integer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strFirstName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As String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strLastName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As String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dblHours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As Double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decPayRate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As Decimal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decGrossPay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As Decimal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Structure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94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Structure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3690" y="4191000"/>
            <a:ext cx="3352800" cy="20642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609600" y="1981200"/>
            <a:ext cx="7924800" cy="2062103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deptHead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intEmpNumber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1101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strFirstName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"Joanne"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strLastName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"Smith"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dblHours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40.0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decPayRate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25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decGrossPay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CDec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deptHead.dblHours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*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deptHead.decPayRate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With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7510" y="1447800"/>
            <a:ext cx="3768980" cy="369332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deptHead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EmpPayData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08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Structure Variables to Procedures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Structures can be passed to procedures and functions like any other variable</a:t>
            </a:r>
          </a:p>
          <a:p>
            <a:r>
              <a:rPr lang="en-US" sz="2000" dirty="0"/>
              <a:t>The data type to use in the specification is the name of the structure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723900" y="2971800"/>
            <a:ext cx="7696200" cy="2862322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Sub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CalcPay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ByRef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employee 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EmpPayData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This procedure accepts an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EmpPayData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variable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as its argument. The employee's gross pay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is calculated and stored in the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grossPay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field.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employee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decGrossPay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=.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dblHours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 .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decPayRate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With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 Sub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95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as Structure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10000"/>
              </a:spcBef>
            </a:pPr>
            <a:r>
              <a:rPr lang="en-US" sz="2400" dirty="0"/>
              <a:t>Structures can contain arrays</a:t>
            </a:r>
          </a:p>
          <a:p>
            <a:pPr>
              <a:spcBef>
                <a:spcPct val="10000"/>
              </a:spcBef>
            </a:pPr>
            <a:r>
              <a:rPr lang="en-US" sz="2400" dirty="0"/>
              <a:t>Must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ReDim</a:t>
            </a:r>
            <a:r>
              <a:rPr lang="en-US" sz="2400" dirty="0"/>
              <a:t> after declaring structure variable</a:t>
            </a:r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1" y="2514600"/>
            <a:ext cx="4571999" cy="3679924"/>
            <a:chOff x="2975949" y="2514600"/>
            <a:chExt cx="3277565" cy="3679924"/>
          </a:xfrm>
        </p:grpSpPr>
        <p:sp>
          <p:nvSpPr>
            <p:cNvPr id="5" name="Rectangle 4"/>
            <p:cNvSpPr/>
            <p:nvPr/>
          </p:nvSpPr>
          <p:spPr>
            <a:xfrm>
              <a:off x="2975949" y="3886200"/>
              <a:ext cx="3277565" cy="2308324"/>
            </a:xfrm>
            <a:prstGeom prst="rect">
              <a:avLst/>
            </a:prstGeom>
            <a:ln w="508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Dim student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StudentRecord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ReDim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student.dblTestScores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(4)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student.strName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"Mary McBride"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student.dblTestScores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(0) = 89.0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student.dblTestScores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(1) = 92.0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student.dblTestScores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 = 84.0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student.dblTestScores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 = 96.0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student.dblTestScores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(4) = 91.0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003261" y="2514600"/>
              <a:ext cx="3222939" cy="1200329"/>
            </a:xfrm>
            <a:prstGeom prst="rect">
              <a:avLst/>
            </a:prstGeom>
            <a:ln w="508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Structure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StudentRecord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Dim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String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Dim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dblTestScores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 As Double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Structure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760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You can </a:t>
            </a:r>
            <a:r>
              <a:rPr lang="en-US" sz="1800" dirty="0"/>
              <a:t>declare an array of structures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employees</a:t>
            </a:r>
            <a:r>
              <a:rPr lang="en-US" sz="1800" dirty="0" smtClean="0"/>
              <a:t> is an </a:t>
            </a:r>
            <a:r>
              <a:rPr lang="en-US" sz="1800" dirty="0"/>
              <a:t>array of type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EmpPayData</a:t>
            </a:r>
            <a:r>
              <a:rPr lang="en-US" sz="1800" dirty="0"/>
              <a:t> with 10 elements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To access individual elements in the array, use a </a:t>
            </a:r>
            <a:r>
              <a:rPr lang="en-US" sz="1800" dirty="0" smtClean="0"/>
              <a:t>subscript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Us </a:t>
            </a:r>
            <a:r>
              <a:rPr lang="en-US" sz="1800" dirty="0"/>
              <a:t>the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ReDim</a:t>
            </a:r>
            <a:r>
              <a:rPr lang="en-US" sz="1800" dirty="0"/>
              <a:t> statement to set the size of each array </a:t>
            </a:r>
            <a:r>
              <a:rPr lang="en-US" sz="1800" dirty="0" smtClean="0"/>
              <a:t>field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Tutorial </a:t>
            </a:r>
            <a:r>
              <a:rPr lang="en-US" sz="1800" dirty="0"/>
              <a:t>9-6 examines an application that uses a </a:t>
            </a:r>
            <a:r>
              <a:rPr lang="en-US" sz="1800" dirty="0" smtClean="0"/>
              <a:t>structure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1342598" y="2420370"/>
            <a:ext cx="6458804" cy="646331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intMAX_SUBSCRIPT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Integer = 9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Dim employees(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intMAX_SUBSCRIPT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EmpPayData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47900" y="3700397"/>
            <a:ext cx="4648201" cy="369332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employees(0).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intEmpNumber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1101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4800600"/>
            <a:ext cx="6096000" cy="923330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intIndex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intMax_SUBSCRIPT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students(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intIndex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dblTestScores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39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</a:t>
            </a:r>
            <a:r>
              <a:rPr lang="en-US" sz="2800" i="1" dirty="0"/>
              <a:t>output file</a:t>
            </a:r>
            <a:r>
              <a:rPr lang="en-US" sz="2800" dirty="0"/>
              <a:t> is a file into which a program writes data</a:t>
            </a:r>
          </a:p>
          <a:p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975" y="2590800"/>
            <a:ext cx="7258050" cy="33590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82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 </a:t>
            </a:r>
            <a:r>
              <a:rPr lang="en-US" sz="2800" i="1" dirty="0"/>
              <a:t>input file</a:t>
            </a:r>
            <a:r>
              <a:rPr lang="en-US" sz="2800" dirty="0"/>
              <a:t> is a file from which a program reads data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590800"/>
            <a:ext cx="7646386" cy="3286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360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Sequential-Access </a:t>
            </a:r>
            <a:r>
              <a:rPr lang="en-US" dirty="0"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sequential-access file is the simplest type of data file</a:t>
            </a:r>
          </a:p>
          <a:p>
            <a:r>
              <a:rPr lang="en-US" sz="2800" dirty="0"/>
              <a:t>A sequential-access file is like a stream of data that must be read from beginning to </a:t>
            </a:r>
            <a:r>
              <a:rPr lang="en-US" sz="2800" dirty="0" smtClean="0"/>
              <a:t>end</a:t>
            </a:r>
          </a:p>
          <a:p>
            <a:r>
              <a:rPr lang="en-US" sz="2800" dirty="0" smtClean="0"/>
              <a:t>Sometimes referred to as a text file</a:t>
            </a:r>
          </a:p>
          <a:p>
            <a:r>
              <a:rPr lang="en-US" sz="2800" dirty="0" smtClean="0"/>
              <a:t>Can easily be created and modified using a text editor</a:t>
            </a:r>
          </a:p>
          <a:p>
            <a:pPr lvl="1"/>
            <a:r>
              <a:rPr lang="en-US" dirty="0" smtClean="0"/>
              <a:t>Windows Notepad, for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WVB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SOWVB2012</Template>
  <TotalTime>261</TotalTime>
  <Words>3744</Words>
  <Application>Microsoft Office PowerPoint</Application>
  <PresentationFormat>On-screen Show (4:3)</PresentationFormat>
  <Paragraphs>622</Paragraphs>
  <Slides>65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SOWVB2012</vt:lpstr>
      <vt:lpstr>Chapter 9</vt:lpstr>
      <vt:lpstr>Topics</vt:lpstr>
      <vt:lpstr>Introduction</vt:lpstr>
      <vt:lpstr>Using Files </vt:lpstr>
      <vt:lpstr>Data Can be Stored in a File</vt:lpstr>
      <vt:lpstr>The Process of Using a File</vt:lpstr>
      <vt:lpstr>Output File</vt:lpstr>
      <vt:lpstr>Input File</vt:lpstr>
      <vt:lpstr>Sequential-Access File</vt:lpstr>
      <vt:lpstr>Writing to Files with StreamWriter Objects</vt:lpstr>
      <vt:lpstr>Using the Imports Statement for the StreamWriter Objects</vt:lpstr>
      <vt:lpstr>Creating a Text File</vt:lpstr>
      <vt:lpstr>Creating a Text File</vt:lpstr>
      <vt:lpstr>File Paths</vt:lpstr>
      <vt:lpstr>Opening an Existing File and Appending Data to It</vt:lpstr>
      <vt:lpstr>Writing Data to a File</vt:lpstr>
      <vt:lpstr>Writing Data to a File</vt:lpstr>
      <vt:lpstr>The Write Method</vt:lpstr>
      <vt:lpstr>Closing a File</vt:lpstr>
      <vt:lpstr>Appending Data to a File</vt:lpstr>
      <vt:lpstr>Appending Data to a File Example</vt:lpstr>
      <vt:lpstr>Reading Files with StreamReader Objects</vt:lpstr>
      <vt:lpstr>Reading Files with StreamReader Objects</vt:lpstr>
      <vt:lpstr>Reading Data from a File</vt:lpstr>
      <vt:lpstr>Reading Data from a File</vt:lpstr>
      <vt:lpstr>Closing the File</vt:lpstr>
      <vt:lpstr>Determining Whether a File Exists</vt:lpstr>
      <vt:lpstr>Using vbTab to Align Display Items</vt:lpstr>
      <vt:lpstr>Detecting the End of a File</vt:lpstr>
      <vt:lpstr>Other StreamReader Methods</vt:lpstr>
      <vt:lpstr>Other StreamReader Methods</vt:lpstr>
      <vt:lpstr>Working with Arrays and Files</vt:lpstr>
      <vt:lpstr>Working with Arrays and Files</vt:lpstr>
      <vt:lpstr>The OpenFileDialog, SaveFileDialog, FontDialog, and ColorDialog Controls</vt:lpstr>
      <vt:lpstr>The OpenFileDialog and SaveFileDialog Controls</vt:lpstr>
      <vt:lpstr>Displaying an Open Dialog Box</vt:lpstr>
      <vt:lpstr>The Filter Property</vt:lpstr>
      <vt:lpstr>Other OpenFileDialog Properties</vt:lpstr>
      <vt:lpstr>Open Dialog Box Example</vt:lpstr>
      <vt:lpstr>The SaveFileDialog Control</vt:lpstr>
      <vt:lpstr>Windows Save As Dialog Box Example</vt:lpstr>
      <vt:lpstr>The ColorDialog Control</vt:lpstr>
      <vt:lpstr>Windows Color Dialog Box Example</vt:lpstr>
      <vt:lpstr>The FontDialog Control</vt:lpstr>
      <vt:lpstr>Windows Font Dialog Box Example</vt:lpstr>
      <vt:lpstr>The PrintDocument Control </vt:lpstr>
      <vt:lpstr>The PrintDocument Control</vt:lpstr>
      <vt:lpstr>The Print Method and the PrintPage Event</vt:lpstr>
      <vt:lpstr>The Print Method and the PrintPage Event</vt:lpstr>
      <vt:lpstr>The Print Method and the PrintPage Event</vt:lpstr>
      <vt:lpstr>PrintPage Event Handler Example</vt:lpstr>
      <vt:lpstr>Formatted Reports with String.Format</vt:lpstr>
      <vt:lpstr>Printing Reports with Columnar Data</vt:lpstr>
      <vt:lpstr>Using String.Format to Align Data along Column Boundaries</vt:lpstr>
      <vt:lpstr>Arguments of the String.Format Method</vt:lpstr>
      <vt:lpstr>Example Report Header and Column Headings</vt:lpstr>
      <vt:lpstr>Example Report Body and Footer</vt:lpstr>
      <vt:lpstr>Example Report Output</vt:lpstr>
      <vt:lpstr>Structures </vt:lpstr>
      <vt:lpstr>Arrays versus Structures</vt:lpstr>
      <vt:lpstr>Creating a Structure</vt:lpstr>
      <vt:lpstr>Declaring a Structure</vt:lpstr>
      <vt:lpstr>Passing Structure Variables to Procedures and Functions</vt:lpstr>
      <vt:lpstr>Arrays as Structure Members</vt:lpstr>
      <vt:lpstr>Arrays of Structures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subject>Files, Printing, and Structures</dc:subject>
  <dc:creator>Chris</dc:creator>
  <cp:lastModifiedBy>Chris</cp:lastModifiedBy>
  <cp:revision>64</cp:revision>
  <dcterms:created xsi:type="dcterms:W3CDTF">2006-08-16T00:00:00Z</dcterms:created>
  <dcterms:modified xsi:type="dcterms:W3CDTF">2013-07-19T09:48:42Z</dcterms:modified>
</cp:coreProperties>
</file>