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79" r:id="rId3"/>
    <p:sldId id="280" r:id="rId4"/>
    <p:sldId id="281" r:id="rId5"/>
    <p:sldId id="282" r:id="rId6"/>
    <p:sldId id="283" r:id="rId7"/>
    <p:sldId id="284" r:id="rId8"/>
    <p:sldId id="27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17404F4-0363-4769-B3DB-C88D4A9945F8}">
          <p14:sldIdLst>
            <p14:sldId id="256"/>
            <p14:sldId id="279"/>
            <p14:sldId id="280"/>
            <p14:sldId id="281"/>
            <p14:sldId id="282"/>
            <p14:sldId id="283"/>
            <p14:sldId id="284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56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A2D01-0DAF-4503-AE2F-3E8DE11B4F31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7BE5B4-D17A-4872-BFE2-58CA7C279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41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6/1/2021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326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916A2-C678-4425-93F0-99A1DD4E6E35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B27F5-4726-4F93-9BCB-87FA9E6CD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063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916A2-C678-4425-93F0-99A1DD4E6E35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B27F5-4726-4F93-9BCB-87FA9E6CD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367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6/1/2021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633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6/1/2021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754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6/1/2021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582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916A2-C678-4425-93F0-99A1DD4E6E35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B27F5-4726-4F93-9BCB-87FA9E6CD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616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916A2-C678-4425-93F0-99A1DD4E6E35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B27F5-4726-4F93-9BCB-87FA9E6CD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590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916A2-C678-4425-93F0-99A1DD4E6E35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B27F5-4726-4F93-9BCB-87FA9E6CD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552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916A2-C678-4425-93F0-99A1DD4E6E35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B27F5-4726-4F93-9BCB-87FA9E6CD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544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916A2-C678-4425-93F0-99A1DD4E6E35}" type="datetimeFigureOut">
              <a:rPr lang="en-US" smtClean="0"/>
              <a:t>6/1/2021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B27F5-4726-4F93-9BCB-87FA9E6CD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534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6/1/2021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19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>
            <a:extLst>
              <a:ext uri="{FF2B5EF4-FFF2-40B4-BE49-F238E27FC236}">
                <a16:creationId xmlns:a16="http://schemas.microsoft.com/office/drawing/2014/main" id="{80E61E04-3F7C-42DE-ABE7-D3F7E349C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2B036F7E-6C8A-4549-99EF-9958C587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57366"/>
            <a:ext cx="12192000" cy="2610465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4355692"/>
            <a:ext cx="9085940" cy="1472224"/>
          </a:xfrm>
        </p:spPr>
        <p:txBody>
          <a:bodyPr anchor="b">
            <a:normAutofit/>
          </a:bodyPr>
          <a:lstStyle/>
          <a:p>
            <a:r>
              <a:rPr lang="en-US" sz="6600" dirty="0"/>
              <a:t>disaster recovery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5827916"/>
            <a:ext cx="9052560" cy="444868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4" name="Picture 3" descr="A close up of a sign&#10;&#10;Description generated with high confidence">
            <a:extLst>
              <a:ext uri="{FF2B5EF4-FFF2-40B4-BE49-F238E27FC236}">
                <a16:creationId xmlns:a16="http://schemas.microsoft.com/office/drawing/2014/main" id="{A495BC57-AB83-4727-A20C-D0C4975F16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57" y="2646596"/>
            <a:ext cx="10916463" cy="1309973"/>
          </a:xfrm>
          <a:prstGeom prst="rect">
            <a:avLst/>
          </a:prstGeom>
        </p:spPr>
      </p:pic>
      <p:grpSp>
        <p:nvGrpSpPr>
          <p:cNvPr id="19" name="Group 12">
            <a:extLst>
              <a:ext uri="{FF2B5EF4-FFF2-40B4-BE49-F238E27FC236}">
                <a16:creationId xmlns:a16="http://schemas.microsoft.com/office/drawing/2014/main" id="{75EE15D0-BDD3-4CA6-B5DC-159D83FA6B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5590" y="5111496"/>
            <a:ext cx="1080904" cy="1080902"/>
            <a:chOff x="9685338" y="4460675"/>
            <a:chExt cx="1080904" cy="1080902"/>
          </a:xfrm>
        </p:grpSpPr>
        <p:sp>
          <p:nvSpPr>
            <p:cNvPr id="20" name="Oval 13">
              <a:extLst>
                <a:ext uri="{FF2B5EF4-FFF2-40B4-BE49-F238E27FC236}">
                  <a16:creationId xmlns:a16="http://schemas.microsoft.com/office/drawing/2014/main" id="{C1D99473-F547-41EE-8D8B-3DFA6E58D0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1" name="Oval 14">
              <a:extLst>
                <a:ext uri="{FF2B5EF4-FFF2-40B4-BE49-F238E27FC236}">
                  <a16:creationId xmlns:a16="http://schemas.microsoft.com/office/drawing/2014/main" id="{71482930-66A8-46E9-8554-6D127FFCF1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0693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7049A7D3-684C-4C59-A4B6-7B308A6AD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7B1087B-C592-40E7-B532-60B453A2F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4AE7447-E8F8-4A0F-9E3D-94842BFF8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85981F80-69EE-4E2B-82A8-47FDFD772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46CE0473-0B07-47EE-A016-EBD87F2C8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EDD0D1E4-DFCA-4DF0-9D37-571A5F52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3" name="Rectangle 82">
            <a:extLst>
              <a:ext uri="{FF2B5EF4-FFF2-40B4-BE49-F238E27FC236}">
                <a16:creationId xmlns:a16="http://schemas.microsoft.com/office/drawing/2014/main" id="{0680B5D0-24EC-465A-A0E6-C4DF951E0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30BF1B50-A83E-4ED6-A2AA-C943C1F89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F31E8B2-210B-4B90-83BB-3B180732EF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85470" y="1110053"/>
            <a:ext cx="3386371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053560-B94C-4620-B360-B97963CA1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0102" y="1432223"/>
            <a:ext cx="2818417" cy="33579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600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RPO / rto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6B387409-2B98-40F8-A65F-EF7CF989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C9E5F284-A588-4AE7-A36D-1C93E4FD0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45D7D540-5CF2-4FC1-BE53-277CC22C0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916C9AA0-DC0C-49A1-ACDF-10BD6D739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1028" name="Picture 4" descr="Recovery objectives: RTO and RPO">
            <a:extLst>
              <a:ext uri="{FF2B5EF4-FFF2-40B4-BE49-F238E27FC236}">
                <a16:creationId xmlns:a16="http://schemas.microsoft.com/office/drawing/2014/main" id="{ED9B92F8-BDA7-4491-BE86-C357822AE0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0834" y="2002016"/>
            <a:ext cx="6631744" cy="2785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1961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70">
            <a:extLst>
              <a:ext uri="{FF2B5EF4-FFF2-40B4-BE49-F238E27FC236}">
                <a16:creationId xmlns:a16="http://schemas.microsoft.com/office/drawing/2014/main" id="{7049A7D3-684C-4C59-A4B6-7B308A6AD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3" name="Rectangle 72">
            <a:extLst>
              <a:ext uri="{FF2B5EF4-FFF2-40B4-BE49-F238E27FC236}">
                <a16:creationId xmlns:a16="http://schemas.microsoft.com/office/drawing/2014/main" id="{D7B1087B-C592-40E7-B532-60B453A2F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4" name="Rectangle 74">
            <a:extLst>
              <a:ext uri="{FF2B5EF4-FFF2-40B4-BE49-F238E27FC236}">
                <a16:creationId xmlns:a16="http://schemas.microsoft.com/office/drawing/2014/main" id="{14AE7447-E8F8-4A0F-9E3D-94842BFF8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55" name="Group 76">
            <a:extLst>
              <a:ext uri="{FF2B5EF4-FFF2-40B4-BE49-F238E27FC236}">
                <a16:creationId xmlns:a16="http://schemas.microsoft.com/office/drawing/2014/main" id="{85981F80-69EE-4E2B-82A8-47FDFD772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2056" name="Oval 77">
              <a:extLst>
                <a:ext uri="{FF2B5EF4-FFF2-40B4-BE49-F238E27FC236}">
                  <a16:creationId xmlns:a16="http://schemas.microsoft.com/office/drawing/2014/main" id="{46CE0473-0B07-47EE-A016-EBD87F2C8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057" name="Oval 78">
              <a:extLst>
                <a:ext uri="{FF2B5EF4-FFF2-40B4-BE49-F238E27FC236}">
                  <a16:creationId xmlns:a16="http://schemas.microsoft.com/office/drawing/2014/main" id="{EDD0D1E4-DFCA-4DF0-9D37-571A5F52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058" name="Rectangle 80">
            <a:extLst>
              <a:ext uri="{FF2B5EF4-FFF2-40B4-BE49-F238E27FC236}">
                <a16:creationId xmlns:a16="http://schemas.microsoft.com/office/drawing/2014/main" id="{0680B5D0-24EC-465A-A0E6-C4DF951E0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059" name="Rectangle 82">
            <a:extLst>
              <a:ext uri="{FF2B5EF4-FFF2-40B4-BE49-F238E27FC236}">
                <a16:creationId xmlns:a16="http://schemas.microsoft.com/office/drawing/2014/main" id="{30BF1B50-A83E-4ED6-A2AA-C943C1F89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0" name="Rectangle 84">
            <a:extLst>
              <a:ext uri="{FF2B5EF4-FFF2-40B4-BE49-F238E27FC236}">
                <a16:creationId xmlns:a16="http://schemas.microsoft.com/office/drawing/2014/main" id="{1F31E8B2-210B-4B90-83BB-3B180732EF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85470" y="1110053"/>
            <a:ext cx="3386371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A15EF1-721E-41AB-900E-ABFCA17BC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0102" y="1432223"/>
            <a:ext cx="2818417" cy="33579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510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Backup strategies</a:t>
            </a:r>
          </a:p>
        </p:txBody>
      </p:sp>
      <p:sp>
        <p:nvSpPr>
          <p:cNvPr id="2061" name="Rectangle 86">
            <a:extLst>
              <a:ext uri="{FF2B5EF4-FFF2-40B4-BE49-F238E27FC236}">
                <a16:creationId xmlns:a16="http://schemas.microsoft.com/office/drawing/2014/main" id="{6B387409-2B98-40F8-A65F-EF7CF989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C9E5F284-A588-4AE7-A36D-1C93E4FD0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45D7D540-5CF2-4FC1-BE53-277CC22C0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916C9AA0-DC0C-49A1-ACDF-10BD6D739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2050" name="Picture 2" descr="DR strategies – trade-offs between RTO/RPO and costs">
            <a:extLst>
              <a:ext uri="{FF2B5EF4-FFF2-40B4-BE49-F238E27FC236}">
                <a16:creationId xmlns:a16="http://schemas.microsoft.com/office/drawing/2014/main" id="{C0926B46-3658-4148-9686-A28CDBBA60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0834" y="1902540"/>
            <a:ext cx="6631744" cy="2984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9614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98C98-E8A3-4D45-9E7D-E731127ED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937768"/>
          </a:xfrm>
        </p:spPr>
        <p:txBody>
          <a:bodyPr/>
          <a:lstStyle/>
          <a:p>
            <a:r>
              <a:rPr lang="en-US" dirty="0"/>
              <a:t>backup and restore</a:t>
            </a:r>
          </a:p>
        </p:txBody>
      </p:sp>
      <p:pic>
        <p:nvPicPr>
          <p:cNvPr id="3074" name="Picture 2" descr="Backup and restore DR architecture">
            <a:extLst>
              <a:ext uri="{FF2B5EF4-FFF2-40B4-BE49-F238E27FC236}">
                <a16:creationId xmlns:a16="http://schemas.microsoft.com/office/drawing/2014/main" id="{707B25FE-8DA2-426E-A81A-54210350E45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207" y="1422401"/>
            <a:ext cx="10031159" cy="5068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3450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A3E82-C542-4A9A-B622-E5ADB566E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683768"/>
          </a:xfrm>
        </p:spPr>
        <p:txBody>
          <a:bodyPr>
            <a:normAutofit fontScale="90000"/>
          </a:bodyPr>
          <a:lstStyle/>
          <a:p>
            <a:r>
              <a:rPr lang="en-US" dirty="0"/>
              <a:t>pilot light</a:t>
            </a:r>
          </a:p>
        </p:txBody>
      </p:sp>
      <p:pic>
        <p:nvPicPr>
          <p:cNvPr id="4098" name="Picture 2" descr="Pilot light DR architecture">
            <a:extLst>
              <a:ext uri="{FF2B5EF4-FFF2-40B4-BE49-F238E27FC236}">
                <a16:creationId xmlns:a16="http://schemas.microsoft.com/office/drawing/2014/main" id="{FB43940C-0427-44A4-A029-C802438322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979" y="1168400"/>
            <a:ext cx="9906853" cy="5204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414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8FE4A-F588-4784-83DB-B4CA477D6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724408"/>
          </a:xfrm>
        </p:spPr>
        <p:txBody>
          <a:bodyPr>
            <a:normAutofit fontScale="90000"/>
          </a:bodyPr>
          <a:lstStyle/>
          <a:p>
            <a:r>
              <a:rPr lang="en-US" dirty="0"/>
              <a:t>warm standby</a:t>
            </a:r>
          </a:p>
        </p:txBody>
      </p:sp>
      <p:pic>
        <p:nvPicPr>
          <p:cNvPr id="5122" name="Picture 2" descr="Warm standby DR architecture">
            <a:extLst>
              <a:ext uri="{FF2B5EF4-FFF2-40B4-BE49-F238E27FC236}">
                <a16:creationId xmlns:a16="http://schemas.microsoft.com/office/drawing/2014/main" id="{92ECE750-9277-45E2-871C-AD5FD1D25E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430" y="1371600"/>
            <a:ext cx="10213044" cy="5328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5972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7BB2E-3B4E-4D07-918A-159E355BC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724229"/>
          </a:xfrm>
        </p:spPr>
        <p:txBody>
          <a:bodyPr>
            <a:normAutofit fontScale="90000"/>
          </a:bodyPr>
          <a:lstStyle/>
          <a:p>
            <a:r>
              <a:rPr lang="en-US" dirty="0"/>
              <a:t>multi-site active-active</a:t>
            </a:r>
          </a:p>
        </p:txBody>
      </p:sp>
      <p:pic>
        <p:nvPicPr>
          <p:cNvPr id="6146" name="Picture 2" descr="Multi-site active/active DR architecture">
            <a:extLst>
              <a:ext uri="{FF2B5EF4-FFF2-40B4-BE49-F238E27FC236}">
                <a16:creationId xmlns:a16="http://schemas.microsoft.com/office/drawing/2014/main" id="{8AA4186D-5E23-4C32-AFA2-BAB3FF86F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640" y="1208861"/>
            <a:ext cx="10319512" cy="5581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0193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0">
            <a:extLst>
              <a:ext uri="{FF2B5EF4-FFF2-40B4-BE49-F238E27FC236}">
                <a16:creationId xmlns:a16="http://schemas.microsoft.com/office/drawing/2014/main" id="{7049A7D3-684C-4C59-A4B6-7B308A6AD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12">
            <a:extLst>
              <a:ext uri="{FF2B5EF4-FFF2-40B4-BE49-F238E27FC236}">
                <a16:creationId xmlns:a16="http://schemas.microsoft.com/office/drawing/2014/main" id="{D7B1087B-C592-40E7-B532-60B453A2F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14">
            <a:extLst>
              <a:ext uri="{FF2B5EF4-FFF2-40B4-BE49-F238E27FC236}">
                <a16:creationId xmlns:a16="http://schemas.microsoft.com/office/drawing/2014/main" id="{14AE7447-E8F8-4A0F-9E3D-94842BFF8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16">
            <a:extLst>
              <a:ext uri="{FF2B5EF4-FFF2-40B4-BE49-F238E27FC236}">
                <a16:creationId xmlns:a16="http://schemas.microsoft.com/office/drawing/2014/main" id="{85981F80-69EE-4E2B-82A8-47FDFD772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33" name="Oval 17">
              <a:extLst>
                <a:ext uri="{FF2B5EF4-FFF2-40B4-BE49-F238E27FC236}">
                  <a16:creationId xmlns:a16="http://schemas.microsoft.com/office/drawing/2014/main" id="{46CE0473-0B07-47EE-A016-EBD87F2C8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4" name="Oval 18">
              <a:extLst>
                <a:ext uri="{FF2B5EF4-FFF2-40B4-BE49-F238E27FC236}">
                  <a16:creationId xmlns:a16="http://schemas.microsoft.com/office/drawing/2014/main" id="{EDD0D1E4-DFCA-4DF0-9D37-571A5F52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5" name="Rectangle 20">
            <a:extLst>
              <a:ext uri="{FF2B5EF4-FFF2-40B4-BE49-F238E27FC236}">
                <a16:creationId xmlns:a16="http://schemas.microsoft.com/office/drawing/2014/main" id="{EB384DB2-5DBE-4000-BBD8-68F4A6F35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6" name="Rectangle 22">
            <a:extLst>
              <a:ext uri="{FF2B5EF4-FFF2-40B4-BE49-F238E27FC236}">
                <a16:creationId xmlns:a16="http://schemas.microsoft.com/office/drawing/2014/main" id="{F8497EEB-0DDE-4044-AAB7-899504057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72078"/>
            <a:ext cx="12192000" cy="309575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24">
            <a:extLst>
              <a:ext uri="{FF2B5EF4-FFF2-40B4-BE49-F238E27FC236}">
                <a16:creationId xmlns:a16="http://schemas.microsoft.com/office/drawing/2014/main" id="{291D5588-0A43-44F8-8BF9-4BD0CB073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5590" y="5218262"/>
            <a:ext cx="1080904" cy="1080902"/>
            <a:chOff x="9685338" y="4460675"/>
            <a:chExt cx="1080904" cy="1080902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96F04B2-EA02-4F51-91CB-9399DBE724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8" name="Oval 26">
              <a:extLst>
                <a:ext uri="{FF2B5EF4-FFF2-40B4-BE49-F238E27FC236}">
                  <a16:creationId xmlns:a16="http://schemas.microsoft.com/office/drawing/2014/main" id="{524F9A86-344F-4139-A831-9D8F3E0EE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A24BFB6D-1932-4A75-BA7F-D3875F7C1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432" y="3803009"/>
            <a:ext cx="10953136" cy="160473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Thanks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80C8A2-3B68-4967-9A86-BEEFF5F1E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54031" y="5407742"/>
            <a:ext cx="8283940" cy="865042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sz="2200">
              <a:solidFill>
                <a:srgbClr val="000000"/>
              </a:solidFill>
            </a:endParaRPr>
          </a:p>
        </p:txBody>
      </p:sp>
      <p:pic>
        <p:nvPicPr>
          <p:cNvPr id="6" name="Picture 5" descr="A close up of a sign&#10;&#10;Description generated with high confidence">
            <a:extLst>
              <a:ext uri="{FF2B5EF4-FFF2-40B4-BE49-F238E27FC236}">
                <a16:creationId xmlns:a16="http://schemas.microsoft.com/office/drawing/2014/main" id="{28A5C5D2-7C7D-438B-A641-C21EBA4488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82" y="2204446"/>
            <a:ext cx="10284036" cy="1234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0829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17</Words>
  <Application>Microsoft Office PowerPoint</Application>
  <PresentationFormat>Widescreen</PresentationFormat>
  <Paragraphs>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Rockwell</vt:lpstr>
      <vt:lpstr>Rockwell Condensed</vt:lpstr>
      <vt:lpstr>Rockwell Extra Bold</vt:lpstr>
      <vt:lpstr>Wingdings</vt:lpstr>
      <vt:lpstr>Wood Type</vt:lpstr>
      <vt:lpstr>disaster recovery</vt:lpstr>
      <vt:lpstr>RPO / rto</vt:lpstr>
      <vt:lpstr>Backup strategies</vt:lpstr>
      <vt:lpstr>backup and restore</vt:lpstr>
      <vt:lpstr>pilot light</vt:lpstr>
      <vt:lpstr>warm standby</vt:lpstr>
      <vt:lpstr>multi-site active-active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Backup</dc:title>
  <dc:creator>CloudSiksha Bangalore</dc:creator>
  <cp:lastModifiedBy>CloudSiksha Bangalore</cp:lastModifiedBy>
  <cp:revision>7</cp:revision>
  <dcterms:created xsi:type="dcterms:W3CDTF">2020-12-11T01:11:33Z</dcterms:created>
  <dcterms:modified xsi:type="dcterms:W3CDTF">2021-06-01T06:29:45Z</dcterms:modified>
</cp:coreProperties>
</file>