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9" r:id="rId3"/>
    <p:sldId id="257" r:id="rId4"/>
    <p:sldId id="267" r:id="rId5"/>
    <p:sldId id="260" r:id="rId6"/>
    <p:sldId id="269" r:id="rId7"/>
    <p:sldId id="270" r:id="rId8"/>
    <p:sldId id="264" r:id="rId9"/>
    <p:sldId id="271" r:id="rId10"/>
    <p:sldId id="266" r:id="rId11"/>
    <p:sldId id="273" r:id="rId12"/>
    <p:sldId id="262" r:id="rId13"/>
    <p:sldId id="275" r:id="rId14"/>
    <p:sldId id="268" r:id="rId15"/>
    <p:sldId id="27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85"/>
    <p:restoredTop sz="61384"/>
  </p:normalViewPr>
  <p:slideViewPr>
    <p:cSldViewPr snapToGrid="0">
      <p:cViewPr varScale="1">
        <p:scale>
          <a:sx n="119" d="100"/>
          <a:sy n="119" d="100"/>
        </p:scale>
        <p:origin x="30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8CCE-8CAC-2547-AFBF-48AF55E8671A}" type="datetimeFigureOut">
              <a:rPr lang="en-US" smtClean="0"/>
              <a:t>10/7/22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27D6-02B0-9E4F-9688-CC4BB499F553}" type="slidenum">
              <a:rPr lang="en-US" smtClean="0"/>
              <a:t>‹#›</a:t>
            </a:fld>
            <a:endParaRPr lang="en-US"/>
          </a:p>
        </p:txBody>
      </p:sp>
    </p:spTree>
    <p:extLst>
      <p:ext uri="{BB962C8B-B14F-4D97-AF65-F5344CB8AC3E}">
        <p14:creationId xmlns:p14="http://schemas.microsoft.com/office/powerpoint/2010/main" val="411599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ebopedia.com/definitions/private-clou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rooklyn.apache.org/v/latest/GLOSSARY.html#autonomic" TargetMode="External"/><Relationship Id="rId5" Type="http://schemas.openxmlformats.org/officeDocument/2006/relationships/hyperlink" Target="https://www.webopedia.com/definitions/cloud-computing/" TargetMode="External"/><Relationship Id="rId4" Type="http://schemas.openxmlformats.org/officeDocument/2006/relationships/hyperlink" Target="https://www.webopedia.com/definitions/private-cloud-storag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rooklyn.apache.org/v/latest/GLOSSARY.html#blueprin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rooklyn.apache.org/v/latest/GLOSSARY.html#sensor" TargetMode="External"/><Relationship Id="rId4" Type="http://schemas.openxmlformats.org/officeDocument/2006/relationships/hyperlink" Target="https://brooklyn.apache.org/v/latest/GLOSSARY.html#ent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I am surprised to have an audience after last night’s debauchery. I am honestly surprised I made it. </a:t>
            </a:r>
          </a:p>
          <a:p>
            <a:r>
              <a:rPr lang="en-US" dirty="0"/>
              <a:t>But since we are all here, let me entertain you the next 45 minutes with who I am, what I do and to introduce you to some interesting ways of working with/on (?) the cloud, or pretend to, until you have no choice. </a:t>
            </a:r>
          </a:p>
        </p:txBody>
      </p:sp>
      <p:sp>
        <p:nvSpPr>
          <p:cNvPr id="4" name="Slide Number Placeholder 3"/>
          <p:cNvSpPr>
            <a:spLocks noGrp="1"/>
          </p:cNvSpPr>
          <p:nvPr>
            <p:ph type="sldNum" sz="quarter" idx="5"/>
          </p:nvPr>
        </p:nvSpPr>
        <p:spPr/>
        <p:txBody>
          <a:bodyPr/>
          <a:lstStyle/>
          <a:p>
            <a:fld id="{D62F27D6-02B0-9E4F-9688-CC4BB499F553}" type="slidenum">
              <a:rPr lang="en-US" smtClean="0"/>
              <a:t>1</a:t>
            </a:fld>
            <a:endParaRPr lang="en-US"/>
          </a:p>
        </p:txBody>
      </p:sp>
    </p:spTree>
    <p:extLst>
      <p:ext uri="{BB962C8B-B14F-4D97-AF65-F5344CB8AC3E}">
        <p14:creationId xmlns:p14="http://schemas.microsoft.com/office/powerpoint/2010/main" val="425873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p:txBody>
      </p:sp>
      <p:sp>
        <p:nvSpPr>
          <p:cNvPr id="4" name="Slide Number Placeholder 3"/>
          <p:cNvSpPr>
            <a:spLocks noGrp="1"/>
          </p:cNvSpPr>
          <p:nvPr>
            <p:ph type="sldNum" sz="quarter" idx="5"/>
          </p:nvPr>
        </p:nvSpPr>
        <p:spPr/>
        <p:txBody>
          <a:bodyPr/>
          <a:lstStyle/>
          <a:p>
            <a:fld id="{D62F27D6-02B0-9E4F-9688-CC4BB499F553}" type="slidenum">
              <a:rPr lang="en-US" smtClean="0"/>
              <a:t>12</a:t>
            </a:fld>
            <a:endParaRPr lang="en-US"/>
          </a:p>
        </p:txBody>
      </p:sp>
    </p:spTree>
    <p:extLst>
      <p:ext uri="{BB962C8B-B14F-4D97-AF65-F5344CB8AC3E}">
        <p14:creationId xmlns:p14="http://schemas.microsoft.com/office/powerpoint/2010/main" val="195720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a:p>
            <a:r>
              <a:rPr lang="en-US" dirty="0"/>
              <a:t>Well.. Not all worked as expected, as you will see – because I need different images for EKS, since I have a mac with Silicone M1 chip. </a:t>
            </a:r>
          </a:p>
          <a:p>
            <a:r>
              <a:rPr lang="en-US" dirty="0"/>
              <a:t>After demo, use text comparator to compare the types -&gt; show that there are barely any differences</a:t>
            </a:r>
          </a:p>
          <a:p>
            <a:endParaRPr lang="en-US" dirty="0"/>
          </a:p>
          <a:p>
            <a:r>
              <a:rPr lang="en-US" dirty="0"/>
              <a:t>On EKS we also need ECR to load our Docker images</a:t>
            </a:r>
          </a:p>
          <a:p>
            <a:endParaRPr lang="en-US" dirty="0"/>
          </a:p>
          <a:p>
            <a:r>
              <a:rPr lang="en-US" dirty="0"/>
              <a:t>And because we are Scottish, we don’t have a progress bar, or a pie chart, we have a kilt diagram</a:t>
            </a:r>
          </a:p>
        </p:txBody>
      </p:sp>
      <p:sp>
        <p:nvSpPr>
          <p:cNvPr id="4" name="Slide Number Placeholder 3"/>
          <p:cNvSpPr>
            <a:spLocks noGrp="1"/>
          </p:cNvSpPr>
          <p:nvPr>
            <p:ph type="sldNum" sz="quarter" idx="5"/>
          </p:nvPr>
        </p:nvSpPr>
        <p:spPr/>
        <p:txBody>
          <a:bodyPr/>
          <a:lstStyle/>
          <a:p>
            <a:fld id="{D62F27D6-02B0-9E4F-9688-CC4BB499F553}" type="slidenum">
              <a:rPr lang="en-US" smtClean="0"/>
              <a:t>13</a:t>
            </a:fld>
            <a:endParaRPr lang="en-US"/>
          </a:p>
        </p:txBody>
      </p:sp>
    </p:spTree>
    <p:extLst>
      <p:ext uri="{BB962C8B-B14F-4D97-AF65-F5344CB8AC3E}">
        <p14:creationId xmlns:p14="http://schemas.microsoft.com/office/powerpoint/2010/main" val="385361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a:p>
            <a:r>
              <a:rPr lang="en-US" dirty="0"/>
              <a:t>It depends </a:t>
            </a:r>
          </a:p>
          <a:p>
            <a:pPr marL="171450" indent="-171450">
              <a:buFontTx/>
              <a:buChar char="-"/>
            </a:pPr>
            <a:r>
              <a:rPr lang="en-US" dirty="0"/>
              <a:t>Obviously if you are developing on a computer with a different architecture, you need to build different Docker images. </a:t>
            </a:r>
          </a:p>
          <a:p>
            <a:pPr marL="171450" indent="-171450">
              <a:buFontTx/>
              <a:buChar char="-"/>
            </a:pPr>
            <a:r>
              <a:rPr lang="en-US" dirty="0"/>
              <a:t>On your local you are not worries with details such as domains and public access, when deploying to the cloud you have to take care of these, and might require additional configuration.</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14</a:t>
            </a:fld>
            <a:endParaRPr lang="en-US"/>
          </a:p>
        </p:txBody>
      </p:sp>
    </p:spTree>
    <p:extLst>
      <p:ext uri="{BB962C8B-B14F-4D97-AF65-F5344CB8AC3E}">
        <p14:creationId xmlns:p14="http://schemas.microsoft.com/office/powerpoint/2010/main" val="353489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15</a:t>
            </a:fld>
            <a:endParaRPr lang="en-US"/>
          </a:p>
        </p:txBody>
      </p:sp>
    </p:spTree>
    <p:extLst>
      <p:ext uri="{BB962C8B-B14F-4D97-AF65-F5344CB8AC3E}">
        <p14:creationId xmlns:p14="http://schemas.microsoft.com/office/powerpoint/2010/main" val="271865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16</a:t>
            </a:fld>
            <a:endParaRPr lang="en-US"/>
          </a:p>
        </p:txBody>
      </p:sp>
    </p:spTree>
    <p:extLst>
      <p:ext uri="{BB962C8B-B14F-4D97-AF65-F5344CB8AC3E}">
        <p14:creationId xmlns:p14="http://schemas.microsoft.com/office/powerpoint/2010/main" val="275106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technical stuff, any of you here are familiar with my work, my face? Any of you has bought my books?</a:t>
            </a:r>
          </a:p>
          <a:p>
            <a:endParaRPr lang="en-US" dirty="0"/>
          </a:p>
          <a:p>
            <a:endParaRPr lang="en-US" dirty="0"/>
          </a:p>
          <a:p>
            <a:r>
              <a:rPr lang="en-US" dirty="0"/>
              <a:t>I am Romanian, born, raised and educated and I reside in Scotland.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coding since 1997, getting paid for it since 2006.  I’m still getting paid for it, so I must be doing something right.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like mostly anything tech, I write Java and Spring Books  for </a:t>
            </a:r>
            <a:r>
              <a:rPr lang="en-US" dirty="0" err="1"/>
              <a:t>Apress</a:t>
            </a:r>
            <a:r>
              <a:rPr lang="en-US" dirty="0"/>
              <a:t> – well not for </a:t>
            </a:r>
            <a:r>
              <a:rPr lang="en-US" dirty="0" err="1"/>
              <a:t>Apress</a:t>
            </a:r>
            <a:r>
              <a:rPr lang="en-US" dirty="0"/>
              <a:t>, for you guys, </a:t>
            </a:r>
            <a:r>
              <a:rPr lang="en-US" dirty="0" err="1"/>
              <a:t>Apress</a:t>
            </a:r>
            <a:r>
              <a:rPr lang="en-US" dirty="0"/>
              <a:t> just provides support for the books to realize and reach you guys.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Full Stack Engineer for </a:t>
            </a:r>
            <a:r>
              <a:rPr lang="en-US" dirty="0" err="1"/>
              <a:t>Cloudsoft</a:t>
            </a:r>
            <a:r>
              <a:rPr lang="en-US" dirty="0"/>
              <a:t>, Edinburgh, I’ve been working for this company for three years now. I am doing mostly Java, Bash and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all honesty, a 45 minutes presentation is not going to properly cover any subject related to working in the cloud. The best I can give you is the means to remember me and keep an eye on my online activity and books I write.</a:t>
            </a:r>
          </a:p>
          <a:p>
            <a:r>
              <a:rPr lang="en-US" dirty="0"/>
              <a:t> So, I will give myself a few minutes to impress you with my technical prowess and achievements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appreciate the power of cloud services, but I am an old school engineer, I grew up hosting my blog on my own server located under my desk and sometimes I think the learning curve of using cloud services is too steep and they cost is too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companies that consult other companies to reduce cloud costs. </a:t>
            </a:r>
            <a:r>
              <a:rPr lang="en-US" dirty="0" err="1"/>
              <a:t>Cloudsoft</a:t>
            </a:r>
            <a:r>
              <a:rPr lang="en-US" dirty="0"/>
              <a:t> also has a department for that. It’s like learning to drive a car, but you to still consult a driving instructor from time to time to avoid gas costs from bankrupting you, and avoid accidents.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2</a:t>
            </a:fld>
            <a:endParaRPr lang="en-US"/>
          </a:p>
        </p:txBody>
      </p:sp>
    </p:spTree>
    <p:extLst>
      <p:ext uri="{BB962C8B-B14F-4D97-AF65-F5344CB8AC3E}">
        <p14:creationId xmlns:p14="http://schemas.microsoft.com/office/powerpoint/2010/main" val="56860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3</a:t>
            </a:fld>
            <a:endParaRPr lang="en-US"/>
          </a:p>
        </p:txBody>
      </p:sp>
    </p:spTree>
    <p:extLst>
      <p:ext uri="{BB962C8B-B14F-4D97-AF65-F5344CB8AC3E}">
        <p14:creationId xmlns:p14="http://schemas.microsoft.com/office/powerpoint/2010/main" val="121393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lesson – ask here about the age of the audience</a:t>
            </a:r>
          </a:p>
          <a:p>
            <a:endParaRPr lang="en-US" dirty="0"/>
          </a:p>
          <a:p>
            <a:r>
              <a:rPr lang="en-US" dirty="0"/>
              <a:t>Disadvantages of old style:</a:t>
            </a:r>
          </a:p>
          <a:p>
            <a:pPr marL="171450" indent="-171450">
              <a:buFontTx/>
              <a:buChar char="-"/>
            </a:pPr>
            <a:r>
              <a:rPr lang="en-US" dirty="0"/>
              <a:t>Resources: hardware + software + networks</a:t>
            </a:r>
          </a:p>
          <a:p>
            <a:pPr marL="171450" indent="-171450">
              <a:buFontTx/>
              <a:buChar char="-"/>
            </a:pPr>
            <a:r>
              <a:rPr lang="en-US" dirty="0"/>
              <a:t>Costs or equipment</a:t>
            </a:r>
          </a:p>
          <a:p>
            <a:pPr marL="171450" indent="-171450">
              <a:buFontTx/>
              <a:buChar char="-"/>
            </a:pPr>
            <a:r>
              <a:rPr lang="en-US" dirty="0"/>
              <a:t>Cost of electricity</a:t>
            </a:r>
          </a:p>
          <a:p>
            <a:pPr marL="171450" indent="-171450">
              <a:buFontTx/>
              <a:buChar char="-"/>
            </a:pPr>
            <a:r>
              <a:rPr lang="en-US" dirty="0"/>
              <a:t>Cost or people to maintain them</a:t>
            </a:r>
          </a:p>
          <a:p>
            <a:pPr marL="171450" indent="-171450">
              <a:buFontTx/>
              <a:buChar char="-"/>
            </a:pPr>
            <a:r>
              <a:rPr lang="en-US" dirty="0"/>
              <a:t>You set up everything: software &amp; hardware, including networking</a:t>
            </a:r>
          </a:p>
          <a:p>
            <a:pPr marL="171450" indent="-171450">
              <a:buFontTx/>
              <a:buChar char="-"/>
            </a:pPr>
            <a:endParaRPr lang="en-US" dirty="0"/>
          </a:p>
          <a:p>
            <a:pPr marL="0" indent="0">
              <a:buFontTx/>
              <a:buNone/>
            </a:pPr>
            <a:r>
              <a:rPr lang="en-US" dirty="0"/>
              <a:t>Biggest advantage: </a:t>
            </a:r>
          </a:p>
          <a:p>
            <a:pPr marL="171450" indent="-171450">
              <a:buFontTx/>
              <a:buChar char="-"/>
            </a:pPr>
            <a:r>
              <a:rPr lang="en-US" dirty="0"/>
              <a:t>Total control over it: direct access to software and hardware</a:t>
            </a:r>
          </a:p>
          <a:p>
            <a:pPr marL="171450" indent="-171450">
              <a:buFontTx/>
              <a:buChar char="-"/>
            </a:pPr>
            <a:endParaRPr lang="en-US" dirty="0"/>
          </a:p>
          <a:p>
            <a:pPr marL="0" indent="0">
              <a:buFontTx/>
              <a:buNone/>
            </a:pPr>
            <a:r>
              <a:rPr lang="en-US" dirty="0"/>
              <a:t>Public clouds, you get a web interface and various CLIs:</a:t>
            </a:r>
          </a:p>
          <a:p>
            <a:pPr marL="171450" indent="-171450">
              <a:buFontTx/>
              <a:buChar char="-"/>
            </a:pPr>
            <a:r>
              <a:rPr lang="en-US" dirty="0"/>
              <a:t>Amazon – this looks </a:t>
            </a:r>
            <a:r>
              <a:rPr lang="en-US" dirty="0" err="1"/>
              <a:t>familliar</a:t>
            </a:r>
            <a:endParaRPr lang="en-US" dirty="0"/>
          </a:p>
          <a:p>
            <a:pPr marL="171450" indent="-171450">
              <a:buFontTx/>
              <a:buChar char="-"/>
            </a:pPr>
            <a:r>
              <a:rPr lang="en-US" dirty="0"/>
              <a:t>Google Cloud platform</a:t>
            </a:r>
          </a:p>
          <a:p>
            <a:pPr marL="171450" indent="-171450">
              <a:buFontTx/>
              <a:buChar char="-"/>
            </a:pPr>
            <a:r>
              <a:rPr lang="en-US" dirty="0"/>
              <a:t>Microsoft Azure</a:t>
            </a:r>
          </a:p>
          <a:p>
            <a:pPr marL="171450" indent="-171450">
              <a:buFontTx/>
              <a:buChar char="-"/>
            </a:pPr>
            <a:r>
              <a:rPr lang="en-US" dirty="0"/>
              <a:t>Alibaba</a:t>
            </a:r>
          </a:p>
          <a:p>
            <a:pPr marL="171450" indent="-171450">
              <a:buFontTx/>
              <a:buChar char="-"/>
            </a:pPr>
            <a:r>
              <a:rPr lang="en-US" dirty="0"/>
              <a:t>Oracle</a:t>
            </a:r>
          </a:p>
          <a:p>
            <a:pPr marL="171450" indent="-171450">
              <a:buFontTx/>
              <a:buChar char="-"/>
            </a:pPr>
            <a:endParaRPr lang="en-US" dirty="0"/>
          </a:p>
          <a:p>
            <a:pPr marL="0" indent="0">
              <a:buFontTx/>
              <a:buNone/>
            </a:pPr>
            <a:r>
              <a:rPr lang="en-US" dirty="0"/>
              <a:t>Advantages:</a:t>
            </a:r>
          </a:p>
          <a:p>
            <a:pPr marL="171450" indent="-171450">
              <a:buFontTx/>
              <a:buChar char="-"/>
            </a:pPr>
            <a:r>
              <a:rPr lang="en-US" dirty="0"/>
              <a:t>Scalability – old style -&gt; that server you had in your office was all you had</a:t>
            </a:r>
          </a:p>
          <a:p>
            <a:pPr marL="171450" indent="-171450">
              <a:buFontTx/>
              <a:buChar char="-"/>
            </a:pPr>
            <a:r>
              <a:rPr lang="en-US" dirty="0"/>
              <a:t>Disaster recovery -&gt; old style, recovery was costly and limited (you could have a backup server, or hard discs in a RAID setup</a:t>
            </a:r>
          </a:p>
          <a:p>
            <a:pPr marL="171450" indent="-171450">
              <a:buFontTx/>
              <a:buChar char="-"/>
            </a:pPr>
            <a:r>
              <a:rPr lang="en-US" dirty="0"/>
              <a:t>Keeping up to date - &lt;- also a disadvantage because you can only update to the supported version </a:t>
            </a:r>
          </a:p>
          <a:p>
            <a:pPr marL="171450" indent="-171450">
              <a:buFontTx/>
              <a:buChar char="-"/>
            </a:pPr>
            <a:r>
              <a:rPr lang="en-US" dirty="0"/>
              <a:t>Cost savings -&gt; technically yes, unless you configure your services wrong, or write a recursive lambda</a:t>
            </a:r>
          </a:p>
          <a:p>
            <a:pPr marL="171450" indent="-171450">
              <a:buFontTx/>
              <a:buChar char="-"/>
            </a:pPr>
            <a:endParaRPr lang="en-US" dirty="0"/>
          </a:p>
          <a:p>
            <a:pPr marL="0" indent="0">
              <a:buFontTx/>
              <a:buNone/>
            </a:pPr>
            <a:r>
              <a:rPr lang="en-US" dirty="0"/>
              <a:t>Biggest disadvantage:</a:t>
            </a:r>
          </a:p>
          <a:p>
            <a:pPr marL="0" indent="0">
              <a:buFontTx/>
              <a:buNone/>
            </a:pPr>
            <a:r>
              <a:rPr lang="en-US" dirty="0"/>
              <a:t>- You are stuck to it. Moving from a cloud provider to another is very… close to impossible.</a:t>
            </a:r>
          </a:p>
        </p:txBody>
      </p:sp>
      <p:sp>
        <p:nvSpPr>
          <p:cNvPr id="4" name="Slide Number Placeholder 3"/>
          <p:cNvSpPr>
            <a:spLocks noGrp="1"/>
          </p:cNvSpPr>
          <p:nvPr>
            <p:ph type="sldNum" sz="quarter" idx="5"/>
          </p:nvPr>
        </p:nvSpPr>
        <p:spPr/>
        <p:txBody>
          <a:bodyPr/>
          <a:lstStyle/>
          <a:p>
            <a:fld id="{D62F27D6-02B0-9E4F-9688-CC4BB499F553}" type="slidenum">
              <a:rPr lang="en-US" smtClean="0"/>
              <a:t>5</a:t>
            </a:fld>
            <a:endParaRPr lang="en-US"/>
          </a:p>
        </p:txBody>
      </p:sp>
    </p:spTree>
    <p:extLst>
      <p:ext uri="{BB962C8B-B14F-4D97-AF65-F5344CB8AC3E}">
        <p14:creationId xmlns:p14="http://schemas.microsoft.com/office/powerpoint/2010/main" val="423376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deploying your applications to the cloud is called: </a:t>
            </a:r>
            <a:r>
              <a:rPr lang="en-US" b="1" dirty="0"/>
              <a:t>provisioning cloud resources. </a:t>
            </a:r>
            <a:r>
              <a:rPr lang="en-US" b="0" dirty="0"/>
              <a:t>You write some configuration files with the resources you need to be created on the cloud provider and their properties, and some tool is responsible for making it happen.</a:t>
            </a:r>
          </a:p>
          <a:p>
            <a:r>
              <a:rPr lang="en-US" b="0" dirty="0"/>
              <a:t>Big cloud providers provide their own tools for </a:t>
            </a:r>
            <a:r>
              <a:rPr lang="en-GB" dirty="0"/>
              <a:t>create, deploy and manage infrastructure as code.</a:t>
            </a:r>
          </a:p>
          <a:p>
            <a:r>
              <a:rPr lang="en-GB" b="0" dirty="0"/>
              <a:t>Terraform &amp; </a:t>
            </a:r>
            <a:r>
              <a:rPr lang="en-GB" b="0" dirty="0" err="1"/>
              <a:t>Pulumi</a:t>
            </a:r>
            <a:r>
              <a:rPr lang="en-GB" b="0" dirty="0"/>
              <a:t> are opensource and free to use.</a:t>
            </a:r>
          </a:p>
          <a:p>
            <a:endParaRPr lang="en-GB" b="0" dirty="0"/>
          </a:p>
          <a:p>
            <a:endParaRPr lang="en-GB" b="0" dirty="0"/>
          </a:p>
          <a:p>
            <a:r>
              <a:rPr lang="en-GB" b="0" dirty="0"/>
              <a:t>The crazy way: do it manually.  This actually works, if all you have is a blog.  :D I know from personal experience.</a:t>
            </a:r>
            <a:endParaRPr lang="en-US" b="0" dirty="0"/>
          </a:p>
          <a:p>
            <a:endParaRPr lang="en-US" b="0" dirty="0"/>
          </a:p>
          <a:p>
            <a:r>
              <a:rPr lang="en-US" b="1" dirty="0"/>
              <a:t>This can be done in a few ways:</a:t>
            </a:r>
          </a:p>
          <a:p>
            <a:endParaRPr lang="en-US" dirty="0"/>
          </a:p>
          <a:p>
            <a:r>
              <a:rPr lang="en-US" dirty="0"/>
              <a:t>Design your application for the cloud</a:t>
            </a:r>
          </a:p>
          <a:p>
            <a:pPr marL="171450" indent="-171450">
              <a:buFontTx/>
              <a:buChar char="-"/>
            </a:pPr>
            <a:r>
              <a:rPr lang="en-US" dirty="0"/>
              <a:t>Use static frontends</a:t>
            </a:r>
          </a:p>
          <a:p>
            <a:pPr marL="171450" indent="-171450">
              <a:buFontTx/>
              <a:buChar char="-"/>
            </a:pPr>
            <a:r>
              <a:rPr lang="en-US" dirty="0"/>
              <a:t>Scalable backends &amp; databases</a:t>
            </a:r>
          </a:p>
          <a:p>
            <a:pPr marL="171450" indent="-171450">
              <a:buFontTx/>
              <a:buChar char="-"/>
            </a:pPr>
            <a:endParaRPr lang="en-US" dirty="0"/>
          </a:p>
          <a:p>
            <a:pPr marL="171450" indent="-171450">
              <a:buFontTx/>
              <a:buChar char="-"/>
            </a:pPr>
            <a:r>
              <a:rPr lang="en-US" dirty="0"/>
              <a:t>Manually – eh … setup the network, VMs, and all other resources using the cloud provider web console and CLI</a:t>
            </a:r>
          </a:p>
          <a:p>
            <a:pPr marL="171450" indent="-171450">
              <a:buFontTx/>
              <a:buChar char="-"/>
            </a:pPr>
            <a:r>
              <a:rPr lang="en-US" dirty="0"/>
              <a:t>CloudFormation &lt;-provided by AWS -&gt; you describe your infrastructure using  a JSON based resource specification</a:t>
            </a:r>
          </a:p>
          <a:p>
            <a:pPr marL="171450" indent="-171450">
              <a:buFontTx/>
              <a:buChar char="-"/>
            </a:pPr>
            <a:r>
              <a:rPr lang="en-US" dirty="0"/>
              <a:t>Deployment Manager &lt;- provided by GCP-&gt; you describe your infrastructure using  a YAML based resource specification</a:t>
            </a:r>
          </a:p>
          <a:p>
            <a:pPr marL="171450" indent="-171450">
              <a:buFontTx/>
              <a:buChar char="-"/>
            </a:pPr>
            <a:r>
              <a:rPr lang="en-US" dirty="0"/>
              <a:t>Terraform  &lt;- uses a JSON-like based specification, the </a:t>
            </a:r>
            <a:r>
              <a:rPr lang="en-GB" i="1" dirty="0"/>
              <a:t>native syntax</a:t>
            </a:r>
            <a:r>
              <a:rPr lang="en-GB" dirty="0"/>
              <a:t> of the Terraform language, called also HCL - </a:t>
            </a:r>
            <a:r>
              <a:rPr lang="en-GB" b="1" dirty="0" err="1"/>
              <a:t>HashiCorp</a:t>
            </a:r>
            <a:r>
              <a:rPr lang="en-GB" b="1" dirty="0"/>
              <a:t> Configuration Language </a:t>
            </a:r>
            <a:r>
              <a:rPr lang="en-GB" b="0" dirty="0"/>
              <a:t>(JSON can also be used)</a:t>
            </a:r>
          </a:p>
          <a:p>
            <a:pPr marL="171450" indent="-171450">
              <a:buFontTx/>
              <a:buChar char="-"/>
            </a:pPr>
            <a:r>
              <a:rPr lang="en-GB" b="0" dirty="0" err="1"/>
              <a:t>Pulumi</a:t>
            </a:r>
            <a:r>
              <a:rPr lang="en-GB" b="0" dirty="0"/>
              <a:t> &lt;- describes infrastructure using various programming languages: Java, JavaScript, Go  etc… </a:t>
            </a:r>
            <a:endParaRPr lang="en-US" b="0" dirty="0"/>
          </a:p>
          <a:p>
            <a:endParaRPr lang="en-US" dirty="0"/>
          </a:p>
          <a:p>
            <a:r>
              <a:rPr lang="en-US" dirty="0"/>
              <a:t>Each of these tools offer the possibility of describing your infrastructure using code or structured test, provide the means to instruct a cloud provider to create those resources for you and monitor those resources to an extent. </a:t>
            </a:r>
          </a:p>
          <a:p>
            <a:r>
              <a:rPr lang="en-US" dirty="0"/>
              <a:t>Each of them has drawbacks, for example using tools specific to a cloud provider ties you to that cloud provider, using open-source tools brings the risk of vulnerabilities and bug that take long to fix.</a:t>
            </a:r>
          </a:p>
          <a:p>
            <a:endParaRPr lang="en-US" dirty="0"/>
          </a:p>
          <a:p>
            <a:r>
              <a:rPr lang="en-US" dirty="0"/>
              <a:t>If you want to avoid tying yourself to a cloud provider even more than you already are, or you want to give control over creating and destroying the resources to a Continuous integration tool for example.</a:t>
            </a:r>
          </a:p>
        </p:txBody>
      </p:sp>
      <p:sp>
        <p:nvSpPr>
          <p:cNvPr id="4" name="Slide Number Placeholder 3"/>
          <p:cNvSpPr>
            <a:spLocks noGrp="1"/>
          </p:cNvSpPr>
          <p:nvPr>
            <p:ph type="sldNum" sz="quarter" idx="5"/>
          </p:nvPr>
        </p:nvSpPr>
        <p:spPr/>
        <p:txBody>
          <a:bodyPr/>
          <a:lstStyle/>
          <a:p>
            <a:fld id="{D62F27D6-02B0-9E4F-9688-CC4BB499F553}" type="slidenum">
              <a:rPr lang="en-US" smtClean="0"/>
              <a:t>6</a:t>
            </a:fld>
            <a:endParaRPr lang="en-US"/>
          </a:p>
        </p:txBody>
      </p:sp>
    </p:spTree>
    <p:extLst>
      <p:ext uri="{BB962C8B-B14F-4D97-AF65-F5344CB8AC3E}">
        <p14:creationId xmlns:p14="http://schemas.microsoft.com/office/powerpoint/2010/main" val="376394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is a specification designed to ease management of applications, including packaging and deployment, across </a:t>
            </a:r>
            <a:r>
              <a:rPr lang="en-GB" dirty="0">
                <a:hlinkClick r:id="rId3"/>
              </a:rPr>
              <a:t>public</a:t>
            </a:r>
            <a:r>
              <a:rPr lang="en-GB" dirty="0"/>
              <a:t> and </a:t>
            </a:r>
            <a:r>
              <a:rPr lang="en-GB" dirty="0">
                <a:hlinkClick r:id="rId4"/>
              </a:rPr>
              <a:t>private </a:t>
            </a:r>
            <a:r>
              <a:rPr lang="en-GB" dirty="0">
                <a:hlinkClick r:id="rId5"/>
              </a:rPr>
              <a:t>cloud computing</a:t>
            </a:r>
            <a:r>
              <a:rPr lang="en-GB" dirty="0"/>
              <a:t> platforms.</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Deploy it anywhere - public or private, cloud or Kubernetes cluster</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dirty="0"/>
              <a:t>Apache Brooklyn is built for agile deployment of applications across cloud and other targets, and real-time </a:t>
            </a:r>
            <a:r>
              <a:rPr lang="en-GB" dirty="0">
                <a:hlinkClick r:id="rId6" tooltip="Refers to the self-managing characteristics of distributed computing resources,&#10;adapting to unpredictable changes while hiding intrinsic complexity to&#10;operators and users."/>
              </a:rPr>
              <a:t>autonomic</a:t>
            </a:r>
            <a:r>
              <a:rPr lang="en-GB" dirty="0"/>
              <a:t> management. "</a:t>
            </a:r>
            <a:r>
              <a:rPr lang="en-GB" dirty="0">
                <a:hlinkClick r:id="rId6" tooltip="Refers to the self-managing characteristics of distributed computing resources,&#10;adapting to unpredictable changes while hiding intrinsic complexity to&#10;operators and users."/>
              </a:rPr>
              <a:t>Autonomic</a:t>
            </a:r>
            <a:r>
              <a:rPr lang="en-GB" dirty="0"/>
              <a:t> computing" is the concept of components looking after themselves where possible (self-healing, self-optimizing, etc).</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Basically, Apache Brooklyn is a </a:t>
            </a:r>
            <a:r>
              <a:rPr lang="en-GB" b="0" i="0" dirty="0" err="1">
                <a:solidFill>
                  <a:srgbClr val="BDC1C6"/>
                </a:solidFill>
                <a:effectLst/>
                <a:latin typeface="arial" panose="020B0604020202020204" pitchFamily="34" charset="0"/>
              </a:rPr>
              <a:t>swiss</a:t>
            </a:r>
            <a:r>
              <a:rPr lang="en-GB" b="0" i="0" dirty="0">
                <a:solidFill>
                  <a:srgbClr val="BDC1C6"/>
                </a:solidFill>
                <a:effectLst/>
                <a:latin typeface="arial" panose="020B0604020202020204" pitchFamily="34" charset="0"/>
              </a:rPr>
              <a:t> army knife – helps you easily model your cloud application, deploy it, monitor it and if used right it can keep your application available at all times. </a:t>
            </a:r>
          </a:p>
          <a:p>
            <a:pPr marL="171450" indent="-171450">
              <a:buFontTx/>
              <a:buChar char="-"/>
            </a:pPr>
            <a:r>
              <a:rPr lang="en-GB" b="0" i="0" dirty="0">
                <a:solidFill>
                  <a:srgbClr val="BDC1C6"/>
                </a:solidFill>
                <a:effectLst/>
                <a:latin typeface="arial" panose="020B0604020202020204" pitchFamily="34" charset="0"/>
              </a:rPr>
              <a:t>But two things that I keep telling </a:t>
            </a:r>
            <a:r>
              <a:rPr lang="en-GB" b="0" i="0" dirty="0" err="1">
                <a:solidFill>
                  <a:srgbClr val="BDC1C6"/>
                </a:solidFill>
                <a:effectLst/>
                <a:latin typeface="arial" panose="020B0604020202020204" pitchFamily="34" charset="0"/>
              </a:rPr>
              <a:t>Cloudsoft</a:t>
            </a:r>
            <a:r>
              <a:rPr lang="en-GB" b="0" i="0" dirty="0">
                <a:solidFill>
                  <a:srgbClr val="BDC1C6"/>
                </a:solidFill>
                <a:effectLst/>
                <a:latin typeface="arial" panose="020B0604020202020204" pitchFamily="34" charset="0"/>
              </a:rPr>
              <a:t>  they should brag more about Apache Brooklyn:</a:t>
            </a:r>
          </a:p>
          <a:p>
            <a:pPr marL="628650" lvl="1" indent="-171450">
              <a:buFontTx/>
              <a:buChar char="-"/>
            </a:pPr>
            <a:r>
              <a:rPr lang="en-GB" b="0" i="0" dirty="0">
                <a:solidFill>
                  <a:srgbClr val="BDC1C6"/>
                </a:solidFill>
                <a:effectLst/>
                <a:latin typeface="arial" panose="020B0604020202020204" pitchFamily="34" charset="0"/>
              </a:rPr>
              <a:t>Avoid cloud costs during development</a:t>
            </a:r>
          </a:p>
          <a:p>
            <a:pPr marL="628650" lvl="1" indent="-171450">
              <a:buFontTx/>
              <a:buChar char="-"/>
            </a:pPr>
            <a:r>
              <a:rPr lang="en-GB" b="0" i="0" dirty="0">
                <a:solidFill>
                  <a:srgbClr val="BDC1C6"/>
                </a:solidFill>
                <a:effectLst/>
                <a:latin typeface="arial" panose="020B0604020202020204" pitchFamily="34" charset="0"/>
              </a:rPr>
              <a:t>Relaxing the tie you have with your cloud provider -&gt; example: if your application does not use specific cloud services like lambda functions -&gt; e.g. it just represented by a bunch of services that can be installed on any VM, or a bunch of containers that can be run in any </a:t>
            </a:r>
            <a:r>
              <a:rPr lang="en-GB" b="0" i="0" dirty="0" err="1">
                <a:solidFill>
                  <a:srgbClr val="BDC1C6"/>
                </a:solidFill>
                <a:effectLst/>
                <a:latin typeface="arial" panose="020B0604020202020204" pitchFamily="34" charset="0"/>
              </a:rPr>
              <a:t>Kubernets</a:t>
            </a:r>
            <a:r>
              <a:rPr lang="en-GB" b="0" i="0" dirty="0">
                <a:solidFill>
                  <a:srgbClr val="BDC1C6"/>
                </a:solidFill>
                <a:effectLst/>
                <a:latin typeface="arial" panose="020B0604020202020204" pitchFamily="34" charset="0"/>
              </a:rPr>
              <a:t> cluster, you can use the same CAMP configuration, change the location in Apache Brooklyn and deploy it in the new cloud of your choice.  You still have to do some work if you want to move data from a database to another, but oh well…</a:t>
            </a:r>
          </a:p>
        </p:txBody>
      </p:sp>
      <p:sp>
        <p:nvSpPr>
          <p:cNvPr id="4" name="Slide Number Placeholder 3"/>
          <p:cNvSpPr>
            <a:spLocks noGrp="1"/>
          </p:cNvSpPr>
          <p:nvPr>
            <p:ph type="sldNum" sz="quarter" idx="5"/>
          </p:nvPr>
        </p:nvSpPr>
        <p:spPr/>
        <p:txBody>
          <a:bodyPr/>
          <a:lstStyle/>
          <a:p>
            <a:fld id="{D62F27D6-02B0-9E4F-9688-CC4BB499F553}" type="slidenum">
              <a:rPr lang="en-US" smtClean="0"/>
              <a:t>8</a:t>
            </a:fld>
            <a:endParaRPr lang="en-US"/>
          </a:p>
        </p:txBody>
      </p:sp>
    </p:spTree>
    <p:extLst>
      <p:ext uri="{BB962C8B-B14F-4D97-AF65-F5344CB8AC3E}">
        <p14:creationId xmlns:p14="http://schemas.microsoft.com/office/powerpoint/2010/main" val="173811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r>
              <a:rPr lang="en-GB" b="0" i="0" dirty="0">
                <a:solidFill>
                  <a:srgbClr val="BDC1C6"/>
                </a:solidFill>
                <a:effectLst/>
                <a:latin typeface="arial" panose="020B0604020202020204" pitchFamily="34" charset="0"/>
              </a:rPr>
              <a:t>TODO –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0" i="0" dirty="0">
                <a:solidFill>
                  <a:srgbClr val="BDC1C6"/>
                </a:solidFill>
                <a:effectLst/>
                <a:latin typeface="arial" panose="020B0604020202020204" pitchFamily="34" charset="0"/>
              </a:rPr>
              <a:t>Concepts: </a:t>
            </a:r>
          </a:p>
          <a:p>
            <a:pPr marL="628650" lvl="1" indent="-171450">
              <a:buFontTx/>
              <a:buChar char="-"/>
            </a:pPr>
            <a:r>
              <a:rPr lang="en-GB" b="0" i="0" dirty="0">
                <a:solidFill>
                  <a:srgbClr val="BDC1C6"/>
                </a:solidFill>
                <a:effectLst/>
                <a:latin typeface="arial" panose="020B0604020202020204" pitchFamily="34" charset="0"/>
              </a:rPr>
              <a:t>Blueprints – descriptor or patterns telling Apache Brooklyn how applications should be deployed. Written in a YAML specification called CAMP -  </a:t>
            </a: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 also supports DSL expressions to link your components together in various ways. The </a:t>
            </a:r>
            <a:r>
              <a:rPr lang="en-GB" dirty="0">
                <a:hlinkClick r:id="rId3" tooltip="A description of an application or system, which can be used for its automated&#10;deployment and runtime management. The blueprint describes a model of the&#10;application (i.e. its components, their configuration, and their&#10;relationships), along with policies for runtime management. The blueprint can&#10;be described in YAML or Java."/>
              </a:rPr>
              <a:t>blueprint</a:t>
            </a:r>
            <a:r>
              <a:rPr lang="en-GB" dirty="0"/>
              <a:t> also specifies the inter-relationships between the configurations of the components.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Locations: used to configure the cloud where your entities are deployed, and all the properties specific to that cloud provider. Or cluster – because a location can point to a </a:t>
            </a:r>
            <a:r>
              <a:rPr lang="en-GB" b="0" i="0" dirty="0" err="1">
                <a:solidFill>
                  <a:srgbClr val="BDC1C6"/>
                </a:solidFill>
                <a:effectLst/>
                <a:latin typeface="arial" panose="020B0604020202020204" pitchFamily="34" charset="0"/>
              </a:rPr>
              <a:t>Kuberbetes</a:t>
            </a:r>
            <a:r>
              <a:rPr lang="en-GB" b="0" i="0" dirty="0">
                <a:solidFill>
                  <a:srgbClr val="BDC1C6"/>
                </a:solidFill>
                <a:effectLst/>
                <a:latin typeface="arial" panose="020B0604020202020204" pitchFamily="34" charset="0"/>
              </a:rPr>
              <a:t> or vSphere cluster</a:t>
            </a:r>
          </a:p>
          <a:p>
            <a:pPr marL="628650" lvl="1" indent="-171450">
              <a:buFontTx/>
              <a:buChar char="-"/>
            </a:pPr>
            <a:r>
              <a:rPr lang="en-GB" b="0" i="0" dirty="0">
                <a:solidFill>
                  <a:srgbClr val="BDC1C6"/>
                </a:solidFill>
                <a:effectLst/>
                <a:latin typeface="arial" panose="020B0604020202020204" pitchFamily="34" charset="0"/>
              </a:rPr>
              <a:t>Entities – a resource managed by Apache Brooklyn, every entity has a single parent entity called Application. </a:t>
            </a:r>
            <a:r>
              <a:rPr lang="en-GB" dirty="0"/>
              <a:t>An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represents a resource under management (individual machines or software processes) or logical collections of these. Entities are arranged hierarchically. A number of common entity types are available in the Brooklyn </a:t>
            </a:r>
            <a:r>
              <a:rPr lang="en-GB" dirty="0" err="1"/>
              <a:t>catalog</a:t>
            </a:r>
            <a:r>
              <a:rPr lang="en-GB" dirty="0"/>
              <a:t> -&gt; </a:t>
            </a:r>
            <a:r>
              <a:rPr lang="en-GB" dirty="0" err="1"/>
              <a:t>eg.</a:t>
            </a:r>
            <a:r>
              <a:rPr lang="en-GB" dirty="0"/>
              <a:t> – Apache Tomcat server, various databases, etc. You can write your own in Java or any other language and add them to the </a:t>
            </a:r>
            <a:r>
              <a:rPr lang="en-GB" dirty="0" err="1"/>
              <a:t>catalog</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Sensors - </a:t>
            </a:r>
            <a:r>
              <a:rPr lang="en-GB" dirty="0"/>
              <a:t>(activity information and notifications)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Effectors - </a:t>
            </a:r>
            <a:r>
              <a:rPr lang="en-GB" dirty="0"/>
              <a:t>(operations that can be invoked on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Policies - </a:t>
            </a:r>
            <a:r>
              <a:rPr lang="en-GB" dirty="0"/>
              <a:t>perform the active management enabled by Brooklyn. Policies can subscribe to sensors from entities or run periodically, and when they run they can perform calculations, look up other values, and if deemed necessary invoke effectors or emit </a:t>
            </a:r>
            <a:r>
              <a:rPr lang="en-GB" dirty="0">
                <a:hlinkClick r:id="rId5" tooltip="A sensor is a property, or attribute of an Apache Brooklyn entity, updated in real-time."/>
              </a:rPr>
              <a:t>sensor</a:t>
            </a:r>
            <a:r>
              <a:rPr lang="en-GB" dirty="0"/>
              <a:t> values from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with which they are associated. – use an an example an auto-scaling policy</a:t>
            </a:r>
            <a:endParaRPr lang="en-US" b="0" i="0" dirty="0">
              <a:solidFill>
                <a:srgbClr val="BDC1C6"/>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62F27D6-02B0-9E4F-9688-CC4BB499F553}" type="slidenum">
              <a:rPr lang="en-US" smtClean="0"/>
              <a:t>9</a:t>
            </a:fld>
            <a:endParaRPr lang="en-US"/>
          </a:p>
        </p:txBody>
      </p:sp>
    </p:spTree>
    <p:extLst>
      <p:ext uri="{BB962C8B-B14F-4D97-AF65-F5344CB8AC3E}">
        <p14:creationId xmlns:p14="http://schemas.microsoft.com/office/powerpoint/2010/main" val="17281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mode: Basically Apache Brooklyn </a:t>
            </a:r>
            <a:r>
              <a:rPr lang="en-US" dirty="0" err="1"/>
              <a:t>ssh</a:t>
            </a:r>
            <a:r>
              <a:rPr lang="en-US" dirty="0"/>
              <a:t>-es into VM and installs there what you tell it to install.</a:t>
            </a:r>
          </a:p>
          <a:p>
            <a:endParaRPr lang="en-US" dirty="0"/>
          </a:p>
          <a:p>
            <a:r>
              <a:rPr lang="en-US" dirty="0"/>
              <a:t>For AWS cloud the module the library that support remote manipulation of resources is named </a:t>
            </a:r>
            <a:r>
              <a:rPr lang="en-US" dirty="0" err="1"/>
              <a:t>JClouds</a:t>
            </a:r>
            <a:r>
              <a:rPr lang="en-US" dirty="0"/>
              <a:t>. </a:t>
            </a:r>
          </a:p>
          <a:p>
            <a:endParaRPr lang="en-US" dirty="0"/>
          </a:p>
          <a:p>
            <a:r>
              <a:rPr lang="en-US" dirty="0"/>
              <a:t>The terraform module – provides a few types for the catalog that allow Apache Brooklyn to interact with terraform on your behalf. You don’t have to touch the CLI anymore, and Apache Brooklyn renders the  resources state via various sensors… and you can add your own.  I don’t want to brag but I worked on it, and had a blast writing the code. </a:t>
            </a:r>
          </a:p>
          <a:p>
            <a:r>
              <a:rPr lang="en-US" dirty="0"/>
              <a:t>The advantage of this module is that you can actually import an existing terraform deployment into Apache Brooklyn. </a:t>
            </a:r>
          </a:p>
          <a:p>
            <a:endParaRPr lang="en-US" dirty="0"/>
          </a:p>
          <a:p>
            <a:r>
              <a:rPr lang="en-US" dirty="0"/>
              <a:t>We have a Kubernetes module - provides a few types for the catalog that allow Apache Brooklyn to interact with </a:t>
            </a:r>
            <a:r>
              <a:rPr lang="en-US" dirty="0" err="1"/>
              <a:t>kubectl</a:t>
            </a:r>
            <a:r>
              <a:rPr lang="en-US" dirty="0"/>
              <a:t>  on your behalf and deploy and monitor applications </a:t>
            </a:r>
            <a:r>
              <a:rPr lang="en-US" dirty="0" err="1"/>
              <a:t>ona</a:t>
            </a:r>
            <a:r>
              <a:rPr lang="en-US" dirty="0"/>
              <a:t> Kubernetes cluster</a:t>
            </a:r>
          </a:p>
        </p:txBody>
      </p:sp>
      <p:sp>
        <p:nvSpPr>
          <p:cNvPr id="4" name="Slide Number Placeholder 3"/>
          <p:cNvSpPr>
            <a:spLocks noGrp="1"/>
          </p:cNvSpPr>
          <p:nvPr>
            <p:ph type="sldNum" sz="quarter" idx="5"/>
          </p:nvPr>
        </p:nvSpPr>
        <p:spPr/>
        <p:txBody>
          <a:bodyPr/>
          <a:lstStyle/>
          <a:p>
            <a:fld id="{D62F27D6-02B0-9E4F-9688-CC4BB499F553}" type="slidenum">
              <a:rPr lang="en-US" smtClean="0"/>
              <a:t>10</a:t>
            </a:fld>
            <a:endParaRPr lang="en-US"/>
          </a:p>
        </p:txBody>
      </p:sp>
    </p:spTree>
    <p:extLst>
      <p:ext uri="{BB962C8B-B14F-4D97-AF65-F5344CB8AC3E}">
        <p14:creationId xmlns:p14="http://schemas.microsoft.com/office/powerpoint/2010/main" val="314842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11</a:t>
            </a:fld>
            <a:endParaRPr lang="en-US"/>
          </a:p>
        </p:txBody>
      </p:sp>
    </p:spTree>
    <p:extLst>
      <p:ext uri="{BB962C8B-B14F-4D97-AF65-F5344CB8AC3E}">
        <p14:creationId xmlns:p14="http://schemas.microsoft.com/office/powerpoint/2010/main" val="137915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53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828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5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80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80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6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15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522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71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12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23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10/7/22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71269778"/>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4.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56067" y="651244"/>
            <a:ext cx="6997876" cy="3063240"/>
          </a:xfrm>
        </p:spPr>
        <p:txBody>
          <a:bodyPr>
            <a:normAutofit/>
          </a:bodyPr>
          <a:lstStyle/>
          <a:p>
            <a:r>
              <a:rPr lang="en-US" sz="6000" b="1" dirty="0">
                <a:latin typeface="ACADEMY ENGRAVED LET PLAIN:1.0" panose="02000000000000000000" pitchFamily="2" charset="0"/>
              </a:rPr>
              <a:t>Describe Once, </a:t>
            </a:r>
            <a:br>
              <a:rPr lang="en-US" sz="6000" b="1" dirty="0">
                <a:latin typeface="ACADEMY ENGRAVED LET PLAIN:1.0" panose="02000000000000000000" pitchFamily="2" charset="0"/>
              </a:rPr>
            </a:br>
            <a:r>
              <a:rPr lang="en-US" sz="6000" b="1" dirty="0">
                <a:latin typeface="ACADEMY ENGRAVED LET PLAIN:1.0" panose="02000000000000000000" pitchFamily="2" charset="0"/>
              </a:rPr>
              <a:t>    Run Wherever?</a:t>
            </a: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609599" y="3992880"/>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A quirky guide to Spring in the cloud with Apache Brooklyn </a:t>
            </a:r>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303070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B163AD3-1F81-69E2-F79E-C170E1E89868}"/>
              </a:ext>
            </a:extLst>
          </p:cNvPr>
          <p:cNvSpPr/>
          <p:nvPr/>
        </p:nvSpPr>
        <p:spPr>
          <a:xfrm>
            <a:off x="7171426" y="1496291"/>
            <a:ext cx="4619529" cy="4941587"/>
          </a:xfrm>
          <a:prstGeom prst="rect">
            <a:avLst/>
          </a:prstGeom>
          <a:solidFill>
            <a:schemeClr val="bg1">
              <a:lumMod val="50000"/>
              <a:lumOff val="50000"/>
              <a:alpha val="78501"/>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
        <p:nvSpPr>
          <p:cNvPr id="7" name="Title 1">
            <a:extLst>
              <a:ext uri="{FF2B5EF4-FFF2-40B4-BE49-F238E27FC236}">
                <a16:creationId xmlns:a16="http://schemas.microsoft.com/office/drawing/2014/main" id="{283D8B24-228B-7BCB-F305-FCA9617E2408}"/>
              </a:ext>
            </a:extLst>
          </p:cNvPr>
          <p:cNvSpPr txBox="1">
            <a:spLocks/>
          </p:cNvSpPr>
          <p:nvPr/>
        </p:nvSpPr>
        <p:spPr>
          <a:xfrm>
            <a:off x="457200" y="-107806"/>
            <a:ext cx="768503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CADEMY ENGRAVED LET PLAIN:1.0" panose="02000000000000000000" pitchFamily="2" charset="0"/>
              </a:rPr>
              <a:t>Apache Brooklyn: Even More</a:t>
            </a:r>
            <a:endParaRPr lang="en-US" dirty="0"/>
          </a:p>
        </p:txBody>
      </p:sp>
      <p:pic>
        <p:nvPicPr>
          <p:cNvPr id="9" name="Picture 8">
            <a:extLst>
              <a:ext uri="{FF2B5EF4-FFF2-40B4-BE49-F238E27FC236}">
                <a16:creationId xmlns:a16="http://schemas.microsoft.com/office/drawing/2014/main" id="{54E52E29-3E49-9DF5-D6FC-E8A2CA3B9D65}"/>
              </a:ext>
            </a:extLst>
          </p:cNvPr>
          <p:cNvPicPr>
            <a:picLocks noChangeAspect="1"/>
          </p:cNvPicPr>
          <p:nvPr/>
        </p:nvPicPr>
        <p:blipFill>
          <a:blip r:embed="rId4"/>
          <a:stretch>
            <a:fillRect/>
          </a:stretch>
        </p:blipFill>
        <p:spPr>
          <a:xfrm>
            <a:off x="1020171" y="2893580"/>
            <a:ext cx="1070840" cy="1070840"/>
          </a:xfrm>
          <a:prstGeom prst="rect">
            <a:avLst/>
          </a:prstGeom>
        </p:spPr>
      </p:pic>
      <p:pic>
        <p:nvPicPr>
          <p:cNvPr id="10" name="Picture 9">
            <a:extLst>
              <a:ext uri="{FF2B5EF4-FFF2-40B4-BE49-F238E27FC236}">
                <a16:creationId xmlns:a16="http://schemas.microsoft.com/office/drawing/2014/main" id="{6F7F7D5D-054A-A7E2-68F0-1B6FBCF78B76}"/>
              </a:ext>
            </a:extLst>
          </p:cNvPr>
          <p:cNvPicPr>
            <a:picLocks noChangeAspect="1"/>
          </p:cNvPicPr>
          <p:nvPr/>
        </p:nvPicPr>
        <p:blipFill>
          <a:blip r:embed="rId5"/>
          <a:stretch>
            <a:fillRect/>
          </a:stretch>
        </p:blipFill>
        <p:spPr>
          <a:xfrm>
            <a:off x="4356257" y="3220832"/>
            <a:ext cx="901577" cy="901577"/>
          </a:xfrm>
          <a:prstGeom prst="rect">
            <a:avLst/>
          </a:prstGeom>
        </p:spPr>
      </p:pic>
      <p:pic>
        <p:nvPicPr>
          <p:cNvPr id="19" name="Picture 18">
            <a:extLst>
              <a:ext uri="{FF2B5EF4-FFF2-40B4-BE49-F238E27FC236}">
                <a16:creationId xmlns:a16="http://schemas.microsoft.com/office/drawing/2014/main" id="{28E68E09-0485-4EF2-3194-04C5D3B060C5}"/>
              </a:ext>
            </a:extLst>
          </p:cNvPr>
          <p:cNvPicPr>
            <a:picLocks noChangeAspect="1"/>
          </p:cNvPicPr>
          <p:nvPr/>
        </p:nvPicPr>
        <p:blipFill>
          <a:blip r:embed="rId6"/>
          <a:stretch>
            <a:fillRect/>
          </a:stretch>
        </p:blipFill>
        <p:spPr>
          <a:xfrm>
            <a:off x="8842032" y="1644865"/>
            <a:ext cx="2485030" cy="1433128"/>
          </a:xfrm>
          <a:prstGeom prst="rect">
            <a:avLst/>
          </a:prstGeom>
        </p:spPr>
      </p:pic>
      <p:sp>
        <p:nvSpPr>
          <p:cNvPr id="20" name="TextBox 19">
            <a:extLst>
              <a:ext uri="{FF2B5EF4-FFF2-40B4-BE49-F238E27FC236}">
                <a16:creationId xmlns:a16="http://schemas.microsoft.com/office/drawing/2014/main" id="{4124E5B8-EBEA-1DFD-C5BE-62DA27EE2850}"/>
              </a:ext>
            </a:extLst>
          </p:cNvPr>
          <p:cNvSpPr txBox="1"/>
          <p:nvPr/>
        </p:nvSpPr>
        <p:spPr>
          <a:xfrm>
            <a:off x="8470354" y="3277436"/>
            <a:ext cx="3191838" cy="584775"/>
          </a:xfrm>
          <a:prstGeom prst="rect">
            <a:avLst/>
          </a:prstGeom>
          <a:noFill/>
        </p:spPr>
        <p:txBody>
          <a:bodyPr wrap="square" rtlCol="0">
            <a:spAutoFit/>
          </a:bodyPr>
          <a:lstStyle/>
          <a:p>
            <a:pPr algn="ctr"/>
            <a:r>
              <a:rPr lang="en-US" sz="3200" dirty="0"/>
              <a:t>THE CLOUD</a:t>
            </a:r>
          </a:p>
        </p:txBody>
      </p:sp>
      <p:pic>
        <p:nvPicPr>
          <p:cNvPr id="22" name="Picture 21">
            <a:extLst>
              <a:ext uri="{FF2B5EF4-FFF2-40B4-BE49-F238E27FC236}">
                <a16:creationId xmlns:a16="http://schemas.microsoft.com/office/drawing/2014/main" id="{D9988A75-C91F-E291-97A6-97AF4ABA30C4}"/>
              </a:ext>
            </a:extLst>
          </p:cNvPr>
          <p:cNvPicPr>
            <a:picLocks noChangeAspect="1"/>
          </p:cNvPicPr>
          <p:nvPr/>
        </p:nvPicPr>
        <p:blipFill>
          <a:blip r:embed="rId7"/>
          <a:stretch>
            <a:fillRect/>
          </a:stretch>
        </p:blipFill>
        <p:spPr>
          <a:xfrm>
            <a:off x="7336740" y="1896733"/>
            <a:ext cx="1041399" cy="996847"/>
          </a:xfrm>
          <a:prstGeom prst="rect">
            <a:avLst/>
          </a:prstGeom>
        </p:spPr>
      </p:pic>
      <p:pic>
        <p:nvPicPr>
          <p:cNvPr id="24" name="Picture 23">
            <a:extLst>
              <a:ext uri="{FF2B5EF4-FFF2-40B4-BE49-F238E27FC236}">
                <a16:creationId xmlns:a16="http://schemas.microsoft.com/office/drawing/2014/main" id="{5306D73E-0783-5C6C-2A9F-BB939E2E5AB2}"/>
              </a:ext>
            </a:extLst>
          </p:cNvPr>
          <p:cNvPicPr>
            <a:picLocks noChangeAspect="1"/>
          </p:cNvPicPr>
          <p:nvPr/>
        </p:nvPicPr>
        <p:blipFill>
          <a:blip r:embed="rId8"/>
          <a:stretch>
            <a:fillRect/>
          </a:stretch>
        </p:blipFill>
        <p:spPr>
          <a:xfrm>
            <a:off x="9481646" y="4254838"/>
            <a:ext cx="1475959" cy="1398277"/>
          </a:xfrm>
          <a:prstGeom prst="rect">
            <a:avLst/>
          </a:prstGeom>
        </p:spPr>
      </p:pic>
      <p:sp>
        <p:nvSpPr>
          <p:cNvPr id="25" name="TextBox 24">
            <a:extLst>
              <a:ext uri="{FF2B5EF4-FFF2-40B4-BE49-F238E27FC236}">
                <a16:creationId xmlns:a16="http://schemas.microsoft.com/office/drawing/2014/main" id="{4E376EF6-99B2-F6BD-5A2D-A7FFC1B74165}"/>
              </a:ext>
            </a:extLst>
          </p:cNvPr>
          <p:cNvSpPr txBox="1"/>
          <p:nvPr/>
        </p:nvSpPr>
        <p:spPr>
          <a:xfrm>
            <a:off x="8770874" y="5486400"/>
            <a:ext cx="2590799" cy="584775"/>
          </a:xfrm>
          <a:prstGeom prst="rect">
            <a:avLst/>
          </a:prstGeom>
          <a:noFill/>
        </p:spPr>
        <p:txBody>
          <a:bodyPr wrap="square" rtlCol="0">
            <a:spAutoFit/>
          </a:bodyPr>
          <a:lstStyle/>
          <a:p>
            <a:pPr algn="ctr"/>
            <a:r>
              <a:rPr lang="en-US" sz="3200" dirty="0"/>
              <a:t>LOCAL</a:t>
            </a:r>
          </a:p>
        </p:txBody>
      </p:sp>
      <p:pic>
        <p:nvPicPr>
          <p:cNvPr id="28" name="Picture 27">
            <a:extLst>
              <a:ext uri="{FF2B5EF4-FFF2-40B4-BE49-F238E27FC236}">
                <a16:creationId xmlns:a16="http://schemas.microsoft.com/office/drawing/2014/main" id="{4C2DF729-32CC-5AD8-8903-DABA5DC7D7AD}"/>
              </a:ext>
            </a:extLst>
          </p:cNvPr>
          <p:cNvPicPr>
            <a:picLocks noChangeAspect="1"/>
          </p:cNvPicPr>
          <p:nvPr/>
        </p:nvPicPr>
        <p:blipFill>
          <a:blip r:embed="rId9"/>
          <a:stretch>
            <a:fillRect/>
          </a:stretch>
        </p:blipFill>
        <p:spPr>
          <a:xfrm>
            <a:off x="4286268" y="1687140"/>
            <a:ext cx="1041399" cy="1009649"/>
          </a:xfrm>
          <a:prstGeom prst="rect">
            <a:avLst/>
          </a:prstGeom>
        </p:spPr>
      </p:pic>
      <p:sp>
        <p:nvSpPr>
          <p:cNvPr id="29" name="TextBox 28">
            <a:extLst>
              <a:ext uri="{FF2B5EF4-FFF2-40B4-BE49-F238E27FC236}">
                <a16:creationId xmlns:a16="http://schemas.microsoft.com/office/drawing/2014/main" id="{D3D0125F-FCC8-C558-C735-F9E4130ED66B}"/>
              </a:ext>
            </a:extLst>
          </p:cNvPr>
          <p:cNvSpPr txBox="1"/>
          <p:nvPr/>
        </p:nvSpPr>
        <p:spPr>
          <a:xfrm>
            <a:off x="-52595" y="4057362"/>
            <a:ext cx="3191838" cy="1077218"/>
          </a:xfrm>
          <a:prstGeom prst="rect">
            <a:avLst/>
          </a:prstGeom>
          <a:noFill/>
        </p:spPr>
        <p:txBody>
          <a:bodyPr wrap="square" rtlCol="0">
            <a:spAutoFit/>
          </a:bodyPr>
          <a:lstStyle/>
          <a:p>
            <a:pPr algn="ctr"/>
            <a:r>
              <a:rPr lang="en-US" sz="3200" dirty="0"/>
              <a:t>Apache </a:t>
            </a:r>
          </a:p>
          <a:p>
            <a:pPr algn="ctr"/>
            <a:r>
              <a:rPr lang="en-US" sz="3200" dirty="0"/>
              <a:t>Brooklyn</a:t>
            </a:r>
          </a:p>
        </p:txBody>
      </p:sp>
      <p:sp>
        <p:nvSpPr>
          <p:cNvPr id="30" name="TextBox 29">
            <a:extLst>
              <a:ext uri="{FF2B5EF4-FFF2-40B4-BE49-F238E27FC236}">
                <a16:creationId xmlns:a16="http://schemas.microsoft.com/office/drawing/2014/main" id="{8BBCCA09-1037-84E3-23E0-DC38300FF154}"/>
              </a:ext>
            </a:extLst>
          </p:cNvPr>
          <p:cNvSpPr txBox="1"/>
          <p:nvPr/>
        </p:nvSpPr>
        <p:spPr>
          <a:xfrm>
            <a:off x="7040343" y="3001634"/>
            <a:ext cx="1634192" cy="584775"/>
          </a:xfrm>
          <a:prstGeom prst="rect">
            <a:avLst/>
          </a:prstGeom>
          <a:noFill/>
        </p:spPr>
        <p:txBody>
          <a:bodyPr wrap="square" rtlCol="0">
            <a:spAutoFit/>
          </a:bodyPr>
          <a:lstStyle/>
          <a:p>
            <a:pPr algn="ctr"/>
            <a:r>
              <a:rPr lang="en-US" sz="3200" dirty="0"/>
              <a:t>K8S</a:t>
            </a:r>
          </a:p>
        </p:txBody>
      </p:sp>
      <p:pic>
        <p:nvPicPr>
          <p:cNvPr id="32" name="Picture 31">
            <a:extLst>
              <a:ext uri="{FF2B5EF4-FFF2-40B4-BE49-F238E27FC236}">
                <a16:creationId xmlns:a16="http://schemas.microsoft.com/office/drawing/2014/main" id="{961C86EB-57B1-A948-57DC-FCF40EDE447E}"/>
              </a:ext>
            </a:extLst>
          </p:cNvPr>
          <p:cNvPicPr>
            <a:picLocks noChangeAspect="1"/>
          </p:cNvPicPr>
          <p:nvPr/>
        </p:nvPicPr>
        <p:blipFill>
          <a:blip r:embed="rId10"/>
          <a:stretch>
            <a:fillRect/>
          </a:stretch>
        </p:blipFill>
        <p:spPr>
          <a:xfrm>
            <a:off x="4317640" y="4913276"/>
            <a:ext cx="940194" cy="1057718"/>
          </a:xfrm>
          <a:prstGeom prst="rect">
            <a:avLst/>
          </a:prstGeom>
        </p:spPr>
      </p:pic>
      <p:sp>
        <p:nvSpPr>
          <p:cNvPr id="33" name="TextBox 32">
            <a:extLst>
              <a:ext uri="{FF2B5EF4-FFF2-40B4-BE49-F238E27FC236}">
                <a16:creationId xmlns:a16="http://schemas.microsoft.com/office/drawing/2014/main" id="{F8C1BFD7-57A3-64FB-01E5-0CA2F393ED36}"/>
              </a:ext>
            </a:extLst>
          </p:cNvPr>
          <p:cNvSpPr txBox="1"/>
          <p:nvPr/>
        </p:nvSpPr>
        <p:spPr>
          <a:xfrm>
            <a:off x="3787912" y="5853104"/>
            <a:ext cx="2038110" cy="584775"/>
          </a:xfrm>
          <a:prstGeom prst="rect">
            <a:avLst/>
          </a:prstGeom>
          <a:noFill/>
        </p:spPr>
        <p:txBody>
          <a:bodyPr wrap="square" rtlCol="0">
            <a:spAutoFit/>
          </a:bodyPr>
          <a:lstStyle/>
          <a:p>
            <a:pPr algn="ctr"/>
            <a:r>
              <a:rPr lang="en-US" sz="3200" dirty="0" err="1"/>
              <a:t>Kubectl</a:t>
            </a:r>
            <a:endParaRPr lang="en-US" sz="3200" dirty="0"/>
          </a:p>
        </p:txBody>
      </p:sp>
      <p:sp>
        <p:nvSpPr>
          <p:cNvPr id="34" name="TextBox 33">
            <a:extLst>
              <a:ext uri="{FF2B5EF4-FFF2-40B4-BE49-F238E27FC236}">
                <a16:creationId xmlns:a16="http://schemas.microsoft.com/office/drawing/2014/main" id="{D4C295FA-B752-FA18-61EC-678A008625F6}"/>
              </a:ext>
            </a:extLst>
          </p:cNvPr>
          <p:cNvSpPr txBox="1"/>
          <p:nvPr/>
        </p:nvSpPr>
        <p:spPr>
          <a:xfrm>
            <a:off x="3887640" y="4082865"/>
            <a:ext cx="2038110" cy="584775"/>
          </a:xfrm>
          <a:prstGeom prst="rect">
            <a:avLst/>
          </a:prstGeom>
          <a:noFill/>
        </p:spPr>
        <p:txBody>
          <a:bodyPr wrap="square" rtlCol="0">
            <a:spAutoFit/>
          </a:bodyPr>
          <a:lstStyle/>
          <a:p>
            <a:pPr algn="ctr"/>
            <a:r>
              <a:rPr lang="en-US" sz="3200" dirty="0"/>
              <a:t>Terraform</a:t>
            </a:r>
          </a:p>
        </p:txBody>
      </p:sp>
      <p:sp>
        <p:nvSpPr>
          <p:cNvPr id="35" name="Left Brace 34">
            <a:extLst>
              <a:ext uri="{FF2B5EF4-FFF2-40B4-BE49-F238E27FC236}">
                <a16:creationId xmlns:a16="http://schemas.microsoft.com/office/drawing/2014/main" id="{F8A54B3E-3D2C-CB01-577D-E465936D6F5C}"/>
              </a:ext>
            </a:extLst>
          </p:cNvPr>
          <p:cNvSpPr/>
          <p:nvPr/>
        </p:nvSpPr>
        <p:spPr>
          <a:xfrm>
            <a:off x="3465452" y="1687431"/>
            <a:ext cx="336210" cy="4778471"/>
          </a:xfrm>
          <a:prstGeom prst="leftBrace">
            <a:avLst>
              <a:gd name="adj1" fmla="val 41299"/>
              <a:gd name="adj2" fmla="val 36953"/>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Arrow 35">
            <a:extLst>
              <a:ext uri="{FF2B5EF4-FFF2-40B4-BE49-F238E27FC236}">
                <a16:creationId xmlns:a16="http://schemas.microsoft.com/office/drawing/2014/main" id="{BC5CE507-8A7E-8733-8F3B-29201CDAB5CA}"/>
              </a:ext>
            </a:extLst>
          </p:cNvPr>
          <p:cNvSpPr/>
          <p:nvPr/>
        </p:nvSpPr>
        <p:spPr>
          <a:xfrm>
            <a:off x="2327859" y="329421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A9421724-377D-3CED-ABF7-93B9B1CFAD23}"/>
              </a:ext>
            </a:extLst>
          </p:cNvPr>
          <p:cNvSpPr/>
          <p:nvPr/>
        </p:nvSpPr>
        <p:spPr>
          <a:xfrm>
            <a:off x="5799977" y="350607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F98B5A7-34A5-AB31-34A6-3B951CDF245C}"/>
              </a:ext>
            </a:extLst>
          </p:cNvPr>
          <p:cNvPicPr>
            <a:picLocks noChangeAspect="1"/>
          </p:cNvPicPr>
          <p:nvPr/>
        </p:nvPicPr>
        <p:blipFill>
          <a:blip r:embed="rId11"/>
          <a:stretch>
            <a:fillRect/>
          </a:stretch>
        </p:blipFill>
        <p:spPr>
          <a:xfrm>
            <a:off x="7486639" y="4131386"/>
            <a:ext cx="1035349" cy="1035349"/>
          </a:xfrm>
          <a:prstGeom prst="rect">
            <a:avLst/>
          </a:prstGeom>
        </p:spPr>
      </p:pic>
      <p:sp>
        <p:nvSpPr>
          <p:cNvPr id="41" name="TextBox 40">
            <a:extLst>
              <a:ext uri="{FF2B5EF4-FFF2-40B4-BE49-F238E27FC236}">
                <a16:creationId xmlns:a16="http://schemas.microsoft.com/office/drawing/2014/main" id="{68934993-696B-DF73-0281-227E4CEC6E2F}"/>
              </a:ext>
            </a:extLst>
          </p:cNvPr>
          <p:cNvSpPr txBox="1"/>
          <p:nvPr/>
        </p:nvSpPr>
        <p:spPr>
          <a:xfrm>
            <a:off x="7136682" y="5217531"/>
            <a:ext cx="1634192" cy="584775"/>
          </a:xfrm>
          <a:prstGeom prst="rect">
            <a:avLst/>
          </a:prstGeom>
          <a:noFill/>
        </p:spPr>
        <p:txBody>
          <a:bodyPr wrap="square" rtlCol="0">
            <a:spAutoFit/>
          </a:bodyPr>
          <a:lstStyle/>
          <a:p>
            <a:pPr algn="ctr"/>
            <a:r>
              <a:rPr lang="en-US" sz="3200" dirty="0"/>
              <a:t>K8S</a:t>
            </a:r>
          </a:p>
        </p:txBody>
      </p:sp>
    </p:spTree>
    <p:extLst>
      <p:ext uri="{BB962C8B-B14F-4D97-AF65-F5344CB8AC3E}">
        <p14:creationId xmlns:p14="http://schemas.microsoft.com/office/powerpoint/2010/main" val="25377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40D08-A12D-7E2A-B0FD-4A5ABB9DBC65}"/>
              </a:ext>
            </a:extLst>
          </p:cNvPr>
          <p:cNvPicPr>
            <a:picLocks noChangeAspect="1"/>
          </p:cNvPicPr>
          <p:nvPr/>
        </p:nvPicPr>
        <p:blipFill>
          <a:blip r:embed="rId3"/>
          <a:stretch>
            <a:fillRect/>
          </a:stretch>
        </p:blipFill>
        <p:spPr>
          <a:xfrm>
            <a:off x="266745" y="1399310"/>
            <a:ext cx="7380964" cy="3907568"/>
          </a:xfrm>
          <a:prstGeom prst="rect">
            <a:avLst/>
          </a:prstGeom>
          <a:effectLst>
            <a:glow rad="138956">
              <a:schemeClr val="accent1"/>
            </a:glow>
            <a:outerShdw sx="1000" sy="1000" algn="ctr" rotWithShape="0">
              <a:srgbClr val="000000"/>
            </a:outerShdw>
            <a:reflection endPos="0" dir="5400000" sy="-100000" algn="bl" rotWithShape="0"/>
          </a:effectLst>
        </p:spPr>
      </p:pic>
      <p:sp>
        <p:nvSpPr>
          <p:cNvPr id="6" name="Freeform 4">
            <a:extLst>
              <a:ext uri="{FF2B5EF4-FFF2-40B4-BE49-F238E27FC236}">
                <a16:creationId xmlns:a16="http://schemas.microsoft.com/office/drawing/2014/main" id="{EB7581F4-4EE3-DFD8-FCBE-6324CA1B1319}"/>
              </a:ext>
            </a:extLst>
          </p:cNvPr>
          <p:cNvSpPr/>
          <p:nvPr/>
        </p:nvSpPr>
        <p:spPr>
          <a:xfrm>
            <a:off x="266745" y="1399310"/>
            <a:ext cx="7380965"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53676" y="1551123"/>
            <a:ext cx="8646005" cy="2438767"/>
          </a:xfrm>
        </p:spPr>
        <p:txBody>
          <a:bodyPr>
            <a:noAutofit/>
          </a:bodyPr>
          <a:lstStyle/>
          <a:p>
            <a:pPr algn="ctr"/>
            <a:r>
              <a:rPr lang="en-US" sz="6600" dirty="0">
                <a:latin typeface="ACADEMY ENGRAVED LET PLAIN:1.0" panose="02000000000000000000" pitchFamily="2" charset="0"/>
              </a:rPr>
              <a:t>Demo time!</a:t>
            </a:r>
            <a:endParaRPr lang="en-US" sz="6600" dirty="0"/>
          </a:p>
        </p:txBody>
      </p:sp>
    </p:spTree>
    <p:extLst>
      <p:ext uri="{BB962C8B-B14F-4D97-AF65-F5344CB8AC3E}">
        <p14:creationId xmlns:p14="http://schemas.microsoft.com/office/powerpoint/2010/main" val="87134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3600" dirty="0"/>
              <a:t>Spring Application made of 3 modules:</a:t>
            </a:r>
          </a:p>
          <a:p>
            <a:pPr lvl="1"/>
            <a:r>
              <a:rPr lang="en-US" sz="3600" dirty="0"/>
              <a:t>Database : MariaDB</a:t>
            </a:r>
          </a:p>
          <a:p>
            <a:pPr lvl="1"/>
            <a:r>
              <a:rPr lang="en-US" sz="3600" dirty="0"/>
              <a:t>Backend: Spring Boot Native Application </a:t>
            </a:r>
          </a:p>
          <a:p>
            <a:pPr lvl="1"/>
            <a:r>
              <a:rPr lang="en-US" sz="3600" dirty="0"/>
              <a:t>Frontend: Static TypeScript/React app</a:t>
            </a:r>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48593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199" y="71437"/>
            <a:ext cx="7685037" cy="1325563"/>
          </a:xfrm>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2096713"/>
            <a:ext cx="6082145" cy="4080250"/>
          </a:xfrm>
        </p:spPr>
        <p:txBody>
          <a:bodyPr>
            <a:normAutofit lnSpcReduction="10000"/>
          </a:bodyPr>
          <a:lstStyle/>
          <a:p>
            <a:r>
              <a:rPr lang="en-US" sz="3600" dirty="0"/>
              <a:t>We will deploy it locally and in AWS</a:t>
            </a:r>
          </a:p>
          <a:p>
            <a:r>
              <a:rPr lang="en-US" sz="3600" dirty="0"/>
              <a:t>And to keep all things working as expected…</a:t>
            </a:r>
          </a:p>
          <a:p>
            <a:r>
              <a:rPr lang="en-US" sz="3600" dirty="0"/>
              <a:t>Thus, we’ll do it on:</a:t>
            </a:r>
          </a:p>
          <a:p>
            <a:pPr lvl="1">
              <a:buFont typeface="Wingdings" pitchFamily="2" charset="2"/>
              <a:buChar char="Ø"/>
            </a:pPr>
            <a:r>
              <a:rPr lang="en-US" sz="3600" dirty="0"/>
              <a:t>Local Kubernetes on Docker</a:t>
            </a:r>
          </a:p>
          <a:p>
            <a:pPr lvl="1">
              <a:buFont typeface="Wingdings" pitchFamily="2" charset="2"/>
              <a:buChar char="Ø"/>
            </a:pPr>
            <a:r>
              <a:rPr lang="en-US" sz="3600" dirty="0"/>
              <a:t>AWS EKS </a:t>
            </a:r>
          </a:p>
          <a:p>
            <a:endParaRPr lang="en-US" sz="3600" dirty="0"/>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61BB3AB5-A1A1-F5CA-E0A7-CAD86B4FA40E}"/>
              </a:ext>
            </a:extLst>
          </p:cNvPr>
          <p:cNvPicPr>
            <a:picLocks noChangeAspect="1"/>
          </p:cNvPicPr>
          <p:nvPr/>
        </p:nvPicPr>
        <p:blipFill>
          <a:blip r:embed="rId4"/>
          <a:stretch>
            <a:fillRect/>
          </a:stretch>
        </p:blipFill>
        <p:spPr>
          <a:xfrm>
            <a:off x="7370619" y="376285"/>
            <a:ext cx="4364182" cy="6049874"/>
          </a:xfrm>
          <a:prstGeom prst="rect">
            <a:avLst/>
          </a:prstGeom>
        </p:spPr>
      </p:pic>
    </p:spTree>
    <p:extLst>
      <p:ext uri="{BB962C8B-B14F-4D97-AF65-F5344CB8AC3E}">
        <p14:creationId xmlns:p14="http://schemas.microsoft.com/office/powerpoint/2010/main" val="28487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436327" y="345044"/>
            <a:ext cx="6997876" cy="1902304"/>
          </a:xfrm>
        </p:spPr>
        <p:txBody>
          <a:bodyPr>
            <a:normAutofit/>
          </a:bodyPr>
          <a:lstStyle/>
          <a:p>
            <a:r>
              <a:rPr lang="en-US" sz="6000" dirty="0">
                <a:latin typeface="ACADEMY ENGRAVED LET PLAIN:1.0" panose="02000000000000000000" pitchFamily="2" charset="0"/>
              </a:rPr>
              <a:t>Conclusions &amp; Questions</a:t>
            </a:r>
            <a:endParaRPr lang="en-US" sz="60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284977" y="2524711"/>
            <a:ext cx="6361529" cy="2690799"/>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r>
              <a:rPr lang="en-US" sz="3600" dirty="0"/>
              <a:t>Can you describe once, run wherever? </a:t>
            </a:r>
          </a:p>
          <a:p>
            <a:pPr marL="571500" indent="-571500">
              <a:buFontTx/>
              <a:buChar char="-"/>
            </a:pPr>
            <a:endParaRPr lang="en-US" sz="3600" dirty="0"/>
          </a:p>
          <a:p>
            <a:pPr marL="571500" indent="-571500">
              <a:buFontTx/>
              <a:buChar char="-"/>
            </a:pPr>
            <a:r>
              <a:rPr lang="en-US" sz="3600" dirty="0"/>
              <a:t>Is Apache Brooklyn great for cloud applications development?</a:t>
            </a:r>
          </a:p>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pic>
        <p:nvPicPr>
          <p:cNvPr id="11" name="Picture 10">
            <a:extLst>
              <a:ext uri="{FF2B5EF4-FFF2-40B4-BE49-F238E27FC236}">
                <a16:creationId xmlns:a16="http://schemas.microsoft.com/office/drawing/2014/main" id="{6092DBC7-913B-FCBB-A2D9-E521ADB8760B}"/>
              </a:ext>
            </a:extLst>
          </p:cNvPr>
          <p:cNvPicPr>
            <a:picLocks noChangeAspect="1"/>
          </p:cNvPicPr>
          <p:nvPr/>
        </p:nvPicPr>
        <p:blipFill>
          <a:blip r:embed="rId5"/>
          <a:stretch>
            <a:fillRect/>
          </a:stretch>
        </p:blipFill>
        <p:spPr>
          <a:xfrm>
            <a:off x="7070447" y="2051224"/>
            <a:ext cx="4586726" cy="3015348"/>
          </a:xfrm>
          <a:prstGeom prst="rect">
            <a:avLst/>
          </a:prstGeom>
        </p:spPr>
      </p:pic>
    </p:spTree>
    <p:extLst>
      <p:ext uri="{BB962C8B-B14F-4D97-AF65-F5344CB8AC3E}">
        <p14:creationId xmlns:p14="http://schemas.microsoft.com/office/powerpoint/2010/main" val="22932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906593" y="1526696"/>
            <a:ext cx="6997876" cy="1902304"/>
          </a:xfrm>
        </p:spPr>
        <p:txBody>
          <a:bodyPr>
            <a:normAutofit/>
          </a:bodyPr>
          <a:lstStyle/>
          <a:p>
            <a:r>
              <a:rPr lang="en-US" sz="7200" dirty="0">
                <a:latin typeface="ACADEMY ENGRAVED LET PLAIN:1.0" panose="02000000000000000000" pitchFamily="2" charset="0"/>
              </a:rPr>
              <a:t>Thank you!</a:t>
            </a:r>
            <a:endParaRPr lang="en-US" sz="72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489608" y="2674749"/>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270831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271D-87E9-BD98-38D0-B20DDBCC0DB3}"/>
              </a:ext>
            </a:extLst>
          </p:cNvPr>
          <p:cNvSpPr>
            <a:spLocks noGrp="1"/>
          </p:cNvSpPr>
          <p:nvPr>
            <p:ph type="title"/>
          </p:nvPr>
        </p:nvSpPr>
        <p:spPr/>
        <p:txBody>
          <a:bodyPr/>
          <a:lstStyle/>
          <a:p>
            <a:r>
              <a:rPr lang="en-US" sz="4400" dirty="0">
                <a:latin typeface="ACADEMY ENGRAVED LET PLAIN:1.0" panose="02000000000000000000" pitchFamily="2" charset="0"/>
              </a:rPr>
              <a:t>References</a:t>
            </a:r>
            <a:endParaRPr lang="en-US" dirty="0"/>
          </a:p>
        </p:txBody>
      </p:sp>
      <p:sp>
        <p:nvSpPr>
          <p:cNvPr id="3" name="Content Placeholder 2">
            <a:extLst>
              <a:ext uri="{FF2B5EF4-FFF2-40B4-BE49-F238E27FC236}">
                <a16:creationId xmlns:a16="http://schemas.microsoft.com/office/drawing/2014/main" id="{C05E8752-C964-1C68-D161-C52F04FB819A}"/>
              </a:ext>
            </a:extLst>
          </p:cNvPr>
          <p:cNvSpPr>
            <a:spLocks noGrp="1"/>
          </p:cNvSpPr>
          <p:nvPr>
            <p:ph idx="1"/>
          </p:nvPr>
        </p:nvSpPr>
        <p:spPr>
          <a:xfrm>
            <a:off x="457200" y="2096713"/>
            <a:ext cx="8756073" cy="4080250"/>
          </a:xfrm>
        </p:spPr>
        <p:txBody>
          <a:bodyPr>
            <a:normAutofit/>
          </a:bodyPr>
          <a:lstStyle/>
          <a:p>
            <a:r>
              <a:rPr lang="en-US" sz="3600" dirty="0"/>
              <a:t>https://brooklyn.apache.org</a:t>
            </a:r>
          </a:p>
          <a:p>
            <a:r>
              <a:rPr lang="en-US" sz="3600" dirty="0"/>
              <a:t>https://cloudsoft.io</a:t>
            </a:r>
          </a:p>
          <a:p>
            <a:r>
              <a:rPr lang="en-US" sz="3600" dirty="0"/>
              <a:t>https://www.terraform.io</a:t>
            </a:r>
          </a:p>
          <a:p>
            <a:r>
              <a:rPr lang="en-US" sz="3600" dirty="0"/>
              <a:t>https://kubernetes.io</a:t>
            </a:r>
          </a:p>
          <a:p>
            <a:r>
              <a:rPr lang="en-US" sz="4000" u="sng" dirty="0"/>
              <a:t>https://github.com/cloudsoft/java-cro</a:t>
            </a:r>
          </a:p>
          <a:p>
            <a:endParaRPr lang="en-US" sz="3600" dirty="0"/>
          </a:p>
          <a:p>
            <a:pPr marL="0" indent="0">
              <a:buNone/>
            </a:pPr>
            <a:endParaRPr lang="en-US" sz="3600" dirty="0"/>
          </a:p>
        </p:txBody>
      </p:sp>
    </p:spTree>
    <p:extLst>
      <p:ext uri="{BB962C8B-B14F-4D97-AF65-F5344CB8AC3E}">
        <p14:creationId xmlns:p14="http://schemas.microsoft.com/office/powerpoint/2010/main" val="20957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a:extLst>
              <a:ext uri="{FF2B5EF4-FFF2-40B4-BE49-F238E27FC236}">
                <a16:creationId xmlns:a16="http://schemas.microsoft.com/office/drawing/2014/main" id="{8E8D0FE0-239D-6F43-4687-D504714F4567}"/>
              </a:ext>
            </a:extLst>
          </p:cNvPr>
          <p:cNvGrpSpPr/>
          <p:nvPr/>
        </p:nvGrpSpPr>
        <p:grpSpPr>
          <a:xfrm>
            <a:off x="300861" y="5200158"/>
            <a:ext cx="7593179" cy="1410367"/>
            <a:chOff x="0" y="0"/>
            <a:chExt cx="3238067" cy="1034890"/>
          </a:xfrm>
        </p:grpSpPr>
        <p:sp>
          <p:nvSpPr>
            <p:cNvPr id="14" name="Freeform 4">
              <a:extLst>
                <a:ext uri="{FF2B5EF4-FFF2-40B4-BE49-F238E27FC236}">
                  <a16:creationId xmlns:a16="http://schemas.microsoft.com/office/drawing/2014/main" id="{202DFA42-44DE-B597-AF9B-FC199475914C}"/>
                </a:ext>
              </a:extLst>
            </p:cNvPr>
            <p:cNvSpPr/>
            <p:nvPr/>
          </p:nvSpPr>
          <p:spPr>
            <a:xfrm>
              <a:off x="0" y="0"/>
              <a:ext cx="3238067" cy="1034890"/>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grpSp>
      <p:sp>
        <p:nvSpPr>
          <p:cNvPr id="2" name="Title 1">
            <a:extLst>
              <a:ext uri="{FF2B5EF4-FFF2-40B4-BE49-F238E27FC236}">
                <a16:creationId xmlns:a16="http://schemas.microsoft.com/office/drawing/2014/main" id="{F31BF814-A74B-6ED5-DAC8-A28BC2A06500}"/>
              </a:ext>
            </a:extLst>
          </p:cNvPr>
          <p:cNvSpPr>
            <a:spLocks noGrp="1"/>
          </p:cNvSpPr>
          <p:nvPr>
            <p:ph type="title"/>
          </p:nvPr>
        </p:nvSpPr>
        <p:spPr>
          <a:xfrm>
            <a:off x="539408" y="444968"/>
            <a:ext cx="7685037" cy="1325563"/>
          </a:xfrm>
        </p:spPr>
        <p:txBody>
          <a:bodyPr>
            <a:normAutofit/>
          </a:bodyPr>
          <a:lstStyle/>
          <a:p>
            <a:r>
              <a:rPr lang="en-US" sz="8000" dirty="0">
                <a:latin typeface="ACADEMY ENGRAVED LET PLAIN:1.0" panose="02000000000000000000" pitchFamily="2" charset="0"/>
              </a:rPr>
              <a:t>Hello!</a:t>
            </a:r>
            <a:endParaRPr lang="en-US" sz="8000" dirty="0"/>
          </a:p>
        </p:txBody>
      </p:sp>
      <p:sp>
        <p:nvSpPr>
          <p:cNvPr id="3" name="Content Placeholder 2">
            <a:extLst>
              <a:ext uri="{FF2B5EF4-FFF2-40B4-BE49-F238E27FC236}">
                <a16:creationId xmlns:a16="http://schemas.microsoft.com/office/drawing/2014/main" id="{207F0670-753E-1E0E-6205-785765749308}"/>
              </a:ext>
            </a:extLst>
          </p:cNvPr>
          <p:cNvSpPr>
            <a:spLocks noGrp="1"/>
          </p:cNvSpPr>
          <p:nvPr>
            <p:ph idx="1"/>
          </p:nvPr>
        </p:nvSpPr>
        <p:spPr>
          <a:xfrm>
            <a:off x="552144" y="1993612"/>
            <a:ext cx="8261656" cy="4080250"/>
          </a:xfrm>
        </p:spPr>
        <p:txBody>
          <a:bodyPr/>
          <a:lstStyle/>
          <a:p>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Iuliana</a:t>
            </a:r>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Cosmina</a:t>
            </a:r>
            <a:endParaRPr lang="en-US" sz="4000" b="1" dirty="0">
              <a:solidFill>
                <a:srgbClr val="FFFFFF"/>
              </a:solidFill>
              <a:latin typeface="Avenir Next LT Pro" panose="020B0504020202020204" pitchFamily="34" charset="77"/>
            </a:endParaRPr>
          </a:p>
          <a:p>
            <a:r>
              <a:rPr lang="en-US" sz="4000" dirty="0"/>
              <a:t> Full Stack Engineer at </a:t>
            </a:r>
            <a:r>
              <a:rPr lang="en-US" sz="4000" dirty="0" err="1"/>
              <a:t>Cloudsoft</a:t>
            </a:r>
            <a:r>
              <a:rPr lang="en-US" sz="4000" dirty="0"/>
              <a:t>,  Edinburgh</a:t>
            </a:r>
          </a:p>
          <a:p>
            <a:r>
              <a:rPr lang="en-US" sz="4000" dirty="0"/>
              <a:t>Apache Committer </a:t>
            </a:r>
          </a:p>
          <a:p>
            <a:r>
              <a:rPr lang="en-US" sz="4000" dirty="0"/>
              <a:t>Technical Author for </a:t>
            </a:r>
            <a:r>
              <a:rPr lang="en-US" sz="4000" dirty="0" err="1"/>
              <a:t>Apress</a:t>
            </a:r>
            <a:endParaRPr lang="en-US" sz="4000" dirty="0"/>
          </a:p>
          <a:p>
            <a:r>
              <a:rPr lang="en-US" sz="4000" dirty="0"/>
              <a:t> </a:t>
            </a:r>
          </a:p>
        </p:txBody>
      </p:sp>
      <p:pic>
        <p:nvPicPr>
          <p:cNvPr id="4" name="Picture 5">
            <a:extLst>
              <a:ext uri="{FF2B5EF4-FFF2-40B4-BE49-F238E27FC236}">
                <a16:creationId xmlns:a16="http://schemas.microsoft.com/office/drawing/2014/main" id="{AB587E53-2E5A-81E4-FBE6-6C464DA968DB}"/>
              </a:ext>
            </a:extLst>
          </p:cNvPr>
          <p:cNvPicPr>
            <a:picLocks noChangeAspect="1"/>
          </p:cNvPicPr>
          <p:nvPr/>
        </p:nvPicPr>
        <p:blipFill>
          <a:blip r:embed="rId3"/>
          <a:srcRect/>
          <a:stretch>
            <a:fillRect/>
          </a:stretch>
        </p:blipFill>
        <p:spPr>
          <a:xfrm>
            <a:off x="9065083" y="1330830"/>
            <a:ext cx="1779811" cy="1758431"/>
          </a:xfrm>
          <a:prstGeom prst="rect">
            <a:avLst/>
          </a:prstGeom>
        </p:spPr>
      </p:pic>
      <p:pic>
        <p:nvPicPr>
          <p:cNvPr id="6" name="Picture 4">
            <a:extLst>
              <a:ext uri="{FF2B5EF4-FFF2-40B4-BE49-F238E27FC236}">
                <a16:creationId xmlns:a16="http://schemas.microsoft.com/office/drawing/2014/main" id="{E87903D1-2421-7FA0-FB7F-07ECF6429BFE}"/>
              </a:ext>
            </a:extLst>
          </p:cNvPr>
          <p:cNvPicPr>
            <a:picLocks noChangeAspect="1"/>
          </p:cNvPicPr>
          <p:nvPr/>
        </p:nvPicPr>
        <p:blipFill>
          <a:blip r:embed="rId4"/>
          <a:srcRect r="6038"/>
          <a:stretch>
            <a:fillRect/>
          </a:stretch>
        </p:blipFill>
        <p:spPr>
          <a:xfrm>
            <a:off x="8813800" y="6465903"/>
            <a:ext cx="2019193" cy="256630"/>
          </a:xfrm>
          <a:prstGeom prst="rect">
            <a:avLst/>
          </a:prstGeom>
        </p:spPr>
      </p:pic>
      <p:pic>
        <p:nvPicPr>
          <p:cNvPr id="7" name="Picture 10">
            <a:extLst>
              <a:ext uri="{FF2B5EF4-FFF2-40B4-BE49-F238E27FC236}">
                <a16:creationId xmlns:a16="http://schemas.microsoft.com/office/drawing/2014/main" id="{9E172DDC-AAAF-D436-D889-664C19ACF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57645" y="5341607"/>
            <a:ext cx="408643" cy="408643"/>
          </a:xfrm>
          <a:prstGeom prst="rect">
            <a:avLst/>
          </a:prstGeom>
        </p:spPr>
      </p:pic>
      <p:sp>
        <p:nvSpPr>
          <p:cNvPr id="8" name="TextBox 11">
            <a:extLst>
              <a:ext uri="{FF2B5EF4-FFF2-40B4-BE49-F238E27FC236}">
                <a16:creationId xmlns:a16="http://schemas.microsoft.com/office/drawing/2014/main" id="{515E162E-68C3-09FB-4DC6-46C1C71AC10A}"/>
              </a:ext>
            </a:extLst>
          </p:cNvPr>
          <p:cNvSpPr txBox="1"/>
          <p:nvPr/>
        </p:nvSpPr>
        <p:spPr>
          <a:xfrm>
            <a:off x="872067" y="5489777"/>
            <a:ext cx="4729858" cy="376963"/>
          </a:xfrm>
          <a:prstGeom prst="rect">
            <a:avLst/>
          </a:prstGeom>
        </p:spPr>
        <p:txBody>
          <a:bodyPr wrap="square" lIns="0" tIns="0" rIns="0" bIns="0" rtlCol="0" anchor="t">
            <a:spAutoFit/>
          </a:bodyPr>
          <a:lstStyle/>
          <a:p>
            <a:pPr algn="ctr">
              <a:lnSpc>
                <a:spcPts val="2613"/>
              </a:lnSpc>
              <a:spcBef>
                <a:spcPct val="0"/>
              </a:spcBef>
            </a:pPr>
            <a:r>
              <a:rPr lang="en-US" sz="4000" dirty="0">
                <a:solidFill>
                  <a:srgbClr val="FFFFFF"/>
                </a:solidFill>
                <a:latin typeface="Avenir Next LT Pro" panose="020B0504020202020204" pitchFamily="34" charset="77"/>
              </a:rPr>
              <a:t>@_</a:t>
            </a:r>
            <a:r>
              <a:rPr lang="en-US" sz="4000" dirty="0" err="1">
                <a:solidFill>
                  <a:srgbClr val="FFFFFF"/>
                </a:solidFill>
                <a:latin typeface="Avenir Next LT Pro" panose="020B0504020202020204" pitchFamily="34" charset="77"/>
              </a:rPr>
              <a:t>iulianacosmina</a:t>
            </a:r>
            <a:endParaRPr lang="en-US" sz="4000" dirty="0">
              <a:solidFill>
                <a:srgbClr val="FFFFFF"/>
              </a:solidFill>
              <a:latin typeface="Avenir Next LT Pro" panose="020B0504020202020204" pitchFamily="34" charset="77"/>
            </a:endParaRPr>
          </a:p>
        </p:txBody>
      </p:sp>
      <p:pic>
        <p:nvPicPr>
          <p:cNvPr id="9" name="Picture 6">
            <a:extLst>
              <a:ext uri="{FF2B5EF4-FFF2-40B4-BE49-F238E27FC236}">
                <a16:creationId xmlns:a16="http://schemas.microsoft.com/office/drawing/2014/main" id="{2CC603A9-EAA0-1F33-CC47-8D8CD7BC39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39408" y="6014910"/>
            <a:ext cx="426880" cy="351109"/>
          </a:xfrm>
          <a:prstGeom prst="rect">
            <a:avLst/>
          </a:prstGeom>
        </p:spPr>
      </p:pic>
      <p:sp>
        <p:nvSpPr>
          <p:cNvPr id="10" name="TextBox 10">
            <a:extLst>
              <a:ext uri="{FF2B5EF4-FFF2-40B4-BE49-F238E27FC236}">
                <a16:creationId xmlns:a16="http://schemas.microsoft.com/office/drawing/2014/main" id="{EB709DA3-7647-74A9-4023-C41B213F41EC}"/>
              </a:ext>
            </a:extLst>
          </p:cNvPr>
          <p:cNvSpPr txBox="1"/>
          <p:nvPr/>
        </p:nvSpPr>
        <p:spPr>
          <a:xfrm>
            <a:off x="1102240" y="6077213"/>
            <a:ext cx="6486344" cy="360996"/>
          </a:xfrm>
          <a:prstGeom prst="rect">
            <a:avLst/>
          </a:prstGeom>
        </p:spPr>
        <p:txBody>
          <a:bodyPr wrap="square" lIns="0" tIns="0" rIns="0" bIns="0" rtlCol="0" anchor="t">
            <a:spAutoFit/>
          </a:bodyPr>
          <a:lstStyle/>
          <a:p>
            <a:pPr algn="ctr">
              <a:lnSpc>
                <a:spcPts val="2613"/>
              </a:lnSpc>
              <a:spcBef>
                <a:spcPct val="0"/>
              </a:spcBef>
            </a:pPr>
            <a:r>
              <a:rPr lang="en-US" sz="3500" dirty="0" err="1">
                <a:solidFill>
                  <a:srgbClr val="FFFFFF"/>
                </a:solidFill>
                <a:latin typeface="Montserrat"/>
              </a:rPr>
              <a:t>iuliana.cosmina@gmail.com</a:t>
            </a:r>
            <a:endParaRPr lang="en-US" sz="3500" dirty="0">
              <a:solidFill>
                <a:srgbClr val="FFFFFF"/>
              </a:solidFill>
              <a:latin typeface="Montserrat"/>
            </a:endParaRPr>
          </a:p>
        </p:txBody>
      </p:sp>
    </p:spTree>
    <p:extLst>
      <p:ext uri="{BB962C8B-B14F-4D97-AF65-F5344CB8AC3E}">
        <p14:creationId xmlns:p14="http://schemas.microsoft.com/office/powerpoint/2010/main" val="36033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D9E-9197-F4B3-286E-AD7538074489}"/>
              </a:ext>
            </a:extLst>
          </p:cNvPr>
          <p:cNvSpPr>
            <a:spLocks noGrp="1"/>
          </p:cNvSpPr>
          <p:nvPr>
            <p:ph type="title"/>
          </p:nvPr>
        </p:nvSpPr>
        <p:spPr/>
        <p:txBody>
          <a:bodyPr>
            <a:normAutofit/>
          </a:bodyPr>
          <a:lstStyle/>
          <a:p>
            <a:r>
              <a:rPr lang="en-US" sz="8000" dirty="0">
                <a:latin typeface="ACADEMY ENGRAVED LET PLAIN:1.0" panose="02000000000000000000" pitchFamily="2" charset="0"/>
              </a:rPr>
              <a:t>Agenda</a:t>
            </a:r>
          </a:p>
        </p:txBody>
      </p:sp>
      <p:sp>
        <p:nvSpPr>
          <p:cNvPr id="3" name="Content Placeholder 2">
            <a:extLst>
              <a:ext uri="{FF2B5EF4-FFF2-40B4-BE49-F238E27FC236}">
                <a16:creationId xmlns:a16="http://schemas.microsoft.com/office/drawing/2014/main" id="{29A25413-0FC3-549D-EA34-D62AE226BA67}"/>
              </a:ext>
            </a:extLst>
          </p:cNvPr>
          <p:cNvSpPr>
            <a:spLocks noGrp="1"/>
          </p:cNvSpPr>
          <p:nvPr>
            <p:ph idx="1"/>
          </p:nvPr>
        </p:nvSpPr>
        <p:spPr/>
        <p:txBody>
          <a:bodyPr>
            <a:normAutofit/>
          </a:bodyPr>
          <a:lstStyle/>
          <a:p>
            <a:endParaRPr lang="en-US" sz="4000" dirty="0"/>
          </a:p>
          <a:p>
            <a:r>
              <a:rPr lang="en-US" sz="4000" dirty="0"/>
              <a:t>Working on the Cloud</a:t>
            </a:r>
          </a:p>
          <a:p>
            <a:r>
              <a:rPr lang="en-US" sz="4000" dirty="0"/>
              <a:t>Apache Brooklyn</a:t>
            </a:r>
          </a:p>
          <a:p>
            <a:r>
              <a:rPr lang="en-US" sz="4000" dirty="0"/>
              <a:t>Demo Time!</a:t>
            </a:r>
          </a:p>
          <a:p>
            <a:r>
              <a:rPr lang="en-US" sz="4000" dirty="0"/>
              <a:t>Conclusions &amp; Questions</a:t>
            </a:r>
          </a:p>
          <a:p>
            <a:endParaRPr lang="en-US" dirty="0"/>
          </a:p>
        </p:txBody>
      </p:sp>
    </p:spTree>
    <p:extLst>
      <p:ext uri="{BB962C8B-B14F-4D97-AF65-F5344CB8AC3E}">
        <p14:creationId xmlns:p14="http://schemas.microsoft.com/office/powerpoint/2010/main" val="28792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091424B-2B23-DCC0-14E8-136892455726}"/>
              </a:ext>
            </a:extLst>
          </p:cNvPr>
          <p:cNvSpPr/>
          <p:nvPr/>
        </p:nvSpPr>
        <p:spPr>
          <a:xfrm>
            <a:off x="304799" y="2658716"/>
            <a:ext cx="8091056"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04799" y="1439333"/>
            <a:ext cx="10447867" cy="2438767"/>
          </a:xfrm>
        </p:spPr>
        <p:txBody>
          <a:bodyPr>
            <a:noAutofit/>
          </a:bodyPr>
          <a:lstStyle/>
          <a:p>
            <a:r>
              <a:rPr lang="en-US" sz="6600" dirty="0">
                <a:latin typeface="ACADEMY ENGRAVED LET PLAIN:1.0" panose="02000000000000000000" pitchFamily="2" charset="0"/>
              </a:rPr>
              <a:t>Working on the cloud</a:t>
            </a:r>
            <a:endParaRPr lang="en-US" sz="6600" dirty="0"/>
          </a:p>
        </p:txBody>
      </p:sp>
    </p:spTree>
    <p:extLst>
      <p:ext uri="{BB962C8B-B14F-4D97-AF65-F5344CB8AC3E}">
        <p14:creationId xmlns:p14="http://schemas.microsoft.com/office/powerpoint/2010/main" val="24358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04338" y="164937"/>
            <a:ext cx="7685037" cy="1325563"/>
          </a:xfrm>
        </p:spPr>
        <p:txBody>
          <a:bodyPr/>
          <a:lstStyle/>
          <a:p>
            <a:r>
              <a:rPr lang="en-US" dirty="0">
                <a:latin typeface="ACADEMY ENGRAVED LET PLAIN:1.0" panose="02000000000000000000" pitchFamily="2" charset="0"/>
              </a:rPr>
              <a:t>Resources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Who remembers the old times?</a:t>
            </a:r>
          </a:p>
          <a:p>
            <a:endParaRPr lang="en-US" sz="4000" dirty="0"/>
          </a:p>
          <a:p>
            <a:r>
              <a:rPr lang="en-US" sz="4000" dirty="0"/>
              <a:t>How do the new times look like?</a:t>
            </a:r>
          </a:p>
        </p:txBody>
      </p:sp>
      <p:pic>
        <p:nvPicPr>
          <p:cNvPr id="4" name="Picture 4">
            <a:extLst>
              <a:ext uri="{FF2B5EF4-FFF2-40B4-BE49-F238E27FC236}">
                <a16:creationId xmlns:a16="http://schemas.microsoft.com/office/drawing/2014/main" id="{919AA7EB-6534-8078-CD3F-6D71F22003F6}"/>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DF9F890E-177B-3DA1-BFE6-529C27EC7702}"/>
              </a:ext>
            </a:extLst>
          </p:cNvPr>
          <p:cNvPicPr>
            <a:picLocks noChangeAspect="1"/>
          </p:cNvPicPr>
          <p:nvPr/>
        </p:nvPicPr>
        <p:blipFill>
          <a:blip r:embed="rId4"/>
          <a:stretch>
            <a:fillRect/>
          </a:stretch>
        </p:blipFill>
        <p:spPr>
          <a:xfrm>
            <a:off x="7753296" y="728951"/>
            <a:ext cx="4140200" cy="5461000"/>
          </a:xfrm>
          <a:prstGeom prst="rect">
            <a:avLst/>
          </a:prstGeom>
        </p:spPr>
      </p:pic>
      <p:pic>
        <p:nvPicPr>
          <p:cNvPr id="8" name="Picture 7">
            <a:extLst>
              <a:ext uri="{FF2B5EF4-FFF2-40B4-BE49-F238E27FC236}">
                <a16:creationId xmlns:a16="http://schemas.microsoft.com/office/drawing/2014/main" id="{BC9C110E-10C9-50E6-09F2-1D97EA770B17}"/>
              </a:ext>
            </a:extLst>
          </p:cNvPr>
          <p:cNvPicPr>
            <a:picLocks noChangeAspect="1"/>
          </p:cNvPicPr>
          <p:nvPr/>
        </p:nvPicPr>
        <p:blipFill>
          <a:blip r:embed="rId5"/>
          <a:stretch>
            <a:fillRect/>
          </a:stretch>
        </p:blipFill>
        <p:spPr>
          <a:xfrm>
            <a:off x="369837" y="2177465"/>
            <a:ext cx="7772400" cy="4359891"/>
          </a:xfrm>
          <a:prstGeom prst="rect">
            <a:avLst/>
          </a:prstGeom>
        </p:spPr>
      </p:pic>
      <p:pic>
        <p:nvPicPr>
          <p:cNvPr id="10" name="Picture 9">
            <a:extLst>
              <a:ext uri="{FF2B5EF4-FFF2-40B4-BE49-F238E27FC236}">
                <a16:creationId xmlns:a16="http://schemas.microsoft.com/office/drawing/2014/main" id="{41AE9FF0-BC9B-B7E4-8B1F-008DF93EF54F}"/>
              </a:ext>
            </a:extLst>
          </p:cNvPr>
          <p:cNvPicPr>
            <a:picLocks noChangeAspect="1"/>
          </p:cNvPicPr>
          <p:nvPr/>
        </p:nvPicPr>
        <p:blipFill>
          <a:blip r:embed="rId6"/>
          <a:stretch>
            <a:fillRect/>
          </a:stretch>
        </p:blipFill>
        <p:spPr>
          <a:xfrm>
            <a:off x="1082757" y="2023082"/>
            <a:ext cx="6711896" cy="4727722"/>
          </a:xfrm>
          <a:prstGeom prst="rect">
            <a:avLst/>
          </a:prstGeom>
        </p:spPr>
      </p:pic>
      <p:pic>
        <p:nvPicPr>
          <p:cNvPr id="12" name="Picture 11">
            <a:extLst>
              <a:ext uri="{FF2B5EF4-FFF2-40B4-BE49-F238E27FC236}">
                <a16:creationId xmlns:a16="http://schemas.microsoft.com/office/drawing/2014/main" id="{EA44AA63-4CDA-A878-5419-120CC4858707}"/>
              </a:ext>
            </a:extLst>
          </p:cNvPr>
          <p:cNvPicPr>
            <a:picLocks noChangeAspect="1"/>
          </p:cNvPicPr>
          <p:nvPr/>
        </p:nvPicPr>
        <p:blipFill>
          <a:blip r:embed="rId7"/>
          <a:stretch>
            <a:fillRect/>
          </a:stretch>
        </p:blipFill>
        <p:spPr>
          <a:xfrm>
            <a:off x="6515100" y="653830"/>
            <a:ext cx="5502146" cy="6068703"/>
          </a:xfrm>
          <a:prstGeom prst="rect">
            <a:avLst/>
          </a:prstGeom>
        </p:spPr>
      </p:pic>
    </p:spTree>
    <p:extLst>
      <p:ext uri="{BB962C8B-B14F-4D97-AF65-F5344CB8AC3E}">
        <p14:creationId xmlns:p14="http://schemas.microsoft.com/office/powerpoint/2010/main" val="6206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2CC7-9F69-C203-EACC-6CF0D6FF272F}"/>
              </a:ext>
            </a:extLst>
          </p:cNvPr>
          <p:cNvSpPr>
            <a:spLocks noGrp="1"/>
          </p:cNvSpPr>
          <p:nvPr>
            <p:ph type="title"/>
          </p:nvPr>
        </p:nvSpPr>
        <p:spPr/>
        <p:txBody>
          <a:bodyPr/>
          <a:lstStyle/>
          <a:p>
            <a:r>
              <a:rPr lang="en-US" sz="4400" dirty="0">
                <a:latin typeface="ACADEMY ENGRAVED LET PLAIN:1.0" panose="02000000000000000000" pitchFamily="2" charset="0"/>
              </a:rPr>
              <a:t>Provisioning Cloud Resources</a:t>
            </a:r>
            <a:endParaRPr lang="en-US" dirty="0"/>
          </a:p>
        </p:txBody>
      </p:sp>
      <p:pic>
        <p:nvPicPr>
          <p:cNvPr id="5" name="Content Placeholder 4">
            <a:extLst>
              <a:ext uri="{FF2B5EF4-FFF2-40B4-BE49-F238E27FC236}">
                <a16:creationId xmlns:a16="http://schemas.microsoft.com/office/drawing/2014/main" id="{AD08C552-F75B-6DD6-1894-A8F360206BA6}"/>
              </a:ext>
            </a:extLst>
          </p:cNvPr>
          <p:cNvPicPr>
            <a:picLocks noGrp="1" noChangeAspect="1"/>
          </p:cNvPicPr>
          <p:nvPr>
            <p:ph idx="1"/>
          </p:nvPr>
        </p:nvPicPr>
        <p:blipFill>
          <a:blip r:embed="rId3"/>
          <a:stretch>
            <a:fillRect/>
          </a:stretch>
        </p:blipFill>
        <p:spPr>
          <a:xfrm>
            <a:off x="1091403" y="3196399"/>
            <a:ext cx="1300450" cy="1300450"/>
          </a:xfrm>
        </p:spPr>
      </p:pic>
      <p:sp>
        <p:nvSpPr>
          <p:cNvPr id="6" name="TextBox 5">
            <a:extLst>
              <a:ext uri="{FF2B5EF4-FFF2-40B4-BE49-F238E27FC236}">
                <a16:creationId xmlns:a16="http://schemas.microsoft.com/office/drawing/2014/main" id="{20F3B854-0D12-09A7-7F0E-95D11EA3A1CC}"/>
              </a:ext>
            </a:extLst>
          </p:cNvPr>
          <p:cNvSpPr txBox="1"/>
          <p:nvPr/>
        </p:nvSpPr>
        <p:spPr>
          <a:xfrm>
            <a:off x="446229" y="4496849"/>
            <a:ext cx="2590799" cy="1077218"/>
          </a:xfrm>
          <a:prstGeom prst="rect">
            <a:avLst/>
          </a:prstGeom>
          <a:noFill/>
        </p:spPr>
        <p:txBody>
          <a:bodyPr wrap="square" rtlCol="0">
            <a:spAutoFit/>
          </a:bodyPr>
          <a:lstStyle/>
          <a:p>
            <a:pPr algn="ctr"/>
            <a:r>
              <a:rPr lang="en-US" sz="3200" dirty="0"/>
              <a:t>Configuration files</a:t>
            </a:r>
          </a:p>
        </p:txBody>
      </p:sp>
      <p:pic>
        <p:nvPicPr>
          <p:cNvPr id="7" name="Picture 6">
            <a:extLst>
              <a:ext uri="{FF2B5EF4-FFF2-40B4-BE49-F238E27FC236}">
                <a16:creationId xmlns:a16="http://schemas.microsoft.com/office/drawing/2014/main" id="{4BB32188-B08E-1E41-3BAA-E244C9032EA7}"/>
              </a:ext>
            </a:extLst>
          </p:cNvPr>
          <p:cNvPicPr>
            <a:picLocks noChangeAspect="1"/>
          </p:cNvPicPr>
          <p:nvPr/>
        </p:nvPicPr>
        <p:blipFill>
          <a:blip r:embed="rId4"/>
          <a:stretch>
            <a:fillRect/>
          </a:stretch>
        </p:blipFill>
        <p:spPr>
          <a:xfrm>
            <a:off x="4947999" y="4608118"/>
            <a:ext cx="732315" cy="732315"/>
          </a:xfrm>
          <a:prstGeom prst="rect">
            <a:avLst/>
          </a:prstGeom>
        </p:spPr>
      </p:pic>
      <p:pic>
        <p:nvPicPr>
          <p:cNvPr id="8" name="Picture 7">
            <a:extLst>
              <a:ext uri="{FF2B5EF4-FFF2-40B4-BE49-F238E27FC236}">
                <a16:creationId xmlns:a16="http://schemas.microsoft.com/office/drawing/2014/main" id="{EB1989F5-EAA4-572C-9657-196C82CDD36C}"/>
              </a:ext>
            </a:extLst>
          </p:cNvPr>
          <p:cNvPicPr>
            <a:picLocks noChangeAspect="1"/>
          </p:cNvPicPr>
          <p:nvPr/>
        </p:nvPicPr>
        <p:blipFill>
          <a:blip r:embed="rId5"/>
          <a:stretch>
            <a:fillRect/>
          </a:stretch>
        </p:blipFill>
        <p:spPr>
          <a:xfrm>
            <a:off x="4836669" y="2885332"/>
            <a:ext cx="954976" cy="940829"/>
          </a:xfrm>
          <a:prstGeom prst="rect">
            <a:avLst/>
          </a:prstGeom>
        </p:spPr>
      </p:pic>
      <p:pic>
        <p:nvPicPr>
          <p:cNvPr id="9" name="Picture 8">
            <a:extLst>
              <a:ext uri="{FF2B5EF4-FFF2-40B4-BE49-F238E27FC236}">
                <a16:creationId xmlns:a16="http://schemas.microsoft.com/office/drawing/2014/main" id="{BC2308E9-5F32-9C39-614F-1B0F5372FF29}"/>
              </a:ext>
            </a:extLst>
          </p:cNvPr>
          <p:cNvPicPr>
            <a:picLocks noChangeAspect="1"/>
          </p:cNvPicPr>
          <p:nvPr/>
        </p:nvPicPr>
        <p:blipFill>
          <a:blip r:embed="rId6"/>
          <a:stretch>
            <a:fillRect/>
          </a:stretch>
        </p:blipFill>
        <p:spPr>
          <a:xfrm>
            <a:off x="4958458" y="5406916"/>
            <a:ext cx="732314" cy="704148"/>
          </a:xfrm>
          <a:prstGeom prst="rect">
            <a:avLst/>
          </a:prstGeom>
        </p:spPr>
      </p:pic>
      <p:pic>
        <p:nvPicPr>
          <p:cNvPr id="10" name="Picture 9">
            <a:extLst>
              <a:ext uri="{FF2B5EF4-FFF2-40B4-BE49-F238E27FC236}">
                <a16:creationId xmlns:a16="http://schemas.microsoft.com/office/drawing/2014/main" id="{8F3E23C5-94A3-F2CE-F1C4-D4CCAC09FB0C}"/>
              </a:ext>
            </a:extLst>
          </p:cNvPr>
          <p:cNvPicPr>
            <a:picLocks noChangeAspect="1"/>
          </p:cNvPicPr>
          <p:nvPr/>
        </p:nvPicPr>
        <p:blipFill>
          <a:blip r:embed="rId7"/>
          <a:stretch>
            <a:fillRect/>
          </a:stretch>
        </p:blipFill>
        <p:spPr>
          <a:xfrm>
            <a:off x="4958457" y="3826161"/>
            <a:ext cx="732315" cy="650296"/>
          </a:xfrm>
          <a:prstGeom prst="rect">
            <a:avLst/>
          </a:prstGeom>
        </p:spPr>
      </p:pic>
      <p:pic>
        <p:nvPicPr>
          <p:cNvPr id="12" name="Picture 11">
            <a:extLst>
              <a:ext uri="{FF2B5EF4-FFF2-40B4-BE49-F238E27FC236}">
                <a16:creationId xmlns:a16="http://schemas.microsoft.com/office/drawing/2014/main" id="{16101E66-C9DF-7DCD-1719-14352CFB35E5}"/>
              </a:ext>
            </a:extLst>
          </p:cNvPr>
          <p:cNvPicPr>
            <a:picLocks noChangeAspect="1"/>
          </p:cNvPicPr>
          <p:nvPr/>
        </p:nvPicPr>
        <p:blipFill>
          <a:blip r:embed="rId8"/>
          <a:stretch>
            <a:fillRect/>
          </a:stretch>
        </p:blipFill>
        <p:spPr>
          <a:xfrm>
            <a:off x="8100636" y="2682509"/>
            <a:ext cx="3669442" cy="2116183"/>
          </a:xfrm>
          <a:prstGeom prst="rect">
            <a:avLst/>
          </a:prstGeom>
        </p:spPr>
      </p:pic>
      <p:sp>
        <p:nvSpPr>
          <p:cNvPr id="13" name="TextBox 12">
            <a:extLst>
              <a:ext uri="{FF2B5EF4-FFF2-40B4-BE49-F238E27FC236}">
                <a16:creationId xmlns:a16="http://schemas.microsoft.com/office/drawing/2014/main" id="{27C3BEC1-EB8E-E245-1DA7-672940A778A6}"/>
              </a:ext>
            </a:extLst>
          </p:cNvPr>
          <p:cNvSpPr txBox="1"/>
          <p:nvPr/>
        </p:nvSpPr>
        <p:spPr>
          <a:xfrm>
            <a:off x="8378096" y="4823598"/>
            <a:ext cx="2590799" cy="1077218"/>
          </a:xfrm>
          <a:prstGeom prst="rect">
            <a:avLst/>
          </a:prstGeom>
          <a:noFill/>
        </p:spPr>
        <p:txBody>
          <a:bodyPr wrap="square" rtlCol="0">
            <a:spAutoFit/>
          </a:bodyPr>
          <a:lstStyle/>
          <a:p>
            <a:pPr algn="ctr"/>
            <a:r>
              <a:rPr lang="en-US" sz="3200" dirty="0"/>
              <a:t>THE</a:t>
            </a:r>
          </a:p>
          <a:p>
            <a:pPr algn="ctr"/>
            <a:r>
              <a:rPr lang="en-US" sz="3200" dirty="0"/>
              <a:t>CLOUD</a:t>
            </a:r>
          </a:p>
        </p:txBody>
      </p:sp>
      <p:sp>
        <p:nvSpPr>
          <p:cNvPr id="14" name="Right Arrow 13">
            <a:extLst>
              <a:ext uri="{FF2B5EF4-FFF2-40B4-BE49-F238E27FC236}">
                <a16:creationId xmlns:a16="http://schemas.microsoft.com/office/drawing/2014/main" id="{D2B79AAC-FB66-9767-7D47-92962BFA6769}"/>
              </a:ext>
            </a:extLst>
          </p:cNvPr>
          <p:cNvSpPr/>
          <p:nvPr/>
        </p:nvSpPr>
        <p:spPr>
          <a:xfrm>
            <a:off x="315883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F06473A2-DA47-FFA0-D3E3-FB9853874FBB}"/>
              </a:ext>
            </a:extLst>
          </p:cNvPr>
          <p:cNvSpPr/>
          <p:nvPr/>
        </p:nvSpPr>
        <p:spPr>
          <a:xfrm>
            <a:off x="618360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6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0A9CF-266D-257A-4EB2-28D49AAA6706}"/>
              </a:ext>
            </a:extLst>
          </p:cNvPr>
          <p:cNvPicPr>
            <a:picLocks noChangeAspect="1"/>
          </p:cNvPicPr>
          <p:nvPr/>
        </p:nvPicPr>
        <p:blipFill>
          <a:blip r:embed="rId2"/>
          <a:stretch>
            <a:fillRect/>
          </a:stretch>
        </p:blipFill>
        <p:spPr>
          <a:xfrm>
            <a:off x="387926" y="2391511"/>
            <a:ext cx="7245929" cy="2458165"/>
          </a:xfrm>
          <a:prstGeom prst="rect">
            <a:avLst/>
          </a:prstGeom>
          <a:effectLst>
            <a:glow rad="60334">
              <a:schemeClr val="accent1">
                <a:alpha val="54784"/>
              </a:schemeClr>
            </a:glow>
            <a:reflection endPos="0" dir="5400000" sy="-100000" algn="bl" rotWithShape="0"/>
            <a:softEdge rad="80083"/>
          </a:effectLst>
        </p:spPr>
      </p:pic>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270549" y="2008323"/>
            <a:ext cx="8646005" cy="2438767"/>
          </a:xfrm>
        </p:spPr>
        <p:txBody>
          <a:bodyPr>
            <a:noAutofit/>
          </a:bodyPr>
          <a:lstStyle/>
          <a:p>
            <a:pPr algn="ctr"/>
            <a:r>
              <a:rPr lang="en-US" sz="6600" dirty="0">
                <a:latin typeface="ACADEMY ENGRAVED LET PLAIN:1.0" panose="02000000000000000000" pitchFamily="2" charset="0"/>
              </a:rPr>
              <a:t>Introducing </a:t>
            </a:r>
            <a:br>
              <a:rPr lang="en-US" sz="6600" dirty="0">
                <a:latin typeface="ACADEMY ENGRAVED LET PLAIN:1.0" panose="02000000000000000000" pitchFamily="2" charset="0"/>
              </a:rPr>
            </a:br>
            <a:r>
              <a:rPr lang="en-US" sz="6600" dirty="0">
                <a:latin typeface="ACADEMY ENGRAVED LET PLAIN:1.0" panose="02000000000000000000" pitchFamily="2" charset="0"/>
              </a:rPr>
              <a:t>Apache Brooklyn</a:t>
            </a:r>
            <a:endParaRPr lang="en-US" sz="6600" dirty="0"/>
          </a:p>
        </p:txBody>
      </p:sp>
    </p:spTree>
    <p:extLst>
      <p:ext uri="{BB962C8B-B14F-4D97-AF65-F5344CB8AC3E}">
        <p14:creationId xmlns:p14="http://schemas.microsoft.com/office/powerpoint/2010/main" val="136472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62C866D5-B411-667B-6403-E36E924F322C}"/>
              </a:ext>
            </a:extLst>
          </p:cNvPr>
          <p:cNvSpPr/>
          <p:nvPr/>
        </p:nvSpPr>
        <p:spPr>
          <a:xfrm>
            <a:off x="203880" y="1579418"/>
            <a:ext cx="7593179"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fontScale="85000" lnSpcReduction="10000"/>
          </a:bodyPr>
          <a:lstStyle/>
          <a:p>
            <a:pPr>
              <a:lnSpc>
                <a:spcPct val="120000"/>
              </a:lnSpc>
            </a:pPr>
            <a:r>
              <a:rPr lang="en-US" sz="4000" dirty="0"/>
              <a:t>https://brooklyn.apache.org</a:t>
            </a:r>
          </a:p>
          <a:p>
            <a:pPr>
              <a:lnSpc>
                <a:spcPct val="120000"/>
              </a:lnSpc>
            </a:pPr>
            <a:r>
              <a:rPr lang="en-US" sz="4000" dirty="0"/>
              <a:t>https://github.com/apache/brooklyn</a:t>
            </a:r>
          </a:p>
          <a:p>
            <a:pPr>
              <a:lnSpc>
                <a:spcPct val="120000"/>
              </a:lnSpc>
            </a:pPr>
            <a:r>
              <a:rPr lang="en-US" sz="4000" dirty="0"/>
              <a:t>An open-source </a:t>
            </a:r>
            <a:r>
              <a:rPr lang="en-US" sz="4000" u="sng" dirty="0"/>
              <a:t>agnostic control plane </a:t>
            </a:r>
            <a:r>
              <a:rPr lang="en-US" sz="4000" dirty="0"/>
              <a:t>for your cloud applications and infrastructure</a:t>
            </a:r>
          </a:p>
          <a:p>
            <a:pPr lvl="1">
              <a:lnSpc>
                <a:spcPct val="120000"/>
              </a:lnSpc>
              <a:buFont typeface="Wingdings" pitchFamily="2" charset="2"/>
              <a:buChar char="Ø"/>
            </a:pPr>
            <a:r>
              <a:rPr lang="en-US" sz="4000" dirty="0"/>
              <a:t>Model the application &amp; infrastructure</a:t>
            </a:r>
          </a:p>
          <a:p>
            <a:pPr lvl="1">
              <a:lnSpc>
                <a:spcPct val="120000"/>
              </a:lnSpc>
              <a:buFont typeface="Wingdings" pitchFamily="2" charset="2"/>
              <a:buChar char="Ø"/>
            </a:pPr>
            <a:r>
              <a:rPr lang="en-US" sz="4000" dirty="0"/>
              <a:t>Deploy it (anywhere)</a:t>
            </a:r>
          </a:p>
          <a:p>
            <a:pPr lvl="1">
              <a:lnSpc>
                <a:spcPct val="120000"/>
              </a:lnSpc>
              <a:buFont typeface="Wingdings" pitchFamily="2" charset="2"/>
              <a:buChar char="Ø"/>
            </a:pPr>
            <a:r>
              <a:rPr lang="en-US" sz="4000" dirty="0"/>
              <a:t>Monitor it</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10267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 Concepts</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a:bodyPr>
          <a:lstStyle/>
          <a:p>
            <a:pPr lvl="1">
              <a:lnSpc>
                <a:spcPct val="120000"/>
              </a:lnSpc>
            </a:pPr>
            <a:r>
              <a:rPr lang="en-US" sz="3500" dirty="0"/>
              <a:t>Blueprint – </a:t>
            </a:r>
            <a:r>
              <a:rPr lang="en-US" sz="3500" i="1" dirty="0"/>
              <a:t>what?</a:t>
            </a:r>
          </a:p>
          <a:p>
            <a:pPr lvl="1">
              <a:lnSpc>
                <a:spcPct val="120000"/>
              </a:lnSpc>
            </a:pPr>
            <a:r>
              <a:rPr lang="en-US" sz="3500" dirty="0"/>
              <a:t>Location – </a:t>
            </a:r>
            <a:r>
              <a:rPr lang="en-US" sz="3500" i="1" dirty="0"/>
              <a:t>where?</a:t>
            </a:r>
          </a:p>
          <a:p>
            <a:pPr lvl="1">
              <a:lnSpc>
                <a:spcPct val="120000"/>
              </a:lnSpc>
            </a:pPr>
            <a:r>
              <a:rPr lang="en-US" sz="3500" dirty="0"/>
              <a:t>Entity (Application) – </a:t>
            </a:r>
            <a:r>
              <a:rPr lang="en-US" sz="3500" i="1" dirty="0"/>
              <a:t>how?</a:t>
            </a:r>
          </a:p>
          <a:p>
            <a:pPr lvl="1">
              <a:lnSpc>
                <a:spcPct val="120000"/>
              </a:lnSpc>
            </a:pPr>
            <a:r>
              <a:rPr lang="en-US" sz="3500" dirty="0"/>
              <a:t>Sensor – </a:t>
            </a:r>
            <a:r>
              <a:rPr lang="en-US" sz="3500" i="1" dirty="0"/>
              <a:t>what is going on?</a:t>
            </a:r>
          </a:p>
          <a:p>
            <a:pPr lvl="1">
              <a:lnSpc>
                <a:spcPct val="120000"/>
              </a:lnSpc>
            </a:pPr>
            <a:r>
              <a:rPr lang="en-US" sz="3500" dirty="0"/>
              <a:t>Effector – </a:t>
            </a:r>
            <a:r>
              <a:rPr lang="en-US" sz="3500" i="1" dirty="0"/>
              <a:t>what are you doing?</a:t>
            </a:r>
          </a:p>
          <a:p>
            <a:pPr lvl="1">
              <a:lnSpc>
                <a:spcPct val="120000"/>
              </a:lnSpc>
            </a:pPr>
            <a:r>
              <a:rPr lang="en-US" sz="3500" dirty="0"/>
              <a:t>Policy – </a:t>
            </a:r>
            <a:r>
              <a:rPr lang="en-US" sz="3500" i="1" dirty="0"/>
              <a:t>when this happens, then do this</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68190446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12058</TotalTime>
  <Words>2336</Words>
  <Application>Microsoft Macintosh PowerPoint</Application>
  <PresentationFormat>Widescreen</PresentationFormat>
  <Paragraphs>199</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ACADEMY ENGRAVED LET PLAIN:1.0</vt:lpstr>
      <vt:lpstr>Arial</vt:lpstr>
      <vt:lpstr>Arial</vt:lpstr>
      <vt:lpstr>Avenir Next LT Pro</vt:lpstr>
      <vt:lpstr>Calibri</vt:lpstr>
      <vt:lpstr>Gill Sans Nova</vt:lpstr>
      <vt:lpstr>Montserrat</vt:lpstr>
      <vt:lpstr>Wingdings</vt:lpstr>
      <vt:lpstr>TropicVTI</vt:lpstr>
      <vt:lpstr>Describe Once,      Run Wherever?</vt:lpstr>
      <vt:lpstr>Hello!</vt:lpstr>
      <vt:lpstr>Agenda</vt:lpstr>
      <vt:lpstr>Working on the cloud</vt:lpstr>
      <vt:lpstr>Resources Management</vt:lpstr>
      <vt:lpstr>Provisioning Cloud Resources</vt:lpstr>
      <vt:lpstr>Introducing  Apache Brooklyn</vt:lpstr>
      <vt:lpstr>Apache Brooklyn</vt:lpstr>
      <vt:lpstr>Apache Brooklyn: Concepts</vt:lpstr>
      <vt:lpstr>PowerPoint Presentation</vt:lpstr>
      <vt:lpstr>Demo time!</vt:lpstr>
      <vt:lpstr>The App: Hoodie Shop</vt:lpstr>
      <vt:lpstr>The App: Hoodie Shop</vt:lpstr>
      <vt:lpstr>Conclusions &amp; 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Once,      Run Wherever?</dc:title>
  <dc:creator>Iuliana Cosmina</dc:creator>
  <cp:lastModifiedBy>Iuliana Cosmina</cp:lastModifiedBy>
  <cp:revision>8</cp:revision>
  <dcterms:created xsi:type="dcterms:W3CDTF">2022-08-02T12:03:26Z</dcterms:created>
  <dcterms:modified xsi:type="dcterms:W3CDTF">2022-10-09T10:34:29Z</dcterms:modified>
</cp:coreProperties>
</file>