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57" r:id="rId3"/>
    <p:sldId id="259" r:id="rId4"/>
    <p:sldId id="267" r:id="rId5"/>
    <p:sldId id="260" r:id="rId6"/>
    <p:sldId id="261" r:id="rId7"/>
    <p:sldId id="264" r:id="rId8"/>
    <p:sldId id="266" r:id="rId9"/>
    <p:sldId id="262"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61497"/>
  </p:normalViewPr>
  <p:slideViewPr>
    <p:cSldViewPr snapToGrid="0">
      <p:cViewPr varScale="1">
        <p:scale>
          <a:sx n="76" d="100"/>
          <a:sy n="76" d="100"/>
        </p:scale>
        <p:origin x="2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F8CCE-8CAC-2547-AFBF-48AF55E8671A}" type="datetimeFigureOut">
              <a:rPr lang="en-US" smtClean="0"/>
              <a:t>9/29/22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27D6-02B0-9E4F-9688-CC4BB499F553}" type="slidenum">
              <a:rPr lang="en-US" smtClean="0"/>
              <a:t>‹#›</a:t>
            </a:fld>
            <a:endParaRPr lang="en-US"/>
          </a:p>
        </p:txBody>
      </p:sp>
    </p:spTree>
    <p:extLst>
      <p:ext uri="{BB962C8B-B14F-4D97-AF65-F5344CB8AC3E}">
        <p14:creationId xmlns:p14="http://schemas.microsoft.com/office/powerpoint/2010/main" val="411599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2</a:t>
            </a:fld>
            <a:endParaRPr lang="en-US"/>
          </a:p>
        </p:txBody>
      </p:sp>
    </p:spTree>
    <p:extLst>
      <p:ext uri="{BB962C8B-B14F-4D97-AF65-F5344CB8AC3E}">
        <p14:creationId xmlns:p14="http://schemas.microsoft.com/office/powerpoint/2010/main" val="121393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this trend nowadays where people jump directly to technical stuff and introduce themselves at the end of a presentation. I prefer to keep it classic and introduce myself at the beginning.  </a:t>
            </a:r>
          </a:p>
          <a:p>
            <a:r>
              <a:rPr lang="en-US" dirty="0"/>
              <a:t>Let’s be honest, a 45 minutes presentation is not going to properly cover any subject related to working in the cloud. The best I can give you is the means to remember me and keep an eye on my online activity and books I write. So, I will give myself a few minutes to impress you with my technical prowess. </a:t>
            </a:r>
          </a:p>
          <a:p>
            <a:r>
              <a:rPr lang="en-US" dirty="0"/>
              <a:t>I am Romanian, born, raised and educated and I live in Scotland.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been coding since 1997, getting paid for it since 2006.  I’m still getting paid for it, so I must be doing something right.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like mostly anything tech, I write Java and Spring Books  for </a:t>
            </a:r>
            <a:r>
              <a:rPr lang="en-US" dirty="0" err="1"/>
              <a:t>Apress</a:t>
            </a:r>
            <a:r>
              <a:rPr lang="en-US" dirty="0"/>
              <a:t> – well not for </a:t>
            </a:r>
            <a:r>
              <a:rPr lang="en-US" dirty="0" err="1"/>
              <a:t>Apress</a:t>
            </a:r>
            <a:r>
              <a:rPr lang="en-US" dirty="0"/>
              <a:t>, for you guys, </a:t>
            </a:r>
            <a:r>
              <a:rPr lang="en-US" dirty="0" err="1"/>
              <a:t>Apress</a:t>
            </a:r>
            <a:r>
              <a:rPr lang="en-US" dirty="0"/>
              <a:t> just provides support for the books to realize and reach you guys.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Full Stack Engineer for </a:t>
            </a:r>
            <a:r>
              <a:rPr lang="en-US" dirty="0" err="1"/>
              <a:t>Cloudsoft</a:t>
            </a:r>
            <a:r>
              <a:rPr lang="en-US" dirty="0"/>
              <a:t>, Edinburgh, I’ve been working for this company for three years now. I am doing mostly Java, Bash and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appreciate the power of cloud services, but I am an old school engineer, I grew up hosting my blog on my own server located under my desk and sometimes I think the learning curve of using cloud services is too steep and they cost </a:t>
            </a:r>
            <a:r>
              <a:rPr lang="en-US" dirty="0" err="1"/>
              <a:t>sooo</a:t>
            </a:r>
            <a:r>
              <a:rPr lang="en-US" dirty="0"/>
              <a:t>… much.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companies that consult other companies to reduce cloud costs. </a:t>
            </a:r>
            <a:r>
              <a:rPr lang="en-US" dirty="0" err="1"/>
              <a:t>Cloudsoft</a:t>
            </a:r>
            <a:r>
              <a:rPr lang="en-US" dirty="0"/>
              <a:t> also has a department for that. It’s like learning to drive a car, but you to still consult a driving instructor from time to tome to avoid gas costs from bankrupting you, and avoid accidents.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this presentation will (probably )contain a lot of car and driving analogies.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3</a:t>
            </a:fld>
            <a:endParaRPr lang="en-US"/>
          </a:p>
        </p:txBody>
      </p:sp>
    </p:spTree>
    <p:extLst>
      <p:ext uri="{BB962C8B-B14F-4D97-AF65-F5344CB8AC3E}">
        <p14:creationId xmlns:p14="http://schemas.microsoft.com/office/powerpoint/2010/main" val="56860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lesson – ask here about the age of the audience</a:t>
            </a:r>
          </a:p>
          <a:p>
            <a:endParaRPr lang="en-US" dirty="0"/>
          </a:p>
          <a:p>
            <a:r>
              <a:rPr lang="en-US" dirty="0"/>
              <a:t>Disadvantages of old style:</a:t>
            </a:r>
          </a:p>
          <a:p>
            <a:pPr marL="171450" indent="-171450">
              <a:buFontTx/>
              <a:buChar char="-"/>
            </a:pPr>
            <a:r>
              <a:rPr lang="en-US" dirty="0"/>
              <a:t>Resources: hardware + software + networks</a:t>
            </a:r>
          </a:p>
          <a:p>
            <a:pPr marL="171450" indent="-171450">
              <a:buFontTx/>
              <a:buChar char="-"/>
            </a:pPr>
            <a:r>
              <a:rPr lang="en-US" dirty="0"/>
              <a:t>Costs or equipment</a:t>
            </a:r>
          </a:p>
          <a:p>
            <a:pPr marL="171450" indent="-171450">
              <a:buFontTx/>
              <a:buChar char="-"/>
            </a:pPr>
            <a:r>
              <a:rPr lang="en-US" dirty="0"/>
              <a:t>Cost of electricity</a:t>
            </a:r>
          </a:p>
          <a:p>
            <a:pPr marL="171450" indent="-171450">
              <a:buFontTx/>
              <a:buChar char="-"/>
            </a:pPr>
            <a:r>
              <a:rPr lang="en-US" dirty="0"/>
              <a:t>Cost or people to maintain them</a:t>
            </a:r>
          </a:p>
          <a:p>
            <a:pPr marL="171450" indent="-171450">
              <a:buFontTx/>
              <a:buChar char="-"/>
            </a:pPr>
            <a:r>
              <a:rPr lang="en-US" dirty="0"/>
              <a:t>You set up everything: software &amp; hardware, including networking</a:t>
            </a:r>
          </a:p>
          <a:p>
            <a:pPr marL="171450" indent="-171450">
              <a:buFontTx/>
              <a:buChar char="-"/>
            </a:pPr>
            <a:endParaRPr lang="en-US" dirty="0"/>
          </a:p>
          <a:p>
            <a:pPr marL="0" indent="0">
              <a:buFontTx/>
              <a:buNone/>
            </a:pPr>
            <a:r>
              <a:rPr lang="en-US" dirty="0"/>
              <a:t>Biggest advantage: </a:t>
            </a:r>
          </a:p>
          <a:p>
            <a:pPr marL="171450" indent="-171450">
              <a:buFontTx/>
              <a:buChar char="-"/>
            </a:pPr>
            <a:r>
              <a:rPr lang="en-US" dirty="0"/>
              <a:t>Total control over it: direct access to software and hardware</a:t>
            </a:r>
          </a:p>
          <a:p>
            <a:pPr marL="171450" indent="-171450">
              <a:buFontTx/>
              <a:buChar char="-"/>
            </a:pPr>
            <a:endParaRPr lang="en-US" dirty="0"/>
          </a:p>
          <a:p>
            <a:pPr marL="0" indent="0">
              <a:buFontTx/>
              <a:buNone/>
            </a:pPr>
            <a:r>
              <a:rPr lang="en-US" dirty="0"/>
              <a:t>Public clouds:</a:t>
            </a:r>
          </a:p>
          <a:p>
            <a:pPr marL="171450" indent="-171450">
              <a:buFontTx/>
              <a:buChar char="-"/>
            </a:pPr>
            <a:r>
              <a:rPr lang="en-US" dirty="0"/>
              <a:t>Amazon</a:t>
            </a:r>
          </a:p>
          <a:p>
            <a:pPr marL="171450" indent="-171450">
              <a:buFontTx/>
              <a:buChar char="-"/>
            </a:pPr>
            <a:r>
              <a:rPr lang="en-US" dirty="0"/>
              <a:t>Google Cloud platform</a:t>
            </a:r>
          </a:p>
          <a:p>
            <a:pPr marL="171450" indent="-171450">
              <a:buFontTx/>
              <a:buChar char="-"/>
            </a:pPr>
            <a:r>
              <a:rPr lang="en-US" dirty="0"/>
              <a:t>Microsoft Azure</a:t>
            </a:r>
          </a:p>
          <a:p>
            <a:pPr marL="171450" indent="-171450">
              <a:buFontTx/>
              <a:buChar char="-"/>
            </a:pPr>
            <a:r>
              <a:rPr lang="en-US" dirty="0"/>
              <a:t>Alibaba</a:t>
            </a:r>
          </a:p>
          <a:p>
            <a:pPr marL="171450" indent="-171450">
              <a:buFontTx/>
              <a:buChar char="-"/>
            </a:pPr>
            <a:r>
              <a:rPr lang="en-US" dirty="0"/>
              <a:t>Oracle</a:t>
            </a:r>
          </a:p>
          <a:p>
            <a:pPr marL="171450" indent="-171450">
              <a:buFontTx/>
              <a:buChar char="-"/>
            </a:pPr>
            <a:endParaRPr lang="en-US" dirty="0"/>
          </a:p>
          <a:p>
            <a:pPr marL="0" indent="0">
              <a:buFontTx/>
              <a:buNone/>
            </a:pPr>
            <a:r>
              <a:rPr lang="en-US" dirty="0"/>
              <a:t>Advantages:</a:t>
            </a:r>
          </a:p>
          <a:p>
            <a:pPr marL="171450" indent="-171450">
              <a:buFontTx/>
              <a:buChar char="-"/>
            </a:pPr>
            <a:r>
              <a:rPr lang="en-US" dirty="0"/>
              <a:t>Scalability – old style -&gt; that server you had in your office was all you had</a:t>
            </a:r>
          </a:p>
          <a:p>
            <a:pPr marL="171450" indent="-171450">
              <a:buFontTx/>
              <a:buChar char="-"/>
            </a:pPr>
            <a:r>
              <a:rPr lang="en-US" dirty="0"/>
              <a:t>Disaster recovery -&gt; old style, recovery was costly and limited (you could have a backup server, or hard discs in a RAID setup</a:t>
            </a:r>
          </a:p>
          <a:p>
            <a:pPr marL="171450" indent="-171450">
              <a:buFontTx/>
              <a:buChar char="-"/>
            </a:pPr>
            <a:r>
              <a:rPr lang="en-US" dirty="0"/>
              <a:t>Keeping up to date - &lt;- also a disadvantage because you can only update to the supported version </a:t>
            </a:r>
          </a:p>
          <a:p>
            <a:pPr marL="171450" indent="-171450">
              <a:buFontTx/>
              <a:buChar char="-"/>
            </a:pPr>
            <a:r>
              <a:rPr lang="en-US" dirty="0"/>
              <a:t>Cost savings -&gt; technically yes, unless you configure your services wrong, or write a recursive lambda</a:t>
            </a:r>
          </a:p>
          <a:p>
            <a:pPr marL="171450" indent="-171450">
              <a:buFontTx/>
              <a:buChar char="-"/>
            </a:pPr>
            <a:endParaRPr lang="en-US" dirty="0"/>
          </a:p>
          <a:p>
            <a:pPr marL="0" indent="0">
              <a:buFontTx/>
              <a:buNone/>
            </a:pPr>
            <a:r>
              <a:rPr lang="en-US" dirty="0"/>
              <a:t>Biggest disadvantage:</a:t>
            </a:r>
          </a:p>
          <a:p>
            <a:pPr marL="0" indent="0">
              <a:buFontTx/>
              <a:buNone/>
            </a:pPr>
            <a:r>
              <a:rPr lang="en-US" dirty="0"/>
              <a:t>- You are stuck to it. Moving from a cloud provider to another is very… close to impossible.</a:t>
            </a:r>
          </a:p>
        </p:txBody>
      </p:sp>
      <p:sp>
        <p:nvSpPr>
          <p:cNvPr id="4" name="Slide Number Placeholder 3"/>
          <p:cNvSpPr>
            <a:spLocks noGrp="1"/>
          </p:cNvSpPr>
          <p:nvPr>
            <p:ph type="sldNum" sz="quarter" idx="5"/>
          </p:nvPr>
        </p:nvSpPr>
        <p:spPr/>
        <p:txBody>
          <a:bodyPr/>
          <a:lstStyle/>
          <a:p>
            <a:fld id="{D62F27D6-02B0-9E4F-9688-CC4BB499F553}" type="slidenum">
              <a:rPr lang="en-US" smtClean="0"/>
              <a:t>5</a:t>
            </a:fld>
            <a:endParaRPr lang="en-US"/>
          </a:p>
        </p:txBody>
      </p:sp>
    </p:spTree>
    <p:extLst>
      <p:ext uri="{BB962C8B-B14F-4D97-AF65-F5344CB8AC3E}">
        <p14:creationId xmlns:p14="http://schemas.microsoft.com/office/powerpoint/2010/main" val="423376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deploying your applications to the cloud is called: </a:t>
            </a:r>
            <a:r>
              <a:rPr lang="en-US" b="1" dirty="0"/>
              <a:t>provisioning cloud resources. </a:t>
            </a:r>
            <a:r>
              <a:rPr lang="en-US" b="0" dirty="0"/>
              <a:t>You write some configuration files with the resources you need to be created on the cloud provider and their properties, and some tool is responsible for making it happen.</a:t>
            </a:r>
          </a:p>
          <a:p>
            <a:r>
              <a:rPr lang="en-US" b="0" dirty="0"/>
              <a:t>Big cloud providers provide their own tools for </a:t>
            </a:r>
            <a:r>
              <a:rPr lang="en-GB" dirty="0"/>
              <a:t>create, deploy and manage infrastructure as code.</a:t>
            </a:r>
          </a:p>
          <a:p>
            <a:r>
              <a:rPr lang="en-GB" b="0" dirty="0"/>
              <a:t>Terraform &amp; </a:t>
            </a:r>
            <a:r>
              <a:rPr lang="en-GB" b="0" dirty="0" err="1"/>
              <a:t>Pulumi</a:t>
            </a:r>
            <a:r>
              <a:rPr lang="en-GB" b="0" dirty="0"/>
              <a:t> are opensource and free to use.</a:t>
            </a:r>
            <a:endParaRPr lang="en-US" b="0" dirty="0"/>
          </a:p>
          <a:p>
            <a:endParaRPr lang="en-US" b="0" dirty="0"/>
          </a:p>
          <a:p>
            <a:r>
              <a:rPr lang="en-US" b="1" dirty="0"/>
              <a:t>This can be done in a few ways:</a:t>
            </a:r>
          </a:p>
          <a:p>
            <a:endParaRPr lang="en-US" dirty="0"/>
          </a:p>
          <a:p>
            <a:r>
              <a:rPr lang="en-US" dirty="0"/>
              <a:t>Design your application for the cloud</a:t>
            </a:r>
          </a:p>
          <a:p>
            <a:pPr marL="171450" indent="-171450">
              <a:buFontTx/>
              <a:buChar char="-"/>
            </a:pPr>
            <a:r>
              <a:rPr lang="en-US" dirty="0"/>
              <a:t>Use static frontends</a:t>
            </a:r>
          </a:p>
          <a:p>
            <a:pPr marL="171450" indent="-171450">
              <a:buFontTx/>
              <a:buChar char="-"/>
            </a:pPr>
            <a:r>
              <a:rPr lang="en-US" dirty="0"/>
              <a:t>Scalable backends &amp; databases</a:t>
            </a:r>
          </a:p>
          <a:p>
            <a:pPr marL="171450" indent="-171450">
              <a:buFontTx/>
              <a:buChar char="-"/>
            </a:pPr>
            <a:endParaRPr lang="en-US" dirty="0"/>
          </a:p>
          <a:p>
            <a:pPr marL="171450" indent="-171450">
              <a:buFontTx/>
              <a:buChar char="-"/>
            </a:pPr>
            <a:r>
              <a:rPr lang="en-US" dirty="0"/>
              <a:t>Manually – eh … setup the network, VMs, and all other resources using the cloud provider web console and CLI</a:t>
            </a:r>
          </a:p>
          <a:p>
            <a:pPr marL="171450" indent="-171450">
              <a:buFontTx/>
              <a:buChar char="-"/>
            </a:pPr>
            <a:r>
              <a:rPr lang="en-US" dirty="0"/>
              <a:t>CloudFormation &lt;-provided by AWS -&gt; you describe your infrastructure using  a JSON based resource specification</a:t>
            </a:r>
          </a:p>
          <a:p>
            <a:pPr marL="171450" indent="-171450">
              <a:buFontTx/>
              <a:buChar char="-"/>
            </a:pPr>
            <a:r>
              <a:rPr lang="en-US" dirty="0"/>
              <a:t>Deployment Manager &lt;- provided by GCP-&gt; you describe your infrastructure using  a YAML based resource specification</a:t>
            </a:r>
          </a:p>
          <a:p>
            <a:pPr marL="171450" indent="-171450">
              <a:buFontTx/>
              <a:buChar char="-"/>
            </a:pPr>
            <a:r>
              <a:rPr lang="en-US" dirty="0"/>
              <a:t>Terraform  &lt;- uses a JSON-like based specification, the </a:t>
            </a:r>
            <a:r>
              <a:rPr lang="en-GB" i="1" dirty="0"/>
              <a:t>native syntax</a:t>
            </a:r>
            <a:r>
              <a:rPr lang="en-GB" dirty="0"/>
              <a:t> of the Terraform language, called also HCL - </a:t>
            </a:r>
            <a:r>
              <a:rPr lang="en-GB" b="1" dirty="0" err="1"/>
              <a:t>HashiCorp</a:t>
            </a:r>
            <a:r>
              <a:rPr lang="en-GB" b="1" dirty="0"/>
              <a:t> Configuration Language </a:t>
            </a:r>
            <a:r>
              <a:rPr lang="en-GB" b="0" dirty="0"/>
              <a:t>(JSON can also be used)</a:t>
            </a:r>
          </a:p>
          <a:p>
            <a:pPr marL="171450" indent="-171450">
              <a:buFontTx/>
              <a:buChar char="-"/>
            </a:pPr>
            <a:r>
              <a:rPr lang="en-GB" b="0" dirty="0" err="1"/>
              <a:t>Pulumi</a:t>
            </a:r>
            <a:r>
              <a:rPr lang="en-GB" b="0" dirty="0"/>
              <a:t> &lt;- describes infrastructure using various programming languages: Java, JavaScript, Go  etc… </a:t>
            </a:r>
            <a:endParaRPr lang="en-US" b="0"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6</a:t>
            </a:fld>
            <a:endParaRPr lang="en-US"/>
          </a:p>
        </p:txBody>
      </p:sp>
    </p:spTree>
    <p:extLst>
      <p:ext uri="{BB962C8B-B14F-4D97-AF65-F5344CB8AC3E}">
        <p14:creationId xmlns:p14="http://schemas.microsoft.com/office/powerpoint/2010/main" val="210030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r>
              <a:rPr lang="en-GB" b="0" i="0" dirty="0">
                <a:solidFill>
                  <a:srgbClr val="BDC1C6"/>
                </a:solidFill>
                <a:effectLst/>
                <a:latin typeface="arial" panose="020B0604020202020204" pitchFamily="34" charset="0"/>
              </a:rPr>
              <a:t>TODO –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0" i="0" dirty="0">
                <a:solidFill>
                  <a:srgbClr val="BDC1C6"/>
                </a:solidFill>
                <a:effectLst/>
                <a:latin typeface="arial" panose="020B0604020202020204" pitchFamily="34" charset="0"/>
              </a:rPr>
              <a:t>Concepts: </a:t>
            </a:r>
          </a:p>
          <a:p>
            <a:pPr marL="628650" lvl="1" indent="-171450">
              <a:buFontTx/>
              <a:buChar char="-"/>
            </a:pPr>
            <a:r>
              <a:rPr lang="en-GB" b="0" i="0" dirty="0">
                <a:solidFill>
                  <a:srgbClr val="BDC1C6"/>
                </a:solidFill>
                <a:effectLst/>
                <a:latin typeface="arial" panose="020B0604020202020204" pitchFamily="34" charset="0"/>
              </a:rPr>
              <a:t>Locations</a:t>
            </a:r>
          </a:p>
          <a:p>
            <a:pPr marL="628650" lvl="1" indent="-171450">
              <a:buFontTx/>
              <a:buChar char="-"/>
            </a:pPr>
            <a:r>
              <a:rPr lang="en-GB" b="0" i="0">
                <a:solidFill>
                  <a:srgbClr val="BDC1C6"/>
                </a:solidFill>
                <a:effectLst/>
                <a:latin typeface="arial" panose="020B0604020202020204" pitchFamily="34" charset="0"/>
              </a:rPr>
              <a:t>Apps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Entities</a:t>
            </a:r>
          </a:p>
          <a:p>
            <a:pPr marL="628650" lvl="1" indent="-171450">
              <a:buFontTx/>
              <a:buChar char="-"/>
            </a:pPr>
            <a:r>
              <a:rPr lang="en-GB" b="0" i="0" dirty="0">
                <a:solidFill>
                  <a:srgbClr val="BDC1C6"/>
                </a:solidFill>
                <a:effectLst/>
                <a:latin typeface="arial" panose="020B0604020202020204" pitchFamily="34" charset="0"/>
              </a:rPr>
              <a:t>Sensors</a:t>
            </a:r>
          </a:p>
          <a:p>
            <a:pPr marL="628650" lvl="1" indent="-171450">
              <a:buFontTx/>
              <a:buChar char="-"/>
            </a:pPr>
            <a:r>
              <a:rPr lang="en-GB" b="0" i="0" dirty="0">
                <a:solidFill>
                  <a:srgbClr val="BDC1C6"/>
                </a:solidFill>
                <a:effectLst/>
                <a:latin typeface="arial" panose="020B0604020202020204" pitchFamily="34" charset="0"/>
              </a:rPr>
              <a:t>Effectors</a:t>
            </a:r>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7</a:t>
            </a:fld>
            <a:endParaRPr lang="en-US"/>
          </a:p>
        </p:txBody>
      </p:sp>
    </p:spTree>
    <p:extLst>
      <p:ext uri="{BB962C8B-B14F-4D97-AF65-F5344CB8AC3E}">
        <p14:creationId xmlns:p14="http://schemas.microsoft.com/office/powerpoint/2010/main" val="173811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a:t>
            </a:r>
            <a:r>
              <a:rPr lang="en-GB" b="0" i="0" dirty="0">
                <a:solidFill>
                  <a:srgbClr val="BDC1C6"/>
                </a:solidFill>
                <a:effectLst/>
                <a:latin typeface="arial" panose="020B0604020202020204" pitchFamily="34" charset="0"/>
              </a:rPr>
              <a:t> is software for managing cloud applications. Since it can also be used to deploy them, this makes it an cloud orchestration software. </a:t>
            </a:r>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8</a:t>
            </a:fld>
            <a:endParaRPr lang="en-US"/>
          </a:p>
        </p:txBody>
      </p:sp>
    </p:spTree>
    <p:extLst>
      <p:ext uri="{BB962C8B-B14F-4D97-AF65-F5344CB8AC3E}">
        <p14:creationId xmlns:p14="http://schemas.microsoft.com/office/powerpoint/2010/main" val="314842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p:txBody>
      </p:sp>
      <p:sp>
        <p:nvSpPr>
          <p:cNvPr id="4" name="Slide Number Placeholder 3"/>
          <p:cNvSpPr>
            <a:spLocks noGrp="1"/>
          </p:cNvSpPr>
          <p:nvPr>
            <p:ph type="sldNum" sz="quarter" idx="5"/>
          </p:nvPr>
        </p:nvSpPr>
        <p:spPr/>
        <p:txBody>
          <a:bodyPr/>
          <a:lstStyle/>
          <a:p>
            <a:fld id="{D62F27D6-02B0-9E4F-9688-CC4BB499F553}" type="slidenum">
              <a:rPr lang="en-US" smtClean="0"/>
              <a:t>9</a:t>
            </a:fld>
            <a:endParaRPr lang="en-US"/>
          </a:p>
        </p:txBody>
      </p:sp>
    </p:spTree>
    <p:extLst>
      <p:ext uri="{BB962C8B-B14F-4D97-AF65-F5344CB8AC3E}">
        <p14:creationId xmlns:p14="http://schemas.microsoft.com/office/powerpoint/2010/main" val="1957204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10</a:t>
            </a:fld>
            <a:endParaRPr lang="en-US"/>
          </a:p>
        </p:txBody>
      </p:sp>
    </p:spTree>
    <p:extLst>
      <p:ext uri="{BB962C8B-B14F-4D97-AF65-F5344CB8AC3E}">
        <p14:creationId xmlns:p14="http://schemas.microsoft.com/office/powerpoint/2010/main" val="3534899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11</a:t>
            </a:fld>
            <a:endParaRPr lang="en-US"/>
          </a:p>
        </p:txBody>
      </p:sp>
    </p:spTree>
    <p:extLst>
      <p:ext uri="{BB962C8B-B14F-4D97-AF65-F5344CB8AC3E}">
        <p14:creationId xmlns:p14="http://schemas.microsoft.com/office/powerpoint/2010/main" val="275106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8539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828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658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803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801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436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4155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5223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71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712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9/29/22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235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9/29/22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671269778"/>
      </p:ext>
    </p:extLst>
  </p:cSld>
  <p:clrMap bg1="dk1" tx1="lt1" bg2="dk2" tx2="lt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brooklyn.apache.org/" TargetMode="External"/><Relationship Id="rId7" Type="http://schemas.openxmlformats.org/officeDocument/2006/relationships/hyperlink" Target="https://github.com/cloudsoft/java-cr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kubernetes.io/" TargetMode="External"/><Relationship Id="rId5" Type="http://schemas.openxmlformats.org/officeDocument/2006/relationships/hyperlink" Target="https://www.terraform.io/" TargetMode="External"/><Relationship Id="rId4" Type="http://schemas.openxmlformats.org/officeDocument/2006/relationships/hyperlink" Target="https://cloudsoft.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56067" y="651244"/>
            <a:ext cx="6997876" cy="3063240"/>
          </a:xfrm>
        </p:spPr>
        <p:txBody>
          <a:bodyPr>
            <a:normAutofit/>
          </a:bodyPr>
          <a:lstStyle/>
          <a:p>
            <a:r>
              <a:rPr lang="en-US" sz="6000" b="1" dirty="0">
                <a:latin typeface="ACADEMY ENGRAVED LET PLAIN:1.0" panose="02000000000000000000" pitchFamily="2" charset="0"/>
              </a:rPr>
              <a:t>Describe Once, </a:t>
            </a:r>
            <a:br>
              <a:rPr lang="en-US" sz="6000" b="1" dirty="0">
                <a:latin typeface="ACADEMY ENGRAVED LET PLAIN:1.0" panose="02000000000000000000" pitchFamily="2" charset="0"/>
              </a:rPr>
            </a:br>
            <a:r>
              <a:rPr lang="en-US" sz="6000" b="1" dirty="0">
                <a:latin typeface="ACADEMY ENGRAVED LET PLAIN:1.0" panose="02000000000000000000" pitchFamily="2" charset="0"/>
              </a:rPr>
              <a:t>    Run Wherever?</a:t>
            </a: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3"/>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609599" y="3992880"/>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600" dirty="0"/>
              <a:t>A quirky guide to Spring in the cloud with Apache Brooklyn </a:t>
            </a:r>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303070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436327" y="345044"/>
            <a:ext cx="6997876" cy="1902304"/>
          </a:xfrm>
        </p:spPr>
        <p:txBody>
          <a:bodyPr>
            <a:normAutofit/>
          </a:bodyPr>
          <a:lstStyle/>
          <a:p>
            <a:r>
              <a:rPr lang="en-US" sz="6000" dirty="0">
                <a:latin typeface="ACADEMY ENGRAVED LET PLAIN:1.0" panose="02000000000000000000" pitchFamily="2" charset="0"/>
              </a:rPr>
              <a:t>Conclusions &amp; Questions</a:t>
            </a:r>
            <a:endParaRPr lang="en-US" sz="60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489608" y="2674749"/>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Working in the cloud is like driving a car</a:t>
            </a:r>
          </a:p>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229327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271D-87E9-BD98-38D0-B20DDBCC0DB3}"/>
              </a:ext>
            </a:extLst>
          </p:cNvPr>
          <p:cNvSpPr>
            <a:spLocks noGrp="1"/>
          </p:cNvSpPr>
          <p:nvPr>
            <p:ph type="title"/>
          </p:nvPr>
        </p:nvSpPr>
        <p:spPr/>
        <p:txBody>
          <a:bodyPr/>
          <a:lstStyle/>
          <a:p>
            <a:r>
              <a:rPr lang="en-US" sz="4400" dirty="0">
                <a:latin typeface="ACADEMY ENGRAVED LET PLAIN:1.0" panose="02000000000000000000" pitchFamily="2" charset="0"/>
              </a:rPr>
              <a:t>References</a:t>
            </a:r>
            <a:endParaRPr lang="en-US" dirty="0"/>
          </a:p>
        </p:txBody>
      </p:sp>
      <p:sp>
        <p:nvSpPr>
          <p:cNvPr id="3" name="Content Placeholder 2">
            <a:extLst>
              <a:ext uri="{FF2B5EF4-FFF2-40B4-BE49-F238E27FC236}">
                <a16:creationId xmlns:a16="http://schemas.microsoft.com/office/drawing/2014/main" id="{C05E8752-C964-1C68-D161-C52F04FB819A}"/>
              </a:ext>
            </a:extLst>
          </p:cNvPr>
          <p:cNvSpPr>
            <a:spLocks noGrp="1"/>
          </p:cNvSpPr>
          <p:nvPr>
            <p:ph idx="1"/>
          </p:nvPr>
        </p:nvSpPr>
        <p:spPr/>
        <p:txBody>
          <a:bodyPr>
            <a:normAutofit/>
          </a:bodyPr>
          <a:lstStyle/>
          <a:p>
            <a:r>
              <a:rPr lang="en-US" sz="3600" dirty="0">
                <a:hlinkClick r:id="rId3"/>
              </a:rPr>
              <a:t>https://brooklyn.apache.org</a:t>
            </a:r>
            <a:endParaRPr lang="en-US" sz="3600" dirty="0"/>
          </a:p>
          <a:p>
            <a:r>
              <a:rPr lang="en-US" sz="3600" dirty="0">
                <a:hlinkClick r:id="rId4"/>
              </a:rPr>
              <a:t>https://cloudsoft.io</a:t>
            </a:r>
            <a:endParaRPr lang="en-US" sz="3600" dirty="0"/>
          </a:p>
          <a:p>
            <a:r>
              <a:rPr lang="en-US" sz="3600" dirty="0">
                <a:hlinkClick r:id="rId5"/>
              </a:rPr>
              <a:t>https://www.terraform.io</a:t>
            </a:r>
            <a:endParaRPr lang="en-US" sz="3600" dirty="0"/>
          </a:p>
          <a:p>
            <a:r>
              <a:rPr lang="en-US" sz="3600" dirty="0">
                <a:hlinkClick r:id="rId6"/>
              </a:rPr>
              <a:t>https://kubernetes.io</a:t>
            </a:r>
            <a:endParaRPr lang="en-US" sz="3600" dirty="0"/>
          </a:p>
          <a:p>
            <a:r>
              <a:rPr lang="en-US" sz="3600" dirty="0">
                <a:hlinkClick r:id="rId7"/>
              </a:rPr>
              <a:t>https://github.com/cloudsoft/java-cro</a:t>
            </a:r>
            <a:endParaRPr lang="en-US" sz="3600" dirty="0"/>
          </a:p>
          <a:p>
            <a:endParaRPr lang="en-US" sz="3600" dirty="0"/>
          </a:p>
          <a:p>
            <a:pPr marL="0" indent="0">
              <a:buNone/>
            </a:pPr>
            <a:endParaRPr lang="en-US" sz="3600" dirty="0"/>
          </a:p>
        </p:txBody>
      </p:sp>
    </p:spTree>
    <p:extLst>
      <p:ext uri="{BB962C8B-B14F-4D97-AF65-F5344CB8AC3E}">
        <p14:creationId xmlns:p14="http://schemas.microsoft.com/office/powerpoint/2010/main" val="209570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0D9E-9197-F4B3-286E-AD7538074489}"/>
              </a:ext>
            </a:extLst>
          </p:cNvPr>
          <p:cNvSpPr>
            <a:spLocks noGrp="1"/>
          </p:cNvSpPr>
          <p:nvPr>
            <p:ph type="title"/>
          </p:nvPr>
        </p:nvSpPr>
        <p:spPr/>
        <p:txBody>
          <a:bodyPr>
            <a:normAutofit/>
          </a:bodyPr>
          <a:lstStyle/>
          <a:p>
            <a:r>
              <a:rPr lang="en-US" sz="8000" dirty="0">
                <a:latin typeface="ACADEMY ENGRAVED LET PLAIN:1.0" panose="02000000000000000000" pitchFamily="2" charset="0"/>
              </a:rPr>
              <a:t>Agenda</a:t>
            </a:r>
          </a:p>
        </p:txBody>
      </p:sp>
      <p:sp>
        <p:nvSpPr>
          <p:cNvPr id="3" name="Content Placeholder 2">
            <a:extLst>
              <a:ext uri="{FF2B5EF4-FFF2-40B4-BE49-F238E27FC236}">
                <a16:creationId xmlns:a16="http://schemas.microsoft.com/office/drawing/2014/main" id="{29A25413-0FC3-549D-EA34-D62AE226BA67}"/>
              </a:ext>
            </a:extLst>
          </p:cNvPr>
          <p:cNvSpPr>
            <a:spLocks noGrp="1"/>
          </p:cNvSpPr>
          <p:nvPr>
            <p:ph idx="1"/>
          </p:nvPr>
        </p:nvSpPr>
        <p:spPr/>
        <p:txBody>
          <a:bodyPr>
            <a:normAutofit/>
          </a:bodyPr>
          <a:lstStyle/>
          <a:p>
            <a:endParaRPr lang="en-US" sz="4000" dirty="0"/>
          </a:p>
          <a:p>
            <a:r>
              <a:rPr lang="en-US" sz="4000" dirty="0"/>
              <a:t>Working on the Cloud</a:t>
            </a:r>
          </a:p>
          <a:p>
            <a:r>
              <a:rPr lang="en-US" sz="4000" dirty="0"/>
              <a:t>Apache Brooklyn</a:t>
            </a:r>
          </a:p>
          <a:p>
            <a:r>
              <a:rPr lang="en-US" sz="4000" dirty="0"/>
              <a:t>Demo Time!</a:t>
            </a:r>
          </a:p>
          <a:p>
            <a:r>
              <a:rPr lang="en-US" sz="4000" dirty="0"/>
              <a:t>Conclusions &amp; Questions</a:t>
            </a:r>
          </a:p>
          <a:p>
            <a:endParaRPr lang="en-US" dirty="0"/>
          </a:p>
        </p:txBody>
      </p:sp>
    </p:spTree>
    <p:extLst>
      <p:ext uri="{BB962C8B-B14F-4D97-AF65-F5344CB8AC3E}">
        <p14:creationId xmlns:p14="http://schemas.microsoft.com/office/powerpoint/2010/main" val="287929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3">
            <a:extLst>
              <a:ext uri="{FF2B5EF4-FFF2-40B4-BE49-F238E27FC236}">
                <a16:creationId xmlns:a16="http://schemas.microsoft.com/office/drawing/2014/main" id="{8E8D0FE0-239D-6F43-4687-D504714F4567}"/>
              </a:ext>
            </a:extLst>
          </p:cNvPr>
          <p:cNvGrpSpPr/>
          <p:nvPr/>
        </p:nvGrpSpPr>
        <p:grpSpPr>
          <a:xfrm>
            <a:off x="300861" y="5200158"/>
            <a:ext cx="7593179" cy="1410367"/>
            <a:chOff x="0" y="0"/>
            <a:chExt cx="3238067" cy="1034890"/>
          </a:xfrm>
        </p:grpSpPr>
        <p:sp>
          <p:nvSpPr>
            <p:cNvPr id="14" name="Freeform 4">
              <a:extLst>
                <a:ext uri="{FF2B5EF4-FFF2-40B4-BE49-F238E27FC236}">
                  <a16:creationId xmlns:a16="http://schemas.microsoft.com/office/drawing/2014/main" id="{202DFA42-44DE-B597-AF9B-FC199475914C}"/>
                </a:ext>
              </a:extLst>
            </p:cNvPr>
            <p:cNvSpPr/>
            <p:nvPr/>
          </p:nvSpPr>
          <p:spPr>
            <a:xfrm>
              <a:off x="0" y="0"/>
              <a:ext cx="3238067" cy="1034890"/>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grpSp>
      <p:sp>
        <p:nvSpPr>
          <p:cNvPr id="2" name="Title 1">
            <a:extLst>
              <a:ext uri="{FF2B5EF4-FFF2-40B4-BE49-F238E27FC236}">
                <a16:creationId xmlns:a16="http://schemas.microsoft.com/office/drawing/2014/main" id="{F31BF814-A74B-6ED5-DAC8-A28BC2A06500}"/>
              </a:ext>
            </a:extLst>
          </p:cNvPr>
          <p:cNvSpPr>
            <a:spLocks noGrp="1"/>
          </p:cNvSpPr>
          <p:nvPr>
            <p:ph type="title"/>
          </p:nvPr>
        </p:nvSpPr>
        <p:spPr>
          <a:xfrm>
            <a:off x="539408" y="444968"/>
            <a:ext cx="7685037" cy="1325563"/>
          </a:xfrm>
        </p:spPr>
        <p:txBody>
          <a:bodyPr>
            <a:normAutofit/>
          </a:bodyPr>
          <a:lstStyle/>
          <a:p>
            <a:r>
              <a:rPr lang="en-US" sz="8000" dirty="0">
                <a:latin typeface="ACADEMY ENGRAVED LET PLAIN:1.0" panose="02000000000000000000" pitchFamily="2" charset="0"/>
              </a:rPr>
              <a:t>Hello!</a:t>
            </a:r>
            <a:endParaRPr lang="en-US" sz="8000" dirty="0"/>
          </a:p>
        </p:txBody>
      </p:sp>
      <p:sp>
        <p:nvSpPr>
          <p:cNvPr id="3" name="Content Placeholder 2">
            <a:extLst>
              <a:ext uri="{FF2B5EF4-FFF2-40B4-BE49-F238E27FC236}">
                <a16:creationId xmlns:a16="http://schemas.microsoft.com/office/drawing/2014/main" id="{207F0670-753E-1E0E-6205-785765749308}"/>
              </a:ext>
            </a:extLst>
          </p:cNvPr>
          <p:cNvSpPr>
            <a:spLocks noGrp="1"/>
          </p:cNvSpPr>
          <p:nvPr>
            <p:ph idx="1"/>
          </p:nvPr>
        </p:nvSpPr>
        <p:spPr>
          <a:xfrm>
            <a:off x="552144" y="1993612"/>
            <a:ext cx="8261656" cy="4080250"/>
          </a:xfrm>
        </p:spPr>
        <p:txBody>
          <a:bodyPr/>
          <a:lstStyle/>
          <a:p>
            <a:r>
              <a:rPr lang="en-US" sz="4000" b="1" dirty="0" err="1">
                <a:solidFill>
                  <a:srgbClr val="FFFFFF"/>
                </a:solidFill>
                <a:latin typeface="Avenir Next LT Pro" panose="020B0504020202020204" pitchFamily="34" charset="77"/>
              </a:rPr>
              <a:t>Iuliana</a:t>
            </a:r>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Cosmina</a:t>
            </a:r>
            <a:endParaRPr lang="en-US" sz="4000" b="1" dirty="0">
              <a:solidFill>
                <a:srgbClr val="FFFFFF"/>
              </a:solidFill>
              <a:latin typeface="Avenir Next LT Pro" panose="020B0504020202020204" pitchFamily="34" charset="77"/>
            </a:endParaRPr>
          </a:p>
          <a:p>
            <a:r>
              <a:rPr lang="en-US" sz="4000" dirty="0"/>
              <a:t>Full Stack Engineer at </a:t>
            </a:r>
            <a:r>
              <a:rPr lang="en-US" sz="4000" dirty="0" err="1"/>
              <a:t>Cloudsoft</a:t>
            </a:r>
            <a:r>
              <a:rPr lang="en-US" sz="4000" dirty="0"/>
              <a:t>, Edinburgh</a:t>
            </a:r>
          </a:p>
          <a:p>
            <a:r>
              <a:rPr lang="en-US" sz="4000" dirty="0"/>
              <a:t>Technical Author for </a:t>
            </a:r>
            <a:r>
              <a:rPr lang="en-US" sz="4000" dirty="0" err="1"/>
              <a:t>Apress</a:t>
            </a:r>
            <a:endParaRPr lang="en-US" sz="4000" dirty="0"/>
          </a:p>
          <a:p>
            <a:r>
              <a:rPr lang="en-US" sz="4000" dirty="0"/>
              <a:t>Apache </a:t>
            </a:r>
            <a:r>
              <a:rPr lang="en-US" sz="4000" dirty="0" err="1"/>
              <a:t>Commiter</a:t>
            </a:r>
            <a:endParaRPr lang="en-US" sz="4000" dirty="0"/>
          </a:p>
        </p:txBody>
      </p:sp>
      <p:pic>
        <p:nvPicPr>
          <p:cNvPr id="4" name="Picture 5">
            <a:extLst>
              <a:ext uri="{FF2B5EF4-FFF2-40B4-BE49-F238E27FC236}">
                <a16:creationId xmlns:a16="http://schemas.microsoft.com/office/drawing/2014/main" id="{AB587E53-2E5A-81E4-FBE6-6C464DA968DB}"/>
              </a:ext>
            </a:extLst>
          </p:cNvPr>
          <p:cNvPicPr>
            <a:picLocks noChangeAspect="1"/>
          </p:cNvPicPr>
          <p:nvPr/>
        </p:nvPicPr>
        <p:blipFill>
          <a:blip r:embed="rId3"/>
          <a:srcRect/>
          <a:stretch>
            <a:fillRect/>
          </a:stretch>
        </p:blipFill>
        <p:spPr>
          <a:xfrm>
            <a:off x="9065083" y="1330830"/>
            <a:ext cx="1779811" cy="1758431"/>
          </a:xfrm>
          <a:prstGeom prst="rect">
            <a:avLst/>
          </a:prstGeom>
        </p:spPr>
      </p:pic>
      <p:pic>
        <p:nvPicPr>
          <p:cNvPr id="6" name="Picture 4">
            <a:extLst>
              <a:ext uri="{FF2B5EF4-FFF2-40B4-BE49-F238E27FC236}">
                <a16:creationId xmlns:a16="http://schemas.microsoft.com/office/drawing/2014/main" id="{E87903D1-2421-7FA0-FB7F-07ECF6429BFE}"/>
              </a:ext>
            </a:extLst>
          </p:cNvPr>
          <p:cNvPicPr>
            <a:picLocks noChangeAspect="1"/>
          </p:cNvPicPr>
          <p:nvPr/>
        </p:nvPicPr>
        <p:blipFill>
          <a:blip r:embed="rId4"/>
          <a:srcRect r="6038"/>
          <a:stretch>
            <a:fillRect/>
          </a:stretch>
        </p:blipFill>
        <p:spPr>
          <a:xfrm>
            <a:off x="8813800" y="6465903"/>
            <a:ext cx="2019193" cy="256630"/>
          </a:xfrm>
          <a:prstGeom prst="rect">
            <a:avLst/>
          </a:prstGeom>
        </p:spPr>
      </p:pic>
      <p:pic>
        <p:nvPicPr>
          <p:cNvPr id="7" name="Picture 10">
            <a:extLst>
              <a:ext uri="{FF2B5EF4-FFF2-40B4-BE49-F238E27FC236}">
                <a16:creationId xmlns:a16="http://schemas.microsoft.com/office/drawing/2014/main" id="{9E172DDC-AAAF-D436-D889-664C19ACF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57645" y="5341607"/>
            <a:ext cx="408643" cy="408643"/>
          </a:xfrm>
          <a:prstGeom prst="rect">
            <a:avLst/>
          </a:prstGeom>
        </p:spPr>
      </p:pic>
      <p:sp>
        <p:nvSpPr>
          <p:cNvPr id="8" name="TextBox 11">
            <a:extLst>
              <a:ext uri="{FF2B5EF4-FFF2-40B4-BE49-F238E27FC236}">
                <a16:creationId xmlns:a16="http://schemas.microsoft.com/office/drawing/2014/main" id="{515E162E-68C3-09FB-4DC6-46C1C71AC10A}"/>
              </a:ext>
            </a:extLst>
          </p:cNvPr>
          <p:cNvSpPr txBox="1"/>
          <p:nvPr/>
        </p:nvSpPr>
        <p:spPr>
          <a:xfrm>
            <a:off x="872067" y="5489777"/>
            <a:ext cx="4729858" cy="376963"/>
          </a:xfrm>
          <a:prstGeom prst="rect">
            <a:avLst/>
          </a:prstGeom>
        </p:spPr>
        <p:txBody>
          <a:bodyPr wrap="square" lIns="0" tIns="0" rIns="0" bIns="0" rtlCol="0" anchor="t">
            <a:spAutoFit/>
          </a:bodyPr>
          <a:lstStyle/>
          <a:p>
            <a:pPr algn="ctr">
              <a:lnSpc>
                <a:spcPts val="2613"/>
              </a:lnSpc>
              <a:spcBef>
                <a:spcPct val="0"/>
              </a:spcBef>
            </a:pPr>
            <a:r>
              <a:rPr lang="en-US" sz="4000" dirty="0">
                <a:solidFill>
                  <a:srgbClr val="FFFFFF"/>
                </a:solidFill>
                <a:latin typeface="Avenir Next LT Pro" panose="020B0504020202020204" pitchFamily="34" charset="77"/>
              </a:rPr>
              <a:t>@_</a:t>
            </a:r>
            <a:r>
              <a:rPr lang="en-US" sz="4000" dirty="0" err="1">
                <a:solidFill>
                  <a:srgbClr val="FFFFFF"/>
                </a:solidFill>
                <a:latin typeface="Avenir Next LT Pro" panose="020B0504020202020204" pitchFamily="34" charset="77"/>
              </a:rPr>
              <a:t>iulianacosmina</a:t>
            </a:r>
            <a:endParaRPr lang="en-US" sz="4000" dirty="0">
              <a:solidFill>
                <a:srgbClr val="FFFFFF"/>
              </a:solidFill>
              <a:latin typeface="Avenir Next LT Pro" panose="020B0504020202020204" pitchFamily="34" charset="77"/>
            </a:endParaRPr>
          </a:p>
        </p:txBody>
      </p:sp>
      <p:pic>
        <p:nvPicPr>
          <p:cNvPr id="9" name="Picture 6">
            <a:extLst>
              <a:ext uri="{FF2B5EF4-FFF2-40B4-BE49-F238E27FC236}">
                <a16:creationId xmlns:a16="http://schemas.microsoft.com/office/drawing/2014/main" id="{2CC603A9-EAA0-1F33-CC47-8D8CD7BC39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39408" y="6014910"/>
            <a:ext cx="426880" cy="351109"/>
          </a:xfrm>
          <a:prstGeom prst="rect">
            <a:avLst/>
          </a:prstGeom>
        </p:spPr>
      </p:pic>
      <p:sp>
        <p:nvSpPr>
          <p:cNvPr id="10" name="TextBox 10">
            <a:extLst>
              <a:ext uri="{FF2B5EF4-FFF2-40B4-BE49-F238E27FC236}">
                <a16:creationId xmlns:a16="http://schemas.microsoft.com/office/drawing/2014/main" id="{EB709DA3-7647-74A9-4023-C41B213F41EC}"/>
              </a:ext>
            </a:extLst>
          </p:cNvPr>
          <p:cNvSpPr txBox="1"/>
          <p:nvPr/>
        </p:nvSpPr>
        <p:spPr>
          <a:xfrm>
            <a:off x="1102240" y="6077213"/>
            <a:ext cx="6486344" cy="360996"/>
          </a:xfrm>
          <a:prstGeom prst="rect">
            <a:avLst/>
          </a:prstGeom>
        </p:spPr>
        <p:txBody>
          <a:bodyPr wrap="square" lIns="0" tIns="0" rIns="0" bIns="0" rtlCol="0" anchor="t">
            <a:spAutoFit/>
          </a:bodyPr>
          <a:lstStyle/>
          <a:p>
            <a:pPr algn="ctr">
              <a:lnSpc>
                <a:spcPts val="2613"/>
              </a:lnSpc>
              <a:spcBef>
                <a:spcPct val="0"/>
              </a:spcBef>
            </a:pPr>
            <a:r>
              <a:rPr lang="en-US" sz="3500" dirty="0" err="1">
                <a:solidFill>
                  <a:srgbClr val="FFFFFF"/>
                </a:solidFill>
                <a:latin typeface="Montserrat"/>
              </a:rPr>
              <a:t>iuliana.cosmina@gmail.com</a:t>
            </a:r>
            <a:endParaRPr lang="en-US" sz="3500" dirty="0">
              <a:solidFill>
                <a:srgbClr val="FFFFFF"/>
              </a:solidFill>
              <a:latin typeface="Montserrat"/>
            </a:endParaRPr>
          </a:p>
        </p:txBody>
      </p:sp>
    </p:spTree>
    <p:extLst>
      <p:ext uri="{BB962C8B-B14F-4D97-AF65-F5344CB8AC3E}">
        <p14:creationId xmlns:p14="http://schemas.microsoft.com/office/powerpoint/2010/main" val="360335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04799" y="1439333"/>
            <a:ext cx="10447867" cy="2438767"/>
          </a:xfrm>
        </p:spPr>
        <p:txBody>
          <a:bodyPr>
            <a:noAutofit/>
          </a:bodyPr>
          <a:lstStyle/>
          <a:p>
            <a:r>
              <a:rPr lang="en-US" sz="6600" dirty="0">
                <a:latin typeface="ACADEMY ENGRAVED LET PLAIN:1.0" panose="02000000000000000000" pitchFamily="2" charset="0"/>
              </a:rPr>
              <a:t>Working on the cloud</a:t>
            </a:r>
            <a:endParaRPr lang="en-US" sz="6600" dirty="0"/>
          </a:p>
        </p:txBody>
      </p:sp>
    </p:spTree>
    <p:extLst>
      <p:ext uri="{BB962C8B-B14F-4D97-AF65-F5344CB8AC3E}">
        <p14:creationId xmlns:p14="http://schemas.microsoft.com/office/powerpoint/2010/main" val="243583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04338" y="164937"/>
            <a:ext cx="7685037" cy="1325563"/>
          </a:xfrm>
        </p:spPr>
        <p:txBody>
          <a:bodyPr/>
          <a:lstStyle/>
          <a:p>
            <a:r>
              <a:rPr lang="en-US" dirty="0">
                <a:latin typeface="ACADEMY ENGRAVED LET PLAIN:1.0" panose="02000000000000000000" pitchFamily="2" charset="0"/>
              </a:rPr>
              <a:t>Resources Management</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4000" dirty="0"/>
              <a:t>Who remembers the old times?</a:t>
            </a:r>
          </a:p>
          <a:p>
            <a:endParaRPr lang="en-US" sz="4000" dirty="0"/>
          </a:p>
          <a:p>
            <a:r>
              <a:rPr lang="en-US" sz="4000" dirty="0"/>
              <a:t>How do the new times look like?</a:t>
            </a:r>
          </a:p>
        </p:txBody>
      </p:sp>
      <p:pic>
        <p:nvPicPr>
          <p:cNvPr id="4" name="Picture 4">
            <a:extLst>
              <a:ext uri="{FF2B5EF4-FFF2-40B4-BE49-F238E27FC236}">
                <a16:creationId xmlns:a16="http://schemas.microsoft.com/office/drawing/2014/main" id="{919AA7EB-6534-8078-CD3F-6D71F22003F6}"/>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DF9F890E-177B-3DA1-BFE6-529C27EC7702}"/>
              </a:ext>
            </a:extLst>
          </p:cNvPr>
          <p:cNvPicPr>
            <a:picLocks noChangeAspect="1"/>
          </p:cNvPicPr>
          <p:nvPr/>
        </p:nvPicPr>
        <p:blipFill>
          <a:blip r:embed="rId4"/>
          <a:stretch>
            <a:fillRect/>
          </a:stretch>
        </p:blipFill>
        <p:spPr>
          <a:xfrm>
            <a:off x="7753296" y="728951"/>
            <a:ext cx="4140200" cy="5461000"/>
          </a:xfrm>
          <a:prstGeom prst="rect">
            <a:avLst/>
          </a:prstGeom>
        </p:spPr>
      </p:pic>
      <p:pic>
        <p:nvPicPr>
          <p:cNvPr id="8" name="Picture 7">
            <a:extLst>
              <a:ext uri="{FF2B5EF4-FFF2-40B4-BE49-F238E27FC236}">
                <a16:creationId xmlns:a16="http://schemas.microsoft.com/office/drawing/2014/main" id="{BC9C110E-10C9-50E6-09F2-1D97EA770B17}"/>
              </a:ext>
            </a:extLst>
          </p:cNvPr>
          <p:cNvPicPr>
            <a:picLocks noChangeAspect="1"/>
          </p:cNvPicPr>
          <p:nvPr/>
        </p:nvPicPr>
        <p:blipFill>
          <a:blip r:embed="rId5"/>
          <a:stretch>
            <a:fillRect/>
          </a:stretch>
        </p:blipFill>
        <p:spPr>
          <a:xfrm>
            <a:off x="369837" y="2177465"/>
            <a:ext cx="7772400" cy="4359891"/>
          </a:xfrm>
          <a:prstGeom prst="rect">
            <a:avLst/>
          </a:prstGeom>
        </p:spPr>
      </p:pic>
      <p:pic>
        <p:nvPicPr>
          <p:cNvPr id="10" name="Picture 9">
            <a:extLst>
              <a:ext uri="{FF2B5EF4-FFF2-40B4-BE49-F238E27FC236}">
                <a16:creationId xmlns:a16="http://schemas.microsoft.com/office/drawing/2014/main" id="{41AE9FF0-BC9B-B7E4-8B1F-008DF93EF54F}"/>
              </a:ext>
            </a:extLst>
          </p:cNvPr>
          <p:cNvPicPr>
            <a:picLocks noChangeAspect="1"/>
          </p:cNvPicPr>
          <p:nvPr/>
        </p:nvPicPr>
        <p:blipFill>
          <a:blip r:embed="rId6"/>
          <a:stretch>
            <a:fillRect/>
          </a:stretch>
        </p:blipFill>
        <p:spPr>
          <a:xfrm>
            <a:off x="1082757" y="2023082"/>
            <a:ext cx="6711896" cy="4727722"/>
          </a:xfrm>
          <a:prstGeom prst="rect">
            <a:avLst/>
          </a:prstGeom>
        </p:spPr>
      </p:pic>
      <p:pic>
        <p:nvPicPr>
          <p:cNvPr id="12" name="Picture 11">
            <a:extLst>
              <a:ext uri="{FF2B5EF4-FFF2-40B4-BE49-F238E27FC236}">
                <a16:creationId xmlns:a16="http://schemas.microsoft.com/office/drawing/2014/main" id="{EA44AA63-4CDA-A878-5419-120CC4858707}"/>
              </a:ext>
            </a:extLst>
          </p:cNvPr>
          <p:cNvPicPr>
            <a:picLocks noChangeAspect="1"/>
          </p:cNvPicPr>
          <p:nvPr/>
        </p:nvPicPr>
        <p:blipFill>
          <a:blip r:embed="rId7"/>
          <a:stretch>
            <a:fillRect/>
          </a:stretch>
        </p:blipFill>
        <p:spPr>
          <a:xfrm>
            <a:off x="6515100" y="653830"/>
            <a:ext cx="5502146" cy="6068703"/>
          </a:xfrm>
          <a:prstGeom prst="rect">
            <a:avLst/>
          </a:prstGeom>
        </p:spPr>
      </p:pic>
    </p:spTree>
    <p:extLst>
      <p:ext uri="{BB962C8B-B14F-4D97-AF65-F5344CB8AC3E}">
        <p14:creationId xmlns:p14="http://schemas.microsoft.com/office/powerpoint/2010/main" val="62063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1000"/>
                                        <p:tgtEl>
                                          <p:spTgt spid="6"/>
                                        </p:tgtEl>
                                      </p:cBhvr>
                                    </p:animEffect>
                                    <p:set>
                                      <p:cBhvr>
                                        <p:cTn id="12" dur="1" fill="hold">
                                          <p:stCondLst>
                                            <p:cond delay="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1000"/>
                                        <p:tgtEl>
                                          <p:spTgt spid="8"/>
                                        </p:tgtEl>
                                      </p:cBhvr>
                                    </p:animEffect>
                                    <p:set>
                                      <p:cBhvr>
                                        <p:cTn id="22" dur="1" fill="hold">
                                          <p:stCondLst>
                                            <p:cond delay="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78761" y="388016"/>
            <a:ext cx="7685037" cy="1325563"/>
          </a:xfrm>
        </p:spPr>
        <p:txBody>
          <a:bodyPr/>
          <a:lstStyle/>
          <a:p>
            <a:r>
              <a:rPr lang="en-US" sz="4400" dirty="0">
                <a:latin typeface="ACADEMY ENGRAVED LET PLAIN:1.0" panose="02000000000000000000" pitchFamily="2" charset="0"/>
              </a:rPr>
              <a:t>Provisioning Cloud Resources</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957264" y="2096713"/>
            <a:ext cx="10273632" cy="4080250"/>
          </a:xfrm>
        </p:spPr>
        <p:txBody>
          <a:bodyPr>
            <a:noAutofit/>
          </a:bodyPr>
          <a:lstStyle/>
          <a:p>
            <a:pPr lvl="1">
              <a:lnSpc>
                <a:spcPct val="120000"/>
              </a:lnSpc>
            </a:pPr>
            <a:r>
              <a:rPr lang="en-US" sz="4000" dirty="0"/>
              <a:t>Manually (</a:t>
            </a:r>
            <a:r>
              <a:rPr lang="en-US" sz="4000" dirty="0" err="1"/>
              <a:t>scp</a:t>
            </a:r>
            <a:r>
              <a:rPr lang="en-US" sz="4000" dirty="0"/>
              <a:t>, </a:t>
            </a:r>
            <a:r>
              <a:rPr lang="en-US" sz="4000" dirty="0" err="1"/>
              <a:t>ssh</a:t>
            </a:r>
            <a:r>
              <a:rPr lang="en-US" sz="4000" dirty="0"/>
              <a:t> commands)</a:t>
            </a:r>
          </a:p>
          <a:p>
            <a:pPr lvl="1">
              <a:lnSpc>
                <a:spcPct val="120000"/>
              </a:lnSpc>
            </a:pPr>
            <a:r>
              <a:rPr lang="en-US" sz="4000" dirty="0"/>
              <a:t>  CloudFormation (AWS)</a:t>
            </a:r>
          </a:p>
          <a:p>
            <a:pPr lvl="1">
              <a:lnSpc>
                <a:spcPct val="120000"/>
              </a:lnSpc>
            </a:pPr>
            <a:r>
              <a:rPr lang="en-US" sz="4000" dirty="0"/>
              <a:t>   Deployment Manager</a:t>
            </a:r>
          </a:p>
          <a:p>
            <a:pPr lvl="1">
              <a:lnSpc>
                <a:spcPct val="120000"/>
              </a:lnSpc>
            </a:pPr>
            <a:r>
              <a:rPr lang="en-US" sz="4000" dirty="0"/>
              <a:t>   Terraform</a:t>
            </a:r>
          </a:p>
          <a:p>
            <a:pPr lvl="1">
              <a:lnSpc>
                <a:spcPct val="120000"/>
              </a:lnSpc>
            </a:pPr>
            <a:r>
              <a:rPr lang="en-US" sz="4000" dirty="0"/>
              <a:t>    </a:t>
            </a:r>
            <a:r>
              <a:rPr lang="en-US" sz="4000" dirty="0" err="1"/>
              <a:t>Pulumi</a:t>
            </a:r>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8" name="Picture 7">
            <a:extLst>
              <a:ext uri="{FF2B5EF4-FFF2-40B4-BE49-F238E27FC236}">
                <a16:creationId xmlns:a16="http://schemas.microsoft.com/office/drawing/2014/main" id="{00939CA6-3A15-18BF-46E9-CC1552639D10}"/>
              </a:ext>
            </a:extLst>
          </p:cNvPr>
          <p:cNvPicPr>
            <a:picLocks noChangeAspect="1"/>
          </p:cNvPicPr>
          <p:nvPr/>
        </p:nvPicPr>
        <p:blipFill>
          <a:blip r:embed="rId4"/>
          <a:stretch>
            <a:fillRect/>
          </a:stretch>
        </p:blipFill>
        <p:spPr>
          <a:xfrm>
            <a:off x="1200618" y="4580671"/>
            <a:ext cx="732315" cy="732315"/>
          </a:xfrm>
          <a:prstGeom prst="rect">
            <a:avLst/>
          </a:prstGeom>
        </p:spPr>
      </p:pic>
      <p:pic>
        <p:nvPicPr>
          <p:cNvPr id="10" name="Picture 9">
            <a:extLst>
              <a:ext uri="{FF2B5EF4-FFF2-40B4-BE49-F238E27FC236}">
                <a16:creationId xmlns:a16="http://schemas.microsoft.com/office/drawing/2014/main" id="{8F6739F5-202C-C674-6E0B-61D0939DE3DD}"/>
              </a:ext>
            </a:extLst>
          </p:cNvPr>
          <p:cNvPicPr>
            <a:picLocks noChangeAspect="1"/>
          </p:cNvPicPr>
          <p:nvPr/>
        </p:nvPicPr>
        <p:blipFill>
          <a:blip r:embed="rId5"/>
          <a:stretch>
            <a:fillRect/>
          </a:stretch>
        </p:blipFill>
        <p:spPr>
          <a:xfrm>
            <a:off x="1089288" y="2857885"/>
            <a:ext cx="954976" cy="940829"/>
          </a:xfrm>
          <a:prstGeom prst="rect">
            <a:avLst/>
          </a:prstGeom>
        </p:spPr>
      </p:pic>
      <p:pic>
        <p:nvPicPr>
          <p:cNvPr id="12" name="Picture 11">
            <a:extLst>
              <a:ext uri="{FF2B5EF4-FFF2-40B4-BE49-F238E27FC236}">
                <a16:creationId xmlns:a16="http://schemas.microsoft.com/office/drawing/2014/main" id="{B137BA1D-D374-5E3A-F573-7BEFB8B001AA}"/>
              </a:ext>
            </a:extLst>
          </p:cNvPr>
          <p:cNvPicPr>
            <a:picLocks noChangeAspect="1"/>
          </p:cNvPicPr>
          <p:nvPr/>
        </p:nvPicPr>
        <p:blipFill>
          <a:blip r:embed="rId6"/>
          <a:stretch>
            <a:fillRect/>
          </a:stretch>
        </p:blipFill>
        <p:spPr>
          <a:xfrm>
            <a:off x="1211077" y="5379469"/>
            <a:ext cx="732314" cy="704148"/>
          </a:xfrm>
          <a:prstGeom prst="rect">
            <a:avLst/>
          </a:prstGeom>
        </p:spPr>
      </p:pic>
      <p:pic>
        <p:nvPicPr>
          <p:cNvPr id="6" name="Picture 5">
            <a:extLst>
              <a:ext uri="{FF2B5EF4-FFF2-40B4-BE49-F238E27FC236}">
                <a16:creationId xmlns:a16="http://schemas.microsoft.com/office/drawing/2014/main" id="{64F4B9DB-31D7-B896-6994-8DF676CEC9A3}"/>
              </a:ext>
            </a:extLst>
          </p:cNvPr>
          <p:cNvPicPr>
            <a:picLocks noChangeAspect="1"/>
          </p:cNvPicPr>
          <p:nvPr/>
        </p:nvPicPr>
        <p:blipFill>
          <a:blip r:embed="rId7"/>
          <a:stretch>
            <a:fillRect/>
          </a:stretch>
        </p:blipFill>
        <p:spPr>
          <a:xfrm>
            <a:off x="1211076" y="3798714"/>
            <a:ext cx="732315" cy="650296"/>
          </a:xfrm>
          <a:prstGeom prst="rect">
            <a:avLst/>
          </a:prstGeom>
        </p:spPr>
      </p:pic>
    </p:spTree>
    <p:extLst>
      <p:ext uri="{BB962C8B-B14F-4D97-AF65-F5344CB8AC3E}">
        <p14:creationId xmlns:p14="http://schemas.microsoft.com/office/powerpoint/2010/main" val="117193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p:txBody>
          <a:bodyPr/>
          <a:lstStyle/>
          <a:p>
            <a:r>
              <a:rPr lang="en-US" sz="4400" dirty="0">
                <a:latin typeface="ACADEMY ENGRAVED LET PLAIN:1.0" panose="02000000000000000000" pitchFamily="2" charset="0"/>
              </a:rPr>
              <a:t>Apache Brooklyn</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2096713"/>
            <a:ext cx="7992533" cy="4080250"/>
          </a:xfrm>
        </p:spPr>
        <p:txBody>
          <a:bodyPr>
            <a:normAutofit/>
          </a:bodyPr>
          <a:lstStyle/>
          <a:p>
            <a:r>
              <a:rPr lang="en-US" sz="4000" dirty="0"/>
              <a:t>Where does Apache Brooklyn fit in?  </a:t>
            </a:r>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10267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p:txBody>
          <a:bodyPr/>
          <a:lstStyle/>
          <a:p>
            <a:r>
              <a:rPr lang="en-US" sz="4400" dirty="0">
                <a:latin typeface="ACADEMY ENGRAVED LET PLAIN:1.0" panose="02000000000000000000" pitchFamily="2" charset="0"/>
              </a:rPr>
              <a:t>Apache Brooklyn</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4000" dirty="0"/>
              <a:t>TODO: introduce the </a:t>
            </a:r>
            <a:r>
              <a:rPr lang="en-US" sz="4000" dirty="0" err="1"/>
              <a:t>Terrafrom</a:t>
            </a:r>
            <a:r>
              <a:rPr lang="en-US" sz="4000" dirty="0"/>
              <a:t> SSH &amp; </a:t>
            </a:r>
            <a:r>
              <a:rPr lang="en-US" sz="4000" dirty="0" err="1"/>
              <a:t>Kube</a:t>
            </a:r>
            <a:r>
              <a:rPr lang="en-US" sz="4000" dirty="0"/>
              <a:t> drivers</a:t>
            </a:r>
          </a:p>
          <a:p>
            <a:r>
              <a:rPr lang="en-US" sz="4000" dirty="0"/>
              <a:t>TODO: pictures!!!</a:t>
            </a:r>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253776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p:txBody>
          <a:bodyPr/>
          <a:lstStyle/>
          <a:p>
            <a:r>
              <a:rPr lang="en-US" sz="4400" dirty="0">
                <a:latin typeface="ACADEMY ENGRAVED LET PLAIN:1.0" panose="02000000000000000000" pitchFamily="2" charset="0"/>
              </a:rPr>
              <a:t>Demo Time!</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3600" dirty="0"/>
              <a:t>Spring Application made of 3 modules:</a:t>
            </a:r>
          </a:p>
          <a:p>
            <a:pPr lvl="1"/>
            <a:r>
              <a:rPr lang="en-US" sz="3600" dirty="0"/>
              <a:t>Database : MariaDB</a:t>
            </a:r>
          </a:p>
          <a:p>
            <a:pPr lvl="1"/>
            <a:r>
              <a:rPr lang="en-US" sz="3600" dirty="0"/>
              <a:t>Backend: Spring Boot Native application </a:t>
            </a:r>
          </a:p>
          <a:p>
            <a:pPr lvl="1"/>
            <a:r>
              <a:rPr lang="en-US" sz="3600" dirty="0"/>
              <a:t>Frontend: static TypeScript/React app</a:t>
            </a:r>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485939938"/>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8988</TotalTime>
  <Words>1097</Words>
  <Application>Microsoft Macintosh PowerPoint</Application>
  <PresentationFormat>Widescreen</PresentationFormat>
  <Paragraphs>122</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ACADEMY ENGRAVED LET PLAIN:1.0</vt:lpstr>
      <vt:lpstr>Arial</vt:lpstr>
      <vt:lpstr>Arial</vt:lpstr>
      <vt:lpstr>Avenir Next LT Pro</vt:lpstr>
      <vt:lpstr>Calibri</vt:lpstr>
      <vt:lpstr>Gill Sans Nova</vt:lpstr>
      <vt:lpstr>Montserrat</vt:lpstr>
      <vt:lpstr>TropicVTI</vt:lpstr>
      <vt:lpstr>Describe Once,      Run Wherever?</vt:lpstr>
      <vt:lpstr>Agenda</vt:lpstr>
      <vt:lpstr>Hello!</vt:lpstr>
      <vt:lpstr>Working on the cloud</vt:lpstr>
      <vt:lpstr>Resources Management</vt:lpstr>
      <vt:lpstr>Provisioning Cloud Resources</vt:lpstr>
      <vt:lpstr>Apache Brooklyn</vt:lpstr>
      <vt:lpstr>Apache Brooklyn</vt:lpstr>
      <vt:lpstr>Demo Time!</vt:lpstr>
      <vt:lpstr>Conclusions &amp;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Once,      Run Wherever?</dc:title>
  <dc:creator>Iuliana Cosmina</dc:creator>
  <cp:lastModifiedBy>Iuliana Cosmina</cp:lastModifiedBy>
  <cp:revision>5</cp:revision>
  <dcterms:created xsi:type="dcterms:W3CDTF">2022-08-02T12:03:26Z</dcterms:created>
  <dcterms:modified xsi:type="dcterms:W3CDTF">2022-09-29T22:48:50Z</dcterms:modified>
</cp:coreProperties>
</file>