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5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1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4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5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B17D-9EE7-405D-B728-FB6085396E1E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8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Explaining Explanations: An Overview of Interpretability of Machine </a:t>
            </a:r>
            <a:r>
              <a:rPr lang="en-US" altLang="zh-CN" sz="4000" dirty="0" smtClean="0"/>
              <a:t>Learning</a:t>
            </a:r>
            <a:br>
              <a:rPr lang="en-US" altLang="zh-CN" sz="4000" dirty="0" smtClean="0"/>
            </a:br>
            <a:endParaRPr lang="en-US" alt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Gilpin L H, </a:t>
            </a:r>
            <a:r>
              <a:rPr lang="en-US" altLang="zh-CN" dirty="0" err="1"/>
              <a:t>Bau</a:t>
            </a:r>
            <a:r>
              <a:rPr lang="en-US" altLang="zh-CN" dirty="0"/>
              <a:t> D, Yuan B Z, et al. Explaining Explanations: An Overview of Interpretability of Machine Learning[J]. </a:t>
            </a:r>
            <a:r>
              <a:rPr lang="en-US" altLang="zh-CN" dirty="0" err="1"/>
              <a:t>ieee</a:t>
            </a:r>
            <a:r>
              <a:rPr lang="en-US" altLang="zh-CN" dirty="0"/>
              <a:t> international conference on data science and advanced analytics,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Explanations of </a:t>
            </a:r>
            <a:r>
              <a:rPr lang="en-US" altLang="zh-CN" i="1" dirty="0" smtClean="0"/>
              <a:t>Deep </a:t>
            </a:r>
            <a:r>
              <a:rPr lang="en-US" altLang="zh-CN" i="1" dirty="0"/>
              <a:t>Network </a:t>
            </a:r>
            <a:r>
              <a:rPr lang="en-US" altLang="zh-CN" i="1" dirty="0" smtClean="0"/>
              <a:t>Processing</a:t>
            </a:r>
          </a:p>
          <a:p>
            <a:r>
              <a:rPr lang="en-US" altLang="zh-CN" i="1" dirty="0"/>
              <a:t>Explanations of Deep Network </a:t>
            </a:r>
            <a:r>
              <a:rPr lang="en-US" altLang="zh-CN" i="1" dirty="0" smtClean="0"/>
              <a:t>Representations</a:t>
            </a:r>
          </a:p>
          <a:p>
            <a:r>
              <a:rPr lang="en-US" altLang="zh-CN" i="1" dirty="0"/>
              <a:t>Explanation-Producing Systems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 smtClean="0"/>
              <a:t>Explanations of Deep Network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ResNet</a:t>
            </a:r>
          </a:p>
          <a:p>
            <a:pPr lvl="1"/>
            <a:r>
              <a:rPr lang="en-US" altLang="zh-CN" dirty="0"/>
              <a:t>5×107 learned </a:t>
            </a:r>
            <a:r>
              <a:rPr lang="en-US" altLang="zh-CN" dirty="0" smtClean="0"/>
              <a:t>parameters</a:t>
            </a:r>
          </a:p>
          <a:p>
            <a:pPr lvl="1"/>
            <a:r>
              <a:rPr lang="en-US" altLang="zh-CN" dirty="0"/>
              <a:t>executes </a:t>
            </a:r>
            <a:r>
              <a:rPr lang="en-US" altLang="zh-CN" dirty="0" smtClean="0"/>
              <a:t>about 10</a:t>
            </a:r>
            <a:r>
              <a:rPr lang="en-US" altLang="zh-CN" baseline="30000" dirty="0" smtClean="0"/>
              <a:t>10 </a:t>
            </a:r>
            <a:r>
              <a:rPr lang="en-US" altLang="zh-CN" dirty="0" smtClean="0"/>
              <a:t>floating </a:t>
            </a:r>
            <a:r>
              <a:rPr lang="en-US" altLang="zh-CN" dirty="0"/>
              <a:t>point </a:t>
            </a:r>
            <a:r>
              <a:rPr lang="en-US" altLang="zh-CN" dirty="0" smtClean="0"/>
              <a:t>operations</a:t>
            </a:r>
          </a:p>
          <a:p>
            <a:r>
              <a:rPr lang="en-US" altLang="zh-CN" dirty="0" smtClean="0"/>
              <a:t>Reduce </a:t>
            </a:r>
            <a:r>
              <a:rPr lang="en-US" altLang="zh-CN" dirty="0"/>
              <a:t>the complexity of </a:t>
            </a:r>
            <a:r>
              <a:rPr lang="en-US" altLang="zh-CN" dirty="0" smtClean="0"/>
              <a:t>operations</a:t>
            </a:r>
          </a:p>
          <a:p>
            <a:pPr lvl="1"/>
            <a:r>
              <a:rPr lang="en-US" altLang="zh-CN" dirty="0" smtClean="0"/>
              <a:t>Proxy Model: similarly to the original model but easier to explain.</a:t>
            </a:r>
          </a:p>
          <a:p>
            <a:pPr lvl="1"/>
            <a:r>
              <a:rPr lang="en-US" altLang="zh-CN" dirty="0" smtClean="0"/>
              <a:t>Salience Map: highlight a small portion of the computation which is the most relevant.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8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 smtClean="0"/>
              <a:t>Explanations of Deep Network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Proxy Model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Linear </a:t>
            </a:r>
            <a:r>
              <a:rPr lang="en-US" altLang="zh-CN" i="1" dirty="0"/>
              <a:t>Proxy </a:t>
            </a:r>
            <a:r>
              <a:rPr lang="en-US" altLang="zh-CN" i="1" dirty="0" smtClean="0"/>
              <a:t>Models</a:t>
            </a:r>
          </a:p>
          <a:p>
            <a:pPr lvl="1"/>
            <a:r>
              <a:rPr lang="en-US" altLang="zh-CN" i="1" dirty="0"/>
              <a:t>Decision </a:t>
            </a:r>
            <a:r>
              <a:rPr lang="en-US" altLang="zh-CN" i="1" dirty="0" smtClean="0"/>
              <a:t>Trees</a:t>
            </a:r>
          </a:p>
          <a:p>
            <a:pPr lvl="1"/>
            <a:r>
              <a:rPr lang="en-US" altLang="zh-CN" i="1" dirty="0"/>
              <a:t>Automatic-Rule </a:t>
            </a:r>
            <a:r>
              <a:rPr lang="en-US" altLang="zh-CN" i="1" dirty="0" smtClean="0"/>
              <a:t>Extraction</a:t>
            </a:r>
          </a:p>
          <a:p>
            <a:r>
              <a:rPr lang="en-US" altLang="zh-CN" i="1" dirty="0"/>
              <a:t>Salience </a:t>
            </a:r>
            <a:r>
              <a:rPr lang="en-US" altLang="zh-CN" i="1" dirty="0" smtClean="0"/>
              <a:t>Mapping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4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Linear Proxy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LIME (</a:t>
            </a:r>
            <a:r>
              <a:rPr lang="en-US" altLang="zh-CN" sz="3200" dirty="0" smtClean="0"/>
              <a:t>Local Interpretable Model-Agnostic Explanations)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With LIME, a black-box system is explained by probing behavior on </a:t>
            </a:r>
            <a:r>
              <a:rPr lang="en-US" altLang="zh-CN" dirty="0" smtClean="0">
                <a:solidFill>
                  <a:srgbClr val="FF0000"/>
                </a:solidFill>
              </a:rPr>
              <a:t>perturbations of an input</a:t>
            </a:r>
            <a:r>
              <a:rPr lang="en-US" altLang="zh-CN" dirty="0" smtClean="0"/>
              <a:t>, and then that data is used to construct a </a:t>
            </a:r>
            <a:r>
              <a:rPr lang="en-US" altLang="zh-CN" dirty="0" smtClean="0">
                <a:solidFill>
                  <a:srgbClr val="FF0000"/>
                </a:solidFill>
              </a:rPr>
              <a:t>local linear model</a:t>
            </a:r>
            <a:r>
              <a:rPr lang="en-US" altLang="zh-CN" dirty="0" smtClean="0"/>
              <a:t> that serves as a simplified proxy for the full model in the neighborhood of the input.</a:t>
            </a:r>
          </a:p>
          <a:p>
            <a:pPr lvl="1"/>
            <a:r>
              <a:rPr lang="en-US" altLang="zh-CN" dirty="0"/>
              <a:t>can be used to identify </a:t>
            </a:r>
            <a:r>
              <a:rPr lang="en-US" altLang="zh-CN" dirty="0">
                <a:solidFill>
                  <a:srgbClr val="FF0000"/>
                </a:solidFill>
              </a:rPr>
              <a:t>regions of the input </a:t>
            </a:r>
            <a:r>
              <a:rPr lang="en-US" altLang="zh-CN" dirty="0" smtClean="0"/>
              <a:t>that </a:t>
            </a:r>
            <a:r>
              <a:rPr lang="en-US" altLang="zh-CN" dirty="0" smtClean="0">
                <a:solidFill>
                  <a:srgbClr val="FF0000"/>
                </a:solidFill>
              </a:rPr>
              <a:t>are </a:t>
            </a:r>
            <a:r>
              <a:rPr lang="en-US" altLang="zh-CN" dirty="0">
                <a:solidFill>
                  <a:srgbClr val="FF0000"/>
                </a:solidFill>
              </a:rPr>
              <a:t>most influential </a:t>
            </a:r>
            <a:r>
              <a:rPr lang="en-US" altLang="zh-CN" dirty="0"/>
              <a:t>for a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1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Decision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DeepRED</a:t>
            </a:r>
          </a:p>
          <a:p>
            <a:pPr lvl="1"/>
            <a:r>
              <a:rPr lang="en-US" altLang="zh-CN" dirty="0" smtClean="0"/>
              <a:t>RxREN: </a:t>
            </a:r>
            <a:r>
              <a:rPr lang="en-US" altLang="zh-CN" dirty="0"/>
              <a:t>prune </a:t>
            </a:r>
            <a:r>
              <a:rPr lang="en-US" altLang="zh-CN" dirty="0" smtClean="0"/>
              <a:t>unnecessary input</a:t>
            </a:r>
          </a:p>
          <a:p>
            <a:pPr lvl="1"/>
            <a:r>
              <a:rPr lang="en-US" altLang="zh-CN" dirty="0" smtClean="0"/>
              <a:t>C4.5: </a:t>
            </a:r>
            <a:r>
              <a:rPr lang="en-US" altLang="zh-CN" dirty="0"/>
              <a:t>a </a:t>
            </a:r>
            <a:r>
              <a:rPr lang="en-US" altLang="zh-CN" dirty="0" smtClean="0"/>
              <a:t>statistical method for </a:t>
            </a:r>
            <a:r>
              <a:rPr lang="en-US" altLang="zh-CN" dirty="0"/>
              <a:t>creating a parsimonious decision tree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But the generated tree can be quite </a:t>
            </a:r>
            <a:r>
              <a:rPr lang="en-US" altLang="zh-CN" dirty="0" smtClean="0">
                <a:solidFill>
                  <a:srgbClr val="FF0000"/>
                </a:solidFill>
              </a:rPr>
              <a:t>large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ANN-DT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 smtClean="0">
                <a:solidFill>
                  <a:srgbClr val="FF0000"/>
                </a:solidFill>
              </a:rPr>
              <a:t>sampling</a:t>
            </a:r>
            <a:r>
              <a:rPr lang="en-US" altLang="zh-CN" dirty="0" smtClean="0"/>
              <a:t> </a:t>
            </a:r>
            <a:r>
              <a:rPr lang="en-US" altLang="zh-CN" dirty="0"/>
              <a:t>to expand training using a nearest neighbor method.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20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Automatic-Rule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KT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oes </a:t>
            </a:r>
            <a:r>
              <a:rPr lang="en-US" altLang="zh-CN" dirty="0"/>
              <a:t>through each </a:t>
            </a:r>
            <a:r>
              <a:rPr lang="en-US" altLang="zh-CN" dirty="0">
                <a:solidFill>
                  <a:srgbClr val="FF0000"/>
                </a:solidFill>
              </a:rPr>
              <a:t>neuron</a:t>
            </a:r>
            <a:r>
              <a:rPr lang="en-US" altLang="zh-CN" dirty="0"/>
              <a:t>, </a:t>
            </a:r>
            <a:r>
              <a:rPr lang="en-US" altLang="zh-CN" dirty="0" smtClean="0"/>
              <a:t>layer-by-layer and </a:t>
            </a:r>
            <a:r>
              <a:rPr lang="en-US" altLang="zh-CN" dirty="0"/>
              <a:t>applies an </a:t>
            </a:r>
            <a:r>
              <a:rPr lang="en-US" altLang="zh-CN" dirty="0">
                <a:solidFill>
                  <a:srgbClr val="FF0000"/>
                </a:solidFill>
              </a:rPr>
              <a:t>if-then</a:t>
            </a:r>
            <a:r>
              <a:rPr lang="en-US" altLang="zh-CN" dirty="0"/>
              <a:t> rule by finding a threshold.</a:t>
            </a:r>
            <a:endParaRPr lang="en-US" altLang="zh-CN" dirty="0" smtClean="0"/>
          </a:p>
          <a:p>
            <a:r>
              <a:rPr lang="en-US" altLang="zh-CN" dirty="0" smtClean="0"/>
              <a:t>DeepRED</a:t>
            </a:r>
          </a:p>
          <a:p>
            <a:pPr lvl="1"/>
            <a:r>
              <a:rPr lang="en-US" altLang="zh-CN" dirty="0" smtClean="0"/>
              <a:t>There </a:t>
            </a:r>
            <a:r>
              <a:rPr lang="en-US" altLang="zh-CN" dirty="0"/>
              <a:t>is a merging step which creates rules </a:t>
            </a:r>
            <a:r>
              <a:rPr lang="en-US" altLang="zh-CN" dirty="0" smtClean="0"/>
              <a:t>in terms </a:t>
            </a:r>
            <a:r>
              <a:rPr lang="en-US" altLang="zh-CN" dirty="0"/>
              <a:t>of the </a:t>
            </a:r>
            <a:r>
              <a:rPr lang="en-US" altLang="zh-CN" dirty="0">
                <a:solidFill>
                  <a:srgbClr val="FF0000"/>
                </a:solidFill>
              </a:rPr>
              <a:t>inputs</a:t>
            </a:r>
            <a:r>
              <a:rPr lang="en-US" altLang="zh-CN" dirty="0"/>
              <a:t> rather than the outputs of </a:t>
            </a:r>
            <a:r>
              <a:rPr lang="en-US" altLang="zh-CN" dirty="0" smtClean="0"/>
              <a:t>the preceding layer.</a:t>
            </a:r>
          </a:p>
          <a:p>
            <a:r>
              <a:rPr lang="en-US" altLang="zh-CN" dirty="0" smtClean="0"/>
              <a:t>Fuzzy Rules</a:t>
            </a:r>
          </a:p>
          <a:p>
            <a:pPr lvl="1"/>
            <a:r>
              <a:rPr lang="en-US" altLang="zh-CN" dirty="0" smtClean="0"/>
              <a:t>By transforming each </a:t>
            </a:r>
            <a:r>
              <a:rPr lang="en-US" altLang="zh-CN" dirty="0"/>
              <a:t>neuron into an approximate rule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Validity Interval </a:t>
            </a:r>
            <a:r>
              <a:rPr lang="en-US" altLang="zh-CN" dirty="0" smtClean="0"/>
              <a:t>Analysis, Sampling, Reverse Engineer</a:t>
            </a:r>
          </a:p>
        </p:txBody>
      </p:sp>
    </p:spTree>
    <p:extLst>
      <p:ext uri="{BB962C8B-B14F-4D97-AF65-F5344CB8AC3E}">
        <p14:creationId xmlns:p14="http://schemas.microsoft.com/office/powerpoint/2010/main" val="4453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Automatic-Rule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MofN</a:t>
            </a:r>
          </a:p>
          <a:p>
            <a:pPr lvl="1"/>
            <a:r>
              <a:rPr lang="en-US" altLang="zh-CN" dirty="0" smtClean="0"/>
              <a:t>Try</a:t>
            </a:r>
            <a:r>
              <a:rPr lang="en-US" altLang="zh-CN" dirty="0" smtClean="0"/>
              <a:t> to find rules that explain single neurons by clustering and ignoring insignificant neurons.</a:t>
            </a:r>
            <a:endParaRPr lang="zh-CN" altLang="en-US" dirty="0" smtClean="0"/>
          </a:p>
          <a:p>
            <a:r>
              <a:rPr lang="en-US" altLang="zh-CN" dirty="0" smtClean="0"/>
              <a:t>FERNN</a:t>
            </a:r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to identify the meaningful hidden neurons and </a:t>
            </a:r>
            <a:r>
              <a:rPr lang="en-US" altLang="zh-CN" dirty="0" smtClean="0"/>
              <a:t>inputs to </a:t>
            </a:r>
            <a:r>
              <a:rPr lang="en-US" altLang="zh-CN" dirty="0"/>
              <a:t>a particular network.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3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Salience Mapping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 </a:t>
            </a:r>
            <a:r>
              <a:rPr lang="en-US" altLang="zh-CN" dirty="0" smtClean="0"/>
              <a:t>a network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repeatedly</a:t>
            </a:r>
            <a:r>
              <a:rPr lang="en-US" altLang="zh-CN" dirty="0"/>
              <a:t> tested with </a:t>
            </a:r>
            <a:r>
              <a:rPr lang="en-US" altLang="zh-CN" dirty="0">
                <a:solidFill>
                  <a:srgbClr val="FF0000"/>
                </a:solidFill>
              </a:rPr>
              <a:t>portions of the input</a:t>
            </a:r>
            <a:r>
              <a:rPr lang="en-US" altLang="zh-CN" dirty="0"/>
              <a:t> </a:t>
            </a:r>
            <a:r>
              <a:rPr lang="en-US" altLang="zh-CN" dirty="0" smtClean="0"/>
              <a:t>occluded to </a:t>
            </a:r>
            <a:r>
              <a:rPr lang="en-US" altLang="zh-CN" dirty="0"/>
              <a:t>create a map showing </a:t>
            </a:r>
            <a:r>
              <a:rPr lang="en-US" altLang="zh-CN" dirty="0">
                <a:solidFill>
                  <a:srgbClr val="FF0000"/>
                </a:solidFill>
              </a:rPr>
              <a:t>which parts of the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en-US" altLang="zh-CN" dirty="0" smtClean="0"/>
              <a:t> actually </a:t>
            </a:r>
            <a:r>
              <a:rPr lang="en-US" altLang="zh-CN" dirty="0"/>
              <a:t>have </a:t>
            </a:r>
            <a:r>
              <a:rPr lang="en-US" altLang="zh-CN" dirty="0">
                <a:solidFill>
                  <a:srgbClr val="FF0000"/>
                </a:solidFill>
              </a:rPr>
              <a:t>influence</a:t>
            </a:r>
            <a:r>
              <a:rPr lang="en-US" altLang="zh-CN" dirty="0"/>
              <a:t> on the network output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LRP, DeepLIFT, CAM, Grad-CAM, </a:t>
            </a:r>
            <a:r>
              <a:rPr lang="en-US" altLang="zh-CN" dirty="0"/>
              <a:t>Integrated </a:t>
            </a:r>
            <a:r>
              <a:rPr lang="en-US" altLang="zh-CN" dirty="0" smtClean="0"/>
              <a:t>gradients, </a:t>
            </a:r>
            <a:r>
              <a:rPr lang="en-US" altLang="zh-CN" dirty="0"/>
              <a:t>SmoothGrad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i="1" dirty="0"/>
              <a:t>Explanations of Deep </a:t>
            </a:r>
            <a:r>
              <a:rPr lang="en-US" altLang="zh-CN" sz="4000" i="1" dirty="0" smtClean="0"/>
              <a:t>Network Representations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 understand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role and structure </a:t>
            </a:r>
            <a:r>
              <a:rPr lang="en-US" altLang="zh-CN" dirty="0"/>
              <a:t>of the data flowing </a:t>
            </a:r>
            <a:r>
              <a:rPr lang="en-US" altLang="zh-CN" dirty="0" smtClean="0"/>
              <a:t>through these </a:t>
            </a:r>
            <a:r>
              <a:rPr lang="en-US" altLang="zh-CN" dirty="0"/>
              <a:t>bottlenecks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Granularity</a:t>
            </a:r>
          </a:p>
          <a:p>
            <a:pPr lvl="1"/>
            <a:r>
              <a:rPr lang="en-US" altLang="zh-CN" dirty="0" smtClean="0"/>
              <a:t>Layer</a:t>
            </a:r>
          </a:p>
          <a:p>
            <a:pPr lvl="1"/>
            <a:r>
              <a:rPr lang="en-US" altLang="zh-CN" dirty="0" smtClean="0"/>
              <a:t>Unit</a:t>
            </a:r>
          </a:p>
          <a:p>
            <a:pPr lvl="1"/>
            <a:r>
              <a:rPr lang="en-US" altLang="zh-CN" dirty="0" smtClean="0"/>
              <a:t>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Explanation-Producing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Attention </a:t>
            </a:r>
            <a:r>
              <a:rPr lang="en-US" altLang="zh-CN" i="1" dirty="0" smtClean="0"/>
              <a:t>Networks</a:t>
            </a:r>
          </a:p>
          <a:p>
            <a:r>
              <a:rPr lang="en-US" altLang="zh-CN" i="1" dirty="0"/>
              <a:t>Disentangled </a:t>
            </a:r>
            <a:r>
              <a:rPr lang="en-US" altLang="zh-CN" i="1" dirty="0" smtClean="0"/>
              <a:t>Representations</a:t>
            </a:r>
          </a:p>
          <a:p>
            <a:r>
              <a:rPr lang="en-US" altLang="zh-CN" i="1" dirty="0"/>
              <a:t>Generated Explanations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7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research area tackles the important problem that complex machines and algorithms often </a:t>
            </a:r>
            <a:r>
              <a:rPr lang="en-US" altLang="zh-CN" dirty="0" smtClean="0">
                <a:solidFill>
                  <a:srgbClr val="FF0000"/>
                </a:solidFill>
              </a:rPr>
              <a:t>cannot provide insights</a:t>
            </a:r>
            <a:r>
              <a:rPr lang="en-US" altLang="zh-CN" dirty="0" smtClean="0"/>
              <a:t> into their behavior and thought processes.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Interpretability</a:t>
            </a:r>
          </a:p>
          <a:p>
            <a:r>
              <a:rPr lang="en-US" altLang="zh-CN" i="1" dirty="0"/>
              <a:t>Explainable AI for </a:t>
            </a:r>
            <a:r>
              <a:rPr lang="en-US" altLang="zh-CN" i="1" dirty="0" smtClean="0"/>
              <a:t>HCI</a:t>
            </a:r>
          </a:p>
          <a:p>
            <a:r>
              <a:rPr lang="en-US" altLang="zh-CN" i="1" dirty="0"/>
              <a:t>Explanations for Black-Box </a:t>
            </a:r>
            <a:r>
              <a:rPr lang="en-US" altLang="zh-CN" i="1" dirty="0" smtClean="0"/>
              <a:t>Models</a:t>
            </a:r>
          </a:p>
          <a:p>
            <a:r>
              <a:rPr lang="en-US" altLang="zh-CN" i="1" dirty="0"/>
              <a:t>Explainability in Other Domains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Taxonomy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99245"/>
            <a:ext cx="6443445" cy="24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05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Interpretability → Explainability</a:t>
            </a:r>
          </a:p>
          <a:p>
            <a:pPr lvl="1"/>
            <a:r>
              <a:rPr lang="en-US" altLang="zh-CN" dirty="0" smtClean="0"/>
              <a:t>We take the stance that </a:t>
            </a:r>
            <a:r>
              <a:rPr lang="en-US" altLang="zh-CN" dirty="0" smtClean="0">
                <a:solidFill>
                  <a:srgbClr val="FF0000"/>
                </a:solidFill>
              </a:rPr>
              <a:t>interpretability alone is insufficient</a:t>
            </a:r>
            <a:r>
              <a:rPr lang="en-US" altLang="zh-CN" dirty="0" smtClean="0"/>
              <a:t>. In order for humans to trust black-box methods, we need </a:t>
            </a:r>
            <a:r>
              <a:rPr lang="en-US" altLang="zh-CN" i="1" dirty="0" smtClean="0">
                <a:solidFill>
                  <a:srgbClr val="FF0000"/>
                </a:solidFill>
              </a:rPr>
              <a:t>explainability</a:t>
            </a:r>
            <a:r>
              <a:rPr lang="en-US" altLang="zh-CN" dirty="0" smtClean="0"/>
              <a:t> -  models that are able to summarize the reasons for neural network behavior, gain the trust of users, or produce insights about the causes of their decisions.</a:t>
            </a:r>
          </a:p>
          <a:p>
            <a:pPr lvl="1"/>
            <a:r>
              <a:rPr lang="en-US" altLang="zh-CN" dirty="0" smtClean="0"/>
              <a:t>While interpetability is a substantial first step, these mechanisms need to also be complete, with the capacity to defend their actions, provide relevant responses to questions, and be audited.</a:t>
            </a:r>
          </a:p>
          <a:p>
            <a:r>
              <a:rPr lang="en-US" altLang="zh-CN" dirty="0" smtClean="0"/>
              <a:t>Explainable models are interpretable by default, but the reverse is not always true.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6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this survey, we present a set of </a:t>
            </a:r>
            <a:r>
              <a:rPr lang="en-US" altLang="zh-CN" dirty="0" smtClean="0">
                <a:solidFill>
                  <a:srgbClr val="FF0000"/>
                </a:solidFill>
              </a:rPr>
              <a:t>definitions</a:t>
            </a:r>
            <a:r>
              <a:rPr lang="en-US" altLang="zh-CN" dirty="0" smtClean="0"/>
              <a:t>, construct a </a:t>
            </a:r>
            <a:r>
              <a:rPr lang="en-US" altLang="zh-CN" dirty="0" smtClean="0">
                <a:solidFill>
                  <a:srgbClr val="FF0000"/>
                </a:solidFill>
              </a:rPr>
              <a:t>taxonomy</a:t>
            </a:r>
            <a:r>
              <a:rPr lang="en-US" altLang="zh-CN" dirty="0" smtClean="0"/>
              <a:t>, and present best practices to start to standardize interpretability and explanatory work in AI.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 and Foundational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What is an </a:t>
            </a:r>
            <a:r>
              <a:rPr lang="en-US" altLang="zh-CN" i="1" dirty="0" smtClean="0"/>
              <a:t>Explanation?</a:t>
            </a:r>
          </a:p>
          <a:p>
            <a:r>
              <a:rPr lang="en-US" altLang="zh-CN" i="1" dirty="0"/>
              <a:t>Interpretability vs. </a:t>
            </a:r>
            <a:r>
              <a:rPr lang="en-US" altLang="zh-CN" i="1" dirty="0" smtClean="0"/>
              <a:t>Completeness</a:t>
            </a:r>
          </a:p>
          <a:p>
            <a:r>
              <a:rPr lang="en-US" altLang="zh-CN" i="1" dirty="0"/>
              <a:t>Explainability of Deep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6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What is an Explanation?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why-shouldn’t and why-should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Interpretability vs. Completeness</a:t>
            </a:r>
            <a:endParaRPr lang="en-US" altLang="zh-CN" i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explanation can be evaluated in two ways: according </a:t>
            </a:r>
            <a:r>
              <a:rPr lang="en-US" altLang="zh-CN" dirty="0" smtClean="0"/>
              <a:t>to its </a:t>
            </a:r>
            <a:r>
              <a:rPr lang="en-US" altLang="zh-CN" i="1" dirty="0">
                <a:solidFill>
                  <a:srgbClr val="FF0000"/>
                </a:solidFill>
              </a:rPr>
              <a:t>interpretability</a:t>
            </a:r>
            <a:r>
              <a:rPr lang="en-US" altLang="zh-CN" dirty="0"/>
              <a:t>, and according to its </a:t>
            </a:r>
            <a:r>
              <a:rPr lang="en-US" altLang="zh-CN" i="1" dirty="0">
                <a:solidFill>
                  <a:srgbClr val="FF0000"/>
                </a:solidFill>
              </a:rPr>
              <a:t>completeness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goal of </a:t>
            </a:r>
            <a:r>
              <a:rPr lang="en-US" altLang="zh-CN" i="1" dirty="0"/>
              <a:t>interpretability </a:t>
            </a:r>
            <a:r>
              <a:rPr lang="en-US" altLang="zh-CN" dirty="0"/>
              <a:t>is to describe the </a:t>
            </a:r>
            <a:r>
              <a:rPr lang="en-US" altLang="zh-CN" dirty="0">
                <a:solidFill>
                  <a:srgbClr val="FF0000"/>
                </a:solidFill>
              </a:rPr>
              <a:t>internals</a:t>
            </a:r>
            <a:r>
              <a:rPr lang="en-US" altLang="zh-CN" dirty="0"/>
              <a:t> of </a:t>
            </a:r>
            <a:r>
              <a:rPr lang="en-US" altLang="zh-CN" dirty="0" smtClean="0"/>
              <a:t>a system </a:t>
            </a:r>
            <a:r>
              <a:rPr lang="en-US" altLang="zh-CN" dirty="0"/>
              <a:t>in a way that is understandable to humans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goal of </a:t>
            </a:r>
            <a:r>
              <a:rPr lang="en-US" altLang="zh-CN" i="1" dirty="0"/>
              <a:t>completeness </a:t>
            </a:r>
            <a:r>
              <a:rPr lang="en-US" altLang="zh-CN" dirty="0"/>
              <a:t>is to describe the </a:t>
            </a:r>
            <a:r>
              <a:rPr lang="en-US" altLang="zh-CN" dirty="0">
                <a:solidFill>
                  <a:srgbClr val="FF0000"/>
                </a:solidFill>
              </a:rPr>
              <a:t>operation</a:t>
            </a:r>
            <a:r>
              <a:rPr lang="en-US" altLang="zh-CN" dirty="0"/>
              <a:t> of </a:t>
            </a:r>
            <a:r>
              <a:rPr lang="en-US" altLang="zh-CN" dirty="0" smtClean="0"/>
              <a:t>a system </a:t>
            </a:r>
            <a:r>
              <a:rPr lang="en-US" altLang="zh-CN" dirty="0"/>
              <a:t>in an accurate way.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3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Interpretability vs. Completeness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explaining a self-contained computer program such as a deep neural network, a perfectly complete explanation can always be given by </a:t>
            </a:r>
            <a:r>
              <a:rPr lang="en-US" altLang="zh-CN" dirty="0" smtClean="0">
                <a:solidFill>
                  <a:srgbClr val="FF0000"/>
                </a:solidFill>
              </a:rPr>
              <a:t>revealing all the mathematical operations and parameters </a:t>
            </a:r>
            <a:r>
              <a:rPr lang="en-US" altLang="zh-CN" dirty="0" smtClean="0"/>
              <a:t>in the system.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</a:t>
            </a:r>
            <a:r>
              <a:rPr lang="en-US" altLang="zh-CN" dirty="0" smtClean="0"/>
              <a:t>difficult to </a:t>
            </a:r>
            <a:r>
              <a:rPr lang="en-US" altLang="zh-CN" dirty="0"/>
              <a:t>achieve interpretability and completeness simultaneously.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Explainability of Deep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Explanations of the operation of deep networks have focused on either explaining </a:t>
            </a:r>
            <a:r>
              <a:rPr lang="en-US" altLang="zh-CN" dirty="0" smtClean="0">
                <a:solidFill>
                  <a:srgbClr val="FF0000"/>
                </a:solidFill>
              </a:rPr>
              <a:t>the processing of the data </a:t>
            </a:r>
            <a:r>
              <a:rPr lang="en-US" altLang="zh-CN" dirty="0" smtClean="0"/>
              <a:t>by a network, or explaining </a:t>
            </a:r>
            <a:r>
              <a:rPr lang="en-US" altLang="zh-CN" dirty="0" smtClean="0">
                <a:solidFill>
                  <a:srgbClr val="FF0000"/>
                </a:solidFill>
              </a:rPr>
              <a:t>the representation of data</a:t>
            </a:r>
            <a:r>
              <a:rPr lang="en-US" altLang="zh-CN" dirty="0" smtClean="0"/>
              <a:t> inside a network.</a:t>
            </a:r>
          </a:p>
          <a:p>
            <a:pPr lvl="1"/>
            <a:r>
              <a:rPr lang="en-US" altLang="zh-CN" dirty="0" smtClean="0"/>
              <a:t>Why does this </a:t>
            </a:r>
            <a:r>
              <a:rPr lang="en-US" altLang="zh-CN" dirty="0"/>
              <a:t>particular input lead to that particular output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What information does </a:t>
            </a:r>
            <a:r>
              <a:rPr lang="en-US" altLang="zh-CN" dirty="0"/>
              <a:t>the network contain</a:t>
            </a:r>
            <a:r>
              <a:rPr lang="en-US" altLang="zh-CN" dirty="0" smtClean="0"/>
              <a:t>?</a:t>
            </a:r>
          </a:p>
          <a:p>
            <a:r>
              <a:rPr lang="en-US" altLang="zh-CN" dirty="0"/>
              <a:t>A third approach to interpretability is to create </a:t>
            </a:r>
            <a:r>
              <a:rPr lang="en-US" altLang="zh-CN" i="1" dirty="0" smtClean="0"/>
              <a:t>explanation-producing </a:t>
            </a:r>
            <a:r>
              <a:rPr lang="en-US" altLang="zh-CN" dirty="0" smtClean="0"/>
              <a:t>systems.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9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783</Words>
  <Application>Microsoft Office PowerPoint</Application>
  <PresentationFormat>宽屏</PresentationFormat>
  <Paragraphs>91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楷体</vt:lpstr>
      <vt:lpstr>Arial</vt:lpstr>
      <vt:lpstr>Times New Roman</vt:lpstr>
      <vt:lpstr>Office 主题​​</vt:lpstr>
      <vt:lpstr>Explaining Explanations: An Overview of Interpretability of Machine Learning </vt:lpstr>
      <vt:lpstr>Abstract</vt:lpstr>
      <vt:lpstr>Introduction</vt:lpstr>
      <vt:lpstr>Introduction</vt:lpstr>
      <vt:lpstr>Background and Foundational Concepts</vt:lpstr>
      <vt:lpstr>What is an Explanation?</vt:lpstr>
      <vt:lpstr>Interpretability vs. Completeness</vt:lpstr>
      <vt:lpstr>Interpretability vs. Completeness</vt:lpstr>
      <vt:lpstr>Explainability of Deep Networks</vt:lpstr>
      <vt:lpstr>Review</vt:lpstr>
      <vt:lpstr>Explanations of Deep Network Processing</vt:lpstr>
      <vt:lpstr>Explanations of Deep Network Processing</vt:lpstr>
      <vt:lpstr>Linear Proxy Models</vt:lpstr>
      <vt:lpstr>Decision Trees</vt:lpstr>
      <vt:lpstr>Automatic-Rule Extraction</vt:lpstr>
      <vt:lpstr>Automatic-Rule Extraction</vt:lpstr>
      <vt:lpstr>Salience Mapping </vt:lpstr>
      <vt:lpstr>Explanations of Deep Network Representations</vt:lpstr>
      <vt:lpstr>Explanation-Producing Systems</vt:lpstr>
      <vt:lpstr>Related Work</vt:lpstr>
      <vt:lpstr>Taxonomy</vt:lpstr>
      <vt:lpstr>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Explanations: An Overview of Interpretability of Machine Learning </dc:title>
  <dc:creator>Windows 用户</dc:creator>
  <cp:lastModifiedBy>Windows 用户</cp:lastModifiedBy>
  <cp:revision>69</cp:revision>
  <dcterms:created xsi:type="dcterms:W3CDTF">2019-04-11T01:37:46Z</dcterms:created>
  <dcterms:modified xsi:type="dcterms:W3CDTF">2019-04-11T06:14:57Z</dcterms:modified>
</cp:coreProperties>
</file>