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8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2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2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6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8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4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4755-CC2C-477D-A52D-7B85F863187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Individualized Bayesian Knowledge Tracing</a:t>
            </a:r>
            <a:br>
              <a:rPr lang="en-US" altLang="zh-CN" sz="3600" dirty="0"/>
            </a:br>
            <a:r>
              <a:rPr lang="en-US" altLang="zh-CN" sz="3600" dirty="0"/>
              <a:t>Models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3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ptimization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Negative log likelihood, J = -log(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tot</a:t>
            </a:r>
            <a:r>
              <a:rPr lang="en-US" altLang="zh-CN" dirty="0" smtClean="0"/>
              <a:t>).</a:t>
            </a:r>
          </a:p>
          <a:p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tot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The sum of all likelihoods p{O|</a:t>
            </a:r>
            <a:r>
              <a:rPr lang="el-GR" altLang="zh-CN" dirty="0" smtClean="0"/>
              <a:t>λ</a:t>
            </a:r>
            <a:r>
              <a:rPr lang="en-US" altLang="zh-CN" dirty="0" smtClean="0"/>
              <a:t>} for all student-skill practice sequences in our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24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techniques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73621" cy="48191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67450" y="2214694"/>
            <a:ext cx="27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η</a:t>
            </a:r>
            <a:r>
              <a:rPr lang="en-US" altLang="zh-CN" dirty="0" smtClean="0"/>
              <a:t> is the search step size.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96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l-GR" altLang="zh-CN" dirty="0" smtClean="0"/>
              <a:t>ω</a:t>
            </a:r>
            <a:r>
              <a:rPr lang="en-US" altLang="zh-CN" dirty="0" smtClean="0"/>
              <a:t> to substitute for each of the corresponding skill-specific BKT parameters (</a:t>
            </a:r>
            <a:r>
              <a:rPr lang="el-GR" altLang="zh-CN" dirty="0" smtClean="0"/>
              <a:t>π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baseline="-25000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(m)).</a:t>
            </a:r>
          </a:p>
          <a:p>
            <a:r>
              <a:rPr lang="el-GR" altLang="zh-CN" dirty="0" smtClean="0"/>
              <a:t>ω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 is the skill-specific component of the parameter.</a:t>
            </a:r>
          </a:p>
          <a:p>
            <a:r>
              <a:rPr lang="el-GR" altLang="zh-CN" dirty="0" smtClean="0"/>
              <a:t>ω</a:t>
            </a:r>
            <a:r>
              <a:rPr lang="en-US" altLang="zh-CN" baseline="30000" dirty="0" smtClean="0"/>
              <a:t>u</a:t>
            </a:r>
            <a:r>
              <a:rPr lang="en-US" altLang="zh-CN" dirty="0" smtClean="0"/>
              <a:t> is the student-specific component of the parameters.</a:t>
            </a:r>
          </a:p>
          <a:p>
            <a:r>
              <a:rPr lang="en-US" altLang="zh-CN" dirty="0" smtClean="0"/>
              <a:t>l(p) = log[p/(1-p)] is a logit function</a:t>
            </a:r>
          </a:p>
          <a:p>
            <a:r>
              <a:rPr lang="en-US" altLang="zh-CN" dirty="0" smtClean="0"/>
              <a:t> </a:t>
            </a:r>
            <a:r>
              <a:rPr lang="el-GR" altLang="zh-CN" dirty="0" smtClean="0"/>
              <a:t>σ</a:t>
            </a:r>
            <a:r>
              <a:rPr lang="en-US" altLang="zh-CN" dirty="0" smtClean="0"/>
              <a:t>(x) = 1/(1+e</a:t>
            </a:r>
            <a:r>
              <a:rPr lang="en-US" altLang="zh-CN" baseline="30000" dirty="0" smtClean="0"/>
              <a:t>-x</a:t>
            </a:r>
            <a:r>
              <a:rPr lang="en-US" altLang="zh-CN" dirty="0" smtClean="0"/>
              <a:t>) is a sigmoid function (inverse of logit).</a:t>
            </a:r>
            <a:endParaRPr lang="zh-CN" altLang="en-US" baseline="30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0712"/>
            <a:ext cx="914527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Data: KDD Cup 2010 Educational Datamining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Algebra I:</a:t>
            </a:r>
          </a:p>
          <a:p>
            <a:pPr lvl="1"/>
            <a:r>
              <a:rPr lang="en-US" altLang="zh-CN" dirty="0" smtClean="0"/>
              <a:t>3310 students, </a:t>
            </a:r>
            <a:r>
              <a:rPr lang="en-US" altLang="zh-CN" dirty="0" smtClean="0"/>
              <a:t>8918054 rows.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odel1: 515 distinct skills, 4419705 rows.</a:t>
            </a:r>
          </a:p>
          <a:p>
            <a:pPr lvl="1"/>
            <a:r>
              <a:rPr lang="en-US" altLang="zh-CN" dirty="0" smtClean="0"/>
              <a:t>Model2: 541 distinct skills, 6442137 rows.</a:t>
            </a:r>
          </a:p>
          <a:p>
            <a:r>
              <a:rPr lang="en-US" altLang="zh-CN" dirty="0" smtClean="0"/>
              <a:t>Bridge to Algebra:</a:t>
            </a:r>
          </a:p>
          <a:p>
            <a:pPr lvl="1"/>
            <a:r>
              <a:rPr lang="en-US" altLang="zh-CN" dirty="0" smtClean="0"/>
              <a:t>6043 students, 20012498rows.</a:t>
            </a:r>
          </a:p>
          <a:p>
            <a:pPr lvl="1"/>
            <a:r>
              <a:rPr lang="en-US" altLang="zh-CN" dirty="0" smtClean="0"/>
              <a:t>Model1: 807 skills, 11239188 rows.</a:t>
            </a:r>
          </a:p>
          <a:p>
            <a:pPr lvl="1"/>
            <a:r>
              <a:rPr lang="en-US" altLang="zh-CN" dirty="0" smtClean="0"/>
              <a:t>Model2: 933 skills, 12350449 rows.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50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Fitting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Created a tool fitting and cross-validating standard and individualized BKT model.</a:t>
            </a:r>
          </a:p>
          <a:p>
            <a:r>
              <a:rPr lang="en-US" altLang="zh-CN" dirty="0" smtClean="0"/>
              <a:t>Classical BKT: EM</a:t>
            </a:r>
          </a:p>
          <a:p>
            <a:r>
              <a:rPr lang="en-US" altLang="zh-CN" dirty="0" smtClean="0"/>
              <a:t>Classical and Individualized BKT: 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radient descent(using linear step size search).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 set of versions of conjugate gradient descent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01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Variants BKT models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529"/>
            <a:ext cx="8707065" cy="1648055"/>
          </a:xfrm>
        </p:spPr>
      </p:pic>
    </p:spTree>
    <p:extLst>
      <p:ext uri="{BB962C8B-B14F-4D97-AF65-F5344CB8AC3E}">
        <p14:creationId xmlns:p14="http://schemas.microsoft.com/office/powerpoint/2010/main" val="388187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Variants BKT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onstrained model values for all guess and slip parameters to prevent the occurrence of a phenomenon called model degeneracy.</a:t>
            </a:r>
          </a:p>
          <a:p>
            <a:r>
              <a:rPr lang="en-US" altLang="zh-CN" dirty="0"/>
              <a:t>All of the models were cross-validated using 10 randomly </a:t>
            </a:r>
            <a:r>
              <a:rPr lang="en-US" altLang="zh-CN" dirty="0" smtClean="0"/>
              <a:t>assigned user-stratified </a:t>
            </a:r>
            <a:r>
              <a:rPr lang="en-US" altLang="zh-CN" dirty="0"/>
              <a:t>folds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For each of the cross-validation results we computed </a:t>
            </a:r>
            <a:r>
              <a:rPr lang="en-US" altLang="zh-CN" dirty="0" smtClean="0"/>
              <a:t>root mean </a:t>
            </a:r>
            <a:r>
              <a:rPr lang="en-US" altLang="zh-CN" dirty="0"/>
              <a:t>squared error (RMSE) and </a:t>
            </a:r>
            <a:r>
              <a:rPr lang="en-US" altLang="zh-CN" dirty="0" smtClean="0"/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155159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03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student-specific a priori 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has no effect on model performance.</a:t>
            </a:r>
          </a:p>
          <a:p>
            <a:r>
              <a:rPr lang="en-US" altLang="zh-CN" smtClean="0"/>
              <a:t>Individualized </a:t>
            </a:r>
            <a:r>
              <a:rPr lang="en-US" altLang="zh-CN" dirty="0" smtClean="0"/>
              <a:t>p(T) can be considered superior to the standard BKT and other individualized models.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4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Standard BKT: only skill-specific parameters</a:t>
            </a:r>
          </a:p>
          <a:p>
            <a:r>
              <a:rPr lang="en-US" altLang="zh-CN" dirty="0" smtClean="0"/>
              <a:t>Many research suggests: student-specific parameters</a:t>
            </a:r>
          </a:p>
          <a:p>
            <a:endParaRPr lang="en-US" altLang="zh-CN" dirty="0"/>
          </a:p>
          <a:p>
            <a:r>
              <a:rPr lang="en-US" altLang="zh-CN" dirty="0" smtClean="0"/>
              <a:t>Result:</a:t>
            </a:r>
          </a:p>
          <a:p>
            <a:pPr lvl="1"/>
            <a:r>
              <a:rPr lang="en-US" altLang="zh-CN" dirty="0" smtClean="0"/>
              <a:t>Student-specific parameters lead to a tangible improvement</a:t>
            </a:r>
          </a:p>
          <a:p>
            <a:pPr lvl="1"/>
            <a:r>
              <a:rPr lang="en-US" altLang="zh-CN" dirty="0" smtClean="0"/>
              <a:t>Parameterizing P(T) is more beneficial than 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2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a more systematic manner</a:t>
            </a:r>
          </a:p>
          <a:p>
            <a:pPr lvl="1"/>
            <a:r>
              <a:rPr lang="en-US" altLang="zh-CN" dirty="0" smtClean="0"/>
              <a:t>Quite different approaches to defining and </a:t>
            </a:r>
            <a:r>
              <a:rPr lang="en-US" altLang="zh-CN" dirty="0" err="1" smtClean="0"/>
              <a:t>learing</a:t>
            </a:r>
            <a:r>
              <a:rPr lang="en-US" altLang="zh-CN" dirty="0" smtClean="0"/>
              <a:t> student-specific parameters</a:t>
            </a:r>
          </a:p>
          <a:p>
            <a:pPr lvl="1"/>
            <a:r>
              <a:rPr lang="en-US" altLang="zh-CN" dirty="0" smtClean="0"/>
              <a:t>Report radically different performance measures</a:t>
            </a:r>
          </a:p>
          <a:p>
            <a:r>
              <a:rPr lang="en-US" altLang="zh-CN" dirty="0" smtClean="0"/>
              <a:t>In an incremental manner</a:t>
            </a:r>
          </a:p>
          <a:p>
            <a:pPr lvl="1"/>
            <a:r>
              <a:rPr lang="en-US" altLang="zh-CN" dirty="0" smtClean="0"/>
              <a:t>Adding student-specific parameters in batches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6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 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Skill parameters</a:t>
            </a:r>
          </a:p>
          <a:p>
            <a:pPr lvl="1"/>
            <a:r>
              <a:rPr lang="en-US" altLang="zh-CN" dirty="0" smtClean="0"/>
              <a:t>Data of all students practicing skill k</a:t>
            </a:r>
          </a:p>
          <a:p>
            <a:r>
              <a:rPr lang="en-US" altLang="zh-CN" dirty="0" smtClean="0"/>
              <a:t>Student parameters</a:t>
            </a:r>
          </a:p>
          <a:p>
            <a:pPr lvl="1"/>
            <a:r>
              <a:rPr lang="en-US" altLang="zh-CN" dirty="0" smtClean="0"/>
              <a:t>All data of student u</a:t>
            </a:r>
          </a:p>
          <a:p>
            <a:r>
              <a:rPr lang="en-US" altLang="zh-CN" dirty="0" smtClean="0"/>
              <a:t>Using a special function to combine skill parameters and student parameters yield a value to be used for updating the probability of skill mastery.</a:t>
            </a:r>
          </a:p>
        </p:txBody>
      </p:sp>
    </p:spTree>
    <p:extLst>
      <p:ext uri="{BB962C8B-B14F-4D97-AF65-F5344CB8AC3E}">
        <p14:creationId xmlns:p14="http://schemas.microsoft.com/office/powerpoint/2010/main" val="298729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 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Better correlation </a:t>
            </a:r>
            <a:r>
              <a:rPr lang="en-US" altLang="zh-CN" dirty="0" smtClean="0"/>
              <a:t>between </a:t>
            </a:r>
            <a:r>
              <a:rPr lang="en-US" altLang="zh-CN" dirty="0"/>
              <a:t>actual and expected accuracy across students</a:t>
            </a:r>
            <a:endParaRPr lang="en-US" altLang="zh-CN" dirty="0" smtClean="0"/>
          </a:p>
          <a:p>
            <a:r>
              <a:rPr lang="en-US" altLang="zh-CN" dirty="0" smtClean="0"/>
              <a:t>Accuracy of predicting test scores  not improve tangibly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88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Pardos</a:t>
            </a:r>
            <a:r>
              <a:rPr lang="en-US" altLang="zh-CN" dirty="0"/>
              <a:t> and </a:t>
            </a:r>
            <a:r>
              <a:rPr lang="en-US" altLang="zh-CN" dirty="0" err="1" smtClean="0"/>
              <a:t>Heernan</a:t>
            </a:r>
            <a:r>
              <a:rPr lang="en-US" altLang="zh-CN" dirty="0" smtClean="0"/>
              <a:t> individualized 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 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by assigning according to a set of heuristics:</a:t>
            </a:r>
          </a:p>
          <a:p>
            <a:pPr lvl="1"/>
            <a:r>
              <a:rPr lang="en-US" altLang="zh-CN" dirty="0" smtClean="0"/>
              <a:t>Randomly, by selecting from two pre-set values based on first student response correctness, by suing overall percent </a:t>
            </a:r>
            <a:r>
              <a:rPr lang="en-US" altLang="zh-CN" dirty="0" err="1" smtClean="0"/>
              <a:t>corrent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26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Lee &amp; </a:t>
            </a:r>
            <a:r>
              <a:rPr lang="en-US" altLang="zh-CN" dirty="0" err="1" smtClean="0"/>
              <a:t>Brunskill</a:t>
            </a:r>
            <a:r>
              <a:rPr lang="en-US" altLang="zh-CN" dirty="0" smtClean="0"/>
              <a:t> individualizing all four BKT paras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They </a:t>
            </a:r>
            <a:r>
              <a:rPr lang="en-US" altLang="zh-CN" dirty="0"/>
              <a:t>only </a:t>
            </a:r>
            <a:r>
              <a:rPr lang="en-US" altLang="zh-CN" dirty="0" smtClean="0"/>
              <a:t>fit </a:t>
            </a:r>
            <a:r>
              <a:rPr lang="en-US" altLang="zh-CN" dirty="0"/>
              <a:t>per-student parameters for each </a:t>
            </a:r>
            <a:r>
              <a:rPr lang="en-US" altLang="zh-CN" dirty="0" smtClean="0"/>
              <a:t>student.</a:t>
            </a:r>
          </a:p>
          <a:p>
            <a:r>
              <a:rPr lang="en-US" altLang="zh-CN" dirty="0" smtClean="0"/>
              <a:t>Whether schedule fewer or more practice opportunities.</a:t>
            </a:r>
          </a:p>
          <a:p>
            <a:r>
              <a:rPr lang="en-US" altLang="zh-CN" dirty="0" smtClean="0"/>
              <a:t>Save time for stronger students and allocate more time for struggling ones.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3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Unify and extend prior work on individualized BKT models.</a:t>
            </a:r>
          </a:p>
          <a:p>
            <a:r>
              <a:rPr lang="en-US" altLang="zh-CN" dirty="0" smtClean="0"/>
              <a:t>Construct four variants of individualized BKT models.</a:t>
            </a:r>
          </a:p>
          <a:p>
            <a:r>
              <a:rPr lang="en-US" altLang="zh-CN" dirty="0" smtClean="0"/>
              <a:t>Rank the constructed models with respect to predictive accuracy on unseen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60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use 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 not directly optimize a likelihood of the student observations .</a:t>
            </a:r>
          </a:p>
          <a:p>
            <a:r>
              <a:rPr lang="en-US" altLang="zh-CN" dirty="0" smtClean="0"/>
              <a:t>EM could make adjustments to BKT parameters that would actually worsen the fit.</a:t>
            </a:r>
          </a:p>
          <a:p>
            <a:endParaRPr lang="en-US" altLang="zh-CN" dirty="0"/>
          </a:p>
          <a:p>
            <a:r>
              <a:rPr lang="en-US" altLang="zh-CN" dirty="0" smtClean="0"/>
              <a:t>Using gradient-based optimization techniques allows us to introduce students-specific parameters to BKT without expanding the structure of the underlying HMM.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35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579</Words>
  <Application>Microsoft Office PowerPoint</Application>
  <PresentationFormat>宽屏</PresentationFormat>
  <Paragraphs>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Individualized Bayesian Knowledge Tracing Models</vt:lpstr>
      <vt:lpstr>Abstract</vt:lpstr>
      <vt:lpstr>Improvement</vt:lpstr>
      <vt:lpstr>Original BKT</vt:lpstr>
      <vt:lpstr>Original BKT</vt:lpstr>
      <vt:lpstr>Pardos and Heernan individualized P(L0)</vt:lpstr>
      <vt:lpstr>Lee &amp; Brunskill individualizing all four BKT paras</vt:lpstr>
      <vt:lpstr>Our goal</vt:lpstr>
      <vt:lpstr>Not use EM</vt:lpstr>
      <vt:lpstr>Optimization techniques</vt:lpstr>
      <vt:lpstr>Optimization techniques</vt:lpstr>
      <vt:lpstr>PowerPoint 演示文稿</vt:lpstr>
      <vt:lpstr>Data: KDD Cup 2010 Educational Datamining Challenge</vt:lpstr>
      <vt:lpstr>Fitting Procedures</vt:lpstr>
      <vt:lpstr>Variants BKT models</vt:lpstr>
      <vt:lpstr>Variants BKT models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Individualized Bayesian Knowledge Tracing Models</dc:title>
  <dc:creator>Windows 用户</dc:creator>
  <cp:lastModifiedBy>Windows 用户</cp:lastModifiedBy>
  <cp:revision>22</cp:revision>
  <dcterms:created xsi:type="dcterms:W3CDTF">2018-12-10T02:32:39Z</dcterms:created>
  <dcterms:modified xsi:type="dcterms:W3CDTF">2018-12-10T07:57:14Z</dcterms:modified>
</cp:coreProperties>
</file>