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60" r:id="rId4"/>
    <p:sldId id="261" r:id="rId5"/>
    <p:sldId id="262" r:id="rId6"/>
    <p:sldId id="263" r:id="rId7"/>
    <p:sldId id="265" r:id="rId8"/>
    <p:sldId id="266" r:id="rId9"/>
    <p:sldId id="284" r:id="rId10"/>
    <p:sldId id="270" r:id="rId11"/>
    <p:sldId id="274" r:id="rId12"/>
    <p:sldId id="276" r:id="rId13"/>
    <p:sldId id="278" r:id="rId14"/>
    <p:sldId id="280" r:id="rId15"/>
    <p:sldId id="283" r:id="rId16"/>
    <p:sldId id="257" r:id="rId17"/>
    <p:sldId id="258" r:id="rId18"/>
    <p:sldId id="259" r:id="rId19"/>
    <p:sldId id="264" r:id="rId20"/>
    <p:sldId id="267" r:id="rId21"/>
    <p:sldId id="269" r:id="rId22"/>
    <p:sldId id="272" r:id="rId23"/>
    <p:sldId id="271" r:id="rId24"/>
    <p:sldId id="268" r:id="rId25"/>
    <p:sldId id="273" r:id="rId26"/>
    <p:sldId id="282" r:id="rId27"/>
    <p:sldId id="277" r:id="rId28"/>
    <p:sldId id="2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89" autoAdjust="0"/>
  </p:normalViewPr>
  <p:slideViewPr>
    <p:cSldViewPr snapToGrid="0">
      <p:cViewPr varScale="1">
        <p:scale>
          <a:sx n="49" d="100"/>
          <a:sy n="49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4A0D-9EE2-4FBB-8AF8-023CCB92444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64C2-923E-4E49-A89E-DFD78E65A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Dialogue</a:t>
            </a:r>
          </a:p>
          <a:p>
            <a:r>
              <a:rPr lang="zh-CN" altLang="en-US" dirty="0" smtClean="0"/>
              <a:t>单轮</a:t>
            </a:r>
            <a:endParaRPr lang="en-US" altLang="zh-CN" dirty="0" smtClean="0"/>
          </a:p>
          <a:p>
            <a:r>
              <a:rPr lang="zh-CN" altLang="en-US" dirty="0" smtClean="0"/>
              <a:t>基于检索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5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generation-based methods:</a:t>
            </a:r>
            <a:r>
              <a:rPr lang="en-US" altLang="zh-CN" baseline="0" dirty="0" smtClean="0"/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employ an encoder-decoder framework where the message is encoded into a vector representation and, then, fed to the decoder to generate the response.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baseline="0" dirty="0" smtClean="0">
                <a:solidFill>
                  <a:schemeClr val="tx1"/>
                </a:solidFill>
              </a:rPr>
              <a:t> </a:t>
            </a:r>
            <a:r>
              <a:rPr lang="zh-CN" altLang="en-US" baseline="0" dirty="0" smtClean="0">
                <a:solidFill>
                  <a:schemeClr val="tx1"/>
                </a:solidFill>
              </a:rPr>
              <a:t>枯燥的，含糊的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en-US" altLang="zh-CN" baseline="0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The latter is more </a:t>
            </a:r>
            <a:r>
              <a:rPr lang="en-US" altLang="zh-CN" dirty="0" smtClean="0">
                <a:solidFill>
                  <a:srgbClr val="FF0000"/>
                </a:solidFill>
              </a:rPr>
              <a:t>natural</a:t>
            </a:r>
            <a:r>
              <a:rPr lang="en-US" altLang="zh-CN" dirty="0" smtClean="0"/>
              <a:t> (as it does not require a </a:t>
            </a:r>
            <a:r>
              <a:rPr lang="en-US" altLang="zh-CN" dirty="0" smtClean="0">
                <a:solidFill>
                  <a:srgbClr val="FF0000"/>
                </a:solidFill>
              </a:rPr>
              <a:t>response repository</a:t>
            </a:r>
            <a:r>
              <a:rPr lang="en-US" altLang="zh-CN" dirty="0" smtClean="0"/>
              <a:t>) yet suffers from generating </a:t>
            </a:r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 responses and generally needs </a:t>
            </a:r>
            <a:r>
              <a:rPr lang="en-US" altLang="zh-CN" dirty="0" smtClean="0">
                <a:solidFill>
                  <a:srgbClr val="FF0000"/>
                </a:solidFill>
              </a:rPr>
              <a:t>a great amount of training data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model we propose in this work shares similarities with (Lowe et al. 2015a), which </a:t>
            </a:r>
            <a:r>
              <a:rPr lang="en-US" altLang="zh-CN" dirty="0" smtClean="0">
                <a:solidFill>
                  <a:srgbClr val="FF0000"/>
                </a:solidFill>
              </a:rPr>
              <a:t>encoded unstructured textual knowledge </a:t>
            </a:r>
            <a:r>
              <a:rPr lang="en-US" altLang="zh-CN" dirty="0" smtClean="0"/>
              <a:t>with a recurrent neural network (RNN).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 Embeddings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max-pooling</a:t>
            </a:r>
            <a:r>
              <a:rPr lang="en-US" altLang="zh-CN" baseline="0" dirty="0" smtClean="0">
                <a:solidFill>
                  <a:srgbClr val="FF0000"/>
                </a:solidFill>
              </a:rPr>
              <a:t> and average-pooling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zh-CN" altLang="en-US" dirty="0" smtClean="0">
                <a:solidFill>
                  <a:srgbClr val="FF0000"/>
                </a:solidFill>
              </a:rPr>
              <a:t>：不清楚的，含糊的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1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Objective facts</a:t>
            </a:r>
            <a:r>
              <a:rPr lang="zh-CN" altLang="en-US" dirty="0" smtClean="0"/>
              <a:t>：客观事实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commonsense knowledge representation and reasoning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give a foundation of real-world knowledge to a variety of AI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sequence of tokens from vocabulary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Cross Entropy Loss (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交叉嫡验证</a:t>
            </a:r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两个概率分布的距离，越小越好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2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n-gram matching</a:t>
            </a:r>
            <a:r>
              <a:rPr lang="zh-CN" altLang="en-US" smtClean="0">
                <a:solidFill>
                  <a:srgbClr val="FF0000"/>
                </a:solidFill>
              </a:rPr>
              <a:t>？：分词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N: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tuning: 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en-US" altLang="zh-CN" dirty="0" smtClean="0"/>
              <a:t>evaluation: 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9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unigrams</a:t>
            </a:r>
          </a:p>
          <a:p>
            <a:r>
              <a:rPr lang="en-US" altLang="zh-CN" dirty="0" smtClean="0"/>
              <a:t>bi-grams</a:t>
            </a:r>
          </a:p>
          <a:p>
            <a:r>
              <a:rPr lang="en-US" altLang="zh-CN" dirty="0" smtClean="0"/>
              <a:t>tri-grams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4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instance</a:t>
            </a:r>
            <a:r>
              <a:rPr lang="en-US" altLang="zh-CN" baseline="0" dirty="0" smtClean="0"/>
              <a:t> 3: Informally speaking, such cases suggest that to some extent, Dual-LSTM (models with no memory) is able to encode certain commonsense knowledge in model parameters (e.g., word embeddings) in an implicit way.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instance 4: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cases, e.g., instance 4, the message itself is enough for the selection of the correct response, where both models do equally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2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1C5E-5F3B-42B1-A452-0D9493B8349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Augmenting End-to-End Dialogue Systems</a:t>
            </a:r>
            <a:br>
              <a:rPr lang="en-US" altLang="zh-CN" sz="3600" dirty="0"/>
            </a:br>
            <a:r>
              <a:rPr lang="en-US" altLang="zh-CN" sz="3600" dirty="0"/>
              <a:t>with </a:t>
            </a:r>
            <a:r>
              <a:rPr lang="en-US" altLang="zh-CN" sz="3600" dirty="0">
                <a:solidFill>
                  <a:srgbClr val="FF0000"/>
                </a:solidFill>
              </a:rPr>
              <a:t>Commonsense </a:t>
            </a:r>
            <a:r>
              <a:rPr lang="en-US" altLang="zh-CN" sz="3600" dirty="0" smtClean="0">
                <a:solidFill>
                  <a:srgbClr val="FF0000"/>
                </a:solidFill>
              </a:rPr>
              <a:t>Knowledge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000" dirty="0"/>
              <a:t>YOUNG, T.; CAMBRIA, E.; CHATURVEDI, I.; ZHOU, H.; BISWAS, S.; HUANG, M.. Augmenting End-to-End Dialogue Systems With Commonsense Knowledge. </a:t>
            </a:r>
            <a:r>
              <a:rPr lang="en-US" altLang="zh-CN" sz="2000" b="1" dirty="0"/>
              <a:t>AAAI Conference on Artificial Intelligence</a:t>
            </a:r>
            <a:r>
              <a:rPr lang="en-US" altLang="zh-CN" sz="2000" dirty="0"/>
              <a:t>, North America, apr. 2018. 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孟庆钢</a:t>
            </a:r>
            <a:endParaRPr lang="en-US" altLang="zh-CN" dirty="0" smtClean="0"/>
          </a:p>
          <a:p>
            <a:r>
              <a:rPr lang="en-US" altLang="zh-CN" dirty="0" smtClean="0"/>
              <a:t>2019.04.22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2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" y="123825"/>
            <a:ext cx="12190216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Twitter Dialogue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1.4M </a:t>
            </a:r>
            <a:r>
              <a:rPr lang="en-US" altLang="zh-CN" dirty="0"/>
              <a:t>Twitter &lt;message, response&gt; pairs are used </a:t>
            </a:r>
            <a:r>
              <a:rPr lang="en-US" altLang="zh-CN" dirty="0" smtClean="0"/>
              <a:t>for our </a:t>
            </a:r>
            <a:r>
              <a:rPr lang="en-US" altLang="zh-CN" dirty="0"/>
              <a:t>experiments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dirty="0" smtClean="0"/>
              <a:t>Twitter&lt;message, response</a:t>
            </a:r>
            <a:r>
              <a:rPr lang="en-US" altLang="zh-CN" dirty="0"/>
              <a:t>&gt;</a:t>
            </a:r>
            <a:r>
              <a:rPr lang="en-US" altLang="zh-CN" i="1" dirty="0"/>
              <a:t> </a:t>
            </a:r>
            <a:r>
              <a:rPr lang="en-US" altLang="zh-CN" dirty="0"/>
              <a:t>pairs are used for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i="1" dirty="0"/>
              <a:t>&lt;</a:t>
            </a:r>
            <a:r>
              <a:rPr lang="en-US" altLang="zh-CN" dirty="0"/>
              <a:t>message, </a:t>
            </a:r>
            <a:r>
              <a:rPr lang="en-US" altLang="zh-CN" dirty="0" smtClean="0"/>
              <a:t>response, label=1</a:t>
            </a:r>
            <a:r>
              <a:rPr lang="en-US" altLang="zh-CN" i="1" dirty="0"/>
              <a:t>&gt; </a:t>
            </a:r>
            <a:r>
              <a:rPr lang="en-US" altLang="zh-CN" dirty="0"/>
              <a:t>triples as </a:t>
            </a:r>
            <a:r>
              <a:rPr lang="en-US" altLang="zh-CN" dirty="0">
                <a:solidFill>
                  <a:srgbClr val="FF0000"/>
                </a:solidFill>
              </a:rPr>
              <a:t>positive</a:t>
            </a:r>
            <a:r>
              <a:rPr lang="en-US" altLang="zh-CN" dirty="0"/>
              <a:t> instances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1M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</a:t>
            </a:r>
            <a:r>
              <a:rPr lang="en-US" altLang="zh-CN" dirty="0"/>
              <a:t>instances </a:t>
            </a:r>
            <a:r>
              <a:rPr lang="en-US" altLang="zh-CN" i="1" dirty="0"/>
              <a:t>&lt;</a:t>
            </a:r>
            <a:r>
              <a:rPr lang="en-US" altLang="zh-CN" dirty="0"/>
              <a:t>message, response, label=0</a:t>
            </a:r>
            <a:r>
              <a:rPr lang="en-US" altLang="zh-CN" i="1" dirty="0"/>
              <a:t>&gt; </a:t>
            </a:r>
            <a:r>
              <a:rPr lang="en-US" altLang="zh-CN" dirty="0"/>
              <a:t>are </a:t>
            </a:r>
            <a:r>
              <a:rPr lang="en-US" altLang="zh-CN" dirty="0" smtClean="0"/>
              <a:t>constructed by </a:t>
            </a:r>
            <a:r>
              <a:rPr lang="en-US" altLang="zh-CN" dirty="0"/>
              <a:t>replacing the ground truth response with a </a:t>
            </a:r>
            <a:r>
              <a:rPr lang="en-US" altLang="zh-CN" dirty="0" smtClean="0">
                <a:solidFill>
                  <a:srgbClr val="FF0000"/>
                </a:solidFill>
              </a:rPr>
              <a:t>random</a:t>
            </a:r>
            <a:r>
              <a:rPr lang="en-US" altLang="zh-CN" dirty="0" smtClean="0"/>
              <a:t> response </a:t>
            </a:r>
            <a:r>
              <a:rPr lang="en-US" altLang="zh-CN" dirty="0"/>
              <a:t>in the training set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tuning and evaluation</a:t>
            </a:r>
            <a:r>
              <a:rPr lang="en-US" altLang="zh-CN" dirty="0" smtClean="0"/>
              <a:t>, we use 20K </a:t>
            </a:r>
            <a:r>
              <a:rPr lang="en-US" altLang="zh-CN" i="1" dirty="0" smtClean="0"/>
              <a:t>&lt;</a:t>
            </a:r>
            <a:r>
              <a:rPr lang="en-US" altLang="zh-CN" dirty="0" smtClean="0"/>
              <a:t>message, response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pairs that constitute the validation set (10K) and test set (10K).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1.4M concepts </a:t>
            </a:r>
            <a:r>
              <a:rPr lang="en-US" altLang="zh-CN" dirty="0" smtClean="0"/>
              <a:t>remain. 0.8M </a:t>
            </a:r>
            <a:r>
              <a:rPr lang="en-US" altLang="zh-CN" dirty="0"/>
              <a:t>concepts are </a:t>
            </a:r>
            <a:r>
              <a:rPr lang="en-US" altLang="zh-CN" dirty="0">
                <a:solidFill>
                  <a:srgbClr val="FF0000"/>
                </a:solidFill>
              </a:rPr>
              <a:t>unigrams</a:t>
            </a:r>
            <a:r>
              <a:rPr lang="en-US" altLang="zh-CN" dirty="0"/>
              <a:t>, 0.43M are </a:t>
            </a:r>
            <a:r>
              <a:rPr lang="en-US" altLang="zh-CN" dirty="0">
                <a:solidFill>
                  <a:srgbClr val="FF0000"/>
                </a:solidFill>
              </a:rPr>
              <a:t>bi-grams</a:t>
            </a:r>
            <a:r>
              <a:rPr lang="en-US" altLang="zh-CN" dirty="0"/>
              <a:t> </a:t>
            </a:r>
            <a:r>
              <a:rPr lang="en-US" altLang="zh-CN" dirty="0" smtClean="0"/>
              <a:t>and the </a:t>
            </a:r>
            <a:r>
              <a:rPr lang="en-US" altLang="zh-CN" dirty="0"/>
              <a:t>other </a:t>
            </a:r>
            <a:r>
              <a:rPr lang="en-US" altLang="zh-CN" dirty="0" smtClean="0"/>
              <a:t>0.17M are </a:t>
            </a:r>
            <a:r>
              <a:rPr lang="en-US" altLang="zh-CN" dirty="0" smtClean="0">
                <a:solidFill>
                  <a:srgbClr val="FF0000"/>
                </a:solidFill>
              </a:rPr>
              <a:t>tri-grams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/>
              <a:t>Each concept is </a:t>
            </a:r>
            <a:r>
              <a:rPr lang="en-US" altLang="zh-CN" dirty="0" smtClean="0"/>
              <a:t>associated with an average of 4.3 assertions.</a:t>
            </a:r>
          </a:p>
          <a:p>
            <a:r>
              <a:rPr lang="en-US" altLang="zh-CN" dirty="0"/>
              <a:t>More than </a:t>
            </a:r>
            <a:r>
              <a:rPr lang="en-US" altLang="zh-CN" dirty="0">
                <a:solidFill>
                  <a:srgbClr val="FF0000"/>
                </a:solidFill>
              </a:rPr>
              <a:t>half</a:t>
            </a:r>
            <a:r>
              <a:rPr lang="en-US" altLang="zh-CN" dirty="0"/>
              <a:t> </a:t>
            </a:r>
            <a:r>
              <a:rPr lang="en-US" altLang="zh-CN" dirty="0" smtClean="0"/>
              <a:t>of the </a:t>
            </a:r>
            <a:r>
              <a:rPr lang="en-US" altLang="zh-CN" dirty="0"/>
              <a:t>concepts are associated with only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 assertion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 average of </a:t>
            </a:r>
            <a:r>
              <a:rPr lang="en-US" altLang="zh-CN" dirty="0" smtClean="0">
                <a:solidFill>
                  <a:srgbClr val="FF0000"/>
                </a:solidFill>
              </a:rPr>
              <a:t>2.8 concepts </a:t>
            </a:r>
            <a:r>
              <a:rPr lang="en-US" altLang="zh-CN" dirty="0" smtClean="0"/>
              <a:t>can be found in ConceptNet for each message in our Twitter Dialogue Dataset, yielding an average of </a:t>
            </a:r>
            <a:r>
              <a:rPr lang="en-US" altLang="zh-CN" dirty="0" smtClean="0">
                <a:solidFill>
                  <a:srgbClr val="FF0000"/>
                </a:solidFill>
              </a:rPr>
              <a:t>150 commonsense assertions </a:t>
            </a:r>
            <a:r>
              <a:rPr lang="en-US" altLang="zh-CN" dirty="0" smtClean="0"/>
              <a:t>(the size of Ax).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12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53729"/>
            <a:ext cx="10515600" cy="22471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275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</a:t>
            </a:r>
            <a:r>
              <a:rPr lang="en-US" altLang="zh-CN" dirty="0"/>
              <a:t>LSTMs perform </a:t>
            </a:r>
            <a:r>
              <a:rPr lang="en-US" altLang="zh-CN" dirty="0" smtClean="0"/>
              <a:t>better than other methods.</a:t>
            </a:r>
          </a:p>
          <a:p>
            <a:r>
              <a:rPr lang="en-US" altLang="zh-CN" dirty="0" smtClean="0"/>
              <a:t>Tri-LSTM &gt; Dual-LSTM</a:t>
            </a:r>
          </a:p>
          <a:p>
            <a:r>
              <a:rPr lang="en-US" altLang="zh-CN" dirty="0" smtClean="0"/>
              <a:t>Max-pooling over all commonsense assertions depending on response y is a better method for utilizing commonsense knowledge than attention over memory in our setting, as demonstrated by the gain of performance of word embeddings over memory networks.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2" y="0"/>
            <a:ext cx="12081418" cy="6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7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relying on a large number of </a:t>
            </a:r>
            <a:r>
              <a:rPr lang="en-US" altLang="zh-CN" dirty="0" smtClean="0">
                <a:solidFill>
                  <a:srgbClr val="FF0000"/>
                </a:solidFill>
              </a:rPr>
              <a:t>message-response pairs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Seq2Seq framework</a:t>
            </a:r>
            <a:r>
              <a:rPr lang="en-US" altLang="zh-CN" dirty="0" smtClean="0"/>
              <a:t> (Sutskever, Vinyals, and Le 2014) attempts to produce an appropriate response </a:t>
            </a:r>
            <a:r>
              <a:rPr lang="en-US" altLang="zh-CN" dirty="0" smtClean="0">
                <a:solidFill>
                  <a:srgbClr val="FF0000"/>
                </a:solidFill>
              </a:rPr>
              <a:t>based solely on the message itself</a:t>
            </a:r>
            <a:r>
              <a:rPr lang="en-US" altLang="zh-CN" dirty="0" smtClean="0"/>
              <a:t>, without any memory module.</a:t>
            </a:r>
          </a:p>
          <a:p>
            <a:r>
              <a:rPr lang="en-US" altLang="zh-CN" dirty="0" smtClean="0"/>
              <a:t>In this paper, we investigate the impact of providing </a:t>
            </a:r>
            <a:r>
              <a:rPr lang="en-US" altLang="zh-CN" dirty="0" smtClean="0">
                <a:solidFill>
                  <a:srgbClr val="FF0000"/>
                </a:solidFill>
              </a:rPr>
              <a:t>commonsense knowledge </a:t>
            </a:r>
            <a:r>
              <a:rPr lang="en-US" altLang="zh-CN" dirty="0" smtClean="0"/>
              <a:t>about the concepts covered in the dialogue.</a:t>
            </a:r>
          </a:p>
          <a:p>
            <a:r>
              <a:rPr lang="en-US" altLang="zh-CN" dirty="0"/>
              <a:t>Such information may </a:t>
            </a:r>
            <a:r>
              <a:rPr lang="en-US" altLang="zh-CN" dirty="0" smtClean="0"/>
              <a:t>contain </a:t>
            </a:r>
            <a:r>
              <a:rPr lang="en-US" altLang="zh-CN" dirty="0" smtClean="0">
                <a:solidFill>
                  <a:srgbClr val="FF0000"/>
                </a:solidFill>
              </a:rPr>
              <a:t>personal </a:t>
            </a:r>
            <a:r>
              <a:rPr lang="en-US" altLang="zh-CN" dirty="0">
                <a:solidFill>
                  <a:srgbClr val="FF0000"/>
                </a:solidFill>
              </a:rPr>
              <a:t>experience, recent events, commonsense </a:t>
            </a:r>
            <a:r>
              <a:rPr lang="en-US" altLang="zh-CN" dirty="0" smtClean="0">
                <a:solidFill>
                  <a:srgbClr val="FF0000"/>
                </a:solidFill>
              </a:rPr>
              <a:t>knowledge</a:t>
            </a:r>
            <a:r>
              <a:rPr lang="en-US" altLang="zh-CN" dirty="0" smtClean="0"/>
              <a:t> and </a:t>
            </a:r>
            <a:r>
              <a:rPr lang="en-US" altLang="zh-CN" dirty="0"/>
              <a:t>more (Figure 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context of artificial intelligence (AI), commonsense knowledge is the set of </a:t>
            </a: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en-US" altLang="zh-CN" dirty="0" smtClean="0"/>
              <a:t> that an individual is intended to </a:t>
            </a:r>
            <a:r>
              <a:rPr lang="en-US" altLang="zh-CN" dirty="0" smtClean="0">
                <a:solidFill>
                  <a:srgbClr val="FF0000"/>
                </a:solidFill>
              </a:rPr>
              <a:t>know or assume </a:t>
            </a:r>
            <a:r>
              <a:rPr lang="en-US" altLang="zh-CN" dirty="0" smtClean="0"/>
              <a:t>and the ability to </a:t>
            </a:r>
            <a:r>
              <a:rPr lang="en-US" altLang="zh-CN" dirty="0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/>
              <a:t> it when appropriate (Minsky 1986; Cambria et al. 2009; Cambria and Hussain 2015).</a:t>
            </a:r>
          </a:p>
          <a:p>
            <a:r>
              <a:rPr lang="en-US" altLang="zh-CN" dirty="0" smtClean="0"/>
              <a:t>Due to the </a:t>
            </a:r>
            <a:r>
              <a:rPr lang="en-US" altLang="zh-CN" dirty="0" smtClean="0">
                <a:solidFill>
                  <a:srgbClr val="FF0000"/>
                </a:solidFill>
              </a:rPr>
              <a:t>vastness</a:t>
            </a:r>
            <a:r>
              <a:rPr lang="en-US" altLang="zh-CN" dirty="0" smtClean="0"/>
              <a:t> of such kind of knowledge, we speculate that this goal is better suited by employing an </a:t>
            </a:r>
            <a:r>
              <a:rPr lang="en-US" altLang="zh-CN" dirty="0" smtClean="0">
                <a:solidFill>
                  <a:srgbClr val="FF0000"/>
                </a:solidFill>
              </a:rPr>
              <a:t>external memory module</a:t>
            </a:r>
            <a:r>
              <a:rPr lang="en-US" altLang="zh-CN" dirty="0" smtClean="0"/>
              <a:t> containing commonsense knowledge rather than forcing the system to encode it in </a:t>
            </a:r>
            <a:r>
              <a:rPr lang="en-US" altLang="zh-CN" dirty="0" smtClean="0">
                <a:solidFill>
                  <a:srgbClr val="FF0000"/>
                </a:solidFill>
              </a:rPr>
              <a:t>model parameters</a:t>
            </a:r>
            <a:r>
              <a:rPr lang="en-US" altLang="zh-CN" dirty="0" smtClean="0"/>
              <a:t> as in traditional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7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</a:t>
            </a:r>
            <a:r>
              <a:rPr lang="en-US" altLang="zh-CN" dirty="0"/>
              <a:t>Conversational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Data-driven conversational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retrieval-based </a:t>
            </a:r>
            <a:r>
              <a:rPr lang="en-US" altLang="zh-CN" dirty="0"/>
              <a:t>methods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generation-based methods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3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</a:t>
            </a:r>
            <a:r>
              <a:rPr lang="en-US" altLang="zh-CN" dirty="0"/>
              <a:t> Dual-LSTM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Dual-LSTM encoder (Lowe et al. 2015b) represents the message x and response y as </a:t>
            </a:r>
            <a:r>
              <a:rPr lang="en-US" altLang="zh-CN" dirty="0" smtClean="0">
                <a:solidFill>
                  <a:srgbClr val="FF0000"/>
                </a:solidFill>
              </a:rPr>
              <a:t>fixed-size</a:t>
            </a:r>
            <a:r>
              <a:rPr lang="en-US" altLang="zh-CN" dirty="0" smtClean="0"/>
              <a:t> embeddings x and y with the last hidden states of the same LSTM.</a:t>
            </a:r>
          </a:p>
          <a:p>
            <a:r>
              <a:rPr lang="en-US" altLang="zh-CN" dirty="0"/>
              <a:t>The compatibility function of the two is </a:t>
            </a:r>
            <a:r>
              <a:rPr lang="en-US" altLang="zh-CN" dirty="0" smtClean="0"/>
              <a:t>thus defined by:</a:t>
            </a:r>
          </a:p>
          <a:p>
            <a:endParaRPr lang="en-US" altLang="zh-CN" dirty="0"/>
          </a:p>
          <a:p>
            <a:r>
              <a:rPr lang="en-US" altLang="zh-CN" dirty="0"/>
              <a:t>where matrix </a:t>
            </a:r>
            <a:r>
              <a:rPr lang="en-US" altLang="zh-CN" i="1" dirty="0"/>
              <a:t>W 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7419"/>
            <a:ext cx="296227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2343149"/>
            <a:ext cx="238125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731" y="2343149"/>
            <a:ext cx="247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8" y="1857376"/>
            <a:ext cx="11884983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</a:t>
            </a:r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Our main approach to integrating commonsense knowledge into the conversational model involves </a:t>
            </a:r>
            <a:r>
              <a:rPr lang="en-US" altLang="zh-CN" dirty="0" smtClean="0">
                <a:solidFill>
                  <a:srgbClr val="FF0000"/>
                </a:solidFill>
              </a:rPr>
              <a:t>using another LSTM </a:t>
            </a:r>
            <a:r>
              <a:rPr lang="en-US" altLang="zh-CN" dirty="0" smtClean="0"/>
              <a:t>for encoding </a:t>
            </a:r>
            <a:r>
              <a:rPr lang="en-US" altLang="zh-CN" dirty="0" smtClean="0">
                <a:solidFill>
                  <a:srgbClr val="FF0000"/>
                </a:solidFill>
              </a:rPr>
              <a:t>all assertions a in Ax.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(assertions) </a:t>
            </a:r>
            <a:r>
              <a:rPr lang="en-US" altLang="zh-CN" i="1" dirty="0"/>
              <a:t>&lt;c</a:t>
            </a:r>
            <a:r>
              <a:rPr lang="en-US" altLang="zh-CN" dirty="0"/>
              <a:t>1</a:t>
            </a:r>
            <a:r>
              <a:rPr lang="en-US" altLang="zh-CN" i="1" dirty="0"/>
              <a:t>, r, c</a:t>
            </a:r>
            <a:r>
              <a:rPr lang="en-US" altLang="zh-CN" dirty="0"/>
              <a:t>2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 is transformed into </a:t>
            </a:r>
            <a:r>
              <a:rPr lang="pt-BR" altLang="zh-CN" dirty="0"/>
              <a:t>[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11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13</a:t>
            </a:r>
            <a:r>
              <a:rPr lang="pt-BR" altLang="zh-CN" i="1" dirty="0">
                <a:solidFill>
                  <a:srgbClr val="FF0000"/>
                </a:solidFill>
              </a:rPr>
              <a:t>..., </a:t>
            </a:r>
            <a:r>
              <a:rPr lang="pt-BR" altLang="zh-CN" i="1" dirty="0"/>
              <a:t>r, 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21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23</a:t>
            </a:r>
            <a:r>
              <a:rPr lang="pt-BR" altLang="zh-CN" i="1" dirty="0">
                <a:solidFill>
                  <a:srgbClr val="FF0000"/>
                </a:solidFill>
              </a:rPr>
              <a:t>...</a:t>
            </a:r>
            <a:r>
              <a:rPr lang="pt-BR" altLang="zh-CN" dirty="0"/>
              <a:t>].</a:t>
            </a:r>
            <a:r>
              <a:rPr lang="en-US" altLang="zh-CN" i="1" dirty="0" smtClean="0"/>
              <a:t> </a:t>
            </a:r>
          </a:p>
          <a:p>
            <a:r>
              <a:rPr lang="en-US" altLang="zh-CN" dirty="0"/>
              <a:t>We add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r>
              <a:rPr lang="en-US" altLang="zh-CN" dirty="0"/>
              <a:t>to vocabulary 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i="1" dirty="0"/>
              <a:t> </a:t>
            </a:r>
            <a:r>
              <a:rPr lang="en-US" altLang="zh-CN" dirty="0"/>
              <a:t>, that is, each </a:t>
            </a:r>
            <a:r>
              <a:rPr lang="en-US" altLang="zh-CN" i="1" dirty="0"/>
              <a:t>r </a:t>
            </a:r>
            <a:r>
              <a:rPr lang="en-US" altLang="zh-CN" dirty="0"/>
              <a:t>in </a:t>
            </a:r>
            <a:r>
              <a:rPr lang="en-US" altLang="zh-CN" i="1" dirty="0"/>
              <a:t>R </a:t>
            </a:r>
            <a:r>
              <a:rPr lang="en-US" altLang="zh-CN" dirty="0"/>
              <a:t>will </a:t>
            </a:r>
            <a:r>
              <a:rPr lang="en-US" altLang="zh-CN" dirty="0" smtClean="0"/>
              <a:t>be treated </a:t>
            </a:r>
            <a:r>
              <a:rPr lang="en-US" altLang="zh-CN" dirty="0"/>
              <a:t>like any regular word in </a:t>
            </a:r>
            <a:r>
              <a:rPr lang="en-US" altLang="zh-CN" i="1" dirty="0"/>
              <a:t>V </a:t>
            </a:r>
            <a:r>
              <a:rPr lang="en-US" altLang="zh-CN" dirty="0"/>
              <a:t>during encoding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decide not to use </a:t>
            </a:r>
            <a:r>
              <a:rPr lang="en-US" altLang="zh-CN" dirty="0" smtClean="0">
                <a:solidFill>
                  <a:srgbClr val="FF0000"/>
                </a:solidFill>
              </a:rPr>
              <a:t>each concept c </a:t>
            </a:r>
            <a:r>
              <a:rPr lang="en-US" altLang="zh-CN" dirty="0" smtClean="0"/>
              <a:t>as a unit for encoding a because C is typically too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(&gt;1M).</a:t>
            </a:r>
          </a:p>
          <a:p>
            <a:r>
              <a:rPr lang="en-US" altLang="zh-CN" i="1" dirty="0"/>
              <a:t>a </a:t>
            </a:r>
            <a:r>
              <a:rPr lang="en-US" altLang="zh-CN" dirty="0"/>
              <a:t>is encoded as </a:t>
            </a:r>
            <a:r>
              <a:rPr lang="en-US" altLang="zh-CN" dirty="0" smtClean="0"/>
              <a:t>embedding representation </a:t>
            </a:r>
            <a:r>
              <a:rPr lang="en-US" altLang="zh-CN" i="1" dirty="0"/>
              <a:t>a </a:t>
            </a:r>
            <a:r>
              <a:rPr lang="en-US" altLang="zh-CN" dirty="0"/>
              <a:t>using another LSTM.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37" y="5481637"/>
            <a:ext cx="314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dirty="0" smtClean="0"/>
              <a:t>the </a:t>
            </a:r>
            <a:r>
              <a:rPr lang="en-US" altLang="zh-CN" i="1" dirty="0"/>
              <a:t>match score </a:t>
            </a:r>
            <a:r>
              <a:rPr lang="en-US" altLang="zh-CN" dirty="0"/>
              <a:t>of </a:t>
            </a:r>
            <a:r>
              <a:rPr lang="en-US" altLang="zh-CN" dirty="0" smtClean="0"/>
              <a:t>assertion </a:t>
            </a:r>
            <a:r>
              <a:rPr lang="en-US" altLang="zh-CN" i="1" dirty="0" smtClean="0"/>
              <a:t>a </a:t>
            </a:r>
            <a:r>
              <a:rPr lang="en-US" altLang="zh-CN" dirty="0"/>
              <a:t>and response </a:t>
            </a:r>
            <a:r>
              <a:rPr lang="en-US" altLang="zh-CN" i="1" dirty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where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 </a:t>
            </a:r>
            <a:r>
              <a:rPr lang="en-US" altLang="zh-CN" i="1" dirty="0"/>
              <a:t>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Commonsense assertions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associated with a message is </a:t>
            </a:r>
            <a:r>
              <a:rPr lang="en-US" altLang="zh-CN" dirty="0" smtClean="0"/>
              <a:t>usually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&gt;</a:t>
            </a:r>
            <a:r>
              <a:rPr lang="en-US" altLang="zh-CN" dirty="0"/>
              <a:t>100 in our experiment</a:t>
            </a:r>
            <a:r>
              <a:rPr lang="en-US" altLang="zh-CN" dirty="0" smtClean="0"/>
              <a:t>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81237"/>
            <a:ext cx="4819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assumption is that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helpful</a:t>
            </a:r>
            <a:r>
              <a:rPr lang="en-US" altLang="zh-CN" dirty="0"/>
              <a:t> in selecting an </a:t>
            </a:r>
            <a:r>
              <a:rPr lang="en-US" altLang="zh-CN" dirty="0" smtClean="0"/>
              <a:t>appropriate response </a:t>
            </a:r>
            <a:r>
              <a:rPr lang="en-US" altLang="zh-CN" i="1" dirty="0"/>
              <a:t>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However, usually </a:t>
            </a:r>
            <a:r>
              <a:rPr lang="en-US" altLang="zh-CN" dirty="0">
                <a:solidFill>
                  <a:srgbClr val="FF0000"/>
                </a:solidFill>
              </a:rPr>
              <a:t>very few </a:t>
            </a:r>
            <a:r>
              <a:rPr lang="en-US" altLang="zh-CN" dirty="0"/>
              <a:t>assertions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are related to a particular response </a:t>
            </a:r>
            <a:r>
              <a:rPr lang="en-US" altLang="zh-CN" i="1" dirty="0" smtClean="0"/>
              <a:t>y.</a:t>
            </a:r>
          </a:p>
          <a:p>
            <a:r>
              <a:rPr lang="en-US" altLang="zh-CN" dirty="0" smtClean="0"/>
              <a:t>We define the </a:t>
            </a:r>
            <a:r>
              <a:rPr lang="en-US" altLang="zh-CN" i="1" dirty="0" smtClean="0"/>
              <a:t>match score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only consider the commonsense assertion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with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highest</a:t>
            </a:r>
            <a:r>
              <a:rPr lang="en-US" altLang="zh-CN" dirty="0"/>
              <a:t> match score with </a:t>
            </a:r>
            <a:r>
              <a:rPr lang="en-US" altLang="zh-CN" i="1" dirty="0"/>
              <a:t>y</a:t>
            </a:r>
            <a:r>
              <a:rPr lang="en-US" altLang="zh-CN" dirty="0"/>
              <a:t>, as most of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not relevant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0" y="4001294"/>
            <a:ext cx="3505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Incorporating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into the </a:t>
            </a:r>
            <a:r>
              <a:rPr lang="en-US" altLang="zh-CN" dirty="0" smtClean="0"/>
              <a:t>Dual-LSTM encoder</a:t>
            </a:r>
            <a:r>
              <a:rPr lang="en-US" altLang="zh-CN" dirty="0"/>
              <a:t>, our Tri-LSTM encoder model is thus defined as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In cases where </a:t>
            </a:r>
            <a:r>
              <a:rPr lang="en-US" altLang="zh-CN" i="1" dirty="0"/>
              <a:t>Ax </a:t>
            </a:r>
            <a:r>
              <a:rPr lang="en-US" altLang="zh-CN" dirty="0"/>
              <a:t>= </a:t>
            </a:r>
            <a:r>
              <a:rPr lang="en-US" altLang="zh-CN" i="1" dirty="0"/>
              <a:t>∅</a:t>
            </a:r>
            <a:r>
              <a:rPr lang="en-US" altLang="zh-CN" dirty="0" smtClean="0"/>
              <a:t>, i.e</a:t>
            </a:r>
            <a:r>
              <a:rPr lang="en-US" altLang="zh-CN" dirty="0"/>
              <a:t>., no commonsense knowledge is recalled,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= </a:t>
            </a:r>
            <a:r>
              <a:rPr lang="en-US" altLang="zh-CN" dirty="0" smtClean="0"/>
              <a:t>0 and </a:t>
            </a:r>
            <a:r>
              <a:rPr lang="en-US" altLang="zh-CN" dirty="0"/>
              <a:t>the model </a:t>
            </a:r>
            <a:r>
              <a:rPr lang="en-US" altLang="zh-CN" dirty="0">
                <a:solidFill>
                  <a:srgbClr val="FF0000"/>
                </a:solidFill>
              </a:rPr>
              <a:t>degenerates</a:t>
            </a:r>
            <a:r>
              <a:rPr lang="en-US" altLang="zh-CN" dirty="0"/>
              <a:t> to Dual-LSTM encoder.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8" y="2685442"/>
            <a:ext cx="4419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76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Comparison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Word </a:t>
            </a:r>
            <a:r>
              <a:rPr lang="en-US" altLang="zh-CN" dirty="0" smtClean="0"/>
              <a:t>Embeddings</a:t>
            </a:r>
          </a:p>
          <a:p>
            <a:r>
              <a:rPr lang="en-US" altLang="zh-CN" dirty="0"/>
              <a:t>Memory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93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worth noting that ConceptNet is also </a:t>
            </a:r>
            <a:r>
              <a:rPr lang="en-US" altLang="zh-CN" dirty="0" smtClean="0">
                <a:solidFill>
                  <a:srgbClr val="FF0000"/>
                </a:solidFill>
              </a:rPr>
              <a:t>noisy</a:t>
            </a:r>
            <a:r>
              <a:rPr lang="en-US" altLang="zh-CN" dirty="0" smtClean="0"/>
              <a:t> due to uncertainties in the constructing process, where 15.5% of all assertions are considered “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” or “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” by human evaluators (Speer and </a:t>
            </a:r>
            <a:r>
              <a:rPr lang="en-US" altLang="zh-CN" dirty="0" err="1" smtClean="0"/>
              <a:t>Havasi</a:t>
            </a:r>
            <a:r>
              <a:rPr lang="en-US" altLang="zh-CN" dirty="0" smtClean="0"/>
              <a:t> 2012).</a:t>
            </a:r>
          </a:p>
          <a:p>
            <a:r>
              <a:rPr lang="en-US" altLang="zh-CN" dirty="0" smtClean="0"/>
              <a:t>Our </a:t>
            </a:r>
            <a:r>
              <a:rPr lang="en-US" altLang="zh-CN" dirty="0" smtClean="0">
                <a:solidFill>
                  <a:srgbClr val="FF0000"/>
                </a:solidFill>
              </a:rPr>
              <a:t>max-pooling strategy </a:t>
            </a:r>
            <a:r>
              <a:rPr lang="en-US" altLang="zh-CN" dirty="0" smtClean="0"/>
              <a:t>used in Tri-LSTM encoder and supervised word embeddings is partly designed to alleviate this weakness.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50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Parameter </a:t>
            </a:r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all our models excluding term frequency–inverse document frequency (TF-IDF) (Ramos and others 2003), we initialize word embeddings with pretrained GloVe embedding vectors (Pennington, Socher, and Manning 2014). The size of </a:t>
            </a:r>
            <a:r>
              <a:rPr lang="en-US" altLang="zh-CN" dirty="0" smtClean="0">
                <a:solidFill>
                  <a:srgbClr val="FF0000"/>
                </a:solidFill>
              </a:rPr>
              <a:t>hidden units </a:t>
            </a:r>
            <a:r>
              <a:rPr lang="en-US" altLang="zh-CN" dirty="0" smtClean="0"/>
              <a:t>in LSTM models is set to 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en-US" altLang="zh-CN" dirty="0" smtClean="0"/>
              <a:t> and the </a:t>
            </a:r>
            <a:r>
              <a:rPr lang="en-US" altLang="zh-CN" dirty="0" smtClean="0">
                <a:solidFill>
                  <a:srgbClr val="FF0000"/>
                </a:solidFill>
              </a:rPr>
              <a:t>word embedding dimension is 100. </a:t>
            </a:r>
            <a:r>
              <a:rPr lang="en-US" altLang="zh-CN" dirty="0" smtClean="0"/>
              <a:t>We use stochastic gradient descent (</a:t>
            </a:r>
            <a:r>
              <a:rPr lang="en-US" altLang="zh-CN" dirty="0" smtClean="0">
                <a:solidFill>
                  <a:srgbClr val="FF0000"/>
                </a:solidFill>
              </a:rPr>
              <a:t>SGD</a:t>
            </a:r>
            <a:r>
              <a:rPr lang="en-US" altLang="zh-CN" dirty="0" smtClean="0"/>
              <a:t>) for optimizing with </a:t>
            </a:r>
            <a:r>
              <a:rPr lang="en-US" altLang="zh-CN" dirty="0" smtClean="0">
                <a:solidFill>
                  <a:srgbClr val="FF0000"/>
                </a:solidFill>
              </a:rPr>
              <a:t>batch size of 64</a:t>
            </a:r>
            <a:r>
              <a:rPr lang="en-US" altLang="zh-CN" dirty="0" smtClean="0"/>
              <a:t>. We fixed training rate at </a:t>
            </a:r>
            <a:r>
              <a:rPr lang="en-US" altLang="zh-CN" dirty="0" smtClean="0">
                <a:solidFill>
                  <a:srgbClr val="FF0000"/>
                </a:solidFill>
              </a:rPr>
              <a:t>0.001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4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</a:t>
            </a:r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4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Commonsense Knowledge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Commonsense </a:t>
            </a:r>
            <a:r>
              <a:rPr lang="en-US" altLang="zh-CN" dirty="0"/>
              <a:t>K</a:t>
            </a:r>
            <a:r>
              <a:rPr lang="en-US" altLang="zh-CN" dirty="0" smtClean="0"/>
              <a:t>nowledge Base: </a:t>
            </a:r>
            <a:r>
              <a:rPr lang="en-US" altLang="zh-CN" dirty="0" smtClean="0">
                <a:solidFill>
                  <a:srgbClr val="FF0000"/>
                </a:solidFill>
              </a:rPr>
              <a:t>ConceptNet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SenticNet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Commonsense Knowledge Base can </a:t>
            </a:r>
            <a:r>
              <a:rPr lang="en-US" altLang="zh-CN" dirty="0"/>
              <a:t>be seen as a </a:t>
            </a:r>
            <a:r>
              <a:rPr lang="en-US" altLang="zh-CN" dirty="0">
                <a:solidFill>
                  <a:srgbClr val="FF0000"/>
                </a:solidFill>
              </a:rPr>
              <a:t>semantic network </a:t>
            </a:r>
            <a:r>
              <a:rPr lang="en-US" altLang="zh-CN" dirty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concepts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nodes in the graph and </a:t>
            </a:r>
            <a:r>
              <a:rPr lang="en-US" altLang="zh-CN" dirty="0">
                <a:solidFill>
                  <a:srgbClr val="FF0000"/>
                </a:solidFill>
              </a:rPr>
              <a:t>relations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edges.</a:t>
            </a:r>
          </a:p>
          <a:p>
            <a:r>
              <a:rPr lang="en-US" altLang="zh-CN" dirty="0" smtClean="0"/>
              <a:t>ConceptNet contains:</a:t>
            </a:r>
          </a:p>
          <a:p>
            <a:pPr lvl="1"/>
            <a:r>
              <a:rPr lang="en-US" altLang="zh-CN" dirty="0" smtClean="0"/>
              <a:t>Objective facts: Paris is the capital of France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Everyday knowledge: A dog is a pet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&lt;concept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 relation, concept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triple is termed an </a:t>
            </a:r>
            <a:r>
              <a:rPr lang="en-US" altLang="zh-CN" dirty="0" smtClean="0">
                <a:solidFill>
                  <a:srgbClr val="FF0000"/>
                </a:solidFill>
              </a:rPr>
              <a:t>assertion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42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Commonsense </a:t>
            </a:r>
            <a:r>
              <a:rPr lang="en-US" altLang="zh-CN" dirty="0"/>
              <a:t>Knowledge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71" y="1825625"/>
            <a:ext cx="6639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concentrate on integrating </a:t>
            </a:r>
            <a:r>
              <a:rPr lang="en-US" altLang="zh-CN" dirty="0" smtClean="0"/>
              <a:t>commonsense knowledge </a:t>
            </a:r>
            <a:r>
              <a:rPr lang="en-US" altLang="zh-CN" dirty="0"/>
              <a:t>into </a:t>
            </a:r>
            <a:r>
              <a:rPr lang="en-US" altLang="zh-CN" dirty="0">
                <a:solidFill>
                  <a:srgbClr val="FF0000"/>
                </a:solidFill>
              </a:rPr>
              <a:t>retrieval-based </a:t>
            </a:r>
            <a:r>
              <a:rPr lang="en-US" altLang="zh-CN" dirty="0"/>
              <a:t>conversational </a:t>
            </a:r>
            <a:r>
              <a:rPr lang="en-US" altLang="zh-CN" dirty="0" smtClean="0"/>
              <a:t>models, because they </a:t>
            </a:r>
            <a:r>
              <a:rPr lang="en-US" altLang="zh-CN" dirty="0"/>
              <a:t>are </a:t>
            </a:r>
            <a:r>
              <a:rPr lang="en-US" altLang="zh-CN" dirty="0">
                <a:solidFill>
                  <a:srgbClr val="FF0000"/>
                </a:solidFill>
              </a:rPr>
              <a:t>easier to evaluate</a:t>
            </a:r>
            <a:r>
              <a:rPr lang="en-US" altLang="zh-CN" dirty="0"/>
              <a:t> (Liu et al. 2016; Lowe et </a:t>
            </a:r>
            <a:r>
              <a:rPr lang="en-US" altLang="zh-CN" dirty="0" smtClean="0"/>
              <a:t>al. 2016a</a:t>
            </a:r>
            <a:r>
              <a:rPr lang="en-US" altLang="zh-CN" dirty="0"/>
              <a:t>) and generally </a:t>
            </a:r>
            <a:r>
              <a:rPr lang="en-US" altLang="zh-CN" dirty="0">
                <a:solidFill>
                  <a:srgbClr val="FF0000"/>
                </a:solidFill>
              </a:rPr>
              <a:t>take a lot less data to train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18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x: message or context</a:t>
            </a:r>
          </a:p>
          <a:p>
            <a:r>
              <a:rPr lang="en-US" altLang="zh-CN" i="1" dirty="0" smtClean="0"/>
              <a:t>y: response </a:t>
            </a:r>
          </a:p>
          <a:p>
            <a:r>
              <a:rPr lang="en-US" altLang="zh-CN" i="1" dirty="0" smtClean="0"/>
              <a:t>V: tokens (words)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/>
              <a:t>x </a:t>
            </a:r>
            <a:r>
              <a:rPr lang="en-US" altLang="zh-CN" dirty="0"/>
              <a:t>and a set of response </a:t>
            </a:r>
            <a:r>
              <a:rPr lang="en-US" altLang="zh-CN" dirty="0" smtClean="0"/>
              <a:t>candidates </a:t>
            </a:r>
            <a:r>
              <a:rPr lang="es-ES" altLang="zh-CN" dirty="0" smtClean="0"/>
              <a:t>[</a:t>
            </a:r>
            <a:r>
              <a:rPr lang="es-ES" altLang="zh-CN" i="1" dirty="0" smtClean="0"/>
              <a:t>y</a:t>
            </a:r>
            <a:r>
              <a:rPr lang="es-ES" altLang="zh-CN" dirty="0" smtClean="0"/>
              <a:t>1</a:t>
            </a:r>
            <a:r>
              <a:rPr lang="es-ES" altLang="zh-CN" i="1" dirty="0"/>
              <a:t>, y</a:t>
            </a:r>
            <a:r>
              <a:rPr lang="es-ES" altLang="zh-CN" dirty="0"/>
              <a:t>2</a:t>
            </a:r>
            <a:r>
              <a:rPr lang="es-ES" altLang="zh-CN" i="1" dirty="0"/>
              <a:t>, y</a:t>
            </a:r>
            <a:r>
              <a:rPr lang="es-ES" altLang="zh-CN" dirty="0"/>
              <a:t>3</a:t>
            </a:r>
            <a:r>
              <a:rPr lang="es-ES" altLang="zh-CN" i="1" dirty="0"/>
              <a:t>..., yK</a:t>
            </a:r>
            <a:r>
              <a:rPr lang="es-ES" altLang="zh-CN" dirty="0"/>
              <a:t>] </a:t>
            </a:r>
            <a:r>
              <a:rPr lang="es-ES" altLang="zh-CN" i="1" dirty="0"/>
              <a:t>∈ </a:t>
            </a:r>
            <a:r>
              <a:rPr lang="es-ES" altLang="zh-CN" i="1" dirty="0" smtClean="0"/>
              <a:t>Y.</a:t>
            </a:r>
          </a:p>
          <a:p>
            <a:r>
              <a:rPr lang="en-US" altLang="zh-CN" dirty="0" smtClean="0"/>
              <a:t>Chooses </a:t>
            </a:r>
            <a:r>
              <a:rPr lang="en-US" altLang="zh-CN" i="1" dirty="0" smtClean="0"/>
              <a:t>y </a:t>
            </a:r>
            <a:r>
              <a:rPr lang="en-US" altLang="zh-CN" dirty="0"/>
              <a:t>according </a:t>
            </a:r>
            <a:r>
              <a:rPr lang="en-US" altLang="zh-CN" dirty="0" smtClean="0"/>
              <a:t>to:</a:t>
            </a:r>
            <a:endParaRPr lang="es-ES" altLang="zh-CN" i="1" dirty="0"/>
          </a:p>
          <a:p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x, y</a:t>
            </a:r>
            <a:r>
              <a:rPr lang="en-US" altLang="zh-CN" dirty="0"/>
              <a:t>) is a scoring function measuring </a:t>
            </a:r>
            <a:r>
              <a:rPr lang="en-US" altLang="zh-CN" dirty="0" smtClean="0"/>
              <a:t>the “</a:t>
            </a:r>
            <a:r>
              <a:rPr lang="en-US" altLang="zh-CN" dirty="0" smtClean="0">
                <a:solidFill>
                  <a:srgbClr val="FF0000"/>
                </a:solidFill>
              </a:rPr>
              <a:t>compatibility</a:t>
            </a:r>
            <a:r>
              <a:rPr lang="en-US" altLang="zh-CN" dirty="0"/>
              <a:t>” of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model is trained on </a:t>
            </a:r>
            <a:r>
              <a:rPr lang="en-US" altLang="zh-CN" dirty="0" smtClean="0">
                <a:solidFill>
                  <a:srgbClr val="FF0000"/>
                </a:solidFill>
              </a:rPr>
              <a:t>&lt;message, response, label&gt; </a:t>
            </a:r>
            <a:r>
              <a:rPr lang="en-US" altLang="zh-CN" dirty="0" smtClean="0"/>
              <a:t>triples with </a:t>
            </a:r>
            <a:r>
              <a:rPr lang="en-US" altLang="zh-CN" dirty="0" smtClean="0">
                <a:solidFill>
                  <a:srgbClr val="FF0000"/>
                </a:solidFill>
              </a:rPr>
              <a:t>cross entropy loss</a:t>
            </a:r>
            <a:r>
              <a:rPr lang="en-US" altLang="zh-CN" dirty="0" smtClean="0"/>
              <a:t>, where label is binary indicating whether the &lt;message, response&gt; pair comes from </a:t>
            </a:r>
            <a:r>
              <a:rPr lang="en-US" altLang="zh-CN" dirty="0" smtClean="0">
                <a:solidFill>
                  <a:srgbClr val="FF0000"/>
                </a:solidFill>
              </a:rPr>
              <a:t>real data </a:t>
            </a:r>
            <a:r>
              <a:rPr lang="en-US" altLang="zh-CN" dirty="0" smtClean="0"/>
              <a:t>or is </a:t>
            </a:r>
            <a:r>
              <a:rPr lang="en-US" altLang="zh-CN" dirty="0" smtClean="0">
                <a:solidFill>
                  <a:srgbClr val="FF0000"/>
                </a:solidFill>
              </a:rPr>
              <a:t>randomly combined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3825081"/>
            <a:ext cx="2447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 Description: Commonsense Knowledge </a:t>
            </a:r>
            <a:r>
              <a:rPr lang="en-US" altLang="zh-CN" sz="3200" dirty="0"/>
              <a:t>Retrieval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assume that a commonsense </a:t>
            </a:r>
            <a:r>
              <a:rPr lang="en-US" altLang="zh-CN" dirty="0" smtClean="0"/>
              <a:t>knowledge base </a:t>
            </a:r>
            <a:r>
              <a:rPr lang="en-US" altLang="zh-CN" dirty="0"/>
              <a:t>is composed of </a:t>
            </a:r>
            <a:r>
              <a:rPr lang="en-US" altLang="zh-CN" dirty="0" smtClean="0">
                <a:solidFill>
                  <a:srgbClr val="FF0000"/>
                </a:solidFill>
              </a:rPr>
              <a:t>assertions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dirty="0"/>
              <a:t>about </a:t>
            </a:r>
            <a:r>
              <a:rPr lang="en-US" altLang="zh-CN" dirty="0">
                <a:solidFill>
                  <a:srgbClr val="FF0000"/>
                </a:solidFill>
              </a:rPr>
              <a:t>concepts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Each assertion </a:t>
            </a:r>
            <a:r>
              <a:rPr lang="en-US" altLang="zh-CN" i="1" dirty="0" smtClean="0"/>
              <a:t>a ∈ A </a:t>
            </a:r>
            <a:r>
              <a:rPr lang="en-US" altLang="zh-CN" dirty="0" smtClean="0"/>
              <a:t>takes the form of a </a:t>
            </a:r>
            <a:r>
              <a:rPr lang="en-US" altLang="zh-CN" dirty="0" smtClean="0">
                <a:solidFill>
                  <a:srgbClr val="FF0000"/>
                </a:solidFill>
              </a:rPr>
              <a:t>triple </a:t>
            </a:r>
            <a:r>
              <a:rPr lang="en-US" altLang="zh-CN" i="1" dirty="0" smtClean="0">
                <a:solidFill>
                  <a:srgbClr val="FF0000"/>
                </a:solidFill>
              </a:rPr>
              <a:t>&lt;c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</a:rPr>
              <a:t>, r, c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&gt;,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FF0000"/>
                </a:solidFill>
              </a:rPr>
              <a:t>r </a:t>
            </a:r>
            <a:r>
              <a:rPr lang="en-US" altLang="zh-CN" i="1" dirty="0">
                <a:solidFill>
                  <a:srgbClr val="FF0000"/>
                </a:solidFill>
              </a:rPr>
              <a:t>∈ R </a:t>
            </a:r>
            <a:r>
              <a:rPr lang="en-US" altLang="zh-CN" dirty="0"/>
              <a:t>is a </a:t>
            </a:r>
            <a:r>
              <a:rPr lang="en-US" altLang="zh-CN" i="1" dirty="0">
                <a:solidFill>
                  <a:srgbClr val="FF0000"/>
                </a:solidFill>
              </a:rPr>
              <a:t>relation</a:t>
            </a:r>
            <a:r>
              <a:rPr lang="en-US" altLang="zh-CN" i="1" dirty="0"/>
              <a:t> </a:t>
            </a:r>
            <a:r>
              <a:rPr lang="en-US" altLang="zh-CN" dirty="0"/>
              <a:t>between </a:t>
            </a:r>
            <a:r>
              <a:rPr lang="en-US" altLang="zh-CN" i="1" dirty="0"/>
              <a:t>c</a:t>
            </a:r>
            <a:r>
              <a:rPr lang="en-US" altLang="zh-CN" dirty="0"/>
              <a:t>1 and </a:t>
            </a:r>
            <a:r>
              <a:rPr lang="en-US" altLang="zh-CN" i="1" dirty="0"/>
              <a:t>c</a:t>
            </a:r>
            <a:r>
              <a:rPr lang="en-US" altLang="zh-CN" dirty="0"/>
              <a:t>2, such as </a:t>
            </a:r>
            <a:r>
              <a:rPr lang="en-US" altLang="zh-CN" i="1" dirty="0"/>
              <a:t>IsA</a:t>
            </a:r>
            <a:r>
              <a:rPr lang="en-US" altLang="zh-CN" dirty="0"/>
              <a:t>, </a:t>
            </a:r>
            <a:r>
              <a:rPr lang="en-US" altLang="zh-CN" i="1" dirty="0" smtClean="0"/>
              <a:t>CapableOf</a:t>
            </a:r>
            <a:r>
              <a:rPr lang="en-US" altLang="zh-CN" dirty="0" smtClean="0"/>
              <a:t>, etc</a:t>
            </a:r>
            <a:r>
              <a:rPr lang="en-US" altLang="zh-CN" dirty="0"/>
              <a:t>. </a:t>
            </a:r>
            <a:r>
              <a:rPr lang="en-US" altLang="zh-CN" i="1" dirty="0"/>
              <a:t>c</a:t>
            </a:r>
            <a:r>
              <a:rPr lang="en-US" altLang="zh-CN" dirty="0"/>
              <a:t>1</a:t>
            </a:r>
            <a:r>
              <a:rPr lang="en-US" altLang="zh-CN" i="1" dirty="0"/>
              <a:t>, c</a:t>
            </a:r>
            <a:r>
              <a:rPr lang="en-US" altLang="zh-CN" dirty="0"/>
              <a:t>2 are </a:t>
            </a:r>
            <a:r>
              <a:rPr lang="en-US" altLang="zh-CN" dirty="0">
                <a:solidFill>
                  <a:srgbClr val="FF0000"/>
                </a:solidFill>
              </a:rPr>
              <a:t>concepts</a:t>
            </a:r>
            <a:r>
              <a:rPr lang="en-US" altLang="zh-CN" dirty="0"/>
              <a:t> in </a:t>
            </a:r>
            <a:r>
              <a:rPr lang="en-US" altLang="zh-CN" i="1" dirty="0"/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relation set </a:t>
            </a:r>
            <a:r>
              <a:rPr lang="en-US" altLang="zh-CN" i="1" dirty="0"/>
              <a:t>R </a:t>
            </a:r>
            <a:r>
              <a:rPr lang="en-US" altLang="zh-CN" dirty="0" smtClean="0"/>
              <a:t>is typically </a:t>
            </a:r>
            <a:r>
              <a:rPr lang="en-US" altLang="zh-CN" dirty="0"/>
              <a:t>much smaller than </a:t>
            </a:r>
            <a:r>
              <a:rPr lang="en-US" altLang="zh-CN" i="1" dirty="0" smtClean="0"/>
              <a:t>C.</a:t>
            </a:r>
          </a:p>
          <a:p>
            <a:r>
              <a:rPr lang="en-US" altLang="zh-CN" i="1" dirty="0" smtClean="0"/>
              <a:t>c </a:t>
            </a:r>
            <a:r>
              <a:rPr lang="en-US" altLang="zh-CN" dirty="0"/>
              <a:t>can either be a single </a:t>
            </a:r>
            <a:r>
              <a:rPr lang="en-US" altLang="zh-CN" dirty="0" smtClean="0"/>
              <a:t>word or a multi-word expression.</a:t>
            </a:r>
          </a:p>
          <a:p>
            <a:r>
              <a:rPr lang="en-US" altLang="zh-CN" dirty="0"/>
              <a:t>We build a </a:t>
            </a:r>
            <a:r>
              <a:rPr lang="en-US" altLang="zh-CN" dirty="0" smtClean="0">
                <a:solidFill>
                  <a:srgbClr val="FF0000"/>
                </a:solidFill>
              </a:rPr>
              <a:t>dictionary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H</a:t>
            </a:r>
            <a:r>
              <a:rPr lang="en-US" altLang="zh-CN" i="1" dirty="0" smtClean="0"/>
              <a:t> </a:t>
            </a:r>
            <a:r>
              <a:rPr lang="en-US" altLang="zh-CN" dirty="0"/>
              <a:t>out of </a:t>
            </a:r>
            <a:r>
              <a:rPr lang="en-US" altLang="zh-CN" i="1" dirty="0"/>
              <a:t>A </a:t>
            </a:r>
            <a:r>
              <a:rPr lang="en-US" altLang="zh-CN" dirty="0"/>
              <a:t>where every </a:t>
            </a:r>
            <a:r>
              <a:rPr lang="en-US" altLang="zh-CN" dirty="0">
                <a:solidFill>
                  <a:srgbClr val="FF0000"/>
                </a:solidFill>
              </a:rPr>
              <a:t>concept</a:t>
            </a:r>
            <a:r>
              <a:rPr lang="en-US" altLang="zh-CN" dirty="0"/>
              <a:t> </a:t>
            </a:r>
            <a:r>
              <a:rPr lang="en-US" altLang="zh-CN" i="1" dirty="0"/>
              <a:t>c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en-US" altLang="zh-CN" dirty="0"/>
              <a:t> and a list of </a:t>
            </a:r>
            <a:r>
              <a:rPr lang="en-US" altLang="zh-CN" dirty="0" smtClean="0"/>
              <a:t>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i="1" dirty="0"/>
              <a:t>A </a:t>
            </a:r>
            <a:r>
              <a:rPr lang="en-US" altLang="zh-CN" dirty="0"/>
              <a:t>concerning </a:t>
            </a:r>
            <a:r>
              <a:rPr lang="en-US" altLang="zh-CN" i="1" dirty="0"/>
              <a:t>c</a:t>
            </a:r>
            <a:r>
              <a:rPr lang="en-US" altLang="zh-CN" dirty="0"/>
              <a:t>, i.e.,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1 or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2, is </a:t>
            </a:r>
            <a:r>
              <a:rPr lang="en-US" altLang="zh-CN" dirty="0" smtClean="0"/>
              <a:t>the value.</a:t>
            </a:r>
          </a:p>
          <a:p>
            <a:r>
              <a:rPr lang="en-US" altLang="zh-CN" dirty="0"/>
              <a:t>Our goal is to </a:t>
            </a:r>
            <a:r>
              <a:rPr lang="en-US" altLang="zh-CN" dirty="0">
                <a:solidFill>
                  <a:srgbClr val="FF0000"/>
                </a:solidFill>
              </a:rPr>
              <a:t>retrieve</a:t>
            </a:r>
            <a:r>
              <a:rPr lang="en-US" altLang="zh-CN" dirty="0"/>
              <a:t> commonsense knowledge </a:t>
            </a:r>
            <a:r>
              <a:rPr lang="en-US" altLang="zh-CN" dirty="0" smtClean="0"/>
              <a:t>about every </a:t>
            </a:r>
            <a:r>
              <a:rPr lang="en-US" altLang="zh-CN" dirty="0"/>
              <a:t>concept covered in the </a:t>
            </a:r>
            <a:r>
              <a:rPr lang="en-US" altLang="zh-CN" dirty="0">
                <a:solidFill>
                  <a:srgbClr val="FF0000"/>
                </a:solidFill>
              </a:rPr>
              <a:t>message</a:t>
            </a:r>
            <a:r>
              <a:rPr lang="en-US" altLang="zh-CN" dirty="0"/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3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 Description: Commonsense Knowledge Retrieval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as the set of commonsense </a:t>
            </a:r>
            <a:r>
              <a:rPr lang="en-US" altLang="zh-CN" dirty="0">
                <a:solidFill>
                  <a:srgbClr val="FF0000"/>
                </a:solidFill>
              </a:rPr>
              <a:t>assertions</a:t>
            </a:r>
            <a:r>
              <a:rPr lang="en-US" altLang="zh-CN" dirty="0"/>
              <a:t> </a:t>
            </a:r>
            <a:r>
              <a:rPr lang="en-US" altLang="zh-CN" dirty="0" smtClean="0"/>
              <a:t>concerned with </a:t>
            </a:r>
            <a:r>
              <a:rPr lang="en-US" altLang="zh-CN" dirty="0">
                <a:solidFill>
                  <a:srgbClr val="FF0000"/>
                </a:solidFill>
              </a:rPr>
              <a:t>message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recover concepts in message x, we use simple </a:t>
            </a:r>
            <a:r>
              <a:rPr lang="en-US" altLang="zh-CN" dirty="0" smtClean="0">
                <a:solidFill>
                  <a:srgbClr val="FF0000"/>
                </a:solidFill>
              </a:rPr>
              <a:t>n-gram matching </a:t>
            </a:r>
            <a:r>
              <a:rPr lang="en-US" altLang="zh-CN" dirty="0" smtClean="0"/>
              <a:t>(n ≤ N). Every n-gram in c is considered a </a:t>
            </a:r>
            <a:r>
              <a:rPr lang="en-US" altLang="zh-CN" dirty="0" smtClean="0">
                <a:solidFill>
                  <a:srgbClr val="FF0000"/>
                </a:solidFill>
              </a:rPr>
              <a:t>potential concept</a:t>
            </a:r>
            <a:r>
              <a:rPr lang="en-US" altLang="zh-CN" dirty="0" smtClean="0"/>
              <a:t>. If the n-gram is a </a:t>
            </a:r>
            <a:r>
              <a:rPr lang="en-US" altLang="zh-CN" dirty="0" smtClean="0">
                <a:solidFill>
                  <a:srgbClr val="FF0000"/>
                </a:solidFill>
              </a:rPr>
              <a:t>key in H</a:t>
            </a:r>
            <a:r>
              <a:rPr lang="en-US" altLang="zh-CN" dirty="0" smtClean="0"/>
              <a:t>, the corresponding value, i.e., 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in A concerning the concept, is added to A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 (Figure 4).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4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3" y="365125"/>
            <a:ext cx="978776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1660</Words>
  <Application>Microsoft Office PowerPoint</Application>
  <PresentationFormat>宽屏</PresentationFormat>
  <Paragraphs>135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Office 主题​​</vt:lpstr>
      <vt:lpstr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vt:lpstr>
      <vt:lpstr>Abstract &amp; Introduction</vt:lpstr>
      <vt:lpstr>Related Work: Commonsense Knowledge </vt:lpstr>
      <vt:lpstr>Related Work: Commonsense Knowledge</vt:lpstr>
      <vt:lpstr>Model Description: Task Definition</vt:lpstr>
      <vt:lpstr>Model Description: Task Definition</vt:lpstr>
      <vt:lpstr>Model Description: Commonsense Knowledge Retrieval</vt:lpstr>
      <vt:lpstr>Model Description: Commonsense Knowledge Retrieval</vt:lpstr>
      <vt:lpstr>Model</vt:lpstr>
      <vt:lpstr>PowerPoint 演示文稿</vt:lpstr>
      <vt:lpstr>Experiments: Twitter Dialogue Dataset</vt:lpstr>
      <vt:lpstr>Experiments: ConceptNet</vt:lpstr>
      <vt:lpstr>Results and Analysis</vt:lpstr>
      <vt:lpstr>PowerPoint 演示文稿</vt:lpstr>
      <vt:lpstr>PowerPoint 演示文稿</vt:lpstr>
      <vt:lpstr>Abstract &amp; Introduction</vt:lpstr>
      <vt:lpstr>Abstract &amp; Introduction</vt:lpstr>
      <vt:lpstr>Related Work: Conversational Models</vt:lpstr>
      <vt:lpstr>Model Description: Dual-LSTM Encoder</vt:lpstr>
      <vt:lpstr>Model Description: Tri-LSTM Encoder</vt:lpstr>
      <vt:lpstr>Model Description: Tri-LSTM Encoder</vt:lpstr>
      <vt:lpstr>Model Description: Tri-LSTM Encoder</vt:lpstr>
      <vt:lpstr>Model Description: Tri-LSTM Encoder</vt:lpstr>
      <vt:lpstr>PowerPoint 演示文稿</vt:lpstr>
      <vt:lpstr>Model Description: Comparison Approaches</vt:lpstr>
      <vt:lpstr>Experiments: ConceptNet</vt:lpstr>
      <vt:lpstr>Experiments: Parameter Settings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dc:title>
  <dc:creator>Windows 用户</dc:creator>
  <cp:lastModifiedBy>Windows 用户</cp:lastModifiedBy>
  <cp:revision>200</cp:revision>
  <dcterms:created xsi:type="dcterms:W3CDTF">2019-04-22T02:30:50Z</dcterms:created>
  <dcterms:modified xsi:type="dcterms:W3CDTF">2019-05-28T06:31:58Z</dcterms:modified>
</cp:coreProperties>
</file>