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8" r:id="rId10"/>
    <p:sldId id="262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9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50E25-DA15-492A-B286-DF9D939F9C5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9EEC8-CD04-4A75-8B84-B34117D02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0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baseline="0" dirty="0" smtClean="0"/>
              <a:t> class of interest?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EEC8-CD04-4A75-8B84-B34117D028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3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goose</a:t>
            </a:r>
            <a:r>
              <a:rPr lang="zh-CN" altLang="en-US" dirty="0" smtClean="0"/>
              <a:t>：鹅</a:t>
            </a:r>
            <a:endParaRPr lang="en-US" altLang="zh-CN" dirty="0" smtClean="0"/>
          </a:p>
          <a:p>
            <a:r>
              <a:rPr lang="en-US" altLang="zh-CN" dirty="0" smtClean="0"/>
              <a:t>ostrich</a:t>
            </a:r>
            <a:r>
              <a:rPr lang="zh-CN" altLang="en-US" dirty="0" smtClean="0"/>
              <a:t>：鸵鸟</a:t>
            </a:r>
            <a:endParaRPr lang="en-US" altLang="zh-CN" dirty="0" smtClean="0"/>
          </a:p>
          <a:p>
            <a:r>
              <a:rPr lang="en-US" altLang="zh-CN" dirty="0" smtClean="0"/>
              <a:t>limousine: </a:t>
            </a:r>
            <a:r>
              <a:rPr lang="zh-CN" altLang="en-US" dirty="0" smtClean="0"/>
              <a:t>高级轿车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EEC8-CD04-4A75-8B84-B34117D028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3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2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5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0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5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4791-EE42-4120-B52B-A693CDDC63D8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B61E-C38C-4F04-AA89-8DF1F0F83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8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Deep Inside Convolutional Networks</a:t>
            </a:r>
            <a:r>
              <a:rPr lang="en-US" altLang="zh-CN" sz="3600" dirty="0"/>
              <a:t>:</a:t>
            </a:r>
            <a:r>
              <a:rPr lang="en-US" altLang="zh-CN" sz="3600" dirty="0" smtClean="0"/>
              <a:t> Visualising Image Classification Models and Saliency Maps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K. Simonyan, A. Vedaldi, and A. Zisserman. Deep inside convolutional networks: Visualising image classification models and saliency maps. In Proc. ICLR, 2014.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20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Weakly Supervised Object Localisation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an </a:t>
            </a:r>
            <a:r>
              <a:rPr lang="en-US" altLang="zh-CN" dirty="0">
                <a:solidFill>
                  <a:srgbClr val="FF0000"/>
                </a:solidFill>
              </a:rPr>
              <a:t>image</a:t>
            </a:r>
            <a:r>
              <a:rPr lang="en-US" altLang="zh-CN" dirty="0"/>
              <a:t> and the corresponding </a:t>
            </a:r>
            <a:r>
              <a:rPr lang="en-US" altLang="zh-CN" dirty="0">
                <a:solidFill>
                  <a:srgbClr val="FF0000"/>
                </a:solidFill>
              </a:rPr>
              <a:t>class saliency map</a:t>
            </a:r>
            <a:r>
              <a:rPr lang="en-US" altLang="zh-CN" dirty="0"/>
              <a:t>, we compute the object segmentation </a:t>
            </a:r>
            <a:r>
              <a:rPr lang="en-US" altLang="zh-CN" dirty="0" smtClean="0"/>
              <a:t>mask.</a:t>
            </a:r>
          </a:p>
          <a:p>
            <a:r>
              <a:rPr lang="en-US" altLang="zh-CN" dirty="0"/>
              <a:t>Fact: the saliency map might capture only the most discriminative part of an </a:t>
            </a:r>
            <a:r>
              <a:rPr lang="en-US" altLang="zh-CN" dirty="0" smtClean="0"/>
              <a:t>object</a:t>
            </a:r>
          </a:p>
          <a:p>
            <a:r>
              <a:rPr lang="en-US" altLang="zh-CN" dirty="0"/>
              <a:t>Foreground and background colour models were set to be the </a:t>
            </a:r>
            <a:r>
              <a:rPr lang="en-US" altLang="zh-CN" dirty="0" smtClean="0"/>
              <a:t>Gaussian Mixture </a:t>
            </a:r>
            <a:r>
              <a:rPr lang="en-US" altLang="zh-CN" dirty="0"/>
              <a:t>Models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7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Weakly Supervised Object Localisation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foreground model was estimated from the pixels with the saliency </a:t>
            </a:r>
            <a:r>
              <a:rPr lang="en-US" altLang="zh-CN" dirty="0">
                <a:solidFill>
                  <a:srgbClr val="FF0000"/>
                </a:solidFill>
              </a:rPr>
              <a:t>higher</a:t>
            </a:r>
            <a:r>
              <a:rPr lang="en-US" altLang="zh-CN" dirty="0"/>
              <a:t> than a threshold, set to the 95% quantile of the saliency distribution in the image; the background model was estimated from the pixels with the saliency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than the 30% </a:t>
            </a:r>
            <a:r>
              <a:rPr lang="en-US" altLang="zh-CN" dirty="0" smtClean="0"/>
              <a:t>quantile.</a:t>
            </a:r>
            <a:endParaRPr lang="zh-CN" altLang="en-US" dirty="0"/>
          </a:p>
          <a:p>
            <a:r>
              <a:rPr lang="en-US" altLang="zh-CN" dirty="0"/>
              <a:t>Once the image pixel labelling into foreground and background is computed, the object </a:t>
            </a:r>
            <a:r>
              <a:rPr lang="en-US" altLang="zh-CN" dirty="0" smtClean="0"/>
              <a:t>segmentation mask </a:t>
            </a:r>
            <a:r>
              <a:rPr lang="en-US" altLang="zh-CN" dirty="0"/>
              <a:t>is set to </a:t>
            </a:r>
            <a:r>
              <a:rPr lang="en-US" altLang="zh-CN" dirty="0">
                <a:solidFill>
                  <a:srgbClr val="FF0000"/>
                </a:solidFill>
              </a:rPr>
              <a:t>the largest connected component</a:t>
            </a:r>
            <a:r>
              <a:rPr lang="en-US" altLang="zh-CN" dirty="0"/>
              <a:t> of </a:t>
            </a:r>
            <a:r>
              <a:rPr lang="en-US" altLang="zh-CN" dirty="0" smtClean="0"/>
              <a:t>the foreground </a:t>
            </a:r>
            <a:r>
              <a:rPr lang="en-US" altLang="zh-CN" dirty="0"/>
              <a:t>pixels (Fig. 3, right).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84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3368"/>
            <a:ext cx="12039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to Deconvolutional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8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visualization </a:t>
            </a:r>
            <a:r>
              <a:rPr lang="en-US" altLang="zh-CN" dirty="0" smtClean="0"/>
              <a:t>techniques of ConvNets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notion image</a:t>
            </a:r>
          </a:p>
          <a:p>
            <a:r>
              <a:rPr lang="en-US" altLang="zh-CN" dirty="0" smtClean="0"/>
              <a:t>Saliency Map</a:t>
            </a:r>
          </a:p>
          <a:p>
            <a:pPr lvl="1"/>
            <a:r>
              <a:rPr lang="en-US" altLang="zh-CN" dirty="0" smtClean="0"/>
              <a:t>Weakly supervised object segmentation</a:t>
            </a:r>
          </a:p>
          <a:p>
            <a:r>
              <a:rPr lang="en-US" altLang="zh-CN" dirty="0" smtClean="0"/>
              <a:t>Deconvolutional networks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915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ILSVRC-2013 </a:t>
            </a:r>
            <a:r>
              <a:rPr lang="en-US" altLang="zh-CN" dirty="0" smtClean="0"/>
              <a:t>dataset: </a:t>
            </a:r>
            <a:r>
              <a:rPr lang="en-US" altLang="zh-CN" dirty="0"/>
              <a:t>1.2M training </a:t>
            </a:r>
            <a:r>
              <a:rPr lang="en-US" altLang="zh-CN" dirty="0" smtClean="0"/>
              <a:t>images, labelled </a:t>
            </a:r>
            <a:r>
              <a:rPr lang="en-US" altLang="zh-CN" dirty="0"/>
              <a:t>into 1000 </a:t>
            </a:r>
            <a:r>
              <a:rPr lang="en-US" altLang="zh-CN" dirty="0" smtClean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229576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Model Visualisation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</a:t>
            </a:r>
            <a:r>
              <a:rPr lang="en-US" altLang="zh-CN" dirty="0">
                <a:solidFill>
                  <a:srgbClr val="FF0000"/>
                </a:solidFill>
              </a:rPr>
              <a:t>learnt classification ConvNet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a class of interest</a:t>
            </a:r>
            <a:r>
              <a:rPr lang="en-US" altLang="zh-CN" dirty="0"/>
              <a:t>, the visualisation method consists in numerically generating an </a:t>
            </a:r>
            <a:r>
              <a:rPr lang="en-US" altLang="zh-CN" dirty="0">
                <a:solidFill>
                  <a:srgbClr val="FF0000"/>
                </a:solidFill>
              </a:rPr>
              <a:t>image</a:t>
            </a:r>
            <a:r>
              <a:rPr lang="en-US" altLang="zh-CN" dirty="0"/>
              <a:t> [5], which is representative of the class in terms of the ConvNet class scoring model.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95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073" y="14984"/>
            <a:ext cx="11522927" cy="1325563"/>
          </a:xfrm>
        </p:spPr>
        <p:txBody>
          <a:bodyPr/>
          <a:lstStyle/>
          <a:p>
            <a:r>
              <a:rPr lang="en-US" altLang="zh-CN" dirty="0"/>
              <a:t>Class Model Visualisation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" y="1427356"/>
            <a:ext cx="12139699" cy="36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27906"/>
            <a:ext cx="116586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Image-Specific Class Saliency Visualisation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image I, class c, a classification ConvNet, score function S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(I): </a:t>
            </a:r>
            <a:r>
              <a:rPr lang="en-US" altLang="zh-CN" dirty="0">
                <a:solidFill>
                  <a:srgbClr val="FF0000"/>
                </a:solidFill>
              </a:rPr>
              <a:t>rank the pixels </a:t>
            </a:r>
            <a:r>
              <a:rPr lang="en-US" altLang="zh-CN" dirty="0"/>
              <a:t>of </a:t>
            </a:r>
            <a:r>
              <a:rPr lang="en-US" altLang="zh-CN" dirty="0" smtClean="0"/>
              <a:t>I </a:t>
            </a:r>
            <a:r>
              <a:rPr lang="en-US" altLang="zh-CN" dirty="0"/>
              <a:t>based on their influence on </a:t>
            </a:r>
            <a:r>
              <a:rPr lang="en-US" altLang="zh-CN" dirty="0" smtClean="0"/>
              <a:t>the score S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(I).</a:t>
            </a:r>
          </a:p>
          <a:p>
            <a:r>
              <a:rPr lang="en-US" altLang="zh-CN" dirty="0" smtClean="0"/>
              <a:t>Linear Score Model:</a:t>
            </a:r>
          </a:p>
          <a:p>
            <a:r>
              <a:rPr lang="en-US" altLang="zh-CN" dirty="0" smtClean="0"/>
              <a:t>Non-linear: However, given an image I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we can approximate S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(I) with a linear function in the neighbourhood of I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by computing the </a:t>
            </a:r>
            <a:r>
              <a:rPr lang="en-US" altLang="zh-CN" dirty="0" smtClean="0">
                <a:solidFill>
                  <a:srgbClr val="FF0000"/>
                </a:solidFill>
              </a:rPr>
              <a:t>first-order Taylor expansion</a:t>
            </a:r>
            <a:r>
              <a:rPr lang="en-US" altLang="zh-CN" dirty="0" smtClean="0"/>
              <a:t>: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70" y="2634347"/>
            <a:ext cx="5772150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62" y="4547968"/>
            <a:ext cx="10371035" cy="15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Saliency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First, the derivative </a:t>
            </a:r>
            <a:r>
              <a:rPr lang="en-US" altLang="zh-CN" dirty="0" smtClean="0"/>
              <a:t>w </a:t>
            </a:r>
            <a:r>
              <a:rPr lang="en-US" altLang="zh-CN" dirty="0"/>
              <a:t>is found by </a:t>
            </a:r>
            <a:r>
              <a:rPr lang="en-US" altLang="zh-CN" dirty="0">
                <a:solidFill>
                  <a:srgbClr val="FF0000"/>
                </a:solidFill>
              </a:rPr>
              <a:t>back-propagation</a:t>
            </a:r>
            <a:r>
              <a:rPr lang="en-US" altLang="zh-CN" dirty="0" smtClean="0"/>
              <a:t>. </a:t>
            </a:r>
            <a:r>
              <a:rPr lang="en-US" altLang="zh-CN" dirty="0"/>
              <a:t>After that, </a:t>
            </a:r>
            <a:r>
              <a:rPr lang="en-US" altLang="zh-CN" dirty="0" smtClean="0"/>
              <a:t>the saliency </a:t>
            </a:r>
            <a:r>
              <a:rPr lang="en-US" altLang="zh-CN" dirty="0"/>
              <a:t>map is obtained by </a:t>
            </a:r>
            <a:r>
              <a:rPr lang="en-US" altLang="zh-CN" dirty="0">
                <a:solidFill>
                  <a:srgbClr val="FF0000"/>
                </a:solidFill>
              </a:rPr>
              <a:t>rearranging</a:t>
            </a:r>
            <a:r>
              <a:rPr lang="en-US" altLang="zh-CN" dirty="0"/>
              <a:t> the elements of </a:t>
            </a:r>
            <a:r>
              <a:rPr lang="en-US" altLang="zh-CN" dirty="0" smtClean="0"/>
              <a:t>the vector </a:t>
            </a:r>
            <a:r>
              <a:rPr lang="en-US" altLang="zh-CN" dirty="0"/>
              <a:t>w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Grey-scale image:</a:t>
            </a:r>
          </a:p>
          <a:p>
            <a:pPr lvl="1"/>
            <a:r>
              <a:rPr lang="en-US" altLang="zh-CN" dirty="0" smtClean="0"/>
              <a:t>the number of elements in w is equal to the number of pixels in I</a:t>
            </a:r>
          </a:p>
          <a:p>
            <a:pPr lvl="1"/>
            <a:r>
              <a:rPr lang="en-US" altLang="zh-CN" dirty="0" smtClean="0"/>
              <a:t>the map can be computed as M</a:t>
            </a:r>
            <a:r>
              <a:rPr lang="en-US" altLang="zh-CN" baseline="-25000" dirty="0" smtClean="0"/>
              <a:t>ij</a:t>
            </a:r>
            <a:r>
              <a:rPr lang="en-US" altLang="zh-CN" dirty="0" smtClean="0"/>
              <a:t> = </a:t>
            </a:r>
            <a:r>
              <a:rPr lang="en-US" altLang="zh-CN" dirty="0"/>
              <a:t>|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h(</a:t>
            </a:r>
            <a:r>
              <a:rPr lang="en-US" altLang="zh-CN" baseline="-25000" dirty="0" err="1"/>
              <a:t>i</a:t>
            </a:r>
            <a:r>
              <a:rPr lang="en-US" altLang="zh-CN" baseline="-25000" dirty="0" err="1" smtClean="0"/>
              <a:t>,j</a:t>
            </a:r>
            <a:r>
              <a:rPr lang="en-US" altLang="zh-CN" baseline="-25000" dirty="0" smtClean="0"/>
              <a:t>)</a:t>
            </a:r>
            <a:r>
              <a:rPr lang="en-US" altLang="zh-CN" dirty="0" smtClean="0"/>
              <a:t>|, where h(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 is the index of the element of w, corresponding to the image pixel in the i-th row and j-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column.</a:t>
            </a:r>
          </a:p>
          <a:p>
            <a:r>
              <a:rPr lang="en-US" altLang="zh-CN" dirty="0" smtClean="0"/>
              <a:t>Multi-channel image: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baseline="-25000" dirty="0"/>
              <a:t>ij</a:t>
            </a:r>
            <a:r>
              <a:rPr lang="en-US" altLang="zh-CN" dirty="0"/>
              <a:t> = </a:t>
            </a:r>
            <a:r>
              <a:rPr lang="en-US" altLang="zh-CN" dirty="0" smtClean="0"/>
              <a:t>max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|w</a:t>
            </a:r>
            <a:r>
              <a:rPr lang="en-US" altLang="zh-CN" baseline="-25000" dirty="0" smtClean="0"/>
              <a:t>h(</a:t>
            </a:r>
            <a:r>
              <a:rPr lang="en-US" altLang="zh-CN" baseline="-25000" dirty="0" err="1" smtClean="0"/>
              <a:t>i,j,c</a:t>
            </a:r>
            <a:r>
              <a:rPr lang="en-US" altLang="zh-CN" baseline="-25000" dirty="0" smtClean="0"/>
              <a:t>)</a:t>
            </a:r>
            <a:r>
              <a:rPr lang="en-US" altLang="zh-CN" dirty="0" smtClean="0"/>
              <a:t>|.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03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980" cy="63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3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432</Words>
  <Application>Microsoft Office PowerPoint</Application>
  <PresentationFormat>宽屏</PresentationFormat>
  <Paragraphs>37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Deep Inside Convolutional Networks: Visualising Image Classification Models and Saliency Maps</vt:lpstr>
      <vt:lpstr>Two visualization techniques of ConvNets</vt:lpstr>
      <vt:lpstr>Dataset</vt:lpstr>
      <vt:lpstr>Class Model Visualisation</vt:lpstr>
      <vt:lpstr>Class Model Visualisation</vt:lpstr>
      <vt:lpstr>PowerPoint 演示文稿</vt:lpstr>
      <vt:lpstr>Image-Specific Class Saliency Visualisation</vt:lpstr>
      <vt:lpstr>Class Saliency Extraction</vt:lpstr>
      <vt:lpstr>PowerPoint 演示文稿</vt:lpstr>
      <vt:lpstr>Weakly Supervised Object Localisation</vt:lpstr>
      <vt:lpstr>Weakly Supervised Object Localisation</vt:lpstr>
      <vt:lpstr>PowerPoint 演示文稿</vt:lpstr>
      <vt:lpstr>Relation to Deconvolutional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Inside Convolutional Networks Visualising Image Classification Models and Saliency Maps</dc:title>
  <dc:creator>Windows 用户</dc:creator>
  <cp:lastModifiedBy>Windows 用户</cp:lastModifiedBy>
  <cp:revision>88</cp:revision>
  <dcterms:created xsi:type="dcterms:W3CDTF">2019-05-28T01:01:02Z</dcterms:created>
  <dcterms:modified xsi:type="dcterms:W3CDTF">2019-07-02T02:25:25Z</dcterms:modified>
</cp:coreProperties>
</file>