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3" r:id="rId3"/>
    <p:sldId id="292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9" r:id="rId16"/>
    <p:sldId id="308" r:id="rId17"/>
    <p:sldId id="310" r:id="rId18"/>
    <p:sldId id="299" r:id="rId19"/>
    <p:sldId id="294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87" r:id="rId31"/>
    <p:sldId id="267" r:id="rId32"/>
    <p:sldId id="269" r:id="rId33"/>
    <p:sldId id="270" r:id="rId34"/>
    <p:sldId id="271" r:id="rId35"/>
    <p:sldId id="272" r:id="rId36"/>
    <p:sldId id="288" r:id="rId37"/>
    <p:sldId id="289" r:id="rId38"/>
    <p:sldId id="290" r:id="rId39"/>
    <p:sldId id="291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40AE-5B65-419B-9F9C-C332B1483AB7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39286-6182-490F-B48A-2DA04B12F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21486-D519-4B4B-BEFA-7E1EDC37F6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disregarding: </a:t>
            </a:r>
            <a:r>
              <a:rPr lang="zh-CN" altLang="en-US" dirty="0" smtClean="0"/>
              <a:t>不理会，不顾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39286-6182-490F-B48A-2DA04B12F2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1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collaborative filtering (CF) </a:t>
            </a:r>
            <a:r>
              <a:rPr lang="en-US" altLang="zh-CN" dirty="0" smtClean="0"/>
              <a:t>effect: </a:t>
            </a:r>
            <a:r>
              <a:rPr lang="en-US" altLang="zh-CN" dirty="0" smtClean="0">
                <a:solidFill>
                  <a:srgbClr val="FF0000"/>
                </a:solidFill>
              </a:rPr>
              <a:t>similar users tend to have similar preferences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39286-6182-490F-B48A-2DA04B12F2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9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1BD8-3440-405C-8ABF-2C36905574F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4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Explainable Reasoning over </a:t>
            </a:r>
            <a:r>
              <a:rPr lang="en-US" altLang="zh-CN" sz="3600" dirty="0">
                <a:solidFill>
                  <a:srgbClr val="FF0000"/>
                </a:solidFill>
              </a:rPr>
              <a:t>Knowledge Graphs </a:t>
            </a:r>
            <a:r>
              <a:rPr lang="en-US" altLang="zh-CN" sz="3600" dirty="0"/>
              <a:t>for </a:t>
            </a:r>
            <a:r>
              <a:rPr lang="en-US" altLang="zh-CN" sz="3600" dirty="0" smtClean="0">
                <a:solidFill>
                  <a:srgbClr val="FF0000"/>
                </a:solidFill>
              </a:rPr>
              <a:t>Recommendation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Xiang Wang, Dingxian Wang, Canran Xu, Xiangnan He, Yixin Cao, and Tat-Seng Chua. 2019. Explainable Reasoning over Knowledge Graphs for Recommendation. In </a:t>
            </a:r>
            <a:r>
              <a:rPr lang="en-US" altLang="zh-CN" i="1" dirty="0" smtClean="0"/>
              <a:t>AAAI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398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movie </a:t>
            </a:r>
            <a:r>
              <a:rPr lang="en-US" altLang="zh-CN" dirty="0" smtClean="0"/>
              <a:t>recommendation</a:t>
            </a:r>
          </a:p>
          <a:p>
            <a:pPr lvl="1"/>
            <a:r>
              <a:rPr lang="en-US" altLang="zh-CN" dirty="0" smtClean="0"/>
              <a:t>MovieLens-1M: offers the </a:t>
            </a:r>
            <a:r>
              <a:rPr lang="en-US" altLang="zh-CN" dirty="0" smtClean="0">
                <a:solidFill>
                  <a:srgbClr val="FF0000"/>
                </a:solidFill>
              </a:rPr>
              <a:t>user-item interaction data</a:t>
            </a:r>
          </a:p>
          <a:p>
            <a:pPr lvl="1"/>
            <a:r>
              <a:rPr lang="en-US" altLang="zh-CN" dirty="0" smtClean="0"/>
              <a:t>IMDb datasets: serves as original KG</a:t>
            </a:r>
          </a:p>
          <a:p>
            <a:r>
              <a:rPr lang="en-US" altLang="zh-CN" dirty="0" smtClean="0"/>
              <a:t>music recommendation</a:t>
            </a:r>
          </a:p>
          <a:p>
            <a:pPr lvl="1"/>
            <a:r>
              <a:rPr lang="en-US" altLang="zh-CN" dirty="0" smtClean="0"/>
              <a:t>KKBox benchmark dataset</a:t>
            </a:r>
          </a:p>
          <a:p>
            <a:pPr lvl="1"/>
            <a:r>
              <a:rPr lang="en-US" altLang="zh-CN" dirty="0" smtClean="0"/>
              <a:t>Beyond the user-item interaction data, this dataset contains the descriptions of music like singer, songwriter, and genre.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69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7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positive: a user rates a movie or has an interaction with a song.</a:t>
            </a:r>
          </a:p>
          <a:p>
            <a:r>
              <a:rPr lang="en-US" altLang="zh-CN" dirty="0" smtClean="0"/>
              <a:t>negative: for each positive user-item pair, we conducted four items that the user has not interacted with.</a:t>
            </a:r>
          </a:p>
          <a:p>
            <a:r>
              <a:rPr lang="en-US" altLang="zh-CN" dirty="0" smtClean="0"/>
              <a:t>test stage: </a:t>
            </a:r>
            <a:r>
              <a:rPr lang="en-US" altLang="zh-CN" dirty="0"/>
              <a:t>the ratio </a:t>
            </a:r>
            <a:r>
              <a:rPr lang="en-US" altLang="zh-CN" dirty="0" smtClean="0"/>
              <a:t>between positive </a:t>
            </a:r>
            <a:r>
              <a:rPr lang="en-US" altLang="zh-CN" dirty="0"/>
              <a:t>and negative interactions is set as 1 : </a:t>
            </a:r>
            <a:r>
              <a:rPr lang="en-US" altLang="zh-CN" dirty="0" smtClean="0"/>
              <a:t>100.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4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Metrics: top-K and </a:t>
            </a:r>
            <a:r>
              <a:rPr lang="en-US" altLang="zh-CN" dirty="0"/>
              <a:t>preference </a:t>
            </a:r>
            <a:r>
              <a:rPr lang="en-US" altLang="zh-CN" dirty="0" smtClean="0"/>
              <a:t>ranking</a:t>
            </a:r>
          </a:p>
          <a:p>
            <a:pPr lvl="1"/>
            <a:r>
              <a:rPr lang="en-US" altLang="zh-CN" dirty="0" smtClean="0"/>
              <a:t>hit@K considers whether the </a:t>
            </a:r>
            <a:r>
              <a:rPr lang="en-US" altLang="zh-CN" dirty="0" smtClean="0">
                <a:solidFill>
                  <a:srgbClr val="FF0000"/>
                </a:solidFill>
              </a:rPr>
              <a:t>relevant items </a:t>
            </a:r>
            <a:r>
              <a:rPr lang="en-US" altLang="zh-CN" dirty="0" smtClean="0"/>
              <a:t>are retrieved within the top K positions of the recommendation list.</a:t>
            </a:r>
          </a:p>
          <a:p>
            <a:pPr lvl="1"/>
            <a:r>
              <a:rPr lang="en-US" altLang="zh-CN" dirty="0" smtClean="0"/>
              <a:t>ndcg@K measures the </a:t>
            </a:r>
            <a:r>
              <a:rPr lang="en-US" altLang="zh-CN" dirty="0" smtClean="0">
                <a:solidFill>
                  <a:srgbClr val="FF0000"/>
                </a:solidFill>
              </a:rPr>
              <a:t>relative orders </a:t>
            </a:r>
            <a:r>
              <a:rPr lang="en-US" altLang="zh-CN" dirty="0" smtClean="0"/>
              <a:t>among positive and negative items within the top K of the ranking list.</a:t>
            </a:r>
          </a:p>
          <a:p>
            <a:pPr lvl="1"/>
            <a:r>
              <a:rPr lang="en-US" altLang="zh-CN" dirty="0" smtClean="0"/>
              <a:t>We report the average metrics at K = {1, 2, … , 15} of all instances in the test set.</a:t>
            </a:r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MF, NFM, CKE, FMG</a:t>
            </a:r>
          </a:p>
          <a:p>
            <a:r>
              <a:rPr lang="en-US" altLang="zh-CN" dirty="0" smtClean="0"/>
              <a:t>Parameter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6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Performance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Effects </a:t>
            </a:r>
            <a:r>
              <a:rPr lang="en-US" altLang="zh-CN" dirty="0"/>
              <a:t>of Relation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consider one variant </a:t>
            </a:r>
            <a:r>
              <a:rPr lang="en-US" altLang="zh-CN" dirty="0" smtClean="0"/>
              <a:t>of KPRN </a:t>
            </a:r>
            <a:r>
              <a:rPr lang="en-US" altLang="zh-CN" dirty="0">
                <a:solidFill>
                  <a:srgbClr val="FF0000"/>
                </a:solidFill>
              </a:rPr>
              <a:t>without the relation modeling</a:t>
            </a:r>
            <a:r>
              <a:rPr lang="en-US" altLang="zh-CN" dirty="0"/>
              <a:t>, termed as KPRN-r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69995"/>
            <a:ext cx="12192000" cy="14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Effects of Weighted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57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Case Studies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 filtering effect plays a pivotal </a:t>
            </a:r>
            <a:r>
              <a:rPr lang="en-US" altLang="zh-CN" dirty="0" smtClean="0"/>
              <a:t>rule (two path)</a:t>
            </a:r>
          </a:p>
          <a:p>
            <a:r>
              <a:rPr lang="en-US" altLang="zh-CN" dirty="0" smtClean="0"/>
              <a:t>different paths describe the user-item connectivity from dissimilar angles</a:t>
            </a:r>
          </a:p>
          <a:p>
            <a:pPr lvl="1"/>
            <a:r>
              <a:rPr lang="en-US" altLang="zh-CN" dirty="0" smtClean="0"/>
              <a:t>path1: same actor</a:t>
            </a:r>
          </a:p>
          <a:p>
            <a:pPr lvl="1"/>
            <a:r>
              <a:rPr lang="en-US" altLang="zh-CN" dirty="0" smtClean="0"/>
              <a:t>path2: similar to Titanic</a:t>
            </a:r>
          </a:p>
          <a:p>
            <a:pPr lvl="1"/>
            <a:r>
              <a:rPr lang="en-US" altLang="zh-CN" dirty="0" smtClean="0"/>
              <a:t>path3: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48" y="2892177"/>
            <a:ext cx="5068349" cy="32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2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paths: labor intensive and infeasible</a:t>
            </a:r>
          </a:p>
          <a:p>
            <a:r>
              <a:rPr lang="en-US" altLang="zh-CN" dirty="0" smtClean="0"/>
              <a:t>Sufficient paths:</a:t>
            </a:r>
          </a:p>
          <a:p>
            <a:pPr lvl="1"/>
            <a:r>
              <a:rPr lang="en-US" altLang="zh-CN" dirty="0" smtClean="0"/>
              <a:t>truncating </a:t>
            </a:r>
            <a:r>
              <a:rPr lang="en-US" altLang="zh-CN" dirty="0"/>
              <a:t>all paths at a certain </a:t>
            </a:r>
            <a:r>
              <a:rPr lang="en-US" altLang="zh-CN" dirty="0" smtClean="0"/>
              <a:t>length (&lt;6)</a:t>
            </a:r>
          </a:p>
          <a:p>
            <a:pPr lvl="1"/>
            <a:r>
              <a:rPr lang="en-US" altLang="zh-CN" dirty="0" smtClean="0"/>
              <a:t>disregarding remote </a:t>
            </a:r>
            <a:r>
              <a:rPr lang="en-US" altLang="zh-CN" dirty="0"/>
              <a:t>connections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12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Original KG</a:t>
            </a:r>
          </a:p>
          <a:p>
            <a:pPr lvl="1"/>
            <a:r>
              <a:rPr lang="en-US" altLang="zh-CN" dirty="0" smtClean="0"/>
              <a:t>E (nodes), R (edges), KG = {(h,r,t)|h,t∈E, r∈R}</a:t>
            </a:r>
          </a:p>
          <a:p>
            <a:r>
              <a:rPr lang="en-US" altLang="zh-CN" dirty="0" smtClean="0"/>
              <a:t>user-item data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bipartite graph,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 and N are the number of users and items</a:t>
            </a:r>
          </a:p>
          <a:p>
            <a:pPr lvl="1"/>
            <a:r>
              <a:rPr lang="en-US" altLang="zh-CN" dirty="0" smtClean="0"/>
              <a:t>interaction: </a:t>
            </a:r>
            <a:r>
              <a:rPr lang="el-GR" altLang="zh-CN" dirty="0" smtClean="0"/>
              <a:t>τ</a:t>
            </a:r>
            <a:r>
              <a:rPr lang="en-US" altLang="zh-CN" dirty="0" smtClean="0"/>
              <a:t> =(u, interact, i), </a:t>
            </a:r>
            <a:r>
              <a:rPr lang="en-US" altLang="zh-CN" dirty="0" smtClean="0">
                <a:solidFill>
                  <a:srgbClr val="FF0000"/>
                </a:solidFill>
              </a:rPr>
              <a:t>interact is a pre-defined relation</a:t>
            </a:r>
          </a:p>
          <a:p>
            <a:r>
              <a:rPr lang="en-US" altLang="zh-CN" dirty="0" smtClean="0"/>
              <a:t>KG</a:t>
            </a:r>
          </a:p>
          <a:p>
            <a:pPr lvl="1"/>
            <a:r>
              <a:rPr lang="en-US" altLang="zh-CN" dirty="0" smtClean="0"/>
              <a:t>merge the item set and the entity set through </a:t>
            </a:r>
            <a:r>
              <a:rPr lang="en-US" altLang="zh-CN" dirty="0" smtClean="0">
                <a:solidFill>
                  <a:srgbClr val="FF0000"/>
                </a:solidFill>
              </a:rPr>
              <a:t>string matching</a:t>
            </a:r>
            <a:r>
              <a:rPr lang="en-US" altLang="zh-CN" dirty="0" smtClean="0"/>
              <a:t>: I ∈ E.</a:t>
            </a:r>
          </a:p>
          <a:p>
            <a:pPr lvl="1"/>
            <a:r>
              <a:rPr lang="en-US" altLang="zh-CN" dirty="0" smtClean="0"/>
              <a:t>KG = {(h,r,t)|h,t∈E’, r∈R’}, E’ = E∪U, R’ = R ∪{interact}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84" y="3234873"/>
            <a:ext cx="1828800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4873"/>
            <a:ext cx="1552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Incorporating </a:t>
            </a:r>
            <a:r>
              <a:rPr lang="en-US" altLang="zh-CN" dirty="0">
                <a:solidFill>
                  <a:srgbClr val="FF0000"/>
                </a:solidFill>
              </a:rPr>
              <a:t>knowledge graph </a:t>
            </a:r>
            <a:r>
              <a:rPr lang="en-US" altLang="zh-CN" dirty="0"/>
              <a:t>into recommender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By exploring the </a:t>
            </a:r>
            <a:r>
              <a:rPr lang="en-US" altLang="zh-CN" dirty="0" smtClean="0">
                <a:solidFill>
                  <a:srgbClr val="FF0000"/>
                </a:solidFill>
              </a:rPr>
              <a:t>interlinks</a:t>
            </a:r>
            <a:r>
              <a:rPr lang="en-US" altLang="zh-CN" dirty="0" smtClean="0"/>
              <a:t> within a knowledge graph, the connectivity between users and items can be discovered as </a:t>
            </a:r>
            <a:r>
              <a:rPr lang="en-US" altLang="zh-CN" dirty="0" smtClean="0">
                <a:solidFill>
                  <a:srgbClr val="FF0000"/>
                </a:solidFill>
              </a:rPr>
              <a:t>paths</a:t>
            </a:r>
            <a:r>
              <a:rPr lang="en-US" altLang="zh-CN" dirty="0" smtClean="0"/>
              <a:t>, which provide rich and complementary information to user-item interactions.</a:t>
            </a:r>
          </a:p>
          <a:p>
            <a:r>
              <a:rPr lang="en-US" altLang="zh-CN" dirty="0" smtClean="0"/>
              <a:t>Such connectivity not only reveals the </a:t>
            </a:r>
            <a:r>
              <a:rPr lang="en-US" altLang="zh-CN" dirty="0" smtClean="0">
                <a:solidFill>
                  <a:srgbClr val="FF0000"/>
                </a:solidFill>
              </a:rPr>
              <a:t>semantics</a:t>
            </a:r>
            <a:r>
              <a:rPr lang="en-US" altLang="zh-CN" dirty="0" smtClean="0"/>
              <a:t> of entities and relations, but also helps to </a:t>
            </a:r>
            <a:r>
              <a:rPr lang="en-US" altLang="zh-CN" dirty="0" smtClean="0">
                <a:solidFill>
                  <a:srgbClr val="FF0000"/>
                </a:solidFill>
              </a:rPr>
              <a:t>comprehend</a:t>
            </a:r>
            <a:r>
              <a:rPr lang="en-US" altLang="zh-CN" dirty="0" smtClean="0"/>
              <a:t> a user’s interest.</a:t>
            </a:r>
          </a:p>
        </p:txBody>
      </p:sp>
    </p:spTree>
    <p:extLst>
      <p:ext uri="{BB962C8B-B14F-4D97-AF65-F5344CB8AC3E}">
        <p14:creationId xmlns:p14="http://schemas.microsoft.com/office/powerpoint/2010/main" val="21742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paper, we contribute a new model named Knowledge-aware Path Recurrent Network (KPRN) to exploit knowledge graph for recommendation.</a:t>
            </a:r>
          </a:p>
          <a:p>
            <a:r>
              <a:rPr lang="en-US" altLang="zh-CN" dirty="0" smtClean="0"/>
              <a:t>Reasoning</a:t>
            </a:r>
            <a:r>
              <a:rPr lang="zh-CN" altLang="en-US" dirty="0" smtClean="0"/>
              <a:t>：</a:t>
            </a:r>
            <a:r>
              <a:rPr lang="en-US" altLang="zh-CN" dirty="0"/>
              <a:t>sequential dependencies</a:t>
            </a:r>
            <a:endParaRPr lang="en-US" altLang="zh-CN" dirty="0" smtClean="0"/>
          </a:p>
          <a:p>
            <a:r>
              <a:rPr lang="en-US" altLang="zh-CN" dirty="0" smtClean="0"/>
              <a:t>Explainability</a:t>
            </a:r>
            <a:r>
              <a:rPr lang="zh-CN" altLang="en-US" dirty="0" smtClean="0"/>
              <a:t>：</a:t>
            </a:r>
            <a:r>
              <a:rPr lang="en-US" altLang="zh-CN" dirty="0"/>
              <a:t>weighted pooling </a:t>
            </a:r>
            <a:r>
              <a:rPr lang="en-US" altLang="zh-CN" dirty="0" smtClean="0"/>
              <a:t>operation </a:t>
            </a:r>
            <a:r>
              <a:rPr lang="en-US" altLang="zh-CN" dirty="0"/>
              <a:t>to discriminate the strengths of different paths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 </a:t>
            </a:r>
            <a:r>
              <a:rPr lang="en-US" altLang="zh-CN" dirty="0" smtClean="0">
                <a:solidFill>
                  <a:srgbClr val="FF0000"/>
                </a:solidFill>
              </a:rPr>
              <a:t>user-item connectivity information </a:t>
            </a:r>
            <a:r>
              <a:rPr lang="en-US" altLang="zh-CN" dirty="0" smtClean="0"/>
              <a:t>derived from KG endows recommender systems the ability of </a:t>
            </a:r>
            <a:r>
              <a:rPr lang="en-US" altLang="zh-CN" dirty="0" smtClean="0">
                <a:solidFill>
                  <a:srgbClr val="FF0000"/>
                </a:solidFill>
              </a:rPr>
              <a:t>reasoning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explainability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Introduction: recommendation fashion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Path</a:t>
            </a:r>
          </a:p>
          <a:p>
            <a:pPr lvl="1"/>
            <a:r>
              <a:rPr lang="en-US" altLang="zh-CN" dirty="0" smtClean="0"/>
              <a:t>meta-path</a:t>
            </a:r>
          </a:p>
          <a:p>
            <a:pPr lvl="1"/>
            <a:r>
              <a:rPr lang="en-US" altLang="zh-CN" dirty="0" smtClean="0"/>
              <a:t>limitations:</a:t>
            </a:r>
          </a:p>
          <a:p>
            <a:pPr lvl="2"/>
            <a:r>
              <a:rPr lang="en-US" altLang="zh-CN" dirty="0" smtClean="0"/>
              <a:t>similar entities but different relations</a:t>
            </a:r>
          </a:p>
          <a:p>
            <a:pPr lvl="2"/>
            <a:r>
              <a:rPr lang="en-US" altLang="zh-CN" dirty="0" smtClean="0"/>
              <a:t>require domain knowledge, fail to automatically uncover and reason on unseen connectivity patterns</a:t>
            </a:r>
          </a:p>
          <a:p>
            <a:r>
              <a:rPr lang="en-US" altLang="zh-CN" dirty="0" smtClean="0"/>
              <a:t>Embedding</a:t>
            </a:r>
          </a:p>
          <a:p>
            <a:pPr lvl="1"/>
            <a:r>
              <a:rPr lang="en-US" altLang="zh-CN" dirty="0" smtClean="0"/>
              <a:t>lacks the reasoning ability, it only considers </a:t>
            </a:r>
            <a:r>
              <a:rPr lang="en-US" altLang="zh-CN" dirty="0" smtClean="0">
                <a:solidFill>
                  <a:srgbClr val="FF0000"/>
                </a:solidFill>
              </a:rPr>
              <a:t>direct relations </a:t>
            </a:r>
            <a:r>
              <a:rPr lang="en-US" altLang="zh-CN" dirty="0" smtClean="0"/>
              <a:t>between entities.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representation </a:t>
            </a:r>
            <a:r>
              <a:rPr lang="en-US" altLang="zh-CN" dirty="0"/>
              <a:t>of user-item connectivity </a:t>
            </a:r>
            <a:r>
              <a:rPr lang="en-US" altLang="zh-CN" dirty="0" smtClean="0"/>
              <a:t>in </a:t>
            </a:r>
            <a:r>
              <a:rPr lang="en-US" altLang="zh-CN" dirty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implicit</a:t>
            </a:r>
            <a:r>
              <a:rPr lang="en-US" altLang="zh-CN" dirty="0" smtClean="0"/>
              <a:t> way,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terms of reasoning, we expect our method to model the </a:t>
            </a:r>
            <a:r>
              <a:rPr lang="en-US" altLang="zh-CN" dirty="0" smtClean="0">
                <a:solidFill>
                  <a:srgbClr val="FF0000"/>
                </a:solidFill>
              </a:rPr>
              <a:t>sequential dependencies </a:t>
            </a:r>
            <a:r>
              <a:rPr lang="en-US" altLang="zh-CN" dirty="0" smtClean="0"/>
              <a:t>of entities and sophisticated relations of a path connecting a user-item pair.</a:t>
            </a:r>
          </a:p>
          <a:p>
            <a:r>
              <a:rPr lang="en-US" altLang="zh-CN" dirty="0" smtClean="0"/>
              <a:t>In terms of explainability, we would like our method to discriminate the </a:t>
            </a:r>
            <a:r>
              <a:rPr lang="en-US" altLang="zh-CN" dirty="0" smtClean="0">
                <a:solidFill>
                  <a:srgbClr val="FF0000"/>
                </a:solidFill>
              </a:rPr>
              <a:t>different contributions of different paths</a:t>
            </a:r>
            <a:r>
              <a:rPr lang="en-US" altLang="zh-CN" dirty="0" smtClean="0"/>
              <a:t>, when inferring user interests.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Introduction: KPPN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KPRN not only generates </a:t>
            </a:r>
            <a:r>
              <a:rPr lang="en-US" altLang="zh-CN" dirty="0" smtClean="0">
                <a:solidFill>
                  <a:srgbClr val="FF0000"/>
                </a:solidFill>
              </a:rPr>
              <a:t>representations</a:t>
            </a:r>
            <a:r>
              <a:rPr lang="en-US" altLang="zh-CN" dirty="0" smtClean="0"/>
              <a:t> for paths by accounting for both entities and relations, but also performs </a:t>
            </a:r>
            <a:r>
              <a:rPr lang="en-US" altLang="zh-CN" dirty="0" smtClean="0">
                <a:solidFill>
                  <a:srgbClr val="FF0000"/>
                </a:solidFill>
              </a:rPr>
              <a:t>reasoning</a:t>
            </a:r>
            <a:r>
              <a:rPr lang="en-US" altLang="zh-CN" dirty="0" smtClean="0"/>
              <a:t> based on paths to infer user preference.</a:t>
            </a:r>
          </a:p>
          <a:p>
            <a:r>
              <a:rPr lang="en-US" altLang="zh-CN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578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 qualified </a:t>
            </a:r>
            <a:r>
              <a:rPr lang="en-US" altLang="zh-CN" dirty="0" smtClean="0">
                <a:solidFill>
                  <a:srgbClr val="FF0000"/>
                </a:solidFill>
              </a:rPr>
              <a:t>paths</a:t>
            </a:r>
            <a:r>
              <a:rPr lang="en-US" altLang="zh-CN" dirty="0" smtClean="0"/>
              <a:t> between a user-item pair which consists of the related entities and relations</a:t>
            </a:r>
          </a:p>
          <a:p>
            <a:r>
              <a:rPr lang="en-US" altLang="zh-CN" dirty="0" smtClean="0"/>
              <a:t>adopt a </a:t>
            </a:r>
            <a:r>
              <a:rPr lang="en-US" altLang="zh-CN" dirty="0" smtClean="0">
                <a:solidFill>
                  <a:srgbClr val="FF0000"/>
                </a:solidFill>
              </a:rPr>
              <a:t>LSTM</a:t>
            </a:r>
            <a:r>
              <a:rPr lang="en-US" altLang="zh-CN" dirty="0" smtClean="0"/>
              <a:t> network to model the sequential dependencies of entities and relations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pooling</a:t>
            </a:r>
            <a:r>
              <a:rPr lang="en-US" altLang="zh-CN" dirty="0" smtClean="0"/>
              <a:t> operation is performed to aggregate the representations of paths to obtain prediction signal for the user-item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importantly, the pooling operation is capable of discriminating the </a:t>
            </a:r>
            <a:r>
              <a:rPr lang="en-US" altLang="zh-CN" dirty="0" smtClean="0">
                <a:solidFill>
                  <a:srgbClr val="FF0000"/>
                </a:solidFill>
              </a:rPr>
              <a:t>contributions of different paths </a:t>
            </a:r>
            <a:r>
              <a:rPr lang="en-US" altLang="zh-CN" dirty="0" smtClean="0"/>
              <a:t>for a prediction, which functions as the </a:t>
            </a:r>
            <a:r>
              <a:rPr lang="en-US" altLang="zh-CN" dirty="0" smtClean="0">
                <a:solidFill>
                  <a:srgbClr val="FF0000"/>
                </a:solidFill>
              </a:rPr>
              <a:t>attention mechanism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Owing to such attentive effect, our model can offer </a:t>
            </a:r>
            <a:r>
              <a:rPr lang="en-US" altLang="zh-CN" dirty="0" smtClean="0">
                <a:solidFill>
                  <a:srgbClr val="FF0000"/>
                </a:solidFill>
              </a:rPr>
              <a:t>path-wise</a:t>
            </a:r>
            <a:r>
              <a:rPr lang="en-US" altLang="zh-CN" dirty="0" smtClean="0"/>
              <a:t> explanations such as Castle on the Hill is recommended since you have listened to Shape of You sung and written by Ed Sheeran.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contributions of this work are threefold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We highlight the importance of performing explicit reasoning on KG to better reveal the reasons behind a recommendation.</a:t>
            </a:r>
          </a:p>
          <a:p>
            <a:pPr lvl="1"/>
            <a:r>
              <a:rPr lang="en-US" altLang="zh-CN" dirty="0" smtClean="0"/>
              <a:t>We propose an end-to-end neural network model to learn path semantics and integrate them into recommendation.</a:t>
            </a:r>
          </a:p>
          <a:p>
            <a:pPr lvl="1"/>
            <a:r>
              <a:rPr lang="en-US" altLang="zh-CN" dirty="0" smtClean="0"/>
              <a:t>We contribute a dataset to study KG for recommendation by aligning a MovieLens benchmark with IMDB.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81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Original KG</a:t>
            </a:r>
          </a:p>
          <a:p>
            <a:pPr lvl="1"/>
            <a:r>
              <a:rPr lang="en-US" altLang="zh-CN" dirty="0" smtClean="0"/>
              <a:t>E (nodes), R (edges) </a:t>
            </a:r>
          </a:p>
          <a:p>
            <a:pPr lvl="1"/>
            <a:r>
              <a:rPr lang="en-US" altLang="zh-CN" dirty="0" smtClean="0"/>
              <a:t>KG = {(h,r,t)|h,t∈E, r∈R}</a:t>
            </a:r>
          </a:p>
          <a:p>
            <a:r>
              <a:rPr lang="en-US" altLang="zh-CN" dirty="0" smtClean="0"/>
              <a:t>user-item data</a:t>
            </a:r>
          </a:p>
          <a:p>
            <a:pPr lvl="1"/>
            <a:r>
              <a:rPr lang="en-US" altLang="zh-CN" dirty="0"/>
              <a:t>The user-item interaction data is usually presented as </a:t>
            </a: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bipartite </a:t>
            </a:r>
            <a:r>
              <a:rPr lang="en-US" altLang="zh-CN" dirty="0">
                <a:solidFill>
                  <a:srgbClr val="FF0000"/>
                </a:solidFill>
              </a:rPr>
              <a:t>graph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 </a:t>
            </a:r>
            <a:r>
              <a:rPr lang="en-US" altLang="zh-CN" dirty="0"/>
              <a:t>and N are </a:t>
            </a:r>
            <a:r>
              <a:rPr lang="en-US" altLang="zh-CN" dirty="0" smtClean="0"/>
              <a:t>the </a:t>
            </a:r>
            <a:r>
              <a:rPr lang="en-US" altLang="zh-CN" dirty="0"/>
              <a:t>number of users and </a:t>
            </a:r>
            <a:r>
              <a:rPr lang="en-US" altLang="zh-CN" dirty="0" smtClean="0"/>
              <a:t>items</a:t>
            </a:r>
          </a:p>
          <a:p>
            <a:pPr lvl="1"/>
            <a:r>
              <a:rPr lang="en-US" altLang="zh-CN" dirty="0" smtClean="0"/>
              <a:t>interaction: </a:t>
            </a:r>
            <a:r>
              <a:rPr lang="el-GR" altLang="zh-CN" dirty="0" smtClean="0"/>
              <a:t>τ</a:t>
            </a:r>
            <a:r>
              <a:rPr lang="en-US" altLang="zh-CN" dirty="0" smtClean="0"/>
              <a:t> </a:t>
            </a:r>
            <a:r>
              <a:rPr lang="en-US" altLang="zh-CN" dirty="0"/>
              <a:t>=(u, interact, i</a:t>
            </a:r>
            <a:r>
              <a:rPr lang="en-US" altLang="zh-CN" dirty="0" smtClean="0"/>
              <a:t>), </a:t>
            </a:r>
            <a:r>
              <a:rPr lang="en-US" altLang="zh-CN" dirty="0" smtClean="0">
                <a:solidFill>
                  <a:srgbClr val="FF0000"/>
                </a:solidFill>
              </a:rPr>
              <a:t>interact is a pre-defined relation</a:t>
            </a:r>
          </a:p>
          <a:p>
            <a:r>
              <a:rPr lang="en-US" altLang="zh-CN" dirty="0" smtClean="0"/>
              <a:t>We merge the item set and the entity set through </a:t>
            </a:r>
            <a:r>
              <a:rPr lang="en-US" altLang="zh-CN" dirty="0" smtClean="0">
                <a:solidFill>
                  <a:srgbClr val="FF0000"/>
                </a:solidFill>
              </a:rPr>
              <a:t>string matching</a:t>
            </a:r>
            <a:r>
              <a:rPr lang="en-US" altLang="zh-CN" dirty="0" smtClean="0"/>
              <a:t>: I ∈ E.</a:t>
            </a:r>
          </a:p>
          <a:p>
            <a:pPr lvl="1"/>
            <a:r>
              <a:rPr lang="en-US" altLang="zh-CN" dirty="0" smtClean="0"/>
              <a:t>KG = {(h,r,t)|h,t∈E’, r∈R’}, E’ = E∪U, R’ = R ∪{interact}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75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50070" y="3568660"/>
                <a:ext cx="134043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70" y="3568660"/>
                <a:ext cx="1340431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88785" y="3577851"/>
                <a:ext cx="1213409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85" y="3577851"/>
                <a:ext cx="1213409" cy="803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Explainable Reasoning over </a:t>
            </a:r>
            <a:r>
              <a:rPr lang="en-US" altLang="zh-CN" dirty="0">
                <a:solidFill>
                  <a:srgbClr val="FF0000"/>
                </a:solidFill>
              </a:rPr>
              <a:t>Knowledge Graphs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Recommendation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infer user u preference on item i</a:t>
            </a:r>
          </a:p>
          <a:p>
            <a:r>
              <a:rPr lang="en-US" altLang="zh-CN" dirty="0" smtClean="0"/>
              <a:t>Input: paths connects u and i</a:t>
            </a:r>
          </a:p>
          <a:p>
            <a:r>
              <a:rPr lang="en-US" altLang="zh-CN" dirty="0" smtClean="0"/>
              <a:t>Output: score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71" y="2983346"/>
            <a:ext cx="6498629" cy="38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8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Preference Inference via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triplets in the KG clearly describe </a:t>
            </a:r>
            <a:r>
              <a:rPr lang="en-US" altLang="zh-CN" dirty="0" smtClean="0">
                <a:solidFill>
                  <a:srgbClr val="FF0000"/>
                </a:solidFill>
              </a:rPr>
              <a:t>direct or indirect </a:t>
            </a:r>
            <a:r>
              <a:rPr lang="en-US" altLang="zh-CN" dirty="0" smtClean="0"/>
              <a:t>(i.e. multiple-step) relational properties of items, which shall constitute </a:t>
            </a:r>
            <a:r>
              <a:rPr lang="en-US" altLang="zh-CN" dirty="0" smtClean="0">
                <a:solidFill>
                  <a:srgbClr val="FF0000"/>
                </a:solidFill>
              </a:rPr>
              <a:t>one or several paths </a:t>
            </a:r>
            <a:r>
              <a:rPr lang="en-US" altLang="zh-CN" dirty="0" smtClean="0"/>
              <a:t>between the given user and item pair. We explore these paths in order to achieve </a:t>
            </a:r>
            <a:r>
              <a:rPr lang="en-US" altLang="zh-CN" dirty="0" smtClean="0">
                <a:solidFill>
                  <a:srgbClr val="FF0000"/>
                </a:solidFill>
              </a:rPr>
              <a:t>comprehensively reasoning and understanding</a:t>
            </a:r>
            <a:r>
              <a:rPr lang="en-US" altLang="zh-CN" dirty="0" smtClean="0"/>
              <a:t> for recommendation.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2" y="4100513"/>
            <a:ext cx="7181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</a:t>
            </a:r>
            <a:r>
              <a:rPr lang="en-US" altLang="zh-CN" dirty="0"/>
              <a:t>Preference Inference via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 smtClean="0"/>
              <a:t>Behavior paths: user Alice listen to Castle on the Hill</a:t>
            </a:r>
          </a:p>
          <a:p>
            <a:r>
              <a:rPr lang="en-US" altLang="zh-CN" dirty="0" smtClean="0"/>
              <a:t>p1: similar </a:t>
            </a:r>
            <a:r>
              <a:rPr lang="en-US" altLang="zh-CN" dirty="0" smtClean="0">
                <a:solidFill>
                  <a:srgbClr val="FF0000"/>
                </a:solidFill>
              </a:rPr>
              <a:t>album ÷</a:t>
            </a:r>
          </a:p>
          <a:p>
            <a:r>
              <a:rPr lang="en-US" altLang="zh-CN" dirty="0" smtClean="0"/>
              <a:t>p2: similar singer </a:t>
            </a:r>
            <a:r>
              <a:rPr lang="en-US" altLang="zh-CN" dirty="0" smtClean="0">
                <a:solidFill>
                  <a:srgbClr val="FF0000"/>
                </a:solidFill>
              </a:rPr>
              <a:t>ES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p3: collaborative filtering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42" y="2527096"/>
            <a:ext cx="6391275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42" y="4281282"/>
            <a:ext cx="6305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Task </a:t>
            </a:r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u, item i, a set of paths P(u, i) = {p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 , p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connecting u and i.</a:t>
            </a:r>
          </a:p>
          <a:p>
            <a:r>
              <a:rPr lang="en-US" altLang="zh-CN" dirty="0" smtClean="0"/>
              <a:t>goal is to estimate the interaction by: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f denotes underlying model with parameters Θ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	present the </a:t>
            </a:r>
            <a:r>
              <a:rPr lang="en-US" altLang="zh-CN" dirty="0"/>
              <a:t>predicted score for the </a:t>
            </a:r>
            <a:r>
              <a:rPr lang="en-US" altLang="zh-CN" dirty="0" smtClean="0"/>
              <a:t>user-item interaction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16" y="3125336"/>
            <a:ext cx="497205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01" y="4117989"/>
            <a:ext cx="400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3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input: a set of paths of each user-item pair</a:t>
            </a:r>
          </a:p>
          <a:p>
            <a:r>
              <a:rPr lang="en-US" altLang="zh-CN" dirty="0" smtClean="0"/>
              <a:t>output: score, possible interaction between user and item</a:t>
            </a:r>
          </a:p>
          <a:p>
            <a:r>
              <a:rPr lang="en-US" altLang="zh-CN" dirty="0" smtClean="0"/>
              <a:t>three </a:t>
            </a:r>
            <a:r>
              <a:rPr lang="en-US" altLang="zh-CN" dirty="0"/>
              <a:t>key </a:t>
            </a:r>
            <a:r>
              <a:rPr lang="en-US" altLang="zh-CN" dirty="0" smtClean="0"/>
              <a:t>components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embedding layer </a:t>
            </a:r>
            <a:r>
              <a:rPr lang="en-US" altLang="zh-CN" dirty="0" smtClean="0"/>
              <a:t>to project </a:t>
            </a:r>
            <a:r>
              <a:rPr lang="en-US" altLang="zh-CN" dirty="0" smtClean="0">
                <a:solidFill>
                  <a:srgbClr val="FF0000"/>
                </a:solidFill>
              </a:rPr>
              <a:t>three types of IDs </a:t>
            </a:r>
            <a:r>
              <a:rPr lang="en-US" altLang="zh-CN" dirty="0" smtClean="0"/>
              <a:t>information: the entity, entity type, and the relation pointing to the next node into a latent space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LSTM layer </a:t>
            </a:r>
            <a:r>
              <a:rPr lang="en-US" altLang="zh-CN" dirty="0" smtClean="0"/>
              <a:t>that encodes the elements sequentially with the goal of capturing the compositional semantics of entities conditioned on relations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pooling layer </a:t>
            </a:r>
            <a:r>
              <a:rPr lang="en-US" altLang="zh-CN" dirty="0" smtClean="0"/>
              <a:t>to </a:t>
            </a:r>
            <a:r>
              <a:rPr lang="en-US" altLang="zh-CN" dirty="0" smtClean="0">
                <a:solidFill>
                  <a:srgbClr val="FF0000"/>
                </a:solidFill>
              </a:rPr>
              <a:t>combine multiple paths </a:t>
            </a:r>
            <a:r>
              <a:rPr lang="en-US" altLang="zh-CN" dirty="0" smtClean="0"/>
              <a:t>and output the final </a:t>
            </a:r>
            <a:r>
              <a:rPr lang="en-US" altLang="zh-CN" dirty="0" smtClean="0">
                <a:solidFill>
                  <a:srgbClr val="FF0000"/>
                </a:solidFill>
              </a:rPr>
              <a:t>score</a:t>
            </a:r>
            <a:r>
              <a:rPr lang="en-US" altLang="zh-CN" dirty="0" smtClean="0"/>
              <a:t> of the given user interacting the target 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3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entity: value and type</a:t>
            </a:r>
          </a:p>
          <a:p>
            <a:r>
              <a:rPr lang="en-US" altLang="zh-CN" dirty="0" smtClean="0"/>
              <a:t>relation: same entity-entity with different relations is important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271963"/>
            <a:ext cx="116300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7962"/>
            <a:ext cx="6724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8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LSTM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Taking advantages of the memory state, the last state h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is capable of representing the whole path.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2200"/>
            <a:ext cx="8562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LSTM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</a:t>
            </a:r>
            <a:r>
              <a:rPr lang="en-US" altLang="zh-CN" dirty="0">
                <a:solidFill>
                  <a:srgbClr val="FF0000"/>
                </a:solidFill>
              </a:rPr>
              <a:t>fully-connected layers </a:t>
            </a:r>
            <a:r>
              <a:rPr lang="en-US" altLang="zh-CN" dirty="0"/>
              <a:t>are adopted to </a:t>
            </a:r>
            <a:r>
              <a:rPr lang="en-US" altLang="zh-CN" dirty="0" smtClean="0"/>
              <a:t>project the </a:t>
            </a:r>
            <a:r>
              <a:rPr lang="en-US" altLang="zh-CN" dirty="0"/>
              <a:t>final state into the </a:t>
            </a:r>
            <a:r>
              <a:rPr lang="en-US" altLang="zh-CN" dirty="0">
                <a:solidFill>
                  <a:srgbClr val="FF0000"/>
                </a:solidFill>
              </a:rPr>
              <a:t>predictive score</a:t>
            </a:r>
            <a:r>
              <a:rPr lang="en-US" altLang="zh-CN" dirty="0"/>
              <a:t> for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52" y="2815643"/>
            <a:ext cx="56673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5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</a:t>
            </a:r>
            <a:r>
              <a:rPr lang="en-US" altLang="zh-CN" dirty="0"/>
              <a:t>Weighted 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user-item entity pair </a:t>
            </a:r>
            <a:r>
              <a:rPr lang="en-US" altLang="zh-CN" dirty="0" smtClean="0"/>
              <a:t>usually has </a:t>
            </a:r>
            <a:r>
              <a:rPr lang="en-US" altLang="zh-CN" dirty="0"/>
              <a:t>a set of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/>
              <a:t>Let S </a:t>
            </a:r>
            <a:r>
              <a:rPr lang="en-US" altLang="zh-CN" dirty="0" smtClean="0"/>
              <a:t>= {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s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</a:t>
            </a:r>
            <a:r>
              <a:rPr lang="en-US" altLang="zh-CN" dirty="0"/>
              <a:t>be the predictive scores for K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/>
              <a:t>The final prediction could be the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en-US" altLang="zh-CN" dirty="0"/>
              <a:t> </a:t>
            </a:r>
            <a:r>
              <a:rPr lang="en-US" altLang="zh-CN" dirty="0" smtClean="0"/>
              <a:t>of the </a:t>
            </a:r>
            <a:r>
              <a:rPr lang="en-US" altLang="zh-CN" dirty="0"/>
              <a:t>scores of all </a:t>
            </a:r>
            <a:r>
              <a:rPr lang="en-US" altLang="zh-CN" dirty="0" smtClean="0"/>
              <a:t>paths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we design </a:t>
            </a:r>
            <a:r>
              <a:rPr lang="en-US" altLang="zh-CN" dirty="0" smtClean="0"/>
              <a:t>a weighted </a:t>
            </a:r>
            <a:r>
              <a:rPr lang="en-US" altLang="zh-CN" dirty="0"/>
              <a:t>pooling operation to aggregate scores of all paths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280358"/>
            <a:ext cx="5029200" cy="108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6" y="5168588"/>
            <a:ext cx="645795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74" y="6243266"/>
            <a:ext cx="5629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Weighted 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Such pooling is capable of distinguishing the </a:t>
            </a:r>
            <a:r>
              <a:rPr lang="en-US" altLang="zh-CN" dirty="0" smtClean="0"/>
              <a:t>path importance</a:t>
            </a:r>
            <a:r>
              <a:rPr lang="en-US" altLang="zh-CN" dirty="0"/>
              <a:t>, which is attributed by the gradient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 → 0, max-pooling</a:t>
            </a:r>
          </a:p>
          <a:p>
            <a:r>
              <a:rPr lang="en-US" altLang="zh-CN" dirty="0" smtClean="0"/>
              <a:t>r → ∞, mean-pooling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2803102"/>
            <a:ext cx="54387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3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treat the recommender learning </a:t>
            </a:r>
            <a:r>
              <a:rPr lang="en-US" altLang="zh-CN" dirty="0" smtClean="0"/>
              <a:t>task as </a:t>
            </a:r>
            <a:r>
              <a:rPr lang="en-US" altLang="zh-CN" dirty="0"/>
              <a:t>a binary classification problem</a:t>
            </a:r>
            <a:r>
              <a:rPr lang="en-US" altLang="zh-CN" dirty="0" smtClean="0"/>
              <a:t>, interaction 1, otherwise 0.</a:t>
            </a:r>
          </a:p>
          <a:p>
            <a:r>
              <a:rPr lang="en-US" altLang="zh-CN" dirty="0" smtClean="0"/>
              <a:t>objective function: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3" y="3489121"/>
            <a:ext cx="742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/>
          <a:lstStyle/>
          <a:p>
            <a:r>
              <a:rPr lang="en-US" altLang="zh-CN" dirty="0" smtClean="0"/>
              <a:t>Embedding Layer, LSTM Layer, Pooling Layer</a:t>
            </a:r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5121"/>
            <a:ext cx="10515600" cy="36728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8" y="2199692"/>
            <a:ext cx="6724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</a:t>
            </a:r>
            <a:r>
              <a:rPr lang="en-US" altLang="zh-CN" dirty="0" smtClean="0"/>
              <a:t>: Compared with the state-of-the-art KG-enhanced methods, how does our method </a:t>
            </a:r>
            <a:r>
              <a:rPr lang="en-US" altLang="zh-CN" dirty="0" smtClean="0">
                <a:solidFill>
                  <a:srgbClr val="FF0000"/>
                </a:solidFill>
              </a:rPr>
              <a:t>perform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RQ2: How does the </a:t>
            </a:r>
            <a:r>
              <a:rPr lang="en-US" altLang="zh-CN" dirty="0" smtClean="0">
                <a:solidFill>
                  <a:srgbClr val="FF0000"/>
                </a:solidFill>
              </a:rPr>
              <a:t>multi-step path modeling </a:t>
            </a:r>
            <a:r>
              <a:rPr lang="en-US" altLang="zh-CN" dirty="0" smtClean="0"/>
              <a:t>(e.g., the incorporation of both entity and relation types) affect KPRN?</a:t>
            </a:r>
          </a:p>
          <a:p>
            <a:r>
              <a:rPr lang="en-US" altLang="zh-CN" dirty="0" smtClean="0"/>
              <a:t>RQ3: Can our proposed method reason on paths to </a:t>
            </a:r>
            <a:r>
              <a:rPr lang="en-US" altLang="zh-CN" dirty="0" smtClean="0">
                <a:solidFill>
                  <a:srgbClr val="FF0000"/>
                </a:solidFill>
              </a:rPr>
              <a:t>infer user preferences</a:t>
            </a:r>
            <a:r>
              <a:rPr lang="en-US" altLang="zh-CN" dirty="0" smtClean="0"/>
              <a:t> towards items?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6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movie </a:t>
            </a:r>
            <a:r>
              <a:rPr lang="en-US" altLang="zh-CN" dirty="0" smtClean="0"/>
              <a:t>recommendation</a:t>
            </a:r>
          </a:p>
          <a:p>
            <a:pPr lvl="1"/>
            <a:r>
              <a:rPr lang="en-US" altLang="zh-CN" dirty="0" smtClean="0"/>
              <a:t>MovieLens-1M: offers the user-item interaction data</a:t>
            </a:r>
          </a:p>
          <a:p>
            <a:pPr lvl="1"/>
            <a:r>
              <a:rPr lang="en-US" altLang="zh-CN" dirty="0" smtClean="0"/>
              <a:t>IMDb datasets: serves as original KG</a:t>
            </a:r>
          </a:p>
          <a:p>
            <a:r>
              <a:rPr lang="en-US" altLang="zh-CN" dirty="0" smtClean="0"/>
              <a:t>music recommendation</a:t>
            </a:r>
          </a:p>
          <a:p>
            <a:pPr lvl="1"/>
            <a:r>
              <a:rPr lang="en-US" altLang="zh-CN" dirty="0" smtClean="0"/>
              <a:t>KKBox benchmark dataset</a:t>
            </a:r>
          </a:p>
          <a:p>
            <a:pPr lvl="1"/>
            <a:r>
              <a:rPr lang="en-US" altLang="zh-CN" dirty="0" smtClean="0"/>
              <a:t>Beyond the user-item interaction data, this dataset contains the descriptions of music like singer, songwriter, and genre.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99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7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Following previous efforts (Yu et al. 2014; He et al. 2017; Shu et al. 2018), we process the datasets as: if a user </a:t>
            </a:r>
            <a:r>
              <a:rPr lang="en-US" altLang="zh-CN" dirty="0" smtClean="0">
                <a:solidFill>
                  <a:srgbClr val="FF0000"/>
                </a:solidFill>
              </a:rPr>
              <a:t>rates a movie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has an interaction record </a:t>
            </a:r>
            <a:r>
              <a:rPr lang="en-US" altLang="zh-CN" dirty="0" smtClean="0"/>
              <a:t>with a song, we set the user-movie or user-song pair as the observed positive feedback with the target value of 1, and 0 otherwise.</a:t>
            </a:r>
          </a:p>
          <a:p>
            <a:r>
              <a:rPr lang="en-US" altLang="zh-CN" dirty="0" smtClean="0"/>
              <a:t>training sets: 80%, test sets: 20%</a:t>
            </a:r>
          </a:p>
          <a:p>
            <a:r>
              <a:rPr lang="en-US" altLang="zh-CN" dirty="0" smtClean="0"/>
              <a:t>For each positive user-item interaction pair in the training set, we conducted the </a:t>
            </a:r>
            <a:r>
              <a:rPr lang="en-US" altLang="zh-CN" dirty="0" smtClean="0">
                <a:solidFill>
                  <a:srgbClr val="FF0000"/>
                </a:solidFill>
              </a:rPr>
              <a:t>negative sampling strategy </a:t>
            </a:r>
            <a:r>
              <a:rPr lang="en-US" altLang="zh-CN" dirty="0" smtClean="0"/>
              <a:t>to pair it with </a:t>
            </a:r>
            <a:r>
              <a:rPr lang="en-US" altLang="zh-CN" dirty="0" smtClean="0">
                <a:solidFill>
                  <a:srgbClr val="FF0000"/>
                </a:solidFill>
              </a:rPr>
              <a:t>four</a:t>
            </a:r>
            <a:r>
              <a:rPr lang="en-US" altLang="zh-CN" dirty="0" smtClean="0"/>
              <a:t> negative items that the user </a:t>
            </a:r>
            <a:r>
              <a:rPr lang="en-US" altLang="zh-CN" dirty="0" smtClean="0">
                <a:solidFill>
                  <a:srgbClr val="FF0000"/>
                </a:solidFill>
              </a:rPr>
              <a:t>has not interacted with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test stage: </a:t>
            </a:r>
            <a:r>
              <a:rPr lang="en-US" altLang="zh-CN" dirty="0"/>
              <a:t>the ratio between</a:t>
            </a:r>
          </a:p>
          <a:p>
            <a:r>
              <a:rPr lang="en-US" altLang="zh-CN" dirty="0"/>
              <a:t>positive and negative interactions is set as 1 :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06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Path </a:t>
            </a:r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practice, it is labor intensive and infeasible to </a:t>
            </a:r>
            <a:r>
              <a:rPr lang="en-US" altLang="zh-CN" dirty="0" smtClean="0"/>
              <a:t>fully exploring </a:t>
            </a:r>
            <a:r>
              <a:rPr lang="en-US" altLang="zh-CN" dirty="0"/>
              <a:t>all connected paths over the </a:t>
            </a:r>
            <a:r>
              <a:rPr lang="en-US" altLang="zh-CN" dirty="0" smtClean="0"/>
              <a:t>KG.</a:t>
            </a:r>
          </a:p>
          <a:p>
            <a:r>
              <a:rPr lang="en-US" altLang="zh-CN" dirty="0"/>
              <a:t>we extract all qualified paths, </a:t>
            </a:r>
            <a:r>
              <a:rPr lang="en-US" altLang="zh-CN" dirty="0" smtClean="0"/>
              <a:t>each with </a:t>
            </a:r>
            <a:r>
              <a:rPr lang="en-US" altLang="zh-CN" dirty="0"/>
              <a:t>length up to </a:t>
            </a:r>
            <a:r>
              <a:rPr lang="en-US" altLang="zh-CN" dirty="0">
                <a:solidFill>
                  <a:srgbClr val="FF0000"/>
                </a:solidFill>
              </a:rPr>
              <a:t>six</a:t>
            </a:r>
            <a:r>
              <a:rPr lang="en-US" altLang="zh-CN" dirty="0"/>
              <a:t>, that connect all user-item pairs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truncating all paths at a </a:t>
            </a:r>
            <a:r>
              <a:rPr lang="en-US" altLang="zh-CN" dirty="0" smtClean="0">
                <a:solidFill>
                  <a:srgbClr val="FF0000"/>
                </a:solidFill>
              </a:rPr>
              <a:t>certain length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disregarding remote connections</a:t>
            </a:r>
            <a:r>
              <a:rPr lang="en-US" altLang="zh-CN" dirty="0" smtClean="0"/>
              <a:t> are sufficient to model the connectivity between a user-item pair.</a:t>
            </a:r>
          </a:p>
          <a:p>
            <a:pPr lvl="1"/>
            <a:r>
              <a:rPr lang="en-US" altLang="zh-CN" dirty="0"/>
              <a:t>paths with length greater than six will </a:t>
            </a:r>
            <a:r>
              <a:rPr lang="en-US" altLang="zh-CN" dirty="0" smtClean="0"/>
              <a:t>introduce </a:t>
            </a:r>
            <a:r>
              <a:rPr lang="en-US" altLang="zh-CN" dirty="0" smtClean="0">
                <a:solidFill>
                  <a:srgbClr val="FF0000"/>
                </a:solidFill>
              </a:rPr>
              <a:t>noisy </a:t>
            </a:r>
            <a:r>
              <a:rPr lang="en-US" altLang="zh-CN" dirty="0">
                <a:solidFill>
                  <a:srgbClr val="FF0000"/>
                </a:solidFill>
              </a:rPr>
              <a:t>entities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14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Metrics: top-K and </a:t>
            </a:r>
            <a:r>
              <a:rPr lang="en-US" altLang="zh-CN" dirty="0"/>
              <a:t>preference </a:t>
            </a:r>
            <a:r>
              <a:rPr lang="en-US" altLang="zh-CN" dirty="0" smtClean="0"/>
              <a:t>ranking</a:t>
            </a:r>
          </a:p>
          <a:p>
            <a:pPr lvl="1"/>
            <a:r>
              <a:rPr lang="en-US" altLang="zh-CN" dirty="0" smtClean="0"/>
              <a:t>hit@K considers whether the </a:t>
            </a:r>
            <a:r>
              <a:rPr lang="en-US" altLang="zh-CN" dirty="0" smtClean="0">
                <a:solidFill>
                  <a:srgbClr val="FF0000"/>
                </a:solidFill>
              </a:rPr>
              <a:t>relevant items </a:t>
            </a:r>
            <a:r>
              <a:rPr lang="en-US" altLang="zh-CN" dirty="0" smtClean="0"/>
              <a:t>are retrieved within the top K positions of the recommendation list.</a:t>
            </a:r>
          </a:p>
          <a:p>
            <a:pPr lvl="1"/>
            <a:r>
              <a:rPr lang="en-US" altLang="zh-CN" dirty="0" smtClean="0"/>
              <a:t>ndcg@K measures the </a:t>
            </a:r>
            <a:r>
              <a:rPr lang="en-US" altLang="zh-CN" dirty="0" smtClean="0">
                <a:solidFill>
                  <a:srgbClr val="FF0000"/>
                </a:solidFill>
              </a:rPr>
              <a:t>relative orders </a:t>
            </a:r>
            <a:r>
              <a:rPr lang="en-US" altLang="zh-CN" dirty="0" smtClean="0"/>
              <a:t>among positive and negative items within the top K of the ranking list.</a:t>
            </a:r>
          </a:p>
          <a:p>
            <a:pPr lvl="1"/>
            <a:r>
              <a:rPr lang="en-US" altLang="zh-CN" dirty="0" smtClean="0"/>
              <a:t>We report the average metrics at K = {1, 2, … , 15} of all instances in the test set.</a:t>
            </a:r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MF, NFM, CKE, FMG</a:t>
            </a:r>
          </a:p>
          <a:p>
            <a:r>
              <a:rPr lang="en-US" altLang="zh-CN" dirty="0" smtClean="0"/>
              <a:t>Parameter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54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Performance Comparison (RQ1)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Performance Comparison (RQ2)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investigate the role of path modeling, we start by explore the influence of </a:t>
            </a:r>
            <a:r>
              <a:rPr lang="en-US" altLang="zh-CN" dirty="0" smtClean="0">
                <a:solidFill>
                  <a:srgbClr val="FF0000"/>
                </a:solidFill>
              </a:rPr>
              <a:t>relation</a:t>
            </a:r>
            <a:r>
              <a:rPr lang="en-US" altLang="zh-CN" dirty="0" smtClean="0"/>
              <a:t> in paths. We then study how the </a:t>
            </a:r>
            <a:r>
              <a:rPr lang="en-US" altLang="zh-CN" dirty="0" smtClean="0">
                <a:solidFill>
                  <a:srgbClr val="FF0000"/>
                </a:solidFill>
              </a:rPr>
              <a:t>weighted pooling</a:t>
            </a:r>
            <a:r>
              <a:rPr lang="en-US" altLang="zh-CN" dirty="0" smtClean="0"/>
              <a:t> operation affects the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48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Effects </a:t>
            </a:r>
            <a:r>
              <a:rPr lang="en-US" altLang="zh-CN" dirty="0"/>
              <a:t>of Relation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consider one variant </a:t>
            </a:r>
            <a:r>
              <a:rPr lang="en-US" altLang="zh-CN" dirty="0" smtClean="0"/>
              <a:t>of KPRN </a:t>
            </a:r>
            <a:r>
              <a:rPr lang="en-US" altLang="zh-CN" dirty="0">
                <a:solidFill>
                  <a:srgbClr val="FF0000"/>
                </a:solidFill>
              </a:rPr>
              <a:t>without the relation modeling</a:t>
            </a:r>
            <a:r>
              <a:rPr lang="en-US" altLang="zh-CN" dirty="0"/>
              <a:t>, termed as KPRN-r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582"/>
            <a:ext cx="12228932" cy="14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Effects of Weighted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59" y="2807973"/>
            <a:ext cx="6657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</a:t>
            </a:r>
            <a:r>
              <a:rPr lang="en-US" altLang="zh-CN" dirty="0"/>
              <a:t>Embedding Layer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</a:t>
            </a:r>
            <a:r>
              <a:rPr lang="en-US" altLang="zh-CN" dirty="0"/>
              <a:t>types of IDs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entity value</a:t>
            </a:r>
          </a:p>
          <a:p>
            <a:pPr lvl="1"/>
            <a:r>
              <a:rPr lang="en-US" altLang="zh-CN" dirty="0" smtClean="0"/>
              <a:t>entity type</a:t>
            </a:r>
          </a:p>
          <a:p>
            <a:pPr lvl="1"/>
            <a:r>
              <a:rPr lang="en-US" altLang="zh-CN" dirty="0" smtClean="0"/>
              <a:t>relation: same entity-entity with </a:t>
            </a:r>
            <a:r>
              <a:rPr lang="en-US" altLang="zh-CN" dirty="0" smtClean="0">
                <a:solidFill>
                  <a:srgbClr val="FF0000"/>
                </a:solidFill>
              </a:rPr>
              <a:t>different relations </a:t>
            </a:r>
            <a:r>
              <a:rPr lang="en-US" altLang="zh-CN" dirty="0" smtClean="0"/>
              <a:t>is important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062238"/>
            <a:ext cx="11630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Case Studies (RQ3)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desirable property of KPRN is to reason on paths to </a:t>
            </a:r>
            <a:r>
              <a:rPr lang="en-US" altLang="zh-CN" dirty="0" smtClean="0">
                <a:solidFill>
                  <a:srgbClr val="FF0000"/>
                </a:solidFill>
              </a:rPr>
              <a:t>infer the user preferences</a:t>
            </a:r>
            <a:r>
              <a:rPr lang="en-US" altLang="zh-CN" dirty="0" smtClean="0"/>
              <a:t> towards target items and generate reasonable explanations. This is because our model capture the </a:t>
            </a:r>
            <a:r>
              <a:rPr lang="en-US" altLang="zh-CN" dirty="0" smtClean="0">
                <a:solidFill>
                  <a:srgbClr val="FF0000"/>
                </a:solidFill>
              </a:rPr>
              <a:t>higher-level semantics </a:t>
            </a:r>
            <a:r>
              <a:rPr lang="en-US" altLang="zh-CN" dirty="0" smtClean="0"/>
              <a:t>from these key factors: entity, entity type, and relation.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69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Case Studies (RQ3)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 filtering effect plays a pivotal </a:t>
            </a:r>
            <a:r>
              <a:rPr lang="en-US" altLang="zh-CN" dirty="0" smtClean="0"/>
              <a:t>rule</a:t>
            </a:r>
          </a:p>
          <a:p>
            <a:r>
              <a:rPr lang="en-US" altLang="zh-CN" dirty="0" smtClean="0"/>
              <a:t>different paths describe the user-item connectivity from dissimilar angles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848" y="2892177"/>
            <a:ext cx="5068349" cy="32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6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solutions on integrating KG into recommendation can be roughly categorized into </a:t>
            </a:r>
            <a:r>
              <a:rPr lang="en-US" altLang="zh-CN" dirty="0" smtClean="0">
                <a:solidFill>
                  <a:srgbClr val="FF0000"/>
                </a:solidFill>
              </a:rPr>
              <a:t>embedding-based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path-based</a:t>
            </a:r>
            <a:r>
              <a:rPr lang="en-US" altLang="zh-CN" dirty="0" smtClean="0"/>
              <a:t> methods.</a:t>
            </a:r>
          </a:p>
          <a:p>
            <a:r>
              <a:rPr lang="en-US" altLang="zh-CN" dirty="0"/>
              <a:t>Embedding-based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/>
              <a:t>Path-based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19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future, we will extend our work in two directions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mimic the </a:t>
            </a:r>
            <a:r>
              <a:rPr lang="en-US" altLang="zh-CN" dirty="0" smtClean="0">
                <a:solidFill>
                  <a:srgbClr val="FF0000"/>
                </a:solidFill>
              </a:rPr>
              <a:t>propagation process </a:t>
            </a:r>
            <a:r>
              <a:rPr lang="en-US" altLang="zh-CN" dirty="0" smtClean="0"/>
              <a:t>of user preferences within KGs via Graph Neural Networks, since extracting qualified paths needs labor-intensive.</a:t>
            </a:r>
          </a:p>
          <a:p>
            <a:pPr lvl="1"/>
            <a:r>
              <a:rPr lang="en-US" altLang="zh-CN" dirty="0" smtClean="0"/>
              <a:t>adopt </a:t>
            </a:r>
            <a:r>
              <a:rPr lang="en-US" altLang="zh-CN" dirty="0" smtClean="0">
                <a:solidFill>
                  <a:srgbClr val="FF0000"/>
                </a:solidFill>
              </a:rPr>
              <a:t>zero-shot learning </a:t>
            </a:r>
            <a:r>
              <a:rPr lang="en-US" altLang="zh-CN" dirty="0" smtClean="0"/>
              <a:t>to solve the cold start issues in the target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</a:t>
            </a:r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505567"/>
            <a:ext cx="10515600" cy="5155292"/>
          </a:xfrm>
        </p:spPr>
        <p:txBody>
          <a:bodyPr/>
          <a:lstStyle/>
          <a:p>
            <a:pPr marL="285750" indent="-285750"/>
            <a:r>
              <a:rPr lang="en-US" altLang="zh-CN" dirty="0" smtClean="0"/>
              <a:t>Input:</a:t>
            </a:r>
          </a:p>
          <a:p>
            <a:pPr marL="285750" indent="-285750"/>
            <a:r>
              <a:rPr lang="en-US" altLang="zh-CN" dirty="0" smtClean="0"/>
              <a:t>Output: last state h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is capable of representing the whole path </a:t>
            </a:r>
          </a:p>
          <a:p>
            <a:pPr marL="285750" indent="-285750"/>
            <a:r>
              <a:rPr lang="en-US" altLang="zh-CN" dirty="0" smtClean="0">
                <a:solidFill>
                  <a:srgbClr val="FF0000"/>
                </a:solidFill>
              </a:rPr>
              <a:t>two fully-connected layers </a:t>
            </a:r>
            <a:r>
              <a:rPr lang="en-US" altLang="zh-CN" dirty="0" smtClean="0"/>
              <a:t>to get the </a:t>
            </a:r>
            <a:r>
              <a:rPr lang="en-US" altLang="zh-CN" dirty="0" smtClean="0">
                <a:solidFill>
                  <a:srgbClr val="FF0000"/>
                </a:solidFill>
              </a:rPr>
              <a:t>predictive score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0803"/>
            <a:ext cx="10212059" cy="3031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3" y="1309688"/>
            <a:ext cx="5743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Weighted </a:t>
            </a:r>
            <a:r>
              <a:rPr lang="en-US" altLang="zh-CN" dirty="0"/>
              <a:t>Pooling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average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weighted pooling operation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70" y="2228568"/>
            <a:ext cx="5029200" cy="108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21" y="4508501"/>
            <a:ext cx="6315075" cy="1019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07" y="5482944"/>
            <a:ext cx="522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/>
              <a:t>γ</a:t>
            </a:r>
            <a:r>
              <a:rPr lang="en-US" altLang="zh-CN" dirty="0" smtClean="0"/>
              <a:t> is </a:t>
            </a:r>
            <a:r>
              <a:rPr lang="en-US" altLang="zh-CN" dirty="0"/>
              <a:t>the hyper-parameter to control each </a:t>
            </a:r>
            <a:r>
              <a:rPr lang="en-US" altLang="zh-CN" dirty="0" smtClean="0"/>
              <a:t>exponential weight</a:t>
            </a:r>
          </a:p>
          <a:p>
            <a:r>
              <a:rPr lang="en-US" altLang="zh-CN" dirty="0" smtClean="0"/>
              <a:t>Distinguishing the path by the gradient: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which </a:t>
            </a:r>
            <a:r>
              <a:rPr lang="en-US" altLang="zh-CN" dirty="0" smtClean="0"/>
              <a:t>is </a:t>
            </a:r>
            <a:r>
              <a:rPr lang="en-US" altLang="zh-CN" dirty="0"/>
              <a:t>proportional to the score of each path </a:t>
            </a:r>
            <a:r>
              <a:rPr lang="en-US" altLang="zh-CN" dirty="0" smtClean="0"/>
              <a:t>during the </a:t>
            </a:r>
            <a:r>
              <a:rPr lang="en-US" altLang="zh-CN" dirty="0"/>
              <a:t>back-propagation step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 → 0, max-pooling</a:t>
            </a:r>
          </a:p>
          <a:p>
            <a:r>
              <a:rPr lang="en-US" altLang="zh-CN" dirty="0" smtClean="0"/>
              <a:t>r → ∞, mean-pooling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8" y="2862401"/>
            <a:ext cx="5553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treat the recommender learning task as a </a:t>
            </a:r>
            <a:r>
              <a:rPr lang="en-US" altLang="zh-CN" dirty="0" smtClean="0">
                <a:solidFill>
                  <a:srgbClr val="FF0000"/>
                </a:solidFill>
              </a:rPr>
              <a:t>binary classification</a:t>
            </a:r>
            <a:r>
              <a:rPr lang="en-US" altLang="zh-CN" dirty="0" smtClean="0"/>
              <a:t> problem, interaction 1, otherwise 0.</a:t>
            </a:r>
          </a:p>
          <a:p>
            <a:pPr lvl="1"/>
            <a:r>
              <a:rPr lang="en-US" altLang="zh-CN" dirty="0"/>
              <a:t>negative </a:t>
            </a:r>
            <a:r>
              <a:rPr lang="en-US" altLang="zh-CN" dirty="0" smtClean="0"/>
              <a:t>log-likelihood objective function: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7" y="3472343"/>
            <a:ext cx="742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2152</Words>
  <Application>Microsoft Office PowerPoint</Application>
  <PresentationFormat>宽屏</PresentationFormat>
  <Paragraphs>226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等线</vt:lpstr>
      <vt:lpstr>等线 Light</vt:lpstr>
      <vt:lpstr>Arial</vt:lpstr>
      <vt:lpstr>Cambria Math</vt:lpstr>
      <vt:lpstr>Office 主题​​</vt:lpstr>
      <vt:lpstr>Explainable Reasoning over Knowledge Graphs for Recommendation </vt:lpstr>
      <vt:lpstr>Knowledge Graph</vt:lpstr>
      <vt:lpstr>Explainable Reasoning over Knowledge Graphs for Recommendation </vt:lpstr>
      <vt:lpstr>Model</vt:lpstr>
      <vt:lpstr>Model: Embedding Layer:</vt:lpstr>
      <vt:lpstr>Model: LSTM Layer</vt:lpstr>
      <vt:lpstr>Model: Weighted Pooling Layer</vt:lpstr>
      <vt:lpstr>Model</vt:lpstr>
      <vt:lpstr>Model</vt:lpstr>
      <vt:lpstr>Experiments: Dataset Description</vt:lpstr>
      <vt:lpstr>Experiments: Dataset Description</vt:lpstr>
      <vt:lpstr>Experiments: Dataset Description</vt:lpstr>
      <vt:lpstr>Experiments: Experimental Settings</vt:lpstr>
      <vt:lpstr>Experiments: Performance Comparison</vt:lpstr>
      <vt:lpstr>Experiments: Effects of Relation Modeling</vt:lpstr>
      <vt:lpstr>Experiments: Effects of Weighted Pooling</vt:lpstr>
      <vt:lpstr>Experiments: Case Studies</vt:lpstr>
      <vt:lpstr>PowerPoint 演示文稿</vt:lpstr>
      <vt:lpstr>Path Extraction</vt:lpstr>
      <vt:lpstr>Abstract</vt:lpstr>
      <vt:lpstr>Abstract</vt:lpstr>
      <vt:lpstr>Introduction</vt:lpstr>
      <vt:lpstr>Introduction: recommendation fashion</vt:lpstr>
      <vt:lpstr>Introduction</vt:lpstr>
      <vt:lpstr>Introduction: KPPN</vt:lpstr>
      <vt:lpstr>PowerPoint 演示文稿</vt:lpstr>
      <vt:lpstr>PowerPoint 演示文稿</vt:lpstr>
      <vt:lpstr>PowerPoint 演示文稿</vt:lpstr>
      <vt:lpstr>KPRN: Background</vt:lpstr>
      <vt:lpstr>KPRN: Preference Inference via Paths</vt:lpstr>
      <vt:lpstr>KPRN: Preference Inference via Paths</vt:lpstr>
      <vt:lpstr>KPRN: Task Definition</vt:lpstr>
      <vt:lpstr>KPRN: Modeling</vt:lpstr>
      <vt:lpstr>KPRN: Embedding Layer</vt:lpstr>
      <vt:lpstr>KPRN:   LSTM Layer</vt:lpstr>
      <vt:lpstr>KPRN:   LSTM Layer</vt:lpstr>
      <vt:lpstr>KPRN:   Weighted Pooling Layer</vt:lpstr>
      <vt:lpstr>KPRN:   Weighted Pooling Layer</vt:lpstr>
      <vt:lpstr>KPRN: Learning</vt:lpstr>
      <vt:lpstr>Experiments: Research Questions</vt:lpstr>
      <vt:lpstr>Experiments: Dataset Description</vt:lpstr>
      <vt:lpstr>Experiments: Dataset Description</vt:lpstr>
      <vt:lpstr>Experiments: Dataset Description</vt:lpstr>
      <vt:lpstr>Experiments: Path Extraction</vt:lpstr>
      <vt:lpstr>Experiments: Experimental Settings</vt:lpstr>
      <vt:lpstr>Experiments: Performance Comparison (RQ1)</vt:lpstr>
      <vt:lpstr>Experiments: Performance Comparison (RQ2)</vt:lpstr>
      <vt:lpstr>Experiments: Effects of Relation Modeling</vt:lpstr>
      <vt:lpstr>Experiments: Effects of Weighted Pooling</vt:lpstr>
      <vt:lpstr>Experiments: Case Studies (RQ3)</vt:lpstr>
      <vt:lpstr>Experiments: Case Studies (RQ3)</vt:lpstr>
      <vt:lpstr>Related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Reasoning over Knowledge Graphs for Recommendation </dc:title>
  <dc:creator>Windows 用户</dc:creator>
  <cp:lastModifiedBy>Windows 用户</cp:lastModifiedBy>
  <cp:revision>154</cp:revision>
  <dcterms:created xsi:type="dcterms:W3CDTF">2019-05-24T00:51:19Z</dcterms:created>
  <dcterms:modified xsi:type="dcterms:W3CDTF">2019-07-02T01:31:34Z</dcterms:modified>
</cp:coreProperties>
</file>