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9" r:id="rId3"/>
    <p:sldId id="258" r:id="rId4"/>
    <p:sldId id="266" r:id="rId5"/>
    <p:sldId id="267" r:id="rId6"/>
    <p:sldId id="257" r:id="rId7"/>
    <p:sldId id="268" r:id="rId8"/>
    <p:sldId id="259" r:id="rId9"/>
    <p:sldId id="260" r:id="rId10"/>
    <p:sldId id="264" r:id="rId11"/>
    <p:sldId id="261" r:id="rId12"/>
    <p:sldId id="262" r:id="rId13"/>
    <p:sldId id="26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82" autoAdjust="0"/>
  </p:normalViewPr>
  <p:slideViewPr>
    <p:cSldViewPr snapToGrid="0">
      <p:cViewPr varScale="1">
        <p:scale>
          <a:sx n="89" d="100"/>
          <a:sy n="89" d="100"/>
        </p:scale>
        <p:origin x="12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46247-C202-411B-B130-2BA2325D0A2F}"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32C15-CB80-4936-BF59-C0B6C001E6AF}" type="slidenum">
              <a:rPr lang="zh-CN" altLang="en-US" smtClean="0"/>
              <a:t>‹#›</a:t>
            </a:fld>
            <a:endParaRPr lang="zh-CN" altLang="en-US"/>
          </a:p>
        </p:txBody>
      </p:sp>
    </p:spTree>
    <p:extLst>
      <p:ext uri="{BB962C8B-B14F-4D97-AF65-F5344CB8AC3E}">
        <p14:creationId xmlns:p14="http://schemas.microsoft.com/office/powerpoint/2010/main" val="427970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But you model something doesn’t mean you really know how it works.</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88F32C15-CB80-4936-BF59-C0B6C001E6AF}" type="slidenum">
              <a:rPr lang="zh-CN" altLang="en-US" smtClean="0"/>
              <a:t>2</a:t>
            </a:fld>
            <a:endParaRPr lang="zh-CN" altLang="en-US"/>
          </a:p>
        </p:txBody>
      </p:sp>
    </p:spTree>
    <p:extLst>
      <p:ext uri="{BB962C8B-B14F-4D97-AF65-F5344CB8AC3E}">
        <p14:creationId xmlns:p14="http://schemas.microsoft.com/office/powerpoint/2010/main" val="2622661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F32C15-CB80-4936-BF59-C0B6C001E6AF}" type="slidenum">
              <a:rPr lang="zh-CN" altLang="en-US" smtClean="0"/>
              <a:t>3</a:t>
            </a:fld>
            <a:endParaRPr lang="zh-CN" altLang="en-US"/>
          </a:p>
        </p:txBody>
      </p:sp>
    </p:spTree>
    <p:extLst>
      <p:ext uri="{BB962C8B-B14F-4D97-AF65-F5344CB8AC3E}">
        <p14:creationId xmlns:p14="http://schemas.microsoft.com/office/powerpoint/2010/main" val="672930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Human Readability: When you’re making decisions for a company, your director or CEO isn’t interested in the data itself. Instead, they may be looking for reasons behind the interpretation and specifically what to do about it. Explainable AI gives the reasoning behind certain decisions, and that can both increase transparency and help offer better business understanding.</a:t>
            </a:r>
          </a:p>
          <a:p>
            <a:endParaRPr lang="en-US" altLang="zh-CN" dirty="0" smtClean="0"/>
          </a:p>
          <a:p>
            <a:r>
              <a:rPr lang="en-US" altLang="zh-CN" dirty="0" smtClean="0"/>
              <a:t>Justifiability: In Europe, hiring and firing are often driven by large data sets, but employees have the right for a clear justification with any decision made that involves them. If you don’t know how the machine came to a conclusion, you don’t satisfy this fundamental right and could be subject to legal consequences.</a:t>
            </a:r>
          </a:p>
          <a:p>
            <a:endParaRPr lang="en-US" altLang="zh-CN" dirty="0" smtClean="0"/>
          </a:p>
          <a:p>
            <a:r>
              <a:rPr lang="en-US" altLang="zh-CN" dirty="0" smtClean="0"/>
              <a:t>Discrimination(</a:t>
            </a:r>
            <a:r>
              <a:rPr lang="zh-CN" altLang="en-US" dirty="0" smtClean="0"/>
              <a:t>歧视</a:t>
            </a:r>
            <a:r>
              <a:rPr lang="en-US" altLang="zh-CN" dirty="0" smtClean="0"/>
              <a:t>): </a:t>
            </a:r>
            <a:r>
              <a:rPr lang="en-US" altLang="zh-CN" sz="1200" b="0" i="0" kern="1200" dirty="0" smtClean="0">
                <a:solidFill>
                  <a:schemeClr val="tx1"/>
                </a:solidFill>
                <a:effectLst/>
                <a:latin typeface="+mn-lt"/>
                <a:ea typeface="+mn-ea"/>
                <a:cs typeface="+mn-cs"/>
              </a:rPr>
              <a:t>It’s possible to unintentionally replicate discrimination through data sets. Discrimination can also take the form of feedback loops.</a:t>
            </a:r>
          </a:p>
          <a:p>
            <a:endParaRPr lang="en-US" altLang="zh-CN" sz="1200" b="0" i="0" u="none" kern="1200" dirty="0" smtClean="0">
              <a:solidFill>
                <a:schemeClr val="tx1"/>
              </a:solidFill>
              <a:effectLst/>
              <a:latin typeface="+mn-lt"/>
              <a:ea typeface="+mn-ea"/>
              <a:cs typeface="+mn-cs"/>
            </a:endParaRPr>
          </a:p>
          <a:p>
            <a:r>
              <a:rPr lang="en-US" altLang="zh-CN" dirty="0" smtClean="0"/>
              <a:t>Facilitating improvement (</a:t>
            </a:r>
            <a:r>
              <a:rPr lang="zh-CN" altLang="en-US" dirty="0" smtClean="0"/>
              <a:t>促进改进</a:t>
            </a:r>
            <a:r>
              <a:rPr lang="en-US" altLang="zh-CN" dirty="0" smtClean="0"/>
              <a:t>): </a:t>
            </a:r>
            <a:r>
              <a:rPr lang="en-US" altLang="zh-CN" u="none" dirty="0" smtClean="0">
                <a:solidFill>
                  <a:schemeClr val="tx1"/>
                </a:solidFill>
              </a:rPr>
              <a:t>Black box models don’t always list reasons behind the predictions. That can be good for prediction’s sake, but it makes it difficult to fix any problems that may come up. If your employees are leaving, black box machine learning may be able to predict who will leave, but it won’t tell you why.</a:t>
            </a:r>
          </a:p>
          <a:p>
            <a:endParaRPr lang="en-US" altLang="zh-CN" u="none" dirty="0" smtClean="0">
              <a:solidFill>
                <a:schemeClr val="tx1"/>
              </a:solidFill>
            </a:endParaRPr>
          </a:p>
          <a:p>
            <a:r>
              <a:rPr lang="en-US" altLang="zh-CN" u="none" dirty="0" smtClean="0">
                <a:solidFill>
                  <a:schemeClr val="tx1"/>
                </a:solidFill>
              </a:rPr>
              <a:t>Eliminating Overfitting (</a:t>
            </a:r>
            <a:r>
              <a:rPr lang="zh-CN" altLang="en-US" u="none" dirty="0" smtClean="0">
                <a:solidFill>
                  <a:schemeClr val="tx1"/>
                </a:solidFill>
              </a:rPr>
              <a:t>消除过拟合</a:t>
            </a:r>
            <a:r>
              <a:rPr lang="en-US" altLang="zh-CN" u="none" dirty="0" smtClean="0">
                <a:solidFill>
                  <a:schemeClr val="tx1"/>
                </a:solidFill>
              </a:rPr>
              <a:t>): </a:t>
            </a:r>
            <a:r>
              <a:rPr lang="en-US" altLang="zh-CN" sz="1200" b="0" i="0" kern="1200" dirty="0" smtClean="0">
                <a:solidFill>
                  <a:schemeClr val="tx1"/>
                </a:solidFill>
                <a:effectLst/>
                <a:latin typeface="+mn-lt"/>
                <a:ea typeface="+mn-ea"/>
                <a:cs typeface="+mn-cs"/>
              </a:rPr>
              <a:t>Black box models don’t always pick up the right kinds of relationships. Attempting to understand what relationships actually work and which ones aren’t valid can help you teach your machine to make better predictions overall.</a:t>
            </a:r>
            <a:endParaRPr lang="zh-CN" altLang="en-US" u="none" dirty="0">
              <a:solidFill>
                <a:schemeClr val="tx1"/>
              </a:solidFill>
            </a:endParaRPr>
          </a:p>
        </p:txBody>
      </p:sp>
      <p:sp>
        <p:nvSpPr>
          <p:cNvPr id="4" name="灯片编号占位符 3"/>
          <p:cNvSpPr>
            <a:spLocks noGrp="1"/>
          </p:cNvSpPr>
          <p:nvPr>
            <p:ph type="sldNum" sz="quarter" idx="10"/>
          </p:nvPr>
        </p:nvSpPr>
        <p:spPr/>
        <p:txBody>
          <a:bodyPr/>
          <a:lstStyle/>
          <a:p>
            <a:fld id="{88F32C15-CB80-4936-BF59-C0B6C001E6AF}" type="slidenum">
              <a:rPr lang="zh-CN" altLang="en-US" smtClean="0"/>
              <a:t>4</a:t>
            </a:fld>
            <a:endParaRPr lang="zh-CN" altLang="en-US"/>
          </a:p>
        </p:txBody>
      </p:sp>
    </p:spTree>
    <p:extLst>
      <p:ext uri="{BB962C8B-B14F-4D97-AF65-F5344CB8AC3E}">
        <p14:creationId xmlns:p14="http://schemas.microsoft.com/office/powerpoint/2010/main" val="160105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perturbation</a:t>
            </a:r>
            <a:r>
              <a:rPr lang="zh-CN" altLang="en-US" dirty="0" smtClean="0"/>
              <a:t>： 微扰， 小变异，忧虑，不安，烦恼</a:t>
            </a:r>
            <a:endParaRPr lang="en-US" altLang="zh-CN" dirty="0" smtClean="0"/>
          </a:p>
          <a:p>
            <a:r>
              <a:rPr lang="en-US" altLang="zh-CN" dirty="0" smtClean="0"/>
              <a:t>prominent</a:t>
            </a:r>
            <a:r>
              <a:rPr lang="zh-CN" altLang="en-US" dirty="0" smtClean="0"/>
              <a:t>：重要的，显著的，突出的</a:t>
            </a:r>
            <a:endParaRPr lang="zh-CN" altLang="en-US" dirty="0"/>
          </a:p>
        </p:txBody>
      </p:sp>
      <p:sp>
        <p:nvSpPr>
          <p:cNvPr id="4" name="灯片编号占位符 3"/>
          <p:cNvSpPr>
            <a:spLocks noGrp="1"/>
          </p:cNvSpPr>
          <p:nvPr>
            <p:ph type="sldNum" sz="quarter" idx="10"/>
          </p:nvPr>
        </p:nvSpPr>
        <p:spPr/>
        <p:txBody>
          <a:bodyPr/>
          <a:lstStyle/>
          <a:p>
            <a:fld id="{88F32C15-CB80-4936-BF59-C0B6C001E6AF}" type="slidenum">
              <a:rPr lang="zh-CN" altLang="en-US" smtClean="0"/>
              <a:t>11</a:t>
            </a:fld>
            <a:endParaRPr lang="zh-CN" altLang="en-US"/>
          </a:p>
        </p:txBody>
      </p:sp>
    </p:spTree>
    <p:extLst>
      <p:ext uri="{BB962C8B-B14F-4D97-AF65-F5344CB8AC3E}">
        <p14:creationId xmlns:p14="http://schemas.microsoft.com/office/powerpoint/2010/main" val="206055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71460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7896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338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18522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163443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80822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332512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4225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10155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69838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5CDC5AA-F08D-4DF5-8773-B91CE5BA1C39}"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60450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DC5AA-F08D-4DF5-8773-B91CE5BA1C39}" type="datetimeFigureOut">
              <a:rPr lang="zh-CN" altLang="en-US" smtClean="0"/>
              <a:t>2019/6/5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44957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ODSC/explainable-ai-from-prediction-to-understanding-38c81c1146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forbes.com/sites/cognitiveworld/2018/12/20/geoff-hinton-dismissed-the-need-for-explainable-ai-8-experts-explain-why-hes-wrong/#f18f673756d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forbes.com/sites/insights-intelai/2018/11/29/how-ai-can-help-redesign-the-employee-experience/" TargetMode="External"/><Relationship Id="rId5" Type="http://schemas.openxmlformats.org/officeDocument/2006/relationships/hyperlink" Target="https://www.newscientist.com/article/2166207-discriminating-algorithms-5-times-ai-showed-prejudice/" TargetMode="External"/><Relationship Id="rId4" Type="http://schemas.openxmlformats.org/officeDocument/2006/relationships/hyperlink" Target="https://www.shrm.org/ResourcesAndTools/legal-and-compliance/employment-law/Pages/3-GDPR-Compliance-Steps-Explained.aspx?utm_source=SHRM%20PublishThis_HRTechnology%20TEMPLATE%20(03.09.18%20DO%20NOT%20DELETE)%20(6)&amp;utm_medium=email&amp;utm_content=May%2015,%202018&amp;SPMID=00207321&amp;SPJD=11/01/1990&amp;SPED=12/31/2018&amp;SPSEG=Forward+Thinker&amp;SPCERT=SHRM-SCP&amp;spMailingID=34293307&amp;spUserID=ODM1OTIzOTIzOTQS1&amp;spJobID=1281743658&amp;spReportId=MTI4MTc0MzY1OAS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noAutofit/>
          </a:bodyPr>
          <a:lstStyle/>
          <a:p>
            <a:r>
              <a:rPr lang="en-US" altLang="zh-CN" b="1" dirty="0" smtClean="0">
                <a:latin typeface="Times New Roman" panose="02020603050405020304" pitchFamily="18" charset="0"/>
                <a:cs typeface="Times New Roman" panose="02020603050405020304" pitchFamily="18" charset="0"/>
              </a:rPr>
              <a:t>Explainable Artificial Intelligence</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zh-CN" altLang="en-US" dirty="0">
                <a:latin typeface="楷体" panose="02010609060101010101" pitchFamily="49" charset="-122"/>
                <a:ea typeface="楷体" panose="02010609060101010101" pitchFamily="49" charset="-122"/>
              </a:rPr>
              <a:t>孟庆钢</a:t>
            </a:r>
            <a:r>
              <a:rPr lang="en-US" altLang="zh-CN" dirty="0"/>
              <a:t/>
            </a:r>
            <a:br>
              <a:rPr lang="en-US" altLang="zh-CN" dirty="0"/>
            </a:br>
            <a:r>
              <a:rPr lang="en-US" altLang="zh-CN" dirty="0">
                <a:latin typeface="Times New Roman" panose="02020603050405020304" pitchFamily="18" charset="0"/>
                <a:cs typeface="Times New Roman" panose="02020603050405020304" pitchFamily="18" charset="0"/>
              </a:rPr>
              <a:t>2019.03.27</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962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Ante-Hoc Methods</a:t>
            </a:r>
            <a:endParaRPr lang="zh-CN" altLang="en-US" dirty="0"/>
          </a:p>
        </p:txBody>
      </p:sp>
      <p:sp>
        <p:nvSpPr>
          <p:cNvPr id="3" name="内容占位符 2"/>
          <p:cNvSpPr>
            <a:spLocks noGrp="1"/>
          </p:cNvSpPr>
          <p:nvPr>
            <p:ph idx="1"/>
          </p:nvPr>
        </p:nvSpPr>
        <p:spPr/>
        <p:txBody>
          <a:bodyPr/>
          <a:lstStyle/>
          <a:p>
            <a:r>
              <a:rPr lang="en-US" altLang="zh-CN" dirty="0" smtClean="0"/>
              <a:t>Bayesian Deep Learning (BDL)</a:t>
            </a:r>
          </a:p>
          <a:p>
            <a:pPr lvl="1"/>
            <a:r>
              <a:rPr lang="en-US" altLang="zh-CN" dirty="0" smtClean="0"/>
              <a:t>BDL enables one to gauge how uncertain a neural network is about its predictions. These deep architectures can model complex tasks by leveraging the hierarchical representation power of deep learning, while also being able to infer complex multi-modal posterior distributions. Bayesian deep learning models typically form uncertainty estimates by either placing distributions over model weights, or by learning a direct mapping to probabilistic outputs. By knowing the weight distributions of various predictions and classes, we can tell a lot about what feature led to what decisions and the relative important of it.</a:t>
            </a:r>
          </a:p>
          <a:p>
            <a:endParaRPr lang="zh-CN" altLang="en-US" dirty="0"/>
          </a:p>
        </p:txBody>
      </p:sp>
    </p:spTree>
    <p:extLst>
      <p:ext uri="{BB962C8B-B14F-4D97-AF65-F5344CB8AC3E}">
        <p14:creationId xmlns:p14="http://schemas.microsoft.com/office/powerpoint/2010/main" val="167645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Post-Hoc Methods</a:t>
            </a:r>
            <a:br>
              <a:rPr lang="en-US" altLang="zh-CN" dirty="0" smtClean="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Local Interpretable Model-Agnostic Explanations (LIME)</a:t>
            </a:r>
          </a:p>
          <a:p>
            <a:pPr lvl="1"/>
            <a:r>
              <a:rPr lang="en-US" altLang="zh-CN" dirty="0"/>
              <a:t>This </a:t>
            </a:r>
            <a:r>
              <a:rPr lang="en-US" altLang="zh-CN" dirty="0">
                <a:solidFill>
                  <a:srgbClr val="FF0000"/>
                </a:solidFill>
              </a:rPr>
              <a:t>isn’t a purely </a:t>
            </a:r>
            <a:r>
              <a:rPr lang="en-US" altLang="zh-CN" dirty="0"/>
              <a:t>transparent model as it provides the explanation </a:t>
            </a:r>
            <a:r>
              <a:rPr lang="en-US" altLang="zh-CN" dirty="0">
                <a:solidFill>
                  <a:srgbClr val="FF0000"/>
                </a:solidFill>
              </a:rPr>
              <a:t>after</a:t>
            </a:r>
            <a:r>
              <a:rPr lang="en-US" altLang="zh-CN" dirty="0"/>
              <a:t> a decision has been made. Hence it can have wide range of applications as it isn’t customized to one domain unlike RETAIN. For example for an image classification problem using a CNN, we get the probability distribution over classes. Then </a:t>
            </a:r>
            <a:r>
              <a:rPr lang="en-US" altLang="zh-CN" dirty="0">
                <a:solidFill>
                  <a:srgbClr val="FF0000"/>
                </a:solidFill>
              </a:rPr>
              <a:t>we make small changes to input</a:t>
            </a:r>
            <a:r>
              <a:rPr lang="en-US" altLang="zh-CN" dirty="0"/>
              <a:t> to see how it </a:t>
            </a:r>
            <a:r>
              <a:rPr lang="en-US" altLang="zh-CN" dirty="0">
                <a:solidFill>
                  <a:srgbClr val="FF0000"/>
                </a:solidFill>
              </a:rPr>
              <a:t>affects the distribution</a:t>
            </a:r>
            <a:r>
              <a:rPr lang="en-US" altLang="zh-CN" dirty="0"/>
              <a:t> and collect the results. Then using a </a:t>
            </a:r>
            <a:r>
              <a:rPr lang="en-US" altLang="zh-CN" dirty="0">
                <a:solidFill>
                  <a:srgbClr val="FF0000"/>
                </a:solidFill>
              </a:rPr>
              <a:t>linear interpretable model</a:t>
            </a:r>
            <a:r>
              <a:rPr lang="en-US" altLang="zh-CN" dirty="0"/>
              <a:t>, on the collected perturbation set, we can explain changed in the key features extracted with their weights telling us how prominent they are. It </a:t>
            </a:r>
            <a:r>
              <a:rPr lang="en-US" altLang="zh-CN" dirty="0">
                <a:solidFill>
                  <a:srgbClr val="FF0000"/>
                </a:solidFill>
              </a:rPr>
              <a:t>blacks out different parts of the original image </a:t>
            </a:r>
            <a:r>
              <a:rPr lang="en-US" altLang="zh-CN" dirty="0"/>
              <a:t>and feeds the resulting “perturbed” images back through the model, checking to see which perturbations throw the algorithm off the furthest to derive reasoning behind the algorithms decisions. For example, for an image of a tree frog, LIME found that erasing parts of the frog’s face made it much harder for the model to identify the image, showing that much of the original classification decision was based on the frog’s face. LIME is generally applicable to image classifications tasks.</a:t>
            </a:r>
            <a:endParaRPr lang="en-US" altLang="zh-CN" dirty="0" smtClean="0"/>
          </a:p>
          <a:p>
            <a:endParaRPr lang="zh-CN" altLang="en-US" dirty="0"/>
          </a:p>
        </p:txBody>
      </p:sp>
    </p:spTree>
    <p:extLst>
      <p:ext uri="{BB962C8B-B14F-4D97-AF65-F5344CB8AC3E}">
        <p14:creationId xmlns:p14="http://schemas.microsoft.com/office/powerpoint/2010/main" val="138192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endParaRPr lang="zh-CN" altLang="en-US" dirty="0"/>
          </a:p>
        </p:txBody>
      </p:sp>
      <p:sp>
        <p:nvSpPr>
          <p:cNvPr id="3" name="内容占位符 2"/>
          <p:cNvSpPr>
            <a:spLocks noGrp="1"/>
          </p:cNvSpPr>
          <p:nvPr>
            <p:ph idx="1"/>
          </p:nvPr>
        </p:nvSpPr>
        <p:spPr/>
        <p:txBody>
          <a:bodyPr/>
          <a:lstStyle/>
          <a:p>
            <a:r>
              <a:rPr lang="en-US" altLang="zh-CN" dirty="0" smtClean="0"/>
              <a:t>Layer-wise Relevance Propagation (LRP)</a:t>
            </a:r>
          </a:p>
          <a:p>
            <a:pPr lvl="1"/>
            <a:r>
              <a:rPr lang="en-US" altLang="zh-CN" dirty="0" smtClean="0"/>
              <a:t>This approach is based on the principles of redistribution and conservation. Here when we have an image and probability distribution of classes, we redistribute these to the input pixels, layer by layer. We can decide the relevance of inputs and features by going backwards using Deep CNN to extract relevant features before identifying similarity between the images in feature space. We try to infer pixel-level details of the images that may have significantly informed the model’s choice.</a:t>
            </a:r>
          </a:p>
          <a:p>
            <a:endParaRPr lang="zh-CN" altLang="en-US" dirty="0"/>
          </a:p>
        </p:txBody>
      </p:sp>
    </p:spTree>
    <p:extLst>
      <p:ext uri="{BB962C8B-B14F-4D97-AF65-F5344CB8AC3E}">
        <p14:creationId xmlns:p14="http://schemas.microsoft.com/office/powerpoint/2010/main" val="208191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endParaRPr lang="zh-CN" altLang="en-US" dirty="0"/>
          </a:p>
        </p:txBody>
      </p:sp>
      <p:sp>
        <p:nvSpPr>
          <p:cNvPr id="3" name="内容占位符 2"/>
          <p:cNvSpPr>
            <a:spLocks noGrp="1"/>
          </p:cNvSpPr>
          <p:nvPr>
            <p:ph idx="1"/>
          </p:nvPr>
        </p:nvSpPr>
        <p:spPr/>
        <p:txBody>
          <a:bodyPr/>
          <a:lstStyle/>
          <a:p>
            <a:r>
              <a:rPr lang="en-US" altLang="zh-CN" dirty="0" smtClean="0"/>
              <a:t>BETA</a:t>
            </a:r>
          </a:p>
          <a:p>
            <a:pPr lvl="1"/>
            <a:r>
              <a:rPr lang="en-US" altLang="zh-CN" dirty="0" smtClean="0"/>
              <a:t>BETA is closely connected to Interpretable Decision Sets. BETA learns a compact two-level decision set in which each rule explains part of the model behavior unambiguously. It uses a objective function so that the learning process is optimized for high fidelity (high agreement between explanation and the model), low unambiguity (little overlaps between decision rules in the explanation), and high interpretability (the explanation decision set is lightweight and small). These aspects are combined into one objection function to optimize for.</a:t>
            </a:r>
            <a:endParaRPr lang="zh-CN" altLang="en-US" dirty="0" smtClean="0"/>
          </a:p>
          <a:p>
            <a:endParaRPr lang="zh-CN" altLang="en-US" dirty="0"/>
          </a:p>
        </p:txBody>
      </p:sp>
    </p:spTree>
    <p:extLst>
      <p:ext uri="{BB962C8B-B14F-4D97-AF65-F5344CB8AC3E}">
        <p14:creationId xmlns:p14="http://schemas.microsoft.com/office/powerpoint/2010/main" val="2189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838200" y="485684"/>
            <a:ext cx="8794173" cy="2658535"/>
          </a:xfrm>
          <a:prstGeom prst="rect">
            <a:avLst/>
          </a:prstGeom>
        </p:spPr>
      </p:pic>
      <p:pic>
        <p:nvPicPr>
          <p:cNvPr id="5" name="图片 4"/>
          <p:cNvPicPr>
            <a:picLocks noChangeAspect="1"/>
          </p:cNvPicPr>
          <p:nvPr/>
        </p:nvPicPr>
        <p:blipFill>
          <a:blip r:embed="rId4"/>
          <a:stretch>
            <a:fillRect/>
          </a:stretch>
        </p:blipFill>
        <p:spPr>
          <a:xfrm>
            <a:off x="838201" y="3229408"/>
            <a:ext cx="8794172" cy="2682844"/>
          </a:xfrm>
          <a:prstGeom prst="rect">
            <a:avLst/>
          </a:prstGeom>
        </p:spPr>
      </p:pic>
    </p:spTree>
    <p:extLst>
      <p:ext uri="{BB962C8B-B14F-4D97-AF65-F5344CB8AC3E}">
        <p14:creationId xmlns:p14="http://schemas.microsoft.com/office/powerpoint/2010/main" val="1634736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latin typeface="Times New Roman" panose="02020603050405020304" pitchFamily="18" charset="0"/>
                <a:cs typeface="Times New Roman" panose="02020603050405020304" pitchFamily="18" charset="0"/>
              </a:rPr>
              <a:t>Explainable Artificial </a:t>
            </a:r>
            <a:r>
              <a:rPr lang="en-US" altLang="zh-CN" sz="4800" b="1" dirty="0" smtClean="0">
                <a:latin typeface="Times New Roman" panose="02020603050405020304" pitchFamily="18" charset="0"/>
                <a:cs typeface="Times New Roman" panose="02020603050405020304" pitchFamily="18" charset="0"/>
              </a:rPr>
              <a:t>Intelligence (XAI)</a:t>
            </a:r>
            <a:endParaRPr lang="zh-CN" altLang="en-US" sz="48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From Prediction To </a:t>
            </a:r>
            <a:r>
              <a:rPr lang="en-US" altLang="zh-CN" dirty="0" smtClean="0">
                <a:latin typeface="Times New Roman" panose="02020603050405020304" pitchFamily="18" charset="0"/>
                <a:cs typeface="Times New Roman" panose="02020603050405020304" pitchFamily="18" charset="0"/>
              </a:rPr>
              <a:t>Understanding </a:t>
            </a:r>
            <a:r>
              <a:rPr lang="en-US" altLang="zh-CN" dirty="0" smtClean="0">
                <a:latin typeface="Times New Roman" panose="02020603050405020304" pitchFamily="18" charset="0"/>
                <a:cs typeface="Times New Roman" panose="02020603050405020304" pitchFamily="18" charset="0"/>
                <a:hlinkClick r:id="rId3"/>
              </a:rPr>
              <a:t>link</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838200" y="2717213"/>
            <a:ext cx="10515600" cy="3685815"/>
          </a:xfrm>
          <a:prstGeom prst="rect">
            <a:avLst/>
          </a:prstGeom>
        </p:spPr>
      </p:pic>
    </p:spTree>
    <p:extLst>
      <p:ext uri="{BB962C8B-B14F-4D97-AF65-F5344CB8AC3E}">
        <p14:creationId xmlns:p14="http://schemas.microsoft.com/office/powerpoint/2010/main" val="142385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Why</a:t>
            </a:r>
            <a:r>
              <a:rPr lang="zh-CN" altLang="en-US" b="1" dirty="0"/>
              <a:t>？</a:t>
            </a:r>
          </a:p>
        </p:txBody>
      </p:sp>
      <p:sp>
        <p:nvSpPr>
          <p:cNvPr id="3" name="内容占位符 2"/>
          <p:cNvSpPr>
            <a:spLocks noGrp="1"/>
          </p:cNvSpPr>
          <p:nvPr>
            <p:ph idx="1"/>
          </p:nvPr>
        </p:nvSpPr>
        <p:spPr/>
        <p:txBody>
          <a:bodyPr/>
          <a:lstStyle/>
          <a:p>
            <a:r>
              <a:rPr lang="en-US" altLang="zh-CN" dirty="0"/>
              <a:t>Human </a:t>
            </a:r>
            <a:r>
              <a:rPr lang="en-US" altLang="zh-CN" dirty="0" smtClean="0"/>
              <a:t>Readability </a:t>
            </a:r>
            <a:r>
              <a:rPr lang="en-US" altLang="zh-CN" dirty="0" smtClean="0">
                <a:hlinkClick r:id="rId3"/>
              </a:rPr>
              <a:t>link</a:t>
            </a:r>
            <a:endParaRPr lang="en-US" altLang="zh-CN" dirty="0" smtClean="0"/>
          </a:p>
          <a:p>
            <a:r>
              <a:rPr lang="en-US" altLang="zh-CN" dirty="0" smtClean="0"/>
              <a:t>Justifiability </a:t>
            </a:r>
            <a:r>
              <a:rPr lang="en-US" altLang="zh-CN" dirty="0" smtClean="0">
                <a:hlinkClick r:id="rId4"/>
              </a:rPr>
              <a:t>link</a:t>
            </a:r>
            <a:endParaRPr lang="en-US" altLang="zh-CN" dirty="0" smtClean="0"/>
          </a:p>
          <a:p>
            <a:r>
              <a:rPr lang="en-US" altLang="zh-CN" dirty="0" smtClean="0"/>
              <a:t>Discrimination </a:t>
            </a:r>
            <a:r>
              <a:rPr lang="en-US" altLang="zh-CN" dirty="0" smtClean="0">
                <a:hlinkClick r:id="rId5"/>
              </a:rPr>
              <a:t>link</a:t>
            </a:r>
            <a:endParaRPr lang="en-US" altLang="zh-CN" dirty="0" smtClean="0"/>
          </a:p>
          <a:p>
            <a:r>
              <a:rPr lang="en-US" altLang="zh-CN" dirty="0"/>
              <a:t>Facilitating </a:t>
            </a:r>
            <a:r>
              <a:rPr lang="en-US" altLang="zh-CN" dirty="0" smtClean="0"/>
              <a:t>improvement</a:t>
            </a:r>
            <a:r>
              <a:rPr lang="en-US" altLang="zh-CN" dirty="0"/>
              <a:t> </a:t>
            </a:r>
            <a:r>
              <a:rPr lang="en-US" altLang="zh-CN" dirty="0" smtClean="0">
                <a:hlinkClick r:id="rId6"/>
              </a:rPr>
              <a:t>link</a:t>
            </a:r>
            <a:endParaRPr lang="en-US" altLang="zh-CN" dirty="0" smtClean="0"/>
          </a:p>
          <a:p>
            <a:r>
              <a:rPr lang="en-US" altLang="zh-CN" dirty="0"/>
              <a:t>Eliminating </a:t>
            </a:r>
            <a:r>
              <a:rPr lang="en-US" altLang="zh-CN" dirty="0" smtClean="0"/>
              <a:t>Overfitting link</a:t>
            </a:r>
            <a:endParaRPr lang="zh-CN" altLang="en-US" dirty="0"/>
          </a:p>
        </p:txBody>
      </p:sp>
    </p:spTree>
    <p:extLst>
      <p:ext uri="{BB962C8B-B14F-4D97-AF65-F5344CB8AC3E}">
        <p14:creationId xmlns:p14="http://schemas.microsoft.com/office/powerpoint/2010/main" val="4105200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Methods For Understanding </a:t>
            </a:r>
            <a:r>
              <a:rPr lang="en-US" altLang="zh-CN" b="1" dirty="0" smtClean="0">
                <a:latin typeface="Times New Roman" panose="02020603050405020304" pitchFamily="18" charset="0"/>
                <a:cs typeface="Times New Roman" panose="02020603050405020304" pitchFamily="18" charset="0"/>
              </a:rPr>
              <a:t>Data</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Non-Topological</a:t>
            </a:r>
          </a:p>
          <a:p>
            <a:pPr lvl="1"/>
            <a:r>
              <a:rPr lang="en-US" altLang="zh-CN" dirty="0"/>
              <a:t>Dimensionality </a:t>
            </a:r>
            <a:r>
              <a:rPr lang="en-US" altLang="zh-CN" dirty="0" smtClean="0"/>
              <a:t>reduction (manifold learning)</a:t>
            </a:r>
          </a:p>
          <a:p>
            <a:pPr lvl="2"/>
            <a:r>
              <a:rPr lang="en-US" altLang="zh-CN" dirty="0" smtClean="0"/>
              <a:t>PCA,</a:t>
            </a:r>
            <a:r>
              <a:rPr lang="en-US" altLang="zh-CN" dirty="0"/>
              <a:t> </a:t>
            </a:r>
            <a:r>
              <a:rPr lang="en-US" altLang="zh-CN" dirty="0" smtClean="0"/>
              <a:t> T-SNE, </a:t>
            </a:r>
            <a:r>
              <a:rPr lang="en-US" altLang="zh-CN" dirty="0"/>
              <a:t>Isometry</a:t>
            </a:r>
            <a:endParaRPr lang="en-US" altLang="zh-CN" dirty="0" smtClean="0"/>
          </a:p>
          <a:p>
            <a:r>
              <a:rPr lang="en-US" altLang="zh-CN" dirty="0"/>
              <a:t>Topological Data </a:t>
            </a:r>
            <a:r>
              <a:rPr lang="en-US" altLang="zh-CN" dirty="0" smtClean="0"/>
              <a:t>Analysis</a:t>
            </a:r>
          </a:p>
          <a:p>
            <a:pPr lvl="1"/>
            <a:r>
              <a:rPr lang="en-US" altLang="zh-CN" dirty="0"/>
              <a:t>TDA</a:t>
            </a: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3887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Explainable AI (XAI)?</a:t>
            </a:r>
            <a:endParaRPr lang="zh-CN" altLang="en-US" dirty="0"/>
          </a:p>
        </p:txBody>
      </p:sp>
      <p:sp>
        <p:nvSpPr>
          <p:cNvPr id="3" name="内容占位符 2"/>
          <p:cNvSpPr>
            <a:spLocks noGrp="1"/>
          </p:cNvSpPr>
          <p:nvPr>
            <p:ph idx="1"/>
          </p:nvPr>
        </p:nvSpPr>
        <p:spPr/>
        <p:txBody>
          <a:bodyPr/>
          <a:lstStyle/>
          <a:p>
            <a:r>
              <a:rPr lang="en-US" altLang="zh-CN" dirty="0" smtClean="0"/>
              <a:t>Explainable AI (XAI) is any technology that can accurately explain a decision or action at the individual level.</a:t>
            </a:r>
            <a:endParaRPr lang="zh-CN" altLang="en-US" dirty="0" smtClean="0"/>
          </a:p>
          <a:p>
            <a:endParaRPr lang="zh-CN" altLang="en-US" dirty="0"/>
          </a:p>
        </p:txBody>
      </p:sp>
    </p:spTree>
    <p:extLst>
      <p:ext uri="{BB962C8B-B14F-4D97-AF65-F5344CB8AC3E}">
        <p14:creationId xmlns:p14="http://schemas.microsoft.com/office/powerpoint/2010/main" val="1476218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PERFORMANCE VS. EXPLAINABILITY</a:t>
            </a:r>
            <a:endParaRPr lang="zh-CN" altLang="en-US" dirty="0"/>
          </a:p>
        </p:txBody>
      </p:sp>
      <p:pic>
        <p:nvPicPr>
          <p:cNvPr id="5" name="内容占位符 4"/>
          <p:cNvPicPr>
            <a:picLocks noGrp="1" noChangeAspect="1"/>
          </p:cNvPicPr>
          <p:nvPr>
            <p:ph idx="1"/>
          </p:nvPr>
        </p:nvPicPr>
        <p:blipFill>
          <a:blip r:embed="rId2"/>
          <a:stretch>
            <a:fillRect/>
          </a:stretch>
        </p:blipFill>
        <p:spPr>
          <a:xfrm>
            <a:off x="838200" y="1690688"/>
            <a:ext cx="10345796" cy="4683218"/>
          </a:xfrm>
          <a:prstGeom prst="rect">
            <a:avLst/>
          </a:prstGeom>
        </p:spPr>
      </p:pic>
    </p:spTree>
    <p:extLst>
      <p:ext uri="{BB962C8B-B14F-4D97-AF65-F5344CB8AC3E}">
        <p14:creationId xmlns:p14="http://schemas.microsoft.com/office/powerpoint/2010/main" val="411789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Methods</a:t>
            </a:r>
            <a:endParaRPr lang="zh-CN" altLang="en-US" dirty="0"/>
          </a:p>
        </p:txBody>
      </p:sp>
      <p:sp>
        <p:nvSpPr>
          <p:cNvPr id="3" name="内容占位符 2"/>
          <p:cNvSpPr>
            <a:spLocks noGrp="1"/>
          </p:cNvSpPr>
          <p:nvPr>
            <p:ph idx="1"/>
          </p:nvPr>
        </p:nvSpPr>
        <p:spPr/>
        <p:txBody>
          <a:bodyPr/>
          <a:lstStyle/>
          <a:p>
            <a:r>
              <a:rPr lang="en-US" altLang="zh-CN" dirty="0" smtClean="0"/>
              <a:t>Ante-Hoc Methods</a:t>
            </a:r>
          </a:p>
          <a:p>
            <a:pPr lvl="1"/>
            <a:r>
              <a:rPr lang="en-US" altLang="zh-CN" dirty="0"/>
              <a:t>Ante-hoc techniques entail baking explainability into a model from the beginning.</a:t>
            </a:r>
            <a:endParaRPr lang="en-US" altLang="zh-CN" dirty="0" smtClean="0"/>
          </a:p>
          <a:p>
            <a:r>
              <a:rPr lang="en-US" altLang="zh-CN" dirty="0" smtClean="0"/>
              <a:t>Post-Hoc Methods</a:t>
            </a:r>
          </a:p>
          <a:p>
            <a:pPr lvl="1"/>
            <a:r>
              <a:rPr lang="en-US" altLang="zh-CN" dirty="0"/>
              <a:t>Post-hoc techniques allow models to be trained normally, with explainability only being incorporated at testing time.</a:t>
            </a:r>
            <a:endParaRPr lang="zh-CN" altLang="en-US" dirty="0"/>
          </a:p>
        </p:txBody>
      </p:sp>
    </p:spTree>
    <p:extLst>
      <p:ext uri="{BB962C8B-B14F-4D97-AF65-F5344CB8AC3E}">
        <p14:creationId xmlns:p14="http://schemas.microsoft.com/office/powerpoint/2010/main" val="2148206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Ante-Hoc Methods</a:t>
            </a:r>
            <a:endParaRPr lang="zh-CN" altLang="en-US" dirty="0"/>
          </a:p>
        </p:txBody>
      </p:sp>
      <p:sp>
        <p:nvSpPr>
          <p:cNvPr id="3" name="内容占位符 2"/>
          <p:cNvSpPr>
            <a:spLocks noGrp="1"/>
          </p:cNvSpPr>
          <p:nvPr>
            <p:ph idx="1"/>
          </p:nvPr>
        </p:nvSpPr>
        <p:spPr/>
        <p:txBody>
          <a:bodyPr>
            <a:normAutofit/>
          </a:bodyPr>
          <a:lstStyle/>
          <a:p>
            <a:r>
              <a:rPr lang="en-US" altLang="zh-CN" dirty="0" smtClean="0"/>
              <a:t>Reversed Time Attention Model (RETAIN)</a:t>
            </a:r>
          </a:p>
          <a:p>
            <a:pPr lvl="1"/>
            <a:r>
              <a:rPr lang="en-US" altLang="zh-CN" dirty="0"/>
              <a:t>The attention mechanism helped explain which part the neural network was focusing on and which features helped influence its choice.</a:t>
            </a:r>
            <a:endParaRPr lang="en-US" altLang="zh-CN" dirty="0" smtClean="0"/>
          </a:p>
          <a:p>
            <a:endParaRPr lang="zh-CN" altLang="en-US" dirty="0"/>
          </a:p>
        </p:txBody>
      </p:sp>
    </p:spTree>
    <p:extLst>
      <p:ext uri="{BB962C8B-B14F-4D97-AF65-F5344CB8AC3E}">
        <p14:creationId xmlns:p14="http://schemas.microsoft.com/office/powerpoint/2010/main" val="2171683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10105</TotalTime>
  <Words>943</Words>
  <Application>Microsoft Office PowerPoint</Application>
  <PresentationFormat>宽屏</PresentationFormat>
  <Paragraphs>55</Paragraphs>
  <Slides>13</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楷体</vt:lpstr>
      <vt:lpstr>Arial</vt:lpstr>
      <vt:lpstr>Times New Roman</vt:lpstr>
      <vt:lpstr>Office 主题​​</vt:lpstr>
      <vt:lpstr>Explainable Artificial Intelligence</vt:lpstr>
      <vt:lpstr>PowerPoint 演示文稿</vt:lpstr>
      <vt:lpstr>Explainable Artificial Intelligence (XAI)</vt:lpstr>
      <vt:lpstr>Why？</vt:lpstr>
      <vt:lpstr>Methods For Understanding Data</vt:lpstr>
      <vt:lpstr>What is Explainable AI (XAI)?</vt:lpstr>
      <vt:lpstr>PERFORMANCE VS. EXPLAINABILITY</vt:lpstr>
      <vt:lpstr>Methods</vt:lpstr>
      <vt:lpstr>Ante-Hoc Methods</vt:lpstr>
      <vt:lpstr>Ante-Hoc Methods</vt:lpstr>
      <vt:lpstr>Post-Hoc Methods </vt:lpstr>
      <vt:lpstr>Post-Hoc Methods</vt:lpstr>
      <vt:lpstr>Post-Hoc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AI 孟庆钢 2019.03.27</dc:title>
  <dc:creator>Windows 用户</dc:creator>
  <cp:lastModifiedBy>Windows 用户</cp:lastModifiedBy>
  <cp:revision>59</cp:revision>
  <dcterms:created xsi:type="dcterms:W3CDTF">2019-03-27T01:54:13Z</dcterms:created>
  <dcterms:modified xsi:type="dcterms:W3CDTF">2019-06-10T03:20:33Z</dcterms:modified>
</cp:coreProperties>
</file>