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27" autoAdjust="0"/>
  </p:normalViewPr>
  <p:slideViewPr>
    <p:cSldViewPr snapToGrid="0">
      <p:cViewPr varScale="1">
        <p:scale>
          <a:sx n="102" d="100"/>
          <a:sy n="102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9AA91-97EE-4CDC-9FD7-8D16E8D6029B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5170D-EBBA-4974-9AFD-6E143C998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865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marginal probability?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5170D-EBBA-4974-9AFD-6E143C9984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13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oracle</a:t>
            </a:r>
            <a:r>
              <a:rPr lang="zh-CN" altLang="en-US" dirty="0" smtClean="0"/>
              <a:t>？ </a:t>
            </a:r>
            <a:r>
              <a:rPr lang="en-US" altLang="zh-CN" dirty="0" smtClean="0"/>
              <a:t>how  to get? </a:t>
            </a:r>
          </a:p>
          <a:p>
            <a:r>
              <a:rPr lang="en-US" altLang="zh-CN" dirty="0" smtClean="0"/>
              <a:t>mdp-1, mdp-8?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5170D-EBBA-4974-9AFD-6E143C9984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62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52E8-8942-48A2-9D30-92467C4113C4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AEE5-86EB-4F26-8D34-FB6F3E97D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52E8-8942-48A2-9D30-92467C4113C4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AEE5-86EB-4F26-8D34-FB6F3E97D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52E8-8942-48A2-9D30-92467C4113C4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AEE5-86EB-4F26-8D34-FB6F3E97D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3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52E8-8942-48A2-9D30-92467C4113C4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AEE5-86EB-4F26-8D34-FB6F3E97D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82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52E8-8942-48A2-9D30-92467C4113C4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AEE5-86EB-4F26-8D34-FB6F3E97D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9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52E8-8942-48A2-9D30-92467C4113C4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AEE5-86EB-4F26-8D34-FB6F3E97D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9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52E8-8942-48A2-9D30-92467C4113C4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AEE5-86EB-4F26-8D34-FB6F3E97D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2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52E8-8942-48A2-9D30-92467C4113C4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AEE5-86EB-4F26-8D34-FB6F3E97D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63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52E8-8942-48A2-9D30-92467C4113C4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AEE5-86EB-4F26-8D34-FB6F3E97D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78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52E8-8942-48A2-9D30-92467C4113C4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AEE5-86EB-4F26-8D34-FB6F3E97D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67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52E8-8942-48A2-9D30-92467C4113C4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AEE5-86EB-4F26-8D34-FB6F3E97D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9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952E8-8942-48A2-9D30-92467C4113C4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AAEE5-86EB-4F26-8D34-FB6F3E97D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0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Deep Knowledge Tracing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Chris Piech, Jonathan Bassen, Jonathan Huang, Surya Ganguli, Mehran Sahami, Leonidas J Guibas, and Jascha Sohl-Dickstein. Deep knowledge tracing. In Advances in Neural Information Processing Systems, pages 505–513, 2015.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8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Discovered Exercise Relationships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dirty="0" smtClean="0"/>
              <a:t>interesting observation </a:t>
            </a:r>
            <a:r>
              <a:rPr lang="en-US" altLang="zh-CN" dirty="0"/>
              <a:t>is that some of the exercises from </a:t>
            </a:r>
            <a:r>
              <a:rPr lang="en-US" altLang="zh-CN" dirty="0">
                <a:solidFill>
                  <a:srgbClr val="FF0000"/>
                </a:solidFill>
              </a:rPr>
              <a:t>the same concept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occurred </a:t>
            </a:r>
            <a:r>
              <a:rPr lang="en-US" altLang="zh-CN" dirty="0" smtClean="0">
                <a:solidFill>
                  <a:srgbClr val="FF0000"/>
                </a:solidFill>
              </a:rPr>
              <a:t>far </a:t>
            </a:r>
            <a:r>
              <a:rPr lang="en-US" altLang="zh-CN" dirty="0">
                <a:solidFill>
                  <a:srgbClr val="FF0000"/>
                </a:solidFill>
              </a:rPr>
              <a:t>apart in time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We restricted the analysis to ordered pairs of exercises {</a:t>
            </a:r>
            <a:r>
              <a:rPr lang="en-US" altLang="zh-CN" dirty="0" smtClean="0"/>
              <a:t>A, B} such </a:t>
            </a:r>
            <a:r>
              <a:rPr lang="en-US" altLang="zh-CN" dirty="0"/>
              <a:t>that after A appeared, B appeared more than 1% of the time in the remainder of the sequence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48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9982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9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Knowledge Tracing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Bayesian Knowledge </a:t>
            </a:r>
            <a:r>
              <a:rPr lang="en-US" altLang="zh-CN" dirty="0" smtClean="0"/>
              <a:t>Tracing</a:t>
            </a:r>
          </a:p>
          <a:p>
            <a:r>
              <a:rPr lang="en-US" altLang="zh-CN" dirty="0"/>
              <a:t>Other Dynamic Probabilistic </a:t>
            </a:r>
            <a:r>
              <a:rPr lang="en-US" altLang="zh-CN" dirty="0" smtClean="0"/>
              <a:t>Models</a:t>
            </a:r>
          </a:p>
          <a:p>
            <a:pPr lvl="1"/>
            <a:r>
              <a:rPr lang="en-US" altLang="zh-CN" dirty="0"/>
              <a:t>Partially Observable Markov Decision </a:t>
            </a:r>
            <a:r>
              <a:rPr lang="en-US" altLang="zh-CN" dirty="0" smtClean="0"/>
              <a:t>Processes</a:t>
            </a:r>
          </a:p>
          <a:p>
            <a:pPr lvl="1"/>
            <a:r>
              <a:rPr lang="en-US" altLang="zh-CN" dirty="0"/>
              <a:t>Performance Factors </a:t>
            </a:r>
            <a:r>
              <a:rPr lang="en-US" altLang="zh-CN" dirty="0" smtClean="0"/>
              <a:t>Analysis</a:t>
            </a:r>
          </a:p>
          <a:p>
            <a:pPr lvl="1"/>
            <a:r>
              <a:rPr lang="en-US" altLang="zh-CN" dirty="0"/>
              <a:t>Item Response </a:t>
            </a:r>
            <a:r>
              <a:rPr lang="en-US" altLang="zh-CN" dirty="0" smtClean="0"/>
              <a:t>Theory</a:t>
            </a:r>
          </a:p>
          <a:p>
            <a:pPr lvl="1"/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Deep Knowledge </a:t>
            </a:r>
            <a:r>
              <a:rPr lang="en-US" altLang="zh-CN" dirty="0" smtClean="0">
                <a:solidFill>
                  <a:srgbClr val="FF0000"/>
                </a:solidFill>
              </a:rPr>
              <a:t>Tracing</a:t>
            </a:r>
          </a:p>
          <a:p>
            <a:pPr lvl="1"/>
            <a:r>
              <a:rPr lang="en-US" altLang="zh-CN" dirty="0" smtClean="0"/>
              <a:t>Recurrent </a:t>
            </a:r>
            <a:r>
              <a:rPr lang="en-US" altLang="zh-CN" dirty="0"/>
              <a:t>Neural Networks (RNNs)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59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Deep Knowledge Tracing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Advantages:</a:t>
            </a:r>
          </a:p>
          <a:p>
            <a:pPr lvl="1"/>
            <a:r>
              <a:rPr lang="en-US" altLang="zh-CN" dirty="0" smtClean="0"/>
              <a:t>not require the expert annotations</a:t>
            </a:r>
          </a:p>
          <a:p>
            <a:pPr lvl="1"/>
            <a:r>
              <a:rPr lang="en-US" altLang="zh-CN" dirty="0" smtClean="0"/>
              <a:t>capture more complex representations of student knowledge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Using neural networks results in:</a:t>
            </a:r>
            <a:endParaRPr lang="en-US" altLang="zh-CN" dirty="0"/>
          </a:p>
          <a:p>
            <a:pPr lvl="1"/>
            <a:r>
              <a:rPr lang="en-US" altLang="zh-CN" dirty="0" smtClean="0"/>
              <a:t>performance improvements</a:t>
            </a:r>
          </a:p>
          <a:p>
            <a:pPr lvl="1"/>
            <a:r>
              <a:rPr lang="en-US" altLang="zh-CN" dirty="0" smtClean="0"/>
              <a:t>intelligent curriculum design</a:t>
            </a:r>
          </a:p>
          <a:p>
            <a:pPr lvl="1"/>
            <a:r>
              <a:rPr lang="en-US" altLang="zh-CN" dirty="0" smtClean="0"/>
              <a:t>straightforward interpretation</a:t>
            </a:r>
          </a:p>
          <a:p>
            <a:pPr lvl="1"/>
            <a:r>
              <a:rPr lang="en-US" altLang="zh-CN" dirty="0" smtClean="0"/>
              <a:t>discovery structure of students tasks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47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Model: RNN, LSTM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</a:t>
            </a:r>
          </a:p>
          <a:p>
            <a:pPr lvl="1"/>
            <a:r>
              <a:rPr lang="en-US" altLang="zh-CN" dirty="0" smtClean="0"/>
              <a:t>x: a </a:t>
            </a:r>
            <a:r>
              <a:rPr lang="en-US" altLang="zh-CN" dirty="0"/>
              <a:t>one-hot encoding </a:t>
            </a:r>
            <a:r>
              <a:rPr lang="en-US" altLang="zh-CN" dirty="0" smtClean="0"/>
              <a:t>of the </a:t>
            </a:r>
            <a:r>
              <a:rPr lang="en-US" altLang="zh-CN" dirty="0"/>
              <a:t>student interaction tuple </a:t>
            </a:r>
            <a:r>
              <a:rPr lang="en-US" altLang="zh-CN" dirty="0" smtClean="0"/>
              <a:t>{q, a}</a:t>
            </a:r>
          </a:p>
          <a:p>
            <a:r>
              <a:rPr lang="en-US" altLang="zh-CN" dirty="0" smtClean="0"/>
              <a:t>Output</a:t>
            </a:r>
          </a:p>
          <a:p>
            <a:pPr lvl="1"/>
            <a:r>
              <a:rPr lang="en-US" altLang="zh-CN" dirty="0" smtClean="0"/>
              <a:t>y: a vector of length equal to the number of problems, where each entry represents the predicted probability that the student would answer the particular problem correctly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Thus the prediction of a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t+1</a:t>
            </a:r>
            <a:r>
              <a:rPr lang="en-US" altLang="zh-CN" dirty="0" smtClean="0"/>
              <a:t> can then be read from the entry in y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/>
              <a:t> corresponding to q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t+1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98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0004"/>
            <a:ext cx="8220075" cy="942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17" y="2938769"/>
            <a:ext cx="9467850" cy="34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517" y="3550560"/>
            <a:ext cx="34099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6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Educational 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Improving </a:t>
            </a:r>
            <a:r>
              <a:rPr lang="en-US" altLang="zh-CN" dirty="0" smtClean="0"/>
              <a:t>Curricula</a:t>
            </a:r>
          </a:p>
          <a:p>
            <a:pPr lvl="1"/>
            <a:r>
              <a:rPr lang="en-US" altLang="zh-CN" dirty="0" smtClean="0"/>
              <a:t>choosing the best sequence of learning items to a student</a:t>
            </a:r>
          </a:p>
          <a:p>
            <a:pPr lvl="1"/>
            <a:r>
              <a:rPr lang="en-US" altLang="zh-CN" dirty="0" smtClean="0"/>
              <a:t>Curricula are tested by a particle filter with </a:t>
            </a:r>
            <a:r>
              <a:rPr lang="en-US" altLang="zh-CN" dirty="0" smtClean="0">
                <a:solidFill>
                  <a:srgbClr val="FF0000"/>
                </a:solidFill>
              </a:rPr>
              <a:t>500 particles </a:t>
            </a:r>
            <a:r>
              <a:rPr lang="en-US" altLang="zh-CN" dirty="0" smtClean="0"/>
              <a:t>where probabilities are drawn from a trained DKT model.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Discovering </a:t>
            </a:r>
            <a:r>
              <a:rPr lang="en-US" altLang="zh-CN" dirty="0"/>
              <a:t>Exercise </a:t>
            </a:r>
            <a:r>
              <a:rPr lang="en-US" altLang="zh-CN" dirty="0" smtClean="0"/>
              <a:t>Relationships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en-US" altLang="zh-CN" dirty="0"/>
              <a:t>where </a:t>
            </a:r>
            <a:r>
              <a:rPr lang="en-US" altLang="zh-CN" dirty="0" smtClean="0"/>
              <a:t>y(</a:t>
            </a:r>
            <a:r>
              <a:rPr lang="en-US" altLang="zh-CN" dirty="0" err="1" smtClean="0"/>
              <a:t>j|i</a:t>
            </a:r>
            <a:r>
              <a:rPr lang="en-US" altLang="zh-CN" dirty="0"/>
              <a:t>) is the correctness probability assigned by the RNN to exercise j when exercise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smtClean="0"/>
              <a:t>is answered </a:t>
            </a:r>
            <a:r>
              <a:rPr lang="en-US" altLang="zh-CN" dirty="0"/>
              <a:t>correctly in the first time step.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951" y="4284098"/>
            <a:ext cx="75152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1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05847"/>
            <a:ext cx="9296400" cy="3067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06078" y="479903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 we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our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to predictions made by simply calculating the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marginal probability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student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particular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correct.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71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94405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Expectimax Curricula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Blocking &gt; Mixing</a:t>
            </a:r>
          </a:p>
          <a:p>
            <a:r>
              <a:rPr lang="en-US" altLang="zh-CN" dirty="0" smtClean="0"/>
              <a:t>Blocking ≈ </a:t>
            </a:r>
            <a:r>
              <a:rPr lang="en-US" altLang="zh-CN" dirty="0" smtClean="0">
                <a:solidFill>
                  <a:srgbClr val="FF0000"/>
                </a:solidFill>
              </a:rPr>
              <a:t>MDP-1</a:t>
            </a:r>
          </a:p>
          <a:p>
            <a:r>
              <a:rPr lang="en-US" altLang="zh-CN" dirty="0" smtClean="0"/>
              <a:t>Blocking &lt; </a:t>
            </a:r>
            <a:r>
              <a:rPr lang="en-US" altLang="zh-CN" dirty="0" smtClean="0">
                <a:solidFill>
                  <a:srgbClr val="FF0000"/>
                </a:solidFill>
              </a:rPr>
              <a:t>MDP-8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08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7782</TotalTime>
  <Words>348</Words>
  <Application>Microsoft Office PowerPoint</Application>
  <PresentationFormat>宽屏</PresentationFormat>
  <Paragraphs>53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Deep Knowledge Tracing</vt:lpstr>
      <vt:lpstr>Knowledge Tracing</vt:lpstr>
      <vt:lpstr>Deep Knowledge Tracing</vt:lpstr>
      <vt:lpstr>Model: RNN, LSTM</vt:lpstr>
      <vt:lpstr>Optimization</vt:lpstr>
      <vt:lpstr>Educational Applications</vt:lpstr>
      <vt:lpstr>Datasets</vt:lpstr>
      <vt:lpstr>Results</vt:lpstr>
      <vt:lpstr>Expectimax Curricula</vt:lpstr>
      <vt:lpstr>Discovered Exercise Relationships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Knowledge Tracing</dc:title>
  <dc:creator>Windows 用户</dc:creator>
  <cp:lastModifiedBy>Windows 用户</cp:lastModifiedBy>
  <cp:revision>46</cp:revision>
  <dcterms:created xsi:type="dcterms:W3CDTF">2019-06-26T01:47:55Z</dcterms:created>
  <dcterms:modified xsi:type="dcterms:W3CDTF">2019-07-02T02:47:59Z</dcterms:modified>
</cp:coreProperties>
</file>