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68" r:id="rId4"/>
    <p:sldId id="269" r:id="rId5"/>
    <p:sldId id="272" r:id="rId6"/>
    <p:sldId id="270" r:id="rId7"/>
    <p:sldId id="257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96" autoAdjust="0"/>
  </p:normalViewPr>
  <p:slideViewPr>
    <p:cSldViewPr snapToGrid="0">
      <p:cViewPr varScale="1">
        <p:scale>
          <a:sx n="102" d="100"/>
          <a:sy n="102" d="100"/>
        </p:scale>
        <p:origin x="76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E139E-0272-4933-8DB5-EAA29CF13922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EBE17-DF87-41F3-AB06-78D95A895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3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5-6 </a:t>
            </a:r>
            <a:r>
              <a:rPr lang="zh-CN" altLang="en-US" dirty="0" smtClean="0"/>
              <a:t>说明很多学生没有理解函数定义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BE17-DF87-41F3-AB06-78D95A895D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2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BE17-DF87-41F3-AB06-78D95A895D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8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5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0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6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9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8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9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1D80-D9D1-46E2-AA39-F8542CC64C0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409C-D472-4863-9D93-DCE031E5A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Tracing: Modeling the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b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Corbett A T, Anderson J R. Knowledge Tracing: Modeling the Acquisition of Procedural Knowledge[J]. User Modeling and User-adapted Interaction, 1995, 4(4): 253-278.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Revise Rule </a:t>
            </a:r>
            <a:r>
              <a:rPr lang="en-US" altLang="zh-CN" dirty="0"/>
              <a:t>S</a:t>
            </a:r>
            <a:r>
              <a:rPr lang="en-US" altLang="zh-CN" dirty="0" smtClean="0"/>
              <a:t>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Rule: In </a:t>
            </a:r>
            <a:r>
              <a:rPr lang="en-US" altLang="zh-CN" dirty="0"/>
              <a:t>defining a Lisp function, declare one parameter variable in the parameter </a:t>
            </a:r>
            <a:r>
              <a:rPr lang="en-US" altLang="zh-CN" dirty="0" smtClean="0"/>
              <a:t>list for </a:t>
            </a:r>
            <a:r>
              <a:rPr lang="en-US" altLang="zh-CN" dirty="0"/>
              <a:t>each argument (input value) that will be passed when the function is called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Error Rate</a:t>
            </a:r>
          </a:p>
          <a:p>
            <a:pPr lvl="1"/>
            <a:r>
              <a:rPr lang="en-US" altLang="zh-CN" dirty="0" smtClean="0"/>
              <a:t>0-4, 7-8, : 1 parameter</a:t>
            </a:r>
          </a:p>
          <a:p>
            <a:pPr lvl="1"/>
            <a:r>
              <a:rPr lang="en-US" altLang="zh-CN" dirty="0" smtClean="0"/>
              <a:t>5-6: 2 parameters</a:t>
            </a:r>
          </a:p>
          <a:p>
            <a:pPr lvl="1"/>
            <a:r>
              <a:rPr lang="en-US" altLang="zh-CN" dirty="0" smtClean="0"/>
              <a:t>9-10: multiple parameters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790" y="2694157"/>
            <a:ext cx="6498210" cy="41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4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Revise Rule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In defining a Lisp function, declare one variable for the first argument </a:t>
            </a:r>
            <a:r>
              <a:rPr lang="en-US" altLang="zh-CN" dirty="0" smtClean="0"/>
              <a:t>that will </a:t>
            </a:r>
            <a:r>
              <a:rPr lang="en-US" altLang="zh-CN" dirty="0"/>
              <a:t>be passed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In defining a Lisp function, declare one additional variable for each additional argument that will be passed.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415" y="3440784"/>
            <a:ext cx="5192586" cy="34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External Validity: Differ </a:t>
            </a:r>
            <a:r>
              <a:rPr lang="en-US" altLang="zh-CN" dirty="0"/>
              <a:t>from the internal </a:t>
            </a:r>
            <a:r>
              <a:rPr lang="en-US" altLang="zh-CN" dirty="0" smtClean="0"/>
              <a:t>validity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8491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measurement unit: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exercise</a:t>
                </a:r>
                <a:r>
                  <a:rPr lang="en-US" altLang="zh-CN" dirty="0" smtClean="0"/>
                  <a:t>, rather than individual programming goal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𝐶𝑖𝑠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model predicts individual differences across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students</a:t>
                </a:r>
                <a:r>
                  <a:rPr lang="en-US" altLang="zh-CN" dirty="0" smtClean="0"/>
                  <a:t> rather than across programming tasks.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8491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45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 </a:t>
            </a:r>
            <a:r>
              <a:rPr lang="en-US" altLang="zh-CN" dirty="0" smtClean="0"/>
              <a:t>Validity: </a:t>
            </a:r>
            <a:r>
              <a:rPr lang="en-US" altLang="zh-CN" dirty="0"/>
              <a:t>Experiment </a:t>
            </a:r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curriculum: six sections, 64 exercises, 345 goals</a:t>
            </a:r>
          </a:p>
          <a:p>
            <a:pPr lvl="1"/>
            <a:r>
              <a:rPr lang="en-US" altLang="zh-CN" dirty="0" smtClean="0"/>
              <a:t>first five section: mastery, </a:t>
            </a:r>
            <a:r>
              <a:rPr lang="en-US" altLang="zh-CN" dirty="0" smtClean="0">
                <a:solidFill>
                  <a:srgbClr val="FF0000"/>
                </a:solidFill>
              </a:rPr>
              <a:t>individualized </a:t>
            </a:r>
            <a:r>
              <a:rPr lang="en-US" altLang="zh-CN" dirty="0">
                <a:solidFill>
                  <a:srgbClr val="FF0000"/>
                </a:solidFill>
              </a:rPr>
              <a:t>remedial </a:t>
            </a:r>
            <a:r>
              <a:rPr lang="en-US" altLang="zh-CN" dirty="0" smtClean="0">
                <a:solidFill>
                  <a:srgbClr val="FF0000"/>
                </a:solidFill>
              </a:rPr>
              <a:t>exercises </a:t>
            </a:r>
            <a:r>
              <a:rPr lang="en-US" altLang="zh-CN" dirty="0" smtClean="0"/>
              <a:t>(average 18 exercise, range across 3 to 63)</a:t>
            </a:r>
          </a:p>
          <a:p>
            <a:pPr lvl="1"/>
            <a:r>
              <a:rPr lang="en-US" altLang="zh-CN" dirty="0" smtClean="0"/>
              <a:t>final section: not mastery, fixed exercise, no remediation</a:t>
            </a:r>
          </a:p>
          <a:p>
            <a:pPr lvl="1"/>
            <a:r>
              <a:rPr lang="en-US" altLang="zh-CN" dirty="0" smtClean="0"/>
              <a:t>test (exercises without tutor), after 1, 4, 6 sections</a:t>
            </a:r>
          </a:p>
          <a:p>
            <a:pPr lvl="2"/>
            <a:r>
              <a:rPr lang="en-US" altLang="zh-CN" dirty="0" smtClean="0"/>
              <a:t>mastery: 1, 4</a:t>
            </a:r>
          </a:p>
          <a:p>
            <a:pPr lvl="2"/>
            <a:r>
              <a:rPr lang="en-US" altLang="zh-CN" dirty="0" smtClean="0"/>
              <a:t>intermediate level: 6</a:t>
            </a:r>
          </a:p>
        </p:txBody>
      </p:sp>
    </p:spTree>
    <p:extLst>
      <p:ext uri="{BB962C8B-B14F-4D97-AF65-F5344CB8AC3E}">
        <p14:creationId xmlns:p14="http://schemas.microsoft.com/office/powerpoint/2010/main" val="360689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 Validity: Experiment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397241" cy="48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27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Individual Differences in Learning and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Parameters varied across rules: reflects rule difficulty, but mis-estimates the learning state of students</a:t>
            </a:r>
          </a:p>
          <a:p>
            <a:r>
              <a:rPr lang="en-US" altLang="zh-CN" dirty="0" smtClean="0"/>
              <a:t>above-average students: few errors -&gt; underestimates -&gt; more remedial exercises</a:t>
            </a:r>
          </a:p>
          <a:p>
            <a:r>
              <a:rPr lang="en-US" altLang="zh-CN" dirty="0" smtClean="0"/>
              <a:t>below-average students: many errors -&gt; overestimates -&gt; less remedial exercises</a:t>
            </a:r>
          </a:p>
          <a:p>
            <a:r>
              <a:rPr lang="en-US" altLang="zh-CN" dirty="0"/>
              <a:t>This results in the observed </a:t>
            </a:r>
            <a:r>
              <a:rPr lang="en-US" altLang="zh-CN" dirty="0">
                <a:solidFill>
                  <a:srgbClr val="FF0000"/>
                </a:solidFill>
              </a:rPr>
              <a:t>negative correlation</a:t>
            </a:r>
            <a:r>
              <a:rPr lang="en-US" altLang="zh-CN" dirty="0"/>
              <a:t> of tutor errors and posttest accuracy.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39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Individual </a:t>
            </a:r>
            <a:r>
              <a:rPr lang="en-US" altLang="zh-CN" dirty="0" smtClean="0"/>
              <a:t>Difference </a:t>
            </a:r>
            <a:r>
              <a:rPr lang="en-US" altLang="zh-CN" dirty="0"/>
              <a:t>weights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weight for each of the four parameters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8" y="3211889"/>
            <a:ext cx="12430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2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8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Mastery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core idea is that virtually all students can achieve expertise in a domain if two conditions are met:</a:t>
            </a:r>
            <a:endParaRPr lang="en-US" altLang="zh-CN" dirty="0" smtClean="0"/>
          </a:p>
          <a:p>
            <a:pPr lvl="1"/>
            <a:r>
              <a:rPr lang="en-US" altLang="zh-CN" dirty="0"/>
              <a:t>the domain knowledge is appropriately analyzed into a hierarchy of component </a:t>
            </a:r>
            <a:r>
              <a:rPr lang="en-US" altLang="zh-CN" dirty="0" smtClean="0"/>
              <a:t>skills</a:t>
            </a:r>
          </a:p>
          <a:p>
            <a:pPr lvl="1"/>
            <a:r>
              <a:rPr lang="en-US" altLang="zh-CN" dirty="0" smtClean="0"/>
              <a:t>learning experiences are structured to ensure that students master prerequisite skills before tackling higher level skills in the hierarchy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5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Tutor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8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5078" y="-795079"/>
            <a:ext cx="6856261" cy="84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90" y="0"/>
            <a:ext cx="5836322" cy="68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Tracing and Mastery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50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Evaluation of 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Four studies:</a:t>
            </a:r>
          </a:p>
          <a:p>
            <a:pPr lvl="1"/>
            <a:r>
              <a:rPr lang="en-US" altLang="zh-CN" dirty="0" smtClean="0"/>
              <a:t>performance, revise rule set, adjust parameter estimates</a:t>
            </a:r>
          </a:p>
          <a:p>
            <a:pPr lvl="1"/>
            <a:r>
              <a:rPr lang="en-US" altLang="zh-CN" dirty="0" smtClean="0"/>
              <a:t>individual differences</a:t>
            </a:r>
          </a:p>
          <a:p>
            <a:pPr lvl="1"/>
            <a:r>
              <a:rPr lang="en-US" altLang="zh-CN" dirty="0" smtClean="0"/>
              <a:t>assesse individual differences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1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Internal Validity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627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Predict Formula for One Goal:</a:t>
            </a:r>
          </a:p>
          <a:p>
            <a:pPr lvl="1"/>
            <a:r>
              <a:rPr lang="en-US" altLang="zh-CN" i="1" dirty="0" smtClean="0"/>
              <a:t>p(C</a:t>
            </a:r>
            <a:r>
              <a:rPr lang="en-US" altLang="zh-CN" i="1" baseline="-25000" dirty="0" smtClean="0"/>
              <a:t>is</a:t>
            </a:r>
            <a:r>
              <a:rPr lang="en-US" altLang="zh-CN" i="1" dirty="0"/>
              <a:t>) = </a:t>
            </a:r>
            <a:r>
              <a:rPr lang="en-US" altLang="zh-CN" i="1" dirty="0" smtClean="0"/>
              <a:t>p(</a:t>
            </a:r>
            <a:r>
              <a:rPr lang="en-US" altLang="zh-CN" i="1" dirty="0" err="1" smtClean="0"/>
              <a:t>L</a:t>
            </a:r>
            <a:r>
              <a:rPr lang="en-US" altLang="zh-CN" i="1" baseline="-25000" dirty="0" err="1" smtClean="0"/>
              <a:t>rs</a:t>
            </a:r>
            <a:r>
              <a:rPr lang="en-US" altLang="zh-CN" i="1" dirty="0" smtClean="0"/>
              <a:t>) </a:t>
            </a:r>
            <a:r>
              <a:rPr lang="en-US" altLang="zh-CN" i="1" dirty="0"/>
              <a:t>* </a:t>
            </a:r>
            <a:r>
              <a:rPr lang="en-US" altLang="zh-CN" dirty="0"/>
              <a:t>(1 - </a:t>
            </a:r>
            <a:r>
              <a:rPr lang="en-US" altLang="zh-CN" i="1" dirty="0" smtClean="0"/>
              <a:t>p(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r</a:t>
            </a:r>
            <a:r>
              <a:rPr lang="en-US" altLang="zh-CN" i="1" dirty="0" smtClean="0"/>
              <a:t>)) </a:t>
            </a:r>
            <a:r>
              <a:rPr lang="en-US" altLang="zh-CN" i="1" dirty="0"/>
              <a:t>+ </a:t>
            </a:r>
            <a:r>
              <a:rPr lang="en-US" altLang="zh-CN" dirty="0"/>
              <a:t>(1 - </a:t>
            </a:r>
            <a:r>
              <a:rPr lang="en-US" altLang="zh-CN" i="1" dirty="0" smtClean="0"/>
              <a:t>p(</a:t>
            </a:r>
            <a:r>
              <a:rPr lang="en-US" altLang="zh-CN" i="1" dirty="0" err="1" smtClean="0"/>
              <a:t>L</a:t>
            </a:r>
            <a:r>
              <a:rPr lang="en-US" altLang="zh-CN" i="1" baseline="-25000" dirty="0" err="1" smtClean="0"/>
              <a:t>rs</a:t>
            </a:r>
            <a:r>
              <a:rPr lang="en-US" altLang="zh-CN" i="1" dirty="0" smtClean="0"/>
              <a:t>)) </a:t>
            </a:r>
            <a:r>
              <a:rPr lang="en-US" altLang="zh-CN" i="1" dirty="0"/>
              <a:t>*</a:t>
            </a:r>
            <a:r>
              <a:rPr lang="en-US" altLang="zh-CN" i="1" dirty="0" smtClean="0"/>
              <a:t> p(G</a:t>
            </a:r>
            <a:r>
              <a:rPr lang="en-US" altLang="zh-CN" i="1" baseline="-25000" dirty="0"/>
              <a:t>r</a:t>
            </a:r>
            <a:r>
              <a:rPr lang="en-US" altLang="zh-CN" i="1" dirty="0" smtClean="0"/>
              <a:t>), </a:t>
            </a:r>
            <a:r>
              <a:rPr lang="en-US" altLang="zh-CN" dirty="0"/>
              <a:t>i: goal, s: student, r: rule</a:t>
            </a:r>
          </a:p>
          <a:p>
            <a:pPr lvl="1"/>
            <a:r>
              <a:rPr lang="en-US" altLang="zh-CN" dirty="0" smtClean="0"/>
              <a:t>parameters is constant (estimated from an earlier group of students)</a:t>
            </a:r>
          </a:p>
          <a:p>
            <a:r>
              <a:rPr lang="en-US" altLang="zh-CN" dirty="0" smtClean="0"/>
              <a:t>Three Statistics:</a:t>
            </a:r>
          </a:p>
          <a:p>
            <a:pPr lvl="1"/>
            <a:r>
              <a:rPr lang="en-US" altLang="zh-CN" dirty="0" smtClean="0"/>
              <a:t>correlation between actual accuracy and predicted accuracy</a:t>
            </a:r>
          </a:p>
          <a:p>
            <a:pPr lvl="1"/>
            <a:r>
              <a:rPr lang="en-US" altLang="zh-CN" dirty="0" smtClean="0"/>
              <a:t>mean error (</a:t>
            </a:r>
            <a:r>
              <a:rPr lang="en-US" altLang="zh-CN" dirty="0"/>
              <a:t>expected accuracy minus actual </a:t>
            </a:r>
            <a:r>
              <a:rPr lang="en-US" altLang="zh-CN" dirty="0" smtClean="0"/>
              <a:t>accuracy)</a:t>
            </a:r>
          </a:p>
          <a:p>
            <a:pPr lvl="1"/>
            <a:r>
              <a:rPr lang="en-US" altLang="zh-CN" dirty="0" smtClean="0"/>
              <a:t>mean absolute error </a:t>
            </a:r>
            <a:r>
              <a:rPr lang="en-US" altLang="zh-CN" dirty="0"/>
              <a:t>(average </a:t>
            </a:r>
            <a:r>
              <a:rPr lang="en-US" altLang="zh-CN" dirty="0" smtClean="0"/>
              <a:t>absolute value </a:t>
            </a:r>
            <a:r>
              <a:rPr lang="en-US" altLang="zh-CN" dirty="0"/>
              <a:t>of predicted accuracy minus actual accuracy)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93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Internal Validity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Result: </a:t>
            </a:r>
          </a:p>
          <a:p>
            <a:pPr lvl="1"/>
            <a:r>
              <a:rPr lang="en-US" altLang="zh-CN" dirty="0" smtClean="0"/>
              <a:t>moderately correlated: r=0.47, p&lt;0.05</a:t>
            </a:r>
          </a:p>
          <a:p>
            <a:pPr lvl="1"/>
            <a:r>
              <a:rPr lang="en-US" altLang="zh-CN" dirty="0" smtClean="0"/>
              <a:t>mean error rate: 0.06</a:t>
            </a:r>
          </a:p>
          <a:p>
            <a:pPr lvl="1"/>
            <a:r>
              <a:rPr lang="en-US" altLang="zh-CN" dirty="0" smtClean="0"/>
              <a:t>mean absolute error rate: 0.16(relatively high).</a:t>
            </a:r>
          </a:p>
          <a:p>
            <a:r>
              <a:rPr lang="en-US" altLang="zh-CN" dirty="0" smtClean="0"/>
              <a:t>Revise in two ways</a:t>
            </a:r>
          </a:p>
          <a:p>
            <a:pPr lvl="1"/>
            <a:r>
              <a:rPr lang="en-US" altLang="zh-CN" dirty="0" smtClean="0"/>
              <a:t>allow parameters to vary across rules</a:t>
            </a:r>
          </a:p>
          <a:p>
            <a:pPr lvl="2"/>
            <a:r>
              <a:rPr lang="en-US" altLang="zh-CN" dirty="0" smtClean="0"/>
              <a:t>r=0.85, mean error: -0.01, absolute error: 0.07</a:t>
            </a:r>
          </a:p>
          <a:p>
            <a:pPr lvl="1"/>
            <a:r>
              <a:rPr lang="en-US" altLang="zh-CN" dirty="0" smtClean="0"/>
              <a:t>revise rule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76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13844</TotalTime>
  <Words>517</Words>
  <Application>Microsoft Office PowerPoint</Application>
  <PresentationFormat>宽屏</PresentationFormat>
  <Paragraphs>62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Times New Roman</vt:lpstr>
      <vt:lpstr>Office 主题​​</vt:lpstr>
      <vt:lpstr>Knowledge Tracing: Modeling the Acquisition of Procedural Knowledge </vt:lpstr>
      <vt:lpstr>Mastery Learning</vt:lpstr>
      <vt:lpstr>Programming Tutor</vt:lpstr>
      <vt:lpstr>PowerPoint 演示文稿</vt:lpstr>
      <vt:lpstr>PowerPoint 演示文稿</vt:lpstr>
      <vt:lpstr>Knowledge Tracing and Mastery Learning</vt:lpstr>
      <vt:lpstr>Empirical Evaluation of KT</vt:lpstr>
      <vt:lpstr>Internal Validity</vt:lpstr>
      <vt:lpstr>Internal Validity</vt:lpstr>
      <vt:lpstr>Revise Rule Set</vt:lpstr>
      <vt:lpstr>Revise Rule Set</vt:lpstr>
      <vt:lpstr>External Validity: Differ from the internal validity</vt:lpstr>
      <vt:lpstr>External Validity: Experiment Process</vt:lpstr>
      <vt:lpstr>External Validity: Experiment Result</vt:lpstr>
      <vt:lpstr>Individual Differences in Learning and Performance</vt:lpstr>
      <vt:lpstr>Individual Difference weights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Tracing: Modeling the Acquisition of Procedural Knowledge</dc:title>
  <dc:creator>Windows 用户</dc:creator>
  <cp:lastModifiedBy>Windows 用户</cp:lastModifiedBy>
  <cp:revision>171</cp:revision>
  <dcterms:created xsi:type="dcterms:W3CDTF">2018-12-12T07:22:53Z</dcterms:created>
  <dcterms:modified xsi:type="dcterms:W3CDTF">2019-06-10T08:45:49Z</dcterms:modified>
</cp:coreProperties>
</file>