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4"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71460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7896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338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852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163443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80822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332512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225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10155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9838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5CDC5AA-F08D-4DF5-8773-B91CE5BA1C39}" type="datetimeFigureOut">
              <a:rPr lang="zh-CN" altLang="en-US" smtClean="0"/>
              <a:t>2019/3/27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60450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DC5AA-F08D-4DF5-8773-B91CE5BA1C39}" type="datetimeFigureOut">
              <a:rPr lang="zh-CN" altLang="en-US" smtClean="0"/>
              <a:t>2019/3/27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92C45-0795-44D9-95B7-14EFE40D7112}" type="slidenum">
              <a:rPr lang="zh-CN" altLang="en-US" smtClean="0"/>
              <a:t>‹#›</a:t>
            </a:fld>
            <a:endParaRPr lang="zh-CN" altLang="en-US"/>
          </a:p>
        </p:txBody>
      </p:sp>
    </p:spTree>
    <p:extLst>
      <p:ext uri="{BB962C8B-B14F-4D97-AF65-F5344CB8AC3E}">
        <p14:creationId xmlns:p14="http://schemas.microsoft.com/office/powerpoint/2010/main" val="244957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dirty="0" smtClean="0"/>
              <a:t>Explainable AI</a:t>
            </a:r>
            <a:r>
              <a:rPr lang="en-US" altLang="zh-CN" dirty="0" smtClean="0"/>
              <a:t/>
            </a:r>
            <a:br>
              <a:rPr lang="en-US" altLang="zh-CN" dirty="0" smtClean="0"/>
            </a:br>
            <a:r>
              <a:rPr lang="zh-CN" altLang="en-US" sz="2400" dirty="0" smtClean="0"/>
              <a:t>孟</a:t>
            </a:r>
            <a:r>
              <a:rPr lang="zh-CN" altLang="en-US" sz="2400" dirty="0"/>
              <a:t>庆</a:t>
            </a:r>
            <a:r>
              <a:rPr lang="zh-CN" altLang="en-US" sz="2400" dirty="0" smtClean="0"/>
              <a:t>钢</a:t>
            </a:r>
            <a:r>
              <a:rPr lang="en-US" altLang="zh-CN" sz="2400" dirty="0" smtClean="0"/>
              <a:t/>
            </a:r>
            <a:br>
              <a:rPr lang="en-US" altLang="zh-CN" sz="2400" dirty="0" smtClean="0"/>
            </a:br>
            <a:r>
              <a:rPr lang="en-US" altLang="zh-CN" sz="2400" dirty="0" smtClean="0"/>
              <a:t>2019.03.27</a:t>
            </a:r>
            <a:endParaRPr lang="zh-CN" altLang="en-US" sz="2400" dirty="0"/>
          </a:p>
        </p:txBody>
      </p:sp>
      <p:sp>
        <p:nvSpPr>
          <p:cNvPr id="3" name="副标题 2"/>
          <p:cNvSpPr>
            <a:spLocks noGrp="1"/>
          </p:cNvSpPr>
          <p:nvPr>
            <p:ph type="subTitle" idx="1"/>
          </p:nvPr>
        </p:nvSpPr>
        <p:spPr/>
        <p:txBody>
          <a:bodyPr/>
          <a:lstStyle/>
          <a:p>
            <a:pPr algn="l"/>
            <a:endParaRPr lang="zh-CN" altLang="en-US" dirty="0"/>
          </a:p>
        </p:txBody>
      </p:sp>
    </p:spTree>
    <p:extLst>
      <p:ext uri="{BB962C8B-B14F-4D97-AF65-F5344CB8AC3E}">
        <p14:creationId xmlns:p14="http://schemas.microsoft.com/office/powerpoint/2010/main" val="3063962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p:txBody>
          <a:bodyPr/>
          <a:lstStyle/>
          <a:p>
            <a:r>
              <a:rPr lang="en-US" altLang="zh-CN" dirty="0" smtClean="0"/>
              <a:t>AI technology may </a:t>
            </a:r>
            <a:r>
              <a:rPr lang="en-US" altLang="zh-CN" dirty="0"/>
              <a:t>have trouble explaining why their algorithm gave a </a:t>
            </a:r>
            <a:r>
              <a:rPr lang="en-US" altLang="zh-CN" dirty="0" smtClean="0"/>
              <a:t>decision</a:t>
            </a:r>
            <a:r>
              <a:rPr lang="zh-CN" altLang="en-US" dirty="0" smtClean="0"/>
              <a:t>。</a:t>
            </a:r>
            <a:endParaRPr lang="en-US" altLang="zh-CN" dirty="0" smtClean="0"/>
          </a:p>
          <a:p>
            <a:r>
              <a:rPr lang="en-US" altLang="zh-CN" dirty="0"/>
              <a:t>T</a:t>
            </a:r>
            <a:r>
              <a:rPr lang="en-US" altLang="zh-CN" dirty="0" smtClean="0"/>
              <a:t>he </a:t>
            </a:r>
            <a:r>
              <a:rPr lang="en-US" altLang="zh-CN" dirty="0"/>
              <a:t>laymen end-user may not simply trust the </a:t>
            </a:r>
            <a:r>
              <a:rPr lang="en-US" altLang="zh-CN" dirty="0" smtClean="0"/>
              <a:t>machine’s predictions </a:t>
            </a:r>
            <a:r>
              <a:rPr lang="en-US" altLang="zh-CN" dirty="0"/>
              <a:t>without contextual proof and reasoning.</a:t>
            </a:r>
            <a:endParaRPr lang="zh-CN" altLang="en-US" dirty="0"/>
          </a:p>
        </p:txBody>
      </p:sp>
    </p:spTree>
    <p:extLst>
      <p:ext uri="{BB962C8B-B14F-4D97-AF65-F5344CB8AC3E}">
        <p14:creationId xmlns:p14="http://schemas.microsoft.com/office/powerpoint/2010/main" val="14238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Explainable AI (XAI)?</a:t>
            </a:r>
            <a:endParaRPr lang="zh-CN" altLang="en-US" dirty="0"/>
          </a:p>
        </p:txBody>
      </p:sp>
      <p:sp>
        <p:nvSpPr>
          <p:cNvPr id="3" name="内容占位符 2"/>
          <p:cNvSpPr>
            <a:spLocks noGrp="1"/>
          </p:cNvSpPr>
          <p:nvPr>
            <p:ph idx="1"/>
          </p:nvPr>
        </p:nvSpPr>
        <p:spPr/>
        <p:txBody>
          <a:bodyPr/>
          <a:lstStyle/>
          <a:p>
            <a:r>
              <a:rPr lang="en-US" altLang="zh-CN" dirty="0" smtClean="0"/>
              <a:t>Explainable AI (XAI) is any technology that can accurately explain a decision or action at the individual level.</a:t>
            </a:r>
            <a:endParaRPr lang="zh-CN" altLang="en-US" dirty="0" smtClean="0"/>
          </a:p>
          <a:p>
            <a:endParaRPr lang="zh-CN" altLang="en-US" dirty="0"/>
          </a:p>
        </p:txBody>
      </p:sp>
    </p:spTree>
    <p:extLst>
      <p:ext uri="{BB962C8B-B14F-4D97-AF65-F5344CB8AC3E}">
        <p14:creationId xmlns:p14="http://schemas.microsoft.com/office/powerpoint/2010/main" val="1476218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Methods</a:t>
            </a:r>
            <a:endParaRPr lang="zh-CN" altLang="en-US" dirty="0"/>
          </a:p>
        </p:txBody>
      </p:sp>
      <p:sp>
        <p:nvSpPr>
          <p:cNvPr id="3" name="内容占位符 2"/>
          <p:cNvSpPr>
            <a:spLocks noGrp="1"/>
          </p:cNvSpPr>
          <p:nvPr>
            <p:ph idx="1"/>
          </p:nvPr>
        </p:nvSpPr>
        <p:spPr/>
        <p:txBody>
          <a:bodyPr/>
          <a:lstStyle/>
          <a:p>
            <a:r>
              <a:rPr lang="en-US" altLang="zh-CN" dirty="0" smtClean="0"/>
              <a:t>Ante-Hoc Methods</a:t>
            </a:r>
          </a:p>
          <a:p>
            <a:pPr lvl="1"/>
            <a:r>
              <a:rPr lang="en-US" altLang="zh-CN" dirty="0"/>
              <a:t>Ante-hoc techniques entail baking explainability into a model from the beginning.</a:t>
            </a:r>
            <a:endParaRPr lang="en-US" altLang="zh-CN" dirty="0" smtClean="0"/>
          </a:p>
          <a:p>
            <a:r>
              <a:rPr lang="en-US" altLang="zh-CN" dirty="0" smtClean="0"/>
              <a:t>Post-Hoc Methods</a:t>
            </a:r>
          </a:p>
          <a:p>
            <a:pPr lvl="1"/>
            <a:r>
              <a:rPr lang="en-US" altLang="zh-CN" dirty="0"/>
              <a:t>Post-hoc techniques allow models to be trained normally, with explainability only being incorporated at testing time.</a:t>
            </a:r>
            <a:endParaRPr lang="zh-CN" altLang="en-US" dirty="0"/>
          </a:p>
        </p:txBody>
      </p:sp>
    </p:spTree>
    <p:extLst>
      <p:ext uri="{BB962C8B-B14F-4D97-AF65-F5344CB8AC3E}">
        <p14:creationId xmlns:p14="http://schemas.microsoft.com/office/powerpoint/2010/main" val="214820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normAutofit/>
          </a:bodyPr>
          <a:lstStyle/>
          <a:p>
            <a:r>
              <a:rPr lang="en-US" altLang="zh-CN" dirty="0" smtClean="0"/>
              <a:t>Reversed Time Attention Model (RETAIN)</a:t>
            </a:r>
          </a:p>
          <a:p>
            <a:pPr lvl="1"/>
            <a:r>
              <a:rPr lang="en-US" altLang="zh-CN" dirty="0"/>
              <a:t>The attention mechanism helped explain which part the neural network was focusing on and which features helped influence its choice.</a:t>
            </a:r>
            <a:endParaRPr lang="en-US" altLang="zh-CN" dirty="0" smtClean="0"/>
          </a:p>
          <a:p>
            <a:endParaRPr lang="zh-CN" altLang="en-US" dirty="0"/>
          </a:p>
        </p:txBody>
      </p:sp>
    </p:spTree>
    <p:extLst>
      <p:ext uri="{BB962C8B-B14F-4D97-AF65-F5344CB8AC3E}">
        <p14:creationId xmlns:p14="http://schemas.microsoft.com/office/powerpoint/2010/main" val="217168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Ante-Hoc Methods</a:t>
            </a:r>
            <a:endParaRPr lang="zh-CN" altLang="en-US" dirty="0"/>
          </a:p>
        </p:txBody>
      </p:sp>
      <p:sp>
        <p:nvSpPr>
          <p:cNvPr id="3" name="内容占位符 2"/>
          <p:cNvSpPr>
            <a:spLocks noGrp="1"/>
          </p:cNvSpPr>
          <p:nvPr>
            <p:ph idx="1"/>
          </p:nvPr>
        </p:nvSpPr>
        <p:spPr/>
        <p:txBody>
          <a:bodyPr/>
          <a:lstStyle/>
          <a:p>
            <a:r>
              <a:rPr lang="en-US" altLang="zh-CN" dirty="0" smtClean="0"/>
              <a:t>Bayesian Deep Learning (BDL)</a:t>
            </a:r>
          </a:p>
          <a:p>
            <a:pPr lvl="1"/>
            <a:r>
              <a:rPr lang="en-US" altLang="zh-CN" dirty="0" smtClean="0"/>
              <a:t>BDL enables one to gauge how uncertain a neural network is about its predictions. These deep architectures can model complex tasks by leveraging the hierarchical representation power of deep learning, while also being able to infer complex multi-modal posterior distributions. Bayesian deep learning models typically form uncertainty estimates by either placing distributions over model weights, or by learning a direct mapping to probabilistic outputs. By knowing the weight distributions of various predictions and classes, we can tell a lot about what feature led to what decisions and the relative important of it.</a:t>
            </a:r>
          </a:p>
          <a:p>
            <a:endParaRPr lang="zh-CN" altLang="en-US" dirty="0"/>
          </a:p>
        </p:txBody>
      </p:sp>
    </p:spTree>
    <p:extLst>
      <p:ext uri="{BB962C8B-B14F-4D97-AF65-F5344CB8AC3E}">
        <p14:creationId xmlns:p14="http://schemas.microsoft.com/office/powerpoint/2010/main" val="167645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br>
              <a:rPr lang="en-US" altLang="zh-CN" dirty="0" smtClean="0"/>
            </a:b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Local Interpretable Model-Agnostic Explanations (LIME)</a:t>
            </a:r>
          </a:p>
          <a:p>
            <a:pPr lvl="1"/>
            <a:r>
              <a:rPr lang="en-US" altLang="zh-CN" dirty="0"/>
              <a:t>This isn’t a purely transparent model as it provides the explanation after a decision has been made. Hence it can have wide range of applications as it isn’t customized to one domain unlike RETAIN. For example for an image classification problem using a CNN, we get the probability distribution over classes. Then we make small changes to input to see how it affects the distribution and collect the results. Then using a linear interpretable model, on the collected perturbation set, we can explain changed in the key features extracted with their weights telling us how prominent they are. It blacks out different parts of the original image and feeds the resulting “perturbed” images back through the model, checking to see which perturbations throw the algorithm off the furthest to derive reasoning behind the algorithms decisions. For example, for an image of a tree frog, LIME found that erasing parts of the frog’s face made it much harder for the model to identify the image, showing that much of the original classification decision was based on the frog’s face. LIME is generally applicable to image classifications tasks.</a:t>
            </a:r>
            <a:endParaRPr lang="en-US" altLang="zh-CN" dirty="0" smtClean="0"/>
          </a:p>
          <a:p>
            <a:endParaRPr lang="zh-CN" altLang="en-US" dirty="0"/>
          </a:p>
        </p:txBody>
      </p:sp>
    </p:spTree>
    <p:extLst>
      <p:ext uri="{BB962C8B-B14F-4D97-AF65-F5344CB8AC3E}">
        <p14:creationId xmlns:p14="http://schemas.microsoft.com/office/powerpoint/2010/main" val="138192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Layer-wise Relevance Propagation (LRP)</a:t>
            </a:r>
          </a:p>
          <a:p>
            <a:pPr lvl="1"/>
            <a:r>
              <a:rPr lang="en-US" altLang="zh-CN" dirty="0" smtClean="0"/>
              <a:t>This approach is based on the principles of redistribution and conservation. Here when we have an image and probability distribution of classes, we redistribute these to the input pixels, layer by layer. We can decide the relevance of inputs and features by going backwards using Deep CNN to extract relevant features before identifying similarity between the images in feature space. We try to infer pixel-level details of the images that may have significantly informed the model’s choice.</a:t>
            </a:r>
          </a:p>
          <a:p>
            <a:endParaRPr lang="zh-CN" altLang="en-US" dirty="0"/>
          </a:p>
        </p:txBody>
      </p:sp>
    </p:spTree>
    <p:extLst>
      <p:ext uri="{BB962C8B-B14F-4D97-AF65-F5344CB8AC3E}">
        <p14:creationId xmlns:p14="http://schemas.microsoft.com/office/powerpoint/2010/main" val="208191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Post-Hoc Methods</a:t>
            </a:r>
            <a:endParaRPr lang="zh-CN" altLang="en-US" dirty="0"/>
          </a:p>
        </p:txBody>
      </p:sp>
      <p:sp>
        <p:nvSpPr>
          <p:cNvPr id="3" name="内容占位符 2"/>
          <p:cNvSpPr>
            <a:spLocks noGrp="1"/>
          </p:cNvSpPr>
          <p:nvPr>
            <p:ph idx="1"/>
          </p:nvPr>
        </p:nvSpPr>
        <p:spPr/>
        <p:txBody>
          <a:bodyPr/>
          <a:lstStyle/>
          <a:p>
            <a:r>
              <a:rPr lang="en-US" altLang="zh-CN" dirty="0" smtClean="0"/>
              <a:t>BETA</a:t>
            </a:r>
          </a:p>
          <a:p>
            <a:pPr lvl="1"/>
            <a:r>
              <a:rPr lang="en-US" altLang="zh-CN" dirty="0" smtClean="0"/>
              <a:t>BETA is closely connected to Interpretable Decision Sets. BETA learns a compact two-level decision set in which each rule explains part of the model behavior unambiguously. It uses a objective function so that the learning process is optimized for high fidelity (high agreement between explanation and the model), low unambiguity (little overlaps between decision rules in the explanation), and high interpretability (the explanation decision set is lightweight and small). These aspects are combined into one objection function to optimize for.</a:t>
            </a:r>
            <a:endParaRPr lang="zh-CN" altLang="en-US" dirty="0" smtClean="0"/>
          </a:p>
          <a:p>
            <a:endParaRPr lang="zh-CN" altLang="en-US" dirty="0"/>
          </a:p>
        </p:txBody>
      </p:sp>
    </p:spTree>
    <p:extLst>
      <p:ext uri="{BB962C8B-B14F-4D97-AF65-F5344CB8AC3E}">
        <p14:creationId xmlns:p14="http://schemas.microsoft.com/office/powerpoint/2010/main" val="218972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627</Words>
  <Application>Microsoft Office PowerPoint</Application>
  <PresentationFormat>宽屏</PresentationFormat>
  <Paragraphs>26</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Explainable AI 孟庆钢 2019.03.27</vt:lpstr>
      <vt:lpstr>Background</vt:lpstr>
      <vt:lpstr>What is Explainable AI (XAI)?</vt:lpstr>
      <vt:lpstr>Methods</vt:lpstr>
      <vt:lpstr>Ante-Hoc Methods</vt:lpstr>
      <vt:lpstr>Ante-Hoc Methods</vt:lpstr>
      <vt:lpstr>Post-Hoc Methods </vt:lpstr>
      <vt:lpstr>Post-Hoc Methods</vt:lpstr>
      <vt:lpstr>Post-Hoc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AI 孟庆钢 2019.03.27</dc:title>
  <dc:creator>Windows 用户</dc:creator>
  <cp:lastModifiedBy>Windows 用户</cp:lastModifiedBy>
  <cp:revision>21</cp:revision>
  <dcterms:created xsi:type="dcterms:W3CDTF">2019-03-27T01:54:13Z</dcterms:created>
  <dcterms:modified xsi:type="dcterms:W3CDTF">2019-03-27T03:29:45Z</dcterms:modified>
</cp:coreProperties>
</file>