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4" r:id="rId14"/>
    <p:sldId id="275" r:id="rId15"/>
    <p:sldId id="276" r:id="rId16"/>
    <p:sldId id="277" r:id="rId17"/>
    <p:sldId id="278" r:id="rId18"/>
    <p:sldId id="268" r:id="rId19"/>
    <p:sldId id="279" r:id="rId20"/>
    <p:sldId id="280" r:id="rId21"/>
    <p:sldId id="281" r:id="rId22"/>
    <p:sldId id="282" r:id="rId23"/>
    <p:sldId id="269" r:id="rId24"/>
    <p:sldId id="283" r:id="rId25"/>
    <p:sldId id="284" r:id="rId26"/>
    <p:sldId id="285" r:id="rId27"/>
    <p:sldId id="270" r:id="rId28"/>
    <p:sldId id="271" r:id="rId29"/>
    <p:sldId id="286" r:id="rId30"/>
    <p:sldId id="272" r:id="rId31"/>
    <p:sldId id="273" r:id="rId3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4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6DF3C0-34AC-44FB-AB5E-E052FAC7E5D3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6F09A7-660B-4232-B24D-7D329D5B59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4303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 smtClean="0"/>
              <a:t>Model-Agnostic</a:t>
            </a:r>
            <a:r>
              <a:rPr lang="zh-CN" altLang="en-US" sz="1200" dirty="0" smtClean="0"/>
              <a:t>：模型不可知论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6F09A7-660B-4232-B24D-7D329D5B59E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8297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5B17D-9EE7-405D-B728-FB6085396E1E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87F41-EFA7-4B43-A1AF-939D21FACF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7042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5B17D-9EE7-405D-B728-FB6085396E1E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87F41-EFA7-4B43-A1AF-939D21FACF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3933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5B17D-9EE7-405D-B728-FB6085396E1E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87F41-EFA7-4B43-A1AF-939D21FACF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3151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600"/>
            </a:lvl1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5B17D-9EE7-405D-B728-FB6085396E1E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87F41-EFA7-4B43-A1AF-939D21FACF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85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5B17D-9EE7-405D-B728-FB6085396E1E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87F41-EFA7-4B43-A1AF-939D21FACF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1613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5B17D-9EE7-405D-B728-FB6085396E1E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87F41-EFA7-4B43-A1AF-939D21FACF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7276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5B17D-9EE7-405D-B728-FB6085396E1E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87F41-EFA7-4B43-A1AF-939D21FACF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447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5B17D-9EE7-405D-B728-FB6085396E1E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87F41-EFA7-4B43-A1AF-939D21FACF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0854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5B17D-9EE7-405D-B728-FB6085396E1E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87F41-EFA7-4B43-A1AF-939D21FACF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202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5B17D-9EE7-405D-B728-FB6085396E1E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87F41-EFA7-4B43-A1AF-939D21FACF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0723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5B17D-9EE7-405D-B728-FB6085396E1E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87F41-EFA7-4B43-A1AF-939D21FACF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1553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E5B17D-9EE7-405D-B728-FB6085396E1E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F87F41-EFA7-4B43-A1AF-939D21FACF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5488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Explaining Explanations: An Overview of Interpretability of Machine </a:t>
            </a:r>
            <a:r>
              <a:rPr lang="en-US" altLang="zh-CN" sz="4000" dirty="0" smtClean="0"/>
              <a:t>Learning</a:t>
            </a:r>
            <a:br>
              <a:rPr lang="en-US" altLang="zh-CN" sz="4000" dirty="0" smtClean="0"/>
            </a:br>
            <a:endParaRPr lang="en-US" altLang="zh-CN" sz="4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Gilpin L H, </a:t>
            </a:r>
            <a:r>
              <a:rPr lang="en-US" altLang="zh-CN" dirty="0" err="1"/>
              <a:t>Bau</a:t>
            </a:r>
            <a:r>
              <a:rPr lang="en-US" altLang="zh-CN" dirty="0"/>
              <a:t> D, Yuan B Z, et al. Explaining Explanations: An Overview of Interpretability of Machine Learning[J]. </a:t>
            </a:r>
            <a:r>
              <a:rPr lang="en-US" altLang="zh-CN" dirty="0" err="1"/>
              <a:t>ieee</a:t>
            </a:r>
            <a:r>
              <a:rPr lang="en-US" altLang="zh-CN" dirty="0"/>
              <a:t> international conference on data science and advanced analytics, 2018.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9631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Review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i="1" dirty="0"/>
              <a:t>Explanations of </a:t>
            </a:r>
            <a:r>
              <a:rPr lang="en-US" altLang="zh-CN" i="1" dirty="0" smtClean="0"/>
              <a:t>Deep </a:t>
            </a:r>
            <a:r>
              <a:rPr lang="en-US" altLang="zh-CN" i="1" dirty="0"/>
              <a:t>Network </a:t>
            </a:r>
            <a:r>
              <a:rPr lang="en-US" altLang="zh-CN" i="1" dirty="0" smtClean="0"/>
              <a:t>Processing</a:t>
            </a:r>
          </a:p>
          <a:p>
            <a:r>
              <a:rPr lang="en-US" altLang="zh-CN" i="1" dirty="0"/>
              <a:t>Explanations of Deep Network </a:t>
            </a:r>
            <a:r>
              <a:rPr lang="en-US" altLang="zh-CN" i="1" dirty="0" smtClean="0"/>
              <a:t>Representations</a:t>
            </a:r>
          </a:p>
          <a:p>
            <a:r>
              <a:rPr lang="en-US" altLang="zh-CN" i="1" dirty="0"/>
              <a:t>Explanation-Producing Systems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5855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i="1" dirty="0" smtClean="0"/>
              <a:t>Explanations of Deep Network Processing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34014"/>
            <a:ext cx="10515600" cy="4351338"/>
          </a:xfrm>
        </p:spPr>
        <p:txBody>
          <a:bodyPr/>
          <a:lstStyle/>
          <a:p>
            <a:r>
              <a:rPr lang="en-US" altLang="zh-CN" dirty="0" smtClean="0"/>
              <a:t>ResNet</a:t>
            </a:r>
          </a:p>
          <a:p>
            <a:pPr lvl="1"/>
            <a:r>
              <a:rPr lang="en-US" altLang="zh-CN" dirty="0"/>
              <a:t>5×107 learned </a:t>
            </a:r>
            <a:r>
              <a:rPr lang="en-US" altLang="zh-CN" dirty="0" smtClean="0"/>
              <a:t>parameters</a:t>
            </a:r>
          </a:p>
          <a:p>
            <a:pPr lvl="1"/>
            <a:r>
              <a:rPr lang="en-US" altLang="zh-CN" dirty="0"/>
              <a:t>executes </a:t>
            </a:r>
            <a:r>
              <a:rPr lang="en-US" altLang="zh-CN" dirty="0" smtClean="0"/>
              <a:t>about 10</a:t>
            </a:r>
            <a:r>
              <a:rPr lang="en-US" altLang="zh-CN" baseline="30000" dirty="0" smtClean="0"/>
              <a:t>10 </a:t>
            </a:r>
            <a:r>
              <a:rPr lang="en-US" altLang="zh-CN" dirty="0" smtClean="0"/>
              <a:t>floating </a:t>
            </a:r>
            <a:r>
              <a:rPr lang="en-US" altLang="zh-CN" dirty="0"/>
              <a:t>point </a:t>
            </a:r>
            <a:r>
              <a:rPr lang="en-US" altLang="zh-CN" dirty="0" smtClean="0"/>
              <a:t>operations</a:t>
            </a:r>
          </a:p>
          <a:p>
            <a:r>
              <a:rPr lang="en-US" altLang="zh-CN" dirty="0" smtClean="0"/>
              <a:t>Reduce </a:t>
            </a:r>
            <a:r>
              <a:rPr lang="en-US" altLang="zh-CN" dirty="0"/>
              <a:t>the complexity of </a:t>
            </a:r>
            <a:r>
              <a:rPr lang="en-US" altLang="zh-CN" dirty="0" smtClean="0"/>
              <a:t>operations</a:t>
            </a:r>
          </a:p>
          <a:p>
            <a:pPr lvl="1"/>
            <a:r>
              <a:rPr lang="en-US" altLang="zh-CN" dirty="0" smtClean="0"/>
              <a:t>Proxy Model: similarly to the original model but easier to explain.</a:t>
            </a:r>
          </a:p>
          <a:p>
            <a:pPr lvl="1"/>
            <a:r>
              <a:rPr lang="en-US" altLang="zh-CN" dirty="0" smtClean="0"/>
              <a:t>Salience Map: highlight a small portion of the computation which is the most relevant.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9889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i="1" dirty="0" smtClean="0"/>
              <a:t>Explanations of Deep Network Processing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Proxy Model</a:t>
            </a:r>
            <a:endParaRPr lang="en-US" altLang="zh-CN" i="1" dirty="0" smtClean="0"/>
          </a:p>
          <a:p>
            <a:pPr lvl="1"/>
            <a:r>
              <a:rPr lang="en-US" altLang="zh-CN" i="1" dirty="0" smtClean="0"/>
              <a:t>Linear </a:t>
            </a:r>
            <a:r>
              <a:rPr lang="en-US" altLang="zh-CN" i="1" dirty="0"/>
              <a:t>Proxy </a:t>
            </a:r>
            <a:r>
              <a:rPr lang="en-US" altLang="zh-CN" i="1" dirty="0" smtClean="0"/>
              <a:t>Models</a:t>
            </a:r>
          </a:p>
          <a:p>
            <a:pPr lvl="1"/>
            <a:r>
              <a:rPr lang="en-US" altLang="zh-CN" i="1" dirty="0"/>
              <a:t>Decision </a:t>
            </a:r>
            <a:r>
              <a:rPr lang="en-US" altLang="zh-CN" i="1" dirty="0" smtClean="0"/>
              <a:t>Trees</a:t>
            </a:r>
          </a:p>
          <a:p>
            <a:pPr lvl="1"/>
            <a:r>
              <a:rPr lang="en-US" altLang="zh-CN" i="1" dirty="0"/>
              <a:t>Automatic-Rule </a:t>
            </a:r>
            <a:r>
              <a:rPr lang="en-US" altLang="zh-CN" i="1" dirty="0" smtClean="0"/>
              <a:t>Extraction</a:t>
            </a:r>
          </a:p>
          <a:p>
            <a:r>
              <a:rPr lang="en-US" altLang="zh-CN" i="1" dirty="0"/>
              <a:t>Salience </a:t>
            </a:r>
            <a:r>
              <a:rPr lang="en-US" altLang="zh-CN" i="1" dirty="0" smtClean="0"/>
              <a:t>Mapping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7446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i="1" dirty="0" smtClean="0"/>
              <a:t>Linear Proxy Models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200" dirty="0" smtClean="0"/>
              <a:t>LIME (Local Interpretable Model-Agnostic Explanations)</a:t>
            </a:r>
          </a:p>
          <a:p>
            <a:pPr lvl="1"/>
            <a:r>
              <a:rPr lang="en-US" altLang="zh-CN" dirty="0" smtClean="0"/>
              <a:t>With LIME, a black-box system is explained by probing behavior on </a:t>
            </a:r>
            <a:r>
              <a:rPr lang="en-US" altLang="zh-CN" dirty="0" smtClean="0">
                <a:solidFill>
                  <a:srgbClr val="FF0000"/>
                </a:solidFill>
              </a:rPr>
              <a:t>perturbations of an input</a:t>
            </a:r>
            <a:r>
              <a:rPr lang="en-US" altLang="zh-CN" dirty="0" smtClean="0"/>
              <a:t>, and then that data is used to construct a </a:t>
            </a:r>
            <a:r>
              <a:rPr lang="en-US" altLang="zh-CN" dirty="0" smtClean="0">
                <a:solidFill>
                  <a:srgbClr val="FF0000"/>
                </a:solidFill>
              </a:rPr>
              <a:t>local linear model</a:t>
            </a:r>
            <a:r>
              <a:rPr lang="en-US" altLang="zh-CN" dirty="0" smtClean="0"/>
              <a:t> that serves as a simplified proxy for the full model in the neighborhood of the input.</a:t>
            </a:r>
          </a:p>
          <a:p>
            <a:pPr lvl="1"/>
            <a:r>
              <a:rPr lang="en-US" altLang="zh-CN" dirty="0"/>
              <a:t>can be used to identify </a:t>
            </a:r>
            <a:r>
              <a:rPr lang="en-US" altLang="zh-CN" dirty="0">
                <a:solidFill>
                  <a:srgbClr val="FF0000"/>
                </a:solidFill>
              </a:rPr>
              <a:t>regions of the input </a:t>
            </a:r>
            <a:r>
              <a:rPr lang="en-US" altLang="zh-CN" dirty="0" smtClean="0"/>
              <a:t>that </a:t>
            </a:r>
            <a:r>
              <a:rPr lang="en-US" altLang="zh-CN" dirty="0" smtClean="0">
                <a:solidFill>
                  <a:srgbClr val="FF0000"/>
                </a:solidFill>
              </a:rPr>
              <a:t>are </a:t>
            </a:r>
            <a:r>
              <a:rPr lang="en-US" altLang="zh-CN" dirty="0">
                <a:solidFill>
                  <a:srgbClr val="FF0000"/>
                </a:solidFill>
              </a:rPr>
              <a:t>most influential </a:t>
            </a:r>
            <a:r>
              <a:rPr lang="en-US" altLang="zh-CN" dirty="0"/>
              <a:t>for a decision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8182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i="1" dirty="0" smtClean="0"/>
              <a:t>Decision Trees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DeepRED</a:t>
            </a:r>
          </a:p>
          <a:p>
            <a:pPr lvl="1"/>
            <a:r>
              <a:rPr lang="en-US" altLang="zh-CN" dirty="0" smtClean="0"/>
              <a:t>RxREN: </a:t>
            </a:r>
            <a:r>
              <a:rPr lang="en-US" altLang="zh-CN" dirty="0"/>
              <a:t>prune </a:t>
            </a:r>
            <a:r>
              <a:rPr lang="en-US" altLang="zh-CN" dirty="0" smtClean="0"/>
              <a:t>unnecessary input</a:t>
            </a:r>
          </a:p>
          <a:p>
            <a:pPr lvl="1"/>
            <a:r>
              <a:rPr lang="en-US" altLang="zh-CN" dirty="0" smtClean="0"/>
              <a:t>C4.5: </a:t>
            </a:r>
            <a:r>
              <a:rPr lang="en-US" altLang="zh-CN" dirty="0"/>
              <a:t>a </a:t>
            </a:r>
            <a:r>
              <a:rPr lang="en-US" altLang="zh-CN" dirty="0" smtClean="0"/>
              <a:t>statistical method for </a:t>
            </a:r>
            <a:r>
              <a:rPr lang="en-US" altLang="zh-CN" dirty="0"/>
              <a:t>creating a parsimonious decision tree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 smtClean="0"/>
              <a:t>But the generated tree can be quite </a:t>
            </a:r>
            <a:r>
              <a:rPr lang="en-US" altLang="zh-CN" dirty="0" smtClean="0">
                <a:solidFill>
                  <a:srgbClr val="FF0000"/>
                </a:solidFill>
              </a:rPr>
              <a:t>large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ANN-DT</a:t>
            </a:r>
          </a:p>
          <a:p>
            <a:pPr lvl="1"/>
            <a:r>
              <a:rPr lang="en-US" altLang="zh-CN" dirty="0"/>
              <a:t>U</a:t>
            </a:r>
            <a:r>
              <a:rPr lang="en-US" altLang="zh-CN" dirty="0" smtClean="0"/>
              <a:t>se </a:t>
            </a:r>
            <a:r>
              <a:rPr lang="en-US" altLang="zh-CN" dirty="0" smtClean="0">
                <a:solidFill>
                  <a:srgbClr val="FF0000"/>
                </a:solidFill>
              </a:rPr>
              <a:t>sampling</a:t>
            </a:r>
            <a:r>
              <a:rPr lang="en-US" altLang="zh-CN" dirty="0" smtClean="0"/>
              <a:t> </a:t>
            </a:r>
            <a:r>
              <a:rPr lang="en-US" altLang="zh-CN" dirty="0"/>
              <a:t>to expand training using a nearest neighbor method.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792079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i="1" dirty="0" smtClean="0"/>
              <a:t>Automatic-Rule Extraction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KT</a:t>
            </a:r>
          </a:p>
          <a:p>
            <a:pPr lvl="1"/>
            <a:r>
              <a:rPr lang="en-US" altLang="zh-CN" dirty="0"/>
              <a:t>G</a:t>
            </a:r>
            <a:r>
              <a:rPr lang="en-US" altLang="zh-CN" dirty="0" smtClean="0"/>
              <a:t>oes </a:t>
            </a:r>
            <a:r>
              <a:rPr lang="en-US" altLang="zh-CN" dirty="0"/>
              <a:t>through each </a:t>
            </a:r>
            <a:r>
              <a:rPr lang="en-US" altLang="zh-CN" dirty="0">
                <a:solidFill>
                  <a:srgbClr val="FF0000"/>
                </a:solidFill>
              </a:rPr>
              <a:t>neuron</a:t>
            </a:r>
            <a:r>
              <a:rPr lang="en-US" altLang="zh-CN" dirty="0"/>
              <a:t>, </a:t>
            </a:r>
            <a:r>
              <a:rPr lang="en-US" altLang="zh-CN" dirty="0" smtClean="0"/>
              <a:t>layer-by-layer and </a:t>
            </a:r>
            <a:r>
              <a:rPr lang="en-US" altLang="zh-CN" dirty="0"/>
              <a:t>applies an </a:t>
            </a:r>
            <a:r>
              <a:rPr lang="en-US" altLang="zh-CN" dirty="0">
                <a:solidFill>
                  <a:srgbClr val="FF0000"/>
                </a:solidFill>
              </a:rPr>
              <a:t>if-then</a:t>
            </a:r>
            <a:r>
              <a:rPr lang="en-US" altLang="zh-CN" dirty="0"/>
              <a:t> rule by finding a threshold.</a:t>
            </a:r>
            <a:endParaRPr lang="en-US" altLang="zh-CN" dirty="0" smtClean="0"/>
          </a:p>
          <a:p>
            <a:r>
              <a:rPr lang="en-US" altLang="zh-CN" dirty="0" smtClean="0"/>
              <a:t>DeepRED</a:t>
            </a:r>
          </a:p>
          <a:p>
            <a:pPr lvl="1"/>
            <a:r>
              <a:rPr lang="en-US" altLang="zh-CN" dirty="0" smtClean="0"/>
              <a:t>There </a:t>
            </a:r>
            <a:r>
              <a:rPr lang="en-US" altLang="zh-CN" dirty="0"/>
              <a:t>is a merging step which creates rules </a:t>
            </a:r>
            <a:r>
              <a:rPr lang="en-US" altLang="zh-CN" dirty="0" smtClean="0"/>
              <a:t>in terms </a:t>
            </a:r>
            <a:r>
              <a:rPr lang="en-US" altLang="zh-CN" dirty="0"/>
              <a:t>of the </a:t>
            </a:r>
            <a:r>
              <a:rPr lang="en-US" altLang="zh-CN" dirty="0">
                <a:solidFill>
                  <a:srgbClr val="FF0000"/>
                </a:solidFill>
              </a:rPr>
              <a:t>inputs</a:t>
            </a:r>
            <a:r>
              <a:rPr lang="en-US" altLang="zh-CN" dirty="0"/>
              <a:t> rather than the outputs of </a:t>
            </a:r>
            <a:r>
              <a:rPr lang="en-US" altLang="zh-CN" dirty="0" smtClean="0"/>
              <a:t>the preceding layer.</a:t>
            </a:r>
          </a:p>
          <a:p>
            <a:r>
              <a:rPr lang="en-US" altLang="zh-CN" dirty="0" smtClean="0"/>
              <a:t>Fuzzy Rules</a:t>
            </a:r>
          </a:p>
          <a:p>
            <a:pPr lvl="1"/>
            <a:r>
              <a:rPr lang="en-US" altLang="zh-CN" dirty="0" smtClean="0"/>
              <a:t>By transforming each </a:t>
            </a:r>
            <a:r>
              <a:rPr lang="en-US" altLang="zh-CN" dirty="0"/>
              <a:t>neuron into an approximate rule</a:t>
            </a:r>
            <a:r>
              <a:rPr lang="en-US" altLang="zh-CN" dirty="0" smtClean="0"/>
              <a:t>.</a:t>
            </a:r>
          </a:p>
          <a:p>
            <a:r>
              <a:rPr lang="en-US" altLang="zh-CN" dirty="0"/>
              <a:t>Validity Interval </a:t>
            </a:r>
            <a:r>
              <a:rPr lang="en-US" altLang="zh-CN" dirty="0" smtClean="0"/>
              <a:t>Analysis, Sampling, Reverse Engineer</a:t>
            </a:r>
          </a:p>
        </p:txBody>
      </p:sp>
    </p:spTree>
    <p:extLst>
      <p:ext uri="{BB962C8B-B14F-4D97-AF65-F5344CB8AC3E}">
        <p14:creationId xmlns:p14="http://schemas.microsoft.com/office/powerpoint/2010/main" val="445399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i="1" dirty="0" smtClean="0"/>
              <a:t>Automatic-Rule Extraction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MofN</a:t>
            </a:r>
          </a:p>
          <a:p>
            <a:pPr lvl="1"/>
            <a:r>
              <a:rPr lang="en-US" altLang="zh-CN" dirty="0" smtClean="0"/>
              <a:t>Try to find rules that explain single neurons by clustering and ignoring insignificant neurons.</a:t>
            </a:r>
            <a:endParaRPr lang="zh-CN" altLang="en-US" dirty="0" smtClean="0"/>
          </a:p>
          <a:p>
            <a:r>
              <a:rPr lang="en-US" altLang="zh-CN" dirty="0" smtClean="0"/>
              <a:t>FERNN</a:t>
            </a:r>
          </a:p>
          <a:p>
            <a:pPr lvl="1"/>
            <a:r>
              <a:rPr lang="en-US" altLang="zh-CN" dirty="0" smtClean="0"/>
              <a:t>Try </a:t>
            </a:r>
            <a:r>
              <a:rPr lang="en-US" altLang="zh-CN" dirty="0"/>
              <a:t>to identify the meaningful hidden neurons and </a:t>
            </a:r>
            <a:r>
              <a:rPr lang="en-US" altLang="zh-CN" dirty="0" smtClean="0"/>
              <a:t>inputs to </a:t>
            </a:r>
            <a:r>
              <a:rPr lang="en-US" altLang="zh-CN" dirty="0"/>
              <a:t>a particular network.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0324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i="1" dirty="0" smtClean="0"/>
              <a:t>Salience Mapping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</a:t>
            </a:r>
            <a:r>
              <a:rPr lang="en-US" altLang="zh-CN" dirty="0" smtClean="0"/>
              <a:t>here </a:t>
            </a:r>
            <a:r>
              <a:rPr lang="en-US" altLang="zh-CN" dirty="0" smtClean="0"/>
              <a:t>a network </a:t>
            </a:r>
            <a:r>
              <a:rPr lang="en-US" altLang="zh-CN" dirty="0"/>
              <a:t>is </a:t>
            </a:r>
            <a:r>
              <a:rPr lang="en-US" altLang="zh-CN" dirty="0">
                <a:solidFill>
                  <a:srgbClr val="FF0000"/>
                </a:solidFill>
              </a:rPr>
              <a:t>repeatedly</a:t>
            </a:r>
            <a:r>
              <a:rPr lang="en-US" altLang="zh-CN" dirty="0"/>
              <a:t> tested with </a:t>
            </a:r>
            <a:r>
              <a:rPr lang="en-US" altLang="zh-CN" dirty="0">
                <a:solidFill>
                  <a:srgbClr val="FF0000"/>
                </a:solidFill>
              </a:rPr>
              <a:t>portions of the input</a:t>
            </a:r>
            <a:r>
              <a:rPr lang="en-US" altLang="zh-CN" dirty="0"/>
              <a:t> </a:t>
            </a:r>
            <a:r>
              <a:rPr lang="en-US" altLang="zh-CN" dirty="0" smtClean="0"/>
              <a:t>occluded to </a:t>
            </a:r>
            <a:r>
              <a:rPr lang="en-US" altLang="zh-CN" dirty="0"/>
              <a:t>create a map showing </a:t>
            </a:r>
            <a:r>
              <a:rPr lang="en-US" altLang="zh-CN" dirty="0">
                <a:solidFill>
                  <a:srgbClr val="FF0000"/>
                </a:solidFill>
              </a:rPr>
              <a:t>which parts of the </a:t>
            </a:r>
            <a:r>
              <a:rPr lang="en-US" altLang="zh-CN" dirty="0" smtClean="0">
                <a:solidFill>
                  <a:srgbClr val="FF0000"/>
                </a:solidFill>
              </a:rPr>
              <a:t>data</a:t>
            </a:r>
            <a:r>
              <a:rPr lang="en-US" altLang="zh-CN" dirty="0" smtClean="0"/>
              <a:t> actually </a:t>
            </a:r>
            <a:r>
              <a:rPr lang="en-US" altLang="zh-CN" dirty="0"/>
              <a:t>have </a:t>
            </a:r>
            <a:r>
              <a:rPr lang="en-US" altLang="zh-CN" dirty="0">
                <a:solidFill>
                  <a:srgbClr val="FF0000"/>
                </a:solidFill>
              </a:rPr>
              <a:t>influence</a:t>
            </a:r>
            <a:r>
              <a:rPr lang="en-US" altLang="zh-CN" dirty="0"/>
              <a:t> on the network output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LRP, DeepLIFT, CAM, Grad-CAM, </a:t>
            </a:r>
            <a:r>
              <a:rPr lang="en-US" altLang="zh-CN" dirty="0"/>
              <a:t>Integrated </a:t>
            </a:r>
            <a:r>
              <a:rPr lang="en-US" altLang="zh-CN" dirty="0" smtClean="0"/>
              <a:t>gradients, </a:t>
            </a:r>
            <a:r>
              <a:rPr lang="en-US" altLang="zh-CN" dirty="0"/>
              <a:t>SmoothGrad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1682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i="1" dirty="0"/>
              <a:t>Explanations of Deep </a:t>
            </a:r>
            <a:r>
              <a:rPr lang="en-US" altLang="zh-CN" sz="4000" i="1" dirty="0" smtClean="0"/>
              <a:t>Network Representations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</a:t>
            </a:r>
            <a:r>
              <a:rPr lang="en-US" altLang="zh-CN" dirty="0" smtClean="0"/>
              <a:t>o understand </a:t>
            </a:r>
            <a:r>
              <a:rPr lang="en-US" altLang="zh-CN" dirty="0"/>
              <a:t>the </a:t>
            </a:r>
            <a:r>
              <a:rPr lang="en-US" altLang="zh-CN" dirty="0">
                <a:solidFill>
                  <a:srgbClr val="FF0000"/>
                </a:solidFill>
              </a:rPr>
              <a:t>role and structure </a:t>
            </a:r>
            <a:r>
              <a:rPr lang="en-US" altLang="zh-CN" dirty="0"/>
              <a:t>of the data flowing </a:t>
            </a:r>
            <a:r>
              <a:rPr lang="en-US" altLang="zh-CN" dirty="0" smtClean="0"/>
              <a:t>through these </a:t>
            </a:r>
            <a:r>
              <a:rPr lang="en-US" altLang="zh-CN" dirty="0"/>
              <a:t>bottlenecks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Granularity</a:t>
            </a:r>
          </a:p>
          <a:p>
            <a:pPr lvl="1"/>
            <a:r>
              <a:rPr lang="en-US" altLang="zh-CN" dirty="0" smtClean="0"/>
              <a:t>Layer</a:t>
            </a:r>
          </a:p>
          <a:p>
            <a:pPr lvl="1"/>
            <a:r>
              <a:rPr lang="en-US" altLang="zh-CN" dirty="0" smtClean="0"/>
              <a:t>Unit</a:t>
            </a:r>
          </a:p>
          <a:p>
            <a:pPr lvl="1"/>
            <a:r>
              <a:rPr lang="en-US" altLang="zh-CN" dirty="0" smtClean="0"/>
              <a:t>Vector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5222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Role of Layers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Layers can be understood by </a:t>
            </a:r>
            <a:r>
              <a:rPr lang="en-US" altLang="zh-CN" dirty="0" smtClean="0"/>
              <a:t>testing their </a:t>
            </a:r>
            <a:r>
              <a:rPr lang="en-US" altLang="zh-CN" dirty="0"/>
              <a:t>ability to help solve </a:t>
            </a:r>
            <a:r>
              <a:rPr lang="en-US" altLang="zh-CN" dirty="0">
                <a:solidFill>
                  <a:srgbClr val="FF0000"/>
                </a:solidFill>
              </a:rPr>
              <a:t>different problems </a:t>
            </a:r>
            <a:r>
              <a:rPr lang="en-US" altLang="zh-CN" dirty="0"/>
              <a:t>from the </a:t>
            </a:r>
            <a:r>
              <a:rPr lang="en-US" altLang="zh-CN" dirty="0" smtClean="0"/>
              <a:t>problems the </a:t>
            </a:r>
            <a:r>
              <a:rPr lang="en-US" altLang="zh-CN" dirty="0"/>
              <a:t>network was originally trained on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Transfer Learning</a:t>
            </a:r>
          </a:p>
          <a:p>
            <a:pPr lvl="1"/>
            <a:r>
              <a:rPr lang="en-US" altLang="zh-CN" dirty="0"/>
              <a:t>This method of using a layer from one network to solve a new problem is called transfer learning,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2770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Abstract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This research area tackles the important problem that complex machines and algorithms often </a:t>
            </a:r>
            <a:r>
              <a:rPr lang="en-US" altLang="zh-CN" dirty="0" smtClean="0">
                <a:solidFill>
                  <a:srgbClr val="FF0000"/>
                </a:solidFill>
              </a:rPr>
              <a:t>cannot provide insights</a:t>
            </a:r>
            <a:r>
              <a:rPr lang="en-US" altLang="zh-CN" dirty="0" smtClean="0"/>
              <a:t> into their behavior and thought processes.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312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Role of Individual Units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sz="2400" dirty="0"/>
              <a:t>The information within a layer can be further subdivided into </a:t>
            </a:r>
            <a:r>
              <a:rPr lang="en-US" altLang="zh-CN" sz="2400" dirty="0">
                <a:solidFill>
                  <a:srgbClr val="FF0000"/>
                </a:solidFill>
              </a:rPr>
              <a:t>individual neurons </a:t>
            </a:r>
            <a:r>
              <a:rPr lang="en-US" altLang="zh-CN" sz="2400" dirty="0"/>
              <a:t>or </a:t>
            </a:r>
            <a:r>
              <a:rPr lang="en-US" altLang="zh-CN" sz="2400" dirty="0">
                <a:solidFill>
                  <a:srgbClr val="FF0000"/>
                </a:solidFill>
              </a:rPr>
              <a:t>individual </a:t>
            </a:r>
            <a:r>
              <a:rPr lang="en-US" altLang="zh-CN" sz="2400" dirty="0" smtClean="0">
                <a:solidFill>
                  <a:srgbClr val="FF0000"/>
                </a:solidFill>
              </a:rPr>
              <a:t>convolutional </a:t>
            </a:r>
            <a:r>
              <a:rPr lang="en-US" altLang="zh-CN" sz="2400" dirty="0">
                <a:solidFill>
                  <a:srgbClr val="FF0000"/>
                </a:solidFill>
              </a:rPr>
              <a:t>filters</a:t>
            </a:r>
            <a:r>
              <a:rPr lang="en-US" altLang="zh-CN" sz="2400" dirty="0" smtClean="0"/>
              <a:t>.</a:t>
            </a:r>
          </a:p>
          <a:p>
            <a:r>
              <a:rPr lang="en-US" altLang="zh-CN" sz="2400" dirty="0" smtClean="0"/>
              <a:t>Qualitatively</a:t>
            </a:r>
            <a:endParaRPr lang="en-US" altLang="zh-CN" dirty="0"/>
          </a:p>
          <a:p>
            <a:pPr lvl="1"/>
            <a:r>
              <a:rPr lang="en-US" altLang="zh-CN" dirty="0"/>
              <a:t>B</a:t>
            </a:r>
            <a:r>
              <a:rPr lang="en-US" altLang="zh-CN" dirty="0" smtClean="0"/>
              <a:t>y </a:t>
            </a:r>
            <a:r>
              <a:rPr lang="en-US" altLang="zh-CN" dirty="0"/>
              <a:t>creating </a:t>
            </a:r>
            <a:r>
              <a:rPr lang="en-US" altLang="zh-CN" dirty="0">
                <a:solidFill>
                  <a:srgbClr val="FF0000"/>
                </a:solidFill>
              </a:rPr>
              <a:t>visualizations</a:t>
            </a:r>
            <a:r>
              <a:rPr lang="en-US" altLang="zh-CN" dirty="0"/>
              <a:t> of </a:t>
            </a:r>
            <a:r>
              <a:rPr lang="en-US" altLang="zh-CN" dirty="0" smtClean="0"/>
              <a:t>the input </a:t>
            </a:r>
            <a:r>
              <a:rPr lang="en-US" altLang="zh-CN" dirty="0"/>
              <a:t>patterns that maximize the response of a single </a:t>
            </a:r>
            <a:r>
              <a:rPr lang="en-US" altLang="zh-CN" dirty="0" smtClean="0"/>
              <a:t>unit.</a:t>
            </a:r>
          </a:p>
          <a:p>
            <a:pPr lvl="1"/>
            <a:r>
              <a:rPr lang="en-US" altLang="zh-CN" dirty="0"/>
              <a:t>Visualizations can be created by optimizing an input image using gradient </a:t>
            </a:r>
            <a:r>
              <a:rPr lang="en-US" altLang="zh-CN" dirty="0" smtClean="0"/>
              <a:t>descent, </a:t>
            </a:r>
            <a:r>
              <a:rPr lang="en-US" altLang="zh-CN" dirty="0"/>
              <a:t>by sampling images that maximize </a:t>
            </a:r>
            <a:r>
              <a:rPr lang="en-US" altLang="zh-CN" dirty="0" smtClean="0"/>
              <a:t>activation, </a:t>
            </a:r>
            <a:r>
              <a:rPr lang="en-US" altLang="zh-CN" dirty="0"/>
              <a:t>or by training a generative network to create such </a:t>
            </a:r>
            <a:r>
              <a:rPr lang="en-US" altLang="zh-CN" dirty="0" smtClean="0"/>
              <a:t>images.</a:t>
            </a:r>
          </a:p>
          <a:p>
            <a:r>
              <a:rPr lang="en-US" altLang="zh-CN" sz="2400" dirty="0" smtClean="0"/>
              <a:t>Quantitatively</a:t>
            </a:r>
          </a:p>
          <a:p>
            <a:pPr lvl="1"/>
            <a:r>
              <a:rPr lang="en-US" altLang="zh-CN" dirty="0" smtClean="0"/>
              <a:t>By </a:t>
            </a:r>
            <a:r>
              <a:rPr lang="en-US" altLang="zh-CN" dirty="0"/>
              <a:t>testing the ability of a unit to solve a </a:t>
            </a:r>
            <a:r>
              <a:rPr lang="en-US" altLang="zh-CN" dirty="0" smtClean="0"/>
              <a:t>transfer problem.</a:t>
            </a:r>
          </a:p>
          <a:p>
            <a:pPr lvl="1"/>
            <a:r>
              <a:rPr lang="en-US" altLang="zh-CN" dirty="0"/>
              <a:t>Units can also be </a:t>
            </a:r>
            <a:r>
              <a:rPr lang="en-US" altLang="zh-CN" dirty="0" smtClean="0"/>
              <a:t>characterized quantitatively </a:t>
            </a:r>
            <a:r>
              <a:rPr lang="en-US" altLang="zh-CN" dirty="0"/>
              <a:t>by testing their ability to solve a task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sz="2600" dirty="0" smtClean="0"/>
              <a:t>Network Dissection</a:t>
            </a:r>
          </a:p>
          <a:p>
            <a:endParaRPr lang="en-US" altLang="zh-CN" sz="2400" dirty="0" smtClean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864868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US" altLang="zh-CN" sz="4800" dirty="0" smtClean="0"/>
              <a:t>Network Dissection</a:t>
            </a:r>
            <a:endParaRPr lang="zh-CN" altLang="en-US" sz="4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One example of a such a method is network dissection [51], which measures the ability of individual units solve a </a:t>
            </a:r>
            <a:r>
              <a:rPr lang="en-US" altLang="zh-CN" dirty="0" smtClean="0">
                <a:solidFill>
                  <a:srgbClr val="FF0000"/>
                </a:solidFill>
              </a:rPr>
              <a:t>segmentation problem</a:t>
            </a:r>
            <a:r>
              <a:rPr lang="en-US" altLang="zh-CN" dirty="0" smtClean="0"/>
              <a:t> </a:t>
            </a:r>
            <a:r>
              <a:rPr lang="en-US" altLang="zh-CN" dirty="0"/>
              <a:t>over a broad set of labeled visual concepts. By quantifying the ability of individual units to </a:t>
            </a:r>
            <a:r>
              <a:rPr lang="en-US" altLang="zh-CN" dirty="0">
                <a:solidFill>
                  <a:srgbClr val="FF0000"/>
                </a:solidFill>
              </a:rPr>
              <a:t>locate emergent concepts</a:t>
            </a:r>
            <a:r>
              <a:rPr lang="en-US" altLang="zh-CN" dirty="0"/>
              <a:t> such as objects, parts, textures, and colors that are </a:t>
            </a:r>
            <a:r>
              <a:rPr lang="en-US" altLang="zh-CN" dirty="0">
                <a:solidFill>
                  <a:srgbClr val="FF0000"/>
                </a:solidFill>
              </a:rPr>
              <a:t>not explicit in the original training set</a:t>
            </a:r>
            <a:r>
              <a:rPr lang="en-US" altLang="zh-CN" dirty="0"/>
              <a:t>, network dissection can be used characterize the kind of information represented by visual networks at each unit of a network.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67703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Role of Representation Vectors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Concept Activation Vectors (CAVs) [54] are a framework for interpretation of a neural nets representations by identifying and probing directions that align with human-interpretable concepts.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81445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i="1" dirty="0"/>
              <a:t>Explanation-Producing Systems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i="1" dirty="0"/>
              <a:t>Attention </a:t>
            </a:r>
            <a:r>
              <a:rPr lang="en-US" altLang="zh-CN" i="1" dirty="0" smtClean="0"/>
              <a:t>Networks</a:t>
            </a:r>
          </a:p>
          <a:p>
            <a:r>
              <a:rPr lang="en-US" altLang="zh-CN" i="1" dirty="0"/>
              <a:t>Disentangled </a:t>
            </a:r>
            <a:r>
              <a:rPr lang="en-US" altLang="zh-CN" i="1" dirty="0" smtClean="0"/>
              <a:t>Representations</a:t>
            </a:r>
          </a:p>
          <a:p>
            <a:r>
              <a:rPr lang="en-US" altLang="zh-CN" i="1" dirty="0"/>
              <a:t>Generated Explanations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577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Attention Networks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/>
              <a:t>Attention-based networks learn functions that provide a </a:t>
            </a:r>
            <a:r>
              <a:rPr lang="en-US" altLang="zh-CN" sz="2800" dirty="0">
                <a:solidFill>
                  <a:srgbClr val="FF0000"/>
                </a:solidFill>
              </a:rPr>
              <a:t>weighting over inputs </a:t>
            </a:r>
            <a:r>
              <a:rPr lang="en-US" altLang="zh-CN" sz="2800" dirty="0"/>
              <a:t>or </a:t>
            </a:r>
            <a:r>
              <a:rPr lang="en-US" altLang="zh-CN" sz="2800" dirty="0">
                <a:solidFill>
                  <a:srgbClr val="FF0000"/>
                </a:solidFill>
              </a:rPr>
              <a:t>internal features</a:t>
            </a:r>
            <a:r>
              <a:rPr lang="en-US" altLang="zh-CN" sz="2800" dirty="0"/>
              <a:t> to steer the information </a:t>
            </a:r>
            <a:r>
              <a:rPr lang="en-US" altLang="zh-CN" sz="2800" dirty="0">
                <a:solidFill>
                  <a:srgbClr val="FF0000"/>
                </a:solidFill>
              </a:rPr>
              <a:t>visible</a:t>
            </a:r>
            <a:r>
              <a:rPr lang="en-US" altLang="zh-CN" sz="2800" dirty="0"/>
              <a:t> to other </a:t>
            </a:r>
            <a:r>
              <a:rPr lang="en-US" altLang="zh-CN" sz="2800" dirty="0" smtClean="0"/>
              <a:t>parts </a:t>
            </a:r>
            <a:r>
              <a:rPr lang="en-US" altLang="zh-CN" sz="2800" dirty="0"/>
              <a:t>of a network</a:t>
            </a:r>
            <a:r>
              <a:rPr lang="en-US" altLang="zh-CN" sz="2800" dirty="0" smtClean="0"/>
              <a:t>.</a:t>
            </a:r>
          </a:p>
          <a:p>
            <a:r>
              <a:rPr lang="en-US" altLang="zh-CN" sz="2800" dirty="0" smtClean="0"/>
              <a:t>Application area</a:t>
            </a:r>
            <a:endParaRPr lang="en-US" altLang="zh-CN" sz="2800" dirty="0" smtClean="0"/>
          </a:p>
          <a:p>
            <a:pPr lvl="1"/>
            <a:r>
              <a:rPr lang="en-US" altLang="zh-CN" sz="2000" dirty="0" smtClean="0"/>
              <a:t>Natural language translation models to process words in an appropriate non-sequential order.</a:t>
            </a:r>
          </a:p>
          <a:p>
            <a:pPr lvl="1"/>
            <a:r>
              <a:rPr lang="en-US" altLang="zh-CN" sz="2000" dirty="0" smtClean="0"/>
              <a:t>Fine-grained image classification</a:t>
            </a:r>
          </a:p>
          <a:p>
            <a:pPr lvl="1"/>
            <a:r>
              <a:rPr lang="en-US" altLang="zh-CN" sz="2000" dirty="0" smtClean="0"/>
              <a:t>Visual question answer</a:t>
            </a:r>
          </a:p>
          <a:p>
            <a:pPr lvl="1"/>
            <a:endParaRPr lang="en-US" altLang="zh-CN" sz="1600" dirty="0" smtClean="0"/>
          </a:p>
          <a:p>
            <a:endParaRPr lang="en-US" altLang="zh-CN" sz="2800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86837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Disentangled Representations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Disentangled </a:t>
            </a:r>
            <a:r>
              <a:rPr lang="en-US" altLang="zh-CN" sz="2800" dirty="0" smtClean="0"/>
              <a:t>representations </a:t>
            </a:r>
            <a:r>
              <a:rPr lang="en-US" altLang="zh-CN" sz="2800" dirty="0"/>
              <a:t>have </a:t>
            </a:r>
            <a:r>
              <a:rPr lang="en-US" altLang="zh-CN" sz="2800" dirty="0">
                <a:solidFill>
                  <a:srgbClr val="FF0000"/>
                </a:solidFill>
              </a:rPr>
              <a:t>individual</a:t>
            </a:r>
            <a:r>
              <a:rPr lang="en-US" altLang="zh-CN" sz="2800" dirty="0"/>
              <a:t> </a:t>
            </a:r>
            <a:r>
              <a:rPr lang="en-US" altLang="zh-CN" sz="2800" dirty="0">
                <a:solidFill>
                  <a:srgbClr val="FF0000"/>
                </a:solidFill>
              </a:rPr>
              <a:t>dimensions</a:t>
            </a:r>
            <a:r>
              <a:rPr lang="en-US" altLang="zh-CN" sz="2800" dirty="0"/>
              <a:t> that describe meaningful and independent factors of variation</a:t>
            </a:r>
            <a:r>
              <a:rPr lang="en-US" altLang="zh-CN" sz="2800" dirty="0" smtClean="0"/>
              <a:t>.</a:t>
            </a:r>
          </a:p>
          <a:p>
            <a:r>
              <a:rPr lang="en-US" altLang="zh-CN" dirty="0"/>
              <a:t>S</a:t>
            </a:r>
            <a:r>
              <a:rPr lang="en-US" altLang="zh-CN" dirty="0" smtClean="0"/>
              <a:t>eparating Latent Factors</a:t>
            </a:r>
          </a:p>
          <a:p>
            <a:pPr lvl="1"/>
            <a:r>
              <a:rPr lang="en-US" altLang="zh-CN" dirty="0"/>
              <a:t>Principal </a:t>
            </a:r>
            <a:r>
              <a:rPr lang="en-US" altLang="zh-CN" dirty="0" smtClean="0"/>
              <a:t>Component Analysis, </a:t>
            </a:r>
            <a:r>
              <a:rPr lang="en-US" altLang="zh-CN" dirty="0"/>
              <a:t>Independent Component </a:t>
            </a:r>
            <a:r>
              <a:rPr lang="en-US" altLang="zh-CN" dirty="0" smtClean="0"/>
              <a:t>Analysis, </a:t>
            </a:r>
            <a:r>
              <a:rPr lang="en-US" altLang="zh-CN" dirty="0"/>
              <a:t>Nonnegative Matrix Factorization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7229139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Generated Explanations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Finally, deep networks </a:t>
            </a:r>
            <a:r>
              <a:rPr lang="en-US" altLang="zh-CN" sz="2800" dirty="0" smtClean="0"/>
              <a:t>can also </a:t>
            </a:r>
            <a:r>
              <a:rPr lang="en-US" altLang="zh-CN" sz="2800" dirty="0"/>
              <a:t>be designed to generate their own </a:t>
            </a:r>
            <a:r>
              <a:rPr lang="en-US" altLang="zh-CN" sz="2800" dirty="0" smtClean="0"/>
              <a:t>human-understandable explanations </a:t>
            </a:r>
            <a:r>
              <a:rPr lang="en-US" altLang="zh-CN" sz="2800" dirty="0"/>
              <a:t>as part of the explicit training of the system</a:t>
            </a:r>
            <a:r>
              <a:rPr lang="en-US" altLang="zh-CN" sz="2800" dirty="0" smtClean="0"/>
              <a:t>.</a:t>
            </a:r>
          </a:p>
          <a:p>
            <a:r>
              <a:rPr lang="en-US" altLang="zh-CN" sz="2800" dirty="0" smtClean="0"/>
              <a:t>Demonstrated in </a:t>
            </a:r>
            <a:r>
              <a:rPr lang="en-US" altLang="zh-CN" sz="2800" dirty="0" smtClean="0">
                <a:solidFill>
                  <a:srgbClr val="FF0000"/>
                </a:solidFill>
              </a:rPr>
              <a:t>visual question answering </a:t>
            </a:r>
            <a:r>
              <a:rPr lang="en-US" altLang="zh-CN" sz="2800" dirty="0" smtClean="0"/>
              <a:t>and </a:t>
            </a:r>
            <a:r>
              <a:rPr lang="en-US" altLang="zh-CN" sz="2800" dirty="0" smtClean="0">
                <a:solidFill>
                  <a:srgbClr val="FF0000"/>
                </a:solidFill>
              </a:rPr>
              <a:t>fine-grained image classification</a:t>
            </a:r>
            <a:r>
              <a:rPr lang="en-US" altLang="zh-CN" sz="2800" dirty="0" smtClean="0"/>
              <a:t>.</a:t>
            </a:r>
          </a:p>
          <a:p>
            <a:r>
              <a:rPr lang="en-US" altLang="zh-CN" sz="2800" dirty="0"/>
              <a:t>In addition to solving </a:t>
            </a:r>
            <a:r>
              <a:rPr lang="en-US" altLang="zh-CN" sz="2800" dirty="0" smtClean="0"/>
              <a:t>their primary </a:t>
            </a:r>
            <a:r>
              <a:rPr lang="en-US" altLang="zh-CN" sz="2800" dirty="0"/>
              <a:t>task, these systems synthesize a “</a:t>
            </a:r>
            <a:r>
              <a:rPr lang="en-US" altLang="zh-CN" sz="2800" dirty="0">
                <a:solidFill>
                  <a:srgbClr val="FF0000"/>
                </a:solidFill>
              </a:rPr>
              <a:t>because</a:t>
            </a:r>
            <a:r>
              <a:rPr lang="en-US" altLang="zh-CN" sz="2800" dirty="0"/>
              <a:t>” </a:t>
            </a:r>
            <a:r>
              <a:rPr lang="en-US" altLang="zh-CN" sz="2800" dirty="0" smtClean="0"/>
              <a:t>sentence that </a:t>
            </a:r>
            <a:r>
              <a:rPr lang="en-US" altLang="zh-CN" sz="2800" dirty="0"/>
              <a:t>explains the decision in natural language.</a:t>
            </a:r>
            <a:endParaRPr lang="en-US" altLang="zh-CN" sz="2800" dirty="0" smtClean="0"/>
          </a:p>
          <a:p>
            <a:r>
              <a:rPr lang="en-US" altLang="zh-CN" sz="2800" dirty="0"/>
              <a:t>Multimodal explanations that incorporate both </a:t>
            </a:r>
            <a:r>
              <a:rPr lang="en-US" altLang="zh-CN" sz="2800" dirty="0">
                <a:solidFill>
                  <a:srgbClr val="FF0000"/>
                </a:solidFill>
              </a:rPr>
              <a:t>visual </a:t>
            </a:r>
            <a:r>
              <a:rPr lang="en-US" altLang="zh-CN" sz="2800" dirty="0" smtClean="0">
                <a:solidFill>
                  <a:srgbClr val="FF0000"/>
                </a:solidFill>
              </a:rPr>
              <a:t>pointing </a:t>
            </a:r>
            <a:r>
              <a:rPr lang="en-US" altLang="zh-CN" sz="2800" dirty="0" smtClean="0"/>
              <a:t>and </a:t>
            </a:r>
            <a:r>
              <a:rPr lang="en-US" altLang="zh-CN" sz="2800" dirty="0">
                <a:solidFill>
                  <a:srgbClr val="FF0000"/>
                </a:solidFill>
              </a:rPr>
              <a:t>textual explanations </a:t>
            </a:r>
            <a:r>
              <a:rPr lang="en-US" altLang="zh-CN" sz="2800" dirty="0"/>
              <a:t>can be </a:t>
            </a:r>
            <a:r>
              <a:rPr lang="en-US" altLang="zh-CN" sz="2800" dirty="0" smtClean="0"/>
              <a:t>generated.</a:t>
            </a:r>
          </a:p>
        </p:txBody>
      </p:sp>
    </p:spTree>
    <p:extLst>
      <p:ext uri="{BB962C8B-B14F-4D97-AF65-F5344CB8AC3E}">
        <p14:creationId xmlns:p14="http://schemas.microsoft.com/office/powerpoint/2010/main" val="6076911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Related Work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i="1" dirty="0" smtClean="0"/>
              <a:t>Interpretability</a:t>
            </a:r>
          </a:p>
          <a:p>
            <a:r>
              <a:rPr lang="en-US" altLang="zh-CN" i="1" dirty="0"/>
              <a:t>Explainable AI for </a:t>
            </a:r>
            <a:r>
              <a:rPr lang="en-US" altLang="zh-CN" i="1" dirty="0" smtClean="0"/>
              <a:t>HCI</a:t>
            </a:r>
          </a:p>
          <a:p>
            <a:r>
              <a:rPr lang="en-US" altLang="zh-CN" i="1" dirty="0"/>
              <a:t>Explanations for Black-Box </a:t>
            </a:r>
            <a:r>
              <a:rPr lang="en-US" altLang="zh-CN" i="1" dirty="0" smtClean="0"/>
              <a:t>Models</a:t>
            </a:r>
          </a:p>
          <a:p>
            <a:r>
              <a:rPr lang="en-US" altLang="zh-CN" i="1" dirty="0"/>
              <a:t>Explainability in Other Domains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9162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Taxonomy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698203"/>
            <a:ext cx="6443445" cy="2425767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838200" y="1763596"/>
            <a:ext cx="1028560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Notice that the </a:t>
            </a:r>
            <a:r>
              <a:rPr lang="en-US" altLang="zh-CN" sz="2800" dirty="0">
                <a:solidFill>
                  <a:srgbClr val="FF0000"/>
                </a:solidFill>
              </a:rPr>
              <a:t>processing and explanation-producing </a:t>
            </a:r>
            <a:r>
              <a:rPr lang="en-US" altLang="zh-CN" sz="2800" dirty="0"/>
              <a:t>roles are much more populated than the representation role.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53846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Evaluation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Completeness compared to the original model</a:t>
            </a:r>
            <a:r>
              <a:rPr lang="en-US" altLang="zh-CN" dirty="0" smtClean="0"/>
              <a:t>.</a:t>
            </a:r>
          </a:p>
          <a:p>
            <a:r>
              <a:rPr lang="en-US" altLang="zh-CN" dirty="0"/>
              <a:t>Completeness as measured on a substitute task</a:t>
            </a:r>
            <a:r>
              <a:rPr lang="en-US" altLang="zh-CN" dirty="0" smtClean="0"/>
              <a:t>.</a:t>
            </a:r>
          </a:p>
          <a:p>
            <a:r>
              <a:rPr lang="en-US" altLang="zh-CN" dirty="0"/>
              <a:t>Ability to detect models with biases</a:t>
            </a:r>
            <a:r>
              <a:rPr lang="en-US" altLang="zh-CN" dirty="0" smtClean="0"/>
              <a:t>.</a:t>
            </a:r>
          </a:p>
          <a:p>
            <a:r>
              <a:rPr lang="en-US" altLang="zh-CN" dirty="0"/>
              <a:t>Human evaluation.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3994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Introduction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Interpretability → Explainability</a:t>
            </a:r>
          </a:p>
          <a:p>
            <a:pPr lvl="1"/>
            <a:r>
              <a:rPr lang="en-US" altLang="zh-CN" dirty="0" smtClean="0"/>
              <a:t>We take the stance that </a:t>
            </a:r>
            <a:r>
              <a:rPr lang="en-US" altLang="zh-CN" dirty="0" smtClean="0">
                <a:solidFill>
                  <a:srgbClr val="FF0000"/>
                </a:solidFill>
              </a:rPr>
              <a:t>interpretability alone is insufficient</a:t>
            </a:r>
            <a:r>
              <a:rPr lang="en-US" altLang="zh-CN" dirty="0" smtClean="0"/>
              <a:t>. In order for humans to trust black-box methods, we need </a:t>
            </a:r>
            <a:r>
              <a:rPr lang="en-US" altLang="zh-CN" i="1" dirty="0" smtClean="0">
                <a:solidFill>
                  <a:srgbClr val="FF0000"/>
                </a:solidFill>
              </a:rPr>
              <a:t>explainability</a:t>
            </a:r>
            <a:r>
              <a:rPr lang="en-US" altLang="zh-CN" dirty="0" smtClean="0"/>
              <a:t> -  models that are able to summarize the reasons for neural network behavior, gain the trust of users, or produce insights about the causes of their decisions.</a:t>
            </a:r>
          </a:p>
          <a:p>
            <a:pPr lvl="1"/>
            <a:r>
              <a:rPr lang="en-US" altLang="zh-CN" dirty="0" smtClean="0"/>
              <a:t>While interpetability is a substantial first step, these mechanisms need to also be complete, with the capacity to defend their actions, provide relevant responses to questions, and be audited.</a:t>
            </a:r>
          </a:p>
          <a:p>
            <a:r>
              <a:rPr lang="en-US" altLang="zh-CN" dirty="0" smtClean="0"/>
              <a:t>Explainable models are interpretable by default, but the reverse is not always true.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160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Evaluation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6505575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18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Conclusions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2202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Introduction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 this survey, we present a set of </a:t>
            </a:r>
            <a:r>
              <a:rPr lang="en-US" altLang="zh-CN" dirty="0" smtClean="0">
                <a:solidFill>
                  <a:srgbClr val="FF0000"/>
                </a:solidFill>
              </a:rPr>
              <a:t>definitions</a:t>
            </a:r>
            <a:r>
              <a:rPr lang="en-US" altLang="zh-CN" dirty="0" smtClean="0"/>
              <a:t>, construct a </a:t>
            </a:r>
            <a:r>
              <a:rPr lang="en-US" altLang="zh-CN" dirty="0" smtClean="0">
                <a:solidFill>
                  <a:srgbClr val="FF0000"/>
                </a:solidFill>
              </a:rPr>
              <a:t>taxonomy</a:t>
            </a:r>
            <a:r>
              <a:rPr lang="en-US" altLang="zh-CN" dirty="0" smtClean="0"/>
              <a:t>, and present best practices to start to standardize interpretability and explanatory work in AI.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330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Background and Foundational Concepts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i="1" dirty="0"/>
              <a:t>What is an </a:t>
            </a:r>
            <a:r>
              <a:rPr lang="en-US" altLang="zh-CN" i="1" dirty="0" smtClean="0"/>
              <a:t>Explanation?</a:t>
            </a:r>
          </a:p>
          <a:p>
            <a:r>
              <a:rPr lang="en-US" altLang="zh-CN" i="1" dirty="0"/>
              <a:t>Interpretability vs. </a:t>
            </a:r>
            <a:r>
              <a:rPr lang="en-US" altLang="zh-CN" i="1" dirty="0" smtClean="0"/>
              <a:t>Completeness</a:t>
            </a:r>
          </a:p>
          <a:p>
            <a:r>
              <a:rPr lang="en-US" altLang="zh-CN" i="1" dirty="0"/>
              <a:t>Explainability of Deep Networks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360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i="1" dirty="0" smtClean="0"/>
              <a:t>What is an Explanation?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why-shouldn’t and why-should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227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i="1" dirty="0" smtClean="0"/>
              <a:t>Interpretability vs. Completeness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An explanation can be evaluated in two ways: according </a:t>
            </a:r>
            <a:r>
              <a:rPr lang="en-US" altLang="zh-CN" dirty="0" smtClean="0"/>
              <a:t>to its </a:t>
            </a:r>
            <a:r>
              <a:rPr lang="en-US" altLang="zh-CN" i="1" dirty="0">
                <a:solidFill>
                  <a:srgbClr val="FF0000"/>
                </a:solidFill>
              </a:rPr>
              <a:t>interpretability</a:t>
            </a:r>
            <a:r>
              <a:rPr lang="en-US" altLang="zh-CN" dirty="0"/>
              <a:t>, and according to its </a:t>
            </a:r>
            <a:r>
              <a:rPr lang="en-US" altLang="zh-CN" i="1" dirty="0">
                <a:solidFill>
                  <a:srgbClr val="FF0000"/>
                </a:solidFill>
              </a:rPr>
              <a:t>completeness</a:t>
            </a:r>
            <a:r>
              <a:rPr lang="en-US" altLang="zh-CN" dirty="0" smtClean="0"/>
              <a:t>.</a:t>
            </a:r>
          </a:p>
          <a:p>
            <a:r>
              <a:rPr lang="en-US" altLang="zh-CN" dirty="0"/>
              <a:t>The goal of </a:t>
            </a:r>
            <a:r>
              <a:rPr lang="en-US" altLang="zh-CN" i="1" dirty="0"/>
              <a:t>interpretability </a:t>
            </a:r>
            <a:r>
              <a:rPr lang="en-US" altLang="zh-CN" dirty="0"/>
              <a:t>is to describe the </a:t>
            </a:r>
            <a:r>
              <a:rPr lang="en-US" altLang="zh-CN" dirty="0">
                <a:solidFill>
                  <a:srgbClr val="FF0000"/>
                </a:solidFill>
              </a:rPr>
              <a:t>internals</a:t>
            </a:r>
            <a:r>
              <a:rPr lang="en-US" altLang="zh-CN" dirty="0"/>
              <a:t> of </a:t>
            </a:r>
            <a:r>
              <a:rPr lang="en-US" altLang="zh-CN" dirty="0" smtClean="0"/>
              <a:t>a system </a:t>
            </a:r>
            <a:r>
              <a:rPr lang="en-US" altLang="zh-CN" dirty="0"/>
              <a:t>in a way that is understandable to humans</a:t>
            </a:r>
            <a:r>
              <a:rPr lang="en-US" altLang="zh-CN" dirty="0" smtClean="0"/>
              <a:t>.</a:t>
            </a:r>
          </a:p>
          <a:p>
            <a:r>
              <a:rPr lang="en-US" altLang="zh-CN" dirty="0"/>
              <a:t>The goal of </a:t>
            </a:r>
            <a:r>
              <a:rPr lang="en-US" altLang="zh-CN" i="1" dirty="0"/>
              <a:t>completeness </a:t>
            </a:r>
            <a:r>
              <a:rPr lang="en-US" altLang="zh-CN" dirty="0"/>
              <a:t>is to describe the </a:t>
            </a:r>
            <a:r>
              <a:rPr lang="en-US" altLang="zh-CN" dirty="0">
                <a:solidFill>
                  <a:srgbClr val="FF0000"/>
                </a:solidFill>
              </a:rPr>
              <a:t>operation</a:t>
            </a:r>
            <a:r>
              <a:rPr lang="en-US" altLang="zh-CN" dirty="0"/>
              <a:t> of </a:t>
            </a:r>
            <a:r>
              <a:rPr lang="en-US" altLang="zh-CN" dirty="0" smtClean="0"/>
              <a:t>a system </a:t>
            </a:r>
            <a:r>
              <a:rPr lang="en-US" altLang="zh-CN" dirty="0">
                <a:solidFill>
                  <a:srgbClr val="FF0000"/>
                </a:solidFill>
              </a:rPr>
              <a:t>in an accurate way</a:t>
            </a:r>
            <a:r>
              <a:rPr lang="en-US" altLang="zh-CN" dirty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7325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i="1" dirty="0" smtClean="0"/>
              <a:t>Interpretability vs. Completeness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When explaining a self-contained computer program such as a deep neural network, a perfectly complete explanation can always be given by </a:t>
            </a:r>
            <a:r>
              <a:rPr lang="en-US" altLang="zh-CN" dirty="0" smtClean="0">
                <a:solidFill>
                  <a:srgbClr val="FF0000"/>
                </a:solidFill>
              </a:rPr>
              <a:t>revealing all the mathematical operations and parameters </a:t>
            </a:r>
            <a:r>
              <a:rPr lang="en-US" altLang="zh-CN" dirty="0" smtClean="0"/>
              <a:t>in the system.</a:t>
            </a:r>
          </a:p>
          <a:p>
            <a:r>
              <a:rPr lang="en-US" altLang="zh-CN" dirty="0" smtClean="0"/>
              <a:t>It </a:t>
            </a:r>
            <a:r>
              <a:rPr lang="en-US" altLang="zh-CN" dirty="0"/>
              <a:t>is </a:t>
            </a:r>
            <a:r>
              <a:rPr lang="en-US" altLang="zh-CN" dirty="0" smtClean="0"/>
              <a:t>difficult to </a:t>
            </a:r>
            <a:r>
              <a:rPr lang="en-US" altLang="zh-CN" dirty="0"/>
              <a:t>achieve interpretability and completeness simultaneously.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841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i="1" dirty="0" smtClean="0"/>
              <a:t>Explainability of Deep Networks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Explanations of the operation of deep networks have focused on either explaining </a:t>
            </a:r>
            <a:r>
              <a:rPr lang="en-US" altLang="zh-CN" dirty="0" smtClean="0">
                <a:solidFill>
                  <a:srgbClr val="FF0000"/>
                </a:solidFill>
              </a:rPr>
              <a:t>the processing of the data </a:t>
            </a:r>
            <a:r>
              <a:rPr lang="en-US" altLang="zh-CN" dirty="0" smtClean="0"/>
              <a:t>by a network, or explaining </a:t>
            </a:r>
            <a:r>
              <a:rPr lang="en-US" altLang="zh-CN" dirty="0" smtClean="0">
                <a:solidFill>
                  <a:srgbClr val="FF0000"/>
                </a:solidFill>
              </a:rPr>
              <a:t>the representation of data</a:t>
            </a:r>
            <a:r>
              <a:rPr lang="en-US" altLang="zh-CN" dirty="0" smtClean="0"/>
              <a:t> inside a network.</a:t>
            </a:r>
          </a:p>
          <a:p>
            <a:pPr lvl="1"/>
            <a:r>
              <a:rPr lang="en-US" altLang="zh-CN" dirty="0" smtClean="0"/>
              <a:t>Why does this </a:t>
            </a:r>
            <a:r>
              <a:rPr lang="en-US" altLang="zh-CN" dirty="0"/>
              <a:t>particular input lead to that particular output</a:t>
            </a:r>
            <a:r>
              <a:rPr lang="en-US" altLang="zh-CN" dirty="0" smtClean="0"/>
              <a:t>?</a:t>
            </a:r>
          </a:p>
          <a:p>
            <a:pPr lvl="1"/>
            <a:r>
              <a:rPr lang="en-US" altLang="zh-CN" dirty="0" smtClean="0"/>
              <a:t>What information does </a:t>
            </a:r>
            <a:r>
              <a:rPr lang="en-US" altLang="zh-CN" dirty="0"/>
              <a:t>the network contain</a:t>
            </a:r>
            <a:r>
              <a:rPr lang="en-US" altLang="zh-CN" dirty="0" smtClean="0"/>
              <a:t>?</a:t>
            </a:r>
          </a:p>
          <a:p>
            <a:r>
              <a:rPr lang="en-US" altLang="zh-CN" dirty="0"/>
              <a:t>A third approach to interpretability is to create </a:t>
            </a:r>
            <a:r>
              <a:rPr lang="en-US" altLang="zh-CN" i="1" dirty="0" smtClean="0"/>
              <a:t>explanation-producing </a:t>
            </a:r>
            <a:r>
              <a:rPr lang="en-US" altLang="zh-CN" dirty="0" smtClean="0"/>
              <a:t>systems.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5985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Times New Roman"/>
        <a:ea typeface="楷体"/>
        <a:cs typeface=""/>
      </a:majorFont>
      <a:minorFont>
        <a:latin typeface="Times New Roman"/>
        <a:ea typeface="楷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</TotalTime>
  <Words>1250</Words>
  <Application>Microsoft Office PowerPoint</Application>
  <PresentationFormat>宽屏</PresentationFormat>
  <Paragraphs>132</Paragraphs>
  <Slides>31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6" baseType="lpstr">
      <vt:lpstr>等线</vt:lpstr>
      <vt:lpstr>楷体</vt:lpstr>
      <vt:lpstr>Arial</vt:lpstr>
      <vt:lpstr>Times New Roman</vt:lpstr>
      <vt:lpstr>Office 主题​​</vt:lpstr>
      <vt:lpstr>Explaining Explanations: An Overview of Interpretability of Machine Learning </vt:lpstr>
      <vt:lpstr>Abstract</vt:lpstr>
      <vt:lpstr>Introduction</vt:lpstr>
      <vt:lpstr>Introduction</vt:lpstr>
      <vt:lpstr>Background and Foundational Concepts</vt:lpstr>
      <vt:lpstr>What is an Explanation?</vt:lpstr>
      <vt:lpstr>Interpretability vs. Completeness</vt:lpstr>
      <vt:lpstr>Interpretability vs. Completeness</vt:lpstr>
      <vt:lpstr>Explainability of Deep Networks</vt:lpstr>
      <vt:lpstr>Review</vt:lpstr>
      <vt:lpstr>Explanations of Deep Network Processing</vt:lpstr>
      <vt:lpstr>Explanations of Deep Network Processing</vt:lpstr>
      <vt:lpstr>Linear Proxy Models</vt:lpstr>
      <vt:lpstr>Decision Trees</vt:lpstr>
      <vt:lpstr>Automatic-Rule Extraction</vt:lpstr>
      <vt:lpstr>Automatic-Rule Extraction</vt:lpstr>
      <vt:lpstr>Salience Mapping </vt:lpstr>
      <vt:lpstr>Explanations of Deep Network Representations</vt:lpstr>
      <vt:lpstr>Role of Layers</vt:lpstr>
      <vt:lpstr>Role of Individual Units</vt:lpstr>
      <vt:lpstr>Network Dissection</vt:lpstr>
      <vt:lpstr>Role of Representation Vectors</vt:lpstr>
      <vt:lpstr>Explanation-Producing Systems</vt:lpstr>
      <vt:lpstr>Attention Networks</vt:lpstr>
      <vt:lpstr>Disentangled Representations</vt:lpstr>
      <vt:lpstr>Generated Explanations</vt:lpstr>
      <vt:lpstr>Related Work</vt:lpstr>
      <vt:lpstr>Taxonomy</vt:lpstr>
      <vt:lpstr>Evaluation</vt:lpstr>
      <vt:lpstr>Evaluation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Explaining Explanations: An Overview of Interpretability of Machine Learning </dc:title>
  <dc:creator>Windows 用户</dc:creator>
  <cp:lastModifiedBy>Windows 用户</cp:lastModifiedBy>
  <cp:revision>103</cp:revision>
  <dcterms:created xsi:type="dcterms:W3CDTF">2019-04-11T01:37:46Z</dcterms:created>
  <dcterms:modified xsi:type="dcterms:W3CDTF">2019-04-17T06:55:43Z</dcterms:modified>
</cp:coreProperties>
</file>