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2"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2" r:id="rId18"/>
    <p:sldId id="275" r:id="rId19"/>
    <p:sldId id="283" r:id="rId20"/>
    <p:sldId id="284" r:id="rId21"/>
    <p:sldId id="285" r:id="rId22"/>
    <p:sldId id="276" r:id="rId23"/>
    <p:sldId id="286" r:id="rId24"/>
    <p:sldId id="277" r:id="rId25"/>
    <p:sldId id="287" r:id="rId26"/>
    <p:sldId id="288" r:id="rId27"/>
    <p:sldId id="278" r:id="rId28"/>
    <p:sldId id="289" r:id="rId29"/>
    <p:sldId id="290" r:id="rId30"/>
    <p:sldId id="279" r:id="rId31"/>
    <p:sldId id="291" r:id="rId32"/>
    <p:sldId id="261" r:id="rId33"/>
    <p:sldId id="280" r:id="rId34"/>
    <p:sldId id="292" r:id="rId35"/>
    <p:sldId id="293" r:id="rId36"/>
    <p:sldId id="294" r:id="rId37"/>
    <p:sldId id="281" r:id="rId38"/>
    <p:sldId id="295" r:id="rId39"/>
    <p:sldId id="296" r:id="rId40"/>
    <p:sldId id="297"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96" autoAdjust="0"/>
  </p:normalViewPr>
  <p:slideViewPr>
    <p:cSldViewPr snapToGrid="0">
      <p:cViewPr varScale="1">
        <p:scale>
          <a:sx n="102" d="100"/>
          <a:sy n="102" d="100"/>
        </p:scale>
        <p:origin x="762"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E139E-0272-4933-8DB5-EAA29CF13922}"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EBE17-DF87-41F3-AB06-78D95A895D7E}" type="slidenum">
              <a:rPr lang="zh-CN" altLang="en-US" smtClean="0"/>
              <a:t>‹#›</a:t>
            </a:fld>
            <a:endParaRPr lang="zh-CN" altLang="en-US"/>
          </a:p>
        </p:txBody>
      </p:sp>
    </p:spTree>
    <p:extLst>
      <p:ext uri="{BB962C8B-B14F-4D97-AF65-F5344CB8AC3E}">
        <p14:creationId xmlns:p14="http://schemas.microsoft.com/office/powerpoint/2010/main" val="347563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7</a:t>
            </a:fld>
            <a:endParaRPr lang="zh-CN" altLang="en-US"/>
          </a:p>
        </p:txBody>
      </p:sp>
    </p:spTree>
    <p:extLst>
      <p:ext uri="{BB962C8B-B14F-4D97-AF65-F5344CB8AC3E}">
        <p14:creationId xmlns:p14="http://schemas.microsoft.com/office/powerpoint/2010/main" val="24214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9</a:t>
            </a:fld>
            <a:endParaRPr lang="zh-CN" altLang="en-US"/>
          </a:p>
        </p:txBody>
      </p:sp>
    </p:spTree>
    <p:extLst>
      <p:ext uri="{BB962C8B-B14F-4D97-AF65-F5344CB8AC3E}">
        <p14:creationId xmlns:p14="http://schemas.microsoft.com/office/powerpoint/2010/main" val="7529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11</a:t>
            </a:fld>
            <a:endParaRPr lang="zh-CN" altLang="en-US"/>
          </a:p>
        </p:txBody>
      </p:sp>
    </p:spTree>
    <p:extLst>
      <p:ext uri="{BB962C8B-B14F-4D97-AF65-F5344CB8AC3E}">
        <p14:creationId xmlns:p14="http://schemas.microsoft.com/office/powerpoint/2010/main" val="316391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经验主义的评估</a:t>
            </a:r>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24</a:t>
            </a:fld>
            <a:endParaRPr lang="zh-CN" altLang="en-US"/>
          </a:p>
        </p:txBody>
      </p:sp>
    </p:spTree>
    <p:extLst>
      <p:ext uri="{BB962C8B-B14F-4D97-AF65-F5344CB8AC3E}">
        <p14:creationId xmlns:p14="http://schemas.microsoft.com/office/powerpoint/2010/main" val="215245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4409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86778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8985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8853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65437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783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88116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15279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3538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09379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A1D80-D9D1-46E2-AA39-F8542CC64C08}"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56556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A1D80-D9D1-46E2-AA39-F8542CC64C08}" type="datetimeFigureOut">
              <a:rPr lang="zh-CN" altLang="en-US" smtClean="0"/>
              <a:t>2019/5/15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4742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200" dirty="0" smtClean="0"/>
              <a:t>Knowledge Tracing: Modeling the </a:t>
            </a:r>
            <a:r>
              <a:rPr lang="en-US" altLang="zh-CN" sz="3200" dirty="0" smtClean="0">
                <a:solidFill>
                  <a:srgbClr val="FF0000"/>
                </a:solidFill>
              </a:rPr>
              <a:t>Acquisition</a:t>
            </a:r>
            <a:r>
              <a:rPr lang="en-US" altLang="zh-CN" sz="3200" dirty="0" smtClean="0"/>
              <a:t> of </a:t>
            </a:r>
            <a:r>
              <a:rPr lang="en-US" altLang="zh-CN" sz="3200" dirty="0" smtClean="0">
                <a:solidFill>
                  <a:srgbClr val="FF0000"/>
                </a:solidFill>
              </a:rPr>
              <a:t>Procedural</a:t>
            </a:r>
            <a:r>
              <a:rPr lang="en-US" altLang="zh-CN" sz="3200" dirty="0" smtClean="0"/>
              <a:t> </a:t>
            </a:r>
            <a:r>
              <a:rPr lang="en-US" altLang="zh-CN" sz="3200" dirty="0" smtClean="0">
                <a:solidFill>
                  <a:srgbClr val="FF0000"/>
                </a:solidFill>
              </a:rPr>
              <a:t>Knowledge</a:t>
            </a:r>
            <a:br>
              <a:rPr lang="en-US" altLang="zh-CN" sz="3200" dirty="0" smtClean="0">
                <a:solidFill>
                  <a:srgbClr val="FF0000"/>
                </a:solidFill>
              </a:rPr>
            </a:br>
            <a:endParaRPr lang="zh-CN" altLang="en-US" sz="3200" dirty="0">
              <a:solidFill>
                <a:srgbClr val="FF0000"/>
              </a:solidFill>
            </a:endParaRPr>
          </a:p>
        </p:txBody>
      </p:sp>
      <p:sp>
        <p:nvSpPr>
          <p:cNvPr id="3" name="副标题 2"/>
          <p:cNvSpPr>
            <a:spLocks noGrp="1"/>
          </p:cNvSpPr>
          <p:nvPr>
            <p:ph type="subTitle" idx="1"/>
          </p:nvPr>
        </p:nvSpPr>
        <p:spPr/>
        <p:txBody>
          <a:bodyPr>
            <a:normAutofit/>
          </a:bodyPr>
          <a:lstStyle/>
          <a:p>
            <a:r>
              <a:rPr lang="en-US" altLang="zh-CN" dirty="0"/>
              <a:t>Corbett A T, Anderson J R. Knowledge Tracing: Modeling the Acquisition of Procedural Knowledge[J]. User Modeling and User-adapted Interaction, 1995, 4(4): 253-278.</a:t>
            </a:r>
            <a:endParaRPr lang="en-US" altLang="zh-CN" dirty="0" smtClean="0"/>
          </a:p>
        </p:txBody>
      </p:sp>
    </p:spTree>
    <p:extLst>
      <p:ext uri="{BB962C8B-B14F-4D97-AF65-F5344CB8AC3E}">
        <p14:creationId xmlns:p14="http://schemas.microsoft.com/office/powerpoint/2010/main" val="2284278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Assume</a:t>
            </a:r>
            <a:endParaRPr lang="zh-CN" altLang="en-US" dirty="0"/>
          </a:p>
        </p:txBody>
      </p:sp>
      <p:sp>
        <p:nvSpPr>
          <p:cNvPr id="5" name="内容占位符 4"/>
          <p:cNvSpPr>
            <a:spLocks noGrp="1"/>
          </p:cNvSpPr>
          <p:nvPr>
            <p:ph idx="1"/>
          </p:nvPr>
        </p:nvSpPr>
        <p:spPr/>
        <p:txBody>
          <a:bodyPr/>
          <a:lstStyle/>
          <a:p>
            <a:r>
              <a:rPr lang="en-US" altLang="zh-CN" dirty="0" smtClean="0"/>
              <a:t>ACT-R assumes that knowledge is encoded initially in declarative form through experience such as reading.</a:t>
            </a:r>
          </a:p>
          <a:p>
            <a:endParaRPr lang="en-US" altLang="zh-CN" dirty="0" smtClean="0"/>
          </a:p>
          <a:p>
            <a:r>
              <a:rPr lang="en-US" altLang="zh-CN" dirty="0" smtClean="0"/>
              <a:t>early practice use procedural rules</a:t>
            </a:r>
          </a:p>
          <a:p>
            <a:r>
              <a:rPr lang="en-US" altLang="zh-CN" dirty="0" smtClean="0"/>
              <a:t>then domain-specific procedural knowledge is acquired</a:t>
            </a:r>
          </a:p>
          <a:p>
            <a:r>
              <a:rPr lang="en-US" altLang="zh-CN" dirty="0" smtClean="0"/>
              <a:t>with subsequent practice, both declarative and procedural knowledge are strengthened, and performance grows more rapid and reliable</a:t>
            </a:r>
            <a:endParaRPr lang="zh-CN" altLang="en-US" dirty="0"/>
          </a:p>
        </p:txBody>
      </p:sp>
    </p:spTree>
    <p:extLst>
      <p:ext uri="{BB962C8B-B14F-4D97-AF65-F5344CB8AC3E}">
        <p14:creationId xmlns:p14="http://schemas.microsoft.com/office/powerpoint/2010/main" val="285469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Assume</a:t>
            </a:r>
            <a:endParaRPr lang="zh-CN" altLang="en-US" dirty="0"/>
          </a:p>
        </p:txBody>
      </p:sp>
      <p:sp>
        <p:nvSpPr>
          <p:cNvPr id="3" name="内容占位符 2"/>
          <p:cNvSpPr>
            <a:spLocks noGrp="1"/>
          </p:cNvSpPr>
          <p:nvPr>
            <p:ph idx="1"/>
          </p:nvPr>
        </p:nvSpPr>
        <p:spPr/>
        <p:txBody>
          <a:bodyPr/>
          <a:lstStyle/>
          <a:p>
            <a:r>
              <a:rPr lang="en-US" altLang="zh-CN" dirty="0"/>
              <a:t>ACT-R assumes that procedural knowledge can be </a:t>
            </a:r>
            <a:r>
              <a:rPr lang="en-US" altLang="zh-CN" dirty="0" smtClean="0"/>
              <a:t>represented as </a:t>
            </a:r>
            <a:r>
              <a:rPr lang="en-US" altLang="zh-CN" dirty="0"/>
              <a:t>a set of independent production rules that associate problem states </a:t>
            </a:r>
            <a:r>
              <a:rPr lang="en-US" altLang="zh-CN" dirty="0" smtClean="0"/>
              <a:t>and problem-solving </a:t>
            </a:r>
            <a:r>
              <a:rPr lang="en-US" altLang="zh-CN" dirty="0"/>
              <a:t>goals with actions and consequent state changes</a:t>
            </a:r>
            <a:r>
              <a:rPr lang="en-US" altLang="zh-CN" dirty="0" smtClean="0"/>
              <a:t>.</a:t>
            </a:r>
          </a:p>
          <a:p>
            <a:r>
              <a:rPr lang="en-US" altLang="zh-CN" dirty="0"/>
              <a:t>The </a:t>
            </a:r>
            <a:r>
              <a:rPr lang="en-US" altLang="zh-CN" dirty="0" smtClean="0"/>
              <a:t>following two </a:t>
            </a:r>
            <a:r>
              <a:rPr lang="en-US" altLang="zh-CN" dirty="0"/>
              <a:t>goal-oriented productions can be derived from the declarative examples </a:t>
            </a:r>
            <a:r>
              <a:rPr lang="en-US" altLang="zh-CN" dirty="0" smtClean="0"/>
              <a:t>above through </a:t>
            </a:r>
            <a:r>
              <a:rPr lang="en-US" altLang="zh-CN" dirty="0"/>
              <a:t>practice </a:t>
            </a:r>
            <a:r>
              <a:rPr lang="en-US" altLang="zh-CN" dirty="0">
                <a:solidFill>
                  <a:srgbClr val="FF0000"/>
                </a:solidFill>
              </a:rPr>
              <a:t>in writing function</a:t>
            </a:r>
            <a:r>
              <a:rPr lang="en-US" altLang="zh-CN" dirty="0"/>
              <a:t> calls and </a:t>
            </a:r>
            <a:r>
              <a:rPr lang="en-US" altLang="zh-CN" dirty="0">
                <a:solidFill>
                  <a:srgbClr val="FF0000"/>
                </a:solidFill>
              </a:rPr>
              <a:t>evaluating function </a:t>
            </a:r>
            <a:r>
              <a:rPr lang="en-US" altLang="zh-CN" dirty="0"/>
              <a:t>calls respectively</a:t>
            </a:r>
            <a:endParaRPr lang="zh-CN" altLang="en-US" dirty="0"/>
          </a:p>
        </p:txBody>
      </p:sp>
    </p:spTree>
    <p:extLst>
      <p:ext uri="{BB962C8B-B14F-4D97-AF65-F5344CB8AC3E}">
        <p14:creationId xmlns:p14="http://schemas.microsoft.com/office/powerpoint/2010/main" val="391157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838200" y="4270017"/>
            <a:ext cx="10515600" cy="2347156"/>
          </a:xfrm>
          <a:prstGeom prst="rect">
            <a:avLst/>
          </a:prstGeom>
        </p:spPr>
      </p:pic>
      <p:pic>
        <p:nvPicPr>
          <p:cNvPr id="5" name="内容占位符 3"/>
          <p:cNvPicPr>
            <a:picLocks noChangeAspect="1"/>
          </p:cNvPicPr>
          <p:nvPr/>
        </p:nvPicPr>
        <p:blipFill>
          <a:blip r:embed="rId3"/>
          <a:stretch>
            <a:fillRect/>
          </a:stretch>
        </p:blipFill>
        <p:spPr>
          <a:xfrm>
            <a:off x="838200" y="2139617"/>
            <a:ext cx="10515600" cy="1681471"/>
          </a:xfrm>
          <a:prstGeom prst="rect">
            <a:avLst/>
          </a:prstGeom>
        </p:spPr>
      </p:pic>
    </p:spTree>
    <p:extLst>
      <p:ext uri="{BB962C8B-B14F-4D97-AF65-F5344CB8AC3E}">
        <p14:creationId xmlns:p14="http://schemas.microsoft.com/office/powerpoint/2010/main" val="251626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six production are </a:t>
            </a:r>
            <a:r>
              <a:rPr lang="en-US" altLang="zh-CN" dirty="0" smtClean="0"/>
              <a:t>employed for figure 1</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defun</a:t>
            </a:r>
            <a:r>
              <a:rPr lang="en-US" altLang="zh-CN" dirty="0" smtClean="0"/>
              <a:t> last-item (</a:t>
            </a:r>
            <a:r>
              <a:rPr lang="en-US" altLang="zh-CN" dirty="0" err="1" smtClean="0"/>
              <a:t>lis</a:t>
            </a:r>
            <a:r>
              <a:rPr lang="en-US" altLang="zh-CN" dirty="0" smtClean="0"/>
              <a:t>) (car (reverse </a:t>
            </a:r>
            <a:r>
              <a:rPr lang="en-US" altLang="zh-CN" dirty="0" err="1" smtClean="0"/>
              <a:t>lis</a:t>
            </a:r>
            <a:r>
              <a:rPr lang="en-US" altLang="zh-CN" dirty="0" smtClean="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7160133" y="1283918"/>
            <a:ext cx="4450841" cy="5574082"/>
          </a:xfrm>
          <a:prstGeom prst="rect">
            <a:avLst/>
          </a:prstGeom>
        </p:spPr>
      </p:pic>
    </p:spTree>
    <p:extLst>
      <p:ext uri="{BB962C8B-B14F-4D97-AF65-F5344CB8AC3E}">
        <p14:creationId xmlns:p14="http://schemas.microsoft.com/office/powerpoint/2010/main" val="71485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Model Plays Two Roles</a:t>
            </a:r>
            <a:endParaRPr lang="zh-CN" altLang="en-US" dirty="0"/>
          </a:p>
        </p:txBody>
      </p:sp>
      <p:sp>
        <p:nvSpPr>
          <p:cNvPr id="3" name="内容占位符 2"/>
          <p:cNvSpPr>
            <a:spLocks noGrp="1"/>
          </p:cNvSpPr>
          <p:nvPr>
            <p:ph idx="1"/>
          </p:nvPr>
        </p:nvSpPr>
        <p:spPr/>
        <p:txBody>
          <a:bodyPr/>
          <a:lstStyle/>
          <a:p>
            <a:r>
              <a:rPr lang="en-US" altLang="zh-CN" dirty="0" smtClean="0"/>
              <a:t>model tracing</a:t>
            </a:r>
          </a:p>
          <a:p>
            <a:pPr lvl="1"/>
            <a:r>
              <a:rPr lang="en-US" altLang="zh-CN" dirty="0" smtClean="0"/>
              <a:t>match action to rule,</a:t>
            </a:r>
          </a:p>
          <a:p>
            <a:pPr lvl="1"/>
            <a:r>
              <a:rPr lang="en-US" altLang="zh-CN" dirty="0" smtClean="0"/>
              <a:t>if match, accepts the symbol and updates its internal representation of the problem state</a:t>
            </a:r>
          </a:p>
          <a:p>
            <a:pPr lvl="1"/>
            <a:r>
              <a:rPr lang="en-US" altLang="zh-CN" dirty="0" smtClean="0"/>
              <a:t>if not, requires students try other action</a:t>
            </a:r>
          </a:p>
          <a:p>
            <a:r>
              <a:rPr lang="en-US" altLang="zh-CN" dirty="0" smtClean="0"/>
              <a:t>knowledge tracing</a:t>
            </a:r>
          </a:p>
          <a:p>
            <a:pPr lvl="1"/>
            <a:r>
              <a:rPr lang="en-US" altLang="zh-CN" dirty="0" smtClean="0"/>
              <a:t>estimate of the probability that the student has learned each rule</a:t>
            </a:r>
            <a:endParaRPr lang="zh-CN" altLang="en-US" dirty="0"/>
          </a:p>
        </p:txBody>
      </p:sp>
    </p:spTree>
    <p:extLst>
      <p:ext uri="{BB962C8B-B14F-4D97-AF65-F5344CB8AC3E}">
        <p14:creationId xmlns:p14="http://schemas.microsoft.com/office/powerpoint/2010/main" val="179700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Evaluating ACT-R Procedural Knowledge Assumptions</a:t>
            </a:r>
            <a:endParaRPr lang="zh-CN" altLang="en-US" dirty="0"/>
          </a:p>
        </p:txBody>
      </p:sp>
      <p:sp>
        <p:nvSpPr>
          <p:cNvPr id="3" name="内容占位符 2"/>
          <p:cNvSpPr>
            <a:spLocks noGrp="1"/>
          </p:cNvSpPr>
          <p:nvPr>
            <p:ph idx="1"/>
          </p:nvPr>
        </p:nvSpPr>
        <p:spPr/>
        <p:txBody>
          <a:bodyPr/>
          <a:lstStyle/>
          <a:p>
            <a:r>
              <a:rPr lang="en-US" altLang="zh-CN" dirty="0"/>
              <a:t>One of the primary goals in our tutoring research has been to evaluate the ACT-R assumption that procedural knowledge maps onto independent production rules</a:t>
            </a:r>
            <a:r>
              <a:rPr lang="en-US" altLang="zh-CN" dirty="0" smtClean="0"/>
              <a:t>.</a:t>
            </a:r>
          </a:p>
          <a:p>
            <a:r>
              <a:rPr lang="en-US" altLang="zh-CN" dirty="0" smtClean="0"/>
              <a:t>Three types of results provides support for this assumption:</a:t>
            </a:r>
          </a:p>
          <a:p>
            <a:pPr lvl="1"/>
            <a:r>
              <a:rPr lang="en-US" altLang="zh-CN" dirty="0" smtClean="0"/>
              <a:t>A production rule model provides a regular analysis of learning trends.</a:t>
            </a:r>
          </a:p>
          <a:p>
            <a:pPr lvl="1"/>
            <a:r>
              <a:rPr lang="en-US" altLang="zh-CN" dirty="0" smtClean="0"/>
              <a:t>Production rule analyses have proven successful in predicting transfer among programming languages and across text editors.</a:t>
            </a:r>
          </a:p>
          <a:p>
            <a:pPr lvl="1"/>
            <a:r>
              <a:rPr lang="en-US" altLang="zh-CN" dirty="0" smtClean="0"/>
              <a:t>A variety of results supports the assumption that procedural knowledge is goal-specific.</a:t>
            </a:r>
          </a:p>
        </p:txBody>
      </p:sp>
    </p:spTree>
    <p:extLst>
      <p:ext uri="{BB962C8B-B14F-4D97-AF65-F5344CB8AC3E}">
        <p14:creationId xmlns:p14="http://schemas.microsoft.com/office/powerpoint/2010/main" val="5748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production rule model provides a regular analysis of learning trends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690688"/>
            <a:ext cx="6704319" cy="4351338"/>
          </a:xfrm>
          <a:prstGeom prst="rect">
            <a:avLst/>
          </a:prstGeom>
        </p:spPr>
      </p:pic>
    </p:spTree>
    <p:extLst>
      <p:ext uri="{BB962C8B-B14F-4D97-AF65-F5344CB8AC3E}">
        <p14:creationId xmlns:p14="http://schemas.microsoft.com/office/powerpoint/2010/main" val="253395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Tracing</a:t>
            </a:r>
            <a:endParaRPr lang="zh-CN" altLang="en-US" dirty="0"/>
          </a:p>
        </p:txBody>
      </p:sp>
      <p:sp>
        <p:nvSpPr>
          <p:cNvPr id="3" name="内容占位符 2"/>
          <p:cNvSpPr>
            <a:spLocks noGrp="1"/>
          </p:cNvSpPr>
          <p:nvPr>
            <p:ph idx="1"/>
          </p:nvPr>
        </p:nvSpPr>
        <p:spPr/>
        <p:txBody>
          <a:bodyPr/>
          <a:lstStyle/>
          <a:p>
            <a:r>
              <a:rPr lang="en-US" altLang="zh-CN" dirty="0" smtClean="0"/>
              <a:t>interpret each student action</a:t>
            </a:r>
          </a:p>
          <a:p>
            <a:r>
              <a:rPr lang="en-US" altLang="zh-CN" dirty="0" smtClean="0"/>
              <a:t>follow the student’s step-by-step path through the problem space</a:t>
            </a:r>
          </a:p>
          <a:p>
            <a:endParaRPr lang="en-US" altLang="zh-CN" dirty="0"/>
          </a:p>
          <a:p>
            <a:r>
              <a:rPr lang="en-US" altLang="zh-CN" dirty="0"/>
              <a:t>Primary goal: provide whatever guidance is needed for the student to reach a successful conclusion to problem solving.</a:t>
            </a:r>
          </a:p>
          <a:p>
            <a:endParaRPr lang="zh-CN" altLang="en-US" dirty="0"/>
          </a:p>
        </p:txBody>
      </p:sp>
    </p:spTree>
    <p:extLst>
      <p:ext uri="{BB962C8B-B14F-4D97-AF65-F5344CB8AC3E}">
        <p14:creationId xmlns:p14="http://schemas.microsoft.com/office/powerpoint/2010/main" val="214551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Tracing and </a:t>
            </a:r>
            <a:r>
              <a:rPr lang="en-US" altLang="zh-CN" dirty="0" smtClean="0">
                <a:solidFill>
                  <a:srgbClr val="FF0000"/>
                </a:solidFill>
              </a:rPr>
              <a:t>Mastery Learning</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en-US" altLang="zh-CN" dirty="0" smtClean="0"/>
              <a:t>Students work through one-third exercises, while performing well or better on tests.</a:t>
            </a:r>
          </a:p>
          <a:p>
            <a:r>
              <a:rPr lang="en-US" altLang="zh-CN" dirty="0" smtClean="0"/>
              <a:t>We recognized early on that some students were floundering.</a:t>
            </a:r>
          </a:p>
          <a:p>
            <a:pPr marL="0" indent="0">
              <a:buNone/>
            </a:pPr>
            <a:endParaRPr lang="en-US" altLang="zh-CN" dirty="0" smtClean="0"/>
          </a:p>
        </p:txBody>
      </p:sp>
    </p:spTree>
    <p:extLst>
      <p:ext uri="{BB962C8B-B14F-4D97-AF65-F5344CB8AC3E}">
        <p14:creationId xmlns:p14="http://schemas.microsoft.com/office/powerpoint/2010/main" val="177813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Tracing</a:t>
            </a:r>
            <a:endParaRPr lang="zh-CN" altLang="en-US" dirty="0"/>
          </a:p>
        </p:txBody>
      </p:sp>
      <p:sp>
        <p:nvSpPr>
          <p:cNvPr id="3" name="内容占位符 2"/>
          <p:cNvSpPr>
            <a:spLocks noGrp="1"/>
          </p:cNvSpPr>
          <p:nvPr>
            <p:ph idx="1"/>
          </p:nvPr>
        </p:nvSpPr>
        <p:spPr/>
        <p:txBody>
          <a:bodyPr/>
          <a:lstStyle/>
          <a:p>
            <a:r>
              <a:rPr lang="en-US" altLang="zh-CN" dirty="0"/>
              <a:t>Primary goal: monitor the student’s changing knowledge state during practice.</a:t>
            </a:r>
          </a:p>
          <a:p>
            <a:endParaRPr lang="en-US" altLang="zh-CN" dirty="0" smtClean="0"/>
          </a:p>
          <a:p>
            <a:r>
              <a:rPr lang="en-US" altLang="zh-CN" dirty="0"/>
              <a:t>S</a:t>
            </a:r>
            <a:r>
              <a:rPr lang="en-US" altLang="zh-CN" dirty="0" smtClean="0"/>
              <a:t>tudent Model: is an overlay of the ideal student model</a:t>
            </a:r>
          </a:p>
          <a:p>
            <a:pPr lvl="1"/>
            <a:r>
              <a:rPr lang="en-US" altLang="zh-CN" dirty="0" smtClean="0"/>
              <a:t>Each time </a:t>
            </a:r>
            <a:r>
              <a:rPr lang="en-US" altLang="zh-CN" dirty="0"/>
              <a:t>the student has an opportunity to apply a rule in the model, the tutor </a:t>
            </a:r>
            <a:r>
              <a:rPr lang="en-US" altLang="zh-CN" dirty="0" smtClean="0"/>
              <a:t>updates its </a:t>
            </a:r>
            <a:r>
              <a:rPr lang="en-US" altLang="zh-CN" dirty="0"/>
              <a:t>estimate of whether the student knows the rule, based on the student's action.</a:t>
            </a:r>
            <a:endParaRPr lang="zh-CN" altLang="en-US" dirty="0"/>
          </a:p>
        </p:txBody>
      </p:sp>
    </p:spTree>
    <p:extLst>
      <p:ext uri="{BB962C8B-B14F-4D97-AF65-F5344CB8AC3E}">
        <p14:creationId xmlns:p14="http://schemas.microsoft.com/office/powerpoint/2010/main" val="174746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a:t>
            </a:r>
            <a:endParaRPr lang="zh-CN" altLang="en-US" dirty="0"/>
          </a:p>
        </p:txBody>
      </p:sp>
      <p:sp>
        <p:nvSpPr>
          <p:cNvPr id="3" name="内容占位符 2"/>
          <p:cNvSpPr>
            <a:spLocks noGrp="1"/>
          </p:cNvSpPr>
          <p:nvPr>
            <p:ph idx="1"/>
          </p:nvPr>
        </p:nvSpPr>
        <p:spPr/>
        <p:txBody>
          <a:bodyPr/>
          <a:lstStyle/>
          <a:p>
            <a:r>
              <a:rPr lang="en-US" altLang="zh-CN" dirty="0" smtClean="0"/>
              <a:t>This paper describes an efforts to models students’ changing knowledge state during skill acquisition</a:t>
            </a:r>
            <a:endParaRPr lang="en-US" altLang="zh-CN" dirty="0"/>
          </a:p>
          <a:p>
            <a:r>
              <a:rPr lang="en-US" altLang="zh-CN" dirty="0" smtClean="0"/>
              <a:t>Students are learning to write programs with the </a:t>
            </a:r>
            <a:r>
              <a:rPr lang="en-US" altLang="zh-CN" dirty="0" smtClean="0">
                <a:solidFill>
                  <a:srgbClr val="FF0000"/>
                </a:solidFill>
              </a:rPr>
              <a:t>ACT?</a:t>
            </a:r>
            <a:r>
              <a:rPr lang="en-US" altLang="zh-CN" dirty="0" smtClean="0"/>
              <a:t> Programming Tutor (APT)</a:t>
            </a:r>
            <a:endParaRPr lang="en-US" altLang="zh-CN" dirty="0"/>
          </a:p>
          <a:p>
            <a:r>
              <a:rPr lang="en-US" altLang="zh-CN" dirty="0" smtClean="0"/>
              <a:t>APT:</a:t>
            </a:r>
          </a:p>
          <a:p>
            <a:pPr lvl="1"/>
            <a:r>
              <a:rPr lang="en-US" altLang="zh-CN" dirty="0" smtClean="0"/>
              <a:t>APT is constructed around a production rule cognitive model of programming knowledge</a:t>
            </a:r>
            <a:endParaRPr lang="zh-CN" altLang="en-US" dirty="0"/>
          </a:p>
        </p:txBody>
      </p:sp>
    </p:spTree>
    <p:extLst>
      <p:ext uri="{BB962C8B-B14F-4D97-AF65-F5344CB8AC3E}">
        <p14:creationId xmlns:p14="http://schemas.microsoft.com/office/powerpoint/2010/main" val="1876720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simpler set of learning and performance assumptions because ACT-R are complex</a:t>
            </a:r>
            <a:endParaRPr lang="zh-CN" altLang="en-US" dirty="0"/>
          </a:p>
        </p:txBody>
      </p:sp>
      <p:sp>
        <p:nvSpPr>
          <p:cNvPr id="3" name="内容占位符 2"/>
          <p:cNvSpPr>
            <a:spLocks noGrp="1"/>
          </p:cNvSpPr>
          <p:nvPr>
            <p:ph idx="1"/>
          </p:nvPr>
        </p:nvSpPr>
        <p:spPr/>
        <p:txBody>
          <a:bodyPr/>
          <a:lstStyle/>
          <a:p>
            <a:r>
              <a:rPr lang="en-US" altLang="zh-CN" dirty="0"/>
              <a:t>Knowledge tracing assumes a two-state learning model</a:t>
            </a:r>
            <a:r>
              <a:rPr lang="en-US" altLang="zh-CN" dirty="0" smtClean="0"/>
              <a:t>.</a:t>
            </a:r>
          </a:p>
          <a:p>
            <a:r>
              <a:rPr lang="en-US" altLang="zh-CN" dirty="0" smtClean="0"/>
              <a:t>Each </a:t>
            </a:r>
            <a:r>
              <a:rPr lang="en-US" altLang="zh-CN" dirty="0"/>
              <a:t>coding rule is either in the learned state or in the unlearned state.</a:t>
            </a:r>
          </a:p>
          <a:p>
            <a:r>
              <a:rPr lang="en-US" altLang="zh-CN" dirty="0"/>
              <a:t>Transition: unlearned to learned, no forgetting</a:t>
            </a:r>
          </a:p>
          <a:p>
            <a:pPr lvl="1"/>
            <a:r>
              <a:rPr lang="en-US" altLang="zh-CN" dirty="0"/>
              <a:t>prior to practice through reading the text</a:t>
            </a:r>
          </a:p>
          <a:p>
            <a:pPr lvl="1"/>
            <a:r>
              <a:rPr lang="en-US" altLang="zh-CN" dirty="0"/>
              <a:t>at each opportunity to apply the rule in practice</a:t>
            </a:r>
            <a:r>
              <a:rPr lang="en-US" altLang="zh-CN" dirty="0" smtClean="0"/>
              <a:t>.</a:t>
            </a:r>
          </a:p>
          <a:p>
            <a:r>
              <a:rPr lang="en-US" altLang="zh-CN" dirty="0" smtClean="0"/>
              <a:t>No forgetting</a:t>
            </a:r>
          </a:p>
          <a:p>
            <a:r>
              <a:rPr lang="en-US" altLang="zh-CN" dirty="0"/>
              <a:t>Performance in applying a </a:t>
            </a:r>
            <a:r>
              <a:rPr lang="en-US" altLang="zh-CN" dirty="0" smtClean="0"/>
              <a:t>rule is </a:t>
            </a:r>
            <a:r>
              <a:rPr lang="en-US" altLang="zh-CN" dirty="0"/>
              <a:t>governed by its learning state, but only probabilistically.</a:t>
            </a:r>
          </a:p>
          <a:p>
            <a:endParaRPr lang="zh-CN" altLang="en-US" dirty="0"/>
          </a:p>
        </p:txBody>
      </p:sp>
    </p:spTree>
    <p:extLst>
      <p:ext uri="{BB962C8B-B14F-4D97-AF65-F5344CB8AC3E}">
        <p14:creationId xmlns:p14="http://schemas.microsoft.com/office/powerpoint/2010/main" val="98807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simpler set of learning and performance assumptions because ACT-R are complex</a:t>
            </a:r>
            <a:endParaRPr lang="zh-CN" altLang="en-US" dirty="0"/>
          </a:p>
        </p:txBody>
      </p:sp>
      <p:sp>
        <p:nvSpPr>
          <p:cNvPr id="3" name="内容占位符 2"/>
          <p:cNvSpPr>
            <a:spLocks noGrp="1"/>
          </p:cNvSpPr>
          <p:nvPr>
            <p:ph idx="1"/>
          </p:nvPr>
        </p:nvSpPr>
        <p:spPr/>
        <p:txBody>
          <a:bodyPr/>
          <a:lstStyle/>
          <a:p>
            <a:r>
              <a:rPr lang="en-US" altLang="zh-CN" dirty="0" smtClean="0"/>
              <a:t>Slip and Guess</a:t>
            </a:r>
          </a:p>
          <a:p>
            <a:r>
              <a:rPr lang="en-US" altLang="zh-CN" dirty="0" smtClean="0"/>
              <a:t>P(L) updated after each opportunity on whether the student’s action was correct or not.</a:t>
            </a:r>
          </a:p>
          <a:p>
            <a:endParaRPr lang="en-US" altLang="zh-CN" dirty="0"/>
          </a:p>
          <a:p>
            <a:r>
              <a:rPr lang="en-US" altLang="zh-CN" dirty="0" smtClean="0"/>
              <a:t>Learning parameters</a:t>
            </a:r>
          </a:p>
          <a:p>
            <a:pPr lvl="1"/>
            <a:r>
              <a:rPr lang="en-US" altLang="zh-CN" dirty="0" smtClean="0"/>
              <a:t>p(L</a:t>
            </a:r>
            <a:r>
              <a:rPr lang="en-US" altLang="zh-CN" baseline="-25000" dirty="0" smtClean="0"/>
              <a:t>0</a:t>
            </a:r>
            <a:r>
              <a:rPr lang="en-US" altLang="zh-CN" dirty="0" smtClean="0"/>
              <a:t>), p(T)</a:t>
            </a:r>
          </a:p>
          <a:p>
            <a:r>
              <a:rPr lang="en-US" altLang="zh-CN" dirty="0" smtClean="0"/>
              <a:t>Performance parameters</a:t>
            </a:r>
          </a:p>
          <a:p>
            <a:pPr lvl="1"/>
            <a:r>
              <a:rPr lang="en-US" altLang="zh-CN" dirty="0" smtClean="0"/>
              <a:t>p(G), p(S)</a:t>
            </a:r>
          </a:p>
          <a:p>
            <a:r>
              <a:rPr lang="en-US" altLang="zh-CN" dirty="0"/>
              <a:t>These parameters are estimated </a:t>
            </a:r>
            <a:r>
              <a:rPr lang="en-US" altLang="zh-CN" dirty="0">
                <a:solidFill>
                  <a:srgbClr val="FF0000"/>
                </a:solidFill>
              </a:rPr>
              <a:t>empirically</a:t>
            </a:r>
            <a:r>
              <a:rPr lang="en-US" altLang="zh-CN" dirty="0"/>
              <a:t> for each rule.</a:t>
            </a:r>
            <a:endParaRPr lang="zh-CN" altLang="en-US" dirty="0"/>
          </a:p>
        </p:txBody>
      </p:sp>
    </p:spTree>
    <p:extLst>
      <p:ext uri="{BB962C8B-B14F-4D97-AF65-F5344CB8AC3E}">
        <p14:creationId xmlns:p14="http://schemas.microsoft.com/office/powerpoint/2010/main" val="9458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equation to update </a:t>
            </a:r>
            <a:r>
              <a:rPr lang="en-US" altLang="zh-CN" dirty="0"/>
              <a:t>the estimate </a:t>
            </a:r>
            <a:r>
              <a:rPr lang="en-US" altLang="zh-CN" dirty="0" smtClean="0"/>
              <a:t>of the </a:t>
            </a:r>
            <a:r>
              <a:rPr lang="en-US" altLang="zh-CN" dirty="0"/>
              <a:t>student's knowledge state</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476553"/>
            <a:ext cx="10323809" cy="857143"/>
          </a:xfrm>
          <a:prstGeom prst="rect">
            <a:avLst/>
          </a:prstGeom>
        </p:spPr>
      </p:pic>
    </p:spTree>
    <p:extLst>
      <p:ext uri="{BB962C8B-B14F-4D97-AF65-F5344CB8AC3E}">
        <p14:creationId xmlns:p14="http://schemas.microsoft.com/office/powerpoint/2010/main" val="295865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Knowledge Tracing:</a:t>
            </a:r>
          </a:p>
          <a:p>
            <a:pPr lvl="1"/>
            <a:r>
              <a:rPr lang="en-US" altLang="zh-CN" dirty="0" smtClean="0"/>
              <a:t>assessment is continuously integrated with practice.</a:t>
            </a:r>
          </a:p>
          <a:p>
            <a:endParaRPr lang="en-US" altLang="zh-CN" dirty="0"/>
          </a:p>
          <a:p>
            <a:r>
              <a:rPr lang="en-US" altLang="zh-CN" dirty="0" smtClean="0"/>
              <a:t>learning and memory assumptions are the simplest</a:t>
            </a:r>
          </a:p>
          <a:p>
            <a:r>
              <a:rPr lang="en-US" altLang="zh-CN" dirty="0" smtClean="0"/>
              <a:t>avoid the complexities in modeling students’ misconceptions</a:t>
            </a:r>
          </a:p>
          <a:p>
            <a:r>
              <a:rPr lang="en-US" altLang="zh-CN" dirty="0" smtClean="0"/>
              <a:t>mastery learning simplifies a potentially complex </a:t>
            </a:r>
            <a:r>
              <a:rPr lang="en-US" altLang="zh-CN" dirty="0" err="1" smtClean="0"/>
              <a:t>ruel</a:t>
            </a:r>
            <a:r>
              <a:rPr lang="en-US" altLang="zh-CN" dirty="0" smtClean="0"/>
              <a:t>-attribution problem.</a:t>
            </a:r>
          </a:p>
        </p:txBody>
      </p:sp>
    </p:spTree>
    <p:extLst>
      <p:ext uri="{BB962C8B-B14F-4D97-AF65-F5344CB8AC3E}">
        <p14:creationId xmlns:p14="http://schemas.microsoft.com/office/powerpoint/2010/main" val="234631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Evaluation of Knowledge Tracing</a:t>
            </a:r>
            <a:endParaRPr lang="zh-CN" altLang="en-US" dirty="0"/>
          </a:p>
        </p:txBody>
      </p:sp>
      <p:sp>
        <p:nvSpPr>
          <p:cNvPr id="3" name="内容占位符 2"/>
          <p:cNvSpPr>
            <a:spLocks noGrp="1"/>
          </p:cNvSpPr>
          <p:nvPr>
            <p:ph idx="1"/>
          </p:nvPr>
        </p:nvSpPr>
        <p:spPr/>
        <p:txBody>
          <a:bodyPr/>
          <a:lstStyle/>
          <a:p>
            <a:r>
              <a:rPr lang="en-US" altLang="zh-CN" dirty="0" smtClean="0"/>
              <a:t>Goal</a:t>
            </a:r>
          </a:p>
          <a:p>
            <a:pPr lvl="1"/>
            <a:r>
              <a:rPr lang="en-US" altLang="zh-CN" dirty="0" smtClean="0"/>
              <a:t>estimate student’s knowledge</a:t>
            </a:r>
          </a:p>
          <a:p>
            <a:pPr lvl="1"/>
            <a:r>
              <a:rPr lang="en-US" altLang="zh-CN" dirty="0" smtClean="0"/>
              <a:t>ensure a high probability that each rule is in the learned state. </a:t>
            </a:r>
          </a:p>
          <a:p>
            <a:r>
              <a:rPr lang="en-US" altLang="zh-CN" dirty="0" smtClean="0"/>
              <a:t>Four studies:</a:t>
            </a:r>
          </a:p>
          <a:p>
            <a:pPr lvl="1"/>
            <a:r>
              <a:rPr lang="en-US" altLang="zh-CN" dirty="0" smtClean="0"/>
              <a:t>assess the </a:t>
            </a:r>
            <a:r>
              <a:rPr lang="en-US" altLang="zh-CN" dirty="0" smtClean="0">
                <a:solidFill>
                  <a:srgbClr val="FF0000"/>
                </a:solidFill>
              </a:rPr>
              <a:t>psychological validity</a:t>
            </a:r>
            <a:r>
              <a:rPr lang="en-US" altLang="zh-CN" dirty="0" smtClean="0"/>
              <a:t> of the student modeling process.</a:t>
            </a:r>
          </a:p>
        </p:txBody>
      </p:sp>
    </p:spTree>
    <p:extLst>
      <p:ext uri="{BB962C8B-B14F-4D97-AF65-F5344CB8AC3E}">
        <p14:creationId xmlns:p14="http://schemas.microsoft.com/office/powerpoint/2010/main" val="150188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lnSpc>
                <a:spcPct val="90000"/>
              </a:lnSpc>
              <a:spcBef>
                <a:spcPct val="0"/>
              </a:spcBef>
            </a:pPr>
            <a:r>
              <a:rPr lang="en-US" altLang="zh-CN" sz="4400" dirty="0" smtClean="0">
                <a:latin typeface="+mj-lt"/>
              </a:rPr>
              <a:t>First </a:t>
            </a:r>
            <a:r>
              <a:rPr lang="en-US" altLang="zh-CN" sz="4400" kern="1200" dirty="0">
                <a:solidFill>
                  <a:schemeClr val="tx1"/>
                </a:solidFill>
                <a:latin typeface="+mj-lt"/>
                <a:ea typeface="+mj-ea"/>
                <a:cs typeface="+mj-cs"/>
              </a:rPr>
              <a:t>study</a:t>
            </a:r>
            <a:endParaRPr lang="zh-CN" altLang="en-US" sz="4400" kern="1200" dirty="0">
              <a:solidFill>
                <a:schemeClr val="tx1"/>
              </a:solidFill>
              <a:latin typeface="+mj-lt"/>
              <a:ea typeface="+mj-ea"/>
              <a:cs typeface="+mj-cs"/>
            </a:endParaRPr>
          </a:p>
        </p:txBody>
      </p:sp>
      <p:sp>
        <p:nvSpPr>
          <p:cNvPr id="3" name="内容占位符 2"/>
          <p:cNvSpPr>
            <a:spLocks noGrp="1"/>
          </p:cNvSpPr>
          <p:nvPr>
            <p:ph idx="1"/>
          </p:nvPr>
        </p:nvSpPr>
        <p:spPr/>
        <p:txBody>
          <a:bodyPr/>
          <a:lstStyle/>
          <a:p>
            <a:r>
              <a:rPr lang="en-US" altLang="zh-CN" dirty="0"/>
              <a:t>examines how well the model predicts students' performance in completing tutor exercises</a:t>
            </a:r>
            <a:r>
              <a:rPr lang="en-US" altLang="zh-CN" dirty="0" smtClean="0"/>
              <a:t>.</a:t>
            </a:r>
          </a:p>
          <a:p>
            <a:r>
              <a:rPr lang="en-US" altLang="zh-CN" dirty="0" smtClean="0"/>
              <a:t>revise the initial cognitive rule set</a:t>
            </a:r>
          </a:p>
          <a:p>
            <a:r>
              <a:rPr lang="en-US" altLang="zh-CN" dirty="0" smtClean="0"/>
              <a:t>adjust the learning and performance parameter </a:t>
            </a:r>
            <a:r>
              <a:rPr lang="en-US" altLang="zh-CN" dirty="0" err="1" smtClean="0"/>
              <a:t>setimates</a:t>
            </a:r>
            <a:r>
              <a:rPr lang="en-US" altLang="zh-CN" dirty="0"/>
              <a:t/>
            </a:r>
            <a:br>
              <a:rPr lang="en-US" altLang="zh-CN" dirty="0"/>
            </a:br>
            <a:endParaRPr lang="zh-CN" altLang="en-US" dirty="0"/>
          </a:p>
        </p:txBody>
      </p:sp>
    </p:spTree>
    <p:extLst>
      <p:ext uri="{BB962C8B-B14F-4D97-AF65-F5344CB8AC3E}">
        <p14:creationId xmlns:p14="http://schemas.microsoft.com/office/powerpoint/2010/main" val="32242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remaining three studies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examined the external validity of the model in </a:t>
            </a:r>
            <a:r>
              <a:rPr lang="en-US" altLang="zh-CN" dirty="0" smtClean="0"/>
              <a:t>predicting test performance</a:t>
            </a:r>
          </a:p>
          <a:p>
            <a:r>
              <a:rPr lang="en-US" altLang="zh-CN" dirty="0"/>
              <a:t>Knowledge tracing is ultimately useful only if it predicts students' performance when they are working on their own</a:t>
            </a:r>
            <a:r>
              <a:rPr lang="en-US" altLang="zh-CN" dirty="0" smtClean="0"/>
              <a:t>.</a:t>
            </a:r>
          </a:p>
          <a:p>
            <a:r>
              <a:rPr lang="en-US" altLang="zh-CN" dirty="0"/>
              <a:t>In these studies </a:t>
            </a:r>
            <a:r>
              <a:rPr lang="en-US" altLang="zh-CN" dirty="0" smtClean="0"/>
              <a:t>we focus </a:t>
            </a:r>
            <a:r>
              <a:rPr lang="en-US" altLang="zh-CN" dirty="0"/>
              <a:t>on the students' ability to write the programs correctly without tutorial assistance</a:t>
            </a:r>
            <a:r>
              <a:rPr lang="en-US" altLang="zh-CN" dirty="0" smtClean="0"/>
              <a:t>.</a:t>
            </a:r>
          </a:p>
          <a:p>
            <a:r>
              <a:rPr lang="en-US" altLang="zh-CN" dirty="0"/>
              <a:t>The first of these three studies revealed the need to incorporate </a:t>
            </a:r>
            <a:r>
              <a:rPr lang="en-US" altLang="zh-CN" dirty="0" smtClean="0">
                <a:solidFill>
                  <a:srgbClr val="FF0000"/>
                </a:solidFill>
              </a:rPr>
              <a:t>individual differences </a:t>
            </a:r>
            <a:r>
              <a:rPr lang="en-US" altLang="zh-CN" dirty="0">
                <a:solidFill>
                  <a:srgbClr val="FF0000"/>
                </a:solidFill>
              </a:rPr>
              <a:t>in learning and performance parameters </a:t>
            </a:r>
            <a:r>
              <a:rPr lang="en-US" altLang="zh-CN" dirty="0"/>
              <a:t>in the model</a:t>
            </a:r>
            <a:r>
              <a:rPr lang="en-US" altLang="zh-CN" dirty="0" smtClean="0"/>
              <a:t>.</a:t>
            </a:r>
          </a:p>
          <a:p>
            <a:r>
              <a:rPr lang="en-US" altLang="zh-CN" dirty="0"/>
              <a:t>The final </a:t>
            </a:r>
            <a:r>
              <a:rPr lang="en-US" altLang="zh-CN" dirty="0" smtClean="0"/>
              <a:t>two studies </a:t>
            </a:r>
            <a:r>
              <a:rPr lang="en-US" altLang="zh-CN" dirty="0"/>
              <a:t>assessed a procedure for doing this.</a:t>
            </a:r>
            <a:endParaRPr lang="zh-CN" altLang="en-US" dirty="0"/>
          </a:p>
        </p:txBody>
      </p:sp>
    </p:spTree>
    <p:extLst>
      <p:ext uri="{BB962C8B-B14F-4D97-AF65-F5344CB8AC3E}">
        <p14:creationId xmlns:p14="http://schemas.microsoft.com/office/powerpoint/2010/main" val="3218609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Experimental Procedure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focuses on the first chapter in the Lisp Tutor curriculum</a:t>
            </a:r>
          </a:p>
          <a:p>
            <a:r>
              <a:rPr lang="en-US" altLang="zh-CN" dirty="0" smtClean="0"/>
              <a:t>knowledge</a:t>
            </a:r>
          </a:p>
          <a:p>
            <a:pPr lvl="1"/>
            <a:r>
              <a:rPr lang="en-US" altLang="zh-CN" dirty="0" smtClean="0"/>
              <a:t>two data types;</a:t>
            </a:r>
          </a:p>
          <a:p>
            <a:pPr lvl="2"/>
            <a:r>
              <a:rPr lang="en-US" altLang="zh-CN" dirty="0" smtClean="0"/>
              <a:t>atoms (symbols)</a:t>
            </a:r>
          </a:p>
          <a:p>
            <a:pPr lvl="2"/>
            <a:r>
              <a:rPr lang="en-US" altLang="zh-CN" dirty="0" smtClean="0"/>
              <a:t>lists (hierarchical groupings of symbols)</a:t>
            </a:r>
          </a:p>
          <a:p>
            <a:pPr lvl="1"/>
            <a:r>
              <a:rPr lang="en-US" altLang="zh-CN" dirty="0" smtClean="0"/>
              <a:t>function calls</a:t>
            </a:r>
          </a:p>
          <a:p>
            <a:pPr lvl="2"/>
            <a:r>
              <a:rPr lang="en-US" altLang="zh-CN" dirty="0"/>
              <a:t>unary functions (extract information from or transform a list): car, </a:t>
            </a:r>
            <a:r>
              <a:rPr lang="en-US" altLang="zh-CN" dirty="0" err="1"/>
              <a:t>cdr</a:t>
            </a:r>
            <a:r>
              <a:rPr lang="en-US" altLang="zh-CN" dirty="0"/>
              <a:t>, reverse</a:t>
            </a:r>
          </a:p>
          <a:p>
            <a:pPr lvl="2"/>
            <a:r>
              <a:rPr lang="en-US" altLang="zh-CN" dirty="0"/>
              <a:t>three constructor functions (build new list): append, cons, </a:t>
            </a:r>
            <a:r>
              <a:rPr lang="en-US" altLang="zh-CN" dirty="0" smtClean="0"/>
              <a:t>list</a:t>
            </a:r>
          </a:p>
          <a:p>
            <a:pPr lvl="1"/>
            <a:r>
              <a:rPr lang="en-US" altLang="zh-CN" dirty="0" smtClean="0"/>
              <a:t>function definitions</a:t>
            </a:r>
          </a:p>
          <a:p>
            <a:pPr lvl="2"/>
            <a:r>
              <a:rPr lang="en-US" altLang="zh-CN" dirty="0" err="1"/>
              <a:t>defun</a:t>
            </a:r>
            <a:r>
              <a:rPr lang="en-US" altLang="zh-CN" dirty="0"/>
              <a:t> (define new function</a:t>
            </a:r>
            <a:r>
              <a:rPr lang="en-US" altLang="zh-CN" dirty="0" smtClean="0"/>
              <a:t>)</a:t>
            </a:r>
          </a:p>
          <a:p>
            <a:r>
              <a:rPr lang="en-US" altLang="zh-CN" dirty="0"/>
              <a:t>The </a:t>
            </a:r>
            <a:r>
              <a:rPr lang="en-US" altLang="zh-CN" dirty="0" smtClean="0"/>
              <a:t>curriculum structure </a:t>
            </a:r>
            <a:r>
              <a:rPr lang="en-US" altLang="zh-CN" dirty="0"/>
              <a:t>has evolved across studies, but in each study, the chapter is divided </a:t>
            </a:r>
            <a:r>
              <a:rPr lang="en-US" altLang="zh-CN" dirty="0" smtClean="0"/>
              <a:t>into sections</a:t>
            </a:r>
            <a:r>
              <a:rPr lang="en-US" altLang="zh-CN" dirty="0"/>
              <a:t>.</a:t>
            </a:r>
          </a:p>
          <a:p>
            <a:pPr lvl="2"/>
            <a:endParaRPr lang="en-US" altLang="zh-CN" dirty="0" smtClean="0"/>
          </a:p>
          <a:p>
            <a:pPr lvl="1"/>
            <a:endParaRPr lang="en-US" altLang="zh-CN" dirty="0"/>
          </a:p>
        </p:txBody>
      </p:sp>
    </p:spTree>
    <p:extLst>
      <p:ext uri="{BB962C8B-B14F-4D97-AF65-F5344CB8AC3E}">
        <p14:creationId xmlns:p14="http://schemas.microsoft.com/office/powerpoint/2010/main" val="2138344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Experimental Procedure</a:t>
            </a:r>
            <a:endParaRPr lang="zh-CN" altLang="en-US" dirty="0"/>
          </a:p>
        </p:txBody>
      </p:sp>
      <p:sp>
        <p:nvSpPr>
          <p:cNvPr id="3" name="内容占位符 2"/>
          <p:cNvSpPr>
            <a:spLocks noGrp="1"/>
          </p:cNvSpPr>
          <p:nvPr>
            <p:ph idx="1"/>
          </p:nvPr>
        </p:nvSpPr>
        <p:spPr/>
        <p:txBody>
          <a:bodyPr/>
          <a:lstStyle/>
          <a:p>
            <a:r>
              <a:rPr lang="en-US" altLang="zh-CN" dirty="0"/>
              <a:t>In each section the student reads text and then completes a </a:t>
            </a:r>
            <a:r>
              <a:rPr lang="en-US" altLang="zh-CN" dirty="0">
                <a:solidFill>
                  <a:srgbClr val="FF0000"/>
                </a:solidFill>
              </a:rPr>
              <a:t>fixed set </a:t>
            </a:r>
            <a:r>
              <a:rPr lang="en-US" altLang="zh-CN" dirty="0" smtClean="0">
                <a:solidFill>
                  <a:srgbClr val="FF0000"/>
                </a:solidFill>
              </a:rPr>
              <a:t>of</a:t>
            </a:r>
            <a:r>
              <a:rPr lang="en-US" altLang="zh-CN" dirty="0" smtClean="0"/>
              <a:t> required </a:t>
            </a:r>
            <a:r>
              <a:rPr lang="en-US" altLang="zh-CN" dirty="0"/>
              <a:t>exercises</a:t>
            </a:r>
            <a:r>
              <a:rPr lang="en-US" altLang="zh-CN" dirty="0" smtClean="0"/>
              <a:t>.</a:t>
            </a:r>
          </a:p>
          <a:p>
            <a:r>
              <a:rPr lang="en-US" altLang="zh-CN" dirty="0"/>
              <a:t>The tutor </a:t>
            </a:r>
            <a:r>
              <a:rPr lang="en-US" altLang="zh-CN" dirty="0">
                <a:solidFill>
                  <a:srgbClr val="FF0000"/>
                </a:solidFill>
              </a:rPr>
              <a:t>monitors</a:t>
            </a:r>
            <a:r>
              <a:rPr lang="en-US" altLang="zh-CN" dirty="0"/>
              <a:t> the student's growing knowledge of </a:t>
            </a:r>
            <a:r>
              <a:rPr lang="en-US" altLang="zh-CN" dirty="0" smtClean="0"/>
              <a:t>the applicable programming </a:t>
            </a:r>
            <a:r>
              <a:rPr lang="en-US" altLang="zh-CN" dirty="0"/>
              <a:t>rules as the student completes these required exercises</a:t>
            </a:r>
            <a:r>
              <a:rPr lang="en-US" altLang="zh-CN" dirty="0" smtClean="0"/>
              <a:t>.</a:t>
            </a:r>
          </a:p>
          <a:p>
            <a:r>
              <a:rPr lang="en-US" altLang="zh-CN" dirty="0"/>
              <a:t>Then the tutor </a:t>
            </a:r>
            <a:r>
              <a:rPr lang="en-US" altLang="zh-CN" dirty="0">
                <a:solidFill>
                  <a:srgbClr val="FF0000"/>
                </a:solidFill>
              </a:rPr>
              <a:t>presents remedial exercises </a:t>
            </a:r>
            <a:r>
              <a:rPr lang="en-US" altLang="zh-CN" dirty="0"/>
              <a:t>as needed for the student to master </a:t>
            </a:r>
            <a:r>
              <a:rPr lang="en-US" altLang="zh-CN" dirty="0" smtClean="0"/>
              <a:t>the rules </a:t>
            </a:r>
            <a:r>
              <a:rPr lang="en-US" altLang="zh-CN" dirty="0"/>
              <a:t>introduced in the </a:t>
            </a:r>
            <a:r>
              <a:rPr lang="en-US" altLang="zh-CN" dirty="0" smtClean="0"/>
              <a:t>section.</a:t>
            </a:r>
          </a:p>
          <a:p>
            <a:r>
              <a:rPr lang="en-US" altLang="zh-CN" dirty="0"/>
              <a:t>Students also complete one or more </a:t>
            </a:r>
            <a:r>
              <a:rPr lang="en-US" altLang="zh-CN" dirty="0" smtClean="0"/>
              <a:t>quizzes that similar to the tutor exercises during a study.</a:t>
            </a:r>
            <a:endParaRPr lang="zh-CN" altLang="en-US" dirty="0"/>
          </a:p>
        </p:txBody>
      </p:sp>
    </p:spTree>
    <p:extLst>
      <p:ext uri="{BB962C8B-B14F-4D97-AF65-F5344CB8AC3E}">
        <p14:creationId xmlns:p14="http://schemas.microsoft.com/office/powerpoint/2010/main" val="360535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Experimental Procedure</a:t>
            </a:r>
            <a:endParaRPr lang="zh-CN" altLang="en-US" dirty="0"/>
          </a:p>
        </p:txBody>
      </p:sp>
      <p:sp>
        <p:nvSpPr>
          <p:cNvPr id="3" name="内容占位符 2"/>
          <p:cNvSpPr>
            <a:spLocks noGrp="1"/>
          </p:cNvSpPr>
          <p:nvPr>
            <p:ph idx="1"/>
          </p:nvPr>
        </p:nvSpPr>
        <p:spPr/>
        <p:txBody>
          <a:bodyPr/>
          <a:lstStyle/>
          <a:p>
            <a:r>
              <a:rPr lang="en-US" altLang="zh-CN" dirty="0"/>
              <a:t>The primary </a:t>
            </a:r>
            <a:r>
              <a:rPr lang="en-US" altLang="zh-CN" dirty="0" smtClean="0"/>
              <a:t>goal of </a:t>
            </a:r>
            <a:r>
              <a:rPr lang="en-US" altLang="zh-CN" dirty="0"/>
              <a:t>the first study is to examine how well the model predicts goal-by-goal </a:t>
            </a:r>
            <a:r>
              <a:rPr lang="en-US" altLang="zh-CN" dirty="0" smtClean="0"/>
              <a:t>performance in </a:t>
            </a:r>
            <a:r>
              <a:rPr lang="en-US" altLang="zh-CN" dirty="0"/>
              <a:t>the tutor environment and to adjust the model accordingly</a:t>
            </a:r>
            <a:r>
              <a:rPr lang="en-US" altLang="zh-CN" dirty="0" smtClean="0"/>
              <a:t>.</a:t>
            </a:r>
          </a:p>
          <a:p>
            <a:r>
              <a:rPr lang="en-US" altLang="zh-CN" dirty="0"/>
              <a:t>The </a:t>
            </a:r>
            <a:r>
              <a:rPr lang="en-US" altLang="zh-CN" dirty="0" smtClean="0"/>
              <a:t>ultimate goal </a:t>
            </a:r>
            <a:r>
              <a:rPr lang="en-US" altLang="zh-CN" dirty="0"/>
              <a:t>is addressed in the remaining three studies: predicting students' </a:t>
            </a:r>
            <a:r>
              <a:rPr lang="en-US" altLang="zh-CN" dirty="0" smtClean="0"/>
              <a:t>performance </a:t>
            </a:r>
            <a:r>
              <a:rPr lang="en-US" altLang="zh-CN" dirty="0" smtClean="0">
                <a:solidFill>
                  <a:srgbClr val="FF0000"/>
                </a:solidFill>
              </a:rPr>
              <a:t>when </a:t>
            </a:r>
            <a:r>
              <a:rPr lang="en-US" altLang="zh-CN" dirty="0">
                <a:solidFill>
                  <a:srgbClr val="FF0000"/>
                </a:solidFill>
              </a:rPr>
              <a:t>working on their own outside the tutor environment.</a:t>
            </a:r>
            <a:endParaRPr lang="zh-CN" altLang="en-US" dirty="0">
              <a:solidFill>
                <a:srgbClr val="FF0000"/>
              </a:solidFill>
            </a:endParaRPr>
          </a:p>
        </p:txBody>
      </p:sp>
    </p:spTree>
    <p:extLst>
      <p:ext uri="{BB962C8B-B14F-4D97-AF65-F5344CB8AC3E}">
        <p14:creationId xmlns:p14="http://schemas.microsoft.com/office/powerpoint/2010/main" val="5601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p:txBody>
          <a:bodyPr/>
          <a:lstStyle/>
          <a:p>
            <a:r>
              <a:rPr lang="en-US" altLang="zh-CN" dirty="0" smtClean="0"/>
              <a:t>Ideal Student Model</a:t>
            </a:r>
          </a:p>
          <a:p>
            <a:pPr lvl="1"/>
            <a:r>
              <a:rPr lang="en-US" altLang="zh-CN" dirty="0" smtClean="0"/>
              <a:t>can solve exercises and provide assistance as necessary.</a:t>
            </a:r>
          </a:p>
          <a:p>
            <a:pPr lvl="1"/>
            <a:r>
              <a:rPr lang="en-US" altLang="zh-CN" dirty="0" smtClean="0"/>
              <a:t>maintains an estimate of the probability that the student has learned each of rules in the model , in a process called </a:t>
            </a:r>
            <a:r>
              <a:rPr lang="en-US" altLang="zh-CN" dirty="0" smtClean="0">
                <a:solidFill>
                  <a:srgbClr val="FF0000"/>
                </a:solidFill>
              </a:rPr>
              <a:t>knowledge tracing</a:t>
            </a:r>
            <a:r>
              <a:rPr lang="en-US" altLang="zh-CN" dirty="0" smtClean="0"/>
              <a:t>.</a:t>
            </a:r>
          </a:p>
          <a:p>
            <a:pPr lvl="1"/>
            <a:r>
              <a:rPr lang="en-US" altLang="zh-CN" dirty="0" smtClean="0"/>
              <a:t>presents an individualized sequence of exercises to the students.</a:t>
            </a:r>
          </a:p>
          <a:p>
            <a:pPr lvl="1"/>
            <a:r>
              <a:rPr lang="en-US" altLang="zh-CN" dirty="0" smtClean="0"/>
              <a:t>Current model is quite successful in predicting test performance.</a:t>
            </a:r>
          </a:p>
        </p:txBody>
      </p:sp>
    </p:spTree>
    <p:extLst>
      <p:ext uri="{BB962C8B-B14F-4D97-AF65-F5344CB8AC3E}">
        <p14:creationId xmlns:p14="http://schemas.microsoft.com/office/powerpoint/2010/main" val="3430325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First Study: Internal Validity, Predicting Tutor Performance</a:t>
            </a:r>
            <a:endParaRPr lang="zh-CN" altLang="en-US" dirty="0"/>
          </a:p>
        </p:txBody>
      </p:sp>
      <p:sp>
        <p:nvSpPr>
          <p:cNvPr id="5" name="内容占位符 4"/>
          <p:cNvSpPr>
            <a:spLocks noGrp="1"/>
          </p:cNvSpPr>
          <p:nvPr>
            <p:ph idx="1"/>
          </p:nvPr>
        </p:nvSpPr>
        <p:spPr/>
        <p:txBody>
          <a:bodyPr/>
          <a:lstStyle/>
          <a:p>
            <a:r>
              <a:rPr lang="en-US" altLang="zh-CN" dirty="0" smtClean="0"/>
              <a:t>The tutor does not accept an incorrect programming action, the student is always on a recognizable solution path.</a:t>
            </a:r>
          </a:p>
          <a:p>
            <a:r>
              <a:rPr lang="en-US" altLang="zh-CN" dirty="0" smtClean="0"/>
              <a:t>The model can predict the probability of a correct action at each successive goal in writing programs.</a:t>
            </a:r>
          </a:p>
          <a:p>
            <a:r>
              <a:rPr lang="en-US" altLang="zh-CN" dirty="0"/>
              <a:t>student s will perform a correct action </a:t>
            </a:r>
            <a:r>
              <a:rPr lang="en-US" altLang="zh-CN" dirty="0" smtClean="0"/>
              <a:t>at goal i:</a:t>
            </a:r>
            <a:endParaRPr lang="zh-CN" altLang="en-US" dirty="0"/>
          </a:p>
        </p:txBody>
      </p:sp>
      <p:pic>
        <p:nvPicPr>
          <p:cNvPr id="7" name="内容占位符 3"/>
          <p:cNvPicPr>
            <a:picLocks noChangeAspect="1"/>
          </p:cNvPicPr>
          <p:nvPr/>
        </p:nvPicPr>
        <p:blipFill>
          <a:blip r:embed="rId2"/>
          <a:stretch>
            <a:fillRect/>
          </a:stretch>
        </p:blipFill>
        <p:spPr>
          <a:xfrm>
            <a:off x="1057275" y="4091841"/>
            <a:ext cx="9752381" cy="961905"/>
          </a:xfrm>
          <a:prstGeom prst="rect">
            <a:avLst/>
          </a:prstGeom>
        </p:spPr>
      </p:pic>
    </p:spTree>
    <p:extLst>
      <p:ext uri="{BB962C8B-B14F-4D97-AF65-F5344CB8AC3E}">
        <p14:creationId xmlns:p14="http://schemas.microsoft.com/office/powerpoint/2010/main" val="2959178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First Study: Internal Validity, Predicting Tutor Performance</a:t>
            </a:r>
            <a:endParaRPr lang="zh-CN" altLang="en-US" dirty="0"/>
          </a:p>
        </p:txBody>
      </p:sp>
      <p:sp>
        <p:nvSpPr>
          <p:cNvPr id="3" name="内容占位符 2"/>
          <p:cNvSpPr>
            <a:spLocks noGrp="1"/>
          </p:cNvSpPr>
          <p:nvPr>
            <p:ph idx="1"/>
          </p:nvPr>
        </p:nvSpPr>
        <p:spPr/>
        <p:txBody>
          <a:bodyPr/>
          <a:lstStyle/>
          <a:p>
            <a:r>
              <a:rPr lang="en-US" altLang="zh-CN" dirty="0" smtClean="0"/>
              <a:t>To assess the validity of the model in fitting the tutor data, </a:t>
            </a:r>
            <a:r>
              <a:rPr lang="en-US" altLang="zh-CN" dirty="0"/>
              <a:t>we compute </a:t>
            </a:r>
            <a:r>
              <a:rPr lang="en-US" altLang="zh-CN" dirty="0" smtClean="0"/>
              <a:t>two measures </a:t>
            </a:r>
            <a:r>
              <a:rPr lang="en-US" altLang="zh-CN" dirty="0"/>
              <a:t>at each coding goal in the fixed set of required exercises</a:t>
            </a:r>
            <a:r>
              <a:rPr lang="en-US" altLang="zh-CN" dirty="0" smtClean="0"/>
              <a:t>:</a:t>
            </a:r>
          </a:p>
          <a:p>
            <a:pPr lvl="1"/>
            <a:r>
              <a:rPr lang="en-US" altLang="zh-CN" dirty="0"/>
              <a:t>the </a:t>
            </a:r>
            <a:r>
              <a:rPr lang="en-US" altLang="zh-CN" dirty="0" smtClean="0"/>
              <a:t>actual probability </a:t>
            </a:r>
            <a:r>
              <a:rPr lang="en-US" altLang="zh-CN" dirty="0"/>
              <a:t>of a correct response averaged across </a:t>
            </a:r>
            <a:r>
              <a:rPr lang="en-US" altLang="zh-CN" dirty="0" smtClean="0"/>
              <a:t>students</a:t>
            </a:r>
          </a:p>
          <a:p>
            <a:pPr lvl="1"/>
            <a:r>
              <a:rPr lang="en-US" altLang="zh-CN" dirty="0"/>
              <a:t>the </a:t>
            </a:r>
            <a:r>
              <a:rPr lang="en-US" altLang="zh-CN" dirty="0" smtClean="0"/>
              <a:t>model's predicted </a:t>
            </a:r>
            <a:r>
              <a:rPr lang="en-US" altLang="zh-CN" dirty="0"/>
              <a:t>probability of a correct response averaged across subjects</a:t>
            </a:r>
            <a:endParaRPr lang="zh-CN" altLang="en-US" dirty="0"/>
          </a:p>
        </p:txBody>
      </p:sp>
    </p:spTree>
    <p:extLst>
      <p:ext uri="{BB962C8B-B14F-4D97-AF65-F5344CB8AC3E}">
        <p14:creationId xmlns:p14="http://schemas.microsoft.com/office/powerpoint/2010/main" val="169509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First Study: Internal Validity, Predicting Tutor Performance</a:t>
            </a:r>
            <a:endParaRPr lang="zh-CN" altLang="en-US" dirty="0"/>
          </a:p>
        </p:txBody>
      </p:sp>
      <p:sp>
        <p:nvSpPr>
          <p:cNvPr id="3" name="内容占位符 2"/>
          <p:cNvSpPr>
            <a:spLocks noGrp="1"/>
          </p:cNvSpPr>
          <p:nvPr>
            <p:ph idx="1"/>
          </p:nvPr>
        </p:nvSpPr>
        <p:spPr/>
        <p:txBody>
          <a:bodyPr/>
          <a:lstStyle/>
          <a:p>
            <a:r>
              <a:rPr lang="en-US" altLang="zh-CN" dirty="0"/>
              <a:t>Three statistics to assess the predictive validity of the </a:t>
            </a:r>
            <a:r>
              <a:rPr lang="en-US" altLang="zh-CN" dirty="0" smtClean="0"/>
              <a:t>model	</a:t>
            </a:r>
            <a:endParaRPr lang="en-US" altLang="zh-CN" dirty="0"/>
          </a:p>
          <a:p>
            <a:pPr lvl="1"/>
            <a:r>
              <a:rPr lang="en-US" altLang="zh-CN" dirty="0" smtClean="0"/>
              <a:t>correlate the actual accuracy and predicted accuracy estimates across goals.</a:t>
            </a:r>
          </a:p>
          <a:p>
            <a:pPr lvl="1"/>
            <a:r>
              <a:rPr lang="en-US" altLang="zh-CN" dirty="0" smtClean="0"/>
              <a:t>compute the mean error in prediction.</a:t>
            </a:r>
          </a:p>
          <a:p>
            <a:pPr lvl="1"/>
            <a:r>
              <a:rPr lang="en-US" altLang="zh-CN" dirty="0" smtClean="0"/>
              <a:t>compute the mean absolute error in prediction.</a:t>
            </a:r>
            <a:endParaRPr lang="zh-CN" altLang="en-US" dirty="0"/>
          </a:p>
        </p:txBody>
      </p:sp>
    </p:spTree>
    <p:extLst>
      <p:ext uri="{BB962C8B-B14F-4D97-AF65-F5344CB8AC3E}">
        <p14:creationId xmlns:p14="http://schemas.microsoft.com/office/powerpoint/2010/main" val="3600349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1: Internal Validity</a:t>
            </a:r>
            <a:endParaRPr lang="zh-CN" altLang="en-US" dirty="0"/>
          </a:p>
        </p:txBody>
      </p:sp>
      <p:sp>
        <p:nvSpPr>
          <p:cNvPr id="3" name="内容占位符 2"/>
          <p:cNvSpPr>
            <a:spLocks noGrp="1"/>
          </p:cNvSpPr>
          <p:nvPr>
            <p:ph idx="1"/>
          </p:nvPr>
        </p:nvSpPr>
        <p:spPr/>
        <p:txBody>
          <a:bodyPr/>
          <a:lstStyle/>
          <a:p>
            <a:r>
              <a:rPr lang="en-US" altLang="zh-CN" dirty="0" smtClean="0"/>
              <a:t>examine the adequacy of the rule set and parameter estimates</a:t>
            </a:r>
          </a:p>
          <a:p>
            <a:r>
              <a:rPr lang="en-US" altLang="zh-CN" dirty="0" smtClean="0"/>
              <a:t>cognitive model consisted of 21 coding rules for the dozen Lisp constructs being introduced.</a:t>
            </a:r>
          </a:p>
          <a:p>
            <a:r>
              <a:rPr lang="en-US" altLang="zh-CN" dirty="0"/>
              <a:t>The two learning and two performance parameter </a:t>
            </a:r>
            <a:r>
              <a:rPr lang="en-US" altLang="zh-CN" dirty="0" smtClean="0"/>
              <a:t>estimates were </a:t>
            </a:r>
            <a:r>
              <a:rPr lang="en-US" altLang="zh-CN" dirty="0"/>
              <a:t>held constant across the twenty-one rules and the four values were </a:t>
            </a:r>
            <a:r>
              <a:rPr lang="en-US" altLang="zh-CN" dirty="0" smtClean="0"/>
              <a:t>estimated from </a:t>
            </a:r>
            <a:r>
              <a:rPr lang="en-US" altLang="zh-CN" dirty="0">
                <a:solidFill>
                  <a:srgbClr val="FF0000"/>
                </a:solidFill>
              </a:rPr>
              <a:t>an earlier group </a:t>
            </a:r>
            <a:r>
              <a:rPr lang="en-US" altLang="zh-CN" dirty="0"/>
              <a:t>of students</a:t>
            </a:r>
            <a:r>
              <a:rPr lang="en-US" altLang="zh-CN" dirty="0" smtClean="0"/>
              <a:t>.</a:t>
            </a:r>
          </a:p>
          <a:p>
            <a:r>
              <a:rPr lang="en-US" altLang="zh-CN" dirty="0" smtClean="0"/>
              <a:t>158 programming goals across 25 exercises</a:t>
            </a:r>
          </a:p>
          <a:p>
            <a:r>
              <a:rPr lang="en-US" altLang="zh-CN" dirty="0" smtClean="0"/>
              <a:t>Students completed 14 remedial exercises, with a range from 1 t0 38.</a:t>
            </a:r>
          </a:p>
          <a:p>
            <a:endParaRPr lang="zh-CN" altLang="en-US" dirty="0"/>
          </a:p>
        </p:txBody>
      </p:sp>
    </p:spTree>
    <p:extLst>
      <p:ext uri="{BB962C8B-B14F-4D97-AF65-F5344CB8AC3E}">
        <p14:creationId xmlns:p14="http://schemas.microsoft.com/office/powerpoint/2010/main" val="1063777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lstStyle/>
          <a:p>
            <a:r>
              <a:rPr lang="en-US" altLang="zh-CN" dirty="0"/>
              <a:t>The expected and actual probabilities were moderately correlated (r -- </a:t>
            </a:r>
            <a:r>
              <a:rPr lang="en-US" altLang="zh-CN" dirty="0" smtClean="0"/>
              <a:t>0.47, p </a:t>
            </a:r>
            <a:r>
              <a:rPr lang="en-US" altLang="zh-CN" dirty="0"/>
              <a:t>&lt; 0.05), the mean error rate was 0.06 and the mean absolute error rate </a:t>
            </a:r>
            <a:r>
              <a:rPr lang="en-US" altLang="zh-CN" dirty="0" smtClean="0"/>
              <a:t>was </a:t>
            </a:r>
            <a:r>
              <a:rPr lang="en-US" altLang="zh-CN" dirty="0"/>
              <a:t>0.16</a:t>
            </a:r>
            <a:r>
              <a:rPr lang="en-US" altLang="zh-CN" dirty="0" smtClean="0"/>
              <a:t>.</a:t>
            </a:r>
          </a:p>
          <a:p>
            <a:r>
              <a:rPr lang="en-US" altLang="zh-CN" dirty="0"/>
              <a:t>The absolute error rate is relatively high and visual inspection of the data revealed that the predicted and actual values clearly deviated in systematic ways from the observed values. This led us to revise the knowledge tracing model in two ways.</a:t>
            </a:r>
            <a:endParaRPr lang="zh-CN" altLang="en-US" dirty="0"/>
          </a:p>
        </p:txBody>
      </p:sp>
    </p:spTree>
    <p:extLst>
      <p:ext uri="{BB962C8B-B14F-4D97-AF65-F5344CB8AC3E}">
        <p14:creationId xmlns:p14="http://schemas.microsoft.com/office/powerpoint/2010/main" val="974787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normAutofit/>
          </a:bodyPr>
          <a:lstStyle/>
          <a:p>
            <a:r>
              <a:rPr lang="en-US" altLang="zh-CN" dirty="0"/>
              <a:t>First, it was apparent that the data is not well fit when learning and </a:t>
            </a:r>
            <a:r>
              <a:rPr lang="en-US" altLang="zh-CN" dirty="0" smtClean="0"/>
              <a:t>performance parameters </a:t>
            </a:r>
            <a:r>
              <a:rPr lang="en-US" altLang="zh-CN" dirty="0"/>
              <a:t>are held constant</a:t>
            </a:r>
            <a:r>
              <a:rPr lang="en-US" altLang="zh-CN" dirty="0" smtClean="0"/>
              <a:t>.</a:t>
            </a:r>
          </a:p>
          <a:p>
            <a:r>
              <a:rPr lang="en-US" altLang="zh-CN" dirty="0"/>
              <a:t>Not surprisingly, some rules are harder to learn </a:t>
            </a:r>
            <a:r>
              <a:rPr lang="en-US" altLang="zh-CN" dirty="0" smtClean="0"/>
              <a:t>than others</a:t>
            </a:r>
            <a:r>
              <a:rPr lang="en-US" altLang="zh-CN" dirty="0"/>
              <a:t>. Perhaps less obviously, the probability of slips and guesses also </a:t>
            </a:r>
            <a:r>
              <a:rPr lang="en-US" altLang="zh-CN" dirty="0" smtClean="0"/>
              <a:t>varies across rules.</a:t>
            </a:r>
          </a:p>
          <a:p>
            <a:r>
              <a:rPr lang="en-US" altLang="zh-CN" dirty="0"/>
              <a:t>If we allow the learning and performance parameter estimates to </a:t>
            </a:r>
            <a:r>
              <a:rPr lang="en-US" altLang="zh-CN" dirty="0" smtClean="0"/>
              <a:t>vary across </a:t>
            </a:r>
            <a:r>
              <a:rPr lang="en-US" altLang="zh-CN" dirty="0"/>
              <a:t>rules, best fitting estimates provide a substantially better fit, r ≈</a:t>
            </a:r>
            <a:r>
              <a:rPr lang="en-US" altLang="zh-CN" dirty="0" smtClean="0"/>
              <a:t> </a:t>
            </a:r>
            <a:r>
              <a:rPr lang="en-US" altLang="zh-CN" dirty="0"/>
              <a:t>0.85. </a:t>
            </a:r>
            <a:r>
              <a:rPr lang="en-US" altLang="zh-CN" dirty="0" smtClean="0"/>
              <a:t>The mean </a:t>
            </a:r>
            <a:r>
              <a:rPr lang="en-US" altLang="zh-CN" dirty="0"/>
              <a:t>error in prediction, -0.01, and the absolute error in prediction, 0.07, are </a:t>
            </a:r>
            <a:r>
              <a:rPr lang="en-US" altLang="zh-CN" dirty="0" smtClean="0"/>
              <a:t>both reduced </a:t>
            </a:r>
            <a:r>
              <a:rPr lang="en-US" altLang="zh-CN" dirty="0"/>
              <a:t>in the revised fit.</a:t>
            </a:r>
            <a:endParaRPr lang="zh-CN" altLang="en-US" dirty="0"/>
          </a:p>
        </p:txBody>
      </p:sp>
    </p:spTree>
    <p:extLst>
      <p:ext uri="{BB962C8B-B14F-4D97-AF65-F5344CB8AC3E}">
        <p14:creationId xmlns:p14="http://schemas.microsoft.com/office/powerpoint/2010/main" val="59423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lstStyle/>
          <a:p>
            <a:r>
              <a:rPr lang="en-US" altLang="zh-CN" dirty="0"/>
              <a:t>Second, it became obvious that some of the rules in the ideal model were </a:t>
            </a:r>
            <a:r>
              <a:rPr lang="en-US" altLang="zh-CN" dirty="0" smtClean="0"/>
              <a:t>too general</a:t>
            </a:r>
            <a:r>
              <a:rPr lang="en-US" altLang="zh-CN" dirty="0"/>
              <a:t>, at least for some students, and were not well fit by the model</a:t>
            </a:r>
            <a:r>
              <a:rPr lang="en-US" altLang="zh-CN" dirty="0" smtClean="0"/>
              <a:t>.</a:t>
            </a:r>
          </a:p>
          <a:p>
            <a:r>
              <a:rPr lang="en-US" altLang="zh-CN" dirty="0"/>
              <a:t>Ultimately </a:t>
            </a:r>
            <a:r>
              <a:rPr lang="en-US" altLang="zh-CN" dirty="0" smtClean="0"/>
              <a:t>the cognitive </a:t>
            </a:r>
            <a:r>
              <a:rPr lang="en-US" altLang="zh-CN" dirty="0"/>
              <a:t>model for this curriculum has grown to 55 rules.</a:t>
            </a:r>
            <a:endParaRPr lang="zh-CN" altLang="en-US" dirty="0"/>
          </a:p>
        </p:txBody>
      </p:sp>
    </p:spTree>
    <p:extLst>
      <p:ext uri="{BB962C8B-B14F-4D97-AF65-F5344CB8AC3E}">
        <p14:creationId xmlns:p14="http://schemas.microsoft.com/office/powerpoint/2010/main" val="61667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82300" cy="1325563"/>
          </a:xfrm>
        </p:spPr>
        <p:txBody>
          <a:bodyPr/>
          <a:lstStyle/>
          <a:p>
            <a:r>
              <a:rPr lang="en-US" altLang="zh-CN" dirty="0"/>
              <a:t>E</a:t>
            </a:r>
            <a:r>
              <a:rPr lang="en-US" altLang="zh-CN" dirty="0" smtClean="0"/>
              <a:t>xternal Validity: Predicting Test Performance</a:t>
            </a:r>
            <a:endParaRPr lang="zh-CN" altLang="en-US" dirty="0"/>
          </a:p>
        </p:txBody>
      </p:sp>
      <p:sp>
        <p:nvSpPr>
          <p:cNvPr id="3" name="内容占位符 2"/>
          <p:cNvSpPr>
            <a:spLocks noGrp="1"/>
          </p:cNvSpPr>
          <p:nvPr>
            <p:ph idx="1"/>
          </p:nvPr>
        </p:nvSpPr>
        <p:spPr/>
        <p:txBody>
          <a:bodyPr/>
          <a:lstStyle/>
          <a:p>
            <a:r>
              <a:rPr lang="en-US" altLang="zh-CN" dirty="0" smtClean="0"/>
              <a:t>The more important issue is whether the model predicts students’ performance in working on their own after having archived “mastery”.</a:t>
            </a:r>
          </a:p>
          <a:p>
            <a:r>
              <a:rPr lang="en-US" altLang="zh-CN" dirty="0" smtClean="0"/>
              <a:t>Students complete cumulative tests, the same types of programming exercises.</a:t>
            </a:r>
          </a:p>
          <a:p>
            <a:pPr lvl="1"/>
            <a:endParaRPr lang="zh-CN" altLang="en-US" dirty="0"/>
          </a:p>
        </p:txBody>
      </p:sp>
    </p:spTree>
    <p:extLst>
      <p:ext uri="{BB962C8B-B14F-4D97-AF65-F5344CB8AC3E}">
        <p14:creationId xmlns:p14="http://schemas.microsoft.com/office/powerpoint/2010/main" val="3887656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Validity: Predicting Test Performance</a:t>
            </a:r>
            <a:endParaRPr lang="zh-CN" altLang="en-US" dirty="0"/>
          </a:p>
        </p:txBody>
      </p:sp>
      <p:sp>
        <p:nvSpPr>
          <p:cNvPr id="3" name="内容占位符 2"/>
          <p:cNvSpPr>
            <a:spLocks noGrp="1"/>
          </p:cNvSpPr>
          <p:nvPr>
            <p:ph idx="1"/>
          </p:nvPr>
        </p:nvSpPr>
        <p:spPr/>
        <p:txBody>
          <a:bodyPr/>
          <a:lstStyle/>
          <a:p>
            <a:r>
              <a:rPr lang="en-US" altLang="zh-CN" dirty="0"/>
              <a:t>External validity assessments differ from the internal validity assessments in two ways:</a:t>
            </a:r>
          </a:p>
          <a:p>
            <a:pPr lvl="1"/>
            <a:r>
              <a:rPr lang="en-US" altLang="zh-CN" dirty="0"/>
              <a:t>the unit of measurement is the complete exercise rather than the individual programming goal. Since students are not constrained to remain on a successful solution path in testing</a:t>
            </a:r>
            <a:r>
              <a:rPr lang="en-US" altLang="zh-CN" dirty="0" smtClean="0"/>
              <a:t>.</a:t>
            </a:r>
          </a:p>
          <a:p>
            <a:pPr lvl="1"/>
            <a:r>
              <a:rPr lang="en-US" altLang="zh-CN" dirty="0" smtClean="0"/>
              <a:t>we are interested in how well the model predicts individual differences across students rather than across programming tasks.</a:t>
            </a:r>
          </a:p>
          <a:p>
            <a:r>
              <a:rPr lang="en-US" altLang="zh-CN" dirty="0" smtClean="0"/>
              <a:t>Two measures for each student across all the exercises in a test:</a:t>
            </a:r>
          </a:p>
          <a:p>
            <a:pPr lvl="1"/>
            <a:r>
              <a:rPr lang="en-US" altLang="zh-CN" dirty="0" smtClean="0"/>
              <a:t>the actual probability of completing an exercise correctly and the predicted probability of completing an exercise correctly.</a:t>
            </a:r>
          </a:p>
          <a:p>
            <a:pPr lvl="1"/>
            <a:r>
              <a:rPr lang="en-US" altLang="zh-CN" dirty="0" smtClean="0"/>
              <a:t>three statistics to compare these two measures</a:t>
            </a:r>
            <a:endParaRPr lang="en-US" altLang="zh-CN" dirty="0"/>
          </a:p>
          <a:p>
            <a:endParaRPr lang="zh-CN" altLang="en-US" dirty="0"/>
          </a:p>
        </p:txBody>
      </p:sp>
    </p:spTree>
    <p:extLst>
      <p:ext uri="{BB962C8B-B14F-4D97-AF65-F5344CB8AC3E}">
        <p14:creationId xmlns:p14="http://schemas.microsoft.com/office/powerpoint/2010/main" val="279001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Experiment2: External validity</a:t>
            </a:r>
            <a:endParaRPr lang="zh-CN" altLang="en-US" dirty="0"/>
          </a:p>
        </p:txBody>
      </p:sp>
      <p:sp>
        <p:nvSpPr>
          <p:cNvPr id="3" name="内容占位符 2"/>
          <p:cNvSpPr>
            <a:spLocks noGrp="1"/>
          </p:cNvSpPr>
          <p:nvPr>
            <p:ph idx="1"/>
          </p:nvPr>
        </p:nvSpPr>
        <p:spPr/>
        <p:txBody>
          <a:bodyPr/>
          <a:lstStyle/>
          <a:p>
            <a:r>
              <a:rPr lang="en-US" altLang="zh-CN" dirty="0" smtClean="0"/>
              <a:t>Goal: examine the predictive validity of the model for test performance.</a:t>
            </a:r>
          </a:p>
          <a:p>
            <a:r>
              <a:rPr lang="en-US" altLang="zh-CN" dirty="0" smtClean="0"/>
              <a:t>Twenty college students participated in the first study of external validity.</a:t>
            </a:r>
          </a:p>
          <a:p>
            <a:r>
              <a:rPr lang="en-US" altLang="zh-CN" dirty="0"/>
              <a:t>They worked through six </a:t>
            </a:r>
            <a:r>
              <a:rPr lang="en-US" altLang="zh-CN" dirty="0" smtClean="0"/>
              <a:t>curriculum sections </a:t>
            </a:r>
            <a:r>
              <a:rPr lang="en-US" altLang="zh-CN" dirty="0"/>
              <a:t>in this study and completed cumulative tests following the </a:t>
            </a:r>
            <a:r>
              <a:rPr lang="en-US" altLang="zh-CN" dirty="0" smtClean="0"/>
              <a:t>first, fourth </a:t>
            </a:r>
            <a:r>
              <a:rPr lang="en-US" altLang="zh-CN" dirty="0"/>
              <a:t>and sixth sections</a:t>
            </a:r>
            <a:r>
              <a:rPr lang="en-US" altLang="zh-CN" dirty="0" smtClean="0"/>
              <a:t>.</a:t>
            </a:r>
          </a:p>
          <a:p>
            <a:r>
              <a:rPr lang="en-US" altLang="zh-CN" dirty="0" smtClean="0"/>
              <a:t>64 exercises and 345 programming goals </a:t>
            </a:r>
            <a:endParaRPr lang="zh-CN" altLang="en-US" dirty="0"/>
          </a:p>
        </p:txBody>
      </p:sp>
    </p:spTree>
    <p:extLst>
      <p:ext uri="{BB962C8B-B14F-4D97-AF65-F5344CB8AC3E}">
        <p14:creationId xmlns:p14="http://schemas.microsoft.com/office/powerpoint/2010/main" val="141758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Mastery Learning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virtually all students can achieve expertise in a domain with </a:t>
            </a:r>
            <a:r>
              <a:rPr lang="en-US" altLang="zh-CN" dirty="0" smtClean="0">
                <a:solidFill>
                  <a:srgbClr val="FF0000"/>
                </a:solidFill>
              </a:rPr>
              <a:t>two conditions</a:t>
            </a:r>
            <a:r>
              <a:rPr lang="en-US" altLang="zh-CN" dirty="0" smtClean="0"/>
              <a:t>:</a:t>
            </a:r>
          </a:p>
          <a:p>
            <a:pPr lvl="1"/>
            <a:r>
              <a:rPr lang="en-US" altLang="zh-CN" dirty="0" smtClean="0"/>
              <a:t>the domain knowledge is appropriately analyzed into a hierarchy of component skills.</a:t>
            </a:r>
          </a:p>
          <a:p>
            <a:pPr lvl="1"/>
            <a:r>
              <a:rPr lang="en-US" altLang="zh-CN" dirty="0" smtClean="0"/>
              <a:t>learning experiences are structured to ensure that students master prerequisite skills before tackling higher level skills in the hierarchy.</a:t>
            </a:r>
          </a:p>
          <a:p>
            <a:r>
              <a:rPr lang="en-US" altLang="zh-CN" dirty="0" smtClean="0"/>
              <a:t>this idea became entrenched in American education during the 70’s</a:t>
            </a:r>
          </a:p>
          <a:p>
            <a:r>
              <a:rPr lang="en-US" altLang="zh-CN" dirty="0" smtClean="0">
                <a:solidFill>
                  <a:srgbClr val="FF0000"/>
                </a:solidFill>
              </a:rPr>
              <a:t>review articles </a:t>
            </a:r>
            <a:r>
              <a:rPr lang="en-US" altLang="zh-CN" dirty="0" smtClean="0"/>
              <a:t>overwhelming confirm that mastery learning leads to higher mean achievement level than conventional conditions</a:t>
            </a:r>
          </a:p>
          <a:p>
            <a:r>
              <a:rPr lang="en-US" altLang="zh-CN" dirty="0" smtClean="0"/>
              <a:t>but critics note that the effect sizes are appreciably smaller than  predicted and the underlying assumptions concerning skill decomposition are controversial</a:t>
            </a:r>
          </a:p>
          <a:p>
            <a:pPr lvl="1"/>
            <a:endParaRPr lang="en-US" altLang="zh-CN" dirty="0" smtClean="0"/>
          </a:p>
        </p:txBody>
      </p:sp>
    </p:spTree>
    <p:extLst>
      <p:ext uri="{BB962C8B-B14F-4D97-AF65-F5344CB8AC3E}">
        <p14:creationId xmlns:p14="http://schemas.microsoft.com/office/powerpoint/2010/main" val="84454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Experiment2: External validity</a:t>
            </a:r>
            <a:endParaRPr lang="zh-CN" altLang="en-US" dirty="0"/>
          </a:p>
        </p:txBody>
      </p:sp>
      <p:sp>
        <p:nvSpPr>
          <p:cNvPr id="3" name="内容占位符 2"/>
          <p:cNvSpPr>
            <a:spLocks noGrp="1"/>
          </p:cNvSpPr>
          <p:nvPr>
            <p:ph idx="1"/>
          </p:nvPr>
        </p:nvSpPr>
        <p:spPr/>
        <p:txBody>
          <a:bodyPr/>
          <a:lstStyle/>
          <a:p>
            <a:r>
              <a:rPr lang="en-US" altLang="zh-CN" dirty="0" smtClean="0"/>
              <a:t>Students worked </a:t>
            </a:r>
            <a:r>
              <a:rPr lang="en-US" altLang="zh-CN" dirty="0"/>
              <a:t>to mastery in the first five curriculum sections, but not in the sixth </a:t>
            </a:r>
            <a:r>
              <a:rPr lang="en-US" altLang="zh-CN" dirty="0" smtClean="0"/>
              <a:t>and final </a:t>
            </a:r>
            <a:r>
              <a:rPr lang="en-US" altLang="zh-CN" dirty="0"/>
              <a:t>section</a:t>
            </a:r>
            <a:r>
              <a:rPr lang="en-US" altLang="zh-CN" dirty="0" smtClean="0"/>
              <a:t>.</a:t>
            </a:r>
          </a:p>
          <a:p>
            <a:r>
              <a:rPr lang="en-US" altLang="zh-CN" dirty="0" smtClean="0"/>
              <a:t>In the first five sections students completed an individualized sequence of remedial exercises governed by the knowledge tracing process.</a:t>
            </a:r>
          </a:p>
          <a:p>
            <a:r>
              <a:rPr lang="en-US" altLang="zh-CN" dirty="0" smtClean="0"/>
              <a:t>In the final section, students, students completed affixed set of exercise with no remediation.</a:t>
            </a:r>
            <a:endParaRPr lang="zh-CN" altLang="en-US" dirty="0"/>
          </a:p>
        </p:txBody>
      </p:sp>
    </p:spTree>
    <p:extLst>
      <p:ext uri="{BB962C8B-B14F-4D97-AF65-F5344CB8AC3E}">
        <p14:creationId xmlns:p14="http://schemas.microsoft.com/office/powerpoint/2010/main" val="1691890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Directions</a:t>
            </a:r>
            <a:endParaRPr lang="zh-CN" altLang="en-US" dirty="0"/>
          </a:p>
        </p:txBody>
      </p:sp>
      <p:sp>
        <p:nvSpPr>
          <p:cNvPr id="3" name="内容占位符 2"/>
          <p:cNvSpPr>
            <a:spLocks noGrp="1"/>
          </p:cNvSpPr>
          <p:nvPr>
            <p:ph idx="1"/>
          </p:nvPr>
        </p:nvSpPr>
        <p:spPr/>
        <p:txBody>
          <a:bodyPr/>
          <a:lstStyle/>
          <a:p>
            <a:r>
              <a:rPr lang="en-US" altLang="zh-CN" dirty="0" smtClean="0"/>
              <a:t>Slip parameter is importance in test predictions.</a:t>
            </a:r>
            <a:endParaRPr lang="zh-CN" altLang="en-US" dirty="0"/>
          </a:p>
        </p:txBody>
      </p:sp>
    </p:spTree>
    <p:extLst>
      <p:ext uri="{BB962C8B-B14F-4D97-AF65-F5344CB8AC3E}">
        <p14:creationId xmlns:p14="http://schemas.microsoft.com/office/powerpoint/2010/main" val="168855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 paper</a:t>
            </a:r>
            <a:endParaRPr lang="zh-CN" altLang="en-US" dirty="0"/>
          </a:p>
        </p:txBody>
      </p:sp>
      <p:sp>
        <p:nvSpPr>
          <p:cNvPr id="3" name="内容占位符 2"/>
          <p:cNvSpPr>
            <a:spLocks noGrp="1"/>
          </p:cNvSpPr>
          <p:nvPr>
            <p:ph idx="1"/>
          </p:nvPr>
        </p:nvSpPr>
        <p:spPr/>
        <p:txBody>
          <a:bodyPr/>
          <a:lstStyle/>
          <a:p>
            <a:r>
              <a:rPr lang="en-US" altLang="zh-CN" dirty="0" smtClean="0"/>
              <a:t>bring a cognitive model of skill acquisition to </a:t>
            </a:r>
            <a:r>
              <a:rPr lang="en-US" altLang="zh-CN" dirty="0" smtClean="0">
                <a:solidFill>
                  <a:srgbClr val="FF0000"/>
                </a:solidFill>
              </a:rPr>
              <a:t>bear on </a:t>
            </a:r>
            <a:r>
              <a:rPr lang="en-US" altLang="zh-CN" dirty="0" smtClean="0"/>
              <a:t>the goals of mastery learning</a:t>
            </a:r>
          </a:p>
          <a:p>
            <a:r>
              <a:rPr lang="en-US" altLang="zh-CN" dirty="0" smtClean="0"/>
              <a:t>monitor students’ changing knowledge state</a:t>
            </a:r>
          </a:p>
          <a:p>
            <a:pPr lvl="1"/>
            <a:r>
              <a:rPr lang="en-US" altLang="zh-CN" dirty="0" smtClean="0"/>
              <a:t>individualize the practice sequence to enable students to master the skill efficiently</a:t>
            </a:r>
          </a:p>
          <a:p>
            <a:pPr lvl="1"/>
            <a:r>
              <a:rPr lang="en-US" altLang="zh-CN" dirty="0" smtClean="0"/>
              <a:t>accurately predict students’ performance</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77717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following sections</a:t>
            </a:r>
            <a:endParaRPr lang="zh-CN" altLang="en-US" dirty="0"/>
          </a:p>
        </p:txBody>
      </p:sp>
      <p:sp>
        <p:nvSpPr>
          <p:cNvPr id="3" name="内容占位符 2"/>
          <p:cNvSpPr>
            <a:spLocks noGrp="1"/>
          </p:cNvSpPr>
          <p:nvPr>
            <p:ph idx="1"/>
          </p:nvPr>
        </p:nvSpPr>
        <p:spPr/>
        <p:txBody>
          <a:bodyPr/>
          <a:lstStyle/>
          <a:p>
            <a:r>
              <a:rPr lang="en-US" altLang="zh-CN" dirty="0" smtClean="0"/>
              <a:t>intelligent tutoring environment</a:t>
            </a:r>
          </a:p>
          <a:p>
            <a:r>
              <a:rPr lang="en-US" altLang="zh-CN" dirty="0" smtClean="0"/>
              <a:t>curriculum</a:t>
            </a:r>
          </a:p>
          <a:p>
            <a:r>
              <a:rPr lang="en-US" altLang="zh-CN" dirty="0" smtClean="0"/>
              <a:t>underlying cognitive model</a:t>
            </a:r>
          </a:p>
          <a:p>
            <a:r>
              <a:rPr lang="en-US" altLang="zh-CN" dirty="0" smtClean="0"/>
              <a:t>learning and performance assumptions</a:t>
            </a:r>
            <a:endParaRPr lang="zh-CN" altLang="en-US" dirty="0"/>
          </a:p>
        </p:txBody>
      </p:sp>
    </p:spTree>
    <p:extLst>
      <p:ext uri="{BB962C8B-B14F-4D97-AF65-F5344CB8AC3E}">
        <p14:creationId xmlns:p14="http://schemas.microsoft.com/office/powerpoint/2010/main" val="406523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The ACT Programming Tutor</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690688"/>
            <a:ext cx="6571108" cy="4351338"/>
          </a:xfrm>
          <a:prstGeom prst="rect">
            <a:avLst/>
          </a:prstGeom>
        </p:spPr>
      </p:pic>
      <p:sp>
        <p:nvSpPr>
          <p:cNvPr id="6" name="六角星 5"/>
          <p:cNvSpPr/>
          <p:nvPr/>
        </p:nvSpPr>
        <p:spPr>
          <a:xfrm>
            <a:off x="5437464" y="2516696"/>
            <a:ext cx="451607" cy="369116"/>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463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student model</a:t>
            </a:r>
            <a:endParaRPr lang="zh-CN" altLang="en-US" dirty="0"/>
          </a:p>
        </p:txBody>
      </p:sp>
      <p:sp>
        <p:nvSpPr>
          <p:cNvPr id="3" name="内容占位符 2"/>
          <p:cNvSpPr>
            <a:spLocks noGrp="1"/>
          </p:cNvSpPr>
          <p:nvPr>
            <p:ph idx="1"/>
          </p:nvPr>
        </p:nvSpPr>
        <p:spPr/>
        <p:txBody>
          <a:bodyPr/>
          <a:lstStyle/>
          <a:p>
            <a:r>
              <a:rPr lang="en-US" altLang="zh-CN" dirty="0" smtClean="0"/>
              <a:t>constructed around a set of several hundred language-specific rules for writing programs</a:t>
            </a:r>
          </a:p>
          <a:p>
            <a:r>
              <a:rPr lang="en-US" altLang="zh-CN" dirty="0" smtClean="0"/>
              <a:t>is a complete, executable model of procedural knowledge in the domain</a:t>
            </a:r>
          </a:p>
          <a:p>
            <a:r>
              <a:rPr lang="en-US" altLang="zh-CN" dirty="0" smtClean="0"/>
              <a:t>ensure the student always remains on a recognized solution path.</a:t>
            </a:r>
          </a:p>
          <a:p>
            <a:pPr lvl="1"/>
            <a:r>
              <a:rPr lang="en-US" altLang="zh-CN" dirty="0" smtClean="0"/>
              <a:t>action matches rule, accept and fires the rule</a:t>
            </a:r>
          </a:p>
          <a:p>
            <a:pPr lvl="1"/>
            <a:r>
              <a:rPr lang="en-US" altLang="zh-CN" dirty="0" smtClean="0"/>
              <a:t>if not, gives  a brief message</a:t>
            </a:r>
            <a:endParaRPr lang="zh-CN" altLang="en-US" dirty="0"/>
          </a:p>
        </p:txBody>
      </p:sp>
    </p:spTree>
    <p:extLst>
      <p:ext uri="{BB962C8B-B14F-4D97-AF65-F5344CB8AC3E}">
        <p14:creationId xmlns:p14="http://schemas.microsoft.com/office/powerpoint/2010/main" val="59157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The Cognitive Model</a:t>
            </a:r>
            <a:endParaRPr lang="zh-CN" altLang="en-US" dirty="0"/>
          </a:p>
        </p:txBody>
      </p:sp>
      <p:sp>
        <p:nvSpPr>
          <p:cNvPr id="3" name="内容占位符 2"/>
          <p:cNvSpPr>
            <a:spLocks noGrp="1"/>
          </p:cNvSpPr>
          <p:nvPr>
            <p:ph idx="1"/>
          </p:nvPr>
        </p:nvSpPr>
        <p:spPr/>
        <p:txBody>
          <a:bodyPr/>
          <a:lstStyle/>
          <a:p>
            <a:r>
              <a:rPr lang="en-US" altLang="zh-CN" dirty="0" smtClean="0"/>
              <a:t>The tutor reflect the ACT-R theory of skill knowledge</a:t>
            </a:r>
          </a:p>
          <a:p>
            <a:r>
              <a:rPr lang="en-US" altLang="zh-CN" dirty="0" smtClean="0"/>
              <a:t>ACT-R assumes a fundamental distinction between declarative knowledge and procedural knowledge</a:t>
            </a:r>
          </a:p>
          <a:p>
            <a:pPr lvl="1"/>
            <a:r>
              <a:rPr lang="en-US" altLang="zh-CN" dirty="0"/>
              <a:t>Declarative knowledge is factual or </a:t>
            </a:r>
            <a:r>
              <a:rPr lang="en-US" altLang="zh-CN" dirty="0" smtClean="0"/>
              <a:t>experiential</a:t>
            </a:r>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en-US" altLang="zh-CN" dirty="0"/>
              <a:t>Procedural knowledge is goal-oriented and mediates problem-solving behavior</a:t>
            </a:r>
            <a:endParaRPr lang="en-US" altLang="zh-CN" dirty="0" smtClean="0"/>
          </a:p>
          <a:p>
            <a:endParaRPr lang="en-US" altLang="zh-CN" dirty="0" smtClean="0"/>
          </a:p>
          <a:p>
            <a:endParaRPr lang="zh-CN" altLang="en-US" dirty="0"/>
          </a:p>
        </p:txBody>
      </p:sp>
      <p:pic>
        <p:nvPicPr>
          <p:cNvPr id="4" name="内容占位符 3"/>
          <p:cNvPicPr>
            <a:picLocks noChangeAspect="1"/>
          </p:cNvPicPr>
          <p:nvPr/>
        </p:nvPicPr>
        <p:blipFill>
          <a:blip r:embed="rId3"/>
          <a:stretch>
            <a:fillRect/>
          </a:stretch>
        </p:blipFill>
        <p:spPr>
          <a:xfrm>
            <a:off x="932469" y="3489786"/>
            <a:ext cx="10515600" cy="1681471"/>
          </a:xfrm>
          <a:prstGeom prst="rect">
            <a:avLst/>
          </a:prstGeom>
        </p:spPr>
      </p:pic>
    </p:spTree>
    <p:extLst>
      <p:ext uri="{BB962C8B-B14F-4D97-AF65-F5344CB8AC3E}">
        <p14:creationId xmlns:p14="http://schemas.microsoft.com/office/powerpoint/2010/main" val="4294576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6266</TotalTime>
  <Words>2043</Words>
  <Application>Microsoft Office PowerPoint</Application>
  <PresentationFormat>宽屏</PresentationFormat>
  <Paragraphs>200</Paragraphs>
  <Slides>41</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等线</vt:lpstr>
      <vt:lpstr>等线 Light</vt:lpstr>
      <vt:lpstr>Arial</vt:lpstr>
      <vt:lpstr>Office 主题​​</vt:lpstr>
      <vt:lpstr>Knowledge Tracing: Modeling the Acquisition of Procedural Knowledge </vt:lpstr>
      <vt:lpstr>Abstract</vt:lpstr>
      <vt:lpstr>Abstract</vt:lpstr>
      <vt:lpstr>Mastery Learning</vt:lpstr>
      <vt:lpstr>This paper</vt:lpstr>
      <vt:lpstr>The following sections</vt:lpstr>
      <vt:lpstr> The ACT Programming Tutor</vt:lpstr>
      <vt:lpstr>ideal student model</vt:lpstr>
      <vt:lpstr> The Cognitive Model</vt:lpstr>
      <vt:lpstr>Assume</vt:lpstr>
      <vt:lpstr>Assume</vt:lpstr>
      <vt:lpstr>PowerPoint 演示文稿</vt:lpstr>
      <vt:lpstr>six production are employed for figure 1</vt:lpstr>
      <vt:lpstr>Ideal Model Plays Two Roles</vt:lpstr>
      <vt:lpstr>Evaluating ACT-R Procedural Knowledge Assumptions</vt:lpstr>
      <vt:lpstr>A production rule model provides a regular analysis of learning trends</vt:lpstr>
      <vt:lpstr>Model Tracing</vt:lpstr>
      <vt:lpstr>Knowledge Tracing and Mastery Learning</vt:lpstr>
      <vt:lpstr>Knowledge Tracing</vt:lpstr>
      <vt:lpstr>A simpler set of learning and performance assumptions because ACT-R are complex</vt:lpstr>
      <vt:lpstr>A simpler set of learning and performance assumptions because ACT-R are complex</vt:lpstr>
      <vt:lpstr>The equation to update the estimate of the student's knowledge state</vt:lpstr>
      <vt:lpstr>PowerPoint 演示文稿</vt:lpstr>
      <vt:lpstr>Empirical Evaluation of Knowledge Tracing</vt:lpstr>
      <vt:lpstr>First study</vt:lpstr>
      <vt:lpstr>The remaining three studies</vt:lpstr>
      <vt:lpstr>General Experimental Procedure</vt:lpstr>
      <vt:lpstr>General Experimental Procedure</vt:lpstr>
      <vt:lpstr>General Experimental Procedure</vt:lpstr>
      <vt:lpstr>First Study: Internal Validity, Predicting Tutor Performance</vt:lpstr>
      <vt:lpstr>First Study: Internal Validity, Predicting Tutor Performance</vt:lpstr>
      <vt:lpstr>First Study: Internal Validity, Predicting Tutor Performance</vt:lpstr>
      <vt:lpstr>Experiment 1: Internal Validity</vt:lpstr>
      <vt:lpstr>Experiment 1: Internal Validity</vt:lpstr>
      <vt:lpstr>Experiment 1: Internal Validity</vt:lpstr>
      <vt:lpstr>Experiment 1: Internal Validity</vt:lpstr>
      <vt:lpstr>External Validity: Predicting Test Performance</vt:lpstr>
      <vt:lpstr>External Validity: Predicting Test Performance</vt:lpstr>
      <vt:lpstr>Experiment2: External validity</vt:lpstr>
      <vt:lpstr>Experiment2: External validity</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Tracing: Modeling the Acquisition of Procedural Knowledge</dc:title>
  <dc:creator>Windows 用户</dc:creator>
  <cp:lastModifiedBy>Windows 用户</cp:lastModifiedBy>
  <cp:revision>70</cp:revision>
  <dcterms:created xsi:type="dcterms:W3CDTF">2018-12-12T07:22:53Z</dcterms:created>
  <dcterms:modified xsi:type="dcterms:W3CDTF">2019-05-15T08:23:54Z</dcterms:modified>
</cp:coreProperties>
</file>