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1" r:id="rId9"/>
    <p:sldId id="262" r:id="rId10"/>
    <p:sldId id="263" r:id="rId11"/>
    <p:sldId id="264" r:id="rId12"/>
    <p:sldId id="274" r:id="rId13"/>
    <p:sldId id="275" r:id="rId14"/>
    <p:sldId id="265" r:id="rId15"/>
    <p:sldId id="276" r:id="rId16"/>
    <p:sldId id="266" r:id="rId17"/>
    <p:sldId id="277" r:id="rId18"/>
    <p:sldId id="267" r:id="rId19"/>
    <p:sldId id="268" r:id="rId20"/>
    <p:sldId id="27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07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3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7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0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6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ACB8-DB54-4FBF-81E3-EF732D24C436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A91C-2022-4DD9-BD26-9E1566DC9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Knowledge Tracing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Piech</a:t>
            </a:r>
            <a:r>
              <a:rPr lang="en-US" altLang="zh-CN" dirty="0"/>
              <a:t> C, </a:t>
            </a:r>
            <a:r>
              <a:rPr lang="en-US" altLang="zh-CN" dirty="0" err="1"/>
              <a:t>Bassen</a:t>
            </a:r>
            <a:r>
              <a:rPr lang="en-US" altLang="zh-CN" dirty="0"/>
              <a:t> J, Huang J, et al. Deep knowledge tracing[J]. neural information processing systems, 2015: 505-513.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1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Deep 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human learning is governed by many diverse properties, many of which are difficult to quantify</a:t>
            </a:r>
          </a:p>
          <a:p>
            <a:r>
              <a:rPr lang="en-US" altLang="zh-CN" dirty="0" smtClean="0"/>
              <a:t>two </a:t>
            </a:r>
            <a:r>
              <a:rPr lang="en-US" altLang="zh-CN" dirty="0" smtClean="0"/>
              <a:t>different types of RNNs:</a:t>
            </a:r>
          </a:p>
          <a:p>
            <a:pPr lvl="1"/>
            <a:r>
              <a:rPr lang="en-US" altLang="zh-CN" dirty="0" smtClean="0"/>
              <a:t>a vanilla RNN model with sigmoid units</a:t>
            </a:r>
          </a:p>
          <a:p>
            <a:pPr lvl="1"/>
            <a:r>
              <a:rPr lang="en-US" altLang="zh-CN" dirty="0" smtClean="0"/>
              <a:t>a Long Short Term Memory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9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en-US" altLang="zh-CN" dirty="0" smtClean="0"/>
              <a:t>: RNNs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x, hidden states, y</a:t>
            </a:r>
          </a:p>
          <a:p>
            <a:r>
              <a:rPr lang="en-US" altLang="zh-CN" dirty="0" smtClean="0"/>
              <a:t>hidden state: successive encodings of relevant information from past observations that will be useful for future predictions</a:t>
            </a:r>
            <a:endParaRPr lang="en-US" altLang="zh-CN" baseline="-25000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63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RNNs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69" y="1422081"/>
            <a:ext cx="7667625" cy="3486150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999" y="4908231"/>
            <a:ext cx="9934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Model: 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prove more powerful</a:t>
            </a:r>
          </a:p>
          <a:p>
            <a:r>
              <a:rPr lang="en-US" altLang="zh-CN" dirty="0" smtClean="0"/>
              <a:t>latent units retain their values until explicitly cleared by the action of a “forget gate”</a:t>
            </a:r>
          </a:p>
          <a:p>
            <a:r>
              <a:rPr lang="en-US" altLang="zh-CN" dirty="0" smtClean="0"/>
              <a:t>retain information for many time steps, which is believed to make them easier to train</a:t>
            </a:r>
          </a:p>
          <a:p>
            <a:r>
              <a:rPr lang="en-US" altLang="zh-CN" dirty="0" smtClean="0"/>
              <a:t>hidden units are updated using multiplicative interactions, they can perform more complicated transformations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02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Input and Output Time Series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convert input vectors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t</a:t>
            </a:r>
            <a:r>
              <a:rPr lang="zh-CN" altLang="en-US" baseline="-25000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 a sequence of fixed </a:t>
            </a:r>
            <a:r>
              <a:rPr lang="en-US" altLang="zh-CN" dirty="0" smtClean="0"/>
              <a:t>length</a:t>
            </a:r>
          </a:p>
          <a:p>
            <a:r>
              <a:rPr lang="en-US" altLang="zh-CN" dirty="0" smtClean="0"/>
              <a:t>two methods:</a:t>
            </a:r>
            <a:endParaRPr lang="en-US" altLang="zh-CN" dirty="0"/>
          </a:p>
          <a:p>
            <a:pPr lvl="1"/>
            <a:r>
              <a:rPr lang="en-US" altLang="zh-CN" dirty="0" smtClean="0"/>
              <a:t>with </a:t>
            </a:r>
            <a:r>
              <a:rPr lang="en-US" altLang="zh-CN" dirty="0"/>
              <a:t>a small M of unique </a:t>
            </a:r>
            <a:r>
              <a:rPr lang="en-US" altLang="zh-CN" dirty="0" smtClean="0"/>
              <a:t>exercises: one-hot encodings</a:t>
            </a:r>
          </a:p>
          <a:p>
            <a:pPr lvl="2"/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t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{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 }</a:t>
            </a:r>
            <a:endParaRPr lang="en-US" altLang="zh-CN" baseline="-25000" dirty="0"/>
          </a:p>
          <a:p>
            <a:pPr lvl="2"/>
            <a:r>
              <a:rPr lang="en-US" altLang="zh-CN" dirty="0" err="1"/>
              <a:t>x</a:t>
            </a:r>
            <a:r>
              <a:rPr lang="en-US" altLang="zh-CN" baseline="-25000" dirty="0" err="1"/>
              <a:t>t</a:t>
            </a:r>
            <a:r>
              <a:rPr lang="en-US" altLang="zh-CN" dirty="0"/>
              <a:t>∈{0, </a:t>
            </a:r>
            <a:r>
              <a:rPr lang="en-US" altLang="zh-CN" dirty="0" smtClean="0"/>
              <a:t>1}</a:t>
            </a:r>
            <a:r>
              <a:rPr lang="en-US" altLang="zh-CN" baseline="30000" dirty="0" smtClean="0"/>
              <a:t>2M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having separate representations for </a:t>
            </a:r>
            <a:r>
              <a:rPr lang="en-US" altLang="zh-CN" dirty="0" err="1" smtClean="0">
                <a:solidFill>
                  <a:srgbClr val="FF0000"/>
                </a:solidFill>
              </a:rPr>
              <a:t>q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 and a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</a:rPr>
              <a:t> degraded performance?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for large number of exercises: </a:t>
            </a:r>
            <a:r>
              <a:rPr lang="en-US" altLang="zh-CN" dirty="0"/>
              <a:t> </a:t>
            </a:r>
            <a:r>
              <a:rPr lang="en-US" altLang="zh-CN" dirty="0" smtClean="0"/>
              <a:t>random </a:t>
            </a:r>
            <a:r>
              <a:rPr lang="en-US" altLang="zh-CN" dirty="0"/>
              <a:t>vector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q,a</a:t>
            </a:r>
            <a:r>
              <a:rPr lang="en-US" altLang="zh-CN" dirty="0"/>
              <a:t>~ N(0, I)</a:t>
            </a:r>
          </a:p>
          <a:p>
            <a:pPr lvl="2"/>
            <a:r>
              <a:rPr lang="en-US" altLang="zh-CN" dirty="0" err="1"/>
              <a:t>n</a:t>
            </a:r>
            <a:r>
              <a:rPr lang="en-US" altLang="zh-CN" baseline="-25000" dirty="0" err="1"/>
              <a:t>q,a</a:t>
            </a:r>
            <a:r>
              <a:rPr lang="en-US" altLang="zh-CN" dirty="0" err="1"/>
              <a:t>∈R</a:t>
            </a:r>
            <a:r>
              <a:rPr lang="en-US" altLang="zh-CN" baseline="30000" dirty="0" err="1"/>
              <a:t>N</a:t>
            </a:r>
            <a:r>
              <a:rPr lang="en-US" altLang="zh-CN" dirty="0"/>
              <a:t>, N &lt;&lt; M</a:t>
            </a:r>
          </a:p>
          <a:p>
            <a:pPr lvl="2"/>
            <a:r>
              <a:rPr lang="en-US" altLang="zh-CN" dirty="0" err="1"/>
              <a:t>x</a:t>
            </a:r>
            <a:r>
              <a:rPr lang="en-US" altLang="zh-CN" baseline="30000" dirty="0" err="1"/>
              <a:t>t</a:t>
            </a:r>
            <a:r>
              <a:rPr lang="en-US" altLang="zh-CN" dirty="0"/>
              <a:t> =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qt</a:t>
            </a:r>
            <a:r>
              <a:rPr lang="en-US" altLang="zh-CN" dirty="0"/>
              <a:t>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t</a:t>
            </a:r>
          </a:p>
          <a:p>
            <a:pPr lvl="2"/>
            <a:r>
              <a:rPr lang="en-US" altLang="zh-CN" dirty="0" smtClean="0"/>
              <a:t>compressed sensing</a:t>
            </a:r>
            <a:endParaRPr lang="en-US" altLang="zh-CN" dirty="0"/>
          </a:p>
          <a:p>
            <a:endParaRPr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333062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and Output Time Series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is a vector of length equal to the number of problems</a:t>
            </a:r>
          </a:p>
          <a:p>
            <a:r>
              <a:rPr lang="en-US" altLang="zh-CN" dirty="0" smtClean="0"/>
              <a:t>each entry represents the predicted probability that the student would answer that particular problem correctly.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47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negative log likelihood of the observed sequence of student responses under the model</a:t>
            </a:r>
          </a:p>
          <a:p>
            <a:r>
              <a:rPr lang="en-US" altLang="zh-CN" dirty="0" smtClean="0"/>
              <a:t>δ(q</a:t>
            </a:r>
            <a:r>
              <a:rPr lang="en-US" altLang="zh-CN" baseline="-25000" dirty="0" smtClean="0"/>
              <a:t>t+1</a:t>
            </a:r>
            <a:r>
              <a:rPr lang="en-US" altLang="zh-CN" dirty="0" smtClean="0"/>
              <a:t>): the one-hot encoding of which exercise is answered at time t+1</a:t>
            </a:r>
          </a:p>
          <a:p>
            <a:r>
              <a:rPr lang="el-GR" altLang="zh-CN" dirty="0" smtClean="0"/>
              <a:t>ι</a:t>
            </a:r>
            <a:r>
              <a:rPr lang="en-US" altLang="zh-CN" dirty="0" smtClean="0"/>
              <a:t>: binary cross entropy</a:t>
            </a:r>
          </a:p>
          <a:p>
            <a:r>
              <a:rPr lang="en-US" altLang="zh-CN" dirty="0" smtClean="0"/>
              <a:t>stochastic gradient descent on mini batches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5104"/>
            <a:ext cx="3314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dropout to </a:t>
            </a:r>
            <a:r>
              <a:rPr lang="en-US" altLang="zh-CN" dirty="0" err="1" smtClean="0"/>
              <a:t>h</a:t>
            </a:r>
            <a:r>
              <a:rPr lang="en-US" altLang="zh-CN" baseline="-25000" dirty="0" err="1" smtClean="0"/>
              <a:t>t</a:t>
            </a:r>
            <a:r>
              <a:rPr lang="en-US" altLang="zh-CN" dirty="0"/>
              <a:t> </a:t>
            </a:r>
            <a:r>
              <a:rPr lang="en-US" altLang="zh-CN" dirty="0" smtClean="0"/>
              <a:t>when computing 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, but not when computing the next hidden state h</a:t>
            </a:r>
            <a:r>
              <a:rPr lang="en-US" altLang="zh-CN" baseline="-25000" dirty="0" smtClean="0"/>
              <a:t>t+1</a:t>
            </a:r>
          </a:p>
          <a:p>
            <a:r>
              <a:rPr lang="en-US" altLang="zh-CN" dirty="0" smtClean="0"/>
              <a:t>to prevent gradients from exploding:</a:t>
            </a:r>
          </a:p>
          <a:p>
            <a:pPr lvl="1"/>
            <a:r>
              <a:rPr lang="en-US" altLang="zh-CN" dirty="0" err="1" smtClean="0"/>
              <a:t>backpropagate</a:t>
            </a:r>
            <a:r>
              <a:rPr lang="en-US" altLang="zh-CN" dirty="0" smtClean="0"/>
              <a:t> through time by truncating the length of gradient whose norm is above a threshold</a:t>
            </a:r>
          </a:p>
          <a:p>
            <a:r>
              <a:rPr lang="en-US" altLang="zh-CN" dirty="0" smtClean="0"/>
              <a:t>consistently used hidden dimensionality of 200 and a mini-batch size of 100</a:t>
            </a:r>
          </a:p>
        </p:txBody>
      </p:sp>
    </p:spTree>
    <p:extLst>
      <p:ext uri="{BB962C8B-B14F-4D97-AF65-F5344CB8AC3E}">
        <p14:creationId xmlns:p14="http://schemas.microsoft.com/office/powerpoint/2010/main" val="326415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Educational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Improving Curricula</a:t>
            </a:r>
          </a:p>
          <a:p>
            <a:pPr lvl="1"/>
            <a:r>
              <a:rPr lang="en-US" altLang="zh-CN" dirty="0" smtClean="0"/>
              <a:t>choosing the best sequence of learning items to present to a student.</a:t>
            </a:r>
          </a:p>
          <a:p>
            <a:r>
              <a:rPr lang="en-US" altLang="zh-CN" dirty="0" smtClean="0"/>
              <a:t>Discovering Exercise </a:t>
            </a:r>
            <a:r>
              <a:rPr lang="en-US" altLang="zh-CN" dirty="0" smtClean="0"/>
              <a:t>Relationships</a:t>
            </a:r>
          </a:p>
          <a:p>
            <a:pPr lvl="1"/>
            <a:r>
              <a:rPr lang="en-US" altLang="zh-CN" dirty="0" smtClean="0"/>
              <a:t>discovering latent structure or concepts in the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99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three dataset: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Simulated </a:t>
            </a:r>
            <a:r>
              <a:rPr lang="en-US" altLang="zh-CN" dirty="0" smtClean="0"/>
              <a:t>Data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Khan Academy Data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err="1" smtClean="0"/>
              <a:t>Assistments</a:t>
            </a:r>
            <a:r>
              <a:rPr lang="en-US" altLang="zh-CN" dirty="0" smtClean="0"/>
              <a:t> benchmark dataset</a:t>
            </a:r>
          </a:p>
          <a:p>
            <a:r>
              <a:rPr lang="en-US" altLang="zh-CN" dirty="0" smtClean="0"/>
              <a:t>for non-simulated data</a:t>
            </a:r>
          </a:p>
          <a:p>
            <a:pPr lvl="1"/>
            <a:r>
              <a:rPr lang="en-US" altLang="zh-CN" dirty="0" smtClean="0"/>
              <a:t>5-fold cross validation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47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Abstract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using RNN to model student </a:t>
            </a:r>
            <a:r>
              <a:rPr lang="en-US" altLang="zh-CN" dirty="0" smtClean="0"/>
              <a:t>learning</a:t>
            </a:r>
          </a:p>
          <a:p>
            <a:pPr lvl="1"/>
            <a:r>
              <a:rPr lang="en-US" altLang="zh-CN" dirty="0" smtClean="0"/>
              <a:t>have important advantages over previous methods.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require the explicit encoding of human domain knowledge.</a:t>
            </a:r>
          </a:p>
          <a:p>
            <a:pPr lvl="1"/>
            <a:r>
              <a:rPr lang="en-US" altLang="zh-CN" dirty="0" smtClean="0"/>
              <a:t>can capture more complex representation of student knowledge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using RNN results in substantial improvements in prediction</a:t>
            </a:r>
          </a:p>
          <a:p>
            <a:r>
              <a:rPr lang="en-US" altLang="zh-CN" dirty="0" smtClean="0"/>
              <a:t>the learned model can be used:</a:t>
            </a:r>
          </a:p>
          <a:p>
            <a:pPr lvl="1"/>
            <a:r>
              <a:rPr lang="en-US" altLang="zh-CN" dirty="0" smtClean="0"/>
              <a:t>intelligent curriculum design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straightforward </a:t>
            </a:r>
            <a:r>
              <a:rPr lang="en-US" altLang="zh-CN" dirty="0" smtClean="0">
                <a:solidFill>
                  <a:srgbClr val="FF0000"/>
                </a:solidFill>
              </a:rPr>
              <a:t>interpretation 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discovery of structure in students tasks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13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2000 students, 50 exercises, 5 concepts</a:t>
            </a:r>
          </a:p>
          <a:p>
            <a:r>
              <a:rPr lang="en-US" altLang="zh-CN" dirty="0"/>
              <a:t>each student has a latent knowledge state for each concept</a:t>
            </a:r>
          </a:p>
          <a:p>
            <a:r>
              <a:rPr lang="en-US" altLang="zh-CN" dirty="0"/>
              <a:t>each exercise has both a single concept and a </a:t>
            </a:r>
            <a:r>
              <a:rPr lang="en-US" altLang="zh-CN" dirty="0" smtClean="0"/>
              <a:t>difficulty</a:t>
            </a:r>
          </a:p>
          <a:p>
            <a:r>
              <a:rPr lang="en-US" altLang="zh-CN" dirty="0" smtClean="0"/>
              <a:t>skill </a:t>
            </a:r>
            <a:r>
              <a:rPr lang="el-GR" altLang="zh-CN" dirty="0" smtClean="0"/>
              <a:t>α</a:t>
            </a:r>
            <a:r>
              <a:rPr lang="en-US" altLang="zh-CN" dirty="0" smtClean="0"/>
              <a:t>, difficulty </a:t>
            </a:r>
            <a:r>
              <a:rPr lang="el-GR" altLang="zh-CN" dirty="0" smtClean="0"/>
              <a:t>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Item Response Theory: p(correct</a:t>
            </a:r>
            <a:r>
              <a:rPr lang="en-US" altLang="zh-CN" b="1" dirty="0" smtClean="0"/>
              <a:t>|</a:t>
            </a:r>
            <a:r>
              <a:rPr lang="el-GR" altLang="zh-CN" dirty="0"/>
              <a:t> α</a:t>
            </a:r>
            <a:r>
              <a:rPr lang="en-US" altLang="zh-CN" b="1" dirty="0" smtClean="0"/>
              <a:t>,</a:t>
            </a:r>
            <a:r>
              <a:rPr lang="el-GR" altLang="zh-CN" dirty="0"/>
              <a:t> β</a:t>
            </a:r>
            <a:r>
              <a:rPr lang="en-US" altLang="zh-CN" b="1" dirty="0" smtClean="0"/>
              <a:t>)</a:t>
            </a:r>
            <a:r>
              <a:rPr lang="en-US" altLang="zh-CN" dirty="0" smtClean="0"/>
              <a:t> = c + </a:t>
            </a:r>
            <a:r>
              <a:rPr lang="en-US" altLang="zh-CN" dirty="0"/>
              <a:t>(</a:t>
            </a:r>
            <a:r>
              <a:rPr lang="en-US" altLang="zh-CN" dirty="0" smtClean="0"/>
              <a:t>1-c)/(1+e</a:t>
            </a:r>
            <a:r>
              <a:rPr lang="en-US" altLang="zh-CN" baseline="30000" dirty="0" smtClean="0"/>
              <a:t>-</a:t>
            </a:r>
            <a:r>
              <a:rPr lang="el-GR" altLang="zh-CN" baseline="30000" dirty="0" smtClean="0"/>
              <a:t>αβ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 is the  probability of a random guess (0.25)</a:t>
            </a:r>
          </a:p>
          <a:p>
            <a:pPr lvl="1"/>
            <a:r>
              <a:rPr lang="en-US" altLang="zh-CN" dirty="0" smtClean="0"/>
              <a:t>input: exercise index and whether answered correctly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9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Khan Academy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47495 students, 1.4million exercises, 69 different exercise types</a:t>
            </a:r>
          </a:p>
          <a:p>
            <a:r>
              <a:rPr lang="en-US" altLang="zh-CN" dirty="0" smtClean="0"/>
              <a:t>It did not contain any personal information.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59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 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77" y="236252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The largest publicly available knowledge tracing </a:t>
            </a:r>
            <a:r>
              <a:rPr lang="en-US" altLang="zh-CN" dirty="0" smtClean="0"/>
              <a:t>dataset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Assistments</a:t>
            </a:r>
            <a:r>
              <a:rPr lang="en-US" altLang="zh-CN" dirty="0" smtClean="0"/>
              <a:t> 2009-2010 public benchmark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8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 all three dataset, DKT substantially outperformed previous models</a:t>
            </a:r>
          </a:p>
          <a:p>
            <a:r>
              <a:rPr lang="en-US" altLang="zh-CN" dirty="0" smtClean="0"/>
              <a:t>Khan </a:t>
            </a:r>
            <a:r>
              <a:rPr lang="en-US" altLang="zh-CN" dirty="0" smtClean="0"/>
              <a:t>dataset: </a:t>
            </a:r>
            <a:r>
              <a:rPr lang="en-US" altLang="zh-CN" dirty="0" smtClean="0"/>
              <a:t>AUC: LSTM</a:t>
            </a:r>
            <a:r>
              <a:rPr lang="en-US" altLang="zh-CN" dirty="0"/>
              <a:t>,</a:t>
            </a:r>
            <a:r>
              <a:rPr lang="en-US" altLang="zh-CN" dirty="0" smtClean="0"/>
              <a:t> 0.85</a:t>
            </a:r>
            <a:r>
              <a:rPr lang="en-US" altLang="zh-CN" dirty="0"/>
              <a:t>;</a:t>
            </a:r>
            <a:r>
              <a:rPr lang="en-US" altLang="zh-CN" dirty="0" smtClean="0"/>
              <a:t> BKT, 0.68; </a:t>
            </a:r>
            <a:r>
              <a:rPr lang="en-US" altLang="zh-CN" dirty="0" smtClean="0">
                <a:solidFill>
                  <a:srgbClr val="FF0000"/>
                </a:solidFill>
              </a:rPr>
              <a:t>Baseline, 0.63?</a:t>
            </a:r>
          </a:p>
          <a:p>
            <a:r>
              <a:rPr lang="en-US" altLang="zh-CN" dirty="0" err="1" smtClean="0"/>
              <a:t>Assistments</a:t>
            </a:r>
            <a:r>
              <a:rPr lang="en-US" altLang="zh-CN" dirty="0" smtClean="0"/>
              <a:t> dataset: DKT has a 25% gain, 0.69-&gt; 0.86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95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DKT</a:t>
            </a:r>
          </a:p>
          <a:p>
            <a:pPr lvl="1"/>
            <a:r>
              <a:rPr lang="en-US" altLang="zh-CN" dirty="0" smtClean="0"/>
              <a:t>using large vectors of artificial neurons</a:t>
            </a:r>
          </a:p>
          <a:p>
            <a:pPr lvl="1"/>
            <a:r>
              <a:rPr lang="en-US" altLang="zh-CN" dirty="0" smtClean="0"/>
              <a:t>allows the latent variable represent knowledge to be learned from data rather than </a:t>
            </a:r>
            <a:r>
              <a:rPr lang="en-US" altLang="zh-CN" dirty="0" smtClean="0">
                <a:solidFill>
                  <a:srgbClr val="FF0000"/>
                </a:solidFill>
              </a:rPr>
              <a:t>hard-coded?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main contributions of this work are:</a:t>
            </a:r>
          </a:p>
          <a:p>
            <a:pPr lvl="1"/>
            <a:r>
              <a:rPr lang="en-US" altLang="zh-CN" dirty="0" smtClean="0"/>
              <a:t>a novel application of </a:t>
            </a:r>
            <a:r>
              <a:rPr lang="en-US" altLang="zh-CN" dirty="0" smtClean="0"/>
              <a:t>RNN</a:t>
            </a:r>
            <a:r>
              <a:rPr lang="en-US" altLang="zh-CN" dirty="0" smtClean="0"/>
              <a:t> </a:t>
            </a:r>
            <a:r>
              <a:rPr lang="en-US" altLang="zh-CN" dirty="0" smtClean="0"/>
              <a:t>to tracing student knowledge</a:t>
            </a:r>
          </a:p>
          <a:p>
            <a:pPr lvl="1"/>
            <a:r>
              <a:rPr lang="en-US" altLang="zh-CN" dirty="0" smtClean="0"/>
              <a:t>a 25% gain in </a:t>
            </a:r>
            <a:r>
              <a:rPr lang="en-US" altLang="zh-CN" dirty="0" smtClean="0"/>
              <a:t>AUC over the best previous result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need expert annotations</a:t>
            </a:r>
          </a:p>
          <a:p>
            <a:pPr lvl="1"/>
            <a:r>
              <a:rPr lang="en-US" altLang="zh-CN" dirty="0" smtClean="0"/>
              <a:t>discovery of exercise influence and generation of improved exercise curricula.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6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observations of interactions 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…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t</a:t>
            </a:r>
            <a:r>
              <a:rPr lang="en-US" altLang="zh-CN" dirty="0" smtClean="0"/>
              <a:t> taken by a student on a particular task</a:t>
            </a:r>
          </a:p>
          <a:p>
            <a:r>
              <a:rPr lang="en-US" altLang="zh-CN" dirty="0" smtClean="0"/>
              <a:t>predict aspects of their next interaction x</a:t>
            </a:r>
            <a:r>
              <a:rPr lang="en-US" altLang="zh-CN" baseline="-25000" dirty="0" smtClean="0"/>
              <a:t>t+1</a:t>
            </a:r>
          </a:p>
          <a:p>
            <a:endParaRPr lang="en-US" altLang="zh-CN" baseline="-25000" dirty="0" smtClean="0"/>
          </a:p>
          <a:p>
            <a:r>
              <a:rPr lang="en-US" altLang="zh-CN" dirty="0" smtClean="0"/>
              <a:t>not need exercise tags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can autonomously learn content substructure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0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human mind, and its learning process, are recursive and driven by analogy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90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most popular approach for building temporal models of student learning</a:t>
            </a:r>
          </a:p>
          <a:p>
            <a:r>
              <a:rPr lang="en-US" altLang="zh-CN" dirty="0" smtClean="0"/>
              <a:t>use binary data represent known and unknown</a:t>
            </a:r>
            <a:endParaRPr lang="en-US" altLang="zh-CN" dirty="0" smtClean="0"/>
          </a:p>
          <a:p>
            <a:r>
              <a:rPr lang="en-US" altLang="zh-CN" dirty="0" smtClean="0"/>
              <a:t>never forget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recent extensions: 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contextualization of guessing and slipping estimates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estimating prior knowledge for individual learners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estimating problem difficulty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2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Bayesian Knowledge 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several difficulties:</a:t>
            </a:r>
          </a:p>
          <a:p>
            <a:pPr lvl="1"/>
            <a:r>
              <a:rPr lang="en-US" altLang="zh-CN" dirty="0" smtClean="0"/>
              <a:t>the binary representation may be unrealistic</a:t>
            </a:r>
          </a:p>
          <a:p>
            <a:pPr lvl="1"/>
            <a:r>
              <a:rPr lang="en-US" altLang="zh-CN" dirty="0" smtClean="0"/>
              <a:t>the meaning of the hidden variables and their mappings onto exercises can be ambiguous, rarely meeting the model’s expectation of a single concept per exercise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the binary response data used to model transitions imposes a limit on the kinds of exercises that can be modeled?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Dynamic Probabilistic 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8847"/>
            <a:ext cx="11200002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Partially Observable Markov Decision Processes (POMDPs)</a:t>
            </a:r>
          </a:p>
          <a:p>
            <a:pPr lvl="1"/>
            <a:r>
              <a:rPr lang="en-US" altLang="zh-CN" dirty="0" smtClean="0"/>
              <a:t>the learner follows an open-ended path to arrive at a solution</a:t>
            </a:r>
          </a:p>
          <a:p>
            <a:pPr lvl="1"/>
            <a:r>
              <a:rPr lang="en-US" altLang="zh-CN" dirty="0" smtClean="0"/>
              <a:t>require exploration of an exponentially large state space</a:t>
            </a:r>
          </a:p>
          <a:p>
            <a:pPr lvl="1"/>
            <a:r>
              <a:rPr lang="en-US" altLang="zh-CN" dirty="0" smtClean="0"/>
              <a:t>current implementations:</a:t>
            </a:r>
          </a:p>
          <a:p>
            <a:pPr lvl="2"/>
            <a:r>
              <a:rPr lang="en-US" altLang="zh-CN" dirty="0" smtClean="0"/>
              <a:t>restricted to a discrete state space</a:t>
            </a:r>
          </a:p>
          <a:p>
            <a:pPr lvl="2"/>
            <a:r>
              <a:rPr lang="en-US" altLang="zh-CN" dirty="0" smtClean="0"/>
              <a:t>hard-coded meanings for latent variables</a:t>
            </a:r>
          </a:p>
          <a:p>
            <a:r>
              <a:rPr lang="en-US" altLang="zh-CN" dirty="0" smtClean="0"/>
              <a:t>Performance Factors Analysis (PFA) &amp; Learning Factors Analysis (LFA)</a:t>
            </a:r>
          </a:p>
          <a:p>
            <a:r>
              <a:rPr lang="en-US" altLang="zh-CN" dirty="0" smtClean="0"/>
              <a:t>Ensemble Models</a:t>
            </a:r>
          </a:p>
          <a:p>
            <a:pPr lvl="1"/>
            <a:r>
              <a:rPr lang="en-US" altLang="zh-CN" dirty="0" err="1" smtClean="0"/>
              <a:t>AdaBoost</a:t>
            </a:r>
            <a:r>
              <a:rPr lang="en-US" altLang="zh-CN" dirty="0" smtClean="0"/>
              <a:t>, Random Forest, linear regression, logistic regression a feed-forward neural network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 smtClean="0"/>
              <a:t>ensemble </a:t>
            </a:r>
            <a:r>
              <a:rPr lang="en-US" altLang="zh-CN" dirty="0" smtClean="0"/>
              <a:t>techniques </a:t>
            </a:r>
            <a:r>
              <a:rPr lang="en-US" altLang="zh-CN" dirty="0" smtClean="0"/>
              <a:t>require </a:t>
            </a:r>
            <a:r>
              <a:rPr lang="en-US" altLang="zh-CN" dirty="0" smtClean="0"/>
              <a:t>accurate concept labeling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70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Recurrent Neural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flexible dynamic </a:t>
            </a:r>
            <a:r>
              <a:rPr lang="en-US" altLang="zh-CN" dirty="0" smtClean="0"/>
              <a:t>models which connect </a:t>
            </a:r>
            <a:r>
              <a:rPr lang="en-US" altLang="zh-CN" dirty="0" smtClean="0"/>
              <a:t>artificial neurons over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the propagation of information is recursive in hidden neurons</a:t>
            </a:r>
          </a:p>
          <a:p>
            <a:r>
              <a:rPr lang="en-US" altLang="zh-CN" dirty="0" smtClean="0"/>
              <a:t>hidden neurons evolve based on both th</a:t>
            </a:r>
            <a:r>
              <a:rPr lang="en-US" altLang="zh-CN" dirty="0" smtClean="0"/>
              <a:t>e input and their previous activation</a:t>
            </a:r>
            <a:endParaRPr lang="en-US" altLang="zh-CN" dirty="0" smtClean="0"/>
          </a:p>
          <a:p>
            <a:r>
              <a:rPr lang="en-US" altLang="zh-CN" dirty="0" smtClean="0"/>
              <a:t>hmm models are also dynamic, RNNs have a high dimensional, continuous, representation of latent state.</a:t>
            </a:r>
          </a:p>
          <a:p>
            <a:r>
              <a:rPr lang="en-US" altLang="zh-CN" dirty="0" smtClean="0"/>
              <a:t>RNNs can use information from an input in a prediction at a much later point in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7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965</Words>
  <Application>Microsoft Office PowerPoint</Application>
  <PresentationFormat>宽屏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Deep Knowledge Tracing</vt:lpstr>
      <vt:lpstr>Abstract</vt:lpstr>
      <vt:lpstr>Introduction</vt:lpstr>
      <vt:lpstr>Knowledge Tracing</vt:lpstr>
      <vt:lpstr>Related Work</vt:lpstr>
      <vt:lpstr>Bayesian Knowledge Tracing</vt:lpstr>
      <vt:lpstr>Bayesian Knowledge Tracing</vt:lpstr>
      <vt:lpstr>Other Dynamic Probabilistic Models</vt:lpstr>
      <vt:lpstr>Recurrent Neural Networks</vt:lpstr>
      <vt:lpstr>Deep Knowledge Tracing</vt:lpstr>
      <vt:lpstr>Model: RNNs</vt:lpstr>
      <vt:lpstr>Model: RNNs</vt:lpstr>
      <vt:lpstr>Model: LSTM</vt:lpstr>
      <vt:lpstr>Input and Output Time Series</vt:lpstr>
      <vt:lpstr>Input and Output Time Series</vt:lpstr>
      <vt:lpstr>Optimization</vt:lpstr>
      <vt:lpstr>Optimization</vt:lpstr>
      <vt:lpstr>Educational Applications</vt:lpstr>
      <vt:lpstr>Dataset</vt:lpstr>
      <vt:lpstr>Simulated Data</vt:lpstr>
      <vt:lpstr>Khan Academy Data</vt:lpstr>
      <vt:lpstr>Benchmark Dataset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Knowledge Tracing</dc:title>
  <dc:creator>Windows 用户</dc:creator>
  <cp:lastModifiedBy>Windows 用户</cp:lastModifiedBy>
  <cp:revision>40</cp:revision>
  <dcterms:created xsi:type="dcterms:W3CDTF">2018-12-13T03:22:30Z</dcterms:created>
  <dcterms:modified xsi:type="dcterms:W3CDTF">2018-12-18T06:53:04Z</dcterms:modified>
</cp:coreProperties>
</file>