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theme/theme10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179.xml" ContentType="application/vnd.openxmlformats-officedocument.presentationml.slideLayout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7206" r:id="rId1"/>
    <p:sldMasterId id="2147487428" r:id="rId2"/>
    <p:sldMasterId id="2147487443" r:id="rId3"/>
    <p:sldMasterId id="2147487464" r:id="rId4"/>
    <p:sldMasterId id="2147487505" r:id="rId5"/>
    <p:sldMasterId id="2147487525" r:id="rId6"/>
    <p:sldMasterId id="2147487553" r:id="rId7"/>
    <p:sldMasterId id="2147487616" r:id="rId8"/>
    <p:sldMasterId id="2147487630" r:id="rId9"/>
    <p:sldMasterId id="2147487646" r:id="rId10"/>
    <p:sldMasterId id="2147487662" r:id="rId11"/>
    <p:sldMasterId id="2147487679" r:id="rId12"/>
  </p:sldMasterIdLst>
  <p:notesMasterIdLst>
    <p:notesMasterId r:id="rId19"/>
  </p:notesMasterIdLst>
  <p:handoutMasterIdLst>
    <p:handoutMasterId r:id="rId20"/>
  </p:handoutMasterIdLst>
  <p:sldIdLst>
    <p:sldId id="1432" r:id="rId13"/>
    <p:sldId id="1428" r:id="rId14"/>
    <p:sldId id="1433" r:id="rId15"/>
    <p:sldId id="1434" r:id="rId16"/>
    <p:sldId id="1435" r:id="rId17"/>
    <p:sldId id="1436" r:id="rId18"/>
  </p:sldIdLst>
  <p:sldSz cx="9144000" cy="6858000" type="screen4x3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e.alexander" initials="jna" lastIdx="12" clrIdx="0"/>
  <p:cmAuthor id="1" name="julius.williams" initials="j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0" autoAdjust="0"/>
    <p:restoredTop sz="86389" autoAdjust="0"/>
  </p:normalViewPr>
  <p:slideViewPr>
    <p:cSldViewPr>
      <p:cViewPr>
        <p:scale>
          <a:sx n="90" d="100"/>
          <a:sy n="90" d="100"/>
        </p:scale>
        <p:origin x="-720" y="-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2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312AFDD-8A01-4843-8411-B3CE47A4D393}" type="datetimeFigureOut">
              <a:rPr lang="en-US"/>
              <a:pPr>
                <a:defRPr/>
              </a:pPr>
              <a:t>7/1/2014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11C5614-89AF-4BED-8BA6-C5E71B3DA3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2537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7" rIns="91393" bIns="45697" numCol="1" anchor="t" anchorCtr="0" compatLnSpc="1">
            <a:prstTxWarp prst="textNoShape">
              <a:avLst/>
            </a:prstTxWarp>
          </a:bodyPr>
          <a:lstStyle>
            <a:lvl1pPr defTabSz="9140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7" rIns="91393" bIns="45697" numCol="1" anchor="t" anchorCtr="0" compatLnSpc="1">
            <a:prstTxWarp prst="textNoShape">
              <a:avLst/>
            </a:prstTxWarp>
          </a:bodyPr>
          <a:lstStyle>
            <a:lvl1pPr algn="r" defTabSz="9140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7" rIns="91393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7" rIns="91393" bIns="45697" numCol="1" anchor="b" anchorCtr="0" compatLnSpc="1">
            <a:prstTxWarp prst="textNoShape">
              <a:avLst/>
            </a:prstTxWarp>
          </a:bodyPr>
          <a:lstStyle>
            <a:lvl1pPr defTabSz="9140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7" rIns="91393" bIns="45697" numCol="1" anchor="b" anchorCtr="0" compatLnSpc="1">
            <a:prstTxWarp prst="textNoShape">
              <a:avLst/>
            </a:prstTxWarp>
          </a:bodyPr>
          <a:lstStyle>
            <a:lvl1pPr algn="r" defTabSz="914013">
              <a:defRPr sz="1200">
                <a:latin typeface="Arial" charset="0"/>
              </a:defRPr>
            </a:lvl1pPr>
          </a:lstStyle>
          <a:p>
            <a:pPr>
              <a:defRPr/>
            </a:pPr>
            <a:fld id="{F354EA93-08BA-4039-884C-236CF9557E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5042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lassifi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lassifi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al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3948612"/>
            <a:ext cx="8666162" cy="769441"/>
          </a:xfrm>
          <a:prstGeom prst="rect">
            <a:avLst/>
          </a:prstGeom>
        </p:spPr>
        <p:txBody>
          <a:bodyPr anchor="b">
            <a:sp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238" y="4762500"/>
            <a:ext cx="8666162" cy="1752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34225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249A-16DF-4DFB-AD9C-3E09D351ACF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al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95600" y="6400800"/>
            <a:ext cx="34290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CB18-6A52-45FC-BC9B-AE05E53BAE2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553200"/>
            <a:ext cx="3505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3AB-A05F-47CE-96F6-9A1AFAEEF6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7D2D6-8444-486B-9302-99E5BB7BAF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6F25-AF0C-4111-A9A2-65968B69E77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43836A-B2D7-4A64-BBA0-49FEB4618CA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2FC7C5-8496-44B3-8900-91A21506854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UNCLASSIFIED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For Official Use Only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Acquisition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Contract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553200"/>
            <a:ext cx="3505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3AB-A05F-47CE-96F6-9A1AFAEEF6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 userDrawn="1"/>
        </p:nvGrpSpPr>
        <p:grpSpPr bwMode="auto">
          <a:xfrm>
            <a:off x="47628" y="38102"/>
            <a:ext cx="3590925" cy="1739900"/>
            <a:chOff x="30" y="24"/>
            <a:chExt cx="2262" cy="1096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" y="24"/>
              <a:ext cx="2252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>
              <a:spLocks noChangeArrowheads="1"/>
            </p:cNvSpPr>
            <p:nvPr userDrawn="1"/>
          </p:nvSpPr>
          <p:spPr bwMode="auto">
            <a:xfrm>
              <a:off x="30" y="911"/>
              <a:ext cx="20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Defense Information Systems Agency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>
                  <a:solidFill>
                    <a:srgbClr val="6639B7"/>
                  </a:solidFill>
                  <a:latin typeface="Verdana" pitchFamily="34" charset="0"/>
                </a:rPr>
                <a:t>A Combat Support Agency</a:t>
              </a:r>
              <a:endParaRPr lang="en-US" sz="1200" dirty="0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-4" y="4724400"/>
            <a:ext cx="9137658" cy="49213"/>
            <a:chOff x="545" y="3350"/>
            <a:chExt cx="4755" cy="54"/>
          </a:xfrm>
          <a:solidFill>
            <a:srgbClr val="8C6CD0"/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9" y="3350"/>
              <a:ext cx="4751" cy="5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45" y="3364"/>
              <a:ext cx="475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1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3657600"/>
            <a:ext cx="8686800" cy="914400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51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29200"/>
            <a:ext cx="8686800" cy="1600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</a:t>
            </a:r>
            <a:r>
              <a:rPr lang="en-US" sz="1600" baseline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" y="76200"/>
            <a:ext cx="1828800" cy="774701"/>
            <a:chOff x="48" y="48"/>
            <a:chExt cx="1152" cy="488"/>
          </a:xfrm>
        </p:grpSpPr>
        <p:pic>
          <p:nvPicPr>
            <p:cNvPr id="5" name="Picture 24" descr="DISA LOGO - Large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" y="48"/>
              <a:ext cx="115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8" y="400"/>
              <a:ext cx="1104" cy="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6639B7"/>
                  </a:solidFill>
                  <a:latin typeface="Verdana" pitchFamily="34" charset="0"/>
                  <a:cs typeface="Arial" charset="0"/>
                </a:rPr>
                <a:t>A Combat Support Agency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71600" y="762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 sz="2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38CFD766-B313-474A-9E51-A80C5B427424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C8A4C-0E27-4063-AFA4-07AC5DDDE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</a:t>
            </a:r>
            <a:r>
              <a:rPr lang="en-US" sz="16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(Titl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79192"/>
            <a:ext cx="7391400" cy="704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3340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rank name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210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419856"/>
            <a:ext cx="7467600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57531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(Content - Single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200" b="1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(Content 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33400"/>
            <a:ext cx="7696200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(Fac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b="1" kern="1200" baseline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438400" y="752475"/>
            <a:ext cx="670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SA_logo-Purple-Gra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This briefing contains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For Official Use Only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classified (Title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79192"/>
            <a:ext cx="7391400" cy="704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3340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rank name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210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419856"/>
            <a:ext cx="7467600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57531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(Content - Single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200" b="1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(Content 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33400"/>
            <a:ext cx="7696200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O (Fac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b="1" kern="1200" baseline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752475"/>
            <a:ext cx="670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SA_logo-Purple-Gr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2B9E2E-06D4-4ED9-AED8-C41EB393E39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553200"/>
            <a:ext cx="3505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3AB-A05F-47CE-96F6-9A1AFAEEF66D}" type="slidenum"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classified (Title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79192"/>
            <a:ext cx="7391400" cy="704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3340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rank name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210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419856"/>
            <a:ext cx="7467600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57531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(Content - Single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200" b="1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(Content 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33400"/>
            <a:ext cx="7696200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O (Fac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b="1" kern="1200" baseline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752475"/>
            <a:ext cx="670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SA_logo-Purple-Gr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BAF0-0CD7-4E59-8A54-F15E061F32E8}" type="slidenum"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UNCLASSIFIED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AF5854-0B77-4970-B770-6AECB35B48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8BA462-C61C-45C8-8559-7018541FE84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5265AF6-A0AE-4022-97CB-CDFCDF11501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UNCLASSIFIED//PREDECISIONAL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UNCLASSIFIED//PREDECISIONAL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5CC5F-82F2-4074-BD18-B21809630CD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 / PREDECISIONAL - WORKING DOCUMENT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 / PREDECISIONAL - WORKING DOCUMENT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E77C0-2150-4B06-AC78-47E4ED8FC4F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D8BF24-CD6C-439E-A04D-1738EB51B63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A0CC27-0734-4516-BBC4-3503C80986A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Acquisition Sensitive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Acquisition Sensitive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D57CF0-6832-413E-8D67-EB08A0DE2A5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Acquisition Sensitive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Acquisition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147DEA-4C05-4867-B895-C6C9C9F944C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Contract Sensitive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Contract Sensitive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600" y="323851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6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EB923-BC6D-4DAE-99EF-8EBB6ADEA41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Contract Sensitive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Contract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717043-829C-4718-B370-B4B8E44465A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DF2745C-BB35-4260-93F5-DF3C16BCECBA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/>
              <a:t>‹#›</a:t>
            </a:fld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680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3948612"/>
            <a:ext cx="8666162" cy="769441"/>
          </a:xfrm>
          <a:prstGeom prst="rect">
            <a:avLst/>
          </a:prstGeom>
        </p:spPr>
        <p:txBody>
          <a:bodyPr anchor="b">
            <a:sp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238" y="4762500"/>
            <a:ext cx="8666162" cy="1752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34225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249A-16DF-4DFB-AD9C-3E09D351A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90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420F29-1825-4562-988C-972545EEFB1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B09336-7939-47B6-BF49-B943226DAB59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/>
              <a:t>‹#›</a:t>
            </a:fld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90880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D062472-F136-4957-AC46-C8A5EA2A20A1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/>
              <a:t>‹#›</a:t>
            </a:fld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30F4D3-7BEA-4D37-BEEE-0C98D2B8A28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(Title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79192"/>
            <a:ext cx="7391400" cy="704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3340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rank name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210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419856"/>
            <a:ext cx="7467600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5753100"/>
            <a:ext cx="5437632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(Content - Single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533400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 defTabSz="914400" rtl="0" eaLnBrk="1" latinLnBrk="0" hangingPunct="1">
              <a:lnSpc>
                <a:spcPts val="2800"/>
              </a:lnSpc>
              <a:spcBef>
                <a:spcPts val="0"/>
              </a:spcBef>
              <a:buNone/>
              <a:defRPr lang="en-US" sz="3200" b="1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(Content 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33400"/>
            <a:ext cx="7696200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classified (Fac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b="1" kern="1200" baseline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438400" y="752475"/>
            <a:ext cx="670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SA_logo-Purple-Gra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80000"/>
              </a:lnSpc>
              <a:spcBef>
                <a:spcPts val="1200"/>
              </a:spcBef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5760" indent="-182880">
              <a:lnSpc>
                <a:spcPct val="80000"/>
              </a:lnSpc>
              <a:spcBef>
                <a:spcPts val="300"/>
              </a:spcBef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48640" indent="-182880">
              <a:lnSpc>
                <a:spcPct val="80000"/>
              </a:lnSpc>
              <a:spcBef>
                <a:spcPts val="300"/>
              </a:spcBef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731520" indent="-182880">
              <a:lnSpc>
                <a:spcPct val="80000"/>
              </a:lnSpc>
              <a:spcBef>
                <a:spcPts val="300"/>
              </a:spcBef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0" indent="-182880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UNCLASSIFIED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7D2D6-8444-486B-9302-99E5BB7BA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43836A-B2D7-4A64-BBA0-49FEB4618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2FC7C5-8496-44B3-8900-91A215068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0FDFA-A330-4CA7-8DFD-0338DD54D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6F25-AF0C-4111-A9A2-65968B69E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3CF0A-C4BF-4F1E-AD4B-5FDAC017C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7772400" cy="1362075"/>
          </a:xfrm>
          <a:prstGeom prst="rect">
            <a:avLst/>
          </a:prstGeom>
        </p:spPr>
        <p:txBody>
          <a:bodyPr anchor="b"/>
          <a:lstStyle>
            <a:lvl1pPr algn="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19601"/>
            <a:ext cx="7772400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95600" y="647700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3F62-1B0B-4B71-BE16-18BD2E5EE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</a:t>
            </a:r>
            <a:r>
              <a:rPr lang="en-US" sz="800" b="1" baseline="0" dirty="0" smtClean="0">
                <a:solidFill>
                  <a:schemeClr val="bg1"/>
                </a:solidFill>
              </a:rPr>
              <a:t>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</a:t>
            </a:r>
            <a:r>
              <a:rPr lang="en-US" sz="800" b="1" baseline="0" dirty="0" smtClean="0">
                <a:solidFill>
                  <a:schemeClr val="bg1"/>
                </a:solidFill>
              </a:rPr>
              <a:t>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</a:t>
            </a:r>
            <a:r>
              <a:rPr lang="en-US" sz="800" b="1" baseline="0" dirty="0" smtClean="0">
                <a:solidFill>
                  <a:schemeClr val="bg1"/>
                </a:solidFill>
              </a:rPr>
              <a:t>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</a:t>
            </a:r>
            <a:r>
              <a:rPr lang="en-US" sz="800" b="1" baseline="0" dirty="0" smtClean="0">
                <a:solidFill>
                  <a:schemeClr val="bg1"/>
                </a:solidFill>
              </a:rPr>
              <a:t>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319BB-EFE5-4EC9-9C96-3DF48D566B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</a:t>
            </a:r>
            <a:r>
              <a:rPr lang="en-US" sz="800" b="1" baseline="0" dirty="0" smtClean="0">
                <a:solidFill>
                  <a:schemeClr val="bg1"/>
                </a:solidFill>
              </a:rPr>
              <a:t>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</a:t>
            </a:r>
            <a:r>
              <a:rPr lang="en-US" sz="800" b="1" baseline="0" dirty="0" smtClean="0">
                <a:solidFill>
                  <a:schemeClr val="bg1"/>
                </a:solidFill>
              </a:rPr>
              <a:t>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</a:t>
            </a:r>
            <a:r>
              <a:rPr lang="en-US" sz="800" b="1" baseline="0" dirty="0" smtClean="0">
                <a:solidFill>
                  <a:schemeClr val="bg1"/>
                </a:solidFill>
              </a:rPr>
              <a:t>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</a:t>
            </a:r>
            <a:r>
              <a:rPr lang="en-US" sz="800" b="1" baseline="0" dirty="0" smtClean="0">
                <a:solidFill>
                  <a:schemeClr val="bg1"/>
                </a:solidFill>
              </a:rPr>
              <a:t>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4B84D-7471-45BF-8AB5-3F6E39D6E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" y="76200"/>
            <a:ext cx="1828800" cy="774701"/>
            <a:chOff x="48" y="48"/>
            <a:chExt cx="1152" cy="488"/>
          </a:xfrm>
        </p:grpSpPr>
        <p:pic>
          <p:nvPicPr>
            <p:cNvPr id="5" name="Picture 24" descr="DISA LOGO - Large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" y="48"/>
              <a:ext cx="115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8" y="400"/>
              <a:ext cx="1104" cy="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6639B7"/>
                  </a:solidFill>
                  <a:latin typeface="Verdana" pitchFamily="34" charset="0"/>
                  <a:cs typeface="Arial" charset="0"/>
                </a:rPr>
                <a:t>A Combat Support Agency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71600" y="762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 sz="2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38CFD766-B313-474A-9E51-A80C5B427424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7848600" cy="4648200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95600" y="6400800"/>
            <a:ext cx="34290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CB18-6A52-45FC-BC9B-AE05E53BAE2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2C2BE2D-B9CB-4C54-B23D-757ABDDEA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553200"/>
            <a:ext cx="3505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3AB-A05F-47CE-96F6-9A1AFAEEF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0FDFA-A330-4CA7-8DFD-0338DD54D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(Title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52500" y="2514600"/>
            <a:ext cx="7391400" cy="938784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4948355"/>
            <a:ext cx="5437632" cy="621792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rank name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17192"/>
            <a:ext cx="3145536" cy="406400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498813"/>
            <a:ext cx="7467600" cy="621792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5534877"/>
            <a:ext cx="5437632" cy="621792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briefer’s position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5120"/>
            <a:ext cx="2133600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6319CD-757A-4A75-89DF-7AC94FF89A3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7512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6F25-AF0C-4111-A9A2-65968B69E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158753"/>
            <a:ext cx="7734300" cy="6524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3439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0700" y="6478590"/>
            <a:ext cx="2133600" cy="373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6828-314F-4FB8-94FC-9694A6E2BBD4}" type="slidenum">
              <a:rPr lang="en-US">
                <a:solidFill>
                  <a:srgbClr val="0000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7927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UNCLASSIFIED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For Official Use Only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0029"/>
            <a:ext cx="76962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96200" cy="6096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</a:t>
            </a:r>
            <a:r>
              <a:rPr lang="en-US" sz="800" b="1" baseline="0" dirty="0" smtClean="0">
                <a:solidFill>
                  <a:schemeClr val="bg1"/>
                </a:solidFill>
              </a:rPr>
              <a:t>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Acquisition Sensitive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Sensitive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Contract Sensitive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1371600" y="190500"/>
            <a:ext cx="7620000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lnSpc>
                <a:spcPts val="2400"/>
              </a:lnSpc>
              <a:defRPr lang="en-US" sz="2800" kern="1200" baseline="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Facer - Click to Add Facer Title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lassifi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calssifi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is </a:t>
            </a:r>
            <a:r>
              <a:rPr lang="en-US" sz="16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</a:t>
            </a:r>
            <a:endParaRPr lang="en-US" sz="16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O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 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quisition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ct Sensitiv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029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briefing contains </a:t>
            </a:r>
            <a:r>
              <a:rPr lang="en-US" sz="160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Sensitive</a:t>
            </a: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</a:t>
            </a:r>
            <a:endParaRPr lang="en-U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99589" y="6519644"/>
            <a:ext cx="3145536" cy="3048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version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3948612"/>
            <a:ext cx="8666162" cy="769441"/>
          </a:xfrm>
          <a:prstGeom prst="rect">
            <a:avLst/>
          </a:prstGeom>
        </p:spPr>
        <p:txBody>
          <a:bodyPr anchor="b">
            <a:sp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238" y="4762500"/>
            <a:ext cx="8666162" cy="1752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34225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249A-16DF-4DFB-AD9C-3E09D351ACF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95600" y="6400800"/>
            <a:ext cx="34290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CB18-6A52-45FC-BC9B-AE05E53BAE2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553200"/>
            <a:ext cx="3505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3AB-A05F-47CE-96F6-9A1AFAEEF6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clas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</a:rPr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371600" y="285751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6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7D2D6-8444-486B-9302-99E5BB7BAF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6F25-AF0C-4111-A9A2-65968B69E77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1200"/>
              </a:spcBef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43836A-B2D7-4A64-BBA0-49FEB4618CA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BBE4-FE2D-48FF-A68C-CCDA6BA3C71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nclassifi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09600"/>
          </a:xfrm>
          <a:prstGeom prst="rect">
            <a:avLst/>
          </a:prstGeom>
        </p:spPr>
        <p:txBody>
          <a:bodyPr lIns="0" tIns="0" rIns="0" bIns="0" anchor="b" anchorCtr="1"/>
          <a:lstStyle>
            <a:lvl1pPr>
              <a:lnSpc>
                <a:spcPts val="2800"/>
              </a:lnSpc>
              <a:spcBef>
                <a:spcPts val="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931789" y="6705602"/>
            <a:ext cx="3145536" cy="1143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buNone/>
              <a:defRPr sz="900" b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934200" y="6553200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2FC7C5-8496-44B3-8900-91A21506854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295400"/>
            <a:ext cx="40386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1295400"/>
            <a:ext cx="40386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18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0102-3CAF-4758-A7EF-9024859C60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file:///\\USRPNT1\logon\Upcoming%20events.ppt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5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6.xml"/><Relationship Id="rId9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0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image" Target="../media/image2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1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9" Type="http://schemas.openxmlformats.org/officeDocument/2006/relationships/slideLayout" Target="../slideLayouts/slideLayout66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42" Type="http://schemas.openxmlformats.org/officeDocument/2006/relationships/slideLayout" Target="../slideLayouts/slideLayout69.xml"/><Relationship Id="rId47" Type="http://schemas.openxmlformats.org/officeDocument/2006/relationships/slideLayout" Target="../slideLayouts/slideLayout74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65.xml"/><Relationship Id="rId46" Type="http://schemas.openxmlformats.org/officeDocument/2006/relationships/slideLayout" Target="../slideLayouts/slideLayout7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41" Type="http://schemas.openxmlformats.org/officeDocument/2006/relationships/slideLayout" Target="../slideLayouts/slideLayout6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64.xml"/><Relationship Id="rId40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7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slideLayout" Target="../slideLayouts/slideLayout63.xml"/><Relationship Id="rId4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4" Type="http://schemas.openxmlformats.org/officeDocument/2006/relationships/slideLayout" Target="../slideLayouts/slideLayout71.xml"/><Relationship Id="rId52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62.xml"/><Relationship Id="rId43" Type="http://schemas.openxmlformats.org/officeDocument/2006/relationships/slideLayout" Target="../slideLayouts/slideLayout70.xml"/><Relationship Id="rId48" Type="http://schemas.openxmlformats.org/officeDocument/2006/relationships/slideLayout" Target="../slideLayouts/slideLayout75.xml"/><Relationship Id="rId8" Type="http://schemas.openxmlformats.org/officeDocument/2006/relationships/slideLayout" Target="../slideLayouts/slideLayout35.xml"/><Relationship Id="rId51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0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image" Target="../media/image4.png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9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3250" y="838200"/>
            <a:ext cx="7937500" cy="74613"/>
          </a:xfrm>
          <a:prstGeom prst="rect">
            <a:avLst/>
          </a:prstGeom>
          <a:solidFill>
            <a:srgbClr val="8C6CD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" y="0"/>
            <a:ext cx="9067800" cy="678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3250" y="6029327"/>
            <a:ext cx="7937500" cy="74613"/>
          </a:xfrm>
          <a:prstGeom prst="rect">
            <a:avLst/>
          </a:prstGeom>
          <a:solidFill>
            <a:srgbClr val="8C6CD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ChangeAspect="1" noChangeArrowheads="1"/>
          </p:cNvSpPr>
          <p:nvPr/>
        </p:nvSpPr>
        <p:spPr bwMode="auto">
          <a:xfrm>
            <a:off x="4570417" y="3330576"/>
            <a:ext cx="3175" cy="9525"/>
          </a:xfrm>
          <a:prstGeom prst="rect">
            <a:avLst/>
          </a:prstGeom>
          <a:solidFill>
            <a:srgbClr val="004CB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AutoShape 7">
            <a:hlinkClick r:id="rId10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3467100" y="5330825"/>
            <a:ext cx="2209800" cy="1524000"/>
          </a:xfrm>
          <a:prstGeom prst="actionButtonForwardNex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3250" y="1144590"/>
            <a:ext cx="7937500" cy="227012"/>
          </a:xfrm>
          <a:prstGeom prst="rect">
            <a:avLst/>
          </a:prstGeom>
          <a:solidFill>
            <a:srgbClr val="8C6CD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3250" y="5573715"/>
            <a:ext cx="7937500" cy="227012"/>
          </a:xfrm>
          <a:prstGeom prst="rect">
            <a:avLst/>
          </a:prstGeom>
          <a:solidFill>
            <a:srgbClr val="8C6CD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370" name="Picture 14" descr="\\Cdxhqs1\DG\ADMINISTRATIVE\Templates\disa_seal.bm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5792" y="1984378"/>
            <a:ext cx="28924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47" r:id="rId1"/>
    <p:sldLayoutId id="2147487475" r:id="rId2"/>
    <p:sldLayoutId id="2147487476" r:id="rId3"/>
    <p:sldLayoutId id="2147487489" r:id="rId4"/>
    <p:sldLayoutId id="2147487490" r:id="rId5"/>
    <p:sldLayoutId id="2147487491" r:id="rId6"/>
    <p:sldLayoutId id="2147487492" r:id="rId7"/>
    <p:sldLayoutId id="2147487501" r:id="rId8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47" r:id="rId1"/>
    <p:sldLayoutId id="2147487648" r:id="rId2"/>
    <p:sldLayoutId id="2147487649" r:id="rId3"/>
    <p:sldLayoutId id="2147487650" r:id="rId4"/>
    <p:sldLayoutId id="2147487655" r:id="rId5"/>
    <p:sldLayoutId id="2147487688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 userDrawn="1"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6" descr="DISA_logo-Purple-Grad.png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2400" y="242891"/>
            <a:ext cx="1244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63" r:id="rId1"/>
    <p:sldLayoutId id="2147487664" r:id="rId2"/>
    <p:sldLayoutId id="2147487665" r:id="rId3"/>
    <p:sldLayoutId id="2147487666" r:id="rId4"/>
    <p:sldLayoutId id="2147487667" r:id="rId5"/>
    <p:sldLayoutId id="2147487668" r:id="rId6"/>
    <p:sldLayoutId id="2147487669" r:id="rId7"/>
    <p:sldLayoutId id="2147487670" r:id="rId8"/>
    <p:sldLayoutId id="2147487671" r:id="rId9"/>
    <p:sldLayoutId id="2147487672" r:id="rId10"/>
    <p:sldLayoutId id="2147487673" r:id="rId11"/>
    <p:sldLayoutId id="2147487675" r:id="rId12"/>
    <p:sldLayoutId id="2147487676" r:id="rId13"/>
    <p:sldLayoutId id="2147487677" r:id="rId14"/>
    <p:sldLayoutId id="2147487678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80" r:id="rId1"/>
    <p:sldLayoutId id="2147487681" r:id="rId2"/>
    <p:sldLayoutId id="2147487682" r:id="rId3"/>
    <p:sldLayoutId id="214748768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enior Footer.png"/>
          <p:cNvPicPr>
            <a:picLocks noChangeAspect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nior brief cover copy.jpg"/>
          <p:cNvPicPr>
            <a:picLocks noChangeAspect="1"/>
          </p:cNvPicPr>
          <p:nvPr/>
        </p:nvPicPr>
        <p:blipFill>
          <a:blip r:embed="rId22" cstate="print">
            <a:lum bright="56000" contrast="-37000"/>
          </a:blip>
          <a:srcRect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8" name="Picture 7" descr="DISA_logo-Purple-Grad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29" r:id="rId1"/>
    <p:sldLayoutId id="2147487430" r:id="rId2"/>
    <p:sldLayoutId id="2147487431" r:id="rId3"/>
    <p:sldLayoutId id="2147487432" r:id="rId4"/>
    <p:sldLayoutId id="2147487433" r:id="rId5"/>
    <p:sldLayoutId id="2147487434" r:id="rId6"/>
    <p:sldLayoutId id="2147487435" r:id="rId7"/>
    <p:sldLayoutId id="2147487436" r:id="rId8"/>
    <p:sldLayoutId id="2147487437" r:id="rId9"/>
    <p:sldLayoutId id="2147487438" r:id="rId10"/>
    <p:sldLayoutId id="2147487478" r:id="rId11"/>
    <p:sldLayoutId id="2147487495" r:id="rId12"/>
    <p:sldLayoutId id="2147487496" r:id="rId13"/>
    <p:sldLayoutId id="2147487504" r:id="rId14"/>
    <p:sldLayoutId id="2147487552" r:id="rId15"/>
    <p:sldLayoutId id="2147487600" r:id="rId16"/>
    <p:sldLayoutId id="2147487602" r:id="rId17"/>
    <p:sldLayoutId id="2147487603" r:id="rId18"/>
    <p:sldLayoutId id="2147487604" r:id="rId1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/>
        </p:nvPicPr>
        <p:blipFill>
          <a:blip r:embed="rId5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  <p:sldLayoutId id="2147487445" r:id="rId2"/>
    <p:sldLayoutId id="2147487446" r:id="rId3"/>
    <p:sldLayoutId id="2147487447" r:id="rId4"/>
    <p:sldLayoutId id="2147487448" r:id="rId5"/>
    <p:sldLayoutId id="2147487449" r:id="rId6"/>
    <p:sldLayoutId id="2147487450" r:id="rId7"/>
    <p:sldLayoutId id="2147487451" r:id="rId8"/>
    <p:sldLayoutId id="2147487452" r:id="rId9"/>
    <p:sldLayoutId id="2147487453" r:id="rId10"/>
    <p:sldLayoutId id="2147487454" r:id="rId11"/>
    <p:sldLayoutId id="2147487455" r:id="rId12"/>
    <p:sldLayoutId id="2147487456" r:id="rId13"/>
    <p:sldLayoutId id="2147487457" r:id="rId14"/>
    <p:sldLayoutId id="2147487458" r:id="rId15"/>
    <p:sldLayoutId id="2147487459" r:id="rId16"/>
    <p:sldLayoutId id="2147487460" r:id="rId17"/>
    <p:sldLayoutId id="2147487461" r:id="rId18"/>
    <p:sldLayoutId id="2147487462" r:id="rId19"/>
    <p:sldLayoutId id="2147487463" r:id="rId20"/>
    <p:sldLayoutId id="2147487472" r:id="rId21"/>
    <p:sldLayoutId id="2147487481" r:id="rId22"/>
    <p:sldLayoutId id="2147487545" r:id="rId23"/>
    <p:sldLayoutId id="2147487546" r:id="rId24"/>
    <p:sldLayoutId id="2147487547" r:id="rId25"/>
    <p:sldLayoutId id="2147487549" r:id="rId26"/>
    <p:sldLayoutId id="2147487551" r:id="rId27"/>
    <p:sldLayoutId id="2147487586" r:id="rId28"/>
    <p:sldLayoutId id="2147487594" r:id="rId29"/>
    <p:sldLayoutId id="2147487596" r:id="rId30"/>
    <p:sldLayoutId id="2147487597" r:id="rId31"/>
    <p:sldLayoutId id="2147487601" r:id="rId32"/>
    <p:sldLayoutId id="2147487609" r:id="rId33"/>
    <p:sldLayoutId id="2147487611" r:id="rId34"/>
    <p:sldLayoutId id="2147487613" r:id="rId35"/>
    <p:sldLayoutId id="2147487614" r:id="rId36"/>
    <p:sldLayoutId id="2147487615" r:id="rId37"/>
    <p:sldLayoutId id="2147487625" r:id="rId38"/>
    <p:sldLayoutId id="2147487626" r:id="rId39"/>
    <p:sldLayoutId id="2147487627" r:id="rId40"/>
    <p:sldLayoutId id="2147487639" r:id="rId41"/>
    <p:sldLayoutId id="2147487640" r:id="rId42"/>
    <p:sldLayoutId id="2147487641" r:id="rId43"/>
    <p:sldLayoutId id="2147487642" r:id="rId44"/>
    <p:sldLayoutId id="2147487643" r:id="rId45"/>
    <p:sldLayoutId id="2147487644" r:id="rId46"/>
    <p:sldLayoutId id="2147487659" r:id="rId47"/>
    <p:sldLayoutId id="2147487660" r:id="rId48"/>
    <p:sldLayoutId id="2147487661" r:id="rId4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2438400" y="752475"/>
            <a:ext cx="670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SA_logo-Purple-Gra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65" r:id="rId1"/>
    <p:sldLayoutId id="2147487466" r:id="rId2"/>
    <p:sldLayoutId id="2147487467" r:id="rId3"/>
    <p:sldLayoutId id="2147487468" r:id="rId4"/>
    <p:sldLayoutId id="2147487469" r:id="rId5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70C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enior Footer.png"/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nior brief cover copy.jpg"/>
          <p:cNvPicPr>
            <a:picLocks noChangeAspect="1"/>
          </p:cNvPicPr>
          <p:nvPr/>
        </p:nvPicPr>
        <p:blipFill>
          <a:blip r:embed="rId21" cstate="print">
            <a:lum bright="56000" contrast="-37000"/>
          </a:blip>
          <a:srcRect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8" name="Picture 7" descr="DISA_logo-Purple-Grad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06" r:id="rId1"/>
    <p:sldLayoutId id="2147487507" r:id="rId2"/>
    <p:sldLayoutId id="2147487508" r:id="rId3"/>
    <p:sldLayoutId id="2147487509" r:id="rId4"/>
    <p:sldLayoutId id="2147487510" r:id="rId5"/>
    <p:sldLayoutId id="2147487511" r:id="rId6"/>
    <p:sldLayoutId id="2147487512" r:id="rId7"/>
    <p:sldLayoutId id="2147487513" r:id="rId8"/>
    <p:sldLayoutId id="2147487514" r:id="rId9"/>
    <p:sldLayoutId id="2147487515" r:id="rId10"/>
    <p:sldLayoutId id="2147487516" r:id="rId11"/>
    <p:sldLayoutId id="2147487517" r:id="rId12"/>
    <p:sldLayoutId id="2147487518" r:id="rId13"/>
    <p:sldLayoutId id="2147487519" r:id="rId14"/>
    <p:sldLayoutId id="2147487520" r:id="rId15"/>
    <p:sldLayoutId id="2147487521" r:id="rId16"/>
    <p:sldLayoutId id="2147487524" r:id="rId17"/>
    <p:sldLayoutId id="2147487544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enior Footer.png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nior brief cover copy.jpg"/>
          <p:cNvPicPr>
            <a:picLocks noChangeAspect="1"/>
          </p:cNvPicPr>
          <p:nvPr/>
        </p:nvPicPr>
        <p:blipFill>
          <a:blip r:embed="rId20" cstate="print">
            <a:lum bright="56000" contrast="-37000"/>
          </a:blip>
          <a:srcRect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8" name="Picture 7" descr="DISA_logo-Purple-Grad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26" r:id="rId1"/>
    <p:sldLayoutId id="2147487527" r:id="rId2"/>
    <p:sldLayoutId id="2147487528" r:id="rId3"/>
    <p:sldLayoutId id="2147487529" r:id="rId4"/>
    <p:sldLayoutId id="2147487530" r:id="rId5"/>
    <p:sldLayoutId id="2147487531" r:id="rId6"/>
    <p:sldLayoutId id="2147487532" r:id="rId7"/>
    <p:sldLayoutId id="2147487533" r:id="rId8"/>
    <p:sldLayoutId id="2147487534" r:id="rId9"/>
    <p:sldLayoutId id="2147487535" r:id="rId10"/>
    <p:sldLayoutId id="2147487536" r:id="rId11"/>
    <p:sldLayoutId id="2147487537" r:id="rId12"/>
    <p:sldLayoutId id="2147487538" r:id="rId13"/>
    <p:sldLayoutId id="2147487539" r:id="rId14"/>
    <p:sldLayoutId id="2147487540" r:id="rId15"/>
    <p:sldLayoutId id="2147487541" r:id="rId16"/>
    <p:sldLayoutId id="2147487542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/>
        </p:nvPicPr>
        <p:blipFill>
          <a:blip r:embed="rId3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54" r:id="rId1"/>
    <p:sldLayoutId id="2147487555" r:id="rId2"/>
    <p:sldLayoutId id="2147487556" r:id="rId3"/>
    <p:sldLayoutId id="2147487557" r:id="rId4"/>
    <p:sldLayoutId id="2147487558" r:id="rId5"/>
    <p:sldLayoutId id="2147487559" r:id="rId6"/>
    <p:sldLayoutId id="2147487560" r:id="rId7"/>
    <p:sldLayoutId id="2147487561" r:id="rId8"/>
    <p:sldLayoutId id="2147487562" r:id="rId9"/>
    <p:sldLayoutId id="2147487563" r:id="rId10"/>
    <p:sldLayoutId id="2147487564" r:id="rId11"/>
    <p:sldLayoutId id="2147487565" r:id="rId12"/>
    <p:sldLayoutId id="2147487566" r:id="rId13"/>
    <p:sldLayoutId id="2147487567" r:id="rId14"/>
    <p:sldLayoutId id="2147487568" r:id="rId15"/>
    <p:sldLayoutId id="2147487569" r:id="rId16"/>
    <p:sldLayoutId id="2147487570" r:id="rId17"/>
    <p:sldLayoutId id="2147487571" r:id="rId18"/>
    <p:sldLayoutId id="2147487572" r:id="rId19"/>
    <p:sldLayoutId id="2147487573" r:id="rId20"/>
    <p:sldLayoutId id="2147487574" r:id="rId21"/>
    <p:sldLayoutId id="2147487576" r:id="rId22"/>
    <p:sldLayoutId id="2147487577" r:id="rId23"/>
    <p:sldLayoutId id="2147487578" r:id="rId24"/>
    <p:sldLayoutId id="2147487579" r:id="rId25"/>
    <p:sldLayoutId id="2147487580" r:id="rId26"/>
    <p:sldLayoutId id="2147487581" r:id="rId27"/>
    <p:sldLayoutId id="2147487582" r:id="rId28"/>
    <p:sldLayoutId id="2147487584" r:id="rId29"/>
    <p:sldLayoutId id="2147487588" r:id="rId30"/>
    <p:sldLayoutId id="2147487589" r:id="rId31"/>
    <p:sldLayoutId id="2147487590" r:id="rId32"/>
    <p:sldLayoutId id="2147487591" r:id="rId33"/>
    <p:sldLayoutId id="2147487592" r:id="rId34"/>
    <p:sldLayoutId id="2147487628" r:id="rId3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17" r:id="rId1"/>
    <p:sldLayoutId id="2147487618" r:id="rId2"/>
    <p:sldLayoutId id="2147487619" r:id="rId3"/>
    <p:sldLayoutId id="2147487620" r:id="rId4"/>
    <p:sldLayoutId id="214748762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Senior Footer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365749"/>
            <a:ext cx="9144000" cy="14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A_logo-Purple-Gr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04" y="243116"/>
            <a:ext cx="1245053" cy="522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31" r:id="rId1"/>
    <p:sldLayoutId id="2147487632" r:id="rId2"/>
    <p:sldLayoutId id="2147487633" r:id="rId3"/>
    <p:sldLayoutId id="2147487634" r:id="rId4"/>
    <p:sldLayoutId id="2147487636" r:id="rId5"/>
    <p:sldLayoutId id="214748763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534400" cy="3352800"/>
          </a:xfrm>
        </p:spPr>
        <p:txBody>
          <a:bodyPr/>
          <a:lstStyle/>
          <a:p>
            <a:r>
              <a:rPr lang="en-US" dirty="0"/>
              <a:t>SRG and STIG Applicability Guide</a:t>
            </a:r>
            <a:br>
              <a:rPr lang="en-US" dirty="0"/>
            </a:br>
            <a:r>
              <a:rPr lang="en-US" sz="1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Applicable SRG/STIG Collection Tool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00200" y="5760720"/>
            <a:ext cx="7342632" cy="466344"/>
          </a:xfrm>
        </p:spPr>
        <p:txBody>
          <a:bodyPr/>
          <a:lstStyle/>
          <a:p>
            <a:r>
              <a:rPr lang="en-US" dirty="0" smtClean="0"/>
              <a:t>DISA FSO IA Standards Branch (FS51)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25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assist the various SRG/STIG user communities in determining what SRGs and/or STIGs apply to a particular situation; i.e.,:</a:t>
            </a:r>
          </a:p>
          <a:p>
            <a:pPr lvl="1"/>
            <a:r>
              <a:rPr lang="en-US" dirty="0"/>
              <a:t>Base/Camp/Post/or Station (BCPS)  i.e., “Site” or Facility</a:t>
            </a:r>
          </a:p>
          <a:p>
            <a:pPr lvl="1"/>
            <a:r>
              <a:rPr lang="en-US" dirty="0"/>
              <a:t>Program, Service, Major Application</a:t>
            </a:r>
          </a:p>
          <a:p>
            <a:pPr lvl="1"/>
            <a:r>
              <a:rPr lang="en-US" dirty="0"/>
              <a:t>Network Enclave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System (A collection of Devices)</a:t>
            </a:r>
          </a:p>
          <a:p>
            <a:pPr lvl="1"/>
            <a:r>
              <a:rPr lang="en-US" dirty="0"/>
              <a:t>Device </a:t>
            </a:r>
          </a:p>
          <a:p>
            <a:pPr lvl="2"/>
            <a:r>
              <a:rPr lang="en-US" dirty="0"/>
              <a:t>Network Elements (</a:t>
            </a:r>
            <a:r>
              <a:rPr lang="en-US" dirty="0" err="1"/>
              <a:t>Nes</a:t>
            </a:r>
            <a:r>
              <a:rPr lang="en-US" dirty="0"/>
              <a:t>), Network Endpoints, Mobile Devices</a:t>
            </a:r>
          </a:p>
          <a:p>
            <a:pPr lvl="2"/>
            <a:r>
              <a:rPr lang="en-US" dirty="0"/>
              <a:t>Mainframes, Servers, and Workstations; virtualized or not</a:t>
            </a:r>
          </a:p>
          <a:p>
            <a:pPr lvl="1"/>
            <a:r>
              <a:rPr lang="en-US" dirty="0"/>
              <a:t>Vendor’s Product</a:t>
            </a:r>
          </a:p>
          <a:p>
            <a:r>
              <a:rPr lang="en-US" dirty="0"/>
              <a:t>To produce </a:t>
            </a:r>
            <a:r>
              <a:rPr lang="en-US" dirty="0" smtClean="0"/>
              <a:t>a “Collection Document” listing the </a:t>
            </a:r>
            <a:r>
              <a:rPr lang="en-US" dirty="0"/>
              <a:t>applicable SRGs and/or STIGs </a:t>
            </a:r>
          </a:p>
          <a:p>
            <a:r>
              <a:rPr lang="en-US" dirty="0"/>
              <a:t>To </a:t>
            </a:r>
            <a:r>
              <a:rPr lang="en-US"/>
              <a:t>provide </a:t>
            </a:r>
            <a:r>
              <a:rPr lang="en-US" smtClean="0"/>
              <a:t>web links </a:t>
            </a:r>
            <a:r>
              <a:rPr lang="en-US" dirty="0"/>
              <a:t>for obtaining and collecting the applicable SRG and/or STIG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Guide/Tool Purpose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4AF5854-0B77-4970-B770-6AECB35B48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2175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Guide provides: </a:t>
            </a:r>
          </a:p>
          <a:p>
            <a:pPr lvl="1"/>
            <a:r>
              <a:rPr lang="en-US" dirty="0"/>
              <a:t>A description of each SRG and STIG or SRG/STIG type 	</a:t>
            </a:r>
          </a:p>
          <a:p>
            <a:pPr lvl="2"/>
            <a:r>
              <a:rPr lang="en-US" dirty="0"/>
              <a:t>And its scope or applicability</a:t>
            </a:r>
          </a:p>
          <a:p>
            <a:pPr lvl="1"/>
            <a:r>
              <a:rPr lang="en-US" dirty="0"/>
              <a:t>A table of things for which a particular SRG and/or STIG is related</a:t>
            </a:r>
          </a:p>
          <a:p>
            <a:pPr lvl="1"/>
            <a:r>
              <a:rPr lang="en-US" dirty="0"/>
              <a:t>Table entries are selected when using the tool</a:t>
            </a:r>
          </a:p>
          <a:p>
            <a:r>
              <a:rPr lang="en-US" dirty="0"/>
              <a:t>The Tool:</a:t>
            </a:r>
          </a:p>
          <a:p>
            <a:pPr lvl="1"/>
            <a:r>
              <a:rPr lang="en-US" dirty="0"/>
              <a:t>Guides the user through a set of questions and processes</a:t>
            </a:r>
          </a:p>
          <a:p>
            <a:pPr lvl="2"/>
            <a:r>
              <a:rPr lang="en-US" dirty="0"/>
              <a:t>To create a bulleted collection of specific situations and technologies coupled with the SRGs and STIGs applicable to the particular review scope or situation…</a:t>
            </a:r>
          </a:p>
          <a:p>
            <a:pPr lvl="2"/>
            <a:r>
              <a:rPr lang="en-US" dirty="0"/>
              <a:t>And to produce an artifact containing the collection </a:t>
            </a:r>
          </a:p>
          <a:p>
            <a:pPr lvl="3"/>
            <a:r>
              <a:rPr lang="en-US" dirty="0"/>
              <a:t>Which includes links to download the SRGs and STIGs.</a:t>
            </a:r>
          </a:p>
          <a:p>
            <a:pPr lvl="1"/>
            <a:r>
              <a:rPr lang="en-US" dirty="0"/>
              <a:t>Consists of:</a:t>
            </a:r>
          </a:p>
          <a:p>
            <a:pPr lvl="2"/>
            <a:r>
              <a:rPr lang="en-US" dirty="0"/>
              <a:t>A flow chart or decision tree with questions to be answered </a:t>
            </a:r>
          </a:p>
          <a:p>
            <a:pPr lvl="2"/>
            <a:r>
              <a:rPr lang="en-US" dirty="0"/>
              <a:t>Command buttons asking for data to be input</a:t>
            </a:r>
          </a:p>
          <a:p>
            <a:pPr lvl="2"/>
            <a:r>
              <a:rPr lang="en-US" dirty="0"/>
              <a:t>Checkboxes in the SRG/STIG tables for adding selected content to the collection</a:t>
            </a:r>
          </a:p>
          <a:p>
            <a:pPr lvl="2"/>
            <a:r>
              <a:rPr lang="en-US" dirty="0"/>
              <a:t>Signed VBA macros make it all work </a:t>
            </a:r>
          </a:p>
          <a:p>
            <a:pPr lvl="3"/>
            <a:r>
              <a:rPr lang="en-US" dirty="0"/>
              <a:t>Using a </a:t>
            </a:r>
            <a:r>
              <a:rPr lang="en-US" dirty="0" err="1"/>
              <a:t>DoD</a:t>
            </a:r>
            <a:r>
              <a:rPr lang="en-US" dirty="0"/>
              <a:t> Code Signing Certificate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4AF5854-0B77-4970-B770-6AECB35B48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6135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Developers and Engineers</a:t>
            </a:r>
          </a:p>
          <a:p>
            <a:r>
              <a:rPr lang="en-US" sz="2000" dirty="0"/>
              <a:t>Program Managers</a:t>
            </a:r>
          </a:p>
          <a:p>
            <a:r>
              <a:rPr lang="en-US" sz="2000" dirty="0"/>
              <a:t>Authorizing Officials (AOs) and Certifying Authorities</a:t>
            </a:r>
          </a:p>
          <a:p>
            <a:r>
              <a:rPr lang="en-US" sz="2000" dirty="0"/>
              <a:t>Information System Security Officers (ISSOs)</a:t>
            </a:r>
          </a:p>
          <a:p>
            <a:r>
              <a:rPr lang="en-US" sz="2000" dirty="0"/>
              <a:t>Information Assurance Managers (IAMs)</a:t>
            </a:r>
          </a:p>
          <a:p>
            <a:r>
              <a:rPr lang="en-US" sz="2000" dirty="0"/>
              <a:t>Systems Administrators</a:t>
            </a:r>
          </a:p>
          <a:p>
            <a:r>
              <a:rPr lang="en-US" sz="2000" dirty="0"/>
              <a:t>Assessors planning or executing a Cyber Security Review</a:t>
            </a:r>
          </a:p>
          <a:p>
            <a:r>
              <a:rPr lang="en-US" sz="2000" dirty="0"/>
              <a:t>Vendors under contract to the </a:t>
            </a:r>
            <a:r>
              <a:rPr lang="en-US" sz="2000" dirty="0" err="1"/>
              <a:t>DoD</a:t>
            </a:r>
            <a:endParaRPr lang="en-US" sz="2000" dirty="0"/>
          </a:p>
          <a:p>
            <a:r>
              <a:rPr lang="en-US" sz="2000" dirty="0"/>
              <a:t>The Unified Capabilities Certification Office and the UC APL CA team</a:t>
            </a:r>
          </a:p>
          <a:p>
            <a:r>
              <a:rPr lang="en-US" sz="2000" dirty="0"/>
              <a:t>Testing Laboratories</a:t>
            </a:r>
          </a:p>
          <a:p>
            <a:r>
              <a:rPr lang="en-US" sz="2000" dirty="0"/>
              <a:t>Vendors entering or planning to enter the Unified Capabilities (UC)  Approved Products List (APL) assessment program</a:t>
            </a:r>
          </a:p>
          <a:p>
            <a:pPr lvl="1"/>
            <a:r>
              <a:rPr lang="en-US" sz="1800" dirty="0"/>
              <a:t>The Collection artifact may be required as part of the vendor’s submission and subsequent APL documentation package.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Community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4AF5854-0B77-4970-B770-6AECB35B48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928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SRG/STIG table entry in the description area and in the collection contains a [Download] link which</a:t>
            </a:r>
          </a:p>
          <a:p>
            <a:pPr lvl="1"/>
            <a:r>
              <a:rPr lang="en-US" dirty="0"/>
              <a:t>Takes the user to the page on IASE from which the SRG or STIG can be downloaded</a:t>
            </a:r>
          </a:p>
          <a:p>
            <a:r>
              <a:rPr lang="en-US" dirty="0"/>
              <a:t>As the user downloads the applicable SRGs and STIGs the user places the files in folders that match the main headings found in the collection</a:t>
            </a:r>
          </a:p>
          <a:p>
            <a:pPr lvl="1"/>
            <a:r>
              <a:rPr lang="en-US" dirty="0"/>
              <a:t>Typically organized by system and device</a:t>
            </a:r>
          </a:p>
          <a:p>
            <a:r>
              <a:rPr lang="en-US" dirty="0"/>
              <a:t>Each folder or group of folders can be Zipped </a:t>
            </a:r>
          </a:p>
          <a:p>
            <a:r>
              <a:rPr lang="en-US" dirty="0"/>
              <a:t>The .zip files can be imported into STIG Viewer</a:t>
            </a:r>
          </a:p>
          <a:p>
            <a:r>
              <a:rPr lang="en-US" dirty="0"/>
              <a:t>Each .zip package represents the SRGs and STIGs applicable to the given target of evaluation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STIG Viewer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4AF5854-0B77-4970-B770-6AECB35B48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45832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80FDFA-A330-4CA7-8DFD-0338DD54D4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FOUO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 -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Unclassified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 - Mast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 - Master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- Master Fac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1 - Mast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1 - Mast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2 - Master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OUO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FOUO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NIPRNET-Briefing-AGENDA template</Template>
  <TotalTime>10640</TotalTime>
  <Words>337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Calibri</vt:lpstr>
      <vt:lpstr>Verdana</vt:lpstr>
      <vt:lpstr>14_Custom Design</vt:lpstr>
      <vt:lpstr>1 - Master Title Slide</vt:lpstr>
      <vt:lpstr>2 - Master Content Slide</vt:lpstr>
      <vt:lpstr>3 - Master Facer Slide</vt:lpstr>
      <vt:lpstr>1_1 - Master Title Slide</vt:lpstr>
      <vt:lpstr>2_1 - Master Title Slide</vt:lpstr>
      <vt:lpstr>1_2 - Master Content Slide</vt:lpstr>
      <vt:lpstr>FOUO Master</vt:lpstr>
      <vt:lpstr>1_FOUO Master</vt:lpstr>
      <vt:lpstr>2_FOUO Master</vt:lpstr>
      <vt:lpstr>2 - Content Slide</vt:lpstr>
      <vt:lpstr>1_Unclassified Master</vt:lpstr>
      <vt:lpstr>SRG and STIG Applicability Guide   and    Applicable SRG/STIG Collection Tool  Introduction</vt:lpstr>
      <vt:lpstr>Guide/Tool Purpose</vt:lpstr>
      <vt:lpstr>Overview</vt:lpstr>
      <vt:lpstr>User Community</vt:lpstr>
      <vt:lpstr>STIG Viewer Integration</vt:lpstr>
      <vt:lpstr>Slide 6</vt:lpstr>
    </vt:vector>
  </TitlesOfParts>
  <Company>Defense Information System Agency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NIPRNet Hardening Meeting DISA PEO-MA</dc:title>
  <dc:creator>jesse.alexander</dc:creator>
  <cp:lastModifiedBy>DISA User</cp:lastModifiedBy>
  <cp:revision>1386</cp:revision>
  <dcterms:created xsi:type="dcterms:W3CDTF">2011-09-20T15:14:56Z</dcterms:created>
  <dcterms:modified xsi:type="dcterms:W3CDTF">2014-07-01T12:43:53Z</dcterms:modified>
</cp:coreProperties>
</file>