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98" d="100"/>
          <a:sy n="98" d="100"/>
        </p:scale>
        <p:origin x="110"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DD510-8252-45D0-AC26-C7615F0D8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45B72B-3A0A-4B2C-A8C6-D70BF2478F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530E32-397B-4F6C-9B51-52BC587921B6}"/>
              </a:ext>
            </a:extLst>
          </p:cNvPr>
          <p:cNvSpPr>
            <a:spLocks noGrp="1"/>
          </p:cNvSpPr>
          <p:nvPr>
            <p:ph type="dt" sz="half" idx="10"/>
          </p:nvPr>
        </p:nvSpPr>
        <p:spPr/>
        <p:txBody>
          <a:bodyPr/>
          <a:lstStyle/>
          <a:p>
            <a:fld id="{6D2130E5-3831-4A03-B73F-918B192ECCE7}" type="datetimeFigureOut">
              <a:rPr lang="en-US" smtClean="0"/>
              <a:t>11/4/2018</a:t>
            </a:fld>
            <a:endParaRPr lang="en-US"/>
          </a:p>
        </p:txBody>
      </p:sp>
      <p:sp>
        <p:nvSpPr>
          <p:cNvPr id="5" name="Footer Placeholder 4">
            <a:extLst>
              <a:ext uri="{FF2B5EF4-FFF2-40B4-BE49-F238E27FC236}">
                <a16:creationId xmlns:a16="http://schemas.microsoft.com/office/drawing/2014/main" id="{5CDFCE90-A7FA-46BD-9C35-06F924726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41017-365B-4BAB-9003-7C66D57CE238}"/>
              </a:ext>
            </a:extLst>
          </p:cNvPr>
          <p:cNvSpPr>
            <a:spLocks noGrp="1"/>
          </p:cNvSpPr>
          <p:nvPr>
            <p:ph type="sldNum" sz="quarter" idx="12"/>
          </p:nvPr>
        </p:nvSpPr>
        <p:spPr/>
        <p:txBody>
          <a:bodyPr/>
          <a:lstStyle/>
          <a:p>
            <a:fld id="{A1F6FFFD-94B6-4CAE-8757-EB0A8B7E6A1B}" type="slidenum">
              <a:rPr lang="en-US" smtClean="0"/>
              <a:t>‹#›</a:t>
            </a:fld>
            <a:endParaRPr lang="en-US"/>
          </a:p>
        </p:txBody>
      </p:sp>
    </p:spTree>
    <p:extLst>
      <p:ext uri="{BB962C8B-B14F-4D97-AF65-F5344CB8AC3E}">
        <p14:creationId xmlns:p14="http://schemas.microsoft.com/office/powerpoint/2010/main" val="1750556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454F-0995-40E2-ADA1-01EE774D5F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CD54C5-DC74-4970-AF10-390F1FD352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E9CC8-99D9-431B-AEC5-7B20A318E9EB}"/>
              </a:ext>
            </a:extLst>
          </p:cNvPr>
          <p:cNvSpPr>
            <a:spLocks noGrp="1"/>
          </p:cNvSpPr>
          <p:nvPr>
            <p:ph type="dt" sz="half" idx="10"/>
          </p:nvPr>
        </p:nvSpPr>
        <p:spPr/>
        <p:txBody>
          <a:bodyPr/>
          <a:lstStyle/>
          <a:p>
            <a:fld id="{6D2130E5-3831-4A03-B73F-918B192ECCE7}" type="datetimeFigureOut">
              <a:rPr lang="en-US" smtClean="0"/>
              <a:t>11/4/2018</a:t>
            </a:fld>
            <a:endParaRPr lang="en-US"/>
          </a:p>
        </p:txBody>
      </p:sp>
      <p:sp>
        <p:nvSpPr>
          <p:cNvPr id="5" name="Footer Placeholder 4">
            <a:extLst>
              <a:ext uri="{FF2B5EF4-FFF2-40B4-BE49-F238E27FC236}">
                <a16:creationId xmlns:a16="http://schemas.microsoft.com/office/drawing/2014/main" id="{091AF1A5-502E-495B-AF31-FC89FE194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DF8A0-6F80-4B0B-8CE3-938775DDBCB7}"/>
              </a:ext>
            </a:extLst>
          </p:cNvPr>
          <p:cNvSpPr>
            <a:spLocks noGrp="1"/>
          </p:cNvSpPr>
          <p:nvPr>
            <p:ph type="sldNum" sz="quarter" idx="12"/>
          </p:nvPr>
        </p:nvSpPr>
        <p:spPr/>
        <p:txBody>
          <a:bodyPr/>
          <a:lstStyle/>
          <a:p>
            <a:fld id="{A1F6FFFD-94B6-4CAE-8757-EB0A8B7E6A1B}" type="slidenum">
              <a:rPr lang="en-US" smtClean="0"/>
              <a:t>‹#›</a:t>
            </a:fld>
            <a:endParaRPr lang="en-US"/>
          </a:p>
        </p:txBody>
      </p:sp>
    </p:spTree>
    <p:extLst>
      <p:ext uri="{BB962C8B-B14F-4D97-AF65-F5344CB8AC3E}">
        <p14:creationId xmlns:p14="http://schemas.microsoft.com/office/powerpoint/2010/main" val="14339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CA55C1-DB0A-489D-B96B-FC1568B71B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F77122-9A4E-4DEE-A201-548B586B8C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91A64-F921-4202-AD59-7C09B0E9A54F}"/>
              </a:ext>
            </a:extLst>
          </p:cNvPr>
          <p:cNvSpPr>
            <a:spLocks noGrp="1"/>
          </p:cNvSpPr>
          <p:nvPr>
            <p:ph type="dt" sz="half" idx="10"/>
          </p:nvPr>
        </p:nvSpPr>
        <p:spPr/>
        <p:txBody>
          <a:bodyPr/>
          <a:lstStyle/>
          <a:p>
            <a:fld id="{6D2130E5-3831-4A03-B73F-918B192ECCE7}" type="datetimeFigureOut">
              <a:rPr lang="en-US" smtClean="0"/>
              <a:t>11/4/2018</a:t>
            </a:fld>
            <a:endParaRPr lang="en-US"/>
          </a:p>
        </p:txBody>
      </p:sp>
      <p:sp>
        <p:nvSpPr>
          <p:cNvPr id="5" name="Footer Placeholder 4">
            <a:extLst>
              <a:ext uri="{FF2B5EF4-FFF2-40B4-BE49-F238E27FC236}">
                <a16:creationId xmlns:a16="http://schemas.microsoft.com/office/drawing/2014/main" id="{0DFE23D8-F5CC-44BC-9991-C7F3D36AE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385E6-C499-4305-8EDA-7C0C5DA5B42F}"/>
              </a:ext>
            </a:extLst>
          </p:cNvPr>
          <p:cNvSpPr>
            <a:spLocks noGrp="1"/>
          </p:cNvSpPr>
          <p:nvPr>
            <p:ph type="sldNum" sz="quarter" idx="12"/>
          </p:nvPr>
        </p:nvSpPr>
        <p:spPr/>
        <p:txBody>
          <a:bodyPr/>
          <a:lstStyle/>
          <a:p>
            <a:fld id="{A1F6FFFD-94B6-4CAE-8757-EB0A8B7E6A1B}" type="slidenum">
              <a:rPr lang="en-US" smtClean="0"/>
              <a:t>‹#›</a:t>
            </a:fld>
            <a:endParaRPr lang="en-US"/>
          </a:p>
        </p:txBody>
      </p:sp>
    </p:spTree>
    <p:extLst>
      <p:ext uri="{BB962C8B-B14F-4D97-AF65-F5344CB8AC3E}">
        <p14:creationId xmlns:p14="http://schemas.microsoft.com/office/powerpoint/2010/main" val="85021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14F8-143C-44D2-9C14-D7FA64FF86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CEBAAA-9CE1-4FD3-812B-0E1F0F18A7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5739B-F43E-4F18-B521-385024593484}"/>
              </a:ext>
            </a:extLst>
          </p:cNvPr>
          <p:cNvSpPr>
            <a:spLocks noGrp="1"/>
          </p:cNvSpPr>
          <p:nvPr>
            <p:ph type="dt" sz="half" idx="10"/>
          </p:nvPr>
        </p:nvSpPr>
        <p:spPr/>
        <p:txBody>
          <a:bodyPr/>
          <a:lstStyle/>
          <a:p>
            <a:fld id="{6D2130E5-3831-4A03-B73F-918B192ECCE7}" type="datetimeFigureOut">
              <a:rPr lang="en-US" smtClean="0"/>
              <a:t>11/4/2018</a:t>
            </a:fld>
            <a:endParaRPr lang="en-US"/>
          </a:p>
        </p:txBody>
      </p:sp>
      <p:sp>
        <p:nvSpPr>
          <p:cNvPr id="5" name="Footer Placeholder 4">
            <a:extLst>
              <a:ext uri="{FF2B5EF4-FFF2-40B4-BE49-F238E27FC236}">
                <a16:creationId xmlns:a16="http://schemas.microsoft.com/office/drawing/2014/main" id="{5B061121-10B1-4CF9-A558-7D360CD86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DA526-68C9-426C-ADED-5DAE19093BB9}"/>
              </a:ext>
            </a:extLst>
          </p:cNvPr>
          <p:cNvSpPr>
            <a:spLocks noGrp="1"/>
          </p:cNvSpPr>
          <p:nvPr>
            <p:ph type="sldNum" sz="quarter" idx="12"/>
          </p:nvPr>
        </p:nvSpPr>
        <p:spPr/>
        <p:txBody>
          <a:bodyPr/>
          <a:lstStyle/>
          <a:p>
            <a:fld id="{A1F6FFFD-94B6-4CAE-8757-EB0A8B7E6A1B}" type="slidenum">
              <a:rPr lang="en-US" smtClean="0"/>
              <a:t>‹#›</a:t>
            </a:fld>
            <a:endParaRPr lang="en-US"/>
          </a:p>
        </p:txBody>
      </p:sp>
    </p:spTree>
    <p:extLst>
      <p:ext uri="{BB962C8B-B14F-4D97-AF65-F5344CB8AC3E}">
        <p14:creationId xmlns:p14="http://schemas.microsoft.com/office/powerpoint/2010/main" val="1086450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08CD-8B81-4651-85A5-B574316F97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ABA74D-CB9A-4951-B3A5-481F3D9EC6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634473-CD18-48F4-9D24-872577EEDC3E}"/>
              </a:ext>
            </a:extLst>
          </p:cNvPr>
          <p:cNvSpPr>
            <a:spLocks noGrp="1"/>
          </p:cNvSpPr>
          <p:nvPr>
            <p:ph type="dt" sz="half" idx="10"/>
          </p:nvPr>
        </p:nvSpPr>
        <p:spPr/>
        <p:txBody>
          <a:bodyPr/>
          <a:lstStyle/>
          <a:p>
            <a:fld id="{6D2130E5-3831-4A03-B73F-918B192ECCE7}" type="datetimeFigureOut">
              <a:rPr lang="en-US" smtClean="0"/>
              <a:t>11/4/2018</a:t>
            </a:fld>
            <a:endParaRPr lang="en-US"/>
          </a:p>
        </p:txBody>
      </p:sp>
      <p:sp>
        <p:nvSpPr>
          <p:cNvPr id="5" name="Footer Placeholder 4">
            <a:extLst>
              <a:ext uri="{FF2B5EF4-FFF2-40B4-BE49-F238E27FC236}">
                <a16:creationId xmlns:a16="http://schemas.microsoft.com/office/drawing/2014/main" id="{2B1FFBC9-42EF-424F-A98B-0AF677B17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4A187-3C60-40B8-BFE7-37F9CB783934}"/>
              </a:ext>
            </a:extLst>
          </p:cNvPr>
          <p:cNvSpPr>
            <a:spLocks noGrp="1"/>
          </p:cNvSpPr>
          <p:nvPr>
            <p:ph type="sldNum" sz="quarter" idx="12"/>
          </p:nvPr>
        </p:nvSpPr>
        <p:spPr/>
        <p:txBody>
          <a:bodyPr/>
          <a:lstStyle/>
          <a:p>
            <a:fld id="{A1F6FFFD-94B6-4CAE-8757-EB0A8B7E6A1B}" type="slidenum">
              <a:rPr lang="en-US" smtClean="0"/>
              <a:t>‹#›</a:t>
            </a:fld>
            <a:endParaRPr lang="en-US"/>
          </a:p>
        </p:txBody>
      </p:sp>
    </p:spTree>
    <p:extLst>
      <p:ext uri="{BB962C8B-B14F-4D97-AF65-F5344CB8AC3E}">
        <p14:creationId xmlns:p14="http://schemas.microsoft.com/office/powerpoint/2010/main" val="3929572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6148-7390-447F-BDD1-6CEDB369C4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077E59-9EB8-4271-AE56-0F3159E74D7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16EC13-E46A-4921-B6B6-FA553F6AF4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0D7054-F1E0-4F5D-83E1-039A5F7F8E9C}"/>
              </a:ext>
            </a:extLst>
          </p:cNvPr>
          <p:cNvSpPr>
            <a:spLocks noGrp="1"/>
          </p:cNvSpPr>
          <p:nvPr>
            <p:ph type="dt" sz="half" idx="10"/>
          </p:nvPr>
        </p:nvSpPr>
        <p:spPr/>
        <p:txBody>
          <a:bodyPr/>
          <a:lstStyle/>
          <a:p>
            <a:fld id="{6D2130E5-3831-4A03-B73F-918B192ECCE7}" type="datetimeFigureOut">
              <a:rPr lang="en-US" smtClean="0"/>
              <a:t>11/4/2018</a:t>
            </a:fld>
            <a:endParaRPr lang="en-US"/>
          </a:p>
        </p:txBody>
      </p:sp>
      <p:sp>
        <p:nvSpPr>
          <p:cNvPr id="6" name="Footer Placeholder 5">
            <a:extLst>
              <a:ext uri="{FF2B5EF4-FFF2-40B4-BE49-F238E27FC236}">
                <a16:creationId xmlns:a16="http://schemas.microsoft.com/office/drawing/2014/main" id="{CC25BADD-ED9F-4166-B4DF-FA2BB2A40A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3B85F-F762-4F60-9897-74424754D69E}"/>
              </a:ext>
            </a:extLst>
          </p:cNvPr>
          <p:cNvSpPr>
            <a:spLocks noGrp="1"/>
          </p:cNvSpPr>
          <p:nvPr>
            <p:ph type="sldNum" sz="quarter" idx="12"/>
          </p:nvPr>
        </p:nvSpPr>
        <p:spPr/>
        <p:txBody>
          <a:bodyPr/>
          <a:lstStyle/>
          <a:p>
            <a:fld id="{A1F6FFFD-94B6-4CAE-8757-EB0A8B7E6A1B}" type="slidenum">
              <a:rPr lang="en-US" smtClean="0"/>
              <a:t>‹#›</a:t>
            </a:fld>
            <a:endParaRPr lang="en-US"/>
          </a:p>
        </p:txBody>
      </p:sp>
    </p:spTree>
    <p:extLst>
      <p:ext uri="{BB962C8B-B14F-4D97-AF65-F5344CB8AC3E}">
        <p14:creationId xmlns:p14="http://schemas.microsoft.com/office/powerpoint/2010/main" val="1329300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1E1A-68A3-46EE-B6D4-4406358EBD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7D7208-61E0-4F2E-81A8-1CC40595D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72608D-1B6C-4584-AD92-DE4B7F3047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734E2A-3F0D-48FA-8B80-DEE27BEB3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701A4E-FFB7-4B8B-8C40-71639B0C37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557433-26B1-49C0-84E5-DB759F7E9333}"/>
              </a:ext>
            </a:extLst>
          </p:cNvPr>
          <p:cNvSpPr>
            <a:spLocks noGrp="1"/>
          </p:cNvSpPr>
          <p:nvPr>
            <p:ph type="dt" sz="half" idx="10"/>
          </p:nvPr>
        </p:nvSpPr>
        <p:spPr/>
        <p:txBody>
          <a:bodyPr/>
          <a:lstStyle/>
          <a:p>
            <a:fld id="{6D2130E5-3831-4A03-B73F-918B192ECCE7}" type="datetimeFigureOut">
              <a:rPr lang="en-US" smtClean="0"/>
              <a:t>11/4/2018</a:t>
            </a:fld>
            <a:endParaRPr lang="en-US"/>
          </a:p>
        </p:txBody>
      </p:sp>
      <p:sp>
        <p:nvSpPr>
          <p:cNvPr id="8" name="Footer Placeholder 7">
            <a:extLst>
              <a:ext uri="{FF2B5EF4-FFF2-40B4-BE49-F238E27FC236}">
                <a16:creationId xmlns:a16="http://schemas.microsoft.com/office/drawing/2014/main" id="{1EFCB535-5A6E-45C2-AACA-32441A635C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78740E-E91E-4D56-8FCB-C298E568E970}"/>
              </a:ext>
            </a:extLst>
          </p:cNvPr>
          <p:cNvSpPr>
            <a:spLocks noGrp="1"/>
          </p:cNvSpPr>
          <p:nvPr>
            <p:ph type="sldNum" sz="quarter" idx="12"/>
          </p:nvPr>
        </p:nvSpPr>
        <p:spPr/>
        <p:txBody>
          <a:bodyPr/>
          <a:lstStyle/>
          <a:p>
            <a:fld id="{A1F6FFFD-94B6-4CAE-8757-EB0A8B7E6A1B}" type="slidenum">
              <a:rPr lang="en-US" smtClean="0"/>
              <a:t>‹#›</a:t>
            </a:fld>
            <a:endParaRPr lang="en-US"/>
          </a:p>
        </p:txBody>
      </p:sp>
    </p:spTree>
    <p:extLst>
      <p:ext uri="{BB962C8B-B14F-4D97-AF65-F5344CB8AC3E}">
        <p14:creationId xmlns:p14="http://schemas.microsoft.com/office/powerpoint/2010/main" val="156481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FD85-D504-492A-9B68-E86CF507FE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FB85CF-4CE4-4504-B82A-0CF31523CAAA}"/>
              </a:ext>
            </a:extLst>
          </p:cNvPr>
          <p:cNvSpPr>
            <a:spLocks noGrp="1"/>
          </p:cNvSpPr>
          <p:nvPr>
            <p:ph type="dt" sz="half" idx="10"/>
          </p:nvPr>
        </p:nvSpPr>
        <p:spPr/>
        <p:txBody>
          <a:bodyPr/>
          <a:lstStyle/>
          <a:p>
            <a:fld id="{6D2130E5-3831-4A03-B73F-918B192ECCE7}" type="datetimeFigureOut">
              <a:rPr lang="en-US" smtClean="0"/>
              <a:t>11/4/2018</a:t>
            </a:fld>
            <a:endParaRPr lang="en-US"/>
          </a:p>
        </p:txBody>
      </p:sp>
      <p:sp>
        <p:nvSpPr>
          <p:cNvPr id="4" name="Footer Placeholder 3">
            <a:extLst>
              <a:ext uri="{FF2B5EF4-FFF2-40B4-BE49-F238E27FC236}">
                <a16:creationId xmlns:a16="http://schemas.microsoft.com/office/drawing/2014/main" id="{0351A70F-ADE0-40BE-8BCC-E7FA6AFD2B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014436-5B15-4378-BD33-4D60258E16CE}"/>
              </a:ext>
            </a:extLst>
          </p:cNvPr>
          <p:cNvSpPr>
            <a:spLocks noGrp="1"/>
          </p:cNvSpPr>
          <p:nvPr>
            <p:ph type="sldNum" sz="quarter" idx="12"/>
          </p:nvPr>
        </p:nvSpPr>
        <p:spPr/>
        <p:txBody>
          <a:bodyPr/>
          <a:lstStyle/>
          <a:p>
            <a:fld id="{A1F6FFFD-94B6-4CAE-8757-EB0A8B7E6A1B}" type="slidenum">
              <a:rPr lang="en-US" smtClean="0"/>
              <a:t>‹#›</a:t>
            </a:fld>
            <a:endParaRPr lang="en-US"/>
          </a:p>
        </p:txBody>
      </p:sp>
    </p:spTree>
    <p:extLst>
      <p:ext uri="{BB962C8B-B14F-4D97-AF65-F5344CB8AC3E}">
        <p14:creationId xmlns:p14="http://schemas.microsoft.com/office/powerpoint/2010/main" val="1361227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A370C4-3FAC-4E24-BFAC-39F619FA340A}"/>
              </a:ext>
            </a:extLst>
          </p:cNvPr>
          <p:cNvSpPr>
            <a:spLocks noGrp="1"/>
          </p:cNvSpPr>
          <p:nvPr>
            <p:ph type="dt" sz="half" idx="10"/>
          </p:nvPr>
        </p:nvSpPr>
        <p:spPr/>
        <p:txBody>
          <a:bodyPr/>
          <a:lstStyle/>
          <a:p>
            <a:fld id="{6D2130E5-3831-4A03-B73F-918B192ECCE7}" type="datetimeFigureOut">
              <a:rPr lang="en-US" smtClean="0"/>
              <a:t>11/4/2018</a:t>
            </a:fld>
            <a:endParaRPr lang="en-US"/>
          </a:p>
        </p:txBody>
      </p:sp>
      <p:sp>
        <p:nvSpPr>
          <p:cNvPr id="3" name="Footer Placeholder 2">
            <a:extLst>
              <a:ext uri="{FF2B5EF4-FFF2-40B4-BE49-F238E27FC236}">
                <a16:creationId xmlns:a16="http://schemas.microsoft.com/office/drawing/2014/main" id="{FDCDC839-FC1D-4B5C-B2B3-49B83203E0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0C3A54-4E60-4209-9060-C2364FF2B52F}"/>
              </a:ext>
            </a:extLst>
          </p:cNvPr>
          <p:cNvSpPr>
            <a:spLocks noGrp="1"/>
          </p:cNvSpPr>
          <p:nvPr>
            <p:ph type="sldNum" sz="quarter" idx="12"/>
          </p:nvPr>
        </p:nvSpPr>
        <p:spPr/>
        <p:txBody>
          <a:bodyPr/>
          <a:lstStyle/>
          <a:p>
            <a:fld id="{A1F6FFFD-94B6-4CAE-8757-EB0A8B7E6A1B}" type="slidenum">
              <a:rPr lang="en-US" smtClean="0"/>
              <a:t>‹#›</a:t>
            </a:fld>
            <a:endParaRPr lang="en-US"/>
          </a:p>
        </p:txBody>
      </p:sp>
    </p:spTree>
    <p:extLst>
      <p:ext uri="{BB962C8B-B14F-4D97-AF65-F5344CB8AC3E}">
        <p14:creationId xmlns:p14="http://schemas.microsoft.com/office/powerpoint/2010/main" val="53078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DE37-6F2A-4BAB-ACEA-4D1350CF8F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3A95AA-710B-41DD-A8BA-FE0E8E35E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8A17D8-2B69-48E3-8546-C0569686F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7E0A6C-0463-4C61-A44E-85FB09F0A862}"/>
              </a:ext>
            </a:extLst>
          </p:cNvPr>
          <p:cNvSpPr>
            <a:spLocks noGrp="1"/>
          </p:cNvSpPr>
          <p:nvPr>
            <p:ph type="dt" sz="half" idx="10"/>
          </p:nvPr>
        </p:nvSpPr>
        <p:spPr/>
        <p:txBody>
          <a:bodyPr/>
          <a:lstStyle/>
          <a:p>
            <a:fld id="{6D2130E5-3831-4A03-B73F-918B192ECCE7}" type="datetimeFigureOut">
              <a:rPr lang="en-US" smtClean="0"/>
              <a:t>11/4/2018</a:t>
            </a:fld>
            <a:endParaRPr lang="en-US"/>
          </a:p>
        </p:txBody>
      </p:sp>
      <p:sp>
        <p:nvSpPr>
          <p:cNvPr id="6" name="Footer Placeholder 5">
            <a:extLst>
              <a:ext uri="{FF2B5EF4-FFF2-40B4-BE49-F238E27FC236}">
                <a16:creationId xmlns:a16="http://schemas.microsoft.com/office/drawing/2014/main" id="{3751796C-6E54-4C8A-BE2F-11230EB91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3A3C9-8E59-468E-A63D-52310FEFE547}"/>
              </a:ext>
            </a:extLst>
          </p:cNvPr>
          <p:cNvSpPr>
            <a:spLocks noGrp="1"/>
          </p:cNvSpPr>
          <p:nvPr>
            <p:ph type="sldNum" sz="quarter" idx="12"/>
          </p:nvPr>
        </p:nvSpPr>
        <p:spPr/>
        <p:txBody>
          <a:bodyPr/>
          <a:lstStyle/>
          <a:p>
            <a:fld id="{A1F6FFFD-94B6-4CAE-8757-EB0A8B7E6A1B}" type="slidenum">
              <a:rPr lang="en-US" smtClean="0"/>
              <a:t>‹#›</a:t>
            </a:fld>
            <a:endParaRPr lang="en-US"/>
          </a:p>
        </p:txBody>
      </p:sp>
    </p:spTree>
    <p:extLst>
      <p:ext uri="{BB962C8B-B14F-4D97-AF65-F5344CB8AC3E}">
        <p14:creationId xmlns:p14="http://schemas.microsoft.com/office/powerpoint/2010/main" val="113357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4CE1-4401-471D-A142-8CA3A34F2B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3FFADD-D439-4054-840F-1E8733717D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D36BBA-F25A-47B8-9EEF-0571325A6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975176-EB32-4027-AEE9-1019604DFC91}"/>
              </a:ext>
            </a:extLst>
          </p:cNvPr>
          <p:cNvSpPr>
            <a:spLocks noGrp="1"/>
          </p:cNvSpPr>
          <p:nvPr>
            <p:ph type="dt" sz="half" idx="10"/>
          </p:nvPr>
        </p:nvSpPr>
        <p:spPr/>
        <p:txBody>
          <a:bodyPr/>
          <a:lstStyle/>
          <a:p>
            <a:fld id="{6D2130E5-3831-4A03-B73F-918B192ECCE7}" type="datetimeFigureOut">
              <a:rPr lang="en-US" smtClean="0"/>
              <a:t>11/4/2018</a:t>
            </a:fld>
            <a:endParaRPr lang="en-US"/>
          </a:p>
        </p:txBody>
      </p:sp>
      <p:sp>
        <p:nvSpPr>
          <p:cNvPr id="6" name="Footer Placeholder 5">
            <a:extLst>
              <a:ext uri="{FF2B5EF4-FFF2-40B4-BE49-F238E27FC236}">
                <a16:creationId xmlns:a16="http://schemas.microsoft.com/office/drawing/2014/main" id="{D7FB1BFB-4378-4FE2-B942-F364D99BF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FF2D22-9F5A-42C5-9306-800CDF0B3C3B}"/>
              </a:ext>
            </a:extLst>
          </p:cNvPr>
          <p:cNvSpPr>
            <a:spLocks noGrp="1"/>
          </p:cNvSpPr>
          <p:nvPr>
            <p:ph type="sldNum" sz="quarter" idx="12"/>
          </p:nvPr>
        </p:nvSpPr>
        <p:spPr/>
        <p:txBody>
          <a:bodyPr/>
          <a:lstStyle/>
          <a:p>
            <a:fld id="{A1F6FFFD-94B6-4CAE-8757-EB0A8B7E6A1B}" type="slidenum">
              <a:rPr lang="en-US" smtClean="0"/>
              <a:t>‹#›</a:t>
            </a:fld>
            <a:endParaRPr lang="en-US"/>
          </a:p>
        </p:txBody>
      </p:sp>
    </p:spTree>
    <p:extLst>
      <p:ext uri="{BB962C8B-B14F-4D97-AF65-F5344CB8AC3E}">
        <p14:creationId xmlns:p14="http://schemas.microsoft.com/office/powerpoint/2010/main" val="246737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C7722-C2E9-4C71-8A2F-E6BF48F41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B84AB2-DAEA-4CB0-A04C-C44E2FDA7A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30D794-AE8D-43A4-938D-5BF4545402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130E5-3831-4A03-B73F-918B192ECCE7}" type="datetimeFigureOut">
              <a:rPr lang="en-US" smtClean="0"/>
              <a:t>11/4/2018</a:t>
            </a:fld>
            <a:endParaRPr lang="en-US"/>
          </a:p>
        </p:txBody>
      </p:sp>
      <p:sp>
        <p:nvSpPr>
          <p:cNvPr id="5" name="Footer Placeholder 4">
            <a:extLst>
              <a:ext uri="{FF2B5EF4-FFF2-40B4-BE49-F238E27FC236}">
                <a16:creationId xmlns:a16="http://schemas.microsoft.com/office/drawing/2014/main" id="{8F9F66B9-8F0E-4BE1-B030-03C89C1D1C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4CD633-8498-4213-898A-7C5F5BDDD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6FFFD-94B6-4CAE-8757-EB0A8B7E6A1B}" type="slidenum">
              <a:rPr lang="en-US" smtClean="0"/>
              <a:t>‹#›</a:t>
            </a:fld>
            <a:endParaRPr lang="en-US"/>
          </a:p>
        </p:txBody>
      </p:sp>
    </p:spTree>
    <p:extLst>
      <p:ext uri="{BB962C8B-B14F-4D97-AF65-F5344CB8AC3E}">
        <p14:creationId xmlns:p14="http://schemas.microsoft.com/office/powerpoint/2010/main" val="3820214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bm.box.com/shared/static/fbpwbovar7lf8p5sgddm06cgipa2rxpe.js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9F65-C9E3-402C-BE94-C95417DB5549}"/>
              </a:ext>
            </a:extLst>
          </p:cNvPr>
          <p:cNvSpPr>
            <a:spLocks noGrp="1"/>
          </p:cNvSpPr>
          <p:nvPr>
            <p:ph type="ctrTitle"/>
          </p:nvPr>
        </p:nvSpPr>
        <p:spPr/>
        <p:txBody>
          <a:bodyPr/>
          <a:lstStyle/>
          <a:p>
            <a:r>
              <a:rPr lang="en-US" dirty="0"/>
              <a:t>Restaurant location Identification</a:t>
            </a:r>
          </a:p>
        </p:txBody>
      </p:sp>
      <p:sp>
        <p:nvSpPr>
          <p:cNvPr id="3" name="Subtitle 2">
            <a:extLst>
              <a:ext uri="{FF2B5EF4-FFF2-40B4-BE49-F238E27FC236}">
                <a16:creationId xmlns:a16="http://schemas.microsoft.com/office/drawing/2014/main" id="{D435D03B-F33F-45A9-9350-959DBA99BCCB}"/>
              </a:ext>
            </a:extLst>
          </p:cNvPr>
          <p:cNvSpPr>
            <a:spLocks noGrp="1"/>
          </p:cNvSpPr>
          <p:nvPr>
            <p:ph type="subTitle" idx="1"/>
          </p:nvPr>
        </p:nvSpPr>
        <p:spPr/>
        <p:txBody>
          <a:bodyPr/>
          <a:lstStyle/>
          <a:p>
            <a:r>
              <a:rPr lang="en-US" dirty="0"/>
              <a:t>In the city of New York</a:t>
            </a:r>
          </a:p>
        </p:txBody>
      </p:sp>
    </p:spTree>
    <p:extLst>
      <p:ext uri="{BB962C8B-B14F-4D97-AF65-F5344CB8AC3E}">
        <p14:creationId xmlns:p14="http://schemas.microsoft.com/office/powerpoint/2010/main" val="1308274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256C2-8E19-4D33-BCAD-B8F3CC0C02C4}"/>
              </a:ext>
            </a:extLst>
          </p:cNvPr>
          <p:cNvSpPr>
            <a:spLocks noGrp="1"/>
          </p:cNvSpPr>
          <p:nvPr>
            <p:ph type="title"/>
          </p:nvPr>
        </p:nvSpPr>
        <p:spPr/>
        <p:txBody>
          <a:bodyPr/>
          <a:lstStyle/>
          <a:p>
            <a:r>
              <a:rPr lang="en-US" dirty="0"/>
              <a:t>Results Interpretation</a:t>
            </a:r>
          </a:p>
        </p:txBody>
      </p:sp>
      <p:sp>
        <p:nvSpPr>
          <p:cNvPr id="3" name="Content Placeholder 2">
            <a:extLst>
              <a:ext uri="{FF2B5EF4-FFF2-40B4-BE49-F238E27FC236}">
                <a16:creationId xmlns:a16="http://schemas.microsoft.com/office/drawing/2014/main" id="{BEFDED61-38B7-4482-908D-ED2E98FBBC68}"/>
              </a:ext>
            </a:extLst>
          </p:cNvPr>
          <p:cNvSpPr>
            <a:spLocks noGrp="1"/>
          </p:cNvSpPr>
          <p:nvPr>
            <p:ph idx="1"/>
          </p:nvPr>
        </p:nvSpPr>
        <p:spPr/>
        <p:txBody>
          <a:bodyPr/>
          <a:lstStyle/>
          <a:p>
            <a:r>
              <a:rPr lang="en-US" dirty="0"/>
              <a:t>Manhattan has more venues than Brooklyn, even though it has less neighborhoods than Brooklyn. This implies that Manhattan has more commercial activity than Brooklyn. </a:t>
            </a:r>
          </a:p>
          <a:p>
            <a:r>
              <a:rPr lang="en-US" dirty="0"/>
              <a:t>Manhattan has more restaurants than Brooklyn, but fewer Asian restaurants than Brooklyn. This tilts the scale in favor of Manhattan to open a new Asian restaurant as there are fewer options available in it for Asian cuisine.</a:t>
            </a:r>
          </a:p>
          <a:p>
            <a:r>
              <a:rPr lang="en-US" dirty="0"/>
              <a:t>Greenwich village has the most number of restaurants followed by Chinatown. In general, more number of restaurants implies that there is good demand for restaurants in that locality.</a:t>
            </a:r>
          </a:p>
        </p:txBody>
      </p:sp>
    </p:spTree>
    <p:extLst>
      <p:ext uri="{BB962C8B-B14F-4D97-AF65-F5344CB8AC3E}">
        <p14:creationId xmlns:p14="http://schemas.microsoft.com/office/powerpoint/2010/main" val="241854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EDC93-FFBB-4A60-A8CD-4450A42D2A69}"/>
              </a:ext>
            </a:extLst>
          </p:cNvPr>
          <p:cNvSpPr>
            <a:spLocks noGrp="1"/>
          </p:cNvSpPr>
          <p:nvPr>
            <p:ph type="title"/>
          </p:nvPr>
        </p:nvSpPr>
        <p:spPr/>
        <p:txBody>
          <a:bodyPr/>
          <a:lstStyle/>
          <a:p>
            <a:r>
              <a:rPr lang="en-US" dirty="0"/>
              <a:t>Results Interpretation </a:t>
            </a:r>
            <a:r>
              <a:rPr lang="en-US" dirty="0" err="1"/>
              <a:t>Contd</a:t>
            </a:r>
            <a:r>
              <a:rPr lang="en-US" dirty="0"/>
              <a:t>…</a:t>
            </a:r>
          </a:p>
        </p:txBody>
      </p:sp>
      <p:sp>
        <p:nvSpPr>
          <p:cNvPr id="3" name="Content Placeholder 2">
            <a:extLst>
              <a:ext uri="{FF2B5EF4-FFF2-40B4-BE49-F238E27FC236}">
                <a16:creationId xmlns:a16="http://schemas.microsoft.com/office/drawing/2014/main" id="{42789651-3C62-4302-9005-04486D97D597}"/>
              </a:ext>
            </a:extLst>
          </p:cNvPr>
          <p:cNvSpPr>
            <a:spLocks noGrp="1"/>
          </p:cNvSpPr>
          <p:nvPr>
            <p:ph idx="1"/>
          </p:nvPr>
        </p:nvSpPr>
        <p:spPr/>
        <p:txBody>
          <a:bodyPr>
            <a:normAutofit/>
          </a:bodyPr>
          <a:lstStyle/>
          <a:p>
            <a:r>
              <a:rPr lang="en-US" dirty="0"/>
              <a:t>Both Greenwich Village and Chinatown have restaurants as the 4 out of 5 most common venues in the neighborhood. But, the restaurants in Chinatown appear to be those serving cuisines that overlap with Asian cuisine. Whereas, the restaurants in Greenwich Village as more spread out in terms of the cuisine they offer. Further, Chinatown already has 2 Asian restaurants whereas Greenwich Village doesn't have any. </a:t>
            </a:r>
          </a:p>
          <a:p>
            <a:r>
              <a:rPr lang="en-US" dirty="0"/>
              <a:t>Greenwich Village falls in cluster 0 when we do K-means clustering. The neighborhoods in cluster 0 predominantly have eatery joints as the top 10 common venues. </a:t>
            </a:r>
          </a:p>
        </p:txBody>
      </p:sp>
    </p:spTree>
    <p:extLst>
      <p:ext uri="{BB962C8B-B14F-4D97-AF65-F5344CB8AC3E}">
        <p14:creationId xmlns:p14="http://schemas.microsoft.com/office/powerpoint/2010/main" val="15152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5C96-A93B-4443-B418-D3DA657F27E0}"/>
              </a:ext>
            </a:extLst>
          </p:cNvPr>
          <p:cNvSpPr>
            <a:spLocks noGrp="1"/>
          </p:cNvSpPr>
          <p:nvPr>
            <p:ph type="title"/>
          </p:nvPr>
        </p:nvSpPr>
        <p:spPr/>
        <p:txBody>
          <a:bodyPr/>
          <a:lstStyle/>
          <a:p>
            <a:r>
              <a:rPr lang="en-US" dirty="0"/>
              <a:t>Results Interpretation </a:t>
            </a:r>
            <a:r>
              <a:rPr lang="en-US" dirty="0" err="1"/>
              <a:t>Contd</a:t>
            </a:r>
            <a:r>
              <a:rPr lang="en-US" dirty="0"/>
              <a:t>…</a:t>
            </a:r>
          </a:p>
        </p:txBody>
      </p:sp>
      <p:sp>
        <p:nvSpPr>
          <p:cNvPr id="3" name="Content Placeholder 2">
            <a:extLst>
              <a:ext uri="{FF2B5EF4-FFF2-40B4-BE49-F238E27FC236}">
                <a16:creationId xmlns:a16="http://schemas.microsoft.com/office/drawing/2014/main" id="{0E81346E-2934-4728-994F-26649F2AF317}"/>
              </a:ext>
            </a:extLst>
          </p:cNvPr>
          <p:cNvSpPr>
            <a:spLocks noGrp="1"/>
          </p:cNvSpPr>
          <p:nvPr>
            <p:ph idx="1"/>
          </p:nvPr>
        </p:nvSpPr>
        <p:spPr/>
        <p:txBody>
          <a:bodyPr/>
          <a:lstStyle/>
          <a:p>
            <a:r>
              <a:rPr lang="en-US" dirty="0"/>
              <a:t>The added advantage for Greenwich village is it is in close proximity of affluent neighborhoods such as Soho and Tribeca. So, it is quite possible that people of these affluent neighborhoods would visit a restaurant that serves a new cuisine in a nearby locality.</a:t>
            </a:r>
          </a:p>
        </p:txBody>
      </p:sp>
    </p:spTree>
    <p:extLst>
      <p:ext uri="{BB962C8B-B14F-4D97-AF65-F5344CB8AC3E}">
        <p14:creationId xmlns:p14="http://schemas.microsoft.com/office/powerpoint/2010/main" val="1033214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8ECF-8A6F-47B3-93ED-562D076E363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A695E45-A244-4682-AE0D-A2F78B0AE796}"/>
              </a:ext>
            </a:extLst>
          </p:cNvPr>
          <p:cNvSpPr>
            <a:spLocks noGrp="1"/>
          </p:cNvSpPr>
          <p:nvPr>
            <p:ph idx="1"/>
          </p:nvPr>
        </p:nvSpPr>
        <p:spPr/>
        <p:txBody>
          <a:bodyPr/>
          <a:lstStyle/>
          <a:p>
            <a:pPr marL="0" indent="0">
              <a:buNone/>
            </a:pPr>
            <a:r>
              <a:rPr lang="en-US" dirty="0"/>
              <a:t>Greenwich village is the best neighborhood to start an Asian Restaurants among the neighborhoods of Manhattan and Brooklyn. The major factors that worked in favor of Greenwich Village are the absence of Asian restaurants in it even though it has the most number of restaurants in Manhattan, wide spread of the cuisines offered by the restaurants located in it, and it's close proximity to affluent neighborhoods.</a:t>
            </a:r>
          </a:p>
        </p:txBody>
      </p:sp>
    </p:spTree>
    <p:extLst>
      <p:ext uri="{BB962C8B-B14F-4D97-AF65-F5344CB8AC3E}">
        <p14:creationId xmlns:p14="http://schemas.microsoft.com/office/powerpoint/2010/main" val="296909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0A7-4552-4B07-A5BA-F88C3973636B}"/>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DE014449-8972-45BA-8BC0-2B0DC03E41CD}"/>
              </a:ext>
            </a:extLst>
          </p:cNvPr>
          <p:cNvSpPr>
            <a:spLocks noGrp="1"/>
          </p:cNvSpPr>
          <p:nvPr>
            <p:ph idx="1"/>
          </p:nvPr>
        </p:nvSpPr>
        <p:spPr/>
        <p:txBody>
          <a:bodyPr/>
          <a:lstStyle/>
          <a:p>
            <a:r>
              <a:rPr lang="en-US" dirty="0"/>
              <a:t>Every city has a lot of restaurants, but still there is always scope for new ones. Selecting the best suitable location is the most important factor for a restaurant to flourish. It should be set up in a location that has the target population and has other advantages such as little or no competition.</a:t>
            </a:r>
          </a:p>
        </p:txBody>
      </p:sp>
    </p:spTree>
    <p:extLst>
      <p:ext uri="{BB962C8B-B14F-4D97-AF65-F5344CB8AC3E}">
        <p14:creationId xmlns:p14="http://schemas.microsoft.com/office/powerpoint/2010/main" val="412102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0797-9075-4A46-8348-A7B560C1E9DE}"/>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9E45242C-8A64-4B82-9297-B34F15790B6D}"/>
              </a:ext>
            </a:extLst>
          </p:cNvPr>
          <p:cNvSpPr>
            <a:spLocks noGrp="1"/>
          </p:cNvSpPr>
          <p:nvPr>
            <p:ph idx="1"/>
          </p:nvPr>
        </p:nvSpPr>
        <p:spPr/>
        <p:txBody>
          <a:bodyPr/>
          <a:lstStyle/>
          <a:p>
            <a:pPr marL="0" indent="0">
              <a:buNone/>
            </a:pPr>
            <a:r>
              <a:rPr lang="en-US" dirty="0"/>
              <a:t>The objective of the solution is to find a location that suits the below criteria.</a:t>
            </a:r>
          </a:p>
          <a:p>
            <a:endParaRPr lang="en-US" dirty="0"/>
          </a:p>
          <a:p>
            <a:r>
              <a:rPr lang="en-US" dirty="0"/>
              <a:t>1. A location that has more number of restaurants as that implies a good demand for restaurants. </a:t>
            </a:r>
          </a:p>
          <a:p>
            <a:r>
              <a:rPr lang="en-US" dirty="0"/>
              <a:t>2. A location that has no or few Asian cuisine restaurants, as this will ensure that there is no incumbent player or very little competition.</a:t>
            </a:r>
          </a:p>
        </p:txBody>
      </p:sp>
    </p:spTree>
    <p:extLst>
      <p:ext uri="{BB962C8B-B14F-4D97-AF65-F5344CB8AC3E}">
        <p14:creationId xmlns:p14="http://schemas.microsoft.com/office/powerpoint/2010/main" val="423678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1E9B-BEDF-413F-868E-63ED756AED8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32A3286-8634-4780-9FD3-9107EA65BACF}"/>
              </a:ext>
            </a:extLst>
          </p:cNvPr>
          <p:cNvSpPr>
            <a:spLocks noGrp="1"/>
          </p:cNvSpPr>
          <p:nvPr>
            <p:ph idx="1"/>
          </p:nvPr>
        </p:nvSpPr>
        <p:spPr/>
        <p:txBody>
          <a:bodyPr/>
          <a:lstStyle/>
          <a:p>
            <a:pPr marL="0" indent="0">
              <a:buNone/>
            </a:pPr>
            <a:r>
              <a:rPr lang="en-US" dirty="0"/>
              <a:t>The data that will be used in this solution is from a </a:t>
            </a:r>
            <a:r>
              <a:rPr lang="en-US" dirty="0" err="1"/>
              <a:t>json</a:t>
            </a:r>
            <a:r>
              <a:rPr lang="en-US" dirty="0"/>
              <a:t> file available at </a:t>
            </a:r>
            <a:r>
              <a:rPr lang="en-US" dirty="0">
                <a:hlinkClick r:id="rId2"/>
              </a:rPr>
              <a:t>https://ibm.box.com/shared/static/fbpwbovar7lf8p5sgddm06cgipa2rxpe.json</a:t>
            </a:r>
            <a:r>
              <a:rPr lang="en-US" dirty="0"/>
              <a:t>. The </a:t>
            </a:r>
            <a:r>
              <a:rPr lang="en-US" dirty="0" err="1"/>
              <a:t>json</a:t>
            </a:r>
            <a:r>
              <a:rPr lang="en-US" dirty="0"/>
              <a:t> file has the data related to all neighborhoods in the city of New York.</a:t>
            </a:r>
          </a:p>
          <a:p>
            <a:pPr marL="0" indent="0">
              <a:buNone/>
            </a:pPr>
            <a:endParaRPr lang="en-US" dirty="0"/>
          </a:p>
          <a:p>
            <a:pPr marL="0" indent="0">
              <a:buNone/>
            </a:pPr>
            <a:r>
              <a:rPr lang="en-US" dirty="0"/>
              <a:t>This solution focuses on neighborhoods in Manhattan and Brooklyn to identify the suitable location. </a:t>
            </a:r>
          </a:p>
        </p:txBody>
      </p:sp>
    </p:spTree>
    <p:extLst>
      <p:ext uri="{BB962C8B-B14F-4D97-AF65-F5344CB8AC3E}">
        <p14:creationId xmlns:p14="http://schemas.microsoft.com/office/powerpoint/2010/main" val="286522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F006-401A-443B-B9E7-6B4A2A068C58}"/>
              </a:ext>
            </a:extLst>
          </p:cNvPr>
          <p:cNvSpPr>
            <a:spLocks noGrp="1"/>
          </p:cNvSpPr>
          <p:nvPr>
            <p:ph type="title"/>
          </p:nvPr>
        </p:nvSpPr>
        <p:spPr/>
        <p:txBody>
          <a:bodyPr/>
          <a:lstStyle/>
          <a:p>
            <a:r>
              <a:rPr lang="en-US" dirty="0"/>
              <a:t>Libraries, packages, and APIs used</a:t>
            </a:r>
          </a:p>
        </p:txBody>
      </p:sp>
      <p:sp>
        <p:nvSpPr>
          <p:cNvPr id="3" name="Content Placeholder 2">
            <a:extLst>
              <a:ext uri="{FF2B5EF4-FFF2-40B4-BE49-F238E27FC236}">
                <a16:creationId xmlns:a16="http://schemas.microsoft.com/office/drawing/2014/main" id="{7B6A49DD-4F2A-44E3-B775-3A4E60C31E1E}"/>
              </a:ext>
            </a:extLst>
          </p:cNvPr>
          <p:cNvSpPr>
            <a:spLocks noGrp="1"/>
          </p:cNvSpPr>
          <p:nvPr>
            <p:ph idx="1"/>
          </p:nvPr>
        </p:nvSpPr>
        <p:spPr/>
        <p:txBody>
          <a:bodyPr/>
          <a:lstStyle/>
          <a:p>
            <a:r>
              <a:rPr lang="en-US" dirty="0"/>
              <a:t>Pandas</a:t>
            </a:r>
          </a:p>
          <a:p>
            <a:r>
              <a:rPr lang="en-US" dirty="0" err="1"/>
              <a:t>Geopy</a:t>
            </a:r>
            <a:endParaRPr lang="en-US" dirty="0"/>
          </a:p>
          <a:p>
            <a:r>
              <a:rPr lang="en-US" dirty="0"/>
              <a:t>Folium</a:t>
            </a:r>
          </a:p>
          <a:p>
            <a:r>
              <a:rPr lang="en-US" dirty="0"/>
              <a:t>Requests</a:t>
            </a:r>
          </a:p>
          <a:p>
            <a:r>
              <a:rPr lang="en-US" dirty="0"/>
              <a:t>Matplotlib</a:t>
            </a:r>
          </a:p>
          <a:p>
            <a:r>
              <a:rPr lang="en-US" dirty="0" err="1"/>
              <a:t>Scikit</a:t>
            </a:r>
            <a:r>
              <a:rPr lang="en-US" dirty="0"/>
              <a:t>-learn</a:t>
            </a:r>
          </a:p>
          <a:p>
            <a:r>
              <a:rPr lang="en-US" dirty="0"/>
              <a:t>Foursquare API</a:t>
            </a:r>
          </a:p>
        </p:txBody>
      </p:sp>
    </p:spTree>
    <p:extLst>
      <p:ext uri="{BB962C8B-B14F-4D97-AF65-F5344CB8AC3E}">
        <p14:creationId xmlns:p14="http://schemas.microsoft.com/office/powerpoint/2010/main" val="3167933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FD04-2CE1-4ED1-B427-4E5C32A8A58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C4F4670-BC1E-4AE1-B808-BD89FBC14214}"/>
              </a:ext>
            </a:extLst>
          </p:cNvPr>
          <p:cNvSpPr>
            <a:spLocks noGrp="1"/>
          </p:cNvSpPr>
          <p:nvPr>
            <p:ph idx="1"/>
          </p:nvPr>
        </p:nvSpPr>
        <p:spPr/>
        <p:txBody>
          <a:bodyPr>
            <a:normAutofit lnSpcReduction="10000"/>
          </a:bodyPr>
          <a:lstStyle/>
          <a:p>
            <a:r>
              <a:rPr lang="en-US" dirty="0"/>
              <a:t>The data is cleaned to retain only the required details of neighborhoods in Manhattan and Brooklyn</a:t>
            </a:r>
          </a:p>
          <a:p>
            <a:r>
              <a:rPr lang="en-US" dirty="0"/>
              <a:t>The neighborhoods are visualized using Folium</a:t>
            </a:r>
          </a:p>
          <a:p>
            <a:r>
              <a:rPr lang="en-US" dirty="0"/>
              <a:t>The neighborhoods are explored using Foursquare API</a:t>
            </a:r>
          </a:p>
          <a:p>
            <a:r>
              <a:rPr lang="en-US" dirty="0"/>
              <a:t>The venues in the neighborhoods are filtered to identify the restaurants and Asian restaurants</a:t>
            </a:r>
          </a:p>
          <a:p>
            <a:r>
              <a:rPr lang="en-US" dirty="0"/>
              <a:t>The neighborhoods are compared based on the number of restaurants and Asian restaurants available in them</a:t>
            </a:r>
          </a:p>
          <a:p>
            <a:r>
              <a:rPr lang="en-US" dirty="0"/>
              <a:t>The neighborhoods are studied to identify the top most common venues in them</a:t>
            </a:r>
          </a:p>
          <a:p>
            <a:pPr marL="0" indent="0">
              <a:buNone/>
            </a:pPr>
            <a:endParaRPr lang="en-US" dirty="0"/>
          </a:p>
        </p:txBody>
      </p:sp>
    </p:spTree>
    <p:extLst>
      <p:ext uri="{BB962C8B-B14F-4D97-AF65-F5344CB8AC3E}">
        <p14:creationId xmlns:p14="http://schemas.microsoft.com/office/powerpoint/2010/main" val="396446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0B96-3E49-45BB-AE29-36119615734E}"/>
              </a:ext>
            </a:extLst>
          </p:cNvPr>
          <p:cNvSpPr>
            <a:spLocks noGrp="1"/>
          </p:cNvSpPr>
          <p:nvPr>
            <p:ph type="title"/>
          </p:nvPr>
        </p:nvSpPr>
        <p:spPr/>
        <p:txBody>
          <a:bodyPr/>
          <a:lstStyle/>
          <a:p>
            <a:r>
              <a:rPr lang="en-US" dirty="0"/>
              <a:t>Methodology </a:t>
            </a:r>
            <a:r>
              <a:rPr lang="en-US" dirty="0" err="1"/>
              <a:t>Contd</a:t>
            </a:r>
            <a:r>
              <a:rPr lang="en-US" dirty="0"/>
              <a:t>…</a:t>
            </a:r>
          </a:p>
        </p:txBody>
      </p:sp>
      <p:sp>
        <p:nvSpPr>
          <p:cNvPr id="3" name="Content Placeholder 2">
            <a:extLst>
              <a:ext uri="{FF2B5EF4-FFF2-40B4-BE49-F238E27FC236}">
                <a16:creationId xmlns:a16="http://schemas.microsoft.com/office/drawing/2014/main" id="{6F795987-D9D9-40CE-9AFB-44D17F554CE8}"/>
              </a:ext>
            </a:extLst>
          </p:cNvPr>
          <p:cNvSpPr>
            <a:spLocks noGrp="1"/>
          </p:cNvSpPr>
          <p:nvPr>
            <p:ph idx="1"/>
          </p:nvPr>
        </p:nvSpPr>
        <p:spPr/>
        <p:txBody>
          <a:bodyPr/>
          <a:lstStyle/>
          <a:p>
            <a:r>
              <a:rPr lang="en-US" dirty="0"/>
              <a:t>We run K-means clustering on neighborhoods to split them into clusters</a:t>
            </a:r>
          </a:p>
          <a:p>
            <a:r>
              <a:rPr lang="en-US" dirty="0"/>
              <a:t>We analyze the clusters to identify the cluster which predominantly has restaurants as the top 10 most common venues</a:t>
            </a:r>
          </a:p>
        </p:txBody>
      </p:sp>
    </p:spTree>
    <p:extLst>
      <p:ext uri="{BB962C8B-B14F-4D97-AF65-F5344CB8AC3E}">
        <p14:creationId xmlns:p14="http://schemas.microsoft.com/office/powerpoint/2010/main" val="510014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48B0-7DC1-4CA7-8EC7-EDAB8541E65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BF4D44F-555D-4CA7-B2BE-493AC9335265}"/>
              </a:ext>
            </a:extLst>
          </p:cNvPr>
          <p:cNvSpPr>
            <a:spLocks noGrp="1"/>
          </p:cNvSpPr>
          <p:nvPr>
            <p:ph idx="1"/>
          </p:nvPr>
        </p:nvSpPr>
        <p:spPr/>
        <p:txBody>
          <a:bodyPr>
            <a:normAutofit/>
          </a:bodyPr>
          <a:lstStyle/>
          <a:p>
            <a:r>
              <a:rPr lang="en-US" dirty="0"/>
              <a:t>Manhattan has more venues than Brooklyn</a:t>
            </a:r>
          </a:p>
          <a:p>
            <a:r>
              <a:rPr lang="en-US" dirty="0"/>
              <a:t>Manhattan has more restaurants than Brooklyn</a:t>
            </a:r>
          </a:p>
          <a:p>
            <a:r>
              <a:rPr lang="en-US" dirty="0"/>
              <a:t>Manhattan has fewer Asian restaurants than Brooklyn (We choose Manhattan as the preferred Borough based on results 2 &amp; 3)</a:t>
            </a:r>
          </a:p>
          <a:p>
            <a:r>
              <a:rPr lang="en-US" dirty="0"/>
              <a:t>In Manhattan Greenwich Village has the most number of restaurants and Chinatown stands next</a:t>
            </a:r>
          </a:p>
          <a:p>
            <a:r>
              <a:rPr lang="en-US" dirty="0"/>
              <a:t>Greenwich Village has no Asian restaurants, whereas Chinatown has 2 of them</a:t>
            </a:r>
          </a:p>
        </p:txBody>
      </p:sp>
    </p:spTree>
    <p:extLst>
      <p:ext uri="{BB962C8B-B14F-4D97-AF65-F5344CB8AC3E}">
        <p14:creationId xmlns:p14="http://schemas.microsoft.com/office/powerpoint/2010/main" val="3083466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262F-0FF8-49BB-9074-7BC267734200}"/>
              </a:ext>
            </a:extLst>
          </p:cNvPr>
          <p:cNvSpPr>
            <a:spLocks noGrp="1"/>
          </p:cNvSpPr>
          <p:nvPr>
            <p:ph type="title"/>
          </p:nvPr>
        </p:nvSpPr>
        <p:spPr/>
        <p:txBody>
          <a:bodyPr/>
          <a:lstStyle/>
          <a:p>
            <a:r>
              <a:rPr lang="en-US" dirty="0"/>
              <a:t>Results </a:t>
            </a:r>
            <a:r>
              <a:rPr lang="en-US" dirty="0" err="1"/>
              <a:t>Contd</a:t>
            </a:r>
            <a:r>
              <a:rPr lang="en-US" dirty="0"/>
              <a:t>…</a:t>
            </a:r>
          </a:p>
        </p:txBody>
      </p:sp>
      <p:sp>
        <p:nvSpPr>
          <p:cNvPr id="3" name="Content Placeholder 2">
            <a:extLst>
              <a:ext uri="{FF2B5EF4-FFF2-40B4-BE49-F238E27FC236}">
                <a16:creationId xmlns:a16="http://schemas.microsoft.com/office/drawing/2014/main" id="{A0D97BFC-EA03-4FB2-8A60-300420359CB9}"/>
              </a:ext>
            </a:extLst>
          </p:cNvPr>
          <p:cNvSpPr>
            <a:spLocks noGrp="1"/>
          </p:cNvSpPr>
          <p:nvPr>
            <p:ph idx="1"/>
          </p:nvPr>
        </p:nvSpPr>
        <p:spPr/>
        <p:txBody>
          <a:bodyPr/>
          <a:lstStyle/>
          <a:p>
            <a:r>
              <a:rPr lang="en-US" dirty="0"/>
              <a:t>Both Greenwich Village and Chinatown have restaurants as the 4 out of 5 most common venues in the neighborhood. But, the restaurants in Chinatown appear to be those serving cuisines which overlap with Asian cuisine. Whereas, the restaurants in Greenwich Village as more spread out in terms of the cuisine they offer</a:t>
            </a:r>
          </a:p>
          <a:p>
            <a:r>
              <a:rPr lang="en-US" dirty="0"/>
              <a:t>Greenwich Village falls in cluster 0 when we do K-means clustering. The neighborhoods in cluster 0  predominantly have eatery joints as the top 10 common venues.</a:t>
            </a:r>
          </a:p>
          <a:p>
            <a:pPr marL="0" indent="0">
              <a:buNone/>
            </a:pPr>
            <a:endParaRPr lang="en-US" dirty="0"/>
          </a:p>
        </p:txBody>
      </p:sp>
    </p:spTree>
    <p:extLst>
      <p:ext uri="{BB962C8B-B14F-4D97-AF65-F5344CB8AC3E}">
        <p14:creationId xmlns:p14="http://schemas.microsoft.com/office/powerpoint/2010/main" val="3948038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794</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Restaurant location Identification</vt:lpstr>
      <vt:lpstr>Business Problem</vt:lpstr>
      <vt:lpstr>Purpose</vt:lpstr>
      <vt:lpstr>Data</vt:lpstr>
      <vt:lpstr>Libraries, packages, and APIs used</vt:lpstr>
      <vt:lpstr>Methodology</vt:lpstr>
      <vt:lpstr>Methodology Contd…</vt:lpstr>
      <vt:lpstr>Results</vt:lpstr>
      <vt:lpstr>Results Contd…</vt:lpstr>
      <vt:lpstr>Results Interpretation</vt:lpstr>
      <vt:lpstr>Results Interpretation Contd…</vt:lpstr>
      <vt:lpstr>Results Interpretation Contd…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location Identification</dc:title>
  <dc:creator>VenkataMadhan Mohan Madhan</dc:creator>
  <cp:lastModifiedBy>VenkataMadhan Mohan Madhan</cp:lastModifiedBy>
  <cp:revision>3</cp:revision>
  <dcterms:created xsi:type="dcterms:W3CDTF">2018-11-04T10:46:18Z</dcterms:created>
  <dcterms:modified xsi:type="dcterms:W3CDTF">2018-11-04T11:02:09Z</dcterms:modified>
</cp:coreProperties>
</file>