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Lst>
  <p:notesMasterIdLst>
    <p:notesMasterId r:id="rId15"/>
  </p:notesMasterIdLst>
  <p:sldIdLst>
    <p:sldId id="258" r:id="rId3"/>
    <p:sldId id="293" r:id="rId4"/>
    <p:sldId id="289" r:id="rId5"/>
    <p:sldId id="290" r:id="rId6"/>
    <p:sldId id="291" r:id="rId7"/>
    <p:sldId id="292" r:id="rId8"/>
    <p:sldId id="295" r:id="rId9"/>
    <p:sldId id="296" r:id="rId10"/>
    <p:sldId id="298" r:id="rId11"/>
    <p:sldId id="294" r:id="rId12"/>
    <p:sldId id="299" r:id="rId13"/>
    <p:sldId id="276"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3064"/>
    <a:srgbClr val="9CD179"/>
    <a:srgbClr val="535353"/>
    <a:srgbClr val="2661A8"/>
    <a:srgbClr val="CCCCCC"/>
    <a:srgbClr val="EEEEEE"/>
    <a:srgbClr val="C64040"/>
    <a:srgbClr val="72A3D3"/>
    <a:srgbClr val="95000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3874" autoAdjust="0"/>
  </p:normalViewPr>
  <p:slideViewPr>
    <p:cSldViewPr>
      <p:cViewPr varScale="1">
        <p:scale>
          <a:sx n="133" d="100"/>
          <a:sy n="133" d="100"/>
        </p:scale>
        <p:origin x="-424" y="-96"/>
      </p:cViewPr>
      <p:guideLst>
        <p:guide orient="horz" pos="1620"/>
        <p:guide pos="2880"/>
        <p:guide pos="221"/>
        <p:guide pos="5546"/>
      </p:guideLst>
    </p:cSldViewPr>
  </p:slideViewPr>
  <p:outlineViewPr>
    <p:cViewPr>
      <p:scale>
        <a:sx n="33" d="100"/>
        <a:sy n="33" d="100"/>
      </p:scale>
      <p:origin x="0" y="34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C2511A-3DBA-42E8-9A10-93851B7EDF84}" type="datetimeFigureOut">
              <a:rPr lang="en-US" smtClean="0"/>
              <a:t>9/14/15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97F698-0B6F-4940-9DCA-2675BCEFC4BE}" type="slidenum">
              <a:rPr lang="en-US" smtClean="0"/>
              <a:t>‹#›</a:t>
            </a:fld>
            <a:endParaRPr lang="en-US"/>
          </a:p>
        </p:txBody>
      </p:sp>
    </p:spTree>
    <p:extLst>
      <p:ext uri="{BB962C8B-B14F-4D97-AF65-F5344CB8AC3E}">
        <p14:creationId xmlns:p14="http://schemas.microsoft.com/office/powerpoint/2010/main" val="3710594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9F97F698-0B6F-4940-9DCA-2675BCEFC4BE}" type="slidenum">
              <a:rPr lang="en-US" smtClean="0"/>
              <a:t>2</a:t>
            </a:fld>
            <a:endParaRPr lang="en-US"/>
          </a:p>
        </p:txBody>
      </p:sp>
    </p:spTree>
    <p:extLst>
      <p:ext uri="{BB962C8B-B14F-4D97-AF65-F5344CB8AC3E}">
        <p14:creationId xmlns:p14="http://schemas.microsoft.com/office/powerpoint/2010/main" val="3912873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4" name="Slide Number Placeholder 3"/>
          <p:cNvSpPr>
            <a:spLocks noGrp="1"/>
          </p:cNvSpPr>
          <p:nvPr>
            <p:ph type="sldNum" sz="quarter" idx="11"/>
          </p:nvPr>
        </p:nvSpPr>
        <p:spPr/>
        <p:txBody>
          <a:bodyPr/>
          <a:lstStyle/>
          <a:p>
            <a:fld id="{3CA7D8A6-1136-4C38-ADB5-83A54ED516A9}" type="slidenum">
              <a:rPr lang="en-US" smtClean="0"/>
              <a:pPr/>
              <a:t>‹#›</a:t>
            </a:fld>
            <a:endParaRPr lang="en-US"/>
          </a:p>
        </p:txBody>
      </p:sp>
    </p:spTree>
    <p:extLst>
      <p:ext uri="{BB962C8B-B14F-4D97-AF65-F5344CB8AC3E}">
        <p14:creationId xmlns:p14="http://schemas.microsoft.com/office/powerpoint/2010/main" val="55010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1 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471" y="155448"/>
            <a:ext cx="8456803" cy="514350"/>
          </a:xfrm>
        </p:spPr>
        <p:txBody>
          <a:bodyPr>
            <a:noAutofit/>
          </a:bodyPr>
          <a:lstStyle>
            <a:lvl1pPr algn="l">
              <a:defRPr sz="3000" b="1">
                <a:solidFill>
                  <a:srgbClr val="0C306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5281" y="914400"/>
            <a:ext cx="8453439" cy="3638550"/>
          </a:xfrm>
        </p:spPr>
        <p:txBody>
          <a:bodyPr>
            <a:normAutofit/>
          </a:bodyPr>
          <a:lstStyle>
            <a:lvl1pPr>
              <a:defRPr sz="1800"/>
            </a:lvl1pPr>
            <a:lvl2pPr marL="742950" indent="-285750">
              <a:buSzPct val="80000"/>
              <a:buFont typeface="Arial" panose="020B0604020202020204" pitchFamily="34" charset="0"/>
              <a:buChar char="•"/>
              <a:defRPr sz="1800"/>
            </a:lvl2pPr>
            <a:lvl3pPr marL="1143000" indent="-228600">
              <a:buSzPct val="60000"/>
              <a:buFont typeface="Courier New" panose="02070309020205020404" pitchFamily="49" charset="0"/>
              <a:buChar char="o"/>
              <a:defRPr sz="1800"/>
            </a:lvl3pPr>
            <a:lvl4pPr marL="1600200" indent="-228600">
              <a:buSzPct val="60000"/>
              <a:buFont typeface="Courier New" panose="02070309020205020404" pitchFamily="49" charset="0"/>
              <a:buChar char="o"/>
              <a:defRPr sz="1800"/>
            </a:lvl4pPr>
            <a:lvl5pPr marL="2057400" indent="-228600">
              <a:buSzPct val="60000"/>
              <a:buFont typeface="Courier New" panose="02070309020205020404" pitchFamily="49" charset="0"/>
              <a:buChar char="o"/>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3CA7D8A6-1136-4C38-ADB5-83A54ED516A9}" type="slidenum">
              <a:rPr lang="en-US" smtClean="0"/>
              <a:t>‹#›</a:t>
            </a:fld>
            <a:endParaRPr lang="en-US" dirty="0"/>
          </a:p>
        </p:txBody>
      </p:sp>
    </p:spTree>
    <p:extLst>
      <p:ext uri="{BB962C8B-B14F-4D97-AF65-F5344CB8AC3E}">
        <p14:creationId xmlns:p14="http://schemas.microsoft.com/office/powerpoint/2010/main" val="211766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itle and Content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C3064"/>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50838" y="900113"/>
            <a:ext cx="4038600" cy="254555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5675" y="900113"/>
            <a:ext cx="4038600" cy="254555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3CA7D8A6-1136-4C38-ADB5-83A54ED516A9}" type="slidenum">
              <a:rPr lang="en-US" smtClean="0"/>
              <a:t>‹#›</a:t>
            </a:fld>
            <a:endParaRPr lang="en-US"/>
          </a:p>
        </p:txBody>
      </p:sp>
    </p:spTree>
    <p:extLst>
      <p:ext uri="{BB962C8B-B14F-4D97-AF65-F5344CB8AC3E}">
        <p14:creationId xmlns:p14="http://schemas.microsoft.com/office/powerpoint/2010/main" val="14797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7472" y="895350"/>
            <a:ext cx="4040188"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7472" y="1375170"/>
            <a:ext cx="4040188" cy="317777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762500" y="895350"/>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2500" y="1375170"/>
            <a:ext cx="4041775" cy="317777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3CA7D8A6-1136-4C38-ADB5-83A54ED516A9}" type="slidenum">
              <a:rPr lang="en-US" smtClean="0"/>
              <a:t>‹#›</a:t>
            </a:fld>
            <a:endParaRPr lang="en-US"/>
          </a:p>
        </p:txBody>
      </p:sp>
      <p:sp>
        <p:nvSpPr>
          <p:cNvPr id="11" name="Title 1"/>
          <p:cNvSpPr>
            <a:spLocks noGrp="1"/>
          </p:cNvSpPr>
          <p:nvPr>
            <p:ph type="title" hasCustomPrompt="1"/>
          </p:nvPr>
        </p:nvSpPr>
        <p:spPr>
          <a:xfrm>
            <a:off x="347471" y="155448"/>
            <a:ext cx="8456803" cy="512323"/>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00362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5280" y="2038350"/>
            <a:ext cx="8453440" cy="633413"/>
          </a:xfrm>
        </p:spPr>
        <p:txBody>
          <a:bodyPr>
            <a:normAutofit/>
          </a:bodyPr>
          <a:lstStyle>
            <a:lvl1pPr algn="ctr">
              <a:defRPr sz="3200" b="1">
                <a:solidFill>
                  <a:srgbClr val="0C3064"/>
                </a:solidFill>
              </a:defRPr>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3CA7D8A6-1136-4C38-ADB5-83A54ED516A9}" type="slidenum">
              <a:rPr lang="en-US" smtClean="0"/>
              <a:t>‹#›</a:t>
            </a:fld>
            <a:endParaRPr lang="en-US"/>
          </a:p>
        </p:txBody>
      </p:sp>
    </p:spTree>
    <p:extLst>
      <p:ext uri="{BB962C8B-B14F-4D97-AF65-F5344CB8AC3E}">
        <p14:creationId xmlns:p14="http://schemas.microsoft.com/office/powerpoint/2010/main" val="2536048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CA7D8A6-1136-4C38-ADB5-83A54ED516A9}" type="slidenum">
              <a:rPr lang="en-US" smtClean="0"/>
              <a:pPr/>
              <a:t>‹#›</a:t>
            </a:fld>
            <a:endParaRPr lang="en-US"/>
          </a:p>
        </p:txBody>
      </p:sp>
    </p:spTree>
    <p:extLst>
      <p:ext uri="{BB962C8B-B14F-4D97-AF65-F5344CB8AC3E}">
        <p14:creationId xmlns:p14="http://schemas.microsoft.com/office/powerpoint/2010/main" val="4160461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 name="Group 4"/>
          <p:cNvGrpSpPr/>
          <p:nvPr userDrawn="1"/>
        </p:nvGrpSpPr>
        <p:grpSpPr>
          <a:xfrm>
            <a:off x="3188970" y="342689"/>
            <a:ext cx="2762250" cy="924079"/>
            <a:chOff x="3188970" y="342689"/>
            <a:chExt cx="2762250" cy="924079"/>
          </a:xfrm>
        </p:grpSpPr>
        <p:sp>
          <p:nvSpPr>
            <p:cNvPr id="8" name="Rectangle 6"/>
            <p:cNvSpPr/>
            <p:nvPr/>
          </p:nvSpPr>
          <p:spPr>
            <a:xfrm>
              <a:off x="3188970" y="342689"/>
              <a:ext cx="2762250" cy="924079"/>
            </a:xfrm>
            <a:custGeom>
              <a:avLst/>
              <a:gdLst/>
              <a:ahLst/>
              <a:cxnLst/>
              <a:rect l="l" t="t" r="r" b="b"/>
              <a:pathLst>
                <a:path w="2762250" h="924079">
                  <a:moveTo>
                    <a:pt x="2762250" y="0"/>
                  </a:moveTo>
                  <a:lnTo>
                    <a:pt x="2762250" y="809597"/>
                  </a:lnTo>
                  <a:cubicBezTo>
                    <a:pt x="1855951" y="1147495"/>
                    <a:pt x="906102" y="579536"/>
                    <a:pt x="0" y="924079"/>
                  </a:cubicBezTo>
                  <a:lnTo>
                    <a:pt x="0" y="114483"/>
                  </a:lnTo>
                  <a:cubicBezTo>
                    <a:pt x="906250" y="-225017"/>
                    <a:pt x="1856102" y="342950"/>
                    <a:pt x="2762250" y="0"/>
                  </a:cubicBezTo>
                  <a:close/>
                </a:path>
              </a:pathLst>
            </a:custGeom>
            <a:solidFill>
              <a:srgbClr val="0C306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226406" y="491490"/>
              <a:ext cx="2691186" cy="461665"/>
            </a:xfrm>
            <a:prstGeom prst="rect">
              <a:avLst/>
            </a:prstGeom>
            <a:noFill/>
          </p:spPr>
          <p:txBody>
            <a:bodyPr wrap="none" rtlCol="0">
              <a:spAutoFit/>
            </a:bodyPr>
            <a:lstStyle/>
            <a:p>
              <a:pPr algn="ctr"/>
              <a:r>
                <a:rPr lang="en-US" sz="2400" b="1" spc="100" dirty="0" smtClean="0">
                  <a:solidFill>
                    <a:srgbClr val="A3E479"/>
                  </a:solidFill>
                  <a:latin typeface="Proxima Nova Rg" pitchFamily="50" charset="0"/>
                </a:rPr>
                <a:t>SPRINGONE2GX</a:t>
              </a:r>
              <a:endParaRPr lang="en-US" sz="2400" b="1" spc="100" dirty="0">
                <a:solidFill>
                  <a:srgbClr val="A3E479"/>
                </a:solidFill>
                <a:latin typeface="Proxima Nova Rg" pitchFamily="50" charset="0"/>
              </a:endParaRPr>
            </a:p>
          </p:txBody>
        </p:sp>
        <p:sp>
          <p:nvSpPr>
            <p:cNvPr id="7" name="TextBox 6"/>
            <p:cNvSpPr txBox="1"/>
            <p:nvPr/>
          </p:nvSpPr>
          <p:spPr>
            <a:xfrm>
              <a:off x="3939077" y="847249"/>
              <a:ext cx="1265090" cy="246221"/>
            </a:xfrm>
            <a:prstGeom prst="rect">
              <a:avLst/>
            </a:prstGeom>
            <a:noFill/>
          </p:spPr>
          <p:txBody>
            <a:bodyPr wrap="none" rtlCol="0">
              <a:spAutoFit/>
            </a:bodyPr>
            <a:lstStyle/>
            <a:p>
              <a:pPr algn="ctr"/>
              <a:r>
                <a:rPr lang="en-US" sz="1000" dirty="0" smtClean="0">
                  <a:solidFill>
                    <a:schemeClr val="bg1"/>
                  </a:solidFill>
                  <a:latin typeface="Proxima Nova Rg" pitchFamily="50" charset="0"/>
                </a:rPr>
                <a:t>WASHINGTON, DC</a:t>
              </a:r>
              <a:endParaRPr lang="en-US" sz="1000" dirty="0">
                <a:solidFill>
                  <a:schemeClr val="bg1"/>
                </a:solidFill>
                <a:latin typeface="Proxima Nova Rg" pitchFamily="50" charset="0"/>
              </a:endParaRPr>
            </a:p>
          </p:txBody>
        </p:sp>
      </p:grpSp>
      <p:sp>
        <p:nvSpPr>
          <p:cNvPr id="2" name="Title 1"/>
          <p:cNvSpPr>
            <a:spLocks noGrp="1"/>
          </p:cNvSpPr>
          <p:nvPr>
            <p:ph type="ctrTitle"/>
          </p:nvPr>
        </p:nvSpPr>
        <p:spPr>
          <a:xfrm>
            <a:off x="685800" y="2020490"/>
            <a:ext cx="7772400" cy="1102519"/>
          </a:xfrm>
        </p:spPr>
        <p:txBody>
          <a:bodyPr lIns="0" tIns="0" rIns="0" bIns="0" anchor="b" anchorCtr="0">
            <a:normAutofit/>
          </a:bodyPr>
          <a:lstStyle>
            <a:lvl1pPr algn="ctr">
              <a:defRPr sz="4200" b="1">
                <a:solidFill>
                  <a:schemeClr val="bg1"/>
                </a:solidFill>
                <a:latin typeface="Proxima Nova Rg" pitchFamily="50"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257550"/>
            <a:ext cx="6400800" cy="588169"/>
          </a:xfrm>
        </p:spPr>
        <p:txBody>
          <a:bodyPr>
            <a:normAutofit/>
          </a:bodyPr>
          <a:lstStyle>
            <a:lvl1pPr marL="0" indent="0" algn="ctr">
              <a:buNone/>
              <a:defRPr sz="20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1" name="Footer Placeholder 1"/>
          <p:cNvSpPr txBox="1">
            <a:spLocks/>
          </p:cNvSpPr>
          <p:nvPr userDrawn="1"/>
        </p:nvSpPr>
        <p:spPr bwMode="auto">
          <a:xfrm>
            <a:off x="0" y="4876916"/>
            <a:ext cx="9144000" cy="26658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ctr"/>
          <a:lstStyle>
            <a:defPPr>
              <a:defRPr lang="en-US"/>
            </a:defPPr>
            <a:lvl1pPr marL="0" algn="ctr" defTabSz="914400" rtl="0" eaLnBrk="0" latinLnBrk="0" hangingPunct="0">
              <a:defRPr sz="2400" kern="1200">
                <a:solidFill>
                  <a:schemeClr val="tx1"/>
                </a:solidFill>
                <a:latin typeface="Arial" pitchFamily="34" charset="0"/>
                <a:ea typeface="ＭＳ Ｐゴシック" pitchFamily="34" charset="-128"/>
                <a:cs typeface="+mn-cs"/>
              </a:defRPr>
            </a:lvl1pPr>
            <a:lvl2pPr marL="742950" indent="-285750" algn="l" defTabSz="914400" rtl="0" eaLnBrk="0" latinLnBrk="0" hangingPunct="0">
              <a:defRPr sz="2400" kern="1200">
                <a:solidFill>
                  <a:schemeClr val="tx1"/>
                </a:solidFill>
                <a:latin typeface="Arial" pitchFamily="34" charset="0"/>
                <a:ea typeface="ＭＳ Ｐゴシック" pitchFamily="34" charset="-128"/>
                <a:cs typeface="+mn-cs"/>
              </a:defRPr>
            </a:lvl2pPr>
            <a:lvl3pPr marL="1143000" indent="-228600" algn="l" defTabSz="914400" rtl="0" eaLnBrk="0" latinLnBrk="0" hangingPunct="0">
              <a:defRPr sz="2400" kern="1200">
                <a:solidFill>
                  <a:schemeClr val="tx1"/>
                </a:solidFill>
                <a:latin typeface="Arial" pitchFamily="34" charset="0"/>
                <a:ea typeface="ＭＳ Ｐゴシック" pitchFamily="34" charset="-128"/>
                <a:cs typeface="+mn-cs"/>
              </a:defRPr>
            </a:lvl3pPr>
            <a:lvl4pPr marL="1600200" indent="-228600" algn="l" defTabSz="914400" rtl="0" eaLnBrk="0" latinLnBrk="0" hangingPunct="0">
              <a:defRPr sz="2400" kern="1200">
                <a:solidFill>
                  <a:schemeClr val="tx1"/>
                </a:solidFill>
                <a:latin typeface="Arial" pitchFamily="34" charset="0"/>
                <a:ea typeface="ＭＳ Ｐゴシック" pitchFamily="34" charset="-128"/>
                <a:cs typeface="+mn-cs"/>
              </a:defRPr>
            </a:lvl4pPr>
            <a:lvl5pPr marL="2057400" indent="-228600" algn="l" defTabSz="914400" rtl="0" eaLnBrk="0" latinLnBrk="0" hangingPunct="0">
              <a:defRPr sz="2400" kern="1200">
                <a:solidFill>
                  <a:schemeClr val="tx1"/>
                </a:solidFill>
                <a:latin typeface="Arial" pitchFamily="34" charset="0"/>
                <a:ea typeface="ＭＳ Ｐゴシック"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9pPr>
          </a:lstStyle>
          <a:p>
            <a:pPr algn="ctr">
              <a:spcAft>
                <a:spcPts val="0"/>
              </a:spcAft>
            </a:pPr>
            <a:r>
              <a:rPr lang="en-US" sz="600" kern="0" spc="60" baseline="0" dirty="0" smtClean="0">
                <a:solidFill>
                  <a:srgbClr val="0C3064"/>
                </a:solidFill>
                <a:latin typeface="+mn-lt"/>
              </a:rPr>
              <a:t>Unless otherwise indicated, these slides are © 2013-2015 Pivotal Software, Inc. and licensed under a Creative Commons Attribution-</a:t>
            </a:r>
            <a:r>
              <a:rPr lang="en-US" sz="600" kern="0" spc="60" baseline="0" dirty="0" err="1" smtClean="0">
                <a:solidFill>
                  <a:srgbClr val="0C3064"/>
                </a:solidFill>
                <a:latin typeface="+mn-lt"/>
              </a:rPr>
              <a:t>NonCommercial</a:t>
            </a:r>
            <a:r>
              <a:rPr lang="en-US" sz="600" kern="0" spc="60" baseline="0" dirty="0" smtClean="0">
                <a:solidFill>
                  <a:srgbClr val="0C3064"/>
                </a:solidFill>
                <a:latin typeface="+mn-lt"/>
              </a:rPr>
              <a:t> license: http://creativecommons.org/licenses/by-nc/3.0/</a:t>
            </a:r>
          </a:p>
        </p:txBody>
      </p:sp>
    </p:spTree>
    <p:extLst>
      <p:ext uri="{BB962C8B-B14F-4D97-AF65-F5344CB8AC3E}">
        <p14:creationId xmlns:p14="http://schemas.microsoft.com/office/powerpoint/2010/main" val="2352376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1828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1 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471" y="155448"/>
            <a:ext cx="8456803" cy="514350"/>
          </a:xfrm>
        </p:spPr>
        <p:txBody>
          <a:bodyPr>
            <a:noAutofit/>
          </a:bodyPr>
          <a:lstStyle>
            <a:lvl1pPr algn="l">
              <a:defRPr sz="3000" b="1">
                <a:solidFill>
                  <a:srgbClr val="0C306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5281" y="914400"/>
            <a:ext cx="8453439" cy="3638550"/>
          </a:xfrm>
        </p:spPr>
        <p:txBody>
          <a:bodyPr>
            <a:normAutofit/>
          </a:bodyPr>
          <a:lstStyle>
            <a:lvl1pPr>
              <a:defRPr sz="1800"/>
            </a:lvl1pPr>
            <a:lvl2pPr marL="742950" indent="-285750">
              <a:buSzPct val="80000"/>
              <a:buFont typeface="Arial" panose="020B0604020202020204" pitchFamily="34" charset="0"/>
              <a:buChar char="•"/>
              <a:defRPr sz="1800"/>
            </a:lvl2pPr>
            <a:lvl3pPr marL="1143000" indent="-228600">
              <a:buSzPct val="60000"/>
              <a:buFont typeface="Courier New" panose="02070309020205020404" pitchFamily="49" charset="0"/>
              <a:buChar char="o"/>
              <a:defRPr sz="1800"/>
            </a:lvl3pPr>
            <a:lvl4pPr marL="1600200" indent="-228600">
              <a:buSzPct val="60000"/>
              <a:buFont typeface="Courier New" panose="02070309020205020404" pitchFamily="49" charset="0"/>
              <a:buChar char="o"/>
              <a:defRPr sz="1800"/>
            </a:lvl4pPr>
            <a:lvl5pPr marL="2057400" indent="-228600">
              <a:buSzPct val="60000"/>
              <a:buFont typeface="Courier New" panose="02070309020205020404" pitchFamily="49" charset="0"/>
              <a:buChar char="o"/>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3CA7D8A6-1136-4C38-ADB5-83A54ED516A9}" type="slidenum">
              <a:rPr lang="en-US" smtClean="0"/>
              <a:t>‹#›</a:t>
            </a:fld>
            <a:endParaRPr lang="en-US" dirty="0"/>
          </a:p>
        </p:txBody>
      </p:sp>
    </p:spTree>
    <p:extLst>
      <p:ext uri="{BB962C8B-B14F-4D97-AF65-F5344CB8AC3E}">
        <p14:creationId xmlns:p14="http://schemas.microsoft.com/office/powerpoint/2010/main" val="30712375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jpg"/><Relationship Id="rId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theme" Target="../theme/theme2.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109728"/>
          </a:xfrm>
          <a:prstGeom prst="rect">
            <a:avLst/>
          </a:prstGeom>
          <a:solidFill>
            <a:srgbClr val="9CD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1"/>
          <p:cNvSpPr txBox="1">
            <a:spLocks/>
          </p:cNvSpPr>
          <p:nvPr userDrawn="1"/>
        </p:nvSpPr>
        <p:spPr bwMode="auto">
          <a:xfrm>
            <a:off x="1295400" y="4876916"/>
            <a:ext cx="5867400" cy="20052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ctr"/>
          <a:lstStyle>
            <a:defPPr>
              <a:defRPr lang="en-US"/>
            </a:defPPr>
            <a:lvl1pPr marL="0" algn="ctr" defTabSz="914400" rtl="0" eaLnBrk="0" latinLnBrk="0" hangingPunct="0">
              <a:defRPr sz="2400" kern="1200">
                <a:solidFill>
                  <a:schemeClr val="tx1"/>
                </a:solidFill>
                <a:latin typeface="Arial" pitchFamily="34" charset="0"/>
                <a:ea typeface="ＭＳ Ｐゴシック" pitchFamily="34" charset="-128"/>
                <a:cs typeface="+mn-cs"/>
              </a:defRPr>
            </a:lvl1pPr>
            <a:lvl2pPr marL="742950" indent="-285750" algn="l" defTabSz="914400" rtl="0" eaLnBrk="0" latinLnBrk="0" hangingPunct="0">
              <a:defRPr sz="2400" kern="1200">
                <a:solidFill>
                  <a:schemeClr val="tx1"/>
                </a:solidFill>
                <a:latin typeface="Arial" pitchFamily="34" charset="0"/>
                <a:ea typeface="ＭＳ Ｐゴシック" pitchFamily="34" charset="-128"/>
                <a:cs typeface="+mn-cs"/>
              </a:defRPr>
            </a:lvl2pPr>
            <a:lvl3pPr marL="1143000" indent="-228600" algn="l" defTabSz="914400" rtl="0" eaLnBrk="0" latinLnBrk="0" hangingPunct="0">
              <a:defRPr sz="2400" kern="1200">
                <a:solidFill>
                  <a:schemeClr val="tx1"/>
                </a:solidFill>
                <a:latin typeface="Arial" pitchFamily="34" charset="0"/>
                <a:ea typeface="ＭＳ Ｐゴシック" pitchFamily="34" charset="-128"/>
                <a:cs typeface="+mn-cs"/>
              </a:defRPr>
            </a:lvl3pPr>
            <a:lvl4pPr marL="1600200" indent="-228600" algn="l" defTabSz="914400" rtl="0" eaLnBrk="0" latinLnBrk="0" hangingPunct="0">
              <a:defRPr sz="2400" kern="1200">
                <a:solidFill>
                  <a:schemeClr val="tx1"/>
                </a:solidFill>
                <a:latin typeface="Arial" pitchFamily="34" charset="0"/>
                <a:ea typeface="ＭＳ Ｐゴシック" pitchFamily="34" charset="-128"/>
                <a:cs typeface="+mn-cs"/>
              </a:defRPr>
            </a:lvl4pPr>
            <a:lvl5pPr marL="2057400" indent="-228600" algn="l" defTabSz="914400" rtl="0" eaLnBrk="0" latinLnBrk="0" hangingPunct="0">
              <a:defRPr sz="2400" kern="1200">
                <a:solidFill>
                  <a:schemeClr val="tx1"/>
                </a:solidFill>
                <a:latin typeface="Arial" pitchFamily="34" charset="0"/>
                <a:ea typeface="ＭＳ Ｐゴシック"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9pPr>
          </a:lstStyle>
          <a:p>
            <a:pPr algn="l">
              <a:spcAft>
                <a:spcPts val="0"/>
              </a:spcAft>
            </a:pPr>
            <a:r>
              <a:rPr lang="en-US" sz="600" kern="0" spc="60" baseline="0" dirty="0" smtClean="0">
                <a:solidFill>
                  <a:schemeClr val="bg1"/>
                </a:solidFill>
                <a:latin typeface="Proxima Nova Rg" pitchFamily="50" charset="0"/>
              </a:rPr>
              <a:t>Unless otherwise indicated, these slides are © 2013-2015 Pivotal Software, Inc. and licensed under a</a:t>
            </a:r>
            <a:br>
              <a:rPr lang="en-US" sz="600" kern="0" spc="60" baseline="0" dirty="0" smtClean="0">
                <a:solidFill>
                  <a:schemeClr val="bg1"/>
                </a:solidFill>
                <a:latin typeface="Proxima Nova Rg" pitchFamily="50" charset="0"/>
              </a:rPr>
            </a:br>
            <a:r>
              <a:rPr lang="en-US" sz="600" kern="0" spc="60" baseline="0" dirty="0" smtClean="0">
                <a:solidFill>
                  <a:schemeClr val="bg1"/>
                </a:solidFill>
                <a:latin typeface="Proxima Nova Rg" pitchFamily="50" charset="0"/>
              </a:rPr>
              <a:t>Creative Commons Attribution-</a:t>
            </a:r>
            <a:r>
              <a:rPr lang="en-US" sz="600" kern="0" spc="60" baseline="0" dirty="0" err="1" smtClean="0">
                <a:solidFill>
                  <a:schemeClr val="bg1"/>
                </a:solidFill>
                <a:latin typeface="Proxima Nova Rg" pitchFamily="50" charset="0"/>
              </a:rPr>
              <a:t>NonCommercial</a:t>
            </a:r>
            <a:r>
              <a:rPr lang="en-US" sz="600" kern="0" spc="60" baseline="0" dirty="0" smtClean="0">
                <a:solidFill>
                  <a:schemeClr val="bg1"/>
                </a:solidFill>
                <a:latin typeface="Proxima Nova Rg" pitchFamily="50" charset="0"/>
              </a:rPr>
              <a:t> license: http://creativecommons.org/licenses/by-nc/3.0/</a:t>
            </a:r>
          </a:p>
        </p:txBody>
      </p:sp>
      <p:sp>
        <p:nvSpPr>
          <p:cNvPr id="2" name="Title Placeholder 1"/>
          <p:cNvSpPr>
            <a:spLocks noGrp="1"/>
          </p:cNvSpPr>
          <p:nvPr>
            <p:ph type="title"/>
          </p:nvPr>
        </p:nvSpPr>
        <p:spPr>
          <a:xfrm>
            <a:off x="347472" y="152401"/>
            <a:ext cx="8458200" cy="514349"/>
          </a:xfrm>
          <a:prstGeom prst="rect">
            <a:avLst/>
          </a:prstGeom>
        </p:spPr>
        <p:txBody>
          <a:bodyPr vert="horz" lIns="0" tIns="0" rIns="0" bIns="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45281" y="914400"/>
            <a:ext cx="8453439" cy="379095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547691" y="4851130"/>
            <a:ext cx="271272" cy="273844"/>
          </a:xfrm>
          <a:prstGeom prst="rect">
            <a:avLst/>
          </a:prstGeom>
        </p:spPr>
        <p:txBody>
          <a:bodyPr vert="horz" lIns="0" tIns="0" rIns="0" bIns="0" rtlCol="0" anchor="ctr"/>
          <a:lstStyle>
            <a:lvl1pPr algn="ctr">
              <a:defRPr sz="800" b="1">
                <a:solidFill>
                  <a:srgbClr val="A3E479"/>
                </a:solidFill>
              </a:defRPr>
            </a:lvl1pPr>
          </a:lstStyle>
          <a:p>
            <a:fld id="{3CA7D8A6-1136-4C38-ADB5-83A54ED516A9}" type="slidenum">
              <a:rPr lang="en-US" smtClean="0"/>
              <a:pPr/>
              <a:t>‹#›</a:t>
            </a:fld>
            <a:endParaRPr lang="en-US"/>
          </a:p>
        </p:txBody>
      </p:sp>
      <p:pic>
        <p:nvPicPr>
          <p:cNvPr id="4" name="Picture 2" descr="C:\Users\sdunn\Documents\Pivotal Open Source\events\SpringOne2GX 2015\presentation\assets\SpringOne-BrandLogo.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350838" y="4885737"/>
            <a:ext cx="818866" cy="18288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6"/>
          <p:cNvSpPr/>
          <p:nvPr userDrawn="1"/>
        </p:nvSpPr>
        <p:spPr>
          <a:xfrm>
            <a:off x="8573387" y="4876916"/>
            <a:ext cx="221497" cy="218683"/>
          </a:xfrm>
          <a:custGeom>
            <a:avLst/>
            <a:gdLst/>
            <a:ahLst/>
            <a:cxnLst/>
            <a:rect l="l" t="t" r="r" b="b"/>
            <a:pathLst>
              <a:path w="2762250" h="924079">
                <a:moveTo>
                  <a:pt x="2762250" y="0"/>
                </a:moveTo>
                <a:lnTo>
                  <a:pt x="2762250" y="809597"/>
                </a:lnTo>
                <a:cubicBezTo>
                  <a:pt x="1855951" y="1147495"/>
                  <a:pt x="906102" y="579536"/>
                  <a:pt x="0" y="924079"/>
                </a:cubicBezTo>
                <a:lnTo>
                  <a:pt x="0" y="114483"/>
                </a:lnTo>
                <a:cubicBezTo>
                  <a:pt x="906250" y="-225017"/>
                  <a:pt x="1856102" y="342950"/>
                  <a:pt x="2762250"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7318669"/>
      </p:ext>
    </p:extLst>
  </p:cSld>
  <p:clrMap bg1="lt1" tx1="dk1" bg2="lt2" tx2="dk2" accent1="accent1" accent2="accent2" accent3="accent3" accent4="accent4" accent5="accent5" accent6="accent6" hlink="hlink" folHlink="folHlink"/>
  <p:sldLayoutIdLst>
    <p:sldLayoutId id="2147483664" r:id="rId1"/>
    <p:sldLayoutId id="2147483650" r:id="rId2"/>
    <p:sldLayoutId id="2147483652" r:id="rId3"/>
    <p:sldLayoutId id="2147483653" r:id="rId4"/>
    <p:sldLayoutId id="2147483654" r:id="rId5"/>
    <p:sldLayoutId id="2147483677" r:id="rId6"/>
  </p:sldLayoutIdLst>
  <p:hf hdr="0" ftr="0" dt="0"/>
  <p:txStyles>
    <p:titleStyle>
      <a:lvl1pPr algn="l" defTabSz="914400" rtl="0" eaLnBrk="1" latinLnBrk="0" hangingPunct="1">
        <a:spcBef>
          <a:spcPct val="0"/>
        </a:spcBef>
        <a:buNone/>
        <a:defRPr sz="3000" b="1" kern="1200">
          <a:solidFill>
            <a:srgbClr val="0C3064"/>
          </a:solidFill>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rgbClr val="333333"/>
          </a:solidFill>
          <a:latin typeface="Proxima Nova Rg" pitchFamily="50"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rgbClr val="333333"/>
          </a:solidFill>
          <a:latin typeface="Proxima Nova Rg" pitchFamily="50"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rgbClr val="333333"/>
          </a:solidFill>
          <a:latin typeface="Proxima Nova Rg" pitchFamily="50"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rgbClr val="333333"/>
          </a:solidFill>
          <a:latin typeface="Proxima Nova Rg" pitchFamily="50" charset="0"/>
          <a:ea typeface="+mn-ea"/>
          <a:cs typeface="+mn-cs"/>
        </a:defRPr>
      </a:lvl4pPr>
      <a:lvl5pPr marL="2057400" indent="-228600" algn="l" defTabSz="914400" rtl="0" eaLnBrk="1" latinLnBrk="0" hangingPunct="1">
        <a:spcBef>
          <a:spcPct val="20000"/>
        </a:spcBef>
        <a:buFont typeface="Arial" pitchFamily="34" charset="0"/>
        <a:buChar char="»"/>
        <a:defRPr sz="1800" kern="1200">
          <a:solidFill>
            <a:srgbClr val="333333"/>
          </a:solidFill>
          <a:latin typeface="Proxima Nova Rg"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7472" y="152401"/>
            <a:ext cx="7577328" cy="514349"/>
          </a:xfrm>
          <a:prstGeom prst="rect">
            <a:avLst/>
          </a:prstGeom>
        </p:spPr>
        <p:txBody>
          <a:bodyPr vert="horz" lIns="0" tIns="0" rIns="0" bIns="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5281" y="914400"/>
            <a:ext cx="8453439" cy="379095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305800" y="4825243"/>
            <a:ext cx="499872" cy="273844"/>
          </a:xfrm>
          <a:prstGeom prst="rect">
            <a:avLst/>
          </a:prstGeom>
        </p:spPr>
        <p:txBody>
          <a:bodyPr vert="horz" lIns="0" tIns="0" rIns="0" bIns="0" rtlCol="0" anchor="ctr"/>
          <a:lstStyle>
            <a:lvl1pPr algn="r">
              <a:defRPr sz="1200">
                <a:solidFill>
                  <a:srgbClr val="333333"/>
                </a:solidFill>
              </a:defRPr>
            </a:lvl1pPr>
          </a:lstStyle>
          <a:p>
            <a:fld id="{3CA7D8A6-1136-4C38-ADB5-83A54ED516A9}" type="slidenum">
              <a:rPr lang="en-US" smtClean="0"/>
              <a:pPr/>
              <a:t>‹#›</a:t>
            </a:fld>
            <a:endParaRPr lang="en-US"/>
          </a:p>
        </p:txBody>
      </p:sp>
    </p:spTree>
    <p:extLst>
      <p:ext uri="{BB962C8B-B14F-4D97-AF65-F5344CB8AC3E}">
        <p14:creationId xmlns:p14="http://schemas.microsoft.com/office/powerpoint/2010/main" val="257718765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78" r:id="rId3"/>
  </p:sldLayoutIdLst>
  <p:hf hdr="0" ftr="0" dt="0"/>
  <p:txStyles>
    <p:titleStyle>
      <a:lvl1pPr algn="l" defTabSz="914400" rtl="0" eaLnBrk="1" latinLnBrk="0" hangingPunct="1">
        <a:spcBef>
          <a:spcPct val="0"/>
        </a:spcBef>
        <a:buNone/>
        <a:defRPr sz="2400" b="1" kern="1200">
          <a:solidFill>
            <a:srgbClr val="333333"/>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rgbClr val="333333"/>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rgbClr val="33333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rgbClr val="333333"/>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rgbClr val="333333"/>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Cloud Native Data Flow Orchestration</a:t>
            </a:r>
          </a:p>
        </p:txBody>
      </p:sp>
      <p:sp>
        <p:nvSpPr>
          <p:cNvPr id="5" name="Subtitle 4"/>
          <p:cNvSpPr>
            <a:spLocks noGrp="1"/>
          </p:cNvSpPr>
          <p:nvPr>
            <p:ph type="subTitle" idx="1"/>
          </p:nvPr>
        </p:nvSpPr>
        <p:spPr/>
        <p:txBody>
          <a:bodyPr>
            <a:normAutofit fontScale="92500" lnSpcReduction="20000"/>
          </a:bodyPr>
          <a:lstStyle/>
          <a:p>
            <a:pPr>
              <a:spcBef>
                <a:spcPts val="0"/>
              </a:spcBef>
              <a:spcAft>
                <a:spcPts val="600"/>
              </a:spcAft>
            </a:pPr>
            <a:r>
              <a:rPr lang="en-US" dirty="0"/>
              <a:t>Mark Fisher | Patrick Peralta</a:t>
            </a:r>
          </a:p>
          <a:p>
            <a:pPr>
              <a:spcBef>
                <a:spcPts val="0"/>
              </a:spcBef>
              <a:spcAft>
                <a:spcPts val="600"/>
              </a:spcAft>
            </a:pPr>
            <a:r>
              <a:rPr lang="en-US" sz="1400" dirty="0">
                <a:latin typeface="Proxima Nova Rg" pitchFamily="50" charset="0"/>
              </a:rPr>
              <a:t>@</a:t>
            </a:r>
            <a:r>
              <a:rPr lang="en-US" sz="1400" dirty="0" err="1">
                <a:latin typeface="Proxima Nova Rg" pitchFamily="50" charset="0"/>
              </a:rPr>
              <a:t>m_f</a:t>
            </a:r>
            <a:r>
              <a:rPr lang="en-US" sz="1400" dirty="0">
                <a:latin typeface="Proxima Nova Rg" pitchFamily="50" charset="0"/>
              </a:rPr>
              <a:t>_ | @</a:t>
            </a:r>
            <a:r>
              <a:rPr lang="en-US" sz="1400" dirty="0" err="1">
                <a:latin typeface="Proxima Nova Rg" pitchFamily="50" charset="0"/>
              </a:rPr>
              <a:t>patrickperalta</a:t>
            </a:r>
            <a:endParaRPr lang="en-US" sz="1400" dirty="0">
              <a:latin typeface="Proxima Nova Rg" pitchFamily="50" charset="0"/>
            </a:endParaRPr>
          </a:p>
          <a:p>
            <a:pPr>
              <a:spcBef>
                <a:spcPts val="0"/>
              </a:spcBef>
              <a:spcAft>
                <a:spcPts val="600"/>
              </a:spcAft>
            </a:pPr>
            <a:endParaRPr lang="en-US" sz="1400" dirty="0">
              <a:latin typeface="Proxima Nova Rg" pitchFamily="50" charset="0"/>
            </a:endParaRPr>
          </a:p>
        </p:txBody>
      </p:sp>
    </p:spTree>
    <p:extLst>
      <p:ext uri="{BB962C8B-B14F-4D97-AF65-F5344CB8AC3E}">
        <p14:creationId xmlns:p14="http://schemas.microsoft.com/office/powerpoint/2010/main" val="427842699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CA7D8A6-1136-4C38-ADB5-83A54ED516A9}" type="slidenum">
              <a:rPr lang="en-US" smtClean="0"/>
              <a:t>10</a:t>
            </a:fld>
            <a:endParaRPr lang="en-US"/>
          </a:p>
        </p:txBody>
      </p:sp>
      <p:sp>
        <p:nvSpPr>
          <p:cNvPr id="4" name="Rectangle 3"/>
          <p:cNvSpPr/>
          <p:nvPr/>
        </p:nvSpPr>
        <p:spPr>
          <a:xfrm>
            <a:off x="4724400" y="971550"/>
            <a:ext cx="3733800" cy="2286000"/>
          </a:xfrm>
          <a:prstGeom prst="rect">
            <a:avLst/>
          </a:prstGeom>
          <a:solidFill>
            <a:srgbClr val="EEF4D7"/>
          </a:solidFill>
          <a:ln>
            <a:solidFill>
              <a:srgbClr val="53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971550"/>
            <a:ext cx="3733800" cy="2286000"/>
          </a:xfrm>
          <a:prstGeom prst="rect">
            <a:avLst/>
          </a:prstGeom>
          <a:solidFill>
            <a:srgbClr val="EEF4D7"/>
          </a:solidFill>
          <a:ln>
            <a:solidFill>
              <a:srgbClr val="53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62000" y="1581150"/>
            <a:ext cx="1424940" cy="13716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rPr>
              <a:t>Container</a:t>
            </a:r>
            <a:endParaRPr lang="en-US" b="1" dirty="0">
              <a:solidFill>
                <a:schemeClr val="tx1"/>
              </a:solidFill>
            </a:endParaRPr>
          </a:p>
        </p:txBody>
      </p:sp>
      <p:sp>
        <p:nvSpPr>
          <p:cNvPr id="7" name="Rectangle 6"/>
          <p:cNvSpPr/>
          <p:nvPr/>
        </p:nvSpPr>
        <p:spPr>
          <a:xfrm>
            <a:off x="2461260" y="1581150"/>
            <a:ext cx="1424940" cy="13716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rPr>
              <a:t>Container</a:t>
            </a:r>
            <a:endParaRPr lang="en-US" b="1" dirty="0">
              <a:solidFill>
                <a:schemeClr val="tx1"/>
              </a:solidFill>
            </a:endParaRPr>
          </a:p>
        </p:txBody>
      </p:sp>
      <p:sp>
        <p:nvSpPr>
          <p:cNvPr id="9" name="TextBox 8"/>
          <p:cNvSpPr txBox="1"/>
          <p:nvPr/>
        </p:nvSpPr>
        <p:spPr>
          <a:xfrm>
            <a:off x="1219200" y="252285"/>
            <a:ext cx="2082621" cy="461665"/>
          </a:xfrm>
          <a:prstGeom prst="rect">
            <a:avLst/>
          </a:prstGeom>
          <a:noFill/>
        </p:spPr>
        <p:txBody>
          <a:bodyPr wrap="none" rtlCol="0">
            <a:spAutoFit/>
          </a:bodyPr>
          <a:lstStyle/>
          <a:p>
            <a:r>
              <a:rPr lang="en-US" sz="2400" b="1" dirty="0" smtClean="0"/>
              <a:t>Spring XD 1.x</a:t>
            </a:r>
            <a:endParaRPr lang="en-US" sz="2400" b="1" dirty="0"/>
          </a:p>
        </p:txBody>
      </p:sp>
      <p:sp>
        <p:nvSpPr>
          <p:cNvPr id="10" name="TextBox 9"/>
          <p:cNvSpPr txBox="1"/>
          <p:nvPr/>
        </p:nvSpPr>
        <p:spPr>
          <a:xfrm>
            <a:off x="4695219" y="932682"/>
            <a:ext cx="697627" cy="369332"/>
          </a:xfrm>
          <a:prstGeom prst="rect">
            <a:avLst/>
          </a:prstGeom>
          <a:noFill/>
        </p:spPr>
        <p:txBody>
          <a:bodyPr wrap="none" rtlCol="0">
            <a:spAutoFit/>
          </a:bodyPr>
          <a:lstStyle/>
          <a:p>
            <a:r>
              <a:rPr lang="en-US" b="1" dirty="0" smtClean="0"/>
              <a:t>Host</a:t>
            </a:r>
            <a:endParaRPr lang="en-US" b="1" dirty="0"/>
          </a:p>
        </p:txBody>
      </p:sp>
      <p:sp>
        <p:nvSpPr>
          <p:cNvPr id="11" name="TextBox 10"/>
          <p:cNvSpPr txBox="1"/>
          <p:nvPr/>
        </p:nvSpPr>
        <p:spPr>
          <a:xfrm>
            <a:off x="5062093" y="252285"/>
            <a:ext cx="3091307" cy="461665"/>
          </a:xfrm>
          <a:prstGeom prst="rect">
            <a:avLst/>
          </a:prstGeom>
          <a:noFill/>
        </p:spPr>
        <p:txBody>
          <a:bodyPr wrap="none" rtlCol="0">
            <a:spAutoFit/>
          </a:bodyPr>
          <a:lstStyle/>
          <a:p>
            <a:r>
              <a:rPr lang="en-US" sz="2400" b="1" dirty="0" smtClean="0"/>
              <a:t>Spring Cloud Stream</a:t>
            </a:r>
            <a:endParaRPr lang="en-US" sz="2400" b="1" dirty="0"/>
          </a:p>
        </p:txBody>
      </p:sp>
      <p:sp>
        <p:nvSpPr>
          <p:cNvPr id="12" name="TextBox 11"/>
          <p:cNvSpPr txBox="1"/>
          <p:nvPr/>
        </p:nvSpPr>
        <p:spPr>
          <a:xfrm>
            <a:off x="357172" y="3705820"/>
            <a:ext cx="3865161" cy="923330"/>
          </a:xfrm>
          <a:prstGeom prst="rect">
            <a:avLst/>
          </a:prstGeom>
          <a:noFill/>
        </p:spPr>
        <p:txBody>
          <a:bodyPr wrap="none" rtlCol="0">
            <a:spAutoFit/>
          </a:bodyPr>
          <a:lstStyle/>
          <a:p>
            <a:pPr marL="285750" indent="-285750">
              <a:buFont typeface="Arial" panose="020B0604020202020204" pitchFamily="34" charset="0"/>
              <a:buChar char="•"/>
            </a:pPr>
            <a:r>
              <a:rPr lang="en-US" dirty="0" smtClean="0">
                <a:solidFill>
                  <a:srgbClr val="0C3064"/>
                </a:solidFill>
              </a:rPr>
              <a:t>Modules run inside containers</a:t>
            </a:r>
          </a:p>
          <a:p>
            <a:pPr marL="285750" indent="-285750">
              <a:buFont typeface="Arial" panose="020B0604020202020204" pitchFamily="34" charset="0"/>
              <a:buChar char="•"/>
            </a:pPr>
            <a:r>
              <a:rPr lang="en-US" dirty="0" smtClean="0">
                <a:solidFill>
                  <a:srgbClr val="0C3064"/>
                </a:solidFill>
              </a:rPr>
              <a:t>Container is a Boot app</a:t>
            </a:r>
            <a:endParaRPr lang="en-US" dirty="0">
              <a:solidFill>
                <a:srgbClr val="0C3064"/>
              </a:solidFill>
            </a:endParaRPr>
          </a:p>
          <a:p>
            <a:pPr marL="285750" indent="-285750">
              <a:buFont typeface="Arial" panose="020B0604020202020204" pitchFamily="34" charset="0"/>
              <a:buChar char="•"/>
            </a:pPr>
            <a:r>
              <a:rPr lang="en-US" dirty="0" smtClean="0">
                <a:solidFill>
                  <a:srgbClr val="0C3064"/>
                </a:solidFill>
              </a:rPr>
              <a:t>Modules are </a:t>
            </a:r>
            <a:r>
              <a:rPr lang="en-US" dirty="0" err="1" smtClean="0">
                <a:solidFill>
                  <a:srgbClr val="0C3064"/>
                </a:solidFill>
              </a:rPr>
              <a:t>ApplicationContexts</a:t>
            </a:r>
            <a:endParaRPr lang="en-US" dirty="0">
              <a:solidFill>
                <a:srgbClr val="0C3064"/>
              </a:solidFill>
            </a:endParaRPr>
          </a:p>
        </p:txBody>
      </p:sp>
      <p:sp>
        <p:nvSpPr>
          <p:cNvPr id="13" name="TextBox 12"/>
          <p:cNvSpPr txBox="1"/>
          <p:nvPr/>
        </p:nvSpPr>
        <p:spPr>
          <a:xfrm>
            <a:off x="4572000" y="3428821"/>
            <a:ext cx="4531255"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0C3064"/>
                </a:solidFill>
              </a:rPr>
              <a:t>Modules are executable </a:t>
            </a:r>
            <a:r>
              <a:rPr lang="en-US" dirty="0">
                <a:solidFill>
                  <a:srgbClr val="0C3064"/>
                </a:solidFill>
              </a:rPr>
              <a:t>B</a:t>
            </a:r>
            <a:r>
              <a:rPr lang="en-US" dirty="0" smtClean="0">
                <a:solidFill>
                  <a:srgbClr val="0C3064"/>
                </a:solidFill>
              </a:rPr>
              <a:t>oot apps</a:t>
            </a:r>
          </a:p>
          <a:p>
            <a:pPr marL="285750" indent="-285750">
              <a:buFont typeface="Arial" panose="020B0604020202020204" pitchFamily="34" charset="0"/>
              <a:buChar char="•"/>
            </a:pPr>
            <a:r>
              <a:rPr lang="en-US" dirty="0" smtClean="0">
                <a:solidFill>
                  <a:srgbClr val="0C3064"/>
                </a:solidFill>
              </a:rPr>
              <a:t>Easier to use Spring Cloud features</a:t>
            </a:r>
          </a:p>
          <a:p>
            <a:pPr marL="285750" indent="-285750">
              <a:buFont typeface="Arial" panose="020B0604020202020204" pitchFamily="34" charset="0"/>
              <a:buChar char="•"/>
            </a:pPr>
            <a:r>
              <a:rPr lang="en-US" dirty="0" smtClean="0">
                <a:solidFill>
                  <a:srgbClr val="0C3064"/>
                </a:solidFill>
              </a:rPr>
              <a:t>Easier to test, consistent </a:t>
            </a:r>
            <a:r>
              <a:rPr lang="en-US" dirty="0" err="1" smtClean="0">
                <a:solidFill>
                  <a:srgbClr val="0C3064"/>
                </a:solidFill>
              </a:rPr>
              <a:t>dev</a:t>
            </a:r>
            <a:r>
              <a:rPr lang="en-US" dirty="0" smtClean="0">
                <a:solidFill>
                  <a:srgbClr val="0C3064"/>
                </a:solidFill>
              </a:rPr>
              <a:t> experience</a:t>
            </a:r>
            <a:endParaRPr lang="en-US" dirty="0">
              <a:solidFill>
                <a:srgbClr val="0C3064"/>
              </a:solidFill>
            </a:endParaRPr>
          </a:p>
          <a:p>
            <a:pPr marL="285750" indent="-285750">
              <a:buFont typeface="Arial" panose="020B0604020202020204" pitchFamily="34" charset="0"/>
              <a:buChar char="•"/>
            </a:pPr>
            <a:r>
              <a:rPr lang="en-US" dirty="0" smtClean="0">
                <a:solidFill>
                  <a:srgbClr val="0C3064"/>
                </a:solidFill>
              </a:rPr>
              <a:t>Portable and “cloud-native”</a:t>
            </a:r>
            <a:endParaRPr lang="en-US" dirty="0">
              <a:solidFill>
                <a:srgbClr val="0C3064"/>
              </a:solidFill>
            </a:endParaRPr>
          </a:p>
        </p:txBody>
      </p:sp>
      <p:sp>
        <p:nvSpPr>
          <p:cNvPr id="14" name="TextBox 13"/>
          <p:cNvSpPr txBox="1"/>
          <p:nvPr/>
        </p:nvSpPr>
        <p:spPr>
          <a:xfrm>
            <a:off x="7306350" y="1809750"/>
            <a:ext cx="389850" cy="323165"/>
          </a:xfrm>
          <a:prstGeom prst="rect">
            <a:avLst/>
          </a:prstGeom>
          <a:solidFill>
            <a:schemeClr val="tx2"/>
          </a:solidFill>
          <a:ln w="25400">
            <a:solidFill>
              <a:schemeClr val="tx1"/>
            </a:solidFill>
          </a:ln>
        </p:spPr>
        <p:txBody>
          <a:bodyPr wrap="none" bIns="0" rtlCol="0" anchor="ctr" anchorCtr="0">
            <a:spAutoFit/>
          </a:bodyPr>
          <a:lstStyle/>
          <a:p>
            <a:r>
              <a:rPr lang="en-US" b="1" dirty="0" smtClean="0">
                <a:solidFill>
                  <a:schemeClr val="bg1"/>
                </a:solidFill>
              </a:rPr>
              <a:t>M</a:t>
            </a:r>
            <a:endParaRPr lang="en-US" b="1" dirty="0">
              <a:solidFill>
                <a:schemeClr val="bg1"/>
              </a:solidFill>
            </a:endParaRPr>
          </a:p>
        </p:txBody>
      </p:sp>
      <p:sp>
        <p:nvSpPr>
          <p:cNvPr id="15" name="TextBox 14"/>
          <p:cNvSpPr txBox="1"/>
          <p:nvPr/>
        </p:nvSpPr>
        <p:spPr>
          <a:xfrm>
            <a:off x="762000" y="932682"/>
            <a:ext cx="697627" cy="369332"/>
          </a:xfrm>
          <a:prstGeom prst="rect">
            <a:avLst/>
          </a:prstGeom>
          <a:noFill/>
        </p:spPr>
        <p:txBody>
          <a:bodyPr wrap="none" rtlCol="0">
            <a:spAutoFit/>
          </a:bodyPr>
          <a:lstStyle/>
          <a:p>
            <a:r>
              <a:rPr lang="en-US" b="1" dirty="0" smtClean="0"/>
              <a:t>Host</a:t>
            </a:r>
            <a:endParaRPr lang="en-US" b="1" dirty="0"/>
          </a:p>
        </p:txBody>
      </p:sp>
      <p:sp>
        <p:nvSpPr>
          <p:cNvPr id="16" name="TextBox 15"/>
          <p:cNvSpPr txBox="1"/>
          <p:nvPr/>
        </p:nvSpPr>
        <p:spPr>
          <a:xfrm>
            <a:off x="6553200" y="2096185"/>
            <a:ext cx="389850" cy="323165"/>
          </a:xfrm>
          <a:prstGeom prst="rect">
            <a:avLst/>
          </a:prstGeom>
          <a:solidFill>
            <a:schemeClr val="tx2"/>
          </a:solidFill>
          <a:ln w="25400">
            <a:solidFill>
              <a:schemeClr val="tx1"/>
            </a:solidFill>
          </a:ln>
        </p:spPr>
        <p:txBody>
          <a:bodyPr wrap="none" bIns="0" rtlCol="0" anchor="ctr" anchorCtr="0">
            <a:spAutoFit/>
          </a:bodyPr>
          <a:lstStyle/>
          <a:p>
            <a:r>
              <a:rPr lang="en-US" b="1" dirty="0" smtClean="0">
                <a:solidFill>
                  <a:schemeClr val="bg1"/>
                </a:solidFill>
              </a:rPr>
              <a:t>M</a:t>
            </a:r>
            <a:endParaRPr lang="en-US" b="1" dirty="0">
              <a:solidFill>
                <a:schemeClr val="bg1"/>
              </a:solidFill>
            </a:endParaRPr>
          </a:p>
        </p:txBody>
      </p:sp>
      <p:sp>
        <p:nvSpPr>
          <p:cNvPr id="17" name="TextBox 16"/>
          <p:cNvSpPr txBox="1"/>
          <p:nvPr/>
        </p:nvSpPr>
        <p:spPr>
          <a:xfrm>
            <a:off x="6781800" y="1657350"/>
            <a:ext cx="389850" cy="323165"/>
          </a:xfrm>
          <a:prstGeom prst="rect">
            <a:avLst/>
          </a:prstGeom>
          <a:solidFill>
            <a:schemeClr val="tx2"/>
          </a:solidFill>
          <a:ln w="25400">
            <a:solidFill>
              <a:schemeClr val="tx1"/>
            </a:solidFill>
          </a:ln>
        </p:spPr>
        <p:txBody>
          <a:bodyPr wrap="none" bIns="0" rtlCol="0" anchor="ctr" anchorCtr="0">
            <a:spAutoFit/>
          </a:bodyPr>
          <a:lstStyle/>
          <a:p>
            <a:r>
              <a:rPr lang="en-US" b="1" dirty="0" smtClean="0">
                <a:solidFill>
                  <a:schemeClr val="bg1"/>
                </a:solidFill>
              </a:rPr>
              <a:t>M</a:t>
            </a:r>
            <a:endParaRPr lang="en-US" b="1" dirty="0">
              <a:solidFill>
                <a:schemeClr val="bg1"/>
              </a:solidFill>
            </a:endParaRPr>
          </a:p>
        </p:txBody>
      </p:sp>
      <p:sp>
        <p:nvSpPr>
          <p:cNvPr id="18" name="TextBox 17"/>
          <p:cNvSpPr txBox="1"/>
          <p:nvPr/>
        </p:nvSpPr>
        <p:spPr>
          <a:xfrm>
            <a:off x="5486400" y="1809750"/>
            <a:ext cx="389850" cy="323165"/>
          </a:xfrm>
          <a:prstGeom prst="rect">
            <a:avLst/>
          </a:prstGeom>
          <a:solidFill>
            <a:schemeClr val="tx2"/>
          </a:solidFill>
          <a:ln w="25400">
            <a:solidFill>
              <a:schemeClr val="tx1"/>
            </a:solidFill>
          </a:ln>
        </p:spPr>
        <p:txBody>
          <a:bodyPr wrap="none" bIns="0" rtlCol="0" anchor="ctr" anchorCtr="0">
            <a:spAutoFit/>
          </a:bodyPr>
          <a:lstStyle/>
          <a:p>
            <a:r>
              <a:rPr lang="en-US" b="1" dirty="0" smtClean="0">
                <a:solidFill>
                  <a:schemeClr val="bg1"/>
                </a:solidFill>
              </a:rPr>
              <a:t>M</a:t>
            </a:r>
            <a:endParaRPr lang="en-US" b="1" dirty="0">
              <a:solidFill>
                <a:schemeClr val="bg1"/>
              </a:solidFill>
            </a:endParaRPr>
          </a:p>
        </p:txBody>
      </p:sp>
      <p:sp>
        <p:nvSpPr>
          <p:cNvPr id="19" name="TextBox 18"/>
          <p:cNvSpPr txBox="1"/>
          <p:nvPr/>
        </p:nvSpPr>
        <p:spPr>
          <a:xfrm>
            <a:off x="5020350" y="1962150"/>
            <a:ext cx="389850" cy="323165"/>
          </a:xfrm>
          <a:prstGeom prst="rect">
            <a:avLst/>
          </a:prstGeom>
          <a:solidFill>
            <a:schemeClr val="tx2"/>
          </a:solidFill>
          <a:ln w="25400">
            <a:solidFill>
              <a:schemeClr val="tx1"/>
            </a:solidFill>
          </a:ln>
        </p:spPr>
        <p:txBody>
          <a:bodyPr wrap="none" bIns="0" rtlCol="0" anchor="ctr" anchorCtr="0">
            <a:spAutoFit/>
          </a:bodyPr>
          <a:lstStyle/>
          <a:p>
            <a:r>
              <a:rPr lang="en-US" b="1" dirty="0" smtClean="0">
                <a:solidFill>
                  <a:schemeClr val="bg1"/>
                </a:solidFill>
              </a:rPr>
              <a:t>M</a:t>
            </a:r>
            <a:endParaRPr lang="en-US" b="1" dirty="0">
              <a:solidFill>
                <a:schemeClr val="bg1"/>
              </a:solidFill>
            </a:endParaRPr>
          </a:p>
        </p:txBody>
      </p:sp>
      <p:sp>
        <p:nvSpPr>
          <p:cNvPr id="20" name="TextBox 19"/>
          <p:cNvSpPr txBox="1"/>
          <p:nvPr/>
        </p:nvSpPr>
        <p:spPr>
          <a:xfrm>
            <a:off x="3352800" y="1962150"/>
            <a:ext cx="389850" cy="323165"/>
          </a:xfrm>
          <a:prstGeom prst="rect">
            <a:avLst/>
          </a:prstGeom>
          <a:solidFill>
            <a:schemeClr val="tx2"/>
          </a:solidFill>
          <a:ln w="25400">
            <a:solidFill>
              <a:schemeClr val="tx1"/>
            </a:solidFill>
          </a:ln>
        </p:spPr>
        <p:txBody>
          <a:bodyPr wrap="none" bIns="0" rtlCol="0" anchor="ctr" anchorCtr="0">
            <a:spAutoFit/>
          </a:bodyPr>
          <a:lstStyle/>
          <a:p>
            <a:r>
              <a:rPr lang="en-US" b="1" dirty="0" smtClean="0">
                <a:solidFill>
                  <a:schemeClr val="bg1"/>
                </a:solidFill>
              </a:rPr>
              <a:t>M</a:t>
            </a:r>
            <a:endParaRPr lang="en-US" b="1" dirty="0">
              <a:solidFill>
                <a:schemeClr val="bg1"/>
              </a:solidFill>
            </a:endParaRPr>
          </a:p>
        </p:txBody>
      </p:sp>
      <p:sp>
        <p:nvSpPr>
          <p:cNvPr id="21" name="TextBox 20"/>
          <p:cNvSpPr txBox="1"/>
          <p:nvPr/>
        </p:nvSpPr>
        <p:spPr>
          <a:xfrm>
            <a:off x="2599650" y="2248585"/>
            <a:ext cx="389850" cy="323165"/>
          </a:xfrm>
          <a:prstGeom prst="rect">
            <a:avLst/>
          </a:prstGeom>
          <a:solidFill>
            <a:schemeClr val="tx2"/>
          </a:solidFill>
          <a:ln w="25400">
            <a:solidFill>
              <a:schemeClr val="tx1"/>
            </a:solidFill>
          </a:ln>
        </p:spPr>
        <p:txBody>
          <a:bodyPr wrap="none" bIns="0" rtlCol="0" anchor="ctr" anchorCtr="0">
            <a:spAutoFit/>
          </a:bodyPr>
          <a:lstStyle/>
          <a:p>
            <a:r>
              <a:rPr lang="en-US" b="1" dirty="0" smtClean="0">
                <a:solidFill>
                  <a:schemeClr val="bg1"/>
                </a:solidFill>
              </a:rPr>
              <a:t>M</a:t>
            </a:r>
            <a:endParaRPr lang="en-US" b="1" dirty="0">
              <a:solidFill>
                <a:schemeClr val="bg1"/>
              </a:solidFill>
            </a:endParaRPr>
          </a:p>
        </p:txBody>
      </p:sp>
      <p:sp>
        <p:nvSpPr>
          <p:cNvPr id="22" name="TextBox 21"/>
          <p:cNvSpPr txBox="1"/>
          <p:nvPr/>
        </p:nvSpPr>
        <p:spPr>
          <a:xfrm>
            <a:off x="2828250" y="1809750"/>
            <a:ext cx="389850" cy="323165"/>
          </a:xfrm>
          <a:prstGeom prst="rect">
            <a:avLst/>
          </a:prstGeom>
          <a:solidFill>
            <a:schemeClr val="tx2"/>
          </a:solidFill>
          <a:ln w="25400">
            <a:solidFill>
              <a:schemeClr val="tx1"/>
            </a:solidFill>
          </a:ln>
        </p:spPr>
        <p:txBody>
          <a:bodyPr wrap="none" bIns="0" rtlCol="0" anchor="ctr" anchorCtr="0">
            <a:spAutoFit/>
          </a:bodyPr>
          <a:lstStyle/>
          <a:p>
            <a:r>
              <a:rPr lang="en-US" b="1" dirty="0" smtClean="0">
                <a:solidFill>
                  <a:schemeClr val="bg1"/>
                </a:solidFill>
              </a:rPr>
              <a:t>M</a:t>
            </a:r>
            <a:endParaRPr lang="en-US" b="1" dirty="0">
              <a:solidFill>
                <a:schemeClr val="bg1"/>
              </a:solidFill>
            </a:endParaRPr>
          </a:p>
        </p:txBody>
      </p:sp>
      <p:sp>
        <p:nvSpPr>
          <p:cNvPr id="23" name="TextBox 22"/>
          <p:cNvSpPr txBox="1"/>
          <p:nvPr/>
        </p:nvSpPr>
        <p:spPr>
          <a:xfrm>
            <a:off x="1532850" y="1962150"/>
            <a:ext cx="389850" cy="323165"/>
          </a:xfrm>
          <a:prstGeom prst="rect">
            <a:avLst/>
          </a:prstGeom>
          <a:solidFill>
            <a:schemeClr val="tx2"/>
          </a:solidFill>
          <a:ln w="25400">
            <a:solidFill>
              <a:schemeClr val="tx1"/>
            </a:solidFill>
          </a:ln>
        </p:spPr>
        <p:txBody>
          <a:bodyPr wrap="none" bIns="0" rtlCol="0" anchor="ctr" anchorCtr="0">
            <a:spAutoFit/>
          </a:bodyPr>
          <a:lstStyle/>
          <a:p>
            <a:r>
              <a:rPr lang="en-US" b="1" dirty="0" smtClean="0">
                <a:solidFill>
                  <a:schemeClr val="bg1"/>
                </a:solidFill>
              </a:rPr>
              <a:t>M</a:t>
            </a:r>
            <a:endParaRPr lang="en-US" b="1" dirty="0">
              <a:solidFill>
                <a:schemeClr val="bg1"/>
              </a:solidFill>
            </a:endParaRPr>
          </a:p>
        </p:txBody>
      </p:sp>
      <p:sp>
        <p:nvSpPr>
          <p:cNvPr id="24" name="TextBox 23"/>
          <p:cNvSpPr txBox="1"/>
          <p:nvPr/>
        </p:nvSpPr>
        <p:spPr>
          <a:xfrm>
            <a:off x="1066800" y="2114550"/>
            <a:ext cx="389850" cy="323165"/>
          </a:xfrm>
          <a:prstGeom prst="rect">
            <a:avLst/>
          </a:prstGeom>
          <a:solidFill>
            <a:schemeClr val="tx2"/>
          </a:solidFill>
          <a:ln w="25400">
            <a:solidFill>
              <a:schemeClr val="tx1"/>
            </a:solidFill>
          </a:ln>
        </p:spPr>
        <p:txBody>
          <a:bodyPr wrap="none" bIns="0" rtlCol="0" anchor="ctr" anchorCtr="0">
            <a:spAutoFit/>
          </a:bodyPr>
          <a:lstStyle/>
          <a:p>
            <a:r>
              <a:rPr lang="en-US" b="1" dirty="0" smtClean="0">
                <a:solidFill>
                  <a:schemeClr val="bg1"/>
                </a:solidFill>
              </a:rPr>
              <a:t>M</a:t>
            </a:r>
            <a:endParaRPr lang="en-US" b="1" dirty="0">
              <a:solidFill>
                <a:schemeClr val="bg1"/>
              </a:solidFill>
            </a:endParaRPr>
          </a:p>
        </p:txBody>
      </p:sp>
      <p:cxnSp>
        <p:nvCxnSpPr>
          <p:cNvPr id="26" name="Straight Connector 25"/>
          <p:cNvCxnSpPr/>
          <p:nvPr/>
        </p:nvCxnSpPr>
        <p:spPr>
          <a:xfrm>
            <a:off x="4445786" y="209550"/>
            <a:ext cx="0" cy="4419600"/>
          </a:xfrm>
          <a:prstGeom prst="line">
            <a:avLst/>
          </a:prstGeom>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1447800" y="3028950"/>
            <a:ext cx="1828800" cy="609600"/>
          </a:xfrm>
          <a:prstGeom prst="rect">
            <a:avLst/>
          </a:prstGeom>
          <a:solidFill>
            <a:srgbClr val="FFAE3E"/>
          </a:solidFill>
          <a:ln>
            <a:solidFill>
              <a:srgbClr val="53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ZooKeeper</a:t>
            </a:r>
            <a:endParaRPr lang="en-US" b="1" dirty="0">
              <a:solidFill>
                <a:schemeClr val="tx1"/>
              </a:solidFill>
            </a:endParaRPr>
          </a:p>
        </p:txBody>
      </p:sp>
      <p:sp>
        <p:nvSpPr>
          <p:cNvPr id="25" name="Rectangle 24"/>
          <p:cNvSpPr/>
          <p:nvPr/>
        </p:nvSpPr>
        <p:spPr>
          <a:xfrm>
            <a:off x="5029200" y="3105150"/>
            <a:ext cx="3810000" cy="3048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rPr>
              <a:t>Spring Cloud Data Flow (optional)</a:t>
            </a:r>
            <a:endParaRPr lang="en-US" b="1" dirty="0">
              <a:solidFill>
                <a:schemeClr val="tx1"/>
              </a:solidFill>
            </a:endParaRPr>
          </a:p>
        </p:txBody>
      </p:sp>
      <p:sp>
        <p:nvSpPr>
          <p:cNvPr id="27" name="Rectangle 26"/>
          <p:cNvSpPr/>
          <p:nvPr/>
        </p:nvSpPr>
        <p:spPr>
          <a:xfrm>
            <a:off x="5029200" y="2800350"/>
            <a:ext cx="3810000" cy="304800"/>
          </a:xfrm>
          <a:prstGeom prst="rect">
            <a:avLst/>
          </a:prstGeom>
          <a:solidFill>
            <a:srgbClr val="FFAE3E"/>
          </a:solidFill>
          <a:ln>
            <a:solidFill>
              <a:srgbClr val="53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SPI Implementation</a:t>
            </a:r>
            <a:endParaRPr lang="en-US" b="1" dirty="0">
              <a:solidFill>
                <a:schemeClr val="tx1"/>
              </a:solidFill>
            </a:endParaRPr>
          </a:p>
        </p:txBody>
      </p:sp>
    </p:spTree>
    <p:extLst>
      <p:ext uri="{BB962C8B-B14F-4D97-AF65-F5344CB8AC3E}">
        <p14:creationId xmlns:p14="http://schemas.microsoft.com/office/powerpoint/2010/main" val="73829844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sp>
        <p:nvSpPr>
          <p:cNvPr id="3" name="Content Placeholder 2"/>
          <p:cNvSpPr>
            <a:spLocks noGrp="1"/>
          </p:cNvSpPr>
          <p:nvPr>
            <p:ph idx="1"/>
          </p:nvPr>
        </p:nvSpPr>
        <p:spPr/>
        <p:txBody>
          <a:bodyPr/>
          <a:lstStyle/>
          <a:p>
            <a:r>
              <a:rPr lang="en-US" dirty="0" smtClean="0"/>
              <a:t>Local</a:t>
            </a:r>
          </a:p>
          <a:p>
            <a:r>
              <a:rPr lang="en-US" dirty="0" smtClean="0"/>
              <a:t>YARN</a:t>
            </a:r>
          </a:p>
          <a:p>
            <a:r>
              <a:rPr lang="en-US" dirty="0" smtClean="0"/>
              <a:t>Lattice</a:t>
            </a:r>
          </a:p>
          <a:p>
            <a:r>
              <a:rPr lang="en-US" dirty="0" smtClean="0"/>
              <a:t>Cloud Foundry</a:t>
            </a:r>
            <a:endParaRPr lang="en-US" dirty="0"/>
          </a:p>
        </p:txBody>
      </p:sp>
      <p:sp>
        <p:nvSpPr>
          <p:cNvPr id="4" name="Slide Number Placeholder 3"/>
          <p:cNvSpPr>
            <a:spLocks noGrp="1"/>
          </p:cNvSpPr>
          <p:nvPr>
            <p:ph type="sldNum" sz="quarter" idx="12"/>
          </p:nvPr>
        </p:nvSpPr>
        <p:spPr/>
        <p:txBody>
          <a:bodyPr/>
          <a:lstStyle/>
          <a:p>
            <a:fld id="{3CA7D8A6-1136-4C38-ADB5-83A54ED516A9}" type="slidenum">
              <a:rPr lang="en-US" smtClean="0"/>
              <a:t>11</a:t>
            </a:fld>
            <a:endParaRPr lang="en-US" dirty="0"/>
          </a:p>
        </p:txBody>
      </p:sp>
      <p:pic>
        <p:nvPicPr>
          <p:cNvPr id="5" name="Picture 3" descr="C:\Users\sdunn\Documents\Pivotal Open Source\Cloud Foundry\brand\logo\CF_Logo_Horizontal_Lar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5600" y="2800350"/>
            <a:ext cx="3451669" cy="5100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adoop-log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5200" y="1504950"/>
            <a:ext cx="2246818" cy="531747"/>
          </a:xfrm>
          <a:prstGeom prst="rect">
            <a:avLst/>
          </a:prstGeom>
        </p:spPr>
      </p:pic>
      <p:pic>
        <p:nvPicPr>
          <p:cNvPr id="7" name="Picture 6" descr="latti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200" y="1657350"/>
            <a:ext cx="1396844" cy="1581150"/>
          </a:xfrm>
          <a:prstGeom prst="rect">
            <a:avLst/>
          </a:prstGeom>
        </p:spPr>
      </p:pic>
    </p:spTree>
    <p:extLst>
      <p:ext uri="{BB962C8B-B14F-4D97-AF65-F5344CB8AC3E}">
        <p14:creationId xmlns:p14="http://schemas.microsoft.com/office/powerpoint/2010/main" val="1170741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9144000" cy="2800350"/>
          </a:xfrm>
          <a:prstGeom prst="rect">
            <a:avLst/>
          </a:prstGeom>
          <a:solidFill>
            <a:srgbClr val="9CD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0" y="-4189"/>
            <a:ext cx="9144000" cy="2371726"/>
          </a:xfrm>
          <a:prstGeom prst="rect">
            <a:avLst/>
          </a:prstGeom>
          <a:solidFill>
            <a:srgbClr val="0C3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1"/>
          </p:nvPr>
        </p:nvSpPr>
        <p:spPr/>
        <p:txBody>
          <a:bodyPr/>
          <a:lstStyle/>
          <a:p>
            <a:fld id="{3CA7D8A6-1136-4C38-ADB5-83A54ED516A9}" type="slidenum">
              <a:rPr lang="en-US" smtClean="0"/>
              <a:t>12</a:t>
            </a:fld>
            <a:endParaRPr lang="en-US" dirty="0"/>
          </a:p>
        </p:txBody>
      </p:sp>
      <p:sp>
        <p:nvSpPr>
          <p:cNvPr id="6" name="Shape 62"/>
          <p:cNvSpPr/>
          <p:nvPr/>
        </p:nvSpPr>
        <p:spPr>
          <a:xfrm>
            <a:off x="381000" y="2876550"/>
            <a:ext cx="8453437" cy="2031325"/>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lstStyle>
          <a:p>
            <a:pPr lvl="0">
              <a:defRPr>
                <a:solidFill>
                  <a:srgbClr val="000000"/>
                </a:solidFill>
              </a:defRPr>
            </a:pPr>
            <a:r>
              <a:rPr lang="en-US" dirty="0">
                <a:solidFill>
                  <a:srgbClr val="333333"/>
                </a:solidFill>
              </a:rPr>
              <a:t>Stream Processing at Scale with Spring XD and </a:t>
            </a:r>
            <a:r>
              <a:rPr lang="en-US" dirty="0" smtClean="0">
                <a:solidFill>
                  <a:srgbClr val="333333"/>
                </a:solidFill>
              </a:rPr>
              <a:t>Kafka</a:t>
            </a:r>
          </a:p>
          <a:p>
            <a:pPr lvl="0">
              <a:defRPr>
                <a:solidFill>
                  <a:srgbClr val="000000"/>
                </a:solidFill>
              </a:defRPr>
            </a:pPr>
            <a:r>
              <a:rPr lang="en-US" dirty="0" smtClean="0">
                <a:solidFill>
                  <a:srgbClr val="333333"/>
                </a:solidFill>
              </a:rPr>
              <a:t>Marius </a:t>
            </a:r>
            <a:r>
              <a:rPr lang="en-US" dirty="0" err="1" smtClean="0">
                <a:solidFill>
                  <a:srgbClr val="333333"/>
                </a:solidFill>
              </a:rPr>
              <a:t>Bogoevici</a:t>
            </a:r>
            <a:r>
              <a:rPr lang="en-US" dirty="0">
                <a:solidFill>
                  <a:srgbClr val="333333"/>
                </a:solidFill>
              </a:rPr>
              <a:t> - September 16, </a:t>
            </a:r>
            <a:r>
              <a:rPr lang="en-US" dirty="0" smtClean="0">
                <a:solidFill>
                  <a:srgbClr val="333333"/>
                </a:solidFill>
              </a:rPr>
              <a:t>2015 14</a:t>
            </a:r>
            <a:r>
              <a:rPr lang="en-US" dirty="0">
                <a:solidFill>
                  <a:srgbClr val="333333"/>
                </a:solidFill>
              </a:rPr>
              <a:t>:30 - 16:00</a:t>
            </a:r>
          </a:p>
          <a:p>
            <a:pPr lvl="0">
              <a:defRPr>
                <a:solidFill>
                  <a:srgbClr val="000000"/>
                </a:solidFill>
              </a:defRPr>
            </a:pPr>
            <a:endParaRPr lang="en-US" dirty="0" smtClean="0">
              <a:solidFill>
                <a:srgbClr val="333333"/>
              </a:solidFill>
            </a:endParaRPr>
          </a:p>
          <a:p>
            <a:pPr>
              <a:defRPr>
                <a:solidFill>
                  <a:srgbClr val="000000"/>
                </a:solidFill>
              </a:defRPr>
            </a:pPr>
            <a:r>
              <a:rPr lang="en-US" dirty="0" err="1">
                <a:solidFill>
                  <a:srgbClr val="333333"/>
                </a:solidFill>
              </a:rPr>
              <a:t>Hadoop</a:t>
            </a:r>
            <a:r>
              <a:rPr lang="en-US" dirty="0">
                <a:solidFill>
                  <a:srgbClr val="333333"/>
                </a:solidFill>
              </a:rPr>
              <a:t> Workflows and Distributed YARN Apps using Spring technologies - Thomas </a:t>
            </a:r>
            <a:r>
              <a:rPr lang="en-US" dirty="0" err="1">
                <a:solidFill>
                  <a:srgbClr val="333333"/>
                </a:solidFill>
              </a:rPr>
              <a:t>Risberg</a:t>
            </a:r>
            <a:r>
              <a:rPr lang="en-US" dirty="0">
                <a:solidFill>
                  <a:srgbClr val="333333"/>
                </a:solidFill>
              </a:rPr>
              <a:t>, </a:t>
            </a:r>
            <a:r>
              <a:rPr lang="en-US" dirty="0" err="1">
                <a:solidFill>
                  <a:srgbClr val="333333"/>
                </a:solidFill>
              </a:rPr>
              <a:t>Janne</a:t>
            </a:r>
            <a:r>
              <a:rPr lang="en-US" dirty="0">
                <a:solidFill>
                  <a:srgbClr val="333333"/>
                </a:solidFill>
              </a:rPr>
              <a:t> </a:t>
            </a:r>
            <a:r>
              <a:rPr lang="en-US" dirty="0" err="1" smtClean="0">
                <a:solidFill>
                  <a:srgbClr val="333333"/>
                </a:solidFill>
              </a:rPr>
              <a:t>Valkealahti</a:t>
            </a:r>
            <a:endParaRPr lang="en-US" dirty="0" smtClean="0">
              <a:solidFill>
                <a:srgbClr val="333333"/>
              </a:solidFill>
            </a:endParaRPr>
          </a:p>
          <a:p>
            <a:pPr>
              <a:defRPr>
                <a:solidFill>
                  <a:srgbClr val="000000"/>
                </a:solidFill>
              </a:defRPr>
            </a:pPr>
            <a:r>
              <a:rPr lang="en-US" dirty="0">
                <a:solidFill>
                  <a:srgbClr val="333333"/>
                </a:solidFill>
              </a:rPr>
              <a:t>September 16, 2015 10:30 - 12:00 </a:t>
            </a:r>
            <a:endParaRPr lang="en-US" dirty="0" smtClean="0">
              <a:solidFill>
                <a:srgbClr val="333333"/>
              </a:solidFill>
            </a:endParaRPr>
          </a:p>
          <a:p>
            <a:pPr>
              <a:defRPr>
                <a:solidFill>
                  <a:srgbClr val="000000"/>
                </a:solidFill>
              </a:defRPr>
            </a:pPr>
            <a:endParaRPr lang="en-US" dirty="0">
              <a:solidFill>
                <a:srgbClr val="333333"/>
              </a:solidFill>
            </a:endParaRPr>
          </a:p>
        </p:txBody>
      </p:sp>
      <p:sp>
        <p:nvSpPr>
          <p:cNvPr id="15" name="Title 14"/>
          <p:cNvSpPr>
            <a:spLocks noGrp="1"/>
          </p:cNvSpPr>
          <p:nvPr>
            <p:ph type="title"/>
          </p:nvPr>
        </p:nvSpPr>
        <p:spPr>
          <a:xfrm>
            <a:off x="347472" y="1447801"/>
            <a:ext cx="8458200" cy="514349"/>
          </a:xfrm>
        </p:spPr>
        <p:txBody>
          <a:bodyPr/>
          <a:lstStyle/>
          <a:p>
            <a:pPr algn="ctr"/>
            <a:r>
              <a:rPr lang="en-US" dirty="0" smtClean="0">
                <a:solidFill>
                  <a:schemeClr val="bg1"/>
                </a:solidFill>
              </a:rPr>
              <a:t>Learn More. Stay Connected.</a:t>
            </a:r>
            <a:endParaRPr lang="en-US" dirty="0">
              <a:solidFill>
                <a:schemeClr val="bg1"/>
              </a:solidFill>
            </a:endParaRPr>
          </a:p>
        </p:txBody>
      </p:sp>
      <p:pic>
        <p:nvPicPr>
          <p:cNvPr id="1029" name="Picture 5" descr="C:\Users\sdunn\Documents\Pivotal Open Source\events\SpringOne2GX 2015\presentation\assets\SpringOne2015-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3731" y="228601"/>
            <a:ext cx="2776537" cy="1008809"/>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2974349" y="2417117"/>
            <a:ext cx="1394934" cy="307777"/>
          </a:xfrm>
          <a:prstGeom prst="rect">
            <a:avLst/>
          </a:prstGeom>
          <a:noFill/>
        </p:spPr>
        <p:txBody>
          <a:bodyPr wrap="none" rtlCol="0">
            <a:spAutoFit/>
          </a:bodyPr>
          <a:lstStyle/>
          <a:p>
            <a:r>
              <a:rPr lang="en-US" sz="1400" dirty="0">
                <a:solidFill>
                  <a:srgbClr val="0C3064"/>
                </a:solidFill>
              </a:rPr>
              <a:t>@</a:t>
            </a:r>
            <a:r>
              <a:rPr lang="en-US" sz="1400" dirty="0" err="1" smtClean="0">
                <a:solidFill>
                  <a:srgbClr val="0C3064"/>
                </a:solidFill>
              </a:rPr>
              <a:t>springcentral</a:t>
            </a:r>
            <a:endParaRPr lang="en-US" sz="1400" dirty="0">
              <a:solidFill>
                <a:srgbClr val="0C3064"/>
              </a:solidFill>
            </a:endParaRPr>
          </a:p>
        </p:txBody>
      </p:sp>
      <p:sp>
        <p:nvSpPr>
          <p:cNvPr id="25" name="TextBox 24"/>
          <p:cNvSpPr txBox="1"/>
          <p:nvPr/>
        </p:nvSpPr>
        <p:spPr>
          <a:xfrm>
            <a:off x="5359446" y="2417117"/>
            <a:ext cx="1366080" cy="307777"/>
          </a:xfrm>
          <a:prstGeom prst="rect">
            <a:avLst/>
          </a:prstGeom>
          <a:noFill/>
        </p:spPr>
        <p:txBody>
          <a:bodyPr wrap="none" rtlCol="0">
            <a:spAutoFit/>
          </a:bodyPr>
          <a:lstStyle/>
          <a:p>
            <a:r>
              <a:rPr lang="en-US" sz="1400" dirty="0" smtClean="0">
                <a:solidFill>
                  <a:srgbClr val="0C3064"/>
                </a:solidFill>
              </a:rPr>
              <a:t>Spring.io/video</a:t>
            </a:r>
            <a:endParaRPr lang="en-US" sz="1400" dirty="0">
              <a:solidFill>
                <a:srgbClr val="0C3064"/>
              </a:solidFill>
            </a:endParaRPr>
          </a:p>
        </p:txBody>
      </p:sp>
      <p:pic>
        <p:nvPicPr>
          <p:cNvPr id="12" name="Picture 25" descr="C:\Users\sdunn\Documents\Pivotal Open Source\events\SpringOne2GX 2015\presentation\assets\icons\twitter-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03150" y="2445222"/>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0" descr="C:\Users\sdunn\Documents\Pivotal Open Source\events\SpringOne2GX 2015\presentation\assets\icons\youtube-blu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8720" y="2445222"/>
            <a:ext cx="274320" cy="27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50635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Harbor Statement</a:t>
            </a:r>
            <a:endParaRPr lang="en-US" dirty="0"/>
          </a:p>
        </p:txBody>
      </p:sp>
      <p:sp>
        <p:nvSpPr>
          <p:cNvPr id="3" name="Content Placeholder 2"/>
          <p:cNvSpPr>
            <a:spLocks noGrp="1"/>
          </p:cNvSpPr>
          <p:nvPr>
            <p:ph idx="1"/>
          </p:nvPr>
        </p:nvSpPr>
        <p:spPr/>
        <p:txBody>
          <a:bodyPr/>
          <a:lstStyle/>
          <a:p>
            <a:pPr marL="0" indent="0">
              <a:buNone/>
            </a:pPr>
            <a:r>
              <a:rPr lang="en-US" dirty="0"/>
              <a:t>The following is intended to outline the general direction of </a:t>
            </a:r>
            <a:r>
              <a:rPr lang="en-US" dirty="0" err="1"/>
              <a:t>Pivotal's</a:t>
            </a:r>
            <a:r>
              <a:rPr lang="en-US" dirty="0"/>
              <a:t> offerings. It is intended for information purposes only and may not be incorporated into any contract.  Any information regarding pre-release of Pivotal offerings, future updates or other planned modifications is subject to ongoing evaluation by Pivotal and is subject to change. This information is provided without warranty or any kind, express or implied, and is not a commitment to deliver any material, code, or functionality, and should not be relied upon in making purchasing decisions regarding </a:t>
            </a:r>
            <a:r>
              <a:rPr lang="en-US" dirty="0" err="1"/>
              <a:t>Pivotal's</a:t>
            </a:r>
            <a:r>
              <a:rPr lang="en-US" dirty="0"/>
              <a:t> offerings. These purchasing decisions should only be based on features currently available.  The development, release, and timing of any features or functionality described for </a:t>
            </a:r>
            <a:r>
              <a:rPr lang="en-US" dirty="0" err="1"/>
              <a:t>Pivotal's</a:t>
            </a:r>
            <a:r>
              <a:rPr lang="en-US" dirty="0"/>
              <a:t> offerings in this presentation remain at the sole discretion of Pivotal.  Pivotal has no obligation to update forward looking information in this presentation.</a:t>
            </a:r>
          </a:p>
        </p:txBody>
      </p:sp>
      <p:sp>
        <p:nvSpPr>
          <p:cNvPr id="4" name="Slide Number Placeholder 3"/>
          <p:cNvSpPr>
            <a:spLocks noGrp="1"/>
          </p:cNvSpPr>
          <p:nvPr>
            <p:ph type="sldNum" sz="quarter" idx="12"/>
          </p:nvPr>
        </p:nvSpPr>
        <p:spPr/>
        <p:txBody>
          <a:bodyPr/>
          <a:lstStyle/>
          <a:p>
            <a:fld id="{3CA7D8A6-1136-4C38-ADB5-83A54ED516A9}" type="slidenum">
              <a:rPr lang="en-US" smtClean="0"/>
              <a:t>2</a:t>
            </a:fld>
            <a:endParaRPr lang="en-US" dirty="0"/>
          </a:p>
        </p:txBody>
      </p:sp>
    </p:spTree>
    <p:extLst>
      <p:ext uri="{BB962C8B-B14F-4D97-AF65-F5344CB8AC3E}">
        <p14:creationId xmlns:p14="http://schemas.microsoft.com/office/powerpoint/2010/main" val="283102188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Streaming and Batching with Spring XD</a:t>
            </a:r>
          </a:p>
          <a:p>
            <a:r>
              <a:rPr lang="en-US" dirty="0"/>
              <a:t>From </a:t>
            </a:r>
            <a:r>
              <a:rPr lang="en-US" dirty="0" smtClean="0"/>
              <a:t>Modules </a:t>
            </a:r>
            <a:r>
              <a:rPr lang="en-US" dirty="0"/>
              <a:t>to </a:t>
            </a:r>
            <a:r>
              <a:rPr lang="en-US" dirty="0" err="1" smtClean="0"/>
              <a:t>Microservices</a:t>
            </a:r>
            <a:endParaRPr lang="en-US" dirty="0"/>
          </a:p>
          <a:p>
            <a:r>
              <a:rPr lang="en-US" dirty="0"/>
              <a:t>Orchestration by Spring Cloud Data Flow</a:t>
            </a:r>
          </a:p>
          <a:p>
            <a:r>
              <a:rPr lang="en-US" dirty="0"/>
              <a:t>Demos</a:t>
            </a:r>
          </a:p>
          <a:p>
            <a:pPr lvl="1"/>
            <a:r>
              <a:rPr lang="en-US" dirty="0"/>
              <a:t>Local</a:t>
            </a:r>
          </a:p>
          <a:p>
            <a:pPr lvl="1"/>
            <a:r>
              <a:rPr lang="en-US" dirty="0"/>
              <a:t>YARN</a:t>
            </a:r>
          </a:p>
          <a:p>
            <a:pPr lvl="1"/>
            <a:r>
              <a:rPr lang="en-US" dirty="0"/>
              <a:t>Lattice</a:t>
            </a:r>
          </a:p>
          <a:p>
            <a:pPr lvl="1"/>
            <a:r>
              <a:rPr lang="en-US" dirty="0"/>
              <a:t>Cloud </a:t>
            </a:r>
            <a:r>
              <a:rPr lang="en-US" dirty="0" smtClean="0"/>
              <a:t>Foundry</a:t>
            </a:r>
            <a:endParaRPr lang="en-US" dirty="0"/>
          </a:p>
        </p:txBody>
      </p:sp>
      <p:sp>
        <p:nvSpPr>
          <p:cNvPr id="4" name="Slide Number Placeholder 3"/>
          <p:cNvSpPr>
            <a:spLocks noGrp="1"/>
          </p:cNvSpPr>
          <p:nvPr>
            <p:ph type="sldNum" sz="quarter" idx="12"/>
          </p:nvPr>
        </p:nvSpPr>
        <p:spPr/>
        <p:txBody>
          <a:bodyPr/>
          <a:lstStyle/>
          <a:p>
            <a:fld id="{3CA7D8A6-1136-4C38-ADB5-83A54ED516A9}" type="slidenum">
              <a:rPr lang="en-US" smtClean="0"/>
              <a:t>3</a:t>
            </a:fld>
            <a:endParaRPr lang="en-US" dirty="0"/>
          </a:p>
        </p:txBody>
      </p:sp>
    </p:spTree>
    <p:extLst>
      <p:ext uri="{BB962C8B-B14F-4D97-AF65-F5344CB8AC3E}">
        <p14:creationId xmlns:p14="http://schemas.microsoft.com/office/powerpoint/2010/main" val="4096092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Streaming and Batching with Spring XD</a:t>
            </a:r>
            <a:endParaRPr lang="en-US" dirty="0"/>
          </a:p>
        </p:txBody>
      </p:sp>
      <p:sp>
        <p:nvSpPr>
          <p:cNvPr id="4" name="Slide Number Placeholder 3"/>
          <p:cNvSpPr>
            <a:spLocks noGrp="1"/>
          </p:cNvSpPr>
          <p:nvPr>
            <p:ph type="sldNum" sz="quarter" idx="12"/>
          </p:nvPr>
        </p:nvSpPr>
        <p:spPr/>
        <p:txBody>
          <a:bodyPr/>
          <a:lstStyle/>
          <a:p>
            <a:fld id="{3CA7D8A6-1136-4C38-ADB5-83A54ED516A9}" type="slidenum">
              <a:rPr lang="en-US" smtClean="0"/>
              <a:t>4</a:t>
            </a:fld>
            <a:endParaRPr lang="en-US" dirty="0"/>
          </a:p>
        </p:txBody>
      </p:sp>
      <p:pic>
        <p:nvPicPr>
          <p:cNvPr id="5" name="Shape 40"/>
          <p:cNvPicPr>
            <a:picLocks noChangeAspect="1"/>
          </p:cNvPicPr>
          <p:nvPr/>
        </p:nvPicPr>
        <p:blipFill>
          <a:blip r:embed="rId2">
            <a:alphaModFix/>
          </a:blip>
          <a:stretch>
            <a:fillRect/>
          </a:stretch>
        </p:blipFill>
        <p:spPr>
          <a:xfrm>
            <a:off x="1447800" y="895350"/>
            <a:ext cx="6248400" cy="3352800"/>
          </a:xfrm>
          <a:prstGeom prst="rect">
            <a:avLst/>
          </a:prstGeom>
          <a:noFill/>
          <a:ln w="12700" cmpd="sng">
            <a:solidFill>
              <a:schemeClr val="tx2"/>
            </a:solidFill>
          </a:ln>
        </p:spPr>
      </p:pic>
    </p:spTree>
    <p:extLst>
      <p:ext uri="{BB962C8B-B14F-4D97-AF65-F5344CB8AC3E}">
        <p14:creationId xmlns:p14="http://schemas.microsoft.com/office/powerpoint/2010/main" val="2512563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Spring XD Modules</a:t>
            </a:r>
            <a:endParaRPr lang="en-US" dirty="0"/>
          </a:p>
        </p:txBody>
      </p:sp>
      <p:sp>
        <p:nvSpPr>
          <p:cNvPr id="6" name="Content Placeholder 5"/>
          <p:cNvSpPr>
            <a:spLocks noGrp="1"/>
          </p:cNvSpPr>
          <p:nvPr>
            <p:ph sz="half" idx="1"/>
          </p:nvPr>
        </p:nvSpPr>
        <p:spPr/>
        <p:txBody>
          <a:bodyPr/>
          <a:lstStyle/>
          <a:p>
            <a:r>
              <a:rPr lang="en-US" dirty="0"/>
              <a:t>Execute inside of a Spring XD Container</a:t>
            </a:r>
          </a:p>
          <a:p>
            <a:r>
              <a:rPr lang="en-US" dirty="0"/>
              <a:t>Consist of beans in an application context</a:t>
            </a:r>
          </a:p>
          <a:p>
            <a:r>
              <a:rPr lang="en-US" dirty="0"/>
              <a:t>Multiple modules may run in a container, each with their own class loader</a:t>
            </a:r>
          </a:p>
          <a:p>
            <a:pPr marL="0" indent="0">
              <a:buNone/>
            </a:pPr>
            <a:endParaRPr lang="en-US" dirty="0"/>
          </a:p>
        </p:txBody>
      </p:sp>
      <p:sp>
        <p:nvSpPr>
          <p:cNvPr id="4" name="Slide Number Placeholder 3"/>
          <p:cNvSpPr>
            <a:spLocks noGrp="1"/>
          </p:cNvSpPr>
          <p:nvPr>
            <p:ph type="sldNum" sz="quarter" idx="12"/>
          </p:nvPr>
        </p:nvSpPr>
        <p:spPr/>
        <p:txBody>
          <a:bodyPr/>
          <a:lstStyle/>
          <a:p>
            <a:fld id="{3CA7D8A6-1136-4C38-ADB5-83A54ED516A9}" type="slidenum">
              <a:rPr lang="en-US" smtClean="0"/>
              <a:t>5</a:t>
            </a:fld>
            <a:endParaRPr lang="en-US" dirty="0"/>
          </a:p>
        </p:txBody>
      </p:sp>
      <p:pic>
        <p:nvPicPr>
          <p:cNvPr id="9" name="Shape 80"/>
          <p:cNvPicPr preferRelativeResize="0">
            <a:picLocks noGrp="1"/>
          </p:cNvPicPr>
          <p:nvPr>
            <p:ph sz="half" idx="2"/>
          </p:nvPr>
        </p:nvPicPr>
        <p:blipFill>
          <a:blip r:embed="rId2">
            <a:alphaModFix/>
          </a:blip>
          <a:srcRect l="-11933" r="-11933"/>
          <a:stretch>
            <a:fillRect/>
          </a:stretch>
        </p:blipFill>
        <p:spPr>
          <a:xfrm>
            <a:off x="4765675" y="900113"/>
            <a:ext cx="4038600" cy="2546350"/>
          </a:xfrm>
          <a:prstGeom prst="rect">
            <a:avLst/>
          </a:prstGeom>
          <a:noFill/>
          <a:ln>
            <a:solidFill>
              <a:srgbClr val="9BBB59"/>
            </a:solidFill>
          </a:ln>
        </p:spPr>
      </p:pic>
    </p:spTree>
    <p:extLst>
      <p:ext uri="{BB962C8B-B14F-4D97-AF65-F5344CB8AC3E}">
        <p14:creationId xmlns:p14="http://schemas.microsoft.com/office/powerpoint/2010/main" val="568155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Room For Improvement</a:t>
            </a:r>
          </a:p>
        </p:txBody>
      </p:sp>
      <p:sp>
        <p:nvSpPr>
          <p:cNvPr id="7" name="Content Placeholder 6"/>
          <p:cNvSpPr>
            <a:spLocks noGrp="1"/>
          </p:cNvSpPr>
          <p:nvPr>
            <p:ph idx="1"/>
          </p:nvPr>
        </p:nvSpPr>
        <p:spPr/>
        <p:txBody>
          <a:bodyPr/>
          <a:lstStyle/>
          <a:p>
            <a:r>
              <a:rPr lang="en-US" dirty="0"/>
              <a:t>Custom module development was somewhat complex</a:t>
            </a:r>
          </a:p>
          <a:p>
            <a:r>
              <a:rPr lang="en-US" dirty="0" err="1"/>
              <a:t>Classloader</a:t>
            </a:r>
            <a:r>
              <a:rPr lang="en-US" dirty="0"/>
              <a:t> issues, jar proliferation in the lib directory</a:t>
            </a:r>
          </a:p>
          <a:p>
            <a:r>
              <a:rPr lang="en-US" dirty="0"/>
              <a:t>Feature requests for a more dynamic distributed runtime (scale up, down)</a:t>
            </a:r>
          </a:p>
          <a:p>
            <a:endParaRPr lang="en-US" dirty="0"/>
          </a:p>
        </p:txBody>
      </p:sp>
      <p:sp>
        <p:nvSpPr>
          <p:cNvPr id="5" name="Slide Number Placeholder 4"/>
          <p:cNvSpPr>
            <a:spLocks noGrp="1"/>
          </p:cNvSpPr>
          <p:nvPr>
            <p:ph type="sldNum" sz="quarter" idx="12"/>
          </p:nvPr>
        </p:nvSpPr>
        <p:spPr/>
        <p:txBody>
          <a:bodyPr/>
          <a:lstStyle/>
          <a:p>
            <a:fld id="{3CA7D8A6-1136-4C38-ADB5-83A54ED516A9}" type="slidenum">
              <a:rPr lang="en-US" smtClean="0"/>
              <a:t>6</a:t>
            </a:fld>
            <a:endParaRPr lang="en-US"/>
          </a:p>
        </p:txBody>
      </p:sp>
      <p:graphicFrame>
        <p:nvGraphicFramePr>
          <p:cNvPr id="8" name="Content Placeholder 4"/>
          <p:cNvGraphicFramePr>
            <a:graphicFrameLocks/>
          </p:cNvGraphicFramePr>
          <p:nvPr>
            <p:extLst>
              <p:ext uri="{D42A27DB-BD31-4B8C-83A1-F6EECF244321}">
                <p14:modId xmlns:p14="http://schemas.microsoft.com/office/powerpoint/2010/main" val="383691772"/>
              </p:ext>
            </p:extLst>
          </p:nvPr>
        </p:nvGraphicFramePr>
        <p:xfrm>
          <a:off x="762000" y="2266950"/>
          <a:ext cx="7162800" cy="1656079"/>
        </p:xfrm>
        <a:graphic>
          <a:graphicData uri="http://schemas.openxmlformats.org/drawingml/2006/table">
            <a:tbl>
              <a:tblPr firstRow="1" bandRow="1">
                <a:tableStyleId>{5C22544A-7EE6-4342-B048-85BDC9FD1C3A}</a:tableStyleId>
              </a:tblPr>
              <a:tblGrid>
                <a:gridCol w="3581400"/>
                <a:gridCol w="3581400"/>
              </a:tblGrid>
              <a:tr h="370840">
                <a:tc>
                  <a:txBody>
                    <a:bodyPr/>
                    <a:lstStyle/>
                    <a:p>
                      <a:r>
                        <a:rPr lang="en-US" dirty="0" smtClean="0"/>
                        <a:t>From</a:t>
                      </a:r>
                      <a:endParaRPr lang="en-US" dirty="0"/>
                    </a:p>
                  </a:txBody>
                  <a:tcPr/>
                </a:tc>
                <a:tc>
                  <a:txBody>
                    <a:bodyPr/>
                    <a:lstStyle/>
                    <a:p>
                      <a:r>
                        <a:rPr lang="en-US" dirty="0" smtClean="0"/>
                        <a:t>To</a:t>
                      </a:r>
                      <a:endParaRPr lang="en-US" dirty="0"/>
                    </a:p>
                  </a:txBody>
                  <a:tcPr/>
                </a:tc>
              </a:tr>
              <a:tr h="370840">
                <a:tc>
                  <a:txBody>
                    <a:bodyPr/>
                    <a:lstStyle/>
                    <a:p>
                      <a:r>
                        <a:rPr lang="en-US" dirty="0" smtClean="0"/>
                        <a:t>Modules</a:t>
                      </a:r>
                      <a:endParaRPr lang="en-US" dirty="0"/>
                    </a:p>
                  </a:txBody>
                  <a:tcPr/>
                </a:tc>
                <a:tc>
                  <a:txBody>
                    <a:bodyPr/>
                    <a:lstStyle/>
                    <a:p>
                      <a:r>
                        <a:rPr lang="en-US" dirty="0" err="1" smtClean="0"/>
                        <a:t>Microservices</a:t>
                      </a:r>
                      <a:endParaRPr lang="en-US" dirty="0"/>
                    </a:p>
                  </a:txBody>
                  <a:tcPr/>
                </a:tc>
              </a:tr>
              <a:tr h="370840">
                <a:tc>
                  <a:txBody>
                    <a:bodyPr/>
                    <a:lstStyle/>
                    <a:p>
                      <a:r>
                        <a:rPr lang="en-US" dirty="0" smtClean="0"/>
                        <a:t>Built in distributed runtime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Distributed runtime SPI </a:t>
                      </a:r>
                      <a:r>
                        <a:rPr lang="en-US" baseline="0" dirty="0" smtClean="0"/>
                        <a:t>(Cloud Foundry, Lattice, YARN)</a:t>
                      </a:r>
                      <a:endParaRPr lang="en-US" dirty="0" smtClean="0"/>
                    </a:p>
                    <a:p>
                      <a:endParaRPr lang="en-US" dirty="0"/>
                    </a:p>
                  </a:txBody>
                  <a:tcPr/>
                </a:tc>
              </a:tr>
            </a:tbl>
          </a:graphicData>
        </a:graphic>
      </p:graphicFrame>
    </p:spTree>
    <p:extLst>
      <p:ext uri="{BB962C8B-B14F-4D97-AF65-F5344CB8AC3E}">
        <p14:creationId xmlns:p14="http://schemas.microsoft.com/office/powerpoint/2010/main" val="1795356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CA7D8A6-1136-4C38-ADB5-83A54ED516A9}" type="slidenum">
              <a:rPr lang="en-US" smtClean="0"/>
              <a:t>7</a:t>
            </a:fld>
            <a:endParaRPr lang="en-US"/>
          </a:p>
        </p:txBody>
      </p:sp>
      <p:sp>
        <p:nvSpPr>
          <p:cNvPr id="4" name="TextBox 3"/>
          <p:cNvSpPr txBox="1"/>
          <p:nvPr/>
        </p:nvSpPr>
        <p:spPr>
          <a:xfrm>
            <a:off x="5486400" y="2652415"/>
            <a:ext cx="2996462" cy="523220"/>
          </a:xfrm>
          <a:prstGeom prst="rect">
            <a:avLst/>
          </a:prstGeom>
          <a:noFill/>
        </p:spPr>
        <p:txBody>
          <a:bodyPr wrap="square" rtlCol="0">
            <a:spAutoFit/>
          </a:bodyPr>
          <a:lstStyle/>
          <a:p>
            <a:pPr marL="285750" indent="-285750">
              <a:buFont typeface="Arial" panose="020B0604020202020204" pitchFamily="34" charset="0"/>
              <a:buChar char="•"/>
            </a:pPr>
            <a:r>
              <a:rPr lang="en-US" sz="1400" b="1" dirty="0" smtClean="0">
                <a:solidFill>
                  <a:srgbClr val="0C3064"/>
                </a:solidFill>
                <a:cs typeface="Proxima Nova Regular"/>
              </a:rPr>
              <a:t>OOTB modules</a:t>
            </a:r>
          </a:p>
          <a:p>
            <a:pPr marL="285750" indent="-285750">
              <a:buFont typeface="Arial" panose="020B0604020202020204" pitchFamily="34" charset="0"/>
              <a:buChar char="•"/>
            </a:pPr>
            <a:r>
              <a:rPr lang="en-US" sz="1400" b="1" dirty="0" smtClean="0">
                <a:solidFill>
                  <a:srgbClr val="0C3064"/>
                </a:solidFill>
                <a:cs typeface="Proxima Nova Regular"/>
              </a:rPr>
              <a:t>Executable Boot Apps</a:t>
            </a:r>
          </a:p>
        </p:txBody>
      </p:sp>
      <p:sp>
        <p:nvSpPr>
          <p:cNvPr id="5" name="TextBox 4"/>
          <p:cNvSpPr txBox="1"/>
          <p:nvPr/>
        </p:nvSpPr>
        <p:spPr>
          <a:xfrm>
            <a:off x="5486400" y="3788038"/>
            <a:ext cx="3505200" cy="523220"/>
          </a:xfrm>
          <a:prstGeom prst="rect">
            <a:avLst/>
          </a:prstGeom>
          <a:noFill/>
        </p:spPr>
        <p:txBody>
          <a:bodyPr wrap="square" rtlCol="0">
            <a:spAutoFit/>
          </a:bodyPr>
          <a:lstStyle/>
          <a:p>
            <a:pPr marL="285750" indent="-285750">
              <a:buFont typeface="Arial" panose="020B0604020202020204" pitchFamily="34" charset="0"/>
              <a:buChar char="•"/>
            </a:pPr>
            <a:r>
              <a:rPr lang="en-US" sz="1400" b="1" dirty="0" smtClean="0">
                <a:solidFill>
                  <a:srgbClr val="0C3064"/>
                </a:solidFill>
              </a:rPr>
              <a:t>Boot for Spring Integration and Batch</a:t>
            </a:r>
          </a:p>
          <a:p>
            <a:pPr marL="285750" indent="-285750">
              <a:buFont typeface="Arial" panose="020B0604020202020204" pitchFamily="34" charset="0"/>
              <a:buChar char="•"/>
            </a:pPr>
            <a:r>
              <a:rPr lang="en-US" sz="1400" b="1" dirty="0" smtClean="0">
                <a:solidFill>
                  <a:srgbClr val="0C3064"/>
                </a:solidFill>
              </a:rPr>
              <a:t>Auto-Configuration, Bindings</a:t>
            </a:r>
          </a:p>
        </p:txBody>
      </p:sp>
      <p:sp>
        <p:nvSpPr>
          <p:cNvPr id="8" name="TextBox 7"/>
          <p:cNvSpPr txBox="1"/>
          <p:nvPr/>
        </p:nvSpPr>
        <p:spPr>
          <a:xfrm>
            <a:off x="152400" y="1185029"/>
            <a:ext cx="2209800" cy="3139321"/>
          </a:xfrm>
          <a:prstGeom prst="rect">
            <a:avLst/>
          </a:prstGeom>
          <a:noFill/>
          <a:ln>
            <a:solidFill>
              <a:schemeClr val="tx1"/>
            </a:solidFill>
          </a:ln>
        </p:spPr>
        <p:txBody>
          <a:bodyPr wrap="square" rtlCol="0">
            <a:spAutoFit/>
          </a:bodyPr>
          <a:lstStyle/>
          <a:p>
            <a:pPr algn="ctr"/>
            <a:r>
              <a:rPr lang="en-US" b="1" dirty="0" smtClean="0"/>
              <a:t>XD</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9" name="TextBox 8"/>
          <p:cNvSpPr txBox="1"/>
          <p:nvPr/>
        </p:nvSpPr>
        <p:spPr>
          <a:xfrm>
            <a:off x="533400" y="3562350"/>
            <a:ext cx="1524000" cy="369332"/>
          </a:xfrm>
          <a:prstGeom prst="rect">
            <a:avLst/>
          </a:prstGeom>
          <a:noFill/>
          <a:ln>
            <a:solidFill>
              <a:srgbClr val="535353"/>
            </a:solidFill>
          </a:ln>
        </p:spPr>
        <p:txBody>
          <a:bodyPr wrap="square" rtlCol="0">
            <a:spAutoFit/>
          </a:bodyPr>
          <a:lstStyle/>
          <a:p>
            <a:pPr algn="ctr"/>
            <a:r>
              <a:rPr lang="en-US" b="1" dirty="0" smtClean="0"/>
              <a:t>Container</a:t>
            </a:r>
            <a:endParaRPr lang="en-US" b="1" dirty="0"/>
          </a:p>
        </p:txBody>
      </p:sp>
      <p:sp>
        <p:nvSpPr>
          <p:cNvPr id="10" name="TextBox 9"/>
          <p:cNvSpPr txBox="1"/>
          <p:nvPr/>
        </p:nvSpPr>
        <p:spPr>
          <a:xfrm>
            <a:off x="533400" y="2647950"/>
            <a:ext cx="1524000" cy="369332"/>
          </a:xfrm>
          <a:prstGeom prst="rect">
            <a:avLst/>
          </a:prstGeom>
          <a:noFill/>
          <a:ln>
            <a:solidFill>
              <a:srgbClr val="535353"/>
            </a:solidFill>
          </a:ln>
        </p:spPr>
        <p:txBody>
          <a:bodyPr wrap="square" rtlCol="0">
            <a:spAutoFit/>
          </a:bodyPr>
          <a:lstStyle/>
          <a:p>
            <a:pPr algn="ctr"/>
            <a:r>
              <a:rPr lang="en-US" b="1" dirty="0" smtClean="0"/>
              <a:t>Modules</a:t>
            </a:r>
            <a:endParaRPr lang="en-US" b="1" dirty="0"/>
          </a:p>
        </p:txBody>
      </p:sp>
      <p:sp>
        <p:nvSpPr>
          <p:cNvPr id="11" name="TextBox 10"/>
          <p:cNvSpPr txBox="1"/>
          <p:nvPr/>
        </p:nvSpPr>
        <p:spPr>
          <a:xfrm>
            <a:off x="533400" y="1809750"/>
            <a:ext cx="1524000" cy="369332"/>
          </a:xfrm>
          <a:prstGeom prst="rect">
            <a:avLst/>
          </a:prstGeom>
          <a:noFill/>
          <a:ln>
            <a:solidFill>
              <a:srgbClr val="535353"/>
            </a:solidFill>
          </a:ln>
        </p:spPr>
        <p:txBody>
          <a:bodyPr wrap="square" rtlCol="0">
            <a:spAutoFit/>
          </a:bodyPr>
          <a:lstStyle/>
          <a:p>
            <a:pPr algn="ctr"/>
            <a:r>
              <a:rPr lang="en-US" b="1" dirty="0" smtClean="0"/>
              <a:t>Admin</a:t>
            </a:r>
            <a:endParaRPr lang="en-US" b="1" dirty="0"/>
          </a:p>
        </p:txBody>
      </p:sp>
      <p:sp>
        <p:nvSpPr>
          <p:cNvPr id="12" name="TextBox 11"/>
          <p:cNvSpPr txBox="1"/>
          <p:nvPr/>
        </p:nvSpPr>
        <p:spPr>
          <a:xfrm>
            <a:off x="2667000" y="1200150"/>
            <a:ext cx="2667000" cy="369332"/>
          </a:xfrm>
          <a:prstGeom prst="rect">
            <a:avLst/>
          </a:prstGeom>
          <a:noFill/>
          <a:ln>
            <a:solidFill>
              <a:srgbClr val="535353"/>
            </a:solidFill>
          </a:ln>
        </p:spPr>
        <p:txBody>
          <a:bodyPr wrap="square" rtlCol="0">
            <a:spAutoFit/>
          </a:bodyPr>
          <a:lstStyle/>
          <a:p>
            <a:pPr algn="ctr"/>
            <a:r>
              <a:rPr lang="en-US" b="1" dirty="0" smtClean="0"/>
              <a:t>Spring Cloud Data Flow</a:t>
            </a:r>
            <a:endParaRPr lang="en-US" b="1" dirty="0"/>
          </a:p>
        </p:txBody>
      </p:sp>
      <p:sp>
        <p:nvSpPr>
          <p:cNvPr id="13" name="TextBox 12"/>
          <p:cNvSpPr txBox="1"/>
          <p:nvPr/>
        </p:nvSpPr>
        <p:spPr>
          <a:xfrm>
            <a:off x="2667000" y="2571750"/>
            <a:ext cx="1295400" cy="738664"/>
          </a:xfrm>
          <a:prstGeom prst="rect">
            <a:avLst/>
          </a:prstGeom>
          <a:noFill/>
          <a:ln>
            <a:solidFill>
              <a:srgbClr val="535353"/>
            </a:solidFill>
          </a:ln>
        </p:spPr>
        <p:txBody>
          <a:bodyPr wrap="square" rtlCol="0">
            <a:spAutoFit/>
          </a:bodyPr>
          <a:lstStyle/>
          <a:p>
            <a:pPr algn="ctr"/>
            <a:r>
              <a:rPr lang="en-US" sz="1400" b="1" dirty="0" smtClean="0"/>
              <a:t>Spring Cloud</a:t>
            </a:r>
          </a:p>
          <a:p>
            <a:pPr algn="ctr"/>
            <a:r>
              <a:rPr lang="en-US" sz="1400" b="1" dirty="0" smtClean="0"/>
              <a:t>Stream</a:t>
            </a:r>
            <a:r>
              <a:rPr lang="en-US" sz="1400" dirty="0" smtClean="0"/>
              <a:t> </a:t>
            </a:r>
            <a:r>
              <a:rPr lang="en-US" sz="1400" b="1" dirty="0" smtClean="0"/>
              <a:t>Modules</a:t>
            </a:r>
            <a:endParaRPr lang="en-US" sz="1400" b="1" dirty="0"/>
          </a:p>
        </p:txBody>
      </p:sp>
      <p:sp>
        <p:nvSpPr>
          <p:cNvPr id="14" name="TextBox 13"/>
          <p:cNvSpPr txBox="1"/>
          <p:nvPr/>
        </p:nvSpPr>
        <p:spPr>
          <a:xfrm>
            <a:off x="4114800" y="2571750"/>
            <a:ext cx="1295400" cy="738664"/>
          </a:xfrm>
          <a:prstGeom prst="rect">
            <a:avLst/>
          </a:prstGeom>
          <a:noFill/>
          <a:ln>
            <a:solidFill>
              <a:srgbClr val="535353"/>
            </a:solidFill>
          </a:ln>
        </p:spPr>
        <p:txBody>
          <a:bodyPr wrap="square" rtlCol="0">
            <a:spAutoFit/>
          </a:bodyPr>
          <a:lstStyle/>
          <a:p>
            <a:pPr algn="ctr"/>
            <a:r>
              <a:rPr lang="en-US" sz="1400" b="1" dirty="0" smtClean="0"/>
              <a:t>Spring Cloud</a:t>
            </a:r>
          </a:p>
          <a:p>
            <a:pPr algn="ctr"/>
            <a:r>
              <a:rPr lang="en-US" sz="1400" b="1" dirty="0" smtClean="0"/>
              <a:t>Task Modules</a:t>
            </a:r>
            <a:endParaRPr lang="en-US" sz="1400" b="1" dirty="0"/>
          </a:p>
        </p:txBody>
      </p:sp>
      <p:sp>
        <p:nvSpPr>
          <p:cNvPr id="15" name="TextBox 14"/>
          <p:cNvSpPr txBox="1"/>
          <p:nvPr/>
        </p:nvSpPr>
        <p:spPr>
          <a:xfrm>
            <a:off x="2667000" y="3796665"/>
            <a:ext cx="1295400" cy="523220"/>
          </a:xfrm>
          <a:prstGeom prst="rect">
            <a:avLst/>
          </a:prstGeom>
          <a:noFill/>
          <a:ln>
            <a:solidFill>
              <a:srgbClr val="535353"/>
            </a:solidFill>
          </a:ln>
        </p:spPr>
        <p:txBody>
          <a:bodyPr wrap="square" rtlCol="0">
            <a:spAutoFit/>
          </a:bodyPr>
          <a:lstStyle/>
          <a:p>
            <a:pPr algn="ctr"/>
            <a:r>
              <a:rPr lang="en-US" sz="1400" b="1" dirty="0" smtClean="0"/>
              <a:t>Spring Cloud</a:t>
            </a:r>
          </a:p>
          <a:p>
            <a:pPr algn="ctr"/>
            <a:r>
              <a:rPr lang="en-US" sz="1400" b="1" dirty="0" smtClean="0"/>
              <a:t>Stream</a:t>
            </a:r>
            <a:endParaRPr lang="en-US" sz="1400" b="1" dirty="0"/>
          </a:p>
        </p:txBody>
      </p:sp>
      <p:sp>
        <p:nvSpPr>
          <p:cNvPr id="16" name="TextBox 15"/>
          <p:cNvSpPr txBox="1"/>
          <p:nvPr/>
        </p:nvSpPr>
        <p:spPr>
          <a:xfrm>
            <a:off x="4114800" y="3801130"/>
            <a:ext cx="1295400" cy="523220"/>
          </a:xfrm>
          <a:prstGeom prst="rect">
            <a:avLst/>
          </a:prstGeom>
          <a:noFill/>
          <a:ln>
            <a:solidFill>
              <a:srgbClr val="535353"/>
            </a:solidFill>
          </a:ln>
        </p:spPr>
        <p:txBody>
          <a:bodyPr wrap="square" rtlCol="0">
            <a:spAutoFit/>
          </a:bodyPr>
          <a:lstStyle/>
          <a:p>
            <a:pPr algn="ctr"/>
            <a:r>
              <a:rPr lang="en-US" sz="1400" b="1" dirty="0" smtClean="0"/>
              <a:t>Spring Cloud</a:t>
            </a:r>
          </a:p>
          <a:p>
            <a:pPr algn="ctr"/>
            <a:r>
              <a:rPr lang="en-US" sz="1400" b="1" dirty="0" smtClean="0"/>
              <a:t>Task</a:t>
            </a:r>
            <a:endParaRPr lang="en-US" sz="1400" b="1" dirty="0"/>
          </a:p>
        </p:txBody>
      </p:sp>
      <p:sp>
        <p:nvSpPr>
          <p:cNvPr id="17" name="TextBox 16"/>
          <p:cNvSpPr txBox="1"/>
          <p:nvPr/>
        </p:nvSpPr>
        <p:spPr>
          <a:xfrm>
            <a:off x="5486400" y="1123950"/>
            <a:ext cx="3505199" cy="1261884"/>
          </a:xfrm>
          <a:prstGeom prst="rect">
            <a:avLst/>
          </a:prstGeom>
          <a:noFill/>
        </p:spPr>
        <p:txBody>
          <a:bodyPr wrap="square" rtlCol="0">
            <a:spAutoFit/>
          </a:bodyPr>
          <a:lstStyle/>
          <a:p>
            <a:pPr marL="285750" indent="-285750">
              <a:buFont typeface="Arial" panose="020B0604020202020204" pitchFamily="34" charset="0"/>
              <a:buChar char="•"/>
            </a:pPr>
            <a:r>
              <a:rPr lang="en-US" sz="1400" b="1" dirty="0" smtClean="0">
                <a:solidFill>
                  <a:schemeClr val="tx2"/>
                </a:solidFill>
                <a:cs typeface="Proxima Nova Black"/>
              </a:rPr>
              <a:t>REST API, Shell, UI</a:t>
            </a:r>
          </a:p>
          <a:p>
            <a:pPr marL="285750" indent="-285750">
              <a:buFont typeface="Arial" panose="020B0604020202020204" pitchFamily="34" charset="0"/>
              <a:buChar char="•"/>
            </a:pPr>
            <a:r>
              <a:rPr lang="en-US" sz="1400" b="1" dirty="0" smtClean="0">
                <a:solidFill>
                  <a:schemeClr val="tx2"/>
                </a:solidFill>
                <a:cs typeface="Proxima Nova Black"/>
              </a:rPr>
              <a:t>Module </a:t>
            </a:r>
            <a:r>
              <a:rPr lang="en-US" sz="1400" b="1" dirty="0" err="1" smtClean="0">
                <a:solidFill>
                  <a:schemeClr val="tx2"/>
                </a:solidFill>
                <a:cs typeface="Proxima Nova Black"/>
              </a:rPr>
              <a:t>Deployer</a:t>
            </a:r>
            <a:r>
              <a:rPr lang="en-US" sz="1400" b="1" dirty="0" smtClean="0">
                <a:solidFill>
                  <a:schemeClr val="tx2"/>
                </a:solidFill>
                <a:cs typeface="Proxima Nova Black"/>
              </a:rPr>
              <a:t> SPI:</a:t>
            </a:r>
          </a:p>
          <a:p>
            <a:pPr marL="742950" lvl="1" indent="-285750">
              <a:buFont typeface="Arial" panose="020B0604020202020204" pitchFamily="34" charset="0"/>
              <a:buChar char="•"/>
            </a:pPr>
            <a:r>
              <a:rPr lang="en-US" sz="1200" b="1" dirty="0" err="1" smtClean="0">
                <a:solidFill>
                  <a:schemeClr val="tx2"/>
                </a:solidFill>
                <a:cs typeface="Proxima Nova Black"/>
              </a:rPr>
              <a:t>Singlenode</a:t>
            </a:r>
            <a:endParaRPr lang="en-US" sz="1200" b="1" dirty="0" smtClean="0">
              <a:solidFill>
                <a:schemeClr val="tx2"/>
              </a:solidFill>
              <a:cs typeface="Proxima Nova Black"/>
            </a:endParaRPr>
          </a:p>
          <a:p>
            <a:pPr marL="742950" lvl="1" indent="-285750">
              <a:buFont typeface="Arial" panose="020B0604020202020204" pitchFamily="34" charset="0"/>
              <a:buChar char="•"/>
            </a:pPr>
            <a:r>
              <a:rPr lang="en-US" sz="1200" b="1" dirty="0" smtClean="0">
                <a:solidFill>
                  <a:schemeClr val="tx2"/>
                </a:solidFill>
                <a:cs typeface="Proxima Nova Black"/>
              </a:rPr>
              <a:t>Lattice</a:t>
            </a:r>
          </a:p>
          <a:p>
            <a:pPr marL="742950" lvl="1" indent="-285750">
              <a:buFont typeface="Arial" panose="020B0604020202020204" pitchFamily="34" charset="0"/>
              <a:buChar char="•"/>
            </a:pPr>
            <a:r>
              <a:rPr lang="en-US" sz="1200" b="1" dirty="0" smtClean="0">
                <a:solidFill>
                  <a:schemeClr val="tx2"/>
                </a:solidFill>
                <a:cs typeface="Proxima Nova Black"/>
              </a:rPr>
              <a:t>YARN</a:t>
            </a:r>
          </a:p>
          <a:p>
            <a:pPr marL="742950" lvl="1" indent="-285750">
              <a:buFont typeface="Arial" panose="020B0604020202020204" pitchFamily="34" charset="0"/>
              <a:buChar char="•"/>
            </a:pPr>
            <a:r>
              <a:rPr lang="en-US" sz="1200" b="1" dirty="0" smtClean="0">
                <a:solidFill>
                  <a:schemeClr val="tx2"/>
                </a:solidFill>
                <a:cs typeface="Proxima Nova Black"/>
              </a:rPr>
              <a:t>Cloud Foundry</a:t>
            </a:r>
            <a:endParaRPr lang="en-US" sz="1200" b="1" dirty="0">
              <a:solidFill>
                <a:schemeClr val="tx2"/>
              </a:solidFill>
              <a:cs typeface="Proxima Nova Black"/>
            </a:endParaRPr>
          </a:p>
        </p:txBody>
      </p:sp>
      <p:sp>
        <p:nvSpPr>
          <p:cNvPr id="18" name="Title 1"/>
          <p:cNvSpPr>
            <a:spLocks noGrp="1"/>
          </p:cNvSpPr>
          <p:nvPr>
            <p:ph type="title"/>
          </p:nvPr>
        </p:nvSpPr>
        <p:spPr>
          <a:xfrm>
            <a:off x="347471" y="155448"/>
            <a:ext cx="8456803" cy="514350"/>
          </a:xfrm>
        </p:spPr>
        <p:txBody>
          <a:bodyPr/>
          <a:lstStyle/>
          <a:p>
            <a:pPr algn="l"/>
            <a:r>
              <a:rPr lang="en-US" dirty="0" smtClean="0"/>
              <a:t>From </a:t>
            </a:r>
            <a:r>
              <a:rPr lang="en-US" dirty="0" smtClean="0"/>
              <a:t>Modules </a:t>
            </a:r>
            <a:r>
              <a:rPr lang="en-US" dirty="0" smtClean="0"/>
              <a:t>to Microservices</a:t>
            </a:r>
            <a:endParaRPr lang="en-US" dirty="0"/>
          </a:p>
        </p:txBody>
      </p:sp>
    </p:spTree>
    <p:extLst>
      <p:ext uri="{BB962C8B-B14F-4D97-AF65-F5344CB8AC3E}">
        <p14:creationId xmlns:p14="http://schemas.microsoft.com/office/powerpoint/2010/main" val="222663076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CA7D8A6-1136-4C38-ADB5-83A54ED516A9}" type="slidenum">
              <a:rPr lang="en-US" smtClean="0"/>
              <a:t>8</a:t>
            </a:fld>
            <a:endParaRPr lang="en-US" dirty="0"/>
          </a:p>
        </p:txBody>
      </p:sp>
      <p:pic>
        <p:nvPicPr>
          <p:cNvPr id="3" name="Picture 2" descr="spring-cloud-stream.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09550"/>
            <a:ext cx="6196035" cy="4343400"/>
          </a:xfrm>
          <a:prstGeom prst="rect">
            <a:avLst/>
          </a:prstGeom>
        </p:spPr>
      </p:pic>
    </p:spTree>
    <p:extLst>
      <p:ext uri="{BB962C8B-B14F-4D97-AF65-F5344CB8AC3E}">
        <p14:creationId xmlns:p14="http://schemas.microsoft.com/office/powerpoint/2010/main" val="234705925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Launcher</a:t>
            </a:r>
            <a:endParaRPr lang="en-US" dirty="0"/>
          </a:p>
        </p:txBody>
      </p:sp>
      <p:sp>
        <p:nvSpPr>
          <p:cNvPr id="3" name="Content Placeholder 2"/>
          <p:cNvSpPr>
            <a:spLocks noGrp="1"/>
          </p:cNvSpPr>
          <p:nvPr>
            <p:ph idx="1"/>
          </p:nvPr>
        </p:nvSpPr>
        <p:spPr/>
        <p:txBody>
          <a:bodyPr/>
          <a:lstStyle/>
          <a:p>
            <a:r>
              <a:rPr lang="en-US" dirty="0"/>
              <a:t>Resolves module artifacts from a Maven Repository</a:t>
            </a:r>
          </a:p>
          <a:p>
            <a:r>
              <a:rPr lang="en-US" dirty="0" smtClean="0"/>
              <a:t>Extends </a:t>
            </a:r>
            <a:r>
              <a:rPr lang="en-US" dirty="0" err="1"/>
              <a:t>classpath</a:t>
            </a:r>
            <a:r>
              <a:rPr lang="en-US" dirty="0"/>
              <a:t> and launches the application</a:t>
            </a:r>
          </a:p>
          <a:p>
            <a:r>
              <a:rPr lang="en-US" dirty="0" smtClean="0"/>
              <a:t>Supports </a:t>
            </a:r>
            <a:r>
              <a:rPr lang="en-US" dirty="0"/>
              <a:t>co-location of modules</a:t>
            </a:r>
          </a:p>
          <a:p>
            <a:endParaRPr lang="en-US" dirty="0"/>
          </a:p>
        </p:txBody>
      </p:sp>
      <p:sp>
        <p:nvSpPr>
          <p:cNvPr id="4" name="Slide Number Placeholder 3"/>
          <p:cNvSpPr>
            <a:spLocks noGrp="1"/>
          </p:cNvSpPr>
          <p:nvPr>
            <p:ph type="sldNum" sz="quarter" idx="12"/>
          </p:nvPr>
        </p:nvSpPr>
        <p:spPr/>
        <p:txBody>
          <a:bodyPr/>
          <a:lstStyle/>
          <a:p>
            <a:fld id="{3CA7D8A6-1136-4C38-ADB5-83A54ED516A9}" type="slidenum">
              <a:rPr lang="en-US" smtClean="0"/>
              <a:t>9</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8655" y="2424086"/>
            <a:ext cx="5909557" cy="1990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7823288"/>
      </p:ext>
    </p:extLst>
  </p:cSld>
  <p:clrMapOvr>
    <a:masterClrMapping/>
  </p:clrMapOvr>
</p:sld>
</file>

<file path=ppt/theme/theme1.xml><?xml version="1.0" encoding="utf-8"?>
<a:theme xmlns:a="http://schemas.openxmlformats.org/drawingml/2006/main" name="SpringOne2015-1">
  <a:themeElements>
    <a:clrScheme name="S2GX - 2015">
      <a:dk1>
        <a:srgbClr val="535353"/>
      </a:dk1>
      <a:lt1>
        <a:sysClr val="window" lastClr="FFFFFF"/>
      </a:lt1>
      <a:dk2>
        <a:srgbClr val="0C3064"/>
      </a:dk2>
      <a:lt2>
        <a:srgbClr val="9CD179"/>
      </a:lt2>
      <a:accent1>
        <a:srgbClr val="292929"/>
      </a:accent1>
      <a:accent2>
        <a:srgbClr val="0C3064"/>
      </a:accent2>
      <a:accent3>
        <a:srgbClr val="9CD179"/>
      </a:accent3>
      <a:accent4>
        <a:srgbClr val="535353"/>
      </a:accent4>
      <a:accent5>
        <a:srgbClr val="2661A8"/>
      </a:accent5>
      <a:accent6>
        <a:srgbClr val="950000"/>
      </a:accent6>
      <a:hlink>
        <a:srgbClr val="72A3D3"/>
      </a:hlink>
      <a:folHlink>
        <a:srgbClr val="3F81B3"/>
      </a:folHlink>
    </a:clrScheme>
    <a:fontScheme name="Custom 1">
      <a:majorFont>
        <a:latin typeface="Domine"/>
        <a:ea typeface=""/>
        <a:cs typeface=""/>
      </a:majorFont>
      <a:minorFont>
        <a:latin typeface="Proxima Nova Rg"/>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C3064"/>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pringOne2015-Blanks">
  <a:themeElements>
    <a:clrScheme name="S2GX - 2015">
      <a:dk1>
        <a:srgbClr val="333333"/>
      </a:dk1>
      <a:lt1>
        <a:sysClr val="window" lastClr="FFFFFF"/>
      </a:lt1>
      <a:dk2>
        <a:srgbClr val="6DB33F"/>
      </a:dk2>
      <a:lt2>
        <a:srgbClr val="EEEEEE"/>
      </a:lt2>
      <a:accent1>
        <a:srgbClr val="40AD64"/>
      </a:accent1>
      <a:accent2>
        <a:srgbClr val="4DACA9"/>
      </a:accent2>
      <a:accent3>
        <a:srgbClr val="3F81B3"/>
      </a:accent3>
      <a:accent4>
        <a:srgbClr val="7D4E80"/>
      </a:accent4>
      <a:accent5>
        <a:srgbClr val="DA6666"/>
      </a:accent5>
      <a:accent6>
        <a:srgbClr val="E2A12F"/>
      </a:accent6>
      <a:hlink>
        <a:srgbClr val="3F81B3"/>
      </a:hlink>
      <a:folHlink>
        <a:srgbClr val="3F81B3"/>
      </a:folHlink>
    </a:clrScheme>
    <a:fontScheme name="Custom 1">
      <a:majorFont>
        <a:latin typeface="Proxima Nova Rg"/>
        <a:ea typeface=""/>
        <a:cs typeface=""/>
      </a:majorFont>
      <a:minorFont>
        <a:latin typeface="Proxima Nova Rg"/>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4494</TotalTime>
  <Words>507</Words>
  <Application>Microsoft Macintosh PowerPoint</Application>
  <PresentationFormat>On-screen Show (16:9)</PresentationFormat>
  <Paragraphs>116</Paragraphs>
  <Slides>12</Slides>
  <Notes>1</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SpringOne2015-1</vt:lpstr>
      <vt:lpstr>SpringOne2015-Blanks</vt:lpstr>
      <vt:lpstr>Cloud Native Data Flow Orchestration</vt:lpstr>
      <vt:lpstr>Safe Harbor Statement</vt:lpstr>
      <vt:lpstr>Overview</vt:lpstr>
      <vt:lpstr>Streaming and Batching with Spring XD</vt:lpstr>
      <vt:lpstr>Spring XD Modules</vt:lpstr>
      <vt:lpstr>Room For Improvement</vt:lpstr>
      <vt:lpstr>From Modules to Microservices</vt:lpstr>
      <vt:lpstr>PowerPoint Presentation</vt:lpstr>
      <vt:lpstr>Module Launcher</vt:lpstr>
      <vt:lpstr>PowerPoint Presentation</vt:lpstr>
      <vt:lpstr>Demos</vt:lpstr>
      <vt:lpstr>Learn More. Stay Connected.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sdunn</dc:creator>
  <cp:lastModifiedBy>Patrick Peralta</cp:lastModifiedBy>
  <cp:revision>188</cp:revision>
  <dcterms:created xsi:type="dcterms:W3CDTF">2013-07-31T23:25:28Z</dcterms:created>
  <dcterms:modified xsi:type="dcterms:W3CDTF">2015-09-16T02:50:20Z</dcterms:modified>
</cp:coreProperties>
</file>