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34"/>
  </p:notesMasterIdLst>
  <p:sldIdLst>
    <p:sldId id="258" r:id="rId3"/>
    <p:sldId id="290" r:id="rId4"/>
    <p:sldId id="291" r:id="rId5"/>
    <p:sldId id="292" r:id="rId6"/>
    <p:sldId id="293" r:id="rId7"/>
    <p:sldId id="277" r:id="rId8"/>
    <p:sldId id="274" r:id="rId9"/>
    <p:sldId id="264" r:id="rId10"/>
    <p:sldId id="265" r:id="rId11"/>
    <p:sldId id="269" r:id="rId12"/>
    <p:sldId id="266" r:id="rId13"/>
    <p:sldId id="267" r:id="rId14"/>
    <p:sldId id="268" r:id="rId15"/>
    <p:sldId id="282" r:id="rId16"/>
    <p:sldId id="276" r:id="rId17"/>
    <p:sldId id="288" r:id="rId18"/>
    <p:sldId id="260" r:id="rId19"/>
    <p:sldId id="261" r:id="rId20"/>
    <p:sldId id="275" r:id="rId21"/>
    <p:sldId id="270" r:id="rId22"/>
    <p:sldId id="271" r:id="rId23"/>
    <p:sldId id="272" r:id="rId24"/>
    <p:sldId id="273" r:id="rId25"/>
    <p:sldId id="281" r:id="rId26"/>
    <p:sldId id="278" r:id="rId27"/>
    <p:sldId id="280" r:id="rId28"/>
    <p:sldId id="283" r:id="rId29"/>
    <p:sldId id="284" r:id="rId30"/>
    <p:sldId id="285" r:id="rId31"/>
    <p:sldId id="286" r:id="rId32"/>
    <p:sldId id="287"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064"/>
    <a:srgbClr val="9CD179"/>
    <a:srgbClr val="535353"/>
    <a:srgbClr val="2661A8"/>
    <a:srgbClr val="CCCCCC"/>
    <a:srgbClr val="EEEEEE"/>
    <a:srgbClr val="C64040"/>
    <a:srgbClr val="72A3D3"/>
    <a:srgbClr val="95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7810" autoAdjust="0"/>
  </p:normalViewPr>
  <p:slideViewPr>
    <p:cSldViewPr>
      <p:cViewPr varScale="1">
        <p:scale>
          <a:sx n="125" d="100"/>
          <a:sy n="125" d="100"/>
        </p:scale>
        <p:origin x="-1168" y="-104"/>
      </p:cViewPr>
      <p:guideLst>
        <p:guide orient="horz" pos="1620"/>
        <p:guide pos="2880"/>
        <p:guide pos="221"/>
        <p:guide pos="5546"/>
      </p:guideLst>
    </p:cSldViewPr>
  </p:slideViewPr>
  <p:outlineViewPr>
    <p:cViewPr>
      <p:scale>
        <a:sx n="33" d="100"/>
        <a:sy n="33" d="100"/>
      </p:scale>
      <p:origin x="0" y="34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dPt>
          <c:dPt>
            <c:idx val="1"/>
            <c:bubble3D val="0"/>
          </c:dPt>
          <c:dPt>
            <c:idx val="2"/>
            <c:bubble3D val="0"/>
          </c:dPt>
          <c:dPt>
            <c:idx val="3"/>
            <c:bubble3D val="0"/>
          </c:dPt>
          <c:cat>
            <c:strRef>
              <c:f>Sheet1!$A$2:$A$5</c:f>
              <c:strCache>
                <c:ptCount val="4"/>
                <c:pt idx="0">
                  <c:v>1st Qtr</c:v>
                </c:pt>
                <c:pt idx="1">
                  <c:v>2nd Qtr</c:v>
                </c:pt>
                <c:pt idx="2">
                  <c:v>3rd Qtr</c:v>
                </c:pt>
                <c:pt idx="3">
                  <c:v>4th Qtr</c:v>
                </c:pt>
              </c:strCache>
            </c:strRef>
          </c:cat>
          <c:val>
            <c:numRef>
              <c:f>Sheet1!$B$2:$B$5</c:f>
              <c:numCache>
                <c:formatCode>General</c:formatCode>
                <c:ptCount val="4"/>
                <c:pt idx="0">
                  <c:v>60.0</c:v>
                </c:pt>
                <c:pt idx="1">
                  <c:v>20.0</c:v>
                </c:pt>
                <c:pt idx="2">
                  <c:v>10.0</c:v>
                </c:pt>
                <c:pt idx="3">
                  <c:v>10.0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North</c:v>
                </c:pt>
              </c:strCache>
            </c:strRef>
          </c:tx>
          <c:invertIfNegative val="0"/>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55.0</c:v>
                </c:pt>
                <c:pt idx="2">
                  <c:v>40.0</c:v>
                </c:pt>
                <c:pt idx="3">
                  <c:v>55.0</c:v>
                </c:pt>
              </c:numCache>
            </c:numRef>
          </c:val>
        </c:ser>
        <c:ser>
          <c:idx val="1"/>
          <c:order val="1"/>
          <c:tx>
            <c:strRef>
              <c:f>Sheet1!$C$1</c:f>
              <c:strCache>
                <c:ptCount val="1"/>
                <c:pt idx="0">
                  <c:v>South</c:v>
                </c:pt>
              </c:strCache>
            </c:strRef>
          </c:tx>
          <c:invertIfNegative val="0"/>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45.0</c:v>
                </c:pt>
                <c:pt idx="2">
                  <c:v>55.0</c:v>
                </c:pt>
                <c:pt idx="3">
                  <c:v>65.0</c:v>
                </c:pt>
              </c:numCache>
            </c:numRef>
          </c:val>
        </c:ser>
        <c:ser>
          <c:idx val="2"/>
          <c:order val="2"/>
          <c:tx>
            <c:strRef>
              <c:f>Sheet1!$D$1</c:f>
              <c:strCache>
                <c:ptCount val="1"/>
                <c:pt idx="0">
                  <c:v>East</c:v>
                </c:pt>
              </c:strCache>
            </c:strRef>
          </c:tx>
          <c:invertIfNegative val="0"/>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er>
        <c:ser>
          <c:idx val="3"/>
          <c:order val="3"/>
          <c:tx>
            <c:strRef>
              <c:f>Sheet1!$E$1</c:f>
              <c:strCache>
                <c:ptCount val="1"/>
                <c:pt idx="0">
                  <c:v>West</c:v>
                </c:pt>
              </c:strCache>
            </c:strRef>
          </c:tx>
          <c:invertIfNegative val="0"/>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35.0</c:v>
                </c:pt>
                <c:pt idx="3">
                  <c:v>70.0</c:v>
                </c:pt>
              </c:numCache>
            </c:numRef>
          </c:val>
        </c:ser>
        <c:dLbls>
          <c:showLegendKey val="0"/>
          <c:showVal val="0"/>
          <c:showCatName val="0"/>
          <c:showSerName val="0"/>
          <c:showPercent val="0"/>
          <c:showBubbleSize val="0"/>
        </c:dLbls>
        <c:gapWidth val="150"/>
        <c:axId val="-2126256104"/>
        <c:axId val="-2061940296"/>
      </c:barChart>
      <c:catAx>
        <c:axId val="-2126256104"/>
        <c:scaling>
          <c:orientation val="minMax"/>
        </c:scaling>
        <c:delete val="0"/>
        <c:axPos val="b"/>
        <c:majorTickMark val="none"/>
        <c:minorTickMark val="none"/>
        <c:tickLblPos val="nextTo"/>
        <c:crossAx val="-2061940296"/>
        <c:crosses val="autoZero"/>
        <c:auto val="1"/>
        <c:lblAlgn val="ctr"/>
        <c:lblOffset val="100"/>
        <c:noMultiLvlLbl val="0"/>
      </c:catAx>
      <c:valAx>
        <c:axId val="-2061940296"/>
        <c:scaling>
          <c:orientation val="minMax"/>
        </c:scaling>
        <c:delete val="0"/>
        <c:axPos val="l"/>
        <c:majorGridlines/>
        <c:numFmt formatCode="General" sourceLinked="1"/>
        <c:majorTickMark val="none"/>
        <c:minorTickMark val="none"/>
        <c:tickLblPos val="nextTo"/>
        <c:crossAx val="-2126256104"/>
        <c:crosses val="autoZero"/>
        <c:crossBetween val="between"/>
        <c:majorUnit val="20.0"/>
        <c:minorUnit val="2.0"/>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North</c:v>
                </c:pt>
              </c:strCache>
            </c:strRef>
          </c:tx>
          <c:marker>
            <c:symbol val="none"/>
          </c:marker>
          <c:cat>
            <c:strRef>
              <c:f>Sheet1!$A$2:$A$5</c:f>
              <c:strCache>
                <c:ptCount val="4"/>
                <c:pt idx="0">
                  <c:v>1st Qtr</c:v>
                </c:pt>
                <c:pt idx="1">
                  <c:v>2nd Qtr</c:v>
                </c:pt>
                <c:pt idx="2">
                  <c:v>3rd Qtr</c:v>
                </c:pt>
                <c:pt idx="3">
                  <c:v>4th Qtr</c:v>
                </c:pt>
              </c:strCache>
            </c:strRef>
          </c:cat>
          <c:val>
            <c:numRef>
              <c:f>Sheet1!$B$2:$B$5</c:f>
              <c:numCache>
                <c:formatCode>General</c:formatCode>
                <c:ptCount val="4"/>
                <c:pt idx="0">
                  <c:v>30.0</c:v>
                </c:pt>
                <c:pt idx="1">
                  <c:v>45.0</c:v>
                </c:pt>
                <c:pt idx="2">
                  <c:v>55.0</c:v>
                </c:pt>
                <c:pt idx="3">
                  <c:v>55.0</c:v>
                </c:pt>
              </c:numCache>
            </c:numRef>
          </c:val>
          <c:smooth val="0"/>
        </c:ser>
        <c:ser>
          <c:idx val="1"/>
          <c:order val="1"/>
          <c:tx>
            <c:strRef>
              <c:f>Sheet1!$C$1</c:f>
              <c:strCache>
                <c:ptCount val="1"/>
                <c:pt idx="0">
                  <c:v>South</c:v>
                </c:pt>
              </c:strCache>
            </c:strRef>
          </c:tx>
          <c:marker>
            <c:symbol val="none"/>
          </c:marker>
          <c:cat>
            <c:strRef>
              <c:f>Sheet1!$A$2:$A$5</c:f>
              <c:strCache>
                <c:ptCount val="4"/>
                <c:pt idx="0">
                  <c:v>1st Qtr</c:v>
                </c:pt>
                <c:pt idx="1">
                  <c:v>2nd Qtr</c:v>
                </c:pt>
                <c:pt idx="2">
                  <c:v>3rd Qtr</c:v>
                </c:pt>
                <c:pt idx="3">
                  <c:v>4th Qtr</c:v>
                </c:pt>
              </c:strCache>
            </c:strRef>
          </c:cat>
          <c:val>
            <c:numRef>
              <c:f>Sheet1!$C$2:$C$5</c:f>
              <c:numCache>
                <c:formatCode>General</c:formatCode>
                <c:ptCount val="4"/>
                <c:pt idx="0">
                  <c:v>40.0</c:v>
                </c:pt>
                <c:pt idx="1">
                  <c:v>25.0</c:v>
                </c:pt>
                <c:pt idx="2">
                  <c:v>65.0</c:v>
                </c:pt>
                <c:pt idx="3">
                  <c:v>80.0</c:v>
                </c:pt>
              </c:numCache>
            </c:numRef>
          </c:val>
          <c:smooth val="0"/>
        </c:ser>
        <c:ser>
          <c:idx val="2"/>
          <c:order val="2"/>
          <c:tx>
            <c:strRef>
              <c:f>Sheet1!$D$1</c:f>
              <c:strCache>
                <c:ptCount val="1"/>
                <c:pt idx="0">
                  <c:v>East</c:v>
                </c:pt>
              </c:strCache>
            </c:strRef>
          </c:tx>
          <c:marker>
            <c:symbol val="none"/>
          </c:marker>
          <c:cat>
            <c:strRef>
              <c:f>Sheet1!$A$2:$A$5</c:f>
              <c:strCache>
                <c:ptCount val="4"/>
                <c:pt idx="0">
                  <c:v>1st Qtr</c:v>
                </c:pt>
                <c:pt idx="1">
                  <c:v>2nd Qtr</c:v>
                </c:pt>
                <c:pt idx="2">
                  <c:v>3rd Qtr</c:v>
                </c:pt>
                <c:pt idx="3">
                  <c:v>4th Qtr</c:v>
                </c:pt>
              </c:strCache>
            </c:strRef>
          </c:cat>
          <c:val>
            <c:numRef>
              <c:f>Sheet1!$D$2:$D$5</c:f>
              <c:numCache>
                <c:formatCode>General</c:formatCode>
                <c:ptCount val="4"/>
                <c:pt idx="0">
                  <c:v>35.0</c:v>
                </c:pt>
                <c:pt idx="1">
                  <c:v>65.0</c:v>
                </c:pt>
                <c:pt idx="2">
                  <c:v>45.0</c:v>
                </c:pt>
                <c:pt idx="3">
                  <c:v>90.0</c:v>
                </c:pt>
              </c:numCache>
            </c:numRef>
          </c:val>
          <c:smooth val="0"/>
        </c:ser>
        <c:ser>
          <c:idx val="3"/>
          <c:order val="3"/>
          <c:tx>
            <c:strRef>
              <c:f>Sheet1!$E$1</c:f>
              <c:strCache>
                <c:ptCount val="1"/>
                <c:pt idx="0">
                  <c:v>West</c:v>
                </c:pt>
              </c:strCache>
            </c:strRef>
          </c:tx>
          <c:marker>
            <c:symbol val="none"/>
          </c:marker>
          <c:cat>
            <c:strRef>
              <c:f>Sheet1!$A$2:$A$5</c:f>
              <c:strCache>
                <c:ptCount val="4"/>
                <c:pt idx="0">
                  <c:v>1st Qtr</c:v>
                </c:pt>
                <c:pt idx="1">
                  <c:v>2nd Qtr</c:v>
                </c:pt>
                <c:pt idx="2">
                  <c:v>3rd Qtr</c:v>
                </c:pt>
                <c:pt idx="3">
                  <c:v>4th Qtr</c:v>
                </c:pt>
              </c:strCache>
            </c:strRef>
          </c:cat>
          <c:val>
            <c:numRef>
              <c:f>Sheet1!$E$2:$E$5</c:f>
              <c:numCache>
                <c:formatCode>General</c:formatCode>
                <c:ptCount val="4"/>
                <c:pt idx="0">
                  <c:v>45.0</c:v>
                </c:pt>
                <c:pt idx="1">
                  <c:v>50.0</c:v>
                </c:pt>
                <c:pt idx="2">
                  <c:v>30.0</c:v>
                </c:pt>
                <c:pt idx="3">
                  <c:v>70.0</c:v>
                </c:pt>
              </c:numCache>
            </c:numRef>
          </c:val>
          <c:smooth val="0"/>
        </c:ser>
        <c:dLbls>
          <c:showLegendKey val="0"/>
          <c:showVal val="0"/>
          <c:showCatName val="0"/>
          <c:showSerName val="0"/>
          <c:showPercent val="0"/>
          <c:showBubbleSize val="0"/>
        </c:dLbls>
        <c:marker val="1"/>
        <c:smooth val="0"/>
        <c:axId val="-2062434760"/>
        <c:axId val="-2062437896"/>
      </c:lineChart>
      <c:catAx>
        <c:axId val="-2062434760"/>
        <c:scaling>
          <c:orientation val="minMax"/>
        </c:scaling>
        <c:delete val="0"/>
        <c:axPos val="b"/>
        <c:majorTickMark val="none"/>
        <c:minorTickMark val="none"/>
        <c:tickLblPos val="nextTo"/>
        <c:crossAx val="-2062437896"/>
        <c:crosses val="autoZero"/>
        <c:auto val="1"/>
        <c:lblAlgn val="ctr"/>
        <c:lblOffset val="100"/>
        <c:noMultiLvlLbl val="0"/>
      </c:catAx>
      <c:valAx>
        <c:axId val="-2062437896"/>
        <c:scaling>
          <c:orientation val="minMax"/>
        </c:scaling>
        <c:delete val="0"/>
        <c:axPos val="l"/>
        <c:majorGridlines/>
        <c:numFmt formatCode="General" sourceLinked="1"/>
        <c:majorTickMark val="none"/>
        <c:minorTickMark val="none"/>
        <c:tickLblPos val="nextTo"/>
        <c:crossAx val="-206243476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C2511A-3DBA-42E8-9A10-93851B7EDF84}" type="datetimeFigureOut">
              <a:rPr lang="en-US" smtClean="0"/>
              <a:t>9/14/15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97F698-0B6F-4940-9DCA-2675BCEFC4BE}" type="slidenum">
              <a:rPr lang="en-US" smtClean="0"/>
              <a:t>‹#›</a:t>
            </a:fld>
            <a:endParaRPr lang="en-US"/>
          </a:p>
        </p:txBody>
      </p:sp>
    </p:spTree>
    <p:extLst>
      <p:ext uri="{BB962C8B-B14F-4D97-AF65-F5344CB8AC3E}">
        <p14:creationId xmlns:p14="http://schemas.microsoft.com/office/powerpoint/2010/main" val="371059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7F698-0B6F-4940-9DCA-2675BCEFC4BE}" type="slidenum">
              <a:rPr lang="en-US" smtClean="0"/>
              <a:t>3</a:t>
            </a:fld>
            <a:endParaRPr lang="en-US"/>
          </a:p>
        </p:txBody>
      </p:sp>
    </p:spTree>
    <p:extLst>
      <p:ext uri="{BB962C8B-B14F-4D97-AF65-F5344CB8AC3E}">
        <p14:creationId xmlns:p14="http://schemas.microsoft.com/office/powerpoint/2010/main" val="956037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principle</a:t>
            </a:r>
            <a:r>
              <a:rPr lang="en-US" baseline="0" dirty="0" smtClean="0"/>
              <a:t> this is no different</a:t>
            </a:r>
            <a:endParaRPr lang="en-US" dirty="0"/>
          </a:p>
        </p:txBody>
      </p:sp>
      <p:sp>
        <p:nvSpPr>
          <p:cNvPr id="4" name="Slide Number Placeholder 3"/>
          <p:cNvSpPr>
            <a:spLocks noGrp="1"/>
          </p:cNvSpPr>
          <p:nvPr>
            <p:ph type="sldNum" sz="quarter" idx="10"/>
          </p:nvPr>
        </p:nvSpPr>
        <p:spPr/>
        <p:txBody>
          <a:bodyPr/>
          <a:lstStyle/>
          <a:p>
            <a:fld id="{9F97F698-0B6F-4940-9DCA-2675BCEFC4BE}" type="slidenum">
              <a:rPr lang="en-US" smtClean="0"/>
              <a:t>4</a:t>
            </a:fld>
            <a:endParaRPr lang="en-US"/>
          </a:p>
        </p:txBody>
      </p:sp>
    </p:spTree>
    <p:extLst>
      <p:ext uri="{BB962C8B-B14F-4D97-AF65-F5344CB8AC3E}">
        <p14:creationId xmlns:p14="http://schemas.microsoft.com/office/powerpoint/2010/main" val="3570931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B</a:t>
            </a:r>
            <a:r>
              <a:rPr lang="en-US" dirty="0" smtClean="0"/>
              <a:t>enefits to client side load balancing.</a:t>
            </a:r>
          </a:p>
          <a:p>
            <a:pPr marL="171450" indent="-171450">
              <a:buFontTx/>
              <a:buChar char="•"/>
            </a:pPr>
            <a:r>
              <a:rPr lang="en-US" dirty="0" smtClean="0"/>
              <a:t>The operation of Eureka</a:t>
            </a:r>
            <a:r>
              <a:rPr lang="en-US" baseline="0" dirty="0" smtClean="0"/>
              <a:t> is platform agnostic – works equally well in a private data center or a cloud platform like AWS.</a:t>
            </a:r>
            <a:endParaRPr lang="en-US" dirty="0" smtClean="0"/>
          </a:p>
          <a:p>
            <a:pPr marL="171450" indent="-171450">
              <a:buFontTx/>
              <a:buChar char="•"/>
            </a:pPr>
            <a:r>
              <a:rPr lang="en-US" dirty="0" smtClean="0"/>
              <a:t>Anything</a:t>
            </a:r>
            <a:r>
              <a:rPr lang="en-US" baseline="0" dirty="0" smtClean="0"/>
              <a:t> that needs to operate against the set of all services operates against the service discovery platform.</a:t>
            </a:r>
          </a:p>
        </p:txBody>
      </p:sp>
      <p:sp>
        <p:nvSpPr>
          <p:cNvPr id="4" name="Slide Number Placeholder 3"/>
          <p:cNvSpPr>
            <a:spLocks noGrp="1"/>
          </p:cNvSpPr>
          <p:nvPr>
            <p:ph type="sldNum" sz="quarter" idx="10"/>
          </p:nvPr>
        </p:nvSpPr>
        <p:spPr/>
        <p:txBody>
          <a:bodyPr/>
          <a:lstStyle/>
          <a:p>
            <a:fld id="{9F97F698-0B6F-4940-9DCA-2675BCEFC4BE}" type="slidenum">
              <a:rPr lang="en-US" smtClean="0"/>
              <a:t>5</a:t>
            </a:fld>
            <a:endParaRPr lang="en-US"/>
          </a:p>
        </p:txBody>
      </p:sp>
    </p:spTree>
    <p:extLst>
      <p:ext uri="{BB962C8B-B14F-4D97-AF65-F5344CB8AC3E}">
        <p14:creationId xmlns:p14="http://schemas.microsoft.com/office/powerpoint/2010/main" val="304826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F97F698-0B6F-4940-9DCA-2675BCEFC4BE}" type="slidenum">
              <a:rPr lang="en-US" smtClean="0"/>
              <a:t>16</a:t>
            </a:fld>
            <a:endParaRPr lang="en-US"/>
          </a:p>
        </p:txBody>
      </p:sp>
    </p:spTree>
    <p:extLst>
      <p:ext uri="{BB962C8B-B14F-4D97-AF65-F5344CB8AC3E}">
        <p14:creationId xmlns:p14="http://schemas.microsoft.com/office/powerpoint/2010/main" val="391287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55010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471" y="155448"/>
            <a:ext cx="8456803" cy="514350"/>
          </a:xfrm>
        </p:spPr>
        <p:txBody>
          <a:bodyPr>
            <a:noAutofit/>
          </a:bodyPr>
          <a:lstStyle>
            <a:lvl1pPr algn="l">
              <a:defRPr sz="3000" b="1">
                <a:solidFill>
                  <a:srgbClr val="0C306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5281" y="914400"/>
            <a:ext cx="8453439" cy="3638550"/>
          </a:xfrm>
        </p:spPr>
        <p:txBody>
          <a:bodyPr>
            <a:normAutofit/>
          </a:bodyPr>
          <a:lstStyle>
            <a:lvl1pPr>
              <a:defRPr sz="1800"/>
            </a:lvl1pPr>
            <a:lvl2pPr marL="742950" indent="-285750">
              <a:buSzPct val="80000"/>
              <a:buFont typeface="Arial" panose="020B0604020202020204" pitchFamily="34" charset="0"/>
              <a:buChar char="•"/>
              <a:defRPr sz="1800"/>
            </a:lvl2pPr>
            <a:lvl3pPr marL="1143000" indent="-228600">
              <a:buSzPct val="60000"/>
              <a:buFont typeface="Courier New" panose="02070309020205020404" pitchFamily="49" charset="0"/>
              <a:buChar char="o"/>
              <a:defRPr sz="1800"/>
            </a:lvl3pPr>
            <a:lvl4pPr marL="1600200" indent="-228600">
              <a:buSzPct val="60000"/>
              <a:buFont typeface="Courier New" panose="02070309020205020404" pitchFamily="49" charset="0"/>
              <a:buChar char="o"/>
              <a:defRPr sz="1800"/>
            </a:lvl4pPr>
            <a:lvl5pPr marL="2057400" indent="-228600">
              <a:buSzPct val="60000"/>
              <a:buFont typeface="Courier New" panose="02070309020205020404" pitchFamily="49" charset="0"/>
              <a:buChar char="o"/>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3CA7D8A6-1136-4C38-ADB5-83A54ED516A9}" type="slidenum">
              <a:rPr lang="en-US" smtClean="0"/>
              <a:t>‹#›</a:t>
            </a:fld>
            <a:endParaRPr lang="en-US" dirty="0"/>
          </a:p>
        </p:txBody>
      </p:sp>
    </p:spTree>
    <p:extLst>
      <p:ext uri="{BB962C8B-B14F-4D97-AF65-F5344CB8AC3E}">
        <p14:creationId xmlns:p14="http://schemas.microsoft.com/office/powerpoint/2010/main" val="211766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Content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C3064"/>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50838" y="900113"/>
            <a:ext cx="4038600" cy="254555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5675" y="900113"/>
            <a:ext cx="4038600" cy="254555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1479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472" y="895350"/>
            <a:ext cx="4040188"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7472" y="1375170"/>
            <a:ext cx="4040188"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62500" y="895350"/>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2500" y="1375170"/>
            <a:ext cx="4041775" cy="31777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3CA7D8A6-1136-4C38-ADB5-83A54ED516A9}" type="slidenum">
              <a:rPr lang="en-US" smtClean="0"/>
              <a:t>‹#›</a:t>
            </a:fld>
            <a:endParaRPr lang="en-US"/>
          </a:p>
        </p:txBody>
      </p:sp>
      <p:sp>
        <p:nvSpPr>
          <p:cNvPr id="11" name="Title 1"/>
          <p:cNvSpPr>
            <a:spLocks noGrp="1"/>
          </p:cNvSpPr>
          <p:nvPr>
            <p:ph type="title" hasCustomPrompt="1"/>
          </p:nvPr>
        </p:nvSpPr>
        <p:spPr>
          <a:xfrm>
            <a:off x="347471" y="155448"/>
            <a:ext cx="8456803" cy="51232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0036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280" y="2038350"/>
            <a:ext cx="8453440" cy="633413"/>
          </a:xfrm>
        </p:spPr>
        <p:txBody>
          <a:bodyPr>
            <a:normAutofit/>
          </a:bodyPr>
          <a:lstStyle>
            <a:lvl1pPr algn="ctr">
              <a:defRPr sz="3200" b="1">
                <a:solidFill>
                  <a:srgbClr val="0C3064"/>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3CA7D8A6-1136-4C38-ADB5-83A54ED516A9}" type="slidenum">
              <a:rPr lang="en-US" smtClean="0"/>
              <a:t>‹#›</a:t>
            </a:fld>
            <a:endParaRPr lang="en-US"/>
          </a:p>
        </p:txBody>
      </p:sp>
    </p:spTree>
    <p:extLst>
      <p:ext uri="{BB962C8B-B14F-4D97-AF65-F5344CB8AC3E}">
        <p14:creationId xmlns:p14="http://schemas.microsoft.com/office/powerpoint/2010/main" val="253604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CA7D8A6-1136-4C38-ADB5-83A54ED516A9}" type="slidenum">
              <a:rPr lang="en-US" smtClean="0"/>
              <a:pPr/>
              <a:t>‹#›</a:t>
            </a:fld>
            <a:endParaRPr lang="en-US"/>
          </a:p>
        </p:txBody>
      </p:sp>
    </p:spTree>
    <p:extLst>
      <p:ext uri="{BB962C8B-B14F-4D97-AF65-F5344CB8AC3E}">
        <p14:creationId xmlns:p14="http://schemas.microsoft.com/office/powerpoint/2010/main" val="416046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4"/>
          <p:cNvGrpSpPr/>
          <p:nvPr userDrawn="1"/>
        </p:nvGrpSpPr>
        <p:grpSpPr>
          <a:xfrm>
            <a:off x="3188970" y="342689"/>
            <a:ext cx="2762250" cy="924079"/>
            <a:chOff x="3188970" y="342689"/>
            <a:chExt cx="2762250" cy="924079"/>
          </a:xfrm>
        </p:grpSpPr>
        <p:sp>
          <p:nvSpPr>
            <p:cNvPr id="8" name="Rectangle 6"/>
            <p:cNvSpPr/>
            <p:nvPr/>
          </p:nvSpPr>
          <p:spPr>
            <a:xfrm>
              <a:off x="3188970" y="342689"/>
              <a:ext cx="2762250" cy="924079"/>
            </a:xfrm>
            <a:custGeom>
              <a:avLst/>
              <a:gdLst/>
              <a:ahLst/>
              <a:cxnLst/>
              <a:rect l="l" t="t" r="r" b="b"/>
              <a:pathLst>
                <a:path w="2762250" h="924079">
                  <a:moveTo>
                    <a:pt x="2762250" y="0"/>
                  </a:moveTo>
                  <a:lnTo>
                    <a:pt x="2762250" y="809597"/>
                  </a:lnTo>
                  <a:cubicBezTo>
                    <a:pt x="1855951" y="1147495"/>
                    <a:pt x="906102" y="579536"/>
                    <a:pt x="0" y="924079"/>
                  </a:cubicBezTo>
                  <a:lnTo>
                    <a:pt x="0" y="114483"/>
                  </a:lnTo>
                  <a:cubicBezTo>
                    <a:pt x="906250" y="-225017"/>
                    <a:pt x="1856102" y="342950"/>
                    <a:pt x="2762250" y="0"/>
                  </a:cubicBezTo>
                  <a:close/>
                </a:path>
              </a:pathLst>
            </a:custGeom>
            <a:solidFill>
              <a:srgbClr val="0C306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26406" y="491490"/>
              <a:ext cx="2691186" cy="461665"/>
            </a:xfrm>
            <a:prstGeom prst="rect">
              <a:avLst/>
            </a:prstGeom>
            <a:noFill/>
          </p:spPr>
          <p:txBody>
            <a:bodyPr wrap="none" rtlCol="0">
              <a:spAutoFit/>
            </a:bodyPr>
            <a:lstStyle/>
            <a:p>
              <a:pPr algn="ctr"/>
              <a:r>
                <a:rPr lang="en-US" sz="2400" b="1" spc="100" dirty="0" smtClean="0">
                  <a:solidFill>
                    <a:srgbClr val="A3E479"/>
                  </a:solidFill>
                  <a:latin typeface="Proxima Nova Rg" pitchFamily="50" charset="0"/>
                </a:rPr>
                <a:t>SPRINGONE2GX</a:t>
              </a:r>
              <a:endParaRPr lang="en-US" sz="2400" b="1" spc="100" dirty="0">
                <a:solidFill>
                  <a:srgbClr val="A3E479"/>
                </a:solidFill>
                <a:latin typeface="Proxima Nova Rg" pitchFamily="50" charset="0"/>
              </a:endParaRPr>
            </a:p>
          </p:txBody>
        </p:sp>
        <p:sp>
          <p:nvSpPr>
            <p:cNvPr id="7" name="TextBox 6"/>
            <p:cNvSpPr txBox="1"/>
            <p:nvPr/>
          </p:nvSpPr>
          <p:spPr>
            <a:xfrm>
              <a:off x="3939077" y="847249"/>
              <a:ext cx="1265090" cy="246221"/>
            </a:xfrm>
            <a:prstGeom prst="rect">
              <a:avLst/>
            </a:prstGeom>
            <a:noFill/>
          </p:spPr>
          <p:txBody>
            <a:bodyPr wrap="none" rtlCol="0">
              <a:spAutoFit/>
            </a:bodyPr>
            <a:lstStyle/>
            <a:p>
              <a:pPr algn="ctr"/>
              <a:r>
                <a:rPr lang="en-US" sz="1000" dirty="0" smtClean="0">
                  <a:solidFill>
                    <a:schemeClr val="bg1"/>
                  </a:solidFill>
                  <a:latin typeface="Proxima Nova Rg" pitchFamily="50" charset="0"/>
                </a:rPr>
                <a:t>WASHINGTON, DC</a:t>
              </a:r>
              <a:endParaRPr lang="en-US" sz="1000" dirty="0">
                <a:solidFill>
                  <a:schemeClr val="bg1"/>
                </a:solidFill>
                <a:latin typeface="Proxima Nova Rg" pitchFamily="50" charset="0"/>
              </a:endParaRPr>
            </a:p>
          </p:txBody>
        </p:sp>
      </p:grpSp>
      <p:sp>
        <p:nvSpPr>
          <p:cNvPr id="2" name="Title 1"/>
          <p:cNvSpPr>
            <a:spLocks noGrp="1"/>
          </p:cNvSpPr>
          <p:nvPr>
            <p:ph type="ctrTitle"/>
          </p:nvPr>
        </p:nvSpPr>
        <p:spPr>
          <a:xfrm>
            <a:off x="685800" y="2020490"/>
            <a:ext cx="7772400" cy="1102519"/>
          </a:xfrm>
        </p:spPr>
        <p:txBody>
          <a:bodyPr lIns="0" tIns="0" rIns="0" bIns="0" anchor="b" anchorCtr="0">
            <a:normAutofit/>
          </a:bodyPr>
          <a:lstStyle>
            <a:lvl1pPr algn="ctr">
              <a:defRPr sz="4200" b="1">
                <a:solidFill>
                  <a:schemeClr val="bg1"/>
                </a:solidFill>
                <a:latin typeface="Proxima Nova Rg" pitchFamily="50"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257550"/>
            <a:ext cx="6400800" cy="588169"/>
          </a:xfrm>
        </p:spPr>
        <p:txBody>
          <a:bodyPr>
            <a:normAutofit/>
          </a:bodyPr>
          <a:lstStyle>
            <a:lvl1pPr marL="0" indent="0" algn="ctr">
              <a:buNone/>
              <a:defRPr sz="20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1" name="Footer Placeholder 1"/>
          <p:cNvSpPr txBox="1">
            <a:spLocks/>
          </p:cNvSpPr>
          <p:nvPr userDrawn="1"/>
        </p:nvSpPr>
        <p:spPr bwMode="auto">
          <a:xfrm>
            <a:off x="0" y="4876916"/>
            <a:ext cx="9144000" cy="2665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ctr">
              <a:spcAft>
                <a:spcPts val="0"/>
              </a:spcAft>
            </a:pPr>
            <a:r>
              <a:rPr lang="en-US" sz="600" kern="0" spc="60" baseline="0" dirty="0" smtClean="0">
                <a:solidFill>
                  <a:srgbClr val="0C3064"/>
                </a:solidFill>
                <a:latin typeface="+mn-lt"/>
              </a:rPr>
              <a:t>Unless otherwise indicated, these slides are © 2013-2015 Pivotal Software, Inc. and licensed under a Creative Commons Attribution-</a:t>
            </a:r>
            <a:r>
              <a:rPr lang="en-US" sz="600" kern="0" spc="60" baseline="0" dirty="0" err="1" smtClean="0">
                <a:solidFill>
                  <a:srgbClr val="0C3064"/>
                </a:solidFill>
                <a:latin typeface="+mn-lt"/>
              </a:rPr>
              <a:t>NonCommercial</a:t>
            </a:r>
            <a:r>
              <a:rPr lang="en-US" sz="600" kern="0" spc="60" baseline="0" dirty="0" smtClean="0">
                <a:solidFill>
                  <a:srgbClr val="0C3064"/>
                </a:solidFill>
                <a:latin typeface="+mn-lt"/>
              </a:rPr>
              <a:t> license: http://creativecommons.org/licenses/by-nc/3.0/</a:t>
            </a:r>
          </a:p>
        </p:txBody>
      </p:sp>
    </p:spTree>
    <p:extLst>
      <p:ext uri="{BB962C8B-B14F-4D97-AF65-F5344CB8AC3E}">
        <p14:creationId xmlns:p14="http://schemas.microsoft.com/office/powerpoint/2010/main" val="235237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828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109728"/>
          </a:xfrm>
          <a:prstGeom prst="rect">
            <a:avLst/>
          </a:prstGeom>
          <a:solidFill>
            <a:srgbClr val="9CD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1"/>
          <p:cNvSpPr txBox="1">
            <a:spLocks/>
          </p:cNvSpPr>
          <p:nvPr userDrawn="1"/>
        </p:nvSpPr>
        <p:spPr bwMode="auto">
          <a:xfrm>
            <a:off x="1295400" y="4876916"/>
            <a:ext cx="5867400" cy="2005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lstStyle>
            <a:defPPr>
              <a:defRPr lang="en-US"/>
            </a:defPPr>
            <a:lvl1pPr marL="0" algn="ctr" defTabSz="914400" rtl="0" eaLnBrk="0" latinLnBrk="0" hangingPunct="0">
              <a:defRPr sz="2400" kern="1200">
                <a:solidFill>
                  <a:schemeClr val="tx1"/>
                </a:solidFill>
                <a:latin typeface="Arial" pitchFamily="34" charset="0"/>
                <a:ea typeface="ＭＳ Ｐゴシック" pitchFamily="34" charset="-128"/>
                <a:cs typeface="+mn-cs"/>
              </a:defRPr>
            </a:lvl1pPr>
            <a:lvl2pPr marL="742950" indent="-285750" algn="l" defTabSz="914400" rtl="0" eaLnBrk="0" latinLnBrk="0" hangingPunct="0">
              <a:defRPr sz="2400" kern="1200">
                <a:solidFill>
                  <a:schemeClr val="tx1"/>
                </a:solidFill>
                <a:latin typeface="Arial" pitchFamily="34" charset="0"/>
                <a:ea typeface="ＭＳ Ｐゴシック" pitchFamily="34" charset="-128"/>
                <a:cs typeface="+mn-cs"/>
              </a:defRPr>
            </a:lvl2pPr>
            <a:lvl3pPr marL="1143000" indent="-228600" algn="l" defTabSz="914400" rtl="0" eaLnBrk="0" latinLnBrk="0" hangingPunct="0">
              <a:defRPr sz="2400" kern="1200">
                <a:solidFill>
                  <a:schemeClr val="tx1"/>
                </a:solidFill>
                <a:latin typeface="Arial" pitchFamily="34" charset="0"/>
                <a:ea typeface="ＭＳ Ｐゴシック" pitchFamily="34" charset="-128"/>
                <a:cs typeface="+mn-cs"/>
              </a:defRPr>
            </a:lvl3pPr>
            <a:lvl4pPr marL="1600200" indent="-228600" algn="l" defTabSz="914400" rtl="0" eaLnBrk="0" latinLnBrk="0" hangingPunct="0">
              <a:defRPr sz="2400" kern="1200">
                <a:solidFill>
                  <a:schemeClr val="tx1"/>
                </a:solidFill>
                <a:latin typeface="Arial" pitchFamily="34" charset="0"/>
                <a:ea typeface="ＭＳ Ｐゴシック" pitchFamily="34" charset="-128"/>
                <a:cs typeface="+mn-cs"/>
              </a:defRPr>
            </a:lvl4pPr>
            <a:lvl5pPr marL="2057400" indent="-228600" algn="l" defTabSz="914400" rtl="0" eaLnBrk="0" latinLnBrk="0" hangingPunct="0">
              <a:defRPr sz="2400" kern="1200">
                <a:solidFill>
                  <a:schemeClr val="tx1"/>
                </a:solidFill>
                <a:latin typeface="Arial" pitchFamily="34" charset="0"/>
                <a:ea typeface="ＭＳ Ｐゴシック"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Arial" pitchFamily="34" charset="0"/>
                <a:ea typeface="ＭＳ Ｐゴシック" pitchFamily="34" charset="-128"/>
                <a:cs typeface="+mn-cs"/>
              </a:defRPr>
            </a:lvl9pPr>
          </a:lstStyle>
          <a:p>
            <a:pPr algn="l">
              <a:spcAft>
                <a:spcPts val="0"/>
              </a:spcAft>
            </a:pPr>
            <a:r>
              <a:rPr lang="en-US" sz="600" kern="0" spc="60" baseline="0" dirty="0" smtClean="0">
                <a:solidFill>
                  <a:schemeClr val="bg1"/>
                </a:solidFill>
                <a:latin typeface="Proxima Nova Rg" pitchFamily="50" charset="0"/>
              </a:rPr>
              <a:t>Unless otherwise indicated, these slides are © 2013-2015 Pivotal Software, Inc. and licensed under a</a:t>
            </a:r>
            <a:br>
              <a:rPr lang="en-US" sz="600" kern="0" spc="60" baseline="0" dirty="0" smtClean="0">
                <a:solidFill>
                  <a:schemeClr val="bg1"/>
                </a:solidFill>
                <a:latin typeface="Proxima Nova Rg" pitchFamily="50" charset="0"/>
              </a:rPr>
            </a:br>
            <a:r>
              <a:rPr lang="en-US" sz="600" kern="0" spc="60" baseline="0" dirty="0" smtClean="0">
                <a:solidFill>
                  <a:schemeClr val="bg1"/>
                </a:solidFill>
                <a:latin typeface="Proxima Nova Rg" pitchFamily="50" charset="0"/>
              </a:rPr>
              <a:t>Creative Commons Attribution-</a:t>
            </a:r>
            <a:r>
              <a:rPr lang="en-US" sz="600" kern="0" spc="60" baseline="0" dirty="0" err="1" smtClean="0">
                <a:solidFill>
                  <a:schemeClr val="bg1"/>
                </a:solidFill>
                <a:latin typeface="Proxima Nova Rg" pitchFamily="50" charset="0"/>
              </a:rPr>
              <a:t>NonCommercial</a:t>
            </a:r>
            <a:r>
              <a:rPr lang="en-US" sz="600" kern="0" spc="60" baseline="0" dirty="0" smtClean="0">
                <a:solidFill>
                  <a:schemeClr val="bg1"/>
                </a:solidFill>
                <a:latin typeface="Proxima Nova Rg" pitchFamily="50" charset="0"/>
              </a:rPr>
              <a:t> license: http://creativecommons.org/licenses/by-nc/3.0/</a:t>
            </a:r>
          </a:p>
        </p:txBody>
      </p:sp>
      <p:sp>
        <p:nvSpPr>
          <p:cNvPr id="2" name="Title Placeholder 1"/>
          <p:cNvSpPr>
            <a:spLocks noGrp="1"/>
          </p:cNvSpPr>
          <p:nvPr>
            <p:ph type="title"/>
          </p:nvPr>
        </p:nvSpPr>
        <p:spPr>
          <a:xfrm>
            <a:off x="347472" y="152401"/>
            <a:ext cx="8458200" cy="514349"/>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45281" y="914400"/>
            <a:ext cx="8453439" cy="379095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47691" y="4851130"/>
            <a:ext cx="271272" cy="273844"/>
          </a:xfrm>
          <a:prstGeom prst="rect">
            <a:avLst/>
          </a:prstGeom>
        </p:spPr>
        <p:txBody>
          <a:bodyPr vert="horz" lIns="0" tIns="0" rIns="0" bIns="0" rtlCol="0" anchor="ctr"/>
          <a:lstStyle>
            <a:lvl1pPr algn="ctr">
              <a:defRPr sz="800" b="1">
                <a:solidFill>
                  <a:srgbClr val="A3E479"/>
                </a:solidFill>
              </a:defRPr>
            </a:lvl1pPr>
          </a:lstStyle>
          <a:p>
            <a:fld id="{3CA7D8A6-1136-4C38-ADB5-83A54ED516A9}" type="slidenum">
              <a:rPr lang="en-US" smtClean="0"/>
              <a:pPr/>
              <a:t>‹#›</a:t>
            </a:fld>
            <a:endParaRPr lang="en-US"/>
          </a:p>
        </p:txBody>
      </p:sp>
      <p:pic>
        <p:nvPicPr>
          <p:cNvPr id="4" name="Picture 2" descr="C:\Users\sdunn\Documents\Pivotal Open Source\events\SpringOne2GX 2015\presentation\assets\SpringOne-BrandLogo.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50838" y="4885737"/>
            <a:ext cx="818866" cy="18288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6"/>
          <p:cNvSpPr/>
          <p:nvPr userDrawn="1"/>
        </p:nvSpPr>
        <p:spPr>
          <a:xfrm>
            <a:off x="8573387" y="4876916"/>
            <a:ext cx="221497" cy="218683"/>
          </a:xfrm>
          <a:custGeom>
            <a:avLst/>
            <a:gdLst/>
            <a:ahLst/>
            <a:cxnLst/>
            <a:rect l="l" t="t" r="r" b="b"/>
            <a:pathLst>
              <a:path w="2762250" h="924079">
                <a:moveTo>
                  <a:pt x="2762250" y="0"/>
                </a:moveTo>
                <a:lnTo>
                  <a:pt x="2762250" y="809597"/>
                </a:lnTo>
                <a:cubicBezTo>
                  <a:pt x="1855951" y="1147495"/>
                  <a:pt x="906102" y="579536"/>
                  <a:pt x="0" y="924079"/>
                </a:cubicBezTo>
                <a:lnTo>
                  <a:pt x="0" y="114483"/>
                </a:lnTo>
                <a:cubicBezTo>
                  <a:pt x="906250" y="-225017"/>
                  <a:pt x="1856102" y="342950"/>
                  <a:pt x="2762250"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318669"/>
      </p:ext>
    </p:extLst>
  </p:cSld>
  <p:clrMap bg1="lt1" tx1="dk1" bg2="lt2" tx2="dk2" accent1="accent1" accent2="accent2" accent3="accent3" accent4="accent4" accent5="accent5" accent6="accent6" hlink="hlink" folHlink="folHlink"/>
  <p:sldLayoutIdLst>
    <p:sldLayoutId id="2147483664" r:id="rId1"/>
    <p:sldLayoutId id="2147483650" r:id="rId2"/>
    <p:sldLayoutId id="2147483652" r:id="rId3"/>
    <p:sldLayoutId id="2147483653" r:id="rId4"/>
    <p:sldLayoutId id="2147483654" r:id="rId5"/>
    <p:sldLayoutId id="2147483677" r:id="rId6"/>
  </p:sldLayoutIdLst>
  <p:hf hdr="0" ftr="0" dt="0"/>
  <p:txStyles>
    <p:titleStyle>
      <a:lvl1pPr algn="l" defTabSz="914400" rtl="0" eaLnBrk="1" latinLnBrk="0" hangingPunct="1">
        <a:spcBef>
          <a:spcPct val="0"/>
        </a:spcBef>
        <a:buNone/>
        <a:defRPr sz="3000" b="1" kern="1200">
          <a:solidFill>
            <a:srgbClr val="0C3064"/>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rgbClr val="333333"/>
          </a:solidFill>
          <a:latin typeface="Proxima Nova 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7472" y="152401"/>
            <a:ext cx="7577328" cy="514349"/>
          </a:xfrm>
          <a:prstGeom prst="rect">
            <a:avLst/>
          </a:prstGeom>
        </p:spPr>
        <p:txBody>
          <a:bodyPr vert="horz" lIns="0" tIns="0" rIns="0" bIns="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5281" y="914400"/>
            <a:ext cx="8453439" cy="379095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305800" y="4825243"/>
            <a:ext cx="499872" cy="273844"/>
          </a:xfrm>
          <a:prstGeom prst="rect">
            <a:avLst/>
          </a:prstGeom>
        </p:spPr>
        <p:txBody>
          <a:bodyPr vert="horz" lIns="0" tIns="0" rIns="0" bIns="0" rtlCol="0" anchor="ctr"/>
          <a:lstStyle>
            <a:lvl1pPr algn="r">
              <a:defRPr sz="1200">
                <a:solidFill>
                  <a:srgbClr val="333333"/>
                </a:solidFill>
              </a:defRPr>
            </a:lvl1pPr>
          </a:lstStyle>
          <a:p>
            <a:fld id="{3CA7D8A6-1136-4C38-ADB5-83A54ED516A9}" type="slidenum">
              <a:rPr lang="en-US" smtClean="0"/>
              <a:pPr/>
              <a:t>‹#›</a:t>
            </a:fld>
            <a:endParaRPr lang="en-US"/>
          </a:p>
        </p:txBody>
      </p:sp>
    </p:spTree>
    <p:extLst>
      <p:ext uri="{BB962C8B-B14F-4D97-AF65-F5344CB8AC3E}">
        <p14:creationId xmlns:p14="http://schemas.microsoft.com/office/powerpoint/2010/main" val="2577187652"/>
      </p:ext>
    </p:extLst>
  </p:cSld>
  <p:clrMap bg1="lt1" tx1="dk1" bg2="lt2" tx2="dk2" accent1="accent1" accent2="accent2" accent3="accent3" accent4="accent4" accent5="accent5" accent6="accent6" hlink="hlink" folHlink="folHlink"/>
  <p:sldLayoutIdLst>
    <p:sldLayoutId id="2147483666" r:id="rId1"/>
    <p:sldLayoutId id="2147483667" r:id="rId2"/>
  </p:sldLayoutIdLst>
  <p:hf hdr="0" ftr="0" dt="0"/>
  <p:txStyles>
    <p:titleStyle>
      <a:lvl1pPr algn="l" defTabSz="914400" rtl="0" eaLnBrk="1" latinLnBrk="0" hangingPunct="1">
        <a:spcBef>
          <a:spcPct val="0"/>
        </a:spcBef>
        <a:buNone/>
        <a:defRPr sz="2400" b="1" kern="1200">
          <a:solidFill>
            <a:srgbClr val="333333"/>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rgbClr val="333333"/>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rgbClr val="333333"/>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rgbClr val="333333"/>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1" Type="http://schemas.openxmlformats.org/officeDocument/2006/relationships/image" Target="../media/image29.png"/><Relationship Id="rId12" Type="http://schemas.openxmlformats.org/officeDocument/2006/relationships/image" Target="../media/image30.png"/><Relationship Id="rId13" Type="http://schemas.openxmlformats.org/officeDocument/2006/relationships/image" Target="../media/image31.png"/><Relationship Id="rId14" Type="http://schemas.openxmlformats.org/officeDocument/2006/relationships/image" Target="../media/image32.pn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1" Type="http://schemas.openxmlformats.org/officeDocument/2006/relationships/slideLayout" Target="../slideLayouts/slideLayout1.xml"/><Relationship Id="rId2" Type="http://schemas.openxmlformats.org/officeDocument/2006/relationships/image" Target="../media/image38.png"/></Relationships>
</file>

<file path=ppt/slides/_rels/slide22.xml.rels><?xml version="1.0" encoding="UTF-8" standalone="yes"?>
<Relationships xmlns="http://schemas.openxmlformats.org/package/2006/relationships"><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50.png"/></Relationships>
</file>

<file path=ppt/slides/_rels/slide23.xml.rels><?xml version="1.0" encoding="UTF-8" standalone="yes"?>
<Relationships xmlns="http://schemas.openxmlformats.org/package/2006/relationships"><Relationship Id="rId9" Type="http://schemas.openxmlformats.org/officeDocument/2006/relationships/image" Target="../media/image61.png"/><Relationship Id="rId20" Type="http://schemas.openxmlformats.org/officeDocument/2006/relationships/image" Target="../media/image72.png"/><Relationship Id="rId10" Type="http://schemas.openxmlformats.org/officeDocument/2006/relationships/image" Target="../media/image62.png"/><Relationship Id="rId11" Type="http://schemas.openxmlformats.org/officeDocument/2006/relationships/image" Target="../media/image63.png"/><Relationship Id="rId12" Type="http://schemas.openxmlformats.org/officeDocument/2006/relationships/image" Target="../media/image64.png"/><Relationship Id="rId13" Type="http://schemas.openxmlformats.org/officeDocument/2006/relationships/image" Target="../media/image65.png"/><Relationship Id="rId14" Type="http://schemas.openxmlformats.org/officeDocument/2006/relationships/image" Target="../media/image66.png"/><Relationship Id="rId15" Type="http://schemas.openxmlformats.org/officeDocument/2006/relationships/image" Target="../media/image67.png"/><Relationship Id="rId16" Type="http://schemas.openxmlformats.org/officeDocument/2006/relationships/image" Target="../media/image68.png"/><Relationship Id="rId17" Type="http://schemas.openxmlformats.org/officeDocument/2006/relationships/image" Target="../media/image69.png"/><Relationship Id="rId18" Type="http://schemas.openxmlformats.org/officeDocument/2006/relationships/image" Target="../media/image70.png"/><Relationship Id="rId19" Type="http://schemas.openxmlformats.org/officeDocument/2006/relationships/image" Target="../media/image71.png"/><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0.png"/></Relationships>
</file>

<file path=ppt/slides/_rels/slide24.xml.rels><?xml version="1.0" encoding="UTF-8" standalone="yes"?>
<Relationships xmlns="http://schemas.openxmlformats.org/package/2006/relationships"><Relationship Id="rId9" Type="http://schemas.openxmlformats.org/officeDocument/2006/relationships/image" Target="../media/image80.png"/><Relationship Id="rId20" Type="http://schemas.openxmlformats.org/officeDocument/2006/relationships/image" Target="../media/image89.png"/><Relationship Id="rId21" Type="http://schemas.openxmlformats.org/officeDocument/2006/relationships/image" Target="../media/image90.png"/><Relationship Id="rId22" Type="http://schemas.openxmlformats.org/officeDocument/2006/relationships/image" Target="../media/image91.png"/><Relationship Id="rId23" Type="http://schemas.openxmlformats.org/officeDocument/2006/relationships/image" Target="../media/image92.png"/><Relationship Id="rId24" Type="http://schemas.openxmlformats.org/officeDocument/2006/relationships/image" Target="../media/image93.png"/><Relationship Id="rId25" Type="http://schemas.openxmlformats.org/officeDocument/2006/relationships/image" Target="../media/image94.png"/><Relationship Id="rId26" Type="http://schemas.openxmlformats.org/officeDocument/2006/relationships/image" Target="../media/image95.png"/><Relationship Id="rId27" Type="http://schemas.openxmlformats.org/officeDocument/2006/relationships/image" Target="../media/image96.png"/><Relationship Id="rId28" Type="http://schemas.openxmlformats.org/officeDocument/2006/relationships/image" Target="../media/image97.png"/><Relationship Id="rId29" Type="http://schemas.openxmlformats.org/officeDocument/2006/relationships/image" Target="../media/image98.png"/><Relationship Id="rId30" Type="http://schemas.openxmlformats.org/officeDocument/2006/relationships/image" Target="../media/image99.png"/><Relationship Id="rId10" Type="http://schemas.openxmlformats.org/officeDocument/2006/relationships/image" Target="../media/image81.png"/><Relationship Id="rId11" Type="http://schemas.openxmlformats.org/officeDocument/2006/relationships/image" Target="../media/image82.png"/><Relationship Id="rId12" Type="http://schemas.openxmlformats.org/officeDocument/2006/relationships/image" Target="../media/image83.png"/><Relationship Id="rId13" Type="http://schemas.openxmlformats.org/officeDocument/2006/relationships/image" Target="../media/image84.png"/><Relationship Id="rId14" Type="http://schemas.openxmlformats.org/officeDocument/2006/relationships/image" Target="../media/image85.png"/><Relationship Id="rId15" Type="http://schemas.openxmlformats.org/officeDocument/2006/relationships/image" Target="../media/image86.png"/><Relationship Id="rId16" Type="http://schemas.openxmlformats.org/officeDocument/2006/relationships/image" Target="../media/image87.png"/><Relationship Id="rId17" Type="http://schemas.openxmlformats.org/officeDocument/2006/relationships/image" Target="../media/image88.png"/><Relationship Id="rId18" Type="http://schemas.openxmlformats.org/officeDocument/2006/relationships/image" Target="../media/image7.png"/><Relationship Id="rId1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s>
</file>

<file path=ppt/slides/_rels/slide25.xml.rels><?xml version="1.0" encoding="UTF-8" standalone="yes"?>
<Relationships xmlns="http://schemas.openxmlformats.org/package/2006/relationships"><Relationship Id="rId10" Type="http://schemas.openxmlformats.org/officeDocument/2006/relationships/image" Target="../media/image108.png"/><Relationship Id="rId11" Type="http://schemas.openxmlformats.org/officeDocument/2006/relationships/image" Target="../media/image109.png"/><Relationship Id="rId12" Type="http://schemas.openxmlformats.org/officeDocument/2006/relationships/image" Target="../media/image110.png"/><Relationship Id="rId13" Type="http://schemas.openxmlformats.org/officeDocument/2006/relationships/image" Target="../media/image111.png"/><Relationship Id="rId14" Type="http://schemas.openxmlformats.org/officeDocument/2006/relationships/image" Target="../media/image112.png"/><Relationship Id="rId15" Type="http://schemas.openxmlformats.org/officeDocument/2006/relationships/image" Target="../media/image113.png"/><Relationship Id="rId16" Type="http://schemas.openxmlformats.org/officeDocument/2006/relationships/image" Target="../media/image114.png"/><Relationship Id="rId17" Type="http://schemas.openxmlformats.org/officeDocument/2006/relationships/image" Target="../media/image115.png"/><Relationship Id="rId18" Type="http://schemas.openxmlformats.org/officeDocument/2006/relationships/image" Target="../media/image116.png"/><Relationship Id="rId19" Type="http://schemas.openxmlformats.org/officeDocument/2006/relationships/image" Target="../media/image117.png"/><Relationship Id="rId60" Type="http://schemas.openxmlformats.org/officeDocument/2006/relationships/image" Target="../media/image158.png"/><Relationship Id="rId61" Type="http://schemas.openxmlformats.org/officeDocument/2006/relationships/image" Target="../media/image159.png"/><Relationship Id="rId62" Type="http://schemas.openxmlformats.org/officeDocument/2006/relationships/image" Target="../media/image160.png"/><Relationship Id="rId63" Type="http://schemas.openxmlformats.org/officeDocument/2006/relationships/image" Target="../media/image161.png"/><Relationship Id="rId64" Type="http://schemas.openxmlformats.org/officeDocument/2006/relationships/image" Target="../media/image162.png"/><Relationship Id="rId65" Type="http://schemas.openxmlformats.org/officeDocument/2006/relationships/image" Target="../media/image163.png"/><Relationship Id="rId66" Type="http://schemas.openxmlformats.org/officeDocument/2006/relationships/image" Target="../media/image164.png"/><Relationship Id="rId67" Type="http://schemas.openxmlformats.org/officeDocument/2006/relationships/image" Target="../media/image165.png"/><Relationship Id="rId68" Type="http://schemas.openxmlformats.org/officeDocument/2006/relationships/image" Target="../media/image166.png"/><Relationship Id="rId69" Type="http://schemas.openxmlformats.org/officeDocument/2006/relationships/image" Target="../media/image167.png"/><Relationship Id="rId120" Type="http://schemas.openxmlformats.org/officeDocument/2006/relationships/image" Target="../media/image218.png"/><Relationship Id="rId121" Type="http://schemas.openxmlformats.org/officeDocument/2006/relationships/image" Target="../media/image219.png"/><Relationship Id="rId122" Type="http://schemas.openxmlformats.org/officeDocument/2006/relationships/image" Target="../media/image220.png"/><Relationship Id="rId123" Type="http://schemas.openxmlformats.org/officeDocument/2006/relationships/image" Target="../media/image221.png"/><Relationship Id="rId124" Type="http://schemas.openxmlformats.org/officeDocument/2006/relationships/image" Target="../media/image222.png"/><Relationship Id="rId125" Type="http://schemas.openxmlformats.org/officeDocument/2006/relationships/image" Target="../media/image223.png"/><Relationship Id="rId126" Type="http://schemas.openxmlformats.org/officeDocument/2006/relationships/image" Target="../media/image224.png"/><Relationship Id="rId127" Type="http://schemas.openxmlformats.org/officeDocument/2006/relationships/image" Target="../media/image225.png"/><Relationship Id="rId128" Type="http://schemas.openxmlformats.org/officeDocument/2006/relationships/image" Target="../media/image226.png"/><Relationship Id="rId129" Type="http://schemas.openxmlformats.org/officeDocument/2006/relationships/image" Target="../media/image227.png"/><Relationship Id="rId40" Type="http://schemas.openxmlformats.org/officeDocument/2006/relationships/image" Target="../media/image138.png"/><Relationship Id="rId41" Type="http://schemas.openxmlformats.org/officeDocument/2006/relationships/image" Target="../media/image139.png"/><Relationship Id="rId42" Type="http://schemas.openxmlformats.org/officeDocument/2006/relationships/image" Target="../media/image140.png"/><Relationship Id="rId90" Type="http://schemas.openxmlformats.org/officeDocument/2006/relationships/image" Target="../media/image188.png"/><Relationship Id="rId91" Type="http://schemas.openxmlformats.org/officeDocument/2006/relationships/image" Target="../media/image189.png"/><Relationship Id="rId92" Type="http://schemas.openxmlformats.org/officeDocument/2006/relationships/image" Target="../media/image190.png"/><Relationship Id="rId93" Type="http://schemas.openxmlformats.org/officeDocument/2006/relationships/image" Target="../media/image191.png"/><Relationship Id="rId94" Type="http://schemas.openxmlformats.org/officeDocument/2006/relationships/image" Target="../media/image192.png"/><Relationship Id="rId95" Type="http://schemas.openxmlformats.org/officeDocument/2006/relationships/image" Target="../media/image193.png"/><Relationship Id="rId96" Type="http://schemas.openxmlformats.org/officeDocument/2006/relationships/image" Target="../media/image194.png"/><Relationship Id="rId101" Type="http://schemas.openxmlformats.org/officeDocument/2006/relationships/image" Target="../media/image199.png"/><Relationship Id="rId102" Type="http://schemas.openxmlformats.org/officeDocument/2006/relationships/image" Target="../media/image200.png"/><Relationship Id="rId103" Type="http://schemas.openxmlformats.org/officeDocument/2006/relationships/image" Target="../media/image201.png"/><Relationship Id="rId104" Type="http://schemas.openxmlformats.org/officeDocument/2006/relationships/image" Target="../media/image202.png"/><Relationship Id="rId105" Type="http://schemas.openxmlformats.org/officeDocument/2006/relationships/image" Target="../media/image203.png"/><Relationship Id="rId106" Type="http://schemas.openxmlformats.org/officeDocument/2006/relationships/image" Target="../media/image204.png"/><Relationship Id="rId107" Type="http://schemas.openxmlformats.org/officeDocument/2006/relationships/image" Target="../media/image205.png"/><Relationship Id="rId108" Type="http://schemas.openxmlformats.org/officeDocument/2006/relationships/image" Target="../media/image206.png"/><Relationship Id="rId109" Type="http://schemas.openxmlformats.org/officeDocument/2006/relationships/image" Target="../media/image207.png"/><Relationship Id="rId97" Type="http://schemas.openxmlformats.org/officeDocument/2006/relationships/image" Target="../media/image195.png"/><Relationship Id="rId98" Type="http://schemas.openxmlformats.org/officeDocument/2006/relationships/image" Target="../media/image196.png"/><Relationship Id="rId99" Type="http://schemas.openxmlformats.org/officeDocument/2006/relationships/image" Target="../media/image197.png"/><Relationship Id="rId43" Type="http://schemas.openxmlformats.org/officeDocument/2006/relationships/image" Target="../media/image141.png"/><Relationship Id="rId44" Type="http://schemas.openxmlformats.org/officeDocument/2006/relationships/image" Target="../media/image142.png"/><Relationship Id="rId45" Type="http://schemas.openxmlformats.org/officeDocument/2006/relationships/image" Target="../media/image143.png"/><Relationship Id="rId46" Type="http://schemas.openxmlformats.org/officeDocument/2006/relationships/image" Target="../media/image144.png"/><Relationship Id="rId47" Type="http://schemas.openxmlformats.org/officeDocument/2006/relationships/image" Target="../media/image145.png"/><Relationship Id="rId48" Type="http://schemas.openxmlformats.org/officeDocument/2006/relationships/image" Target="../media/image146.png"/><Relationship Id="rId49" Type="http://schemas.openxmlformats.org/officeDocument/2006/relationships/image" Target="../media/image147.png"/><Relationship Id="rId100" Type="http://schemas.openxmlformats.org/officeDocument/2006/relationships/image" Target="../media/image198.png"/><Relationship Id="rId20" Type="http://schemas.openxmlformats.org/officeDocument/2006/relationships/image" Target="../media/image118.png"/><Relationship Id="rId21" Type="http://schemas.openxmlformats.org/officeDocument/2006/relationships/image" Target="../media/image119.png"/><Relationship Id="rId22" Type="http://schemas.openxmlformats.org/officeDocument/2006/relationships/image" Target="../media/image120.png"/><Relationship Id="rId70" Type="http://schemas.openxmlformats.org/officeDocument/2006/relationships/image" Target="../media/image168.png"/><Relationship Id="rId71" Type="http://schemas.openxmlformats.org/officeDocument/2006/relationships/image" Target="../media/image169.png"/><Relationship Id="rId72" Type="http://schemas.openxmlformats.org/officeDocument/2006/relationships/image" Target="../media/image170.png"/><Relationship Id="rId73" Type="http://schemas.openxmlformats.org/officeDocument/2006/relationships/image" Target="../media/image171.png"/><Relationship Id="rId74" Type="http://schemas.openxmlformats.org/officeDocument/2006/relationships/image" Target="../media/image172.png"/><Relationship Id="rId75" Type="http://schemas.openxmlformats.org/officeDocument/2006/relationships/image" Target="../media/image173.png"/><Relationship Id="rId76" Type="http://schemas.openxmlformats.org/officeDocument/2006/relationships/image" Target="../media/image174.png"/><Relationship Id="rId77" Type="http://schemas.openxmlformats.org/officeDocument/2006/relationships/image" Target="../media/image175.png"/><Relationship Id="rId78" Type="http://schemas.openxmlformats.org/officeDocument/2006/relationships/image" Target="../media/image176.png"/><Relationship Id="rId79" Type="http://schemas.openxmlformats.org/officeDocument/2006/relationships/image" Target="../media/image177.png"/><Relationship Id="rId23" Type="http://schemas.openxmlformats.org/officeDocument/2006/relationships/image" Target="../media/image121.png"/><Relationship Id="rId24" Type="http://schemas.openxmlformats.org/officeDocument/2006/relationships/image" Target="../media/image122.png"/><Relationship Id="rId25" Type="http://schemas.openxmlformats.org/officeDocument/2006/relationships/image" Target="../media/image123.png"/><Relationship Id="rId26" Type="http://schemas.openxmlformats.org/officeDocument/2006/relationships/image" Target="../media/image124.png"/><Relationship Id="rId27" Type="http://schemas.openxmlformats.org/officeDocument/2006/relationships/image" Target="../media/image125.png"/><Relationship Id="rId28" Type="http://schemas.openxmlformats.org/officeDocument/2006/relationships/image" Target="../media/image126.png"/><Relationship Id="rId29" Type="http://schemas.openxmlformats.org/officeDocument/2006/relationships/image" Target="../media/image127.png"/><Relationship Id="rId130" Type="http://schemas.openxmlformats.org/officeDocument/2006/relationships/image" Target="../media/image228.png"/><Relationship Id="rId131" Type="http://schemas.openxmlformats.org/officeDocument/2006/relationships/image" Target="../media/image229.png"/><Relationship Id="rId132" Type="http://schemas.openxmlformats.org/officeDocument/2006/relationships/image" Target="../media/image230.png"/><Relationship Id="rId133" Type="http://schemas.openxmlformats.org/officeDocument/2006/relationships/image" Target="../media/image231.png"/><Relationship Id="rId134" Type="http://schemas.openxmlformats.org/officeDocument/2006/relationships/image" Target="../media/image232.png"/><Relationship Id="rId135" Type="http://schemas.openxmlformats.org/officeDocument/2006/relationships/image" Target="../media/image233.png"/><Relationship Id="rId136" Type="http://schemas.openxmlformats.org/officeDocument/2006/relationships/image" Target="../media/image234.png"/><Relationship Id="rId137" Type="http://schemas.openxmlformats.org/officeDocument/2006/relationships/image" Target="../media/image235.png"/><Relationship Id="rId138" Type="http://schemas.openxmlformats.org/officeDocument/2006/relationships/image" Target="../media/image236.png"/><Relationship Id="rId139" Type="http://schemas.openxmlformats.org/officeDocument/2006/relationships/image" Target="../media/image237.png"/><Relationship Id="rId1" Type="http://schemas.openxmlformats.org/officeDocument/2006/relationships/slideLayout" Target="../slideLayouts/slideLayout6.xml"/><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103.png"/><Relationship Id="rId6" Type="http://schemas.openxmlformats.org/officeDocument/2006/relationships/image" Target="../media/image104.png"/><Relationship Id="rId7" Type="http://schemas.openxmlformats.org/officeDocument/2006/relationships/image" Target="../media/image105.png"/><Relationship Id="rId8" Type="http://schemas.openxmlformats.org/officeDocument/2006/relationships/image" Target="../media/image106.png"/><Relationship Id="rId9" Type="http://schemas.openxmlformats.org/officeDocument/2006/relationships/image" Target="../media/image107.png"/><Relationship Id="rId50" Type="http://schemas.openxmlformats.org/officeDocument/2006/relationships/image" Target="../media/image148.png"/><Relationship Id="rId51" Type="http://schemas.openxmlformats.org/officeDocument/2006/relationships/image" Target="../media/image149.png"/><Relationship Id="rId52" Type="http://schemas.openxmlformats.org/officeDocument/2006/relationships/image" Target="../media/image150.png"/><Relationship Id="rId53" Type="http://schemas.openxmlformats.org/officeDocument/2006/relationships/image" Target="../media/image151.png"/><Relationship Id="rId54" Type="http://schemas.openxmlformats.org/officeDocument/2006/relationships/image" Target="../media/image152.png"/><Relationship Id="rId55" Type="http://schemas.openxmlformats.org/officeDocument/2006/relationships/image" Target="../media/image153.png"/><Relationship Id="rId56" Type="http://schemas.openxmlformats.org/officeDocument/2006/relationships/image" Target="../media/image154.png"/><Relationship Id="rId57" Type="http://schemas.openxmlformats.org/officeDocument/2006/relationships/image" Target="../media/image155.png"/><Relationship Id="rId58" Type="http://schemas.openxmlformats.org/officeDocument/2006/relationships/image" Target="../media/image156.png"/><Relationship Id="rId59" Type="http://schemas.openxmlformats.org/officeDocument/2006/relationships/image" Target="../media/image157.png"/><Relationship Id="rId110" Type="http://schemas.openxmlformats.org/officeDocument/2006/relationships/image" Target="../media/image208.png"/><Relationship Id="rId111" Type="http://schemas.openxmlformats.org/officeDocument/2006/relationships/image" Target="../media/image209.png"/><Relationship Id="rId112" Type="http://schemas.openxmlformats.org/officeDocument/2006/relationships/image" Target="../media/image210.png"/><Relationship Id="rId113" Type="http://schemas.openxmlformats.org/officeDocument/2006/relationships/image" Target="../media/image211.png"/><Relationship Id="rId114" Type="http://schemas.openxmlformats.org/officeDocument/2006/relationships/image" Target="../media/image212.png"/><Relationship Id="rId115" Type="http://schemas.openxmlformats.org/officeDocument/2006/relationships/image" Target="../media/image213.png"/><Relationship Id="rId116" Type="http://schemas.openxmlformats.org/officeDocument/2006/relationships/image" Target="../media/image214.png"/><Relationship Id="rId117" Type="http://schemas.openxmlformats.org/officeDocument/2006/relationships/image" Target="../media/image215.png"/><Relationship Id="rId118" Type="http://schemas.openxmlformats.org/officeDocument/2006/relationships/image" Target="../media/image216.png"/><Relationship Id="rId119" Type="http://schemas.openxmlformats.org/officeDocument/2006/relationships/image" Target="../media/image217.png"/><Relationship Id="rId30" Type="http://schemas.openxmlformats.org/officeDocument/2006/relationships/image" Target="../media/image128.png"/><Relationship Id="rId31" Type="http://schemas.openxmlformats.org/officeDocument/2006/relationships/image" Target="../media/image129.png"/><Relationship Id="rId32" Type="http://schemas.openxmlformats.org/officeDocument/2006/relationships/image" Target="../media/image130.png"/><Relationship Id="rId33" Type="http://schemas.openxmlformats.org/officeDocument/2006/relationships/image" Target="../media/image131.png"/><Relationship Id="rId34" Type="http://schemas.openxmlformats.org/officeDocument/2006/relationships/image" Target="../media/image132.png"/><Relationship Id="rId35" Type="http://schemas.openxmlformats.org/officeDocument/2006/relationships/image" Target="../media/image133.png"/><Relationship Id="rId36" Type="http://schemas.openxmlformats.org/officeDocument/2006/relationships/image" Target="../media/image134.png"/><Relationship Id="rId37" Type="http://schemas.openxmlformats.org/officeDocument/2006/relationships/image" Target="../media/image135.png"/><Relationship Id="rId38" Type="http://schemas.openxmlformats.org/officeDocument/2006/relationships/image" Target="../media/image136.png"/><Relationship Id="rId39" Type="http://schemas.openxmlformats.org/officeDocument/2006/relationships/image" Target="../media/image137.png"/><Relationship Id="rId80" Type="http://schemas.openxmlformats.org/officeDocument/2006/relationships/image" Target="../media/image178.png"/><Relationship Id="rId81" Type="http://schemas.openxmlformats.org/officeDocument/2006/relationships/image" Target="../media/image179.png"/><Relationship Id="rId82" Type="http://schemas.openxmlformats.org/officeDocument/2006/relationships/image" Target="../media/image180.png"/><Relationship Id="rId83" Type="http://schemas.openxmlformats.org/officeDocument/2006/relationships/image" Target="../media/image181.png"/><Relationship Id="rId84" Type="http://schemas.openxmlformats.org/officeDocument/2006/relationships/image" Target="../media/image182.png"/><Relationship Id="rId85" Type="http://schemas.openxmlformats.org/officeDocument/2006/relationships/image" Target="../media/image183.png"/><Relationship Id="rId86" Type="http://schemas.openxmlformats.org/officeDocument/2006/relationships/image" Target="../media/image184.png"/><Relationship Id="rId87" Type="http://schemas.openxmlformats.org/officeDocument/2006/relationships/image" Target="../media/image185.png"/><Relationship Id="rId88" Type="http://schemas.openxmlformats.org/officeDocument/2006/relationships/image" Target="../media/image186.png"/><Relationship Id="rId89" Type="http://schemas.openxmlformats.org/officeDocument/2006/relationships/image" Target="../media/image187.png"/><Relationship Id="rId140" Type="http://schemas.openxmlformats.org/officeDocument/2006/relationships/image" Target="../media/image238.png"/><Relationship Id="rId141" Type="http://schemas.openxmlformats.org/officeDocument/2006/relationships/image" Target="../media/image239.png"/><Relationship Id="rId142" Type="http://schemas.openxmlformats.org/officeDocument/2006/relationships/image" Target="../media/image240.png"/><Relationship Id="rId143" Type="http://schemas.openxmlformats.org/officeDocument/2006/relationships/image" Target="../media/image241.png"/><Relationship Id="rId144" Type="http://schemas.openxmlformats.org/officeDocument/2006/relationships/image" Target="../media/image242.png"/><Relationship Id="rId145" Type="http://schemas.openxmlformats.org/officeDocument/2006/relationships/image" Target="../media/image243.png"/></Relationships>
</file>

<file path=ppt/slides/_rels/slide26.xml.rels><?xml version="1.0" encoding="UTF-8" standalone="yes"?>
<Relationships xmlns="http://schemas.openxmlformats.org/package/2006/relationships"><Relationship Id="rId10" Type="http://schemas.openxmlformats.org/officeDocument/2006/relationships/image" Target="../media/image252.png"/><Relationship Id="rId11" Type="http://schemas.openxmlformats.org/officeDocument/2006/relationships/image" Target="../media/image253.png"/><Relationship Id="rId12" Type="http://schemas.openxmlformats.org/officeDocument/2006/relationships/image" Target="../media/image254.png"/><Relationship Id="rId13" Type="http://schemas.openxmlformats.org/officeDocument/2006/relationships/image" Target="../media/image255.png"/><Relationship Id="rId14" Type="http://schemas.openxmlformats.org/officeDocument/2006/relationships/image" Target="../media/image256.png"/><Relationship Id="rId15" Type="http://schemas.openxmlformats.org/officeDocument/2006/relationships/image" Target="../media/image257.png"/><Relationship Id="rId16" Type="http://schemas.openxmlformats.org/officeDocument/2006/relationships/image" Target="../media/image258.png"/><Relationship Id="rId17" Type="http://schemas.openxmlformats.org/officeDocument/2006/relationships/image" Target="../media/image259.png"/><Relationship Id="rId18" Type="http://schemas.openxmlformats.org/officeDocument/2006/relationships/image" Target="../media/image260.png"/><Relationship Id="rId19" Type="http://schemas.openxmlformats.org/officeDocument/2006/relationships/image" Target="../media/image261.png"/><Relationship Id="rId60" Type="http://schemas.openxmlformats.org/officeDocument/2006/relationships/image" Target="../media/image302.png"/><Relationship Id="rId61" Type="http://schemas.openxmlformats.org/officeDocument/2006/relationships/image" Target="../media/image303.png"/><Relationship Id="rId62" Type="http://schemas.openxmlformats.org/officeDocument/2006/relationships/image" Target="../media/image304.png"/><Relationship Id="rId63" Type="http://schemas.openxmlformats.org/officeDocument/2006/relationships/image" Target="../media/image305.png"/><Relationship Id="rId64" Type="http://schemas.openxmlformats.org/officeDocument/2006/relationships/image" Target="../media/image306.png"/><Relationship Id="rId65" Type="http://schemas.openxmlformats.org/officeDocument/2006/relationships/image" Target="../media/image307.png"/><Relationship Id="rId66" Type="http://schemas.openxmlformats.org/officeDocument/2006/relationships/image" Target="../media/image308.png"/><Relationship Id="rId67" Type="http://schemas.openxmlformats.org/officeDocument/2006/relationships/image" Target="../media/image309.png"/><Relationship Id="rId68" Type="http://schemas.openxmlformats.org/officeDocument/2006/relationships/image" Target="../media/image310.png"/><Relationship Id="rId69" Type="http://schemas.openxmlformats.org/officeDocument/2006/relationships/image" Target="../media/image311.png"/><Relationship Id="rId120" Type="http://schemas.openxmlformats.org/officeDocument/2006/relationships/image" Target="../media/image362.png"/><Relationship Id="rId121" Type="http://schemas.openxmlformats.org/officeDocument/2006/relationships/image" Target="../media/image363.png"/><Relationship Id="rId122" Type="http://schemas.openxmlformats.org/officeDocument/2006/relationships/image" Target="../media/image364.png"/><Relationship Id="rId123" Type="http://schemas.openxmlformats.org/officeDocument/2006/relationships/image" Target="../media/image365.png"/><Relationship Id="rId124" Type="http://schemas.openxmlformats.org/officeDocument/2006/relationships/image" Target="../media/image366.png"/><Relationship Id="rId125" Type="http://schemas.openxmlformats.org/officeDocument/2006/relationships/image" Target="../media/image367.png"/><Relationship Id="rId126" Type="http://schemas.openxmlformats.org/officeDocument/2006/relationships/image" Target="../media/image368.png"/><Relationship Id="rId127" Type="http://schemas.openxmlformats.org/officeDocument/2006/relationships/image" Target="../media/image369.png"/><Relationship Id="rId128" Type="http://schemas.openxmlformats.org/officeDocument/2006/relationships/image" Target="../media/image370.png"/><Relationship Id="rId129" Type="http://schemas.openxmlformats.org/officeDocument/2006/relationships/image" Target="../media/image371.png"/><Relationship Id="rId40" Type="http://schemas.openxmlformats.org/officeDocument/2006/relationships/image" Target="../media/image282.png"/><Relationship Id="rId41" Type="http://schemas.openxmlformats.org/officeDocument/2006/relationships/image" Target="../media/image283.png"/><Relationship Id="rId42" Type="http://schemas.openxmlformats.org/officeDocument/2006/relationships/image" Target="../media/image284.png"/><Relationship Id="rId90" Type="http://schemas.openxmlformats.org/officeDocument/2006/relationships/image" Target="../media/image332.png"/><Relationship Id="rId91" Type="http://schemas.openxmlformats.org/officeDocument/2006/relationships/image" Target="../media/image333.png"/><Relationship Id="rId92" Type="http://schemas.openxmlformats.org/officeDocument/2006/relationships/image" Target="../media/image334.png"/><Relationship Id="rId93" Type="http://schemas.openxmlformats.org/officeDocument/2006/relationships/image" Target="../media/image335.png"/><Relationship Id="rId94" Type="http://schemas.openxmlformats.org/officeDocument/2006/relationships/image" Target="../media/image336.png"/><Relationship Id="rId95" Type="http://schemas.openxmlformats.org/officeDocument/2006/relationships/image" Target="../media/image337.png"/><Relationship Id="rId96" Type="http://schemas.openxmlformats.org/officeDocument/2006/relationships/image" Target="../media/image338.png"/><Relationship Id="rId101" Type="http://schemas.openxmlformats.org/officeDocument/2006/relationships/image" Target="../media/image343.png"/><Relationship Id="rId102" Type="http://schemas.openxmlformats.org/officeDocument/2006/relationships/image" Target="../media/image344.png"/><Relationship Id="rId103" Type="http://schemas.openxmlformats.org/officeDocument/2006/relationships/image" Target="../media/image345.png"/><Relationship Id="rId104" Type="http://schemas.openxmlformats.org/officeDocument/2006/relationships/image" Target="../media/image346.png"/><Relationship Id="rId105" Type="http://schemas.openxmlformats.org/officeDocument/2006/relationships/image" Target="../media/image347.png"/><Relationship Id="rId106" Type="http://schemas.openxmlformats.org/officeDocument/2006/relationships/image" Target="../media/image348.png"/><Relationship Id="rId107" Type="http://schemas.openxmlformats.org/officeDocument/2006/relationships/image" Target="../media/image349.png"/><Relationship Id="rId108" Type="http://schemas.openxmlformats.org/officeDocument/2006/relationships/image" Target="../media/image350.png"/><Relationship Id="rId109" Type="http://schemas.openxmlformats.org/officeDocument/2006/relationships/image" Target="../media/image351.png"/><Relationship Id="rId97" Type="http://schemas.openxmlformats.org/officeDocument/2006/relationships/image" Target="../media/image339.png"/><Relationship Id="rId98" Type="http://schemas.openxmlformats.org/officeDocument/2006/relationships/image" Target="../media/image340.png"/><Relationship Id="rId99" Type="http://schemas.openxmlformats.org/officeDocument/2006/relationships/image" Target="../media/image341.png"/><Relationship Id="rId43" Type="http://schemas.openxmlformats.org/officeDocument/2006/relationships/image" Target="../media/image285.png"/><Relationship Id="rId44" Type="http://schemas.openxmlformats.org/officeDocument/2006/relationships/image" Target="../media/image286.png"/><Relationship Id="rId45" Type="http://schemas.openxmlformats.org/officeDocument/2006/relationships/image" Target="../media/image287.png"/><Relationship Id="rId46" Type="http://schemas.openxmlformats.org/officeDocument/2006/relationships/image" Target="../media/image288.png"/><Relationship Id="rId47" Type="http://schemas.openxmlformats.org/officeDocument/2006/relationships/image" Target="../media/image289.png"/><Relationship Id="rId48" Type="http://schemas.openxmlformats.org/officeDocument/2006/relationships/image" Target="../media/image290.png"/><Relationship Id="rId49" Type="http://schemas.openxmlformats.org/officeDocument/2006/relationships/image" Target="../media/image291.png"/><Relationship Id="rId100" Type="http://schemas.openxmlformats.org/officeDocument/2006/relationships/image" Target="../media/image342.png"/><Relationship Id="rId20" Type="http://schemas.openxmlformats.org/officeDocument/2006/relationships/image" Target="../media/image262.png"/><Relationship Id="rId21" Type="http://schemas.openxmlformats.org/officeDocument/2006/relationships/image" Target="../media/image263.png"/><Relationship Id="rId22" Type="http://schemas.openxmlformats.org/officeDocument/2006/relationships/image" Target="../media/image264.png"/><Relationship Id="rId70" Type="http://schemas.openxmlformats.org/officeDocument/2006/relationships/image" Target="../media/image312.png"/><Relationship Id="rId71" Type="http://schemas.openxmlformats.org/officeDocument/2006/relationships/image" Target="../media/image313.png"/><Relationship Id="rId72" Type="http://schemas.openxmlformats.org/officeDocument/2006/relationships/image" Target="../media/image314.png"/><Relationship Id="rId73" Type="http://schemas.openxmlformats.org/officeDocument/2006/relationships/image" Target="../media/image315.png"/><Relationship Id="rId74" Type="http://schemas.openxmlformats.org/officeDocument/2006/relationships/image" Target="../media/image316.png"/><Relationship Id="rId75" Type="http://schemas.openxmlformats.org/officeDocument/2006/relationships/image" Target="../media/image317.png"/><Relationship Id="rId76" Type="http://schemas.openxmlformats.org/officeDocument/2006/relationships/image" Target="../media/image318.png"/><Relationship Id="rId77" Type="http://schemas.openxmlformats.org/officeDocument/2006/relationships/image" Target="../media/image319.png"/><Relationship Id="rId78" Type="http://schemas.openxmlformats.org/officeDocument/2006/relationships/image" Target="../media/image320.png"/><Relationship Id="rId79" Type="http://schemas.openxmlformats.org/officeDocument/2006/relationships/image" Target="../media/image321.png"/><Relationship Id="rId23" Type="http://schemas.openxmlformats.org/officeDocument/2006/relationships/image" Target="../media/image265.png"/><Relationship Id="rId24" Type="http://schemas.openxmlformats.org/officeDocument/2006/relationships/image" Target="../media/image266.png"/><Relationship Id="rId25" Type="http://schemas.openxmlformats.org/officeDocument/2006/relationships/image" Target="../media/image267.png"/><Relationship Id="rId26" Type="http://schemas.openxmlformats.org/officeDocument/2006/relationships/image" Target="../media/image268.png"/><Relationship Id="rId27" Type="http://schemas.openxmlformats.org/officeDocument/2006/relationships/image" Target="../media/image269.png"/><Relationship Id="rId28" Type="http://schemas.openxmlformats.org/officeDocument/2006/relationships/image" Target="../media/image270.png"/><Relationship Id="rId29" Type="http://schemas.openxmlformats.org/officeDocument/2006/relationships/image" Target="../media/image271.png"/><Relationship Id="rId130" Type="http://schemas.openxmlformats.org/officeDocument/2006/relationships/image" Target="../media/image372.png"/><Relationship Id="rId131" Type="http://schemas.openxmlformats.org/officeDocument/2006/relationships/image" Target="../media/image373.png"/><Relationship Id="rId132" Type="http://schemas.openxmlformats.org/officeDocument/2006/relationships/image" Target="../media/image374.png"/><Relationship Id="rId133" Type="http://schemas.openxmlformats.org/officeDocument/2006/relationships/image" Target="../media/image375.png"/><Relationship Id="rId134" Type="http://schemas.openxmlformats.org/officeDocument/2006/relationships/image" Target="../media/image376.png"/><Relationship Id="rId135" Type="http://schemas.openxmlformats.org/officeDocument/2006/relationships/image" Target="../media/image377.png"/><Relationship Id="rId136" Type="http://schemas.openxmlformats.org/officeDocument/2006/relationships/image" Target="../media/image378.png"/><Relationship Id="rId137" Type="http://schemas.openxmlformats.org/officeDocument/2006/relationships/image" Target="../media/image379.png"/><Relationship Id="rId138" Type="http://schemas.openxmlformats.org/officeDocument/2006/relationships/image" Target="../media/image380.png"/><Relationship Id="rId139" Type="http://schemas.openxmlformats.org/officeDocument/2006/relationships/image" Target="../media/image381.png"/><Relationship Id="rId1" Type="http://schemas.openxmlformats.org/officeDocument/2006/relationships/slideLayout" Target="../slideLayouts/slideLayout6.xml"/><Relationship Id="rId2" Type="http://schemas.openxmlformats.org/officeDocument/2006/relationships/image" Target="../media/image244.png"/><Relationship Id="rId3" Type="http://schemas.openxmlformats.org/officeDocument/2006/relationships/image" Target="../media/image245.png"/><Relationship Id="rId4" Type="http://schemas.openxmlformats.org/officeDocument/2006/relationships/image" Target="../media/image246.png"/><Relationship Id="rId5" Type="http://schemas.openxmlformats.org/officeDocument/2006/relationships/image" Target="../media/image247.png"/><Relationship Id="rId6" Type="http://schemas.openxmlformats.org/officeDocument/2006/relationships/image" Target="../media/image248.png"/><Relationship Id="rId7" Type="http://schemas.openxmlformats.org/officeDocument/2006/relationships/image" Target="../media/image249.png"/><Relationship Id="rId8" Type="http://schemas.openxmlformats.org/officeDocument/2006/relationships/image" Target="../media/image250.png"/><Relationship Id="rId9" Type="http://schemas.openxmlformats.org/officeDocument/2006/relationships/image" Target="../media/image251.png"/><Relationship Id="rId50" Type="http://schemas.openxmlformats.org/officeDocument/2006/relationships/image" Target="../media/image292.png"/><Relationship Id="rId51" Type="http://schemas.openxmlformats.org/officeDocument/2006/relationships/image" Target="../media/image293.png"/><Relationship Id="rId52" Type="http://schemas.openxmlformats.org/officeDocument/2006/relationships/image" Target="../media/image294.png"/><Relationship Id="rId53" Type="http://schemas.openxmlformats.org/officeDocument/2006/relationships/image" Target="../media/image295.png"/><Relationship Id="rId54" Type="http://schemas.openxmlformats.org/officeDocument/2006/relationships/image" Target="../media/image296.png"/><Relationship Id="rId55" Type="http://schemas.openxmlformats.org/officeDocument/2006/relationships/image" Target="../media/image297.png"/><Relationship Id="rId56" Type="http://schemas.openxmlformats.org/officeDocument/2006/relationships/image" Target="../media/image298.png"/><Relationship Id="rId57" Type="http://schemas.openxmlformats.org/officeDocument/2006/relationships/image" Target="../media/image299.png"/><Relationship Id="rId58" Type="http://schemas.openxmlformats.org/officeDocument/2006/relationships/image" Target="../media/image300.png"/><Relationship Id="rId59" Type="http://schemas.openxmlformats.org/officeDocument/2006/relationships/image" Target="../media/image301.png"/><Relationship Id="rId110" Type="http://schemas.openxmlformats.org/officeDocument/2006/relationships/image" Target="../media/image352.png"/><Relationship Id="rId111" Type="http://schemas.openxmlformats.org/officeDocument/2006/relationships/image" Target="../media/image353.png"/><Relationship Id="rId112" Type="http://schemas.openxmlformats.org/officeDocument/2006/relationships/image" Target="../media/image354.png"/><Relationship Id="rId113" Type="http://schemas.openxmlformats.org/officeDocument/2006/relationships/image" Target="../media/image355.png"/><Relationship Id="rId114" Type="http://schemas.openxmlformats.org/officeDocument/2006/relationships/image" Target="../media/image356.png"/><Relationship Id="rId115" Type="http://schemas.openxmlformats.org/officeDocument/2006/relationships/image" Target="../media/image357.png"/><Relationship Id="rId116" Type="http://schemas.openxmlformats.org/officeDocument/2006/relationships/image" Target="../media/image358.png"/><Relationship Id="rId117" Type="http://schemas.openxmlformats.org/officeDocument/2006/relationships/image" Target="../media/image359.png"/><Relationship Id="rId118" Type="http://schemas.openxmlformats.org/officeDocument/2006/relationships/image" Target="../media/image360.png"/><Relationship Id="rId119" Type="http://schemas.openxmlformats.org/officeDocument/2006/relationships/image" Target="../media/image361.png"/><Relationship Id="rId30" Type="http://schemas.openxmlformats.org/officeDocument/2006/relationships/image" Target="../media/image272.png"/><Relationship Id="rId31" Type="http://schemas.openxmlformats.org/officeDocument/2006/relationships/image" Target="../media/image273.png"/><Relationship Id="rId32" Type="http://schemas.openxmlformats.org/officeDocument/2006/relationships/image" Target="../media/image274.png"/><Relationship Id="rId33" Type="http://schemas.openxmlformats.org/officeDocument/2006/relationships/image" Target="../media/image275.png"/><Relationship Id="rId34" Type="http://schemas.openxmlformats.org/officeDocument/2006/relationships/image" Target="../media/image276.png"/><Relationship Id="rId35" Type="http://schemas.openxmlformats.org/officeDocument/2006/relationships/image" Target="../media/image277.png"/><Relationship Id="rId36" Type="http://schemas.openxmlformats.org/officeDocument/2006/relationships/image" Target="../media/image278.png"/><Relationship Id="rId37" Type="http://schemas.openxmlformats.org/officeDocument/2006/relationships/image" Target="../media/image279.png"/><Relationship Id="rId38" Type="http://schemas.openxmlformats.org/officeDocument/2006/relationships/image" Target="../media/image280.png"/><Relationship Id="rId39" Type="http://schemas.openxmlformats.org/officeDocument/2006/relationships/image" Target="../media/image281.png"/><Relationship Id="rId80" Type="http://schemas.openxmlformats.org/officeDocument/2006/relationships/image" Target="../media/image322.png"/><Relationship Id="rId81" Type="http://schemas.openxmlformats.org/officeDocument/2006/relationships/image" Target="../media/image323.png"/><Relationship Id="rId82" Type="http://schemas.openxmlformats.org/officeDocument/2006/relationships/image" Target="../media/image324.png"/><Relationship Id="rId83" Type="http://schemas.openxmlformats.org/officeDocument/2006/relationships/image" Target="../media/image325.png"/><Relationship Id="rId84" Type="http://schemas.openxmlformats.org/officeDocument/2006/relationships/image" Target="../media/image326.png"/><Relationship Id="rId85" Type="http://schemas.openxmlformats.org/officeDocument/2006/relationships/image" Target="../media/image327.png"/><Relationship Id="rId86" Type="http://schemas.openxmlformats.org/officeDocument/2006/relationships/image" Target="../media/image328.png"/><Relationship Id="rId87" Type="http://schemas.openxmlformats.org/officeDocument/2006/relationships/image" Target="../media/image329.png"/><Relationship Id="rId88" Type="http://schemas.openxmlformats.org/officeDocument/2006/relationships/image" Target="../media/image330.png"/><Relationship Id="rId89" Type="http://schemas.openxmlformats.org/officeDocument/2006/relationships/image" Target="../media/image331.png"/><Relationship Id="rId140" Type="http://schemas.openxmlformats.org/officeDocument/2006/relationships/image" Target="../media/image382.png"/><Relationship Id="rId141" Type="http://schemas.openxmlformats.org/officeDocument/2006/relationships/image" Target="../media/image383.png"/><Relationship Id="rId142" Type="http://schemas.openxmlformats.org/officeDocument/2006/relationships/image" Target="../media/image384.png"/><Relationship Id="rId143" Type="http://schemas.openxmlformats.org/officeDocument/2006/relationships/image" Target="../media/image385.png"/><Relationship Id="rId144" Type="http://schemas.openxmlformats.org/officeDocument/2006/relationships/image" Target="../media/image386.png"/><Relationship Id="rId145" Type="http://schemas.openxmlformats.org/officeDocument/2006/relationships/image" Target="../media/image38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hyperlink" Target="http://www.fontspring.com/support/installing/how-do-i-install-fonts-on-my-mac" TargetMode="External"/><Relationship Id="rId4" Type="http://schemas.openxmlformats.org/officeDocument/2006/relationships/hyperlink" Target="http://www.fontspring.com/support/installing/how-do-i-install-fonts-on-my-windows-pc" TargetMode="External"/><Relationship Id="rId1" Type="http://schemas.openxmlformats.org/officeDocument/2006/relationships/slideLayout" Target="../slideLayouts/slideLayout2.xml"/><Relationship Id="rId2" Type="http://schemas.openxmlformats.org/officeDocument/2006/relationships/hyperlink" Target="https://www.dropbox.com/s/na8jewnsp8dp659/SpringOne-2015-Fonts.zip?dl=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Spring Cloud at Netflix</a:t>
            </a:r>
            <a:endParaRPr lang="en-US" dirty="0"/>
          </a:p>
        </p:txBody>
      </p:sp>
      <p:sp>
        <p:nvSpPr>
          <p:cNvPr id="5" name="Subtitle 4"/>
          <p:cNvSpPr>
            <a:spLocks noGrp="1"/>
          </p:cNvSpPr>
          <p:nvPr>
            <p:ph type="subTitle" idx="1"/>
          </p:nvPr>
        </p:nvSpPr>
        <p:spPr/>
        <p:txBody>
          <a:bodyPr>
            <a:normAutofit lnSpcReduction="10000"/>
          </a:bodyPr>
          <a:lstStyle/>
          <a:p>
            <a:pPr>
              <a:spcBef>
                <a:spcPts val="0"/>
              </a:spcBef>
              <a:spcAft>
                <a:spcPts val="600"/>
              </a:spcAft>
            </a:pPr>
            <a:r>
              <a:rPr lang="en-US" dirty="0" smtClean="0"/>
              <a:t>Taylor </a:t>
            </a:r>
            <a:r>
              <a:rPr lang="en-US" dirty="0" err="1" smtClean="0"/>
              <a:t>Wicksell</a:t>
            </a:r>
            <a:r>
              <a:rPr lang="en-US" dirty="0" smtClean="0"/>
              <a:t> and Jon Schneider</a:t>
            </a:r>
            <a:endParaRPr lang="en-US" dirty="0" smtClean="0"/>
          </a:p>
          <a:p>
            <a:pPr>
              <a:spcBef>
                <a:spcPts val="0"/>
              </a:spcBef>
              <a:spcAft>
                <a:spcPts val="600"/>
              </a:spcAft>
            </a:pPr>
            <a:r>
              <a:rPr lang="en-US" sz="1400" dirty="0" smtClean="0">
                <a:latin typeface="Proxima Nova Rg" pitchFamily="50" charset="0"/>
              </a:rPr>
              <a:t>@</a:t>
            </a:r>
            <a:r>
              <a:rPr lang="en-US" sz="1400" dirty="0" err="1" smtClean="0">
                <a:latin typeface="Proxima Nova Rg" pitchFamily="50" charset="0"/>
              </a:rPr>
              <a:t>twicksell</a:t>
            </a:r>
            <a:r>
              <a:rPr lang="en-US" sz="1400" dirty="0" smtClean="0">
                <a:latin typeface="Proxima Nova Rg" pitchFamily="50" charset="0"/>
              </a:rPr>
              <a:t>                           @</a:t>
            </a:r>
            <a:r>
              <a:rPr lang="en-US" sz="1400" dirty="0" err="1" smtClean="0">
                <a:latin typeface="Proxima Nova Rg" pitchFamily="50" charset="0"/>
              </a:rPr>
              <a:t>jon_k_schneider</a:t>
            </a:r>
            <a:endParaRPr lang="en-US" sz="1400" dirty="0">
              <a:latin typeface="Proxima Nova Rg" pitchFamily="50" charset="0"/>
            </a:endParaRPr>
          </a:p>
        </p:txBody>
      </p:sp>
    </p:spTree>
    <p:extLst>
      <p:ext uri="{BB962C8B-B14F-4D97-AF65-F5344CB8AC3E}">
        <p14:creationId xmlns:p14="http://schemas.microsoft.com/office/powerpoint/2010/main" val="42784269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New Slides and Applying Layouts</a:t>
            </a:r>
          </a:p>
        </p:txBody>
      </p:sp>
      <p:sp>
        <p:nvSpPr>
          <p:cNvPr id="3" name="Content Placeholder 2"/>
          <p:cNvSpPr>
            <a:spLocks noGrp="1"/>
          </p:cNvSpPr>
          <p:nvPr>
            <p:ph idx="1"/>
          </p:nvPr>
        </p:nvSpPr>
        <p:spPr/>
        <p:txBody>
          <a:bodyPr/>
          <a:lstStyle/>
          <a:p>
            <a:r>
              <a:rPr lang="en-US" dirty="0"/>
              <a:t>To create different types of slides, select New </a:t>
            </a:r>
            <a:r>
              <a:rPr lang="en-US" dirty="0" smtClean="0"/>
              <a:t>Slide </a:t>
            </a:r>
            <a:r>
              <a:rPr lang="en-US" dirty="0"/>
              <a:t>and apply desired Layout</a:t>
            </a:r>
          </a:p>
          <a:p>
            <a:r>
              <a:rPr lang="en-US" dirty="0"/>
              <a:t>If you make formatting changes to a slide and want to reapply the default settings, click Reset</a:t>
            </a:r>
          </a:p>
          <a:p>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10</a:t>
            </a:fld>
            <a:endParaRPr lang="en-US" dirty="0"/>
          </a:p>
        </p:txBody>
      </p:sp>
      <p:pic>
        <p:nvPicPr>
          <p:cNvPr id="5" name="Picture 2" descr="C:\Users\sdunn\Documents\Pivotal\presentation\Spring\assets\ppt-contro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591549"/>
            <a:ext cx="3400425" cy="1047750"/>
          </a:xfrm>
          <a:prstGeom prst="rect">
            <a:avLst/>
          </a:prstGeom>
          <a:noFill/>
          <a:ln>
            <a:solidFill>
              <a:srgbClr val="999999"/>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017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13 layouts</a:t>
            </a:r>
          </a:p>
          <a:p>
            <a:r>
              <a:rPr lang="en-US" sz="1400" dirty="0" smtClean="0"/>
              <a:t>Title Only – Standard slide with no text content box, do not use for section title</a:t>
            </a:r>
            <a:endParaRPr lang="en-US" sz="1400" dirty="0"/>
          </a:p>
          <a:p>
            <a:r>
              <a:rPr lang="en-US" sz="1400" dirty="0" smtClean="0"/>
              <a:t>Title and Content (1 Col) – Standard slide with title and text content box</a:t>
            </a:r>
          </a:p>
          <a:p>
            <a:r>
              <a:rPr lang="en-US" sz="1400" dirty="0"/>
              <a:t>Title and Content </a:t>
            </a:r>
            <a:r>
              <a:rPr lang="en-US" sz="1400" dirty="0" smtClean="0"/>
              <a:t>(2 </a:t>
            </a:r>
            <a:r>
              <a:rPr lang="en-US" sz="1400" dirty="0"/>
              <a:t>Col</a:t>
            </a:r>
            <a:r>
              <a:rPr lang="en-US" sz="1400" dirty="0" smtClean="0"/>
              <a:t>)</a:t>
            </a:r>
            <a:r>
              <a:rPr lang="en-US" sz="1400" dirty="0"/>
              <a:t> – Standard slide with title and </a:t>
            </a:r>
            <a:r>
              <a:rPr lang="en-US" sz="1400" dirty="0" smtClean="0"/>
              <a:t>two text </a:t>
            </a:r>
            <a:r>
              <a:rPr lang="en-US" sz="1400" dirty="0"/>
              <a:t>content </a:t>
            </a:r>
            <a:r>
              <a:rPr lang="en-US" sz="1400" dirty="0" smtClean="0"/>
              <a:t>boxes</a:t>
            </a:r>
            <a:endParaRPr lang="en-US" sz="1400" dirty="0"/>
          </a:p>
          <a:p>
            <a:r>
              <a:rPr lang="en-US" sz="1400" dirty="0" smtClean="0"/>
              <a:t>Comparison</a:t>
            </a:r>
            <a:r>
              <a:rPr lang="en-US" sz="1400" dirty="0"/>
              <a:t> – Standard slide with title and </a:t>
            </a:r>
            <a:r>
              <a:rPr lang="en-US" sz="1400" dirty="0" smtClean="0"/>
              <a:t>two text </a:t>
            </a:r>
            <a:r>
              <a:rPr lang="en-US" sz="1400" dirty="0"/>
              <a:t>content </a:t>
            </a:r>
            <a:r>
              <a:rPr lang="en-US" sz="1400" dirty="0" smtClean="0"/>
              <a:t>boxes with subtitles</a:t>
            </a:r>
          </a:p>
          <a:p>
            <a:r>
              <a:rPr lang="en-US" sz="1400" dirty="0" smtClean="0"/>
              <a:t>Section Title – Use between sections</a:t>
            </a:r>
          </a:p>
          <a:p>
            <a:r>
              <a:rPr lang="en-US" sz="1400" dirty="0" smtClean="0"/>
              <a:t>No text</a:t>
            </a:r>
          </a:p>
          <a:p>
            <a:r>
              <a:rPr lang="en-US" sz="1400" dirty="0" smtClean="0"/>
              <a:t>Table – Quick and easy way to get a table with brand colors</a:t>
            </a:r>
          </a:p>
          <a:p>
            <a:r>
              <a:rPr lang="en-US" sz="1400" dirty="0" smtClean="0"/>
              <a:t>Bar Chart</a:t>
            </a:r>
            <a:r>
              <a:rPr lang="en-US" sz="1400" dirty="0"/>
              <a:t> – Quick and easy way to get a </a:t>
            </a:r>
            <a:r>
              <a:rPr lang="en-US" sz="1400" dirty="0" smtClean="0"/>
              <a:t>bar chart </a:t>
            </a:r>
            <a:r>
              <a:rPr lang="en-US" sz="1400" dirty="0"/>
              <a:t>with brand colors</a:t>
            </a:r>
            <a:endParaRPr lang="en-US" sz="1400" dirty="0" smtClean="0"/>
          </a:p>
          <a:p>
            <a:r>
              <a:rPr lang="en-US" sz="1400" dirty="0" smtClean="0"/>
              <a:t>Line Chart</a:t>
            </a:r>
            <a:r>
              <a:rPr lang="en-US" sz="1400" dirty="0"/>
              <a:t> – Quick and easy way to get a </a:t>
            </a:r>
            <a:r>
              <a:rPr lang="en-US" sz="1400" dirty="0" smtClean="0"/>
              <a:t>line chart </a:t>
            </a:r>
            <a:r>
              <a:rPr lang="en-US" sz="1400" dirty="0"/>
              <a:t>with brand colors</a:t>
            </a:r>
            <a:endParaRPr lang="en-US" sz="1400" dirty="0" smtClean="0"/>
          </a:p>
          <a:p>
            <a:r>
              <a:rPr lang="en-US" sz="1400" dirty="0" smtClean="0"/>
              <a:t>Pie Chart</a:t>
            </a:r>
            <a:r>
              <a:rPr lang="en-US" sz="1400" dirty="0"/>
              <a:t> – Quick and easy way to get a </a:t>
            </a:r>
            <a:r>
              <a:rPr lang="en-US" sz="1400" dirty="0" smtClean="0"/>
              <a:t>pie chart </a:t>
            </a:r>
            <a:r>
              <a:rPr lang="en-US" sz="1400" dirty="0"/>
              <a:t>with brand colors</a:t>
            </a:r>
            <a:endParaRPr lang="en-US" sz="1400" dirty="0" smtClean="0"/>
          </a:p>
          <a:p>
            <a:r>
              <a:rPr lang="en-US" sz="1400" dirty="0" smtClean="0"/>
              <a:t>Code Formatting</a:t>
            </a:r>
            <a:r>
              <a:rPr lang="en-US" sz="1400" dirty="0"/>
              <a:t> – Quick and easy way to get </a:t>
            </a:r>
            <a:r>
              <a:rPr lang="en-US" sz="1400" dirty="0" smtClean="0"/>
              <a:t>preferred code formatting</a:t>
            </a:r>
          </a:p>
          <a:p>
            <a:r>
              <a:rPr lang="en-US" sz="1400" b="1" dirty="0"/>
              <a:t>Title Slide </a:t>
            </a:r>
            <a:r>
              <a:rPr lang="en-US" sz="1400" dirty="0"/>
              <a:t>– Presentation title with author name and contact info. Use only once in presentation.</a:t>
            </a:r>
          </a:p>
          <a:p>
            <a:r>
              <a:rPr lang="en-US" sz="1400" dirty="0" smtClean="0"/>
              <a:t>Completely blank – A totally blank, white slide. Use sparingly.</a:t>
            </a:r>
          </a:p>
          <a:p>
            <a:endParaRPr lang="en-US" sz="1600" dirty="0" smtClean="0"/>
          </a:p>
          <a:p>
            <a:endParaRPr lang="en-US"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11</a:t>
            </a:fld>
            <a:endParaRPr lang="en-US" dirty="0"/>
          </a:p>
        </p:txBody>
      </p:sp>
    </p:spTree>
    <p:extLst>
      <p:ext uri="{BB962C8B-B14F-4D97-AF65-F5344CB8AC3E}">
        <p14:creationId xmlns:p14="http://schemas.microsoft.com/office/powerpoint/2010/main" val="16318137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Title </a:t>
            </a:r>
            <a:r>
              <a:rPr lang="en-US" dirty="0" err="1" smtClean="0"/>
              <a:t>Proxima</a:t>
            </a:r>
            <a:r>
              <a:rPr lang="en-US" dirty="0" smtClean="0"/>
              <a:t> Nova Bold (30pt)</a:t>
            </a:r>
            <a:endParaRPr lang="en-US" dirty="0"/>
          </a:p>
        </p:txBody>
      </p:sp>
      <p:sp>
        <p:nvSpPr>
          <p:cNvPr id="3" name="Content Placeholder 2"/>
          <p:cNvSpPr>
            <a:spLocks noGrp="1"/>
          </p:cNvSpPr>
          <p:nvPr>
            <p:ph idx="1"/>
          </p:nvPr>
        </p:nvSpPr>
        <p:spPr>
          <a:xfrm>
            <a:off x="345281" y="914400"/>
            <a:ext cx="4988719" cy="3638550"/>
          </a:xfrm>
        </p:spPr>
        <p:txBody>
          <a:bodyPr>
            <a:normAutofit/>
          </a:bodyPr>
          <a:lstStyle/>
          <a:p>
            <a:r>
              <a:rPr lang="en-US" dirty="0"/>
              <a:t>All body text is </a:t>
            </a:r>
            <a:r>
              <a:rPr lang="en-US" dirty="0" err="1" smtClean="0"/>
              <a:t>Proxima</a:t>
            </a:r>
            <a:r>
              <a:rPr lang="en-US" dirty="0" smtClean="0"/>
              <a:t> Nova Regular</a:t>
            </a:r>
            <a:endParaRPr lang="en-US" dirty="0"/>
          </a:p>
          <a:p>
            <a:r>
              <a:rPr lang="en-US" dirty="0"/>
              <a:t>Subhead </a:t>
            </a:r>
            <a:r>
              <a:rPr lang="en-US" dirty="0" smtClean="0"/>
              <a:t>(18pt</a:t>
            </a:r>
            <a:r>
              <a:rPr lang="en-US" dirty="0"/>
              <a:t>)</a:t>
            </a:r>
          </a:p>
          <a:p>
            <a:pPr lvl="1"/>
            <a:r>
              <a:rPr lang="en-US" dirty="0"/>
              <a:t>Level Two (18pt)</a:t>
            </a:r>
          </a:p>
          <a:p>
            <a:pPr lvl="2"/>
            <a:r>
              <a:rPr lang="en-US" dirty="0"/>
              <a:t>Level Three (18pt)</a:t>
            </a:r>
          </a:p>
          <a:p>
            <a:pPr lvl="3"/>
            <a:r>
              <a:rPr lang="en-US" dirty="0"/>
              <a:t>Level Four (18pt</a:t>
            </a:r>
            <a:r>
              <a:rPr lang="en-US" dirty="0" smtClean="0"/>
              <a:t>)</a:t>
            </a:r>
          </a:p>
          <a:p>
            <a:r>
              <a:rPr lang="en-US" dirty="0" smtClean="0"/>
              <a:t>Use the “Decrease/Increase Indent” </a:t>
            </a:r>
            <a:br>
              <a:rPr lang="en-US" dirty="0" smtClean="0"/>
            </a:br>
            <a:r>
              <a:rPr lang="en-US" dirty="0" smtClean="0"/>
              <a:t>tools to change bullet levels</a:t>
            </a:r>
          </a:p>
          <a:p>
            <a:pPr lvl="1"/>
            <a:r>
              <a:rPr lang="en-US" dirty="0" smtClean="0"/>
              <a:t>Click on the </a:t>
            </a:r>
            <a:r>
              <a:rPr lang="en-US" b="1" dirty="0" smtClean="0"/>
              <a:t>Home</a:t>
            </a:r>
            <a:r>
              <a:rPr lang="en-US" dirty="0" smtClean="0"/>
              <a:t> ribbon, </a:t>
            </a:r>
            <a:r>
              <a:rPr lang="en-US" b="1" dirty="0" smtClean="0"/>
              <a:t>Paragraph</a:t>
            </a:r>
            <a:r>
              <a:rPr lang="en-US" dirty="0" smtClean="0"/>
              <a:t> tab</a:t>
            </a:r>
          </a:p>
          <a:p>
            <a:r>
              <a:rPr lang="en-US" dirty="0" smtClean="0"/>
              <a:t>Line spacing is set in master slides</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12</a:t>
            </a:fld>
            <a:endParaRPr lang="en-US" dirty="0"/>
          </a:p>
        </p:txBody>
      </p:sp>
      <p:grpSp>
        <p:nvGrpSpPr>
          <p:cNvPr id="5" name="Group 4"/>
          <p:cNvGrpSpPr/>
          <p:nvPr/>
        </p:nvGrpSpPr>
        <p:grpSpPr>
          <a:xfrm>
            <a:off x="5210285" y="2571750"/>
            <a:ext cx="3593990" cy="593129"/>
            <a:chOff x="5041127" y="2628222"/>
            <a:chExt cx="3593990" cy="790839"/>
          </a:xfrm>
        </p:grpSpPr>
        <p:pic>
          <p:nvPicPr>
            <p:cNvPr id="6" name="Picture 2"/>
            <p:cNvPicPr>
              <a:picLocks noChangeAspect="1" noChangeArrowheads="1"/>
            </p:cNvPicPr>
            <p:nvPr/>
          </p:nvPicPr>
          <p:blipFill>
            <a:blip r:embed="rId2" cstate="email"/>
            <a:srcRect/>
            <a:stretch>
              <a:fillRect/>
            </a:stretch>
          </p:blipFill>
          <p:spPr bwMode="auto">
            <a:xfrm>
              <a:off x="5868063" y="2628222"/>
              <a:ext cx="2767054" cy="790839"/>
            </a:xfrm>
            <a:prstGeom prst="rect">
              <a:avLst/>
            </a:prstGeom>
            <a:ln w="6350">
              <a:solidFill>
                <a:srgbClr val="898B8F"/>
              </a:solidFill>
            </a:ln>
            <a:effectLst/>
          </p:spPr>
        </p:pic>
        <p:sp>
          <p:nvSpPr>
            <p:cNvPr id="7" name="Line 8"/>
            <p:cNvSpPr>
              <a:spLocks noChangeShapeType="1"/>
            </p:cNvSpPr>
            <p:nvPr/>
          </p:nvSpPr>
          <p:spPr bwMode="auto">
            <a:xfrm flipH="1">
              <a:off x="5041127" y="2815445"/>
              <a:ext cx="816858" cy="0"/>
            </a:xfrm>
            <a:prstGeom prst="line">
              <a:avLst/>
            </a:prstGeom>
            <a:noFill/>
            <a:ln w="19050">
              <a:solidFill>
                <a:schemeClr val="accent6"/>
              </a:solidFill>
              <a:round/>
              <a:headEnd type="oval"/>
              <a:tailEnd type="none" w="med" len="med"/>
            </a:ln>
            <a:effectLst/>
          </p:spPr>
          <p:txBody>
            <a:bodyPr wrap="square">
              <a:spAutoFit/>
            </a:bodyPr>
            <a:lstStyle/>
            <a:p>
              <a:endParaRPr lang="en-US" dirty="0">
                <a:solidFill>
                  <a:schemeClr val="bg2"/>
                </a:solidFill>
                <a:latin typeface="Futura Bk" pitchFamily="34" charset="0"/>
              </a:endParaRPr>
            </a:p>
          </p:txBody>
        </p:sp>
        <p:sp>
          <p:nvSpPr>
            <p:cNvPr id="8" name="Rectangle 7"/>
            <p:cNvSpPr/>
            <p:nvPr/>
          </p:nvSpPr>
          <p:spPr bwMode="auto">
            <a:xfrm>
              <a:off x="6534925" y="2690715"/>
              <a:ext cx="478126" cy="251270"/>
            </a:xfrm>
            <a:prstGeom prst="rect">
              <a:avLst/>
            </a:prstGeom>
            <a:noFill/>
            <a:ln w="31750">
              <a:solidFill>
                <a:schemeClr val="accent6"/>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rtlCol="0" anchor="ctr"/>
            <a:lstStyle/>
            <a:p>
              <a:pPr algn="ctr" fontAlgn="auto">
                <a:spcBef>
                  <a:spcPts val="0"/>
                </a:spcBef>
                <a:spcAft>
                  <a:spcPts val="0"/>
                </a:spcAft>
              </a:pPr>
              <a:endParaRPr lang="en-US" kern="0" dirty="0" smtClean="0">
                <a:solidFill>
                  <a:schemeClr val="tx1"/>
                </a:solidFill>
                <a:latin typeface="Futura Bk" pitchFamily="34" charset="0"/>
              </a:endParaRPr>
            </a:p>
          </p:txBody>
        </p:sp>
      </p:grpSp>
    </p:spTree>
    <p:extLst>
      <p:ext uri="{BB962C8B-B14F-4D97-AF65-F5344CB8AC3E}">
        <p14:creationId xmlns:p14="http://schemas.microsoft.com/office/powerpoint/2010/main" val="32636233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Brand Colors</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t>13</a:t>
            </a:fld>
            <a:endParaRPr lang="en-US" dirty="0"/>
          </a:p>
        </p:txBody>
      </p:sp>
      <p:sp>
        <p:nvSpPr>
          <p:cNvPr id="6" name="AutoShape 5"/>
          <p:cNvSpPr>
            <a:spLocks noChangeArrowheads="1"/>
          </p:cNvSpPr>
          <p:nvPr/>
        </p:nvSpPr>
        <p:spPr bwMode="auto">
          <a:xfrm>
            <a:off x="5880100" y="3150327"/>
            <a:ext cx="684213" cy="515937"/>
          </a:xfrm>
          <a:prstGeom prst="roundRect">
            <a:avLst>
              <a:gd name="adj" fmla="val 16667"/>
            </a:avLst>
          </a:prstGeom>
          <a:solidFill>
            <a:srgbClr val="F1F1F1"/>
          </a:solidFill>
          <a:ln>
            <a:noFill/>
          </a:ln>
          <a:extLst/>
        </p:spPr>
        <p:txBody>
          <a:bodyPr anchor="ctr" anchorCtr="1"/>
          <a:lstStyle/>
          <a:p>
            <a:pPr marL="171450" indent="-171450">
              <a:lnSpc>
                <a:spcPct val="90000"/>
              </a:lnSpc>
              <a:buSzPct val="65000"/>
            </a:pPr>
            <a:r>
              <a:rPr lang="en-US" sz="1000" dirty="0">
                <a:solidFill>
                  <a:srgbClr val="333333"/>
                </a:solidFill>
              </a:rPr>
              <a:t>R: </a:t>
            </a:r>
            <a:r>
              <a:rPr lang="en-US" sz="1000" dirty="0" smtClean="0">
                <a:solidFill>
                  <a:srgbClr val="333333"/>
                </a:solidFill>
              </a:rPr>
              <a:t>241</a:t>
            </a:r>
          </a:p>
          <a:p>
            <a:pPr marL="171450" indent="-171450">
              <a:lnSpc>
                <a:spcPct val="90000"/>
              </a:lnSpc>
              <a:buSzPct val="65000"/>
            </a:pPr>
            <a:r>
              <a:rPr lang="en-US" sz="1000" dirty="0" smtClean="0">
                <a:solidFill>
                  <a:srgbClr val="333333"/>
                </a:solidFill>
              </a:rPr>
              <a:t>G: 241</a:t>
            </a:r>
          </a:p>
          <a:p>
            <a:pPr marL="171450" indent="-171450">
              <a:lnSpc>
                <a:spcPct val="90000"/>
              </a:lnSpc>
              <a:buSzPct val="65000"/>
            </a:pPr>
            <a:r>
              <a:rPr lang="en-US" sz="1000" dirty="0" smtClean="0">
                <a:solidFill>
                  <a:srgbClr val="333333"/>
                </a:solidFill>
              </a:rPr>
              <a:t>B</a:t>
            </a:r>
            <a:r>
              <a:rPr lang="en-US" sz="1000" dirty="0">
                <a:solidFill>
                  <a:srgbClr val="333333"/>
                </a:solidFill>
              </a:rPr>
              <a:t>: </a:t>
            </a:r>
            <a:r>
              <a:rPr lang="en-US" sz="1000" dirty="0" smtClean="0">
                <a:solidFill>
                  <a:srgbClr val="333333"/>
                </a:solidFill>
              </a:rPr>
              <a:t>241</a:t>
            </a:r>
            <a:endParaRPr lang="en-US" sz="1000" dirty="0">
              <a:solidFill>
                <a:srgbClr val="333333"/>
              </a:solidFill>
            </a:endParaRPr>
          </a:p>
        </p:txBody>
      </p:sp>
      <p:sp>
        <p:nvSpPr>
          <p:cNvPr id="7" name="AutoShape 6"/>
          <p:cNvSpPr>
            <a:spLocks noChangeArrowheads="1"/>
          </p:cNvSpPr>
          <p:nvPr/>
        </p:nvSpPr>
        <p:spPr bwMode="auto">
          <a:xfrm>
            <a:off x="6632575" y="3139214"/>
            <a:ext cx="688975" cy="517525"/>
          </a:xfrm>
          <a:prstGeom prst="roundRect">
            <a:avLst>
              <a:gd name="adj" fmla="val 16667"/>
            </a:avLst>
          </a:prstGeom>
          <a:solidFill>
            <a:srgbClr val="999999"/>
          </a:solidFill>
          <a:ln>
            <a:noFill/>
          </a:ln>
          <a:extLst/>
        </p:spPr>
        <p:txBody>
          <a:bodyPr anchor="ctr" anchorCtr="1"/>
          <a:lstStyle/>
          <a:p>
            <a:pPr algn="ctr">
              <a:lnSpc>
                <a:spcPct val="90000"/>
              </a:lnSpc>
              <a:spcAft>
                <a:spcPct val="15000"/>
              </a:spcAft>
              <a:buSzPct val="65000"/>
            </a:pPr>
            <a:r>
              <a:rPr lang="en-US" sz="1000" dirty="0">
                <a:solidFill>
                  <a:schemeClr val="bg1"/>
                </a:solidFill>
              </a:rPr>
              <a:t>R: </a:t>
            </a:r>
            <a:r>
              <a:rPr lang="en-US" sz="1000" dirty="0" smtClean="0">
                <a:solidFill>
                  <a:schemeClr val="bg1"/>
                </a:solidFill>
              </a:rPr>
              <a:t>153</a:t>
            </a:r>
            <a:endParaRPr lang="en-US" sz="1000" dirty="0">
              <a:solidFill>
                <a:schemeClr val="bg1"/>
              </a:solidFill>
            </a:endParaRPr>
          </a:p>
          <a:p>
            <a:pPr algn="ctr">
              <a:lnSpc>
                <a:spcPct val="90000"/>
              </a:lnSpc>
              <a:spcAft>
                <a:spcPct val="15000"/>
              </a:spcAft>
              <a:buSzPct val="65000"/>
            </a:pPr>
            <a:r>
              <a:rPr lang="en-US" sz="1000" dirty="0">
                <a:solidFill>
                  <a:schemeClr val="bg1"/>
                </a:solidFill>
              </a:rPr>
              <a:t>G: </a:t>
            </a:r>
            <a:r>
              <a:rPr lang="en-US" sz="1000" dirty="0" smtClean="0">
                <a:solidFill>
                  <a:schemeClr val="bg1"/>
                </a:solidFill>
              </a:rPr>
              <a:t>153</a:t>
            </a:r>
            <a:endParaRPr lang="en-US" sz="1000" dirty="0">
              <a:solidFill>
                <a:schemeClr val="bg1"/>
              </a:solidFill>
            </a:endParaRPr>
          </a:p>
          <a:p>
            <a:pPr algn="ctr">
              <a:lnSpc>
                <a:spcPct val="90000"/>
              </a:lnSpc>
              <a:spcAft>
                <a:spcPct val="15000"/>
              </a:spcAft>
              <a:buSzPct val="65000"/>
            </a:pPr>
            <a:r>
              <a:rPr lang="en-US" sz="1000" dirty="0">
                <a:solidFill>
                  <a:schemeClr val="bg1"/>
                </a:solidFill>
              </a:rPr>
              <a:t>B: </a:t>
            </a:r>
            <a:r>
              <a:rPr lang="en-US" sz="1000" dirty="0" smtClean="0">
                <a:solidFill>
                  <a:schemeClr val="bg1"/>
                </a:solidFill>
              </a:rPr>
              <a:t>153</a:t>
            </a:r>
            <a:endParaRPr lang="en-US" sz="1000" dirty="0">
              <a:solidFill>
                <a:schemeClr val="bg1"/>
              </a:solidFill>
            </a:endParaRPr>
          </a:p>
        </p:txBody>
      </p:sp>
      <p:sp>
        <p:nvSpPr>
          <p:cNvPr id="8" name="AutoShape 7"/>
          <p:cNvSpPr>
            <a:spLocks noChangeArrowheads="1"/>
          </p:cNvSpPr>
          <p:nvPr/>
        </p:nvSpPr>
        <p:spPr bwMode="auto">
          <a:xfrm>
            <a:off x="6248400" y="2005739"/>
            <a:ext cx="1411288" cy="1073150"/>
          </a:xfrm>
          <a:prstGeom prst="roundRect">
            <a:avLst>
              <a:gd name="adj" fmla="val 16667"/>
            </a:avLst>
          </a:prstGeom>
          <a:solidFill>
            <a:srgbClr val="6DB33F"/>
          </a:solidFill>
          <a:ln>
            <a:noFill/>
          </a:ln>
          <a:extLst/>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109</a:t>
            </a:r>
            <a:endParaRPr lang="en-US" sz="1000" dirty="0">
              <a:solidFill>
                <a:schemeClr val="bg1"/>
              </a:solidFill>
            </a:endParaRPr>
          </a:p>
          <a:p>
            <a:pPr marL="171450" indent="-171450">
              <a:lnSpc>
                <a:spcPct val="90000"/>
              </a:lnSpc>
              <a:buSzPct val="65000"/>
            </a:pPr>
            <a:r>
              <a:rPr lang="en-US" sz="1000" dirty="0">
                <a:solidFill>
                  <a:schemeClr val="bg1"/>
                </a:solidFill>
              </a:rPr>
              <a:t>G: </a:t>
            </a:r>
            <a:r>
              <a:rPr lang="en-US" sz="1000" dirty="0" smtClean="0">
                <a:solidFill>
                  <a:schemeClr val="bg1"/>
                </a:solidFill>
              </a:rPr>
              <a:t>179</a:t>
            </a:r>
            <a:endParaRPr lang="en-US" sz="1000" dirty="0">
              <a:solidFill>
                <a:schemeClr val="bg1"/>
              </a:solidFill>
            </a:endParaRPr>
          </a:p>
          <a:p>
            <a:pPr marL="171450" indent="-171450">
              <a:lnSpc>
                <a:spcPct val="90000"/>
              </a:lnSpc>
              <a:buSzPct val="65000"/>
            </a:pPr>
            <a:r>
              <a:rPr lang="en-US" sz="1000" dirty="0">
                <a:solidFill>
                  <a:schemeClr val="bg1"/>
                </a:solidFill>
              </a:rPr>
              <a:t>B: </a:t>
            </a:r>
            <a:r>
              <a:rPr lang="en-US" sz="1000" dirty="0" smtClean="0">
                <a:solidFill>
                  <a:schemeClr val="bg1"/>
                </a:solidFill>
              </a:rPr>
              <a:t>63</a:t>
            </a:r>
            <a:endParaRPr lang="en-US" sz="1000" dirty="0">
              <a:solidFill>
                <a:schemeClr val="bg1"/>
              </a:solidFill>
            </a:endParaRPr>
          </a:p>
        </p:txBody>
      </p:sp>
      <p:sp>
        <p:nvSpPr>
          <p:cNvPr id="9" name="TextBox 8"/>
          <p:cNvSpPr txBox="1">
            <a:spLocks noChangeArrowheads="1"/>
          </p:cNvSpPr>
          <p:nvPr/>
        </p:nvSpPr>
        <p:spPr bwMode="auto">
          <a:xfrm>
            <a:off x="5791200" y="1377089"/>
            <a:ext cx="2438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800" dirty="0" smtClean="0">
                <a:solidFill>
                  <a:srgbClr val="535353"/>
                </a:solidFill>
              </a:rPr>
              <a:t>Spring</a:t>
            </a:r>
          </a:p>
          <a:p>
            <a:pPr algn="ctr" eaLnBrk="1" hangingPunct="1">
              <a:defRPr/>
            </a:pPr>
            <a:r>
              <a:rPr lang="en-US" sz="1800" dirty="0" smtClean="0">
                <a:solidFill>
                  <a:srgbClr val="535353"/>
                </a:solidFill>
              </a:rPr>
              <a:t>Brand Colors</a:t>
            </a:r>
          </a:p>
        </p:txBody>
      </p:sp>
      <p:sp>
        <p:nvSpPr>
          <p:cNvPr id="10" name="AutoShape 8"/>
          <p:cNvSpPr>
            <a:spLocks noChangeArrowheads="1"/>
          </p:cNvSpPr>
          <p:nvPr/>
        </p:nvSpPr>
        <p:spPr bwMode="auto">
          <a:xfrm>
            <a:off x="7388225" y="3150327"/>
            <a:ext cx="688975" cy="520700"/>
          </a:xfrm>
          <a:prstGeom prst="roundRect">
            <a:avLst>
              <a:gd name="adj" fmla="val 16667"/>
            </a:avLst>
          </a:prstGeom>
          <a:solidFill>
            <a:srgbClr val="34302D"/>
          </a:solidFill>
          <a:ln>
            <a:noFill/>
          </a:ln>
          <a:extLst/>
        </p:spPr>
        <p:txBody>
          <a:bodyPr anchor="ctr" anchorCtr="1"/>
          <a:lstStyle/>
          <a:p>
            <a:pPr algn="ctr">
              <a:lnSpc>
                <a:spcPct val="90000"/>
              </a:lnSpc>
              <a:spcAft>
                <a:spcPct val="15000"/>
              </a:spcAft>
              <a:buSzPct val="65000"/>
            </a:pPr>
            <a:r>
              <a:rPr lang="en-US" sz="1000" dirty="0">
                <a:solidFill>
                  <a:srgbClr val="FFFFFF"/>
                </a:solidFill>
              </a:rPr>
              <a:t>R: </a:t>
            </a:r>
            <a:r>
              <a:rPr lang="en-US" sz="1000" dirty="0" smtClean="0">
                <a:solidFill>
                  <a:srgbClr val="FFFFFF"/>
                </a:solidFill>
              </a:rPr>
              <a:t>52</a:t>
            </a:r>
            <a:endParaRPr lang="en-US" sz="1000" dirty="0">
              <a:solidFill>
                <a:srgbClr val="FFFFFF"/>
              </a:solidFill>
            </a:endParaRPr>
          </a:p>
          <a:p>
            <a:pPr algn="ctr">
              <a:lnSpc>
                <a:spcPct val="90000"/>
              </a:lnSpc>
              <a:spcAft>
                <a:spcPct val="15000"/>
              </a:spcAft>
              <a:buSzPct val="65000"/>
            </a:pPr>
            <a:r>
              <a:rPr lang="en-US" sz="1000" dirty="0">
                <a:solidFill>
                  <a:srgbClr val="FFFFFF"/>
                </a:solidFill>
              </a:rPr>
              <a:t>G: </a:t>
            </a:r>
            <a:r>
              <a:rPr lang="en-US" sz="1000" dirty="0" smtClean="0">
                <a:solidFill>
                  <a:srgbClr val="FFFFFF"/>
                </a:solidFill>
              </a:rPr>
              <a:t>48</a:t>
            </a:r>
            <a:endParaRPr lang="en-US" sz="1000" dirty="0">
              <a:solidFill>
                <a:srgbClr val="FFFFFF"/>
              </a:solidFill>
            </a:endParaRPr>
          </a:p>
          <a:p>
            <a:pPr algn="ctr">
              <a:lnSpc>
                <a:spcPct val="90000"/>
              </a:lnSpc>
              <a:spcAft>
                <a:spcPct val="15000"/>
              </a:spcAft>
              <a:buSzPct val="65000"/>
            </a:pPr>
            <a:r>
              <a:rPr lang="en-US" sz="1000" dirty="0">
                <a:solidFill>
                  <a:srgbClr val="FFFFFF"/>
                </a:solidFill>
              </a:rPr>
              <a:t>B: </a:t>
            </a:r>
            <a:r>
              <a:rPr lang="en-US" sz="1000" dirty="0" smtClean="0">
                <a:solidFill>
                  <a:srgbClr val="FFFFFF"/>
                </a:solidFill>
              </a:rPr>
              <a:t>45</a:t>
            </a:r>
            <a:endParaRPr lang="en-US" sz="1000" dirty="0">
              <a:solidFill>
                <a:srgbClr val="FFFFFF"/>
              </a:solidFill>
            </a:endParaRPr>
          </a:p>
        </p:txBody>
      </p:sp>
      <p:sp>
        <p:nvSpPr>
          <p:cNvPr id="13" name="TextBox 12"/>
          <p:cNvSpPr txBox="1">
            <a:spLocks noChangeArrowheads="1"/>
          </p:cNvSpPr>
          <p:nvPr/>
        </p:nvSpPr>
        <p:spPr bwMode="auto">
          <a:xfrm>
            <a:off x="1752600" y="1377089"/>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800" dirty="0" err="1" smtClean="0">
                <a:solidFill>
                  <a:srgbClr val="535353"/>
                </a:solidFill>
              </a:rPr>
              <a:t>SpringOne</a:t>
            </a:r>
            <a:r>
              <a:rPr lang="en-US" sz="1800" dirty="0" smtClean="0">
                <a:solidFill>
                  <a:srgbClr val="535353"/>
                </a:solidFill>
              </a:rPr>
              <a:t> 2GX 2015</a:t>
            </a:r>
          </a:p>
          <a:p>
            <a:pPr algn="ctr" eaLnBrk="1" hangingPunct="1">
              <a:defRPr/>
            </a:pPr>
            <a:r>
              <a:rPr lang="en-US" sz="1800" dirty="0" smtClean="0">
                <a:solidFill>
                  <a:srgbClr val="535353"/>
                </a:solidFill>
              </a:rPr>
              <a:t>Theme Colors</a:t>
            </a:r>
          </a:p>
        </p:txBody>
      </p:sp>
      <p:sp>
        <p:nvSpPr>
          <p:cNvPr id="18" name="AutoShape 4"/>
          <p:cNvSpPr>
            <a:spLocks noChangeArrowheads="1"/>
          </p:cNvSpPr>
          <p:nvPr/>
        </p:nvSpPr>
        <p:spPr bwMode="auto">
          <a:xfrm>
            <a:off x="3526601" y="2038839"/>
            <a:ext cx="1042050" cy="792380"/>
          </a:xfrm>
          <a:prstGeom prst="roundRect">
            <a:avLst>
              <a:gd name="adj" fmla="val 16667"/>
            </a:avLst>
          </a:prstGeom>
          <a:solidFill>
            <a:srgbClr val="535353"/>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83</a:t>
            </a:r>
            <a:endParaRPr lang="en-US" sz="1000" dirty="0">
              <a:solidFill>
                <a:schemeClr val="bg1"/>
              </a:solidFill>
            </a:endParaRPr>
          </a:p>
          <a:p>
            <a:pPr marL="171450" indent="-171450">
              <a:lnSpc>
                <a:spcPct val="90000"/>
              </a:lnSpc>
              <a:buSzPct val="65000"/>
            </a:pPr>
            <a:r>
              <a:rPr lang="en-US" sz="1000" dirty="0">
                <a:solidFill>
                  <a:schemeClr val="bg1"/>
                </a:solidFill>
              </a:rPr>
              <a:t>G: 83 </a:t>
            </a:r>
            <a:endParaRPr lang="en-US" sz="1000" dirty="0" smtClean="0">
              <a:solidFill>
                <a:schemeClr val="bg1"/>
              </a:solidFill>
            </a:endParaRPr>
          </a:p>
          <a:p>
            <a:pPr marL="171450" indent="-171450">
              <a:lnSpc>
                <a:spcPct val="90000"/>
              </a:lnSpc>
              <a:buSzPct val="65000"/>
            </a:pPr>
            <a:r>
              <a:rPr lang="en-US" sz="1000" dirty="0" smtClean="0">
                <a:solidFill>
                  <a:schemeClr val="bg1"/>
                </a:solidFill>
              </a:rPr>
              <a:t>B: </a:t>
            </a:r>
            <a:r>
              <a:rPr lang="en-US" sz="1000" dirty="0">
                <a:solidFill>
                  <a:schemeClr val="bg1"/>
                </a:solidFill>
              </a:rPr>
              <a:t>83</a:t>
            </a:r>
          </a:p>
        </p:txBody>
      </p:sp>
      <p:sp>
        <p:nvSpPr>
          <p:cNvPr id="24" name="AutoShape 4"/>
          <p:cNvSpPr>
            <a:spLocks noChangeArrowheads="1"/>
          </p:cNvSpPr>
          <p:nvPr/>
        </p:nvSpPr>
        <p:spPr bwMode="auto">
          <a:xfrm>
            <a:off x="1313588" y="2023420"/>
            <a:ext cx="104205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12</a:t>
            </a:r>
          </a:p>
          <a:p>
            <a:pPr marL="171450" indent="-171450">
              <a:lnSpc>
                <a:spcPct val="90000"/>
              </a:lnSpc>
              <a:buSzPct val="65000"/>
            </a:pPr>
            <a:r>
              <a:rPr lang="en-US" sz="1000" dirty="0" smtClean="0">
                <a:solidFill>
                  <a:schemeClr val="bg1"/>
                </a:solidFill>
              </a:rPr>
              <a:t>G: 48</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100</a:t>
            </a:r>
            <a:endParaRPr lang="en-US" sz="1000" dirty="0">
              <a:solidFill>
                <a:schemeClr val="bg1"/>
              </a:solidFill>
            </a:endParaRPr>
          </a:p>
        </p:txBody>
      </p:sp>
      <p:sp>
        <p:nvSpPr>
          <p:cNvPr id="25" name="AutoShape 4"/>
          <p:cNvSpPr>
            <a:spLocks noChangeArrowheads="1"/>
          </p:cNvSpPr>
          <p:nvPr/>
        </p:nvSpPr>
        <p:spPr bwMode="auto">
          <a:xfrm>
            <a:off x="2431838" y="2040063"/>
            <a:ext cx="1042050" cy="792380"/>
          </a:xfrm>
          <a:prstGeom prst="roundRect">
            <a:avLst>
              <a:gd name="adj" fmla="val 16667"/>
            </a:avLst>
          </a:prstGeom>
          <a:solidFill>
            <a:srgbClr val="9CD179"/>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156</a:t>
            </a:r>
          </a:p>
          <a:p>
            <a:pPr marL="171450" indent="-171450">
              <a:lnSpc>
                <a:spcPct val="90000"/>
              </a:lnSpc>
              <a:buSzPct val="65000"/>
            </a:pPr>
            <a:r>
              <a:rPr lang="en-US" sz="1000" dirty="0" smtClean="0">
                <a:solidFill>
                  <a:schemeClr val="bg1"/>
                </a:solidFill>
              </a:rPr>
              <a:t>G: 209</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121</a:t>
            </a:r>
            <a:endParaRPr lang="en-US" sz="1000" dirty="0">
              <a:solidFill>
                <a:schemeClr val="bg1"/>
              </a:solidFill>
            </a:endParaRPr>
          </a:p>
        </p:txBody>
      </p:sp>
      <p:sp>
        <p:nvSpPr>
          <p:cNvPr id="27" name="AutoShape 4"/>
          <p:cNvSpPr>
            <a:spLocks noChangeArrowheads="1"/>
          </p:cNvSpPr>
          <p:nvPr/>
        </p:nvSpPr>
        <p:spPr bwMode="auto">
          <a:xfrm>
            <a:off x="3526601" y="2899092"/>
            <a:ext cx="1042050" cy="792380"/>
          </a:xfrm>
          <a:prstGeom prst="roundRect">
            <a:avLst>
              <a:gd name="adj" fmla="val 16667"/>
            </a:avLst>
          </a:prstGeom>
          <a:solidFill>
            <a:srgbClr val="CCCCCC"/>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204</a:t>
            </a:r>
            <a:endParaRPr lang="en-US" sz="1000" dirty="0">
              <a:solidFill>
                <a:schemeClr val="bg1"/>
              </a:solidFill>
            </a:endParaRPr>
          </a:p>
          <a:p>
            <a:pPr marL="171450" indent="-171450">
              <a:lnSpc>
                <a:spcPct val="90000"/>
              </a:lnSpc>
              <a:buSzPct val="65000"/>
            </a:pPr>
            <a:r>
              <a:rPr lang="en-US" sz="1000" dirty="0">
                <a:solidFill>
                  <a:schemeClr val="bg1"/>
                </a:solidFill>
              </a:rPr>
              <a:t>G: </a:t>
            </a:r>
            <a:r>
              <a:rPr lang="en-US" sz="1000" dirty="0" smtClean="0">
                <a:solidFill>
                  <a:schemeClr val="bg1"/>
                </a:solidFill>
              </a:rPr>
              <a:t>204 </a:t>
            </a:r>
          </a:p>
          <a:p>
            <a:pPr marL="171450" indent="-171450">
              <a:lnSpc>
                <a:spcPct val="90000"/>
              </a:lnSpc>
              <a:buSzPct val="65000"/>
            </a:pPr>
            <a:r>
              <a:rPr lang="en-US" sz="1000" dirty="0" smtClean="0">
                <a:solidFill>
                  <a:schemeClr val="bg1"/>
                </a:solidFill>
              </a:rPr>
              <a:t>B: 204</a:t>
            </a:r>
            <a:endParaRPr lang="en-US" sz="1000" dirty="0">
              <a:solidFill>
                <a:schemeClr val="bg1"/>
              </a:solidFill>
            </a:endParaRPr>
          </a:p>
        </p:txBody>
      </p:sp>
      <p:sp>
        <p:nvSpPr>
          <p:cNvPr id="28" name="AutoShape 4"/>
          <p:cNvSpPr>
            <a:spLocks noChangeArrowheads="1"/>
          </p:cNvSpPr>
          <p:nvPr/>
        </p:nvSpPr>
        <p:spPr bwMode="auto">
          <a:xfrm>
            <a:off x="1313588" y="2883673"/>
            <a:ext cx="1042050"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38</a:t>
            </a:r>
          </a:p>
          <a:p>
            <a:pPr marL="171450" indent="-171450">
              <a:lnSpc>
                <a:spcPct val="90000"/>
              </a:lnSpc>
              <a:buSzPct val="65000"/>
            </a:pPr>
            <a:r>
              <a:rPr lang="en-US" sz="1000" dirty="0" smtClean="0">
                <a:solidFill>
                  <a:schemeClr val="bg1"/>
                </a:solidFill>
              </a:rPr>
              <a:t>G: 97</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168</a:t>
            </a:r>
            <a:endParaRPr lang="en-US" sz="1000" dirty="0">
              <a:solidFill>
                <a:schemeClr val="bg1"/>
              </a:solidFill>
            </a:endParaRPr>
          </a:p>
        </p:txBody>
      </p:sp>
      <p:sp>
        <p:nvSpPr>
          <p:cNvPr id="32" name="AutoShape 4"/>
          <p:cNvSpPr>
            <a:spLocks noChangeArrowheads="1"/>
          </p:cNvSpPr>
          <p:nvPr/>
        </p:nvSpPr>
        <p:spPr bwMode="auto">
          <a:xfrm>
            <a:off x="1310373" y="3743927"/>
            <a:ext cx="1042050" cy="792380"/>
          </a:xfrm>
          <a:prstGeom prst="roundRect">
            <a:avLst>
              <a:gd name="adj" fmla="val 16667"/>
            </a:avLst>
          </a:prstGeom>
          <a:solidFill>
            <a:srgbClr val="72A3D3"/>
          </a:solidFill>
          <a:ln>
            <a:noFill/>
          </a:ln>
        </p:spPr>
        <p:txBody>
          <a:bodyPr anchor="ctr" anchorCtr="1"/>
          <a:lstStyle/>
          <a:p>
            <a:pPr marL="171450" indent="-171450">
              <a:lnSpc>
                <a:spcPct val="90000"/>
              </a:lnSpc>
              <a:buSzPct val="65000"/>
            </a:pPr>
            <a:r>
              <a:rPr lang="en-US" sz="1000" dirty="0">
                <a:solidFill>
                  <a:schemeClr val="bg1"/>
                </a:solidFill>
              </a:rPr>
              <a:t>R: </a:t>
            </a:r>
            <a:r>
              <a:rPr lang="en-US" sz="1000" dirty="0" smtClean="0">
                <a:solidFill>
                  <a:schemeClr val="bg1"/>
                </a:solidFill>
              </a:rPr>
              <a:t>114</a:t>
            </a:r>
          </a:p>
          <a:p>
            <a:pPr marL="171450" indent="-171450">
              <a:lnSpc>
                <a:spcPct val="90000"/>
              </a:lnSpc>
              <a:buSzPct val="65000"/>
            </a:pPr>
            <a:r>
              <a:rPr lang="en-US" sz="1000" dirty="0" smtClean="0">
                <a:solidFill>
                  <a:schemeClr val="bg1"/>
                </a:solidFill>
              </a:rPr>
              <a:t>G: 163</a:t>
            </a:r>
          </a:p>
          <a:p>
            <a:pPr marL="171450" indent="-171450">
              <a:lnSpc>
                <a:spcPct val="90000"/>
              </a:lnSpc>
              <a:buSzPct val="65000"/>
            </a:pPr>
            <a:r>
              <a:rPr lang="en-US" sz="1000" dirty="0" smtClean="0">
                <a:solidFill>
                  <a:schemeClr val="bg1"/>
                </a:solidFill>
              </a:rPr>
              <a:t>B</a:t>
            </a:r>
            <a:r>
              <a:rPr lang="en-US" sz="1000" dirty="0">
                <a:solidFill>
                  <a:schemeClr val="bg1"/>
                </a:solidFill>
              </a:rPr>
              <a:t>: </a:t>
            </a:r>
            <a:r>
              <a:rPr lang="en-US" sz="1000" dirty="0" smtClean="0">
                <a:solidFill>
                  <a:schemeClr val="bg1"/>
                </a:solidFill>
              </a:rPr>
              <a:t>211</a:t>
            </a:r>
            <a:endParaRPr lang="en-US" sz="1000" dirty="0">
              <a:solidFill>
                <a:schemeClr val="bg1"/>
              </a:solidFill>
            </a:endParaRPr>
          </a:p>
        </p:txBody>
      </p:sp>
    </p:spTree>
    <p:extLst>
      <p:ext uri="{BB962C8B-B14F-4D97-AF65-F5344CB8AC3E}">
        <p14:creationId xmlns:p14="http://schemas.microsoft.com/office/powerpoint/2010/main" val="32883666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 Slide</a:t>
            </a:r>
            <a:endParaRPr lang="en-US" dirty="0"/>
          </a:p>
        </p:txBody>
      </p:sp>
      <p:sp>
        <p:nvSpPr>
          <p:cNvPr id="4" name="Slide Number Placeholder 3"/>
          <p:cNvSpPr>
            <a:spLocks noGrp="1"/>
          </p:cNvSpPr>
          <p:nvPr>
            <p:ph type="sldNum" sz="quarter" idx="11"/>
          </p:nvPr>
        </p:nvSpPr>
        <p:spPr/>
        <p:txBody>
          <a:bodyPr/>
          <a:lstStyle/>
          <a:p>
            <a:fld id="{3CA7D8A6-1136-4C38-ADB5-83A54ED516A9}" type="slidenum">
              <a:rPr lang="en-US" smtClean="0"/>
              <a:t>14</a:t>
            </a:fld>
            <a:endParaRPr lang="en-US" dirty="0"/>
          </a:p>
        </p:txBody>
      </p:sp>
      <p:sp>
        <p:nvSpPr>
          <p:cNvPr id="6" name="Rectangle 5"/>
          <p:cNvSpPr>
            <a:spLocks noChangeArrowheads="1"/>
          </p:cNvSpPr>
          <p:nvPr/>
        </p:nvSpPr>
        <p:spPr bwMode="auto">
          <a:xfrm>
            <a:off x="347663" y="912813"/>
            <a:ext cx="8415337" cy="3314700"/>
          </a:xfrm>
          <a:prstGeom prst="rect">
            <a:avLst/>
          </a:prstGeom>
          <a:solidFill>
            <a:srgbClr val="EDF4D4"/>
          </a:solidFill>
          <a:ln w="12700">
            <a:solidFill>
              <a:schemeClr val="tx1">
                <a:lumMod val="65000"/>
                <a:lumOff val="35000"/>
              </a:schemeClr>
            </a:solidFill>
            <a:miter lim="800000"/>
            <a:headEnd/>
            <a:tailEnd/>
          </a:ln>
          <a:effectLst/>
        </p:spPr>
        <p:txBody>
          <a:bodyPr lIns="274320" tIns="228600" rIns="274320" bIns="228600"/>
          <a:lstStyle/>
          <a:p>
            <a:pPr marL="342900" indent="-342900" eaLnBrk="0" hangingPunct="0">
              <a:lnSpc>
                <a:spcPct val="80000"/>
              </a:lnSpc>
              <a:spcBef>
                <a:spcPct val="20000"/>
              </a:spcBef>
              <a:defRPr/>
            </a:pPr>
            <a:r>
              <a:rPr lang="en-US" dirty="0">
                <a:solidFill>
                  <a:srgbClr val="3F7F5F"/>
                </a:solidFill>
                <a:latin typeface="Arial" panose="020B0604020202020204" pitchFamily="34" charset="0"/>
                <a:cs typeface="Arial" panose="020B0604020202020204" pitchFamily="34" charset="0"/>
              </a:rPr>
              <a:t>// This is </a:t>
            </a:r>
            <a:r>
              <a:rPr lang="en-US" dirty="0" smtClean="0">
                <a:solidFill>
                  <a:srgbClr val="3F7F5F"/>
                </a:solidFill>
                <a:latin typeface="Arial" panose="020B0604020202020204" pitchFamily="34" charset="0"/>
                <a:cs typeface="Arial" panose="020B0604020202020204" pitchFamily="34" charset="0"/>
              </a:rPr>
              <a:t>Arial: </a:t>
            </a:r>
            <a:r>
              <a:rPr lang="en-US" dirty="0">
                <a:solidFill>
                  <a:srgbClr val="3F7F5F"/>
                </a:solidFill>
                <a:latin typeface="Arial" panose="020B0604020202020204" pitchFamily="34" charset="0"/>
                <a:cs typeface="Arial" panose="020B0604020202020204" pitchFamily="34" charset="0"/>
              </a:rPr>
              <a:t>18 </a:t>
            </a:r>
            <a:r>
              <a:rPr lang="en-US" dirty="0" err="1">
                <a:solidFill>
                  <a:srgbClr val="3F7F5F"/>
                </a:solidFill>
                <a:latin typeface="Arial" panose="020B0604020202020204" pitchFamily="34" charset="0"/>
                <a:cs typeface="Arial" panose="020B0604020202020204" pitchFamily="34" charset="0"/>
              </a:rPr>
              <a:t>pt</a:t>
            </a:r>
            <a:r>
              <a:rPr lang="en-US" dirty="0">
                <a:solidFill>
                  <a:srgbClr val="3F7F5F"/>
                </a:solidFill>
                <a:latin typeface="Arial" panose="020B0604020202020204" pitchFamily="34" charset="0"/>
                <a:cs typeface="Arial" panose="020B0604020202020204" pitchFamily="34" charset="0"/>
              </a:rPr>
              <a:t> or higher please</a:t>
            </a:r>
            <a:endParaRPr lang="en-US" dirty="0">
              <a:solidFill>
                <a:srgbClr val="7F0055"/>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defRPr/>
            </a:pPr>
            <a:r>
              <a:rPr lang="en-US" dirty="0">
                <a:solidFill>
                  <a:srgbClr val="7F0055"/>
                </a:solidFill>
                <a:latin typeface="Arial" panose="020B0604020202020204" pitchFamily="34" charset="0"/>
                <a:cs typeface="Arial" panose="020B0604020202020204" pitchFamily="34" charset="0"/>
              </a:rPr>
              <a:t>public class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TransferServiceImpl</a:t>
            </a:r>
            <a:r>
              <a:rPr lang="en-US" dirty="0">
                <a:latin typeface="Arial" panose="020B0604020202020204" pitchFamily="34" charset="0"/>
                <a:cs typeface="Arial" panose="020B0604020202020204" pitchFamily="34" charset="0"/>
              </a:rPr>
              <a:t> implements </a:t>
            </a:r>
            <a:r>
              <a:rPr lang="en-US" dirty="0" err="1">
                <a:latin typeface="Arial" panose="020B0604020202020204" pitchFamily="34" charset="0"/>
                <a:cs typeface="Arial" panose="020B0604020202020204" pitchFamily="34" charset="0"/>
              </a:rPr>
              <a:t>TransferService</a:t>
            </a: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r>
              <a:rPr lang="en-US" dirty="0">
                <a:solidFill>
                  <a:srgbClr val="7F0055"/>
                </a:solidFill>
                <a:latin typeface="Arial" panose="020B0604020202020204" pitchFamily="34" charset="0"/>
                <a:cs typeface="Arial" panose="020B0604020202020204" pitchFamily="34" charset="0"/>
              </a:rPr>
              <a:t>public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TransferServiceImpl</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AccountRepository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ar</a:t>
            </a: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r>
              <a:rPr lang="en-US" dirty="0" err="1">
                <a:solidFill>
                  <a:srgbClr val="7F0055"/>
                </a:solidFill>
                <a:latin typeface="Arial" panose="020B0604020202020204" pitchFamily="34" charset="0"/>
                <a:cs typeface="Arial" panose="020B0604020202020204" pitchFamily="34" charset="0"/>
              </a:rPr>
              <a:t>this</a:t>
            </a:r>
            <a:r>
              <a:rPr lang="en-US" dirty="0" err="1">
                <a:latin typeface="Arial" panose="020B0604020202020204" pitchFamily="34" charset="0"/>
                <a:cs typeface="Arial" panose="020B0604020202020204" pitchFamily="34" charset="0"/>
              </a:rPr>
              <a:t>.</a:t>
            </a:r>
            <a:r>
              <a:rPr lang="en-US" dirty="0" err="1">
                <a:solidFill>
                  <a:srgbClr val="0000C0"/>
                </a:solidFill>
                <a:latin typeface="Arial" panose="020B0604020202020204" pitchFamily="34" charset="0"/>
                <a:cs typeface="Arial" panose="020B0604020202020204" pitchFamily="34" charset="0"/>
              </a:rPr>
              <a:t>accountRepository</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ar</a:t>
            </a:r>
            <a:r>
              <a:rPr lang="en-US" dirty="0">
                <a:latin typeface="Arial" panose="020B0604020202020204" pitchFamily="34" charset="0"/>
                <a:cs typeface="Arial" panose="020B0604020202020204" pitchFamily="34" charset="0"/>
              </a:rPr>
              <a:t>;</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    …</a:t>
            </a:r>
          </a:p>
          <a:p>
            <a:pPr marL="342900" indent="-342900" eaLnBrk="0" hangingPunct="0">
              <a:lnSpc>
                <a:spcPct val="80000"/>
              </a:lnSpc>
              <a:spcBef>
                <a:spcPct val="20000"/>
              </a:spcBef>
              <a:defRPr/>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212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9144000" cy="2800350"/>
          </a:xfrm>
          <a:prstGeom prst="rect">
            <a:avLst/>
          </a:prstGeom>
          <a:solidFill>
            <a:srgbClr val="9CD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4189"/>
            <a:ext cx="9144000" cy="2371726"/>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1"/>
          </p:nvPr>
        </p:nvSpPr>
        <p:spPr/>
        <p:txBody>
          <a:bodyPr/>
          <a:lstStyle/>
          <a:p>
            <a:fld id="{3CA7D8A6-1136-4C38-ADB5-83A54ED516A9}" type="slidenum">
              <a:rPr lang="en-US" smtClean="0"/>
              <a:t>15</a:t>
            </a:fld>
            <a:endParaRPr lang="en-US" dirty="0"/>
          </a:p>
        </p:txBody>
      </p:sp>
      <p:sp>
        <p:nvSpPr>
          <p:cNvPr id="6" name="Shape 62"/>
          <p:cNvSpPr/>
          <p:nvPr/>
        </p:nvSpPr>
        <p:spPr>
          <a:xfrm>
            <a:off x="350838" y="3199816"/>
            <a:ext cx="8453437" cy="92333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lstStyle>
          <a:p>
            <a:pPr lvl="0">
              <a:defRPr>
                <a:solidFill>
                  <a:srgbClr val="000000"/>
                </a:solidFill>
              </a:defRPr>
            </a:pPr>
            <a:r>
              <a:rPr dirty="0">
                <a:solidFill>
                  <a:srgbClr val="333333"/>
                </a:solidFill>
              </a:rPr>
              <a:t>&lt;Your CTA</a:t>
            </a:r>
            <a:r>
              <a:rPr dirty="0" smtClean="0">
                <a:solidFill>
                  <a:srgbClr val="333333"/>
                </a:solidFill>
              </a:rPr>
              <a:t>&gt;</a:t>
            </a:r>
            <a:endParaRPr lang="en-US" dirty="0" smtClean="0">
              <a:solidFill>
                <a:srgbClr val="333333"/>
              </a:solidFill>
            </a:endParaRPr>
          </a:p>
          <a:p>
            <a:pPr lvl="0">
              <a:defRPr>
                <a:solidFill>
                  <a:srgbClr val="000000"/>
                </a:solidFill>
              </a:defRPr>
            </a:pPr>
            <a:endParaRPr lang="en-US" dirty="0" smtClean="0">
              <a:solidFill>
                <a:srgbClr val="333333"/>
              </a:solidFill>
            </a:endParaRPr>
          </a:p>
          <a:p>
            <a:pPr>
              <a:defRPr>
                <a:solidFill>
                  <a:srgbClr val="000000"/>
                </a:solidFill>
              </a:defRPr>
            </a:pPr>
            <a:r>
              <a:rPr lang="en-US" dirty="0">
                <a:solidFill>
                  <a:srgbClr val="333333"/>
                </a:solidFill>
              </a:rPr>
              <a:t>&lt;Related Session</a:t>
            </a:r>
            <a:r>
              <a:rPr lang="en-US" dirty="0" smtClean="0">
                <a:solidFill>
                  <a:srgbClr val="333333"/>
                </a:solidFill>
              </a:rPr>
              <a:t>&gt;</a:t>
            </a:r>
            <a:endParaRPr lang="en-US" dirty="0">
              <a:solidFill>
                <a:srgbClr val="333333"/>
              </a:solidFill>
            </a:endParaRPr>
          </a:p>
        </p:txBody>
      </p:sp>
      <p:sp>
        <p:nvSpPr>
          <p:cNvPr id="15" name="Title 14"/>
          <p:cNvSpPr>
            <a:spLocks noGrp="1"/>
          </p:cNvSpPr>
          <p:nvPr>
            <p:ph type="title"/>
          </p:nvPr>
        </p:nvSpPr>
        <p:spPr>
          <a:xfrm>
            <a:off x="347472" y="1447801"/>
            <a:ext cx="8458200" cy="514349"/>
          </a:xfrm>
        </p:spPr>
        <p:txBody>
          <a:bodyPr/>
          <a:lstStyle/>
          <a:p>
            <a:pPr algn="ctr"/>
            <a:r>
              <a:rPr lang="en-US" dirty="0" smtClean="0">
                <a:solidFill>
                  <a:schemeClr val="bg1"/>
                </a:solidFill>
              </a:rPr>
              <a:t>Learn More. Stay Connected.</a:t>
            </a:r>
            <a:endParaRPr lang="en-US" dirty="0">
              <a:solidFill>
                <a:schemeClr val="bg1"/>
              </a:solidFill>
            </a:endParaRPr>
          </a:p>
        </p:txBody>
      </p:sp>
      <p:pic>
        <p:nvPicPr>
          <p:cNvPr id="1029" name="Picture 5" descr="C:\Users\sdunn\Documents\Pivotal Open Source\events\SpringOne2GX 2015\presentation\assets\SpringOne2015-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731" y="228601"/>
            <a:ext cx="2776537" cy="100880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974349" y="2417117"/>
            <a:ext cx="1394934" cy="307777"/>
          </a:xfrm>
          <a:prstGeom prst="rect">
            <a:avLst/>
          </a:prstGeom>
          <a:noFill/>
        </p:spPr>
        <p:txBody>
          <a:bodyPr wrap="none" rtlCol="0">
            <a:spAutoFit/>
          </a:bodyPr>
          <a:lstStyle/>
          <a:p>
            <a:r>
              <a:rPr lang="en-US" sz="1400" dirty="0">
                <a:solidFill>
                  <a:srgbClr val="0C3064"/>
                </a:solidFill>
              </a:rPr>
              <a:t>@</a:t>
            </a:r>
            <a:r>
              <a:rPr lang="en-US" sz="1400" dirty="0" err="1" smtClean="0">
                <a:solidFill>
                  <a:srgbClr val="0C3064"/>
                </a:solidFill>
              </a:rPr>
              <a:t>springcentral</a:t>
            </a:r>
            <a:endParaRPr lang="en-US" sz="1400" dirty="0">
              <a:solidFill>
                <a:srgbClr val="0C3064"/>
              </a:solidFill>
            </a:endParaRPr>
          </a:p>
        </p:txBody>
      </p:sp>
      <p:sp>
        <p:nvSpPr>
          <p:cNvPr id="25" name="TextBox 24"/>
          <p:cNvSpPr txBox="1"/>
          <p:nvPr/>
        </p:nvSpPr>
        <p:spPr>
          <a:xfrm>
            <a:off x="5359446" y="2417117"/>
            <a:ext cx="1366080" cy="307777"/>
          </a:xfrm>
          <a:prstGeom prst="rect">
            <a:avLst/>
          </a:prstGeom>
          <a:noFill/>
        </p:spPr>
        <p:txBody>
          <a:bodyPr wrap="none" rtlCol="0">
            <a:spAutoFit/>
          </a:bodyPr>
          <a:lstStyle/>
          <a:p>
            <a:r>
              <a:rPr lang="en-US" sz="1400" dirty="0" smtClean="0">
                <a:solidFill>
                  <a:srgbClr val="0C3064"/>
                </a:solidFill>
              </a:rPr>
              <a:t>Spring.io/video</a:t>
            </a:r>
            <a:endParaRPr lang="en-US" sz="1400" dirty="0">
              <a:solidFill>
                <a:srgbClr val="0C3064"/>
              </a:solidFill>
            </a:endParaRPr>
          </a:p>
        </p:txBody>
      </p:sp>
      <p:pic>
        <p:nvPicPr>
          <p:cNvPr id="12" name="Picture 25" descr="C:\Users\sdunn\Documents\Pivotal Open Source\events\SpringOne2GX 2015\presentation\assets\icons\twitter-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3150" y="2445222"/>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0" descr="C:\Users\sdunn\Documents\Pivotal Open Source\events\SpringOne2GX 2015\presentation\assets\icons\youtube-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8720" y="2445222"/>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5063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Harbor Statement</a:t>
            </a:r>
            <a:endParaRPr lang="en-US" dirty="0"/>
          </a:p>
        </p:txBody>
      </p:sp>
      <p:sp>
        <p:nvSpPr>
          <p:cNvPr id="3" name="Content Placeholder 2"/>
          <p:cNvSpPr>
            <a:spLocks noGrp="1"/>
          </p:cNvSpPr>
          <p:nvPr>
            <p:ph idx="1"/>
          </p:nvPr>
        </p:nvSpPr>
        <p:spPr/>
        <p:txBody>
          <a:bodyPr/>
          <a:lstStyle/>
          <a:p>
            <a:pPr marL="0" indent="0">
              <a:buNone/>
            </a:pPr>
            <a:r>
              <a:rPr lang="en-US" dirty="0"/>
              <a:t>The following is intended to outline the general direction of </a:t>
            </a:r>
            <a:r>
              <a:rPr lang="en-US" dirty="0" err="1"/>
              <a:t>Pivotal's</a:t>
            </a:r>
            <a:r>
              <a:rPr lang="en-US" dirty="0"/>
              <a:t> offerings. It is intended for information purposes only and may not be incorporated into any contract.  Any information regarding pre-release of Pivotal offerings, future updates or other planned modifications is subject to ongoing evaluation by Pivotal and is subject to change. This information is provided without warranty or any kind, express or implied, and is not a commitment to deliver any material, code, or functionality, and should not be relied upon in making purchasing decisions regarding </a:t>
            </a:r>
            <a:r>
              <a:rPr lang="en-US" dirty="0" err="1"/>
              <a:t>Pivotal's</a:t>
            </a:r>
            <a:r>
              <a:rPr lang="en-US" dirty="0"/>
              <a:t> offerings. These purchasing decisions should only be based on features currently available.  The development, release, and timing of any features or functionality described for </a:t>
            </a:r>
            <a:r>
              <a:rPr lang="en-US" dirty="0" err="1"/>
              <a:t>Pivotal's</a:t>
            </a:r>
            <a:r>
              <a:rPr lang="en-US" dirty="0"/>
              <a:t> offerings in this presentation remain at the sole discretion of Pivotal.  Pivotal has no obligation to update forward looking information in this presentation.</a:t>
            </a:r>
          </a:p>
        </p:txBody>
      </p:sp>
      <p:sp>
        <p:nvSpPr>
          <p:cNvPr id="4" name="Slide Number Placeholder 3"/>
          <p:cNvSpPr>
            <a:spLocks noGrp="1"/>
          </p:cNvSpPr>
          <p:nvPr>
            <p:ph type="sldNum" sz="quarter" idx="12"/>
          </p:nvPr>
        </p:nvSpPr>
        <p:spPr/>
        <p:txBody>
          <a:bodyPr/>
          <a:lstStyle/>
          <a:p>
            <a:fld id="{3CA7D8A6-1136-4C38-ADB5-83A54ED516A9}" type="slidenum">
              <a:rPr lang="en-US" smtClean="0"/>
              <a:t>16</a:t>
            </a:fld>
            <a:endParaRPr lang="en-US" dirty="0"/>
          </a:p>
        </p:txBody>
      </p:sp>
      <p:sp>
        <p:nvSpPr>
          <p:cNvPr id="5" name="Rectangle 4"/>
          <p:cNvSpPr/>
          <p:nvPr/>
        </p:nvSpPr>
        <p:spPr>
          <a:xfrm>
            <a:off x="914400" y="742950"/>
            <a:ext cx="6858000" cy="17526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you are a pivotal employee and your talk contains forward facing information, please </a:t>
            </a:r>
            <a:r>
              <a:rPr lang="en-US" dirty="0" smtClean="0"/>
              <a:t>include </a:t>
            </a:r>
            <a:r>
              <a:rPr lang="en-US" dirty="0"/>
              <a:t>this slide at the beginning or conclusion of the presentation</a:t>
            </a:r>
            <a:r>
              <a:rPr lang="en-US" dirty="0" smtClean="0"/>
              <a:t>.</a:t>
            </a:r>
          </a:p>
          <a:p>
            <a:endParaRPr lang="en-US" dirty="0"/>
          </a:p>
          <a:p>
            <a:r>
              <a:rPr lang="en-US" dirty="0" smtClean="0"/>
              <a:t>Remove this text box before presenting.</a:t>
            </a:r>
            <a:endParaRPr lang="en-US" dirty="0"/>
          </a:p>
        </p:txBody>
      </p:sp>
    </p:spTree>
    <p:extLst>
      <p:ext uri="{BB962C8B-B14F-4D97-AF65-F5344CB8AC3E}">
        <p14:creationId xmlns:p14="http://schemas.microsoft.com/office/powerpoint/2010/main" val="175708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LOGOS &amp; ICONS</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17</a:t>
            </a:fld>
            <a:endParaRPr lang="en-US" dirty="0"/>
          </a:p>
        </p:txBody>
      </p:sp>
    </p:spTree>
    <p:extLst>
      <p:ext uri="{BB962C8B-B14F-4D97-AF65-F5344CB8AC3E}">
        <p14:creationId xmlns:p14="http://schemas.microsoft.com/office/powerpoint/2010/main" val="336765715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Logos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t>18</a:t>
            </a:fld>
            <a:endParaRPr lang="en-US"/>
          </a:p>
        </p:txBody>
      </p:sp>
      <p:pic>
        <p:nvPicPr>
          <p:cNvPr id="8" name="Picture 7" descr="Logo_Grails_Horizont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273" y="3316757"/>
            <a:ext cx="1966064" cy="719412"/>
          </a:xfrm>
          <a:prstGeom prst="rect">
            <a:avLst/>
          </a:prstGeom>
        </p:spPr>
      </p:pic>
      <p:pic>
        <p:nvPicPr>
          <p:cNvPr id="9" name="Picture 8" descr="Logo_Groov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3293822"/>
            <a:ext cx="1295400" cy="765282"/>
          </a:xfrm>
          <a:prstGeom prst="rect">
            <a:avLst/>
          </a:prstGeom>
        </p:spPr>
      </p:pic>
      <p:pic>
        <p:nvPicPr>
          <p:cNvPr id="12" name="Picture 4" descr="C:\Users\sdunn\Documents\Pivotal\presentation\Spring\assets\spring-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549545"/>
            <a:ext cx="3029128" cy="8443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dunn\Documents\Pivotal Open Source\events\SpringOne2GX 2014\presentation\assets\Pivotal-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200" y="1638336"/>
            <a:ext cx="2778275" cy="66678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sdunn\Documents\Pivotal Open Source\Cloud Foundry\brand\logo\CF_Logo_Square_Lar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8710" y="3248414"/>
            <a:ext cx="899263" cy="78775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sdunn\Documents\Pivotal Open Source\Cloud Foundry\brand\logo\CF_Logo_Horizontal_Larg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600" y="3463451"/>
            <a:ext cx="2420391" cy="35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5072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494492" y="2266950"/>
            <a:ext cx="2011680" cy="609600"/>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dirty="0" smtClean="0"/>
              <a:t>Event Logos and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19</a:t>
            </a:fld>
            <a:endParaRPr lang="en-US"/>
          </a:p>
        </p:txBody>
      </p:sp>
      <p:grpSp>
        <p:nvGrpSpPr>
          <p:cNvPr id="13" name="Group 12"/>
          <p:cNvGrpSpPr/>
          <p:nvPr/>
        </p:nvGrpSpPr>
        <p:grpSpPr>
          <a:xfrm>
            <a:off x="350838" y="849630"/>
            <a:ext cx="2011680" cy="1188720"/>
            <a:chOff x="453072" y="1047750"/>
            <a:chExt cx="2011680" cy="1188720"/>
          </a:xfrm>
        </p:grpSpPr>
        <p:sp>
          <p:nvSpPr>
            <p:cNvPr id="5" name="Rectangle 4"/>
            <p:cNvSpPr/>
            <p:nvPr/>
          </p:nvSpPr>
          <p:spPr>
            <a:xfrm>
              <a:off x="453072" y="1047750"/>
              <a:ext cx="2011680" cy="1188720"/>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Logo on dark</a:t>
              </a:r>
              <a:endParaRPr lang="en-US" sz="1400" dirty="0"/>
            </a:p>
          </p:txBody>
        </p:sp>
        <p:pic>
          <p:nvPicPr>
            <p:cNvPr id="2050" name="Picture 2" descr="C:\Users\sdunn\Documents\Pivotal Open Source\events\SpringOne2GX 2015\presentation\assets\SpringOne2015-logo.png"/>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0" y="1097863"/>
              <a:ext cx="1876425" cy="685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2494492" y="849630"/>
            <a:ext cx="2011680" cy="1188720"/>
            <a:chOff x="2516822" y="1047750"/>
            <a:chExt cx="2011680" cy="1188720"/>
          </a:xfrm>
        </p:grpSpPr>
        <p:sp>
          <p:nvSpPr>
            <p:cNvPr id="17" name="Rectangle 16"/>
            <p:cNvSpPr/>
            <p:nvPr/>
          </p:nvSpPr>
          <p:spPr>
            <a:xfrm>
              <a:off x="2516822" y="1047750"/>
              <a:ext cx="2011680" cy="1188720"/>
            </a:xfrm>
            <a:prstGeom prst="rect">
              <a:avLst/>
            </a:prstGeom>
            <a:noFill/>
            <a:ln w="3175">
              <a:solidFill>
                <a:srgbClr val="0C306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rgbClr val="535353"/>
                  </a:solidFill>
                </a:rPr>
                <a:t>Logo on light</a:t>
              </a:r>
              <a:endParaRPr lang="en-US" sz="1400" dirty="0">
                <a:solidFill>
                  <a:srgbClr val="535353"/>
                </a:solidFill>
              </a:endParaRPr>
            </a:p>
          </p:txBody>
        </p:sp>
        <p:pic>
          <p:nvPicPr>
            <p:cNvPr id="2051" name="Picture 3" descr="C:\Users\sdunn\Documents\Pivotal Open Source\events\SpringOne2GX 2015\presentation\assets\SpringOne2015-logo-AL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4450" y="1117393"/>
              <a:ext cx="1876425" cy="6817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4638146" y="849630"/>
            <a:ext cx="2011680" cy="1188720"/>
            <a:chOff x="4580572" y="1047750"/>
            <a:chExt cx="2011680" cy="1188720"/>
          </a:xfrm>
        </p:grpSpPr>
        <p:sp>
          <p:nvSpPr>
            <p:cNvPr id="19" name="Rectangle 18"/>
            <p:cNvSpPr/>
            <p:nvPr/>
          </p:nvSpPr>
          <p:spPr>
            <a:xfrm>
              <a:off x="4580572" y="1047750"/>
              <a:ext cx="2011680" cy="1188720"/>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t>Date logo on dark</a:t>
              </a:r>
              <a:endParaRPr lang="en-US" sz="1400" dirty="0"/>
            </a:p>
          </p:txBody>
        </p:sp>
        <p:pic>
          <p:nvPicPr>
            <p:cNvPr id="2052" name="Picture 4" descr="C:\Users\sdunn\Documents\Pivotal Open Source\events\SpringOne2GX 2015\presentation\assets\SpringOne2015-logoDate.png"/>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082992"/>
              <a:ext cx="1876425" cy="7505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6781800" y="849630"/>
            <a:ext cx="2011680" cy="1188720"/>
            <a:chOff x="6644322" y="1047750"/>
            <a:chExt cx="2011680" cy="1188720"/>
          </a:xfrm>
        </p:grpSpPr>
        <p:sp>
          <p:nvSpPr>
            <p:cNvPr id="18" name="Rectangle 17"/>
            <p:cNvSpPr/>
            <p:nvPr/>
          </p:nvSpPr>
          <p:spPr>
            <a:xfrm>
              <a:off x="6644322" y="1047750"/>
              <a:ext cx="2011680" cy="1188720"/>
            </a:xfrm>
            <a:prstGeom prst="rect">
              <a:avLst/>
            </a:prstGeom>
            <a:noFill/>
            <a:ln w="3175">
              <a:solidFill>
                <a:srgbClr val="0C3064"/>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rgbClr val="535353"/>
                  </a:solidFill>
                </a:rPr>
                <a:t>Date logo on light</a:t>
              </a:r>
              <a:endParaRPr lang="en-US" sz="1400" dirty="0">
                <a:solidFill>
                  <a:srgbClr val="535353"/>
                </a:solidFill>
              </a:endParaRPr>
            </a:p>
          </p:txBody>
        </p:sp>
        <p:pic>
          <p:nvPicPr>
            <p:cNvPr id="2053" name="Picture 5" descr="C:\Users\sdunn\Documents\Pivotal Open Source\events\SpringOne2GX 2015\presentation\assets\SpringOne2015-logoDate-ALT.png"/>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1950" y="1082992"/>
              <a:ext cx="1876425" cy="750570"/>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C:\Users\sdunn\Documents\Pivotal Open Source\events\SpringOne2GX 2015\presentation\assets\SpringOne-BrandLogoD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05773" y="2362216"/>
            <a:ext cx="1876425" cy="41906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sdunn\Documents\Pivotal Open Source\events\SpringOne2GX 2015\presentation\assets\SpringOne-BrandLogoW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0800" y="2362216"/>
            <a:ext cx="1876425" cy="41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2657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a:t>
            </a:r>
            <a:r>
              <a:rPr lang="en-US" dirty="0" err="1"/>
              <a:t>github.com</a:t>
            </a:r>
            <a:r>
              <a:rPr lang="en-US" dirty="0"/>
              <a:t>/</a:t>
            </a:r>
            <a:r>
              <a:rPr lang="en-US" dirty="0" err="1"/>
              <a:t>netflix</a:t>
            </a:r>
            <a:r>
              <a:rPr lang="en-US" dirty="0"/>
              <a:t>-spring-one</a:t>
            </a:r>
          </a:p>
        </p:txBody>
      </p:sp>
      <p:sp>
        <p:nvSpPr>
          <p:cNvPr id="3" name="Slide Number Placeholder 2"/>
          <p:cNvSpPr>
            <a:spLocks noGrp="1"/>
          </p:cNvSpPr>
          <p:nvPr>
            <p:ph type="sldNum" sz="quarter" idx="12"/>
          </p:nvPr>
        </p:nvSpPr>
        <p:spPr/>
        <p:txBody>
          <a:bodyPr/>
          <a:lstStyle/>
          <a:p>
            <a:fld id="{3CA7D8A6-1136-4C38-ADB5-83A54ED516A9}" type="slidenum">
              <a:rPr lang="en-US" smtClean="0"/>
              <a:t>2</a:t>
            </a:fld>
            <a:endParaRPr lang="en-US"/>
          </a:p>
        </p:txBody>
      </p:sp>
    </p:spTree>
    <p:extLst>
      <p:ext uri="{BB962C8B-B14F-4D97-AF65-F5344CB8AC3E}">
        <p14:creationId xmlns:p14="http://schemas.microsoft.com/office/powerpoint/2010/main" val="3961832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Project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20</a:t>
            </a:fld>
            <a:endParaRPr lang="en-US"/>
          </a:p>
        </p:txBody>
      </p:sp>
      <p:pic>
        <p:nvPicPr>
          <p:cNvPr id="4" name="Picture 2" descr="C:\Users\sdunn\Documents\Pivotal\brand\logo\project icons\spring-amq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0464"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dunn\Documents\Pivotal\brand\logo\project icons\spring-andro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732"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sdunn\Documents\Pivotal\brand\logo\project icons\spring-batc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4098"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dunn\Documents\Pivotal\brand\logo\project icons\spring-boo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2407"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sdunn\Documents\Pivotal\brand\logo\project icons\spring-data.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1976"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Users\sdunn\Documents\Pivotal\brand\logo\project icons\spring-framewo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732"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sdunn\Documents\Pivotal\brand\logo\project icons\spring-hateoas.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22586"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C:\Users\sdunn\Documents\Pivotal\brand\logo\project icons\spring-integr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06220"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dunn\Documents\Pivotal\brand\logo\project icons\spring-ldap.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24853"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 descr="C:\Users\sdunn\Documents\Pivotal\brand\logo\project icons\spring-mobil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94708"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C:\Users\sdunn\Documents\Pivotal\brand\logo\project icons\spring-reactor.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178342"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3" descr="C:\Users\sdunn\Documents\Pivotal\brand\logo\project icons\spring-security.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89854" y="971550"/>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C:\Users\sdunn\Documents\Pivotal\brand\logo\project icons\spring-social.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90177"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5" descr="C:\Users\sdunn\Documents\Pivotal\brand\logo\project icons\spring-web-flow.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07515"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C:\Users\sdunn\Documents\Pivotal\brand\logo\project icons\spring-web-service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235069"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7" descr="C:\Users\sdunn\Documents\Pivotal\brand\logo\project icons\spring-xd.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179961"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C:\Users\sdunn\Documents\Pivotal\brand\logo\project icons\grails.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097296" y="2410925"/>
            <a:ext cx="745079" cy="74507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9" descr="C:\Users\sdunn\Documents\Pivotal\brand\logo\project icons\groovy.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62623" y="2410925"/>
            <a:ext cx="745079" cy="7450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77337" y="1744022"/>
            <a:ext cx="82586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Framework</a:t>
            </a:r>
          </a:p>
        </p:txBody>
      </p:sp>
      <p:sp>
        <p:nvSpPr>
          <p:cNvPr id="23" name="TextBox 22"/>
          <p:cNvSpPr txBox="1"/>
          <p:nvPr/>
        </p:nvSpPr>
        <p:spPr>
          <a:xfrm>
            <a:off x="1339228" y="1744022"/>
            <a:ext cx="646331"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Security</a:t>
            </a:r>
          </a:p>
        </p:txBody>
      </p:sp>
      <p:sp>
        <p:nvSpPr>
          <p:cNvPr id="24" name="TextBox 23"/>
          <p:cNvSpPr txBox="1"/>
          <p:nvPr/>
        </p:nvSpPr>
        <p:spPr>
          <a:xfrm>
            <a:off x="2357836" y="1744022"/>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Data</a:t>
            </a:r>
          </a:p>
        </p:txBody>
      </p:sp>
      <p:sp>
        <p:nvSpPr>
          <p:cNvPr id="25" name="TextBox 24"/>
          <p:cNvSpPr txBox="1"/>
          <p:nvPr/>
        </p:nvSpPr>
        <p:spPr>
          <a:xfrm>
            <a:off x="3329958" y="1744022"/>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Batch</a:t>
            </a:r>
          </a:p>
        </p:txBody>
      </p:sp>
      <p:sp>
        <p:nvSpPr>
          <p:cNvPr id="26" name="TextBox 25"/>
          <p:cNvSpPr txBox="1"/>
          <p:nvPr/>
        </p:nvSpPr>
        <p:spPr>
          <a:xfrm>
            <a:off x="4185863" y="1744022"/>
            <a:ext cx="785793"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Integration</a:t>
            </a:r>
          </a:p>
        </p:txBody>
      </p:sp>
      <p:sp>
        <p:nvSpPr>
          <p:cNvPr id="27" name="TextBox 26"/>
          <p:cNvSpPr txBox="1"/>
          <p:nvPr/>
        </p:nvSpPr>
        <p:spPr>
          <a:xfrm>
            <a:off x="5234929" y="1744022"/>
            <a:ext cx="631904"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Reactor</a:t>
            </a:r>
          </a:p>
        </p:txBody>
      </p:sp>
      <p:sp>
        <p:nvSpPr>
          <p:cNvPr id="28" name="TextBox 27"/>
          <p:cNvSpPr txBox="1"/>
          <p:nvPr/>
        </p:nvSpPr>
        <p:spPr>
          <a:xfrm>
            <a:off x="6242317" y="1744022"/>
            <a:ext cx="561372"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AMQP</a:t>
            </a:r>
          </a:p>
        </p:txBody>
      </p:sp>
      <p:sp>
        <p:nvSpPr>
          <p:cNvPr id="29" name="TextBox 28"/>
          <p:cNvSpPr txBox="1"/>
          <p:nvPr/>
        </p:nvSpPr>
        <p:spPr>
          <a:xfrm>
            <a:off x="7165548" y="1744022"/>
            <a:ext cx="659155"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err="1" smtClean="0">
                <a:solidFill>
                  <a:srgbClr val="333333"/>
                </a:solidFill>
                <a:latin typeface="+mn-lt"/>
                <a:ea typeface="+mn-ea"/>
              </a:rPr>
              <a:t>Hateoas</a:t>
            </a:r>
            <a:endParaRPr lang="en-US" sz="1000" dirty="0" smtClean="0">
              <a:solidFill>
                <a:srgbClr val="333333"/>
              </a:solidFill>
              <a:latin typeface="+mn-lt"/>
              <a:ea typeface="+mn-ea"/>
            </a:endParaRPr>
          </a:p>
        </p:txBody>
      </p:sp>
      <p:sp>
        <p:nvSpPr>
          <p:cNvPr id="30" name="TextBox 29"/>
          <p:cNvSpPr txBox="1"/>
          <p:nvPr/>
        </p:nvSpPr>
        <p:spPr>
          <a:xfrm>
            <a:off x="8186561" y="1744022"/>
            <a:ext cx="561372"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Mobile</a:t>
            </a:r>
          </a:p>
        </p:txBody>
      </p:sp>
      <p:sp>
        <p:nvSpPr>
          <p:cNvPr id="31" name="TextBox 30"/>
          <p:cNvSpPr txBox="1"/>
          <p:nvPr/>
        </p:nvSpPr>
        <p:spPr>
          <a:xfrm>
            <a:off x="378325" y="3314640"/>
            <a:ext cx="623889"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Android</a:t>
            </a:r>
          </a:p>
        </p:txBody>
      </p:sp>
      <p:sp>
        <p:nvSpPr>
          <p:cNvPr id="32" name="TextBox 31"/>
          <p:cNvSpPr txBox="1"/>
          <p:nvPr/>
        </p:nvSpPr>
        <p:spPr>
          <a:xfrm>
            <a:off x="1385713"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Social</a:t>
            </a:r>
          </a:p>
        </p:txBody>
      </p:sp>
      <p:sp>
        <p:nvSpPr>
          <p:cNvPr id="33" name="TextBox 32"/>
          <p:cNvSpPr txBox="1"/>
          <p:nvPr/>
        </p:nvSpPr>
        <p:spPr>
          <a:xfrm>
            <a:off x="2336194" y="3314640"/>
            <a:ext cx="596638"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Groovy</a:t>
            </a:r>
          </a:p>
        </p:txBody>
      </p:sp>
      <p:sp>
        <p:nvSpPr>
          <p:cNvPr id="34" name="TextBox 33"/>
          <p:cNvSpPr txBox="1"/>
          <p:nvPr/>
        </p:nvSpPr>
        <p:spPr>
          <a:xfrm>
            <a:off x="3119966" y="3314640"/>
            <a:ext cx="973344"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Web Services</a:t>
            </a:r>
          </a:p>
        </p:txBody>
      </p:sp>
      <p:sp>
        <p:nvSpPr>
          <p:cNvPr id="35" name="TextBox 34"/>
          <p:cNvSpPr txBox="1"/>
          <p:nvPr/>
        </p:nvSpPr>
        <p:spPr>
          <a:xfrm>
            <a:off x="4201892" y="3314640"/>
            <a:ext cx="753732"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Web Flow</a:t>
            </a:r>
          </a:p>
        </p:txBody>
      </p:sp>
      <p:sp>
        <p:nvSpPr>
          <p:cNvPr id="36" name="TextBox 35"/>
          <p:cNvSpPr txBox="1"/>
          <p:nvPr/>
        </p:nvSpPr>
        <p:spPr>
          <a:xfrm>
            <a:off x="5274201"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XD</a:t>
            </a:r>
          </a:p>
        </p:txBody>
      </p:sp>
      <p:sp>
        <p:nvSpPr>
          <p:cNvPr id="37" name="TextBox 36"/>
          <p:cNvSpPr txBox="1"/>
          <p:nvPr/>
        </p:nvSpPr>
        <p:spPr>
          <a:xfrm>
            <a:off x="6246323"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Boot</a:t>
            </a:r>
          </a:p>
        </p:txBody>
      </p:sp>
      <p:sp>
        <p:nvSpPr>
          <p:cNvPr id="38" name="TextBox 37"/>
          <p:cNvSpPr txBox="1"/>
          <p:nvPr/>
        </p:nvSpPr>
        <p:spPr>
          <a:xfrm>
            <a:off x="7218445" y="3314640"/>
            <a:ext cx="55335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a:t>
            </a:r>
          </a:p>
          <a:p>
            <a:pPr>
              <a:spcAft>
                <a:spcPts val="0"/>
              </a:spcAft>
            </a:pPr>
            <a:r>
              <a:rPr lang="en-US" sz="1000" dirty="0" smtClean="0">
                <a:solidFill>
                  <a:srgbClr val="333333"/>
                </a:solidFill>
                <a:latin typeface="+mn-lt"/>
                <a:ea typeface="+mn-ea"/>
              </a:rPr>
              <a:t>LDAP</a:t>
            </a:r>
          </a:p>
        </p:txBody>
      </p:sp>
      <p:sp>
        <p:nvSpPr>
          <p:cNvPr id="39" name="TextBox 38"/>
          <p:cNvSpPr txBox="1"/>
          <p:nvPr/>
        </p:nvSpPr>
        <p:spPr>
          <a:xfrm>
            <a:off x="8207398" y="3314640"/>
            <a:ext cx="51969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Grails</a:t>
            </a:r>
          </a:p>
        </p:txBody>
      </p:sp>
      <p:sp>
        <p:nvSpPr>
          <p:cNvPr id="40" name="TextBox 39"/>
          <p:cNvSpPr txBox="1"/>
          <p:nvPr/>
        </p:nvSpPr>
        <p:spPr>
          <a:xfrm>
            <a:off x="350838" y="4019550"/>
            <a:ext cx="8453437" cy="523220"/>
          </a:xfrm>
          <a:prstGeom prst="rect">
            <a:avLst/>
          </a:prstGeom>
          <a:noFill/>
        </p:spPr>
        <p:txBody>
          <a:bodyPr wrap="square" rtlCol="0">
            <a:spAutoFit/>
          </a:bodyPr>
          <a:lstStyle/>
          <a:p>
            <a:r>
              <a:rPr lang="en-US" sz="1400" dirty="0" smtClean="0"/>
              <a:t>PNG and PSD files for all Spring projects can be found here…</a:t>
            </a:r>
          </a:p>
          <a:p>
            <a:r>
              <a:rPr lang="en-US" sz="1400" dirty="0"/>
              <a:t>https://www.dropbox.com/sh/5rbbt8v6evvm7xm/AAAZmhgf0zglGHZUWYhPvojFa?dl=0</a:t>
            </a:r>
          </a:p>
        </p:txBody>
      </p:sp>
    </p:spTree>
    <p:extLst>
      <p:ext uri="{BB962C8B-B14F-4D97-AF65-F5344CB8AC3E}">
        <p14:creationId xmlns:p14="http://schemas.microsoft.com/office/powerpoint/2010/main" val="207318589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Tool Suite Icons	</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21</a:t>
            </a:fld>
            <a:endParaRPr lang="en-US"/>
          </a:p>
        </p:txBody>
      </p:sp>
      <p:pic>
        <p:nvPicPr>
          <p:cNvPr id="4" name="Picture 2" descr="C:\Users\sdunn\Documents\Pivotal\brand\logo\utility icons\groovy-grails-suite-al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813" y="1487772"/>
            <a:ext cx="1626562" cy="2257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sdunn\Documents\Pivotal\brand\logo\utility icons\spring-tool-su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87772"/>
            <a:ext cx="203835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sdunn\Documents\Pivotal\brand\logo\utility icons\spring-tool-suite-al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734" y="1487772"/>
            <a:ext cx="203835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dunn\Documents\Pivotal\brand\logo\utility icons\groovy-grails-sui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6668" y="1487772"/>
            <a:ext cx="1626562" cy="2257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71402" y="3925729"/>
            <a:ext cx="116249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 Tool Suite</a:t>
            </a:r>
          </a:p>
        </p:txBody>
      </p:sp>
      <p:sp>
        <p:nvSpPr>
          <p:cNvPr id="9" name="TextBox 8"/>
          <p:cNvSpPr txBox="1"/>
          <p:nvPr/>
        </p:nvSpPr>
        <p:spPr>
          <a:xfrm>
            <a:off x="6175454" y="3925729"/>
            <a:ext cx="1646606"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Groovy / Grails Tool Suite</a:t>
            </a:r>
          </a:p>
        </p:txBody>
      </p:sp>
    </p:spTree>
    <p:extLst>
      <p:ext uri="{BB962C8B-B14F-4D97-AF65-F5344CB8AC3E}">
        <p14:creationId xmlns:p14="http://schemas.microsoft.com/office/powerpoint/2010/main" val="42819293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Document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22</a:t>
            </a:fld>
            <a:endParaRPr lang="en-US"/>
          </a:p>
        </p:txBody>
      </p:sp>
      <p:grpSp>
        <p:nvGrpSpPr>
          <p:cNvPr id="4" name="Group 3"/>
          <p:cNvGrpSpPr/>
          <p:nvPr/>
        </p:nvGrpSpPr>
        <p:grpSpPr>
          <a:xfrm>
            <a:off x="813274" y="1047750"/>
            <a:ext cx="1712663" cy="1207052"/>
            <a:chOff x="3097000" y="1088887"/>
            <a:chExt cx="1712663" cy="1207052"/>
          </a:xfrm>
        </p:grpSpPr>
        <p:pic>
          <p:nvPicPr>
            <p:cNvPr id="5" name="Picture 2" descr="C:\Users\sdunn\Documents\Pivotal\brand\logo\utility icons\spring-framework-d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7000" y="1088887"/>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dunn\Documents\Pivotal\brand\logo\utility icons\spring-framework-doc-al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8633" y="1088887"/>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6611778" y="1047750"/>
            <a:ext cx="1722060" cy="1207052"/>
            <a:chOff x="6571164" y="2778540"/>
            <a:chExt cx="1722060" cy="1207052"/>
          </a:xfrm>
        </p:grpSpPr>
        <p:pic>
          <p:nvPicPr>
            <p:cNvPr id="8" name="Picture 4" descr="C:\Users\sdunn\Documents\Pivotal\brand\logo\utility icons\spring-tools-do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164" y="2778540"/>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sdunn\Documents\Pivotal\brand\logo\utility icons\spring-tools-doc-al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194" y="2778540"/>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3707828" y="1047750"/>
            <a:ext cx="1722060" cy="1207052"/>
            <a:chOff x="6233233" y="949739"/>
            <a:chExt cx="1722060" cy="1207052"/>
          </a:xfrm>
        </p:grpSpPr>
        <p:pic>
          <p:nvPicPr>
            <p:cNvPr id="11" name="Picture 6" descr="C:\Users\sdunn\Documents\Pivotal\brand\logo\utility icons\support-do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33233" y="949739"/>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C:\Users\sdunn\Documents\Pivotal\brand\logo\utility icons\support-doc-al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94263" y="949739"/>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803877" y="2874616"/>
            <a:ext cx="1722060" cy="1207052"/>
            <a:chOff x="876357" y="1084469"/>
            <a:chExt cx="1722060" cy="1207052"/>
          </a:xfrm>
        </p:grpSpPr>
        <p:pic>
          <p:nvPicPr>
            <p:cNvPr id="14" name="Picture 9" descr="C:\Users\sdunn\Documents\Pivotal\brand\logo\utility icons\guid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6357" y="1084469"/>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C:\Users\sdunn\Documents\Pivotal\brand\logo\utility icons\guide-al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37387" y="1084469"/>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3707828" y="2874616"/>
            <a:ext cx="1722060" cy="1207052"/>
            <a:chOff x="1846402" y="2425148"/>
            <a:chExt cx="1722060" cy="1207052"/>
          </a:xfrm>
        </p:grpSpPr>
        <p:pic>
          <p:nvPicPr>
            <p:cNvPr id="17" name="Picture 11" descr="C:\Users\sdunn\Documents\Pivotal\brand\logo\utility icons\reference-app.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46402" y="2425148"/>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C:\Users\sdunn\Documents\Pivotal\brand\logo\utility icons\reference-app-alt.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07432" y="2425148"/>
              <a:ext cx="861030" cy="12070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6611778" y="2874616"/>
            <a:ext cx="1722060" cy="1207052"/>
            <a:chOff x="3948633" y="3130826"/>
            <a:chExt cx="1722060" cy="1207052"/>
          </a:xfrm>
        </p:grpSpPr>
        <p:pic>
          <p:nvPicPr>
            <p:cNvPr id="20" name="Picture 8" descr="C:\Users\sdunn\Documents\Pivotal\brand\logo\utility icons\tutorial-al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09663" y="3130826"/>
              <a:ext cx="861030" cy="1207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3" descr="C:\Users\sdunn\Documents\Pivotal\brand\logo\utility icons\tutorial.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48633" y="3130826"/>
              <a:ext cx="861030" cy="1207052"/>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TextBox 21"/>
          <p:cNvSpPr txBox="1"/>
          <p:nvPr/>
        </p:nvSpPr>
        <p:spPr>
          <a:xfrm>
            <a:off x="1059392" y="2366498"/>
            <a:ext cx="122982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Spring Framework</a:t>
            </a:r>
          </a:p>
        </p:txBody>
      </p:sp>
      <p:sp>
        <p:nvSpPr>
          <p:cNvPr id="23" name="TextBox 22"/>
          <p:cNvSpPr txBox="1"/>
          <p:nvPr/>
        </p:nvSpPr>
        <p:spPr>
          <a:xfrm>
            <a:off x="7224181" y="2366498"/>
            <a:ext cx="497252"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Tools</a:t>
            </a:r>
          </a:p>
        </p:txBody>
      </p:sp>
      <p:sp>
        <p:nvSpPr>
          <p:cNvPr id="24" name="TextBox 23"/>
          <p:cNvSpPr txBox="1"/>
          <p:nvPr/>
        </p:nvSpPr>
        <p:spPr>
          <a:xfrm>
            <a:off x="4256849" y="2366498"/>
            <a:ext cx="630302"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Support</a:t>
            </a:r>
          </a:p>
        </p:txBody>
      </p:sp>
      <p:sp>
        <p:nvSpPr>
          <p:cNvPr id="25" name="TextBox 24"/>
          <p:cNvSpPr txBox="1"/>
          <p:nvPr/>
        </p:nvSpPr>
        <p:spPr>
          <a:xfrm>
            <a:off x="1379365" y="4188672"/>
            <a:ext cx="588623"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Guides</a:t>
            </a:r>
          </a:p>
        </p:txBody>
      </p:sp>
      <p:sp>
        <p:nvSpPr>
          <p:cNvPr id="26" name="TextBox 25"/>
          <p:cNvSpPr txBox="1"/>
          <p:nvPr/>
        </p:nvSpPr>
        <p:spPr>
          <a:xfrm>
            <a:off x="6955052" y="4188672"/>
            <a:ext cx="103425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Reference App</a:t>
            </a:r>
          </a:p>
        </p:txBody>
      </p:sp>
      <p:sp>
        <p:nvSpPr>
          <p:cNvPr id="27" name="TextBox 26"/>
          <p:cNvSpPr txBox="1"/>
          <p:nvPr/>
        </p:nvSpPr>
        <p:spPr>
          <a:xfrm>
            <a:off x="4233779" y="4188672"/>
            <a:ext cx="675185"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Tutorials</a:t>
            </a:r>
          </a:p>
        </p:txBody>
      </p:sp>
    </p:spTree>
    <p:extLst>
      <p:ext uri="{BB962C8B-B14F-4D97-AF65-F5344CB8AC3E}">
        <p14:creationId xmlns:p14="http://schemas.microsoft.com/office/powerpoint/2010/main" val="248064991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Spring Icons</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23</a:t>
            </a:fld>
            <a:endParaRPr lang="en-US"/>
          </a:p>
        </p:txBody>
      </p:sp>
      <p:pic>
        <p:nvPicPr>
          <p:cNvPr id="6" name="Picture 4" descr="C:\Users\sdunn\Documents\Pivotal\brand\logo\utility icons\window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5"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dunn\Documents\Pivotal\brand\logo\utility icons\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sdunn\Documents\Pivotal\brand\logo\utility icons\ap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4721" y="2453383"/>
            <a:ext cx="4762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Users\sdunn\Documents\Pivotal\brand\logo\utility icons\au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503"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dunn\Documents\Pivotal\brand\logo\utility icons\broadcas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6206"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C:\Users\sdunn\Documents\Pivotal\brand\logo\utility icons\da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1909"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C:\Users\sdunn\Documents\Pivotal\brand\logo\utility icons\engineerin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7612"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sdunn\Documents\Pivotal\brand\logo\utility icons\linu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70424" y="2517677"/>
            <a:ext cx="476250" cy="46196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1" descr="C:\Users\sdunn\Documents\Pivotal\brand\logo\utility icons\news-event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3315" y="2510533"/>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descr="C:\Users\sdunn\Documents\Pivotal\brand\logo\utility icons\community-support.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5753" y="3703491"/>
            <a:ext cx="1001859" cy="100185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9" descr="C:\Users\sdunn\Documents\Pivotal\brand\logo\utility icons\locati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45626" y="3784113"/>
            <a:ext cx="509608" cy="84061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2" descr="C:\Users\sdunn\Documents\Pivotal\brand\logo\utility icons\pro-suppor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3742354"/>
            <a:ext cx="1198573" cy="92413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3" descr="C:\Users\sdunn\Documents\Pivotal\brand\logo\utility icons\releases.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79018" y="2510533"/>
            <a:ext cx="476250" cy="47625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369500" y="980862"/>
            <a:ext cx="829073" cy="1220988"/>
            <a:chOff x="369500" y="980862"/>
            <a:chExt cx="829073" cy="1220988"/>
          </a:xfrm>
        </p:grpSpPr>
        <p:pic>
          <p:nvPicPr>
            <p:cNvPr id="13" name="Picture 12" descr="C:\Users\sdunn\Documents\Pivotal\brand\logo\utility icons\continuous-integrati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5661"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69500" y="1801740"/>
              <a:ext cx="829073"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Continuous</a:t>
              </a:r>
            </a:p>
            <a:p>
              <a:pPr>
                <a:spcAft>
                  <a:spcPts val="0"/>
                </a:spcAft>
              </a:pPr>
              <a:r>
                <a:rPr lang="en-US" sz="1000" dirty="0" smtClean="0">
                  <a:solidFill>
                    <a:srgbClr val="333333"/>
                  </a:solidFill>
                  <a:latin typeface="+mn-lt"/>
                  <a:ea typeface="+mn-ea"/>
                </a:rPr>
                <a:t>Integration</a:t>
              </a:r>
            </a:p>
          </p:txBody>
        </p:sp>
      </p:grpSp>
      <p:grpSp>
        <p:nvGrpSpPr>
          <p:cNvPr id="50" name="Group 49"/>
          <p:cNvGrpSpPr/>
          <p:nvPr/>
        </p:nvGrpSpPr>
        <p:grpSpPr>
          <a:xfrm>
            <a:off x="3480670" y="980862"/>
            <a:ext cx="756755" cy="1067099"/>
            <a:chOff x="5167815" y="980862"/>
            <a:chExt cx="756755" cy="1067099"/>
          </a:xfrm>
        </p:grpSpPr>
        <p:pic>
          <p:nvPicPr>
            <p:cNvPr id="20" name="Picture 20" descr="C:\Users\sdunn\Documents\Pivotal\brand\logo\utility icons\metrics.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67815"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247067" y="1801740"/>
              <a:ext cx="598241"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Metrics</a:t>
              </a:r>
            </a:p>
          </p:txBody>
        </p:sp>
      </p:grpSp>
      <p:grpSp>
        <p:nvGrpSpPr>
          <p:cNvPr id="51" name="Group 50"/>
          <p:cNvGrpSpPr/>
          <p:nvPr/>
        </p:nvGrpSpPr>
        <p:grpSpPr>
          <a:xfrm>
            <a:off x="5000096" y="980862"/>
            <a:ext cx="803425" cy="1220988"/>
            <a:chOff x="6117079" y="980862"/>
            <a:chExt cx="803425" cy="1220988"/>
          </a:xfrm>
        </p:grpSpPr>
        <p:pic>
          <p:nvPicPr>
            <p:cNvPr id="16" name="Picture 15" descr="C:\Users\sdunn\Documents\Pivotal\brand\logo\utility icons\forum.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40417"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117079" y="1801740"/>
              <a:ext cx="803425"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Forums /</a:t>
              </a:r>
            </a:p>
            <a:p>
              <a:pPr>
                <a:spcAft>
                  <a:spcPts val="0"/>
                </a:spcAft>
              </a:pPr>
              <a:r>
                <a:rPr lang="en-US" sz="1000" dirty="0" smtClean="0">
                  <a:solidFill>
                    <a:srgbClr val="333333"/>
                  </a:solidFill>
                  <a:latin typeface="+mn-lt"/>
                  <a:ea typeface="+mn-ea"/>
                </a:rPr>
                <a:t>Discussion</a:t>
              </a:r>
            </a:p>
          </p:txBody>
        </p:sp>
      </p:grpSp>
      <p:grpSp>
        <p:nvGrpSpPr>
          <p:cNvPr id="52" name="Group 51"/>
          <p:cNvGrpSpPr/>
          <p:nvPr/>
        </p:nvGrpSpPr>
        <p:grpSpPr>
          <a:xfrm>
            <a:off x="6566192" y="980862"/>
            <a:ext cx="756755" cy="1067099"/>
            <a:chOff x="7113019" y="980862"/>
            <a:chExt cx="756755" cy="1067099"/>
          </a:xfrm>
        </p:grpSpPr>
        <p:pic>
          <p:nvPicPr>
            <p:cNvPr id="11" name="Picture 9" descr="C:\Users\sdunn\Documents\Pivotal\brand\logo\utility icons\blog.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13019"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7271620" y="1801740"/>
              <a:ext cx="43954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Blog</a:t>
              </a:r>
            </a:p>
          </p:txBody>
        </p:sp>
      </p:grpSp>
      <p:grpSp>
        <p:nvGrpSpPr>
          <p:cNvPr id="53" name="Group 52"/>
          <p:cNvGrpSpPr/>
          <p:nvPr/>
        </p:nvGrpSpPr>
        <p:grpSpPr>
          <a:xfrm>
            <a:off x="8085620" y="980862"/>
            <a:ext cx="756755" cy="1067099"/>
            <a:chOff x="8085620" y="980862"/>
            <a:chExt cx="756755" cy="1067099"/>
          </a:xfrm>
        </p:grpSpPr>
        <p:pic>
          <p:nvPicPr>
            <p:cNvPr id="9" name="Picture 7" descr="C:\Users\sdunn\Documents\Pivotal\brand\logo\utility icons\a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85620"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8306742" y="1801740"/>
              <a:ext cx="31450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t>
              </a:r>
            </a:p>
          </p:txBody>
        </p:sp>
      </p:grpSp>
      <p:grpSp>
        <p:nvGrpSpPr>
          <p:cNvPr id="49" name="Group 48"/>
          <p:cNvGrpSpPr/>
          <p:nvPr/>
        </p:nvGrpSpPr>
        <p:grpSpPr>
          <a:xfrm>
            <a:off x="1961244" y="980862"/>
            <a:ext cx="756755" cy="1067099"/>
            <a:chOff x="4195212" y="980862"/>
            <a:chExt cx="756755" cy="1067099"/>
          </a:xfrm>
        </p:grpSpPr>
        <p:pic>
          <p:nvPicPr>
            <p:cNvPr id="18" name="Picture 17" descr="C:\Users\sdunn\Documents\Pivotal\brand\logo\utility icons\issues.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195212" y="980862"/>
              <a:ext cx="756755" cy="75675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4296907" y="1801740"/>
              <a:ext cx="553358"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Issues</a:t>
              </a:r>
            </a:p>
          </p:txBody>
        </p:sp>
      </p:grpSp>
      <p:sp>
        <p:nvSpPr>
          <p:cNvPr id="35" name="TextBox 34"/>
          <p:cNvSpPr txBox="1"/>
          <p:nvPr/>
        </p:nvSpPr>
        <p:spPr>
          <a:xfrm>
            <a:off x="379258" y="3043933"/>
            <a:ext cx="327334"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All</a:t>
            </a:r>
          </a:p>
        </p:txBody>
      </p:sp>
      <p:sp>
        <p:nvSpPr>
          <p:cNvPr id="36" name="TextBox 35"/>
          <p:cNvSpPr txBox="1"/>
          <p:nvPr/>
        </p:nvSpPr>
        <p:spPr>
          <a:xfrm>
            <a:off x="1158744" y="3043933"/>
            <a:ext cx="55976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Author</a:t>
            </a:r>
          </a:p>
        </p:txBody>
      </p:sp>
      <p:sp>
        <p:nvSpPr>
          <p:cNvPr id="37" name="TextBox 36"/>
          <p:cNvSpPr txBox="1"/>
          <p:nvPr/>
        </p:nvSpPr>
        <p:spPr>
          <a:xfrm>
            <a:off x="1955684" y="3043933"/>
            <a:ext cx="758542"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Broadcast</a:t>
            </a:r>
          </a:p>
        </p:txBody>
      </p:sp>
      <p:sp>
        <p:nvSpPr>
          <p:cNvPr id="38" name="TextBox 37"/>
          <p:cNvSpPr txBox="1"/>
          <p:nvPr/>
        </p:nvSpPr>
        <p:spPr>
          <a:xfrm>
            <a:off x="3003049" y="3043933"/>
            <a:ext cx="453971"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Date</a:t>
            </a:r>
          </a:p>
        </p:txBody>
      </p:sp>
      <p:sp>
        <p:nvSpPr>
          <p:cNvPr id="39" name="TextBox 38"/>
          <p:cNvSpPr txBox="1"/>
          <p:nvPr/>
        </p:nvSpPr>
        <p:spPr>
          <a:xfrm>
            <a:off x="4768806" y="3043933"/>
            <a:ext cx="505267" cy="400110"/>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News</a:t>
            </a:r>
          </a:p>
          <a:p>
            <a:pPr>
              <a:spcAft>
                <a:spcPts val="0"/>
              </a:spcAft>
            </a:pPr>
            <a:r>
              <a:rPr lang="en-US" sz="1000" dirty="0" smtClean="0">
                <a:solidFill>
                  <a:srgbClr val="333333"/>
                </a:solidFill>
                <a:latin typeface="+mn-lt"/>
                <a:ea typeface="+mn-ea"/>
              </a:rPr>
              <a:t>Event</a:t>
            </a:r>
          </a:p>
        </p:txBody>
      </p:sp>
      <p:sp>
        <p:nvSpPr>
          <p:cNvPr id="40" name="TextBox 39"/>
          <p:cNvSpPr txBox="1"/>
          <p:nvPr/>
        </p:nvSpPr>
        <p:spPr>
          <a:xfrm>
            <a:off x="5558713" y="3043933"/>
            <a:ext cx="716863"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Releases</a:t>
            </a:r>
          </a:p>
        </p:txBody>
      </p:sp>
      <p:sp>
        <p:nvSpPr>
          <p:cNvPr id="41" name="TextBox 40"/>
          <p:cNvSpPr txBox="1"/>
          <p:nvPr/>
        </p:nvSpPr>
        <p:spPr>
          <a:xfrm>
            <a:off x="6576161" y="3043933"/>
            <a:ext cx="510076"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Apple</a:t>
            </a:r>
          </a:p>
        </p:txBody>
      </p:sp>
      <p:sp>
        <p:nvSpPr>
          <p:cNvPr id="42" name="TextBox 41"/>
          <p:cNvSpPr txBox="1"/>
          <p:nvPr/>
        </p:nvSpPr>
        <p:spPr>
          <a:xfrm>
            <a:off x="7463930" y="3043933"/>
            <a:ext cx="489238"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Linux</a:t>
            </a:r>
          </a:p>
        </p:txBody>
      </p:sp>
      <p:sp>
        <p:nvSpPr>
          <p:cNvPr id="43" name="TextBox 42"/>
          <p:cNvSpPr txBox="1"/>
          <p:nvPr/>
        </p:nvSpPr>
        <p:spPr>
          <a:xfrm>
            <a:off x="3688035" y="3043933"/>
            <a:ext cx="86433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Engineering</a:t>
            </a:r>
          </a:p>
        </p:txBody>
      </p:sp>
      <p:sp>
        <p:nvSpPr>
          <p:cNvPr id="44" name="TextBox 43"/>
          <p:cNvSpPr txBox="1"/>
          <p:nvPr/>
        </p:nvSpPr>
        <p:spPr>
          <a:xfrm>
            <a:off x="8252232" y="3043933"/>
            <a:ext cx="704039" cy="246221"/>
          </a:xfrm>
          <a:prstGeom prst="rect">
            <a:avLst/>
          </a:prstGeom>
          <a:noFill/>
        </p:spPr>
        <p:txBody>
          <a:bodyPr wrap="none" rtlCol="0">
            <a:spAutoFit/>
          </a:bodyPr>
          <a:lstStyle/>
          <a:p>
            <a:pPr>
              <a:spcAft>
                <a:spcPts val="0"/>
              </a:spcAft>
            </a:pPr>
            <a:r>
              <a:rPr lang="en-US" sz="1000" dirty="0" smtClean="0">
                <a:solidFill>
                  <a:srgbClr val="333333"/>
                </a:solidFill>
                <a:latin typeface="+mn-lt"/>
                <a:ea typeface="+mn-ea"/>
              </a:rPr>
              <a:t>Windows</a:t>
            </a:r>
          </a:p>
        </p:txBody>
      </p:sp>
      <p:sp>
        <p:nvSpPr>
          <p:cNvPr id="45" name="TextBox 44"/>
          <p:cNvSpPr txBox="1"/>
          <p:nvPr/>
        </p:nvSpPr>
        <p:spPr>
          <a:xfrm>
            <a:off x="1471574" y="4014072"/>
            <a:ext cx="886781" cy="400110"/>
          </a:xfrm>
          <a:prstGeom prst="rect">
            <a:avLst/>
          </a:prstGeom>
          <a:noFill/>
        </p:spPr>
        <p:txBody>
          <a:bodyPr wrap="none" rtlCol="0">
            <a:spAutoFit/>
          </a:bodyPr>
          <a:lstStyle/>
          <a:p>
            <a:pPr algn="l">
              <a:spcAft>
                <a:spcPts val="0"/>
              </a:spcAft>
            </a:pPr>
            <a:r>
              <a:rPr lang="en-US" sz="1000" dirty="0" smtClean="0">
                <a:solidFill>
                  <a:srgbClr val="333333"/>
                </a:solidFill>
                <a:latin typeface="+mn-lt"/>
                <a:ea typeface="+mn-ea"/>
              </a:rPr>
              <a:t>Professional</a:t>
            </a:r>
          </a:p>
          <a:p>
            <a:pPr algn="l">
              <a:spcAft>
                <a:spcPts val="0"/>
              </a:spcAft>
            </a:pPr>
            <a:r>
              <a:rPr lang="en-US" sz="1000" dirty="0" smtClean="0">
                <a:solidFill>
                  <a:srgbClr val="333333"/>
                </a:solidFill>
                <a:latin typeface="+mn-lt"/>
                <a:ea typeface="+mn-ea"/>
              </a:rPr>
              <a:t>Support</a:t>
            </a:r>
          </a:p>
        </p:txBody>
      </p:sp>
      <p:sp>
        <p:nvSpPr>
          <p:cNvPr id="46" name="TextBox 45"/>
          <p:cNvSpPr txBox="1"/>
          <p:nvPr/>
        </p:nvSpPr>
        <p:spPr>
          <a:xfrm>
            <a:off x="3897850" y="4014072"/>
            <a:ext cx="832279" cy="400110"/>
          </a:xfrm>
          <a:prstGeom prst="rect">
            <a:avLst/>
          </a:prstGeom>
          <a:noFill/>
        </p:spPr>
        <p:txBody>
          <a:bodyPr wrap="none" rtlCol="0">
            <a:spAutoFit/>
          </a:bodyPr>
          <a:lstStyle/>
          <a:p>
            <a:pPr algn="l">
              <a:spcAft>
                <a:spcPts val="0"/>
              </a:spcAft>
            </a:pPr>
            <a:r>
              <a:rPr lang="en-US" sz="1000" dirty="0" smtClean="0">
                <a:solidFill>
                  <a:srgbClr val="333333"/>
                </a:solidFill>
                <a:latin typeface="+mn-lt"/>
                <a:ea typeface="+mn-ea"/>
              </a:rPr>
              <a:t>Community</a:t>
            </a:r>
          </a:p>
          <a:p>
            <a:pPr algn="l">
              <a:spcAft>
                <a:spcPts val="0"/>
              </a:spcAft>
            </a:pPr>
            <a:r>
              <a:rPr lang="en-US" sz="1000" dirty="0" smtClean="0">
                <a:solidFill>
                  <a:srgbClr val="333333"/>
                </a:solidFill>
                <a:latin typeface="+mn-lt"/>
                <a:ea typeface="+mn-ea"/>
              </a:rPr>
              <a:t>Support</a:t>
            </a:r>
          </a:p>
        </p:txBody>
      </p:sp>
      <p:sp>
        <p:nvSpPr>
          <p:cNvPr id="47" name="TextBox 46"/>
          <p:cNvSpPr txBox="1"/>
          <p:nvPr/>
        </p:nvSpPr>
        <p:spPr>
          <a:xfrm>
            <a:off x="6170234" y="4091017"/>
            <a:ext cx="665567" cy="246221"/>
          </a:xfrm>
          <a:prstGeom prst="rect">
            <a:avLst/>
          </a:prstGeom>
          <a:noFill/>
        </p:spPr>
        <p:txBody>
          <a:bodyPr wrap="none" rtlCol="0">
            <a:spAutoFit/>
          </a:bodyPr>
          <a:lstStyle/>
          <a:p>
            <a:pPr algn="l">
              <a:spcAft>
                <a:spcPts val="0"/>
              </a:spcAft>
            </a:pPr>
            <a:r>
              <a:rPr lang="en-US" sz="1000" dirty="0" smtClean="0">
                <a:solidFill>
                  <a:srgbClr val="333333"/>
                </a:solidFill>
                <a:latin typeface="+mn-lt"/>
                <a:ea typeface="+mn-ea"/>
              </a:rPr>
              <a:t>Location</a:t>
            </a:r>
          </a:p>
        </p:txBody>
      </p:sp>
    </p:spTree>
    <p:extLst>
      <p:ext uri="{BB962C8B-B14F-4D97-AF65-F5344CB8AC3E}">
        <p14:creationId xmlns:p14="http://schemas.microsoft.com/office/powerpoint/2010/main" val="25229831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5257799" y="4256722"/>
            <a:ext cx="3546475"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title"/>
          </p:nvPr>
        </p:nvSpPr>
        <p:spPr/>
        <p:txBody>
          <a:bodyPr/>
          <a:lstStyle/>
          <a:p>
            <a:r>
              <a:rPr lang="en-US" dirty="0" smtClean="0"/>
              <a:t>Icon Guidelines</a:t>
            </a:r>
            <a:endParaRPr lang="en-US" dirty="0"/>
          </a:p>
        </p:txBody>
      </p:sp>
      <p:sp>
        <p:nvSpPr>
          <p:cNvPr id="11" name="Content Placeholder 10"/>
          <p:cNvSpPr>
            <a:spLocks noGrp="1"/>
          </p:cNvSpPr>
          <p:nvPr>
            <p:ph idx="1"/>
          </p:nvPr>
        </p:nvSpPr>
        <p:spPr>
          <a:xfrm>
            <a:off x="345281" y="914400"/>
            <a:ext cx="3921919" cy="3638550"/>
          </a:xfrm>
        </p:spPr>
        <p:txBody>
          <a:bodyPr>
            <a:normAutofit fontScale="92500" lnSpcReduction="20000"/>
          </a:bodyPr>
          <a:lstStyle/>
          <a:p>
            <a:r>
              <a:rPr lang="en-US" dirty="0" smtClean="0"/>
              <a:t>These icons can be used when Spring icons are not appropriate.</a:t>
            </a:r>
          </a:p>
          <a:p>
            <a:r>
              <a:rPr lang="en-US" dirty="0" smtClean="0"/>
              <a:t>Max icon size is 2.08 inches – anything larger and the icon will be blurry</a:t>
            </a:r>
          </a:p>
          <a:p>
            <a:r>
              <a:rPr lang="en-US" dirty="0" smtClean="0"/>
              <a:t>Icons are transparent and can be placed over images and other objects</a:t>
            </a:r>
          </a:p>
          <a:p>
            <a:r>
              <a:rPr lang="en-US" dirty="0" smtClean="0"/>
              <a:t>To use an icon, simply choose, copy and paste</a:t>
            </a:r>
          </a:p>
          <a:p>
            <a:r>
              <a:rPr lang="en-US" dirty="0" smtClean="0"/>
              <a:t>200x200 PNG files can </a:t>
            </a:r>
            <a:r>
              <a:rPr lang="en-US" dirty="0"/>
              <a:t>be found here…</a:t>
            </a:r>
            <a:br>
              <a:rPr lang="en-US" dirty="0"/>
            </a:br>
            <a:r>
              <a:rPr lang="en-US" dirty="0"/>
              <a:t>https://www.dropbox.com/sh/wy65b4l5t4fv9b4/AAD1LMHcOtwJSTbNu23zqywka?dl=0</a:t>
            </a:r>
            <a:endParaRPr lang="en-US" dirty="0" smtClean="0"/>
          </a:p>
          <a:p>
            <a:endParaRPr lang="en-US" dirty="0" smtClean="0"/>
          </a:p>
          <a:p>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t>24</a:t>
            </a:fld>
            <a:endParaRPr lang="en-US"/>
          </a:p>
        </p:txBody>
      </p:sp>
      <p:pic>
        <p:nvPicPr>
          <p:cNvPr id="3079" name="Picture 7" descr="C:\Users\sdunn\Documents\Pivotal Open Source\events\SpringOne2GX 2015\presentation\assets\icons\facebook-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6555"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C:\Users\sdunn\Documents\Pivotal Open Source\events\SpringOne2GX 2015\presentation\assets\icons\git-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4044"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C:\Users\sdunn\Documents\Pivotal Open Source\events\SpringOne2GX 2015\presentation\assets\icons\github-g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1533"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C:\Users\sdunn\Documents\Pivotal Open Source\events\SpringOne2GX 2015\presentation\assets\icons\youtube-gre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6511"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C:\Users\sdunn\Documents\Pivotal Open Source\events\SpringOne2GX 2015\presentation\assets\icons\linkedin-gre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99022"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descr="C:\Users\sdunn\Documents\Pivotal Open Source\events\SpringOne2GX 2015\presentation\assets\icons\twitter-gree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0" y="321564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sdunn\Documents\Pivotal Open Source\events\SpringOne2GX 2015\presentation\assets\icons\github-wh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3153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sdunn\Documents\Pivotal Open Source\events\SpringOne2GX 2015\presentation\assets\icons\git-wh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6948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C:\Users\sdunn\Documents\Pivotal Open Source\events\SpringOne2GX 2015\presentation\assets\icons\facebook-whit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8550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C:\Users\sdunn\Documents\Pivotal Open Source\events\SpringOne2GX 2015\presentation\assets\icons\youtube-whit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66511"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C:\Users\sdunn\Documents\Pivotal Open Source\events\SpringOne2GX 2015\presentation\assets\icons\linkedin-whit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9902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29" descr="C:\Users\sdunn\Documents\Pivotal Open Source\events\SpringOne2GX 2015\presentation\assets\icons\twitter-whit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3400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sdunn\Documents\Pivotal Open Source\events\SpringOne2GX 2015\presentation\assets\icons\facebook-blu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96555"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Users\sdunn\Documents\Pivotal Open Source\events\SpringOne2GX 2015\presentation\assets\icons\git-blu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64044"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C:\Users\sdunn\Documents\Pivotal Open Source\events\SpringOne2GX 2015\presentation\assets\icons\github-blu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1533"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C:\Users\sdunn\Documents\Pivotal Open Source\events\SpringOne2GX 2015\presentation\assets\icons\linkedin-blu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399022"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25" descr="C:\Users\sdunn\Documents\Pivotal Open Source\events\SpringOne2GX 2015\presentation\assets\icons\twitter-blu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334000"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C:\Users\sdunn\Documents\Pivotal Open Source\events\SpringOne2GX 2015\presentation\assets\icons\youtube-blue.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866511"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sdunn\Documents\Pivotal Open Source\events\SpringOne2GX 2015\presentation\assets\icons\facebook-gray.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996555"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sdunn\Documents\Pivotal Open Source\events\SpringOne2GX 2015\presentation\assets\icons\git-gray.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464044"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Users\sdunn\Documents\Pivotal Open Source\events\SpringOne2GX 2015\presentation\assets\icons\github-gray.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931533"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21" descr="C:\Users\sdunn\Documents\Pivotal Open Source\events\SpringOne2GX 2015\presentation\assets\icons\linkedin-gray.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399022"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C:\Users\sdunn\Documents\Pivotal Open Source\events\SpringOne2GX 2015\presentation\assets\icons\twitter-gray.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334000"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31" descr="C:\Users\sdunn\Documents\Pivotal Open Source\events\SpringOne2GX 2015\presentation\assets\icons\youtube-gray.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866511"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C:\Users\sdunn\Documents\Pivotal Open Source\events\SpringOne2GX 2015\presentation\assets\icons\icon-stacking-blue.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22833" y="8253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277678" y="1842714"/>
            <a:ext cx="1595309" cy="646331"/>
          </a:xfrm>
          <a:prstGeom prst="rect">
            <a:avLst/>
          </a:prstGeom>
          <a:noFill/>
        </p:spPr>
        <p:txBody>
          <a:bodyPr wrap="none" rtlCol="0">
            <a:spAutoFit/>
          </a:bodyPr>
          <a:lstStyle/>
          <a:p>
            <a:pPr algn="ctr"/>
            <a:r>
              <a:rPr lang="en-US" dirty="0" smtClean="0"/>
              <a:t>Max icon size:</a:t>
            </a:r>
          </a:p>
          <a:p>
            <a:pPr algn="ctr"/>
            <a:r>
              <a:rPr lang="en-US" dirty="0" smtClean="0"/>
              <a:t>2.08 inches</a:t>
            </a:r>
            <a:endParaRPr lang="en-US" dirty="0"/>
          </a:p>
        </p:txBody>
      </p:sp>
      <p:pic>
        <p:nvPicPr>
          <p:cNvPr id="3110" name="Picture 38" descr="C:\Users\sdunn\Documents\Pivotal Open Source\events\SpringOne2GX 2015\presentation\assets\icons\stackoverflow-white.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45820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39" descr="C:\Users\sdunn\Documents\Pivotal Open Source\events\SpringOne2GX 2015\presentation\assets\icons\stackoverflow-blue.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8458200" y="395478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descr="C:\Users\sdunn\Documents\Pivotal Open Source\events\SpringOne2GX 2015\presentation\assets\icons\stackoverflow-gray.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8458200" y="358521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41" descr="C:\Users\sdunn\Documents\Pivotal Open Source\events\SpringOne2GX 2015\presentation\assets\icons\stackoverflow-green.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8458200" y="321564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251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ectangle 162"/>
          <p:cNvSpPr/>
          <p:nvPr/>
        </p:nvSpPr>
        <p:spPr>
          <a:xfrm>
            <a:off x="304800" y="4256722"/>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1965708"/>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3CA7D8A6-1136-4C38-ADB5-83A54ED516A9}" type="slidenum">
              <a:rPr lang="en-US" smtClean="0"/>
              <a:t>25</a:t>
            </a:fld>
            <a:endParaRPr lang="en-US" dirty="0"/>
          </a:p>
        </p:txBody>
      </p:sp>
      <p:pic>
        <p:nvPicPr>
          <p:cNvPr id="1056" name="Picture 32" descr="C:\Users\sdunn\Documents\Pivotal Open Source\events\SpringOne2GX 2015\presentation\assets\icons\icon-bracketchartcircles-whi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501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Users\sdunn\Documents\Pivotal Open Source\events\SpringOne2GX 2015\presentation\assets\icons\icon-bracketchartrectangle-whi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144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Users\sdunn\Documents\Pivotal Open Source\events\SpringOne2GX 2015\presentation\assets\icons\icon-bracketchartsquares-whi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787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Users\sdunn\Documents\Pivotal Open Source\events\SpringOne2GX 2015\presentation\assets\icons\icon-cloudarrow-whi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431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Users\sdunn\Documents\Pivotal Open Source\events\SpringOne2GX 2015\presentation\assets\icons\icon-cloudblocking-whit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0074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Users\sdunn\Documents\Pivotal Open Source\events\SpringOne2GX 2015\presentation\assets\icons\icon-cloudclock-whit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718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1" name="Picture 77" descr="C:\Users\sdunn\Documents\Pivotal Open Source\events\SpringOne2GX 2015\presentation\assets\icons\icon-clouddownarrow-wh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361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Users\sdunn\Documents\Pivotal Open Source\events\SpringOne2GX 2015\presentation\assets\icons\icon-cloudminus-whit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4005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1" name="Picture 87" descr="C:\Users\sdunn\Documents\Pivotal Open Source\events\SpringOne2GX 2015\presentation\assets\icons\icon-cloudplus-whit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88648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6" name="Picture 92" descr="C:\Users\sdunn\Documents\Pivotal Open Source\events\SpringOne2GX 2015\presentation\assets\icons\icon-cloudrotation-whit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43292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21" name="Picture 97" descr="C:\Users\sdunn\Documents\Pivotal Open Source\events\SpringOne2GX 2015\presentation\assets\icons\icon-clouduparrow-whit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7935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0" name="Picture 116" descr="C:\Users\sdunn\Documents\Pivotal Open Source\events\SpringOne2GX 2015\presentation\assets\icons\icon-desktops-white.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5796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1" name="Picture 117" descr="C:\Users\sdunn\Documents\Pivotal Open Source\events\SpringOne2GX 2015\presentation\assets\icons\icon-desktop-white.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1153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4" name="Picture 120" descr="C:\Users\sdunn\Documents\Pivotal Open Source\events\SpringOne2GX 2015\presentation\assets\icons\icon-discdrive-white.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1866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49" name="Picture 125" descr="C:\Users\sdunn\Documents\Pivotal Open Source\events\SpringOne2GX 2015\presentation\assets\icons\icon-harddriveupload-white.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7222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0" name="Picture 126" descr="C:\Users\sdunn\Documents\Pivotal Open Source\events\SpringOne2GX 2015\presentation\assets\icons\icon-hardrivedownload-whit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52579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6" name="Picture 132" descr="C:\Users\sdunn\Documents\Pivotal Open Source\events\SpringOne2GX 2015\presentation\assets\icons\icon-laptop-white.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16509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2" name="Picture 128" descr="C:\Users\sdunn\Documents\Pivotal Open Source\events\SpringOne2GX 2015\presentation\assets\icons\icon-phoneservice-white.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5083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3" name="Picture 129" descr="C:\Users\sdunn\Documents\Pivotal Open Source\events\SpringOne2GX 2015\presentation\assets\icons\icon-phone-white.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440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Users\sdunn\Documents\Pivotal Open Source\events\SpringOne2GX 2015\presentation\assets\icons\icon-bracketchartcircles-blue.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51501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Users\sdunn\Documents\Pivotal Open Source\events\SpringOne2GX 2015\presentation\assets\icons\icon-bracketchartrectangle-blue.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06144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Users\sdunn\Documents\Pivotal Open Source\events\SpringOne2GX 2015\presentation\assets\icons\icon-bracketchartsquares-blue.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60787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108" descr="C:\Users\sdunn\Documents\Pivotal Open Source\events\SpringOne2GX 2015\presentation\assets\icons\icon-desktop-blue.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71153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6" name="Picture 112" descr="C:\Users\sdunn\Documents\Pivotal Open Source\events\SpringOne2GX 2015\presentation\assets\icons\icon-desktops-blue.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25796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Users\sdunn\Documents\Pivotal Open Source\events\SpringOne2GX 2015\presentation\assets\icons\icon-cloudarrow-blue.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5431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Users\sdunn\Documents\Pivotal Open Source\events\SpringOne2GX 2015\presentation\assets\icons\icon-cloudblocking-blue.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70074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Users\sdunn\Documents\Pivotal Open Source\events\SpringOne2GX 2015\presentation\assets\icons\icon-cloudclock-blue.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24718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Users\sdunn\Documents\Pivotal Open Source\events\SpringOne2GX 2015\presentation\assets\icons\icon-clouddownarrow-blue.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79361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descr="C:\Users\sdunn\Documents\Pivotal Open Source\events\SpringOne2GX 2015\presentation\assets\icons\icon-cloudminus-blue.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34005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Users\sdunn\Documents\Pivotal Open Source\events\SpringOne2GX 2015\presentation\assets\icons\icon-cloudplus-blue.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88648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2" name="Picture 88" descr="C:\Users\sdunn\Documents\Pivotal Open Source\events\SpringOne2GX 2015\presentation\assets\icons\icon-cloudrotation-blue.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43292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7" name="Picture 93" descr="C:\Users\sdunn\Documents\Pivotal Open Source\events\SpringOne2GX 2015\presentation\assets\icons\icon-clouduparrow-blue.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97935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41" name="Picture 217" descr="C:\Users\sdunn\Documents\Pivotal Open Source\events\SpringOne2GX 2015\presentation\assets\icons\icon-discdrive-blue.pn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261866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46" name="Picture 222" descr="C:\Users\sdunn\Documents\Pivotal Open Source\events\SpringOne2GX 2015\presentation\assets\icons\icon-harddriveupload-blue.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307222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47" name="Picture 223" descr="C:\Users\sdunn\Documents\Pivotal Open Source\events\SpringOne2GX 2015\presentation\assets\icons\icon-hardrivedownload-blue.png"/>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52579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3" name="Picture 229" descr="C:\Users\sdunn\Documents\Pivotal Open Source\events\SpringOne2GX 2015\presentation\assets\icons\icon-laptop-blue.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216509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4" name="Picture 135" descr="C:\Users\sdunn\Documents\Pivotal Open Source\events\SpringOne2GX 2015\presentation\assets\icons\icon-phone-blue.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804403"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8" name="Picture 139" descr="C:\Users\sdunn\Documents\Pivotal Open Source\events\SpringOne2GX 2015\presentation\assets\icons\icon-phoneservice-blue.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50838" y="15811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Users\sdunn\Documents\Pivotal Open Source\events\SpringOne2GX 2015\presentation\assets\icons\icon-bracketchartcircles-gray.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851501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C:\Users\sdunn\Documents\Pivotal Open Source\events\SpringOne2GX 2015\presentation\assets\icons\icon-bracketchartrectangle-gray.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06144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Users\sdunn\Documents\Pivotal Open Source\events\SpringOne2GX 2015\presentation\assets\icons\icon-bracketchartsquares-gray.png"/>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60787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3" name="Picture 109" descr="C:\Users\sdunn\Documents\Pivotal Open Source\events\SpringOne2GX 2015\presentation\assets\icons\icon-desktop-gray.pn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71153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7" name="Picture 113" descr="C:\Users\sdunn\Documents\Pivotal Open Source\events\SpringOne2GX 2015\presentation\assets\icons\icon-desktops-gray.png"/>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25796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Users\sdunn\Documents\Pivotal Open Source\events\SpringOne2GX 2015\presentation\assets\icons\icon-cloudarrow-gray.png"/>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15431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Users\sdunn\Documents\Pivotal Open Source\events\SpringOne2GX 2015\presentation\assets\icons\icon-cloudblocking-gray.png"/>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670074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69" descr="C:\Users\sdunn\Documents\Pivotal Open Source\events\SpringOne2GX 2015\presentation\assets\icons\icon-cloudclock-gray.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624718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Users\sdunn\Documents\Pivotal Open Source\events\SpringOne2GX 2015\presentation\assets\icons\icon-clouddownarrow-gray.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9361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Users\sdunn\Documents\Pivotal Open Source\events\SpringOne2GX 2015\presentation\assets\icons\icon-cloudminus-gray.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534005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Users\sdunn\Documents\Pivotal Open Source\events\SpringOne2GX 2015\presentation\assets\icons\icon-cloudplus-gray.png"/>
          <p:cNvPicPr>
            <a:picLocks noChangeAspect="1"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488648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3" name="Picture 89" descr="C:\Users\sdunn\Documents\Pivotal Open Source\events\SpringOne2GX 2015\presentation\assets\icons\icon-cloudrotation-gray.png"/>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443292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8" name="Picture 94" descr="C:\Users\sdunn\Documents\Pivotal Open Source\events\SpringOne2GX 2015\presentation\assets\icons\icon-clouduparrow-gray.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397935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7" name="Picture 193" descr="C:\Users\sdunn\Documents\Pivotal Open Source\events\SpringOne2GX 2015\presentation\assets\icons\icon-discdrive-gray.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261866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22" name="Picture 198" descr="C:\Users\sdunn\Documents\Pivotal Open Source\events\SpringOne2GX 2015\presentation\assets\icons\icon-harddriveupload-gray.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307222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23" name="Picture 199" descr="C:\Users\sdunn\Documents\Pivotal Open Source\events\SpringOne2GX 2015\presentation\assets\icons\icon-hardrivedownload-gray.png"/>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352579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29" name="Picture 205" descr="C:\Users\sdunn\Documents\Pivotal Open Source\events\SpringOne2GX 2015\presentation\assets\icons\icon-laptop-gray.png"/>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216509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6" name="Picture 137" descr="C:\Users\sdunn\Documents\Pivotal Open Source\events\SpringOne2GX 2015\presentation\assets\icons\icon-phone-grey.pn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804403"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140" descr="C:\Users\sdunn\Documents\Pivotal Open Source\events\SpringOne2GX 2015\presentation\assets\icons\icon-phoneservice-gray.png"/>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350838" y="1123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Users\sdunn\Documents\Pivotal Open Source\events\SpringOne2GX 2015\presentation\assets\icons\icon-bracketchartcircles-green.png"/>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851501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descr="C:\Users\sdunn\Documents\Pivotal Open Source\events\SpringOne2GX 2015\presentation\assets\icons\icon-bracketchartrectangle-green.png"/>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806144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C:\Users\sdunn\Documents\Pivotal Open Source\events\SpringOne2GX 2015\presentation\assets\icons\icon-bracketchartsquares-green.png"/>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760787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4" name="Picture 110" descr="C:\Users\sdunn\Documents\Pivotal Open Source\events\SpringOne2GX 2015\presentation\assets\icons\icon-desktop-green.png"/>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171153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38" name="Picture 114" descr="C:\Users\sdunn\Documents\Pivotal Open Source\events\SpringOne2GX 2015\presentation\assets\icons\icon-desktops-green.png"/>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125796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Users\sdunn\Documents\Pivotal Open Source\events\SpringOne2GX 2015\presentation\assets\icons\icon-cloudarrow-green.png"/>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715431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Users\sdunn\Documents\Pivotal Open Source\events\SpringOne2GX 2015\presentation\assets\icons\icon-cloudblocking-green.png"/>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670074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Users\sdunn\Documents\Pivotal Open Source\events\SpringOne2GX 2015\presentation\assets\icons\icon-cloudclock-green.png"/>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624718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Users\sdunn\Documents\Pivotal Open Source\events\SpringOne2GX 2015\presentation\assets\icons\icon-clouddownarrow-green.png"/>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579361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Users\sdunn\Documents\Pivotal Open Source\events\SpringOne2GX 2015\presentation\assets\icons\icon-cloudminus-green.png"/>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534005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Users\sdunn\Documents\Pivotal Open Source\events\SpringOne2GX 2015\presentation\assets\icons\icon-cloudplus-green.png"/>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488648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4" name="Picture 90" descr="C:\Users\sdunn\Documents\Pivotal Open Source\events\SpringOne2GX 2015\presentation\assets\icons\icon-cloudrotation-green.png"/>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443292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19" name="Picture 95" descr="C:\Users\sdunn\Documents\Pivotal Open Source\events\SpringOne2GX 2015\presentation\assets\icons\icon-clouduparrow-green.png"/>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397935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93" name="Picture 169" descr="C:\Users\sdunn\Documents\Pivotal Open Source\events\SpringOne2GX 2015\presentation\assets\icons\icon-discdrive-green.png"/>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261866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98" name="Picture 174" descr="C:\Users\sdunn\Documents\Pivotal Open Source\events\SpringOne2GX 2015\presentation\assets\icons\icon-harddriveupload-green.png"/>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307222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99" name="Picture 175" descr="C:\Users\sdunn\Documents\Pivotal Open Source\events\SpringOne2GX 2015\presentation\assets\icons\icon-hardrivedownload-green.png"/>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352579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05" name="Picture 181" descr="C:\Users\sdunn\Documents\Pivotal Open Source\events\SpringOne2GX 2015\presentation\assets\icons\icon-laptop-green.png"/>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216509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65" name="Picture 136" descr="C:\Users\sdunn\Documents\Pivotal Open Source\events\SpringOne2GX 2015\presentation\assets\icons\icon-phone-green.png"/>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804403"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0" name="Picture 141" descr="C:\Users\sdunn\Documents\Pivotal Open Source\events\SpringOne2GX 2015\presentation\assets\icons\icon-phoneservice-green.png"/>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350838" y="6667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sdunn\Documents\Pivotal Open Source\events\SpringOne2GX 2015\presentation\assets\icons\icon-blankpage-blue.png"/>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5453448"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4" name="Picture 230" descr="C:\Users\sdunn\Documents\Pivotal Open Source\events\SpringOne2GX 2015\presentation\assets\icons\icon-layeredpages-blue.png"/>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6473970"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6" name="Picture 232" descr="C:\Users\sdunn\Documents\Pivotal Open Source\events\SpringOne2GX 2015\presentation\assets\icons\icon-leftrightpage-blue.png"/>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6984231"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58" name="Picture 234" descr="C:\Users\sdunn\Documents\Pivotal Open Source\events\SpringOne2GX 2015\presentation\assets\icons\icon-lockedstacking-blue.png"/>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2902143"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62" name="Picture 238" descr="C:\Users\sdunn\Documents\Pivotal Open Source\events\SpringOne2GX 2015\presentation\assets\icons\icon-pages-blue.png"/>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8515013"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63" name="Picture 239" descr="C:\Users\sdunn\Documents\Pivotal Open Source\events\SpringOne2GX 2015\presentation\assets\icons\icon-pagewithtext-blue.png"/>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5963709"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26" descr="C:\Users\sdunn\Documents\Pivotal Open Source\events\SpringOne2GX 2015\presentation\assets\icons\icon-imagepage-blue.png"/>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7494492"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227" descr="C:\Users\sdunn\Documents\Pivotal Open Source\events\SpringOne2GX 2015\presentation\assets\icons\icon-inforgraphicpage-blue.png"/>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8004753"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74" descr="C:\Users\sdunn\Documents\Pivotal Open Source\events\SpringOne2GX 2015\presentation\assets\icons\icon-stacking2-blue.png"/>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2391882"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7" name="Picture 79" descr="C:\Users\sdunn\Documents\Pivotal Open Source\events\SpringOne2GX 2015\presentation\assets\icons\icon-stackingblocking-blue.png"/>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1881621"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84" descr="C:\Users\sdunn\Documents\Pivotal Open Source\events\SpringOne2GX 2015\presentation\assets\icons\icon-stacking-blue.png"/>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1371360"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88" descr="C:\Users\sdunn\Documents\Pivotal Open Source\events\SpringOne2GX 2015\presentation\assets\icons\icon-stackingsearch-blue.png"/>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861099"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6" name="Picture 39" descr="C:\Users\sdunn\Documents\Pivotal Open Source\events\SpringOne2GX 2015\presentation\assets\icons\icon-plug2-blue.png"/>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4943187"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7" name="Picture 44" descr="C:\Users\sdunn\Documents\Pivotal Open Source\events\SpringOne2GX 2015\presentation\assets\icons\icon-plug-blue.png"/>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4432926"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59" descr="C:\Users\sdunn\Documents\Pivotal Open Source\events\SpringOne2GX 2015\presentation\assets\icons\icon-routers2-blue.png"/>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3922665"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9" name="Picture 64" descr="C:\Users\sdunn\Documents\Pivotal Open Source\events\SpringOne2GX 2015\presentation\assets\icons\icon-routers-blue.png"/>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3412404"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3" name="Picture 148" descr="C:\Users\sdunn\Documents\Pivotal Open Source\events\SpringOne2GX 2015\presentation\assets\icons\icon-winkyscreen-blue.png"/>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350838" y="3901873"/>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Users\sdunn\Documents\Pivotal Open Source\events\SpringOne2GX 2015\presentation\assets\icons\icon-blankpage-gray.png"/>
          <p:cNvPicPr>
            <a:picLocks noChangeAspect="1"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5453448"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4" name="Picture 210" descr="C:\Users\sdunn\Documents\Pivotal Open Source\events\SpringOne2GX 2015\presentation\assets\icons\icon-lockedstacking-gray.png"/>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2902143"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0" name="Picture 206" descr="C:\Users\sdunn\Documents\Pivotal Open Source\events\SpringOne2GX 2015\presentation\assets\icons\icon-layeredpages-gray.png"/>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6473970"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2" name="Picture 208" descr="C:\Users\sdunn\Documents\Pivotal Open Source\events\SpringOne2GX 2015\presentation\assets\icons\icon-leftrightpage-gray.png"/>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6984231"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8" name="Picture 214" descr="C:\Users\sdunn\Documents\Pivotal Open Source\events\SpringOne2GX 2015\presentation\assets\icons\icon-pages-gray.png"/>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8515013"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39" name="Picture 215" descr="C:\Users\sdunn\Documents\Pivotal Open Source\events\SpringOne2GX 2015\presentation\assets\icons\icon-pagewithtext-gray.png"/>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5963709"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202" descr="C:\Users\sdunn\Documents\Pivotal Open Source\events\SpringOne2GX 2015\presentation\assets\icons\icon-imagepage-gray.png"/>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7494492"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203" descr="C:\Users\sdunn\Documents\Pivotal Open Source\events\SpringOne2GX 2015\presentation\assets\icons\icon-inforgraphicpage-gray.png"/>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8004753"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75" descr="C:\Users\sdunn\Documents\Pivotal Open Source\events\SpringOne2GX 2015\presentation\assets\icons\icon-stacking2-gray.png"/>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2391882"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80" descr="C:\Users\sdunn\Documents\Pivotal Open Source\events\SpringOne2GX 2015\presentation\assets\icons\icon-stackingblocking-gray.png"/>
          <p:cNvPicPr>
            <a:picLocks noChangeAspect="1" noChangeArrowheads="1"/>
          </p:cNvPicPr>
          <p:nvPr/>
        </p:nvPicPr>
        <p:blipFill>
          <a:blip r:embed="rId104" cstate="print">
            <a:extLst>
              <a:ext uri="{28A0092B-C50C-407E-A947-70E740481C1C}">
                <a14:useLocalDpi xmlns:a14="http://schemas.microsoft.com/office/drawing/2010/main" val="0"/>
              </a:ext>
            </a:extLst>
          </a:blip>
          <a:srcRect/>
          <a:stretch>
            <a:fillRect/>
          </a:stretch>
        </p:blipFill>
        <p:spPr bwMode="auto">
          <a:xfrm>
            <a:off x="1881621"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85" descr="C:\Users\sdunn\Documents\Pivotal Open Source\events\SpringOne2GX 2015\presentation\assets\icons\icon-stacking-gray.png"/>
          <p:cNvPicPr>
            <a:picLocks noChangeAspect="1" noChangeArrowheads="1"/>
          </p:cNvPicPr>
          <p:nvPr/>
        </p:nvPicPr>
        <p:blipFill>
          <a:blip r:embed="rId105" cstate="print">
            <a:extLst>
              <a:ext uri="{28A0092B-C50C-407E-A947-70E740481C1C}">
                <a14:useLocalDpi xmlns:a14="http://schemas.microsoft.com/office/drawing/2010/main" val="0"/>
              </a:ext>
            </a:extLst>
          </a:blip>
          <a:srcRect/>
          <a:stretch>
            <a:fillRect/>
          </a:stretch>
        </p:blipFill>
        <p:spPr bwMode="auto">
          <a:xfrm>
            <a:off x="1371360"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89" descr="C:\Users\sdunn\Documents\Pivotal Open Source\events\SpringOne2GX 2015\presentation\assets\icons\icon-stackingsearch-gray.png"/>
          <p:cNvPicPr>
            <a:picLocks noChangeAspect="1" noChangeArrowheads="1"/>
          </p:cNvPicPr>
          <p:nvPr/>
        </p:nvPicPr>
        <p:blipFill>
          <a:blip r:embed="rId106" cstate="print">
            <a:extLst>
              <a:ext uri="{28A0092B-C50C-407E-A947-70E740481C1C}">
                <a14:useLocalDpi xmlns:a14="http://schemas.microsoft.com/office/drawing/2010/main" val="0"/>
              </a:ext>
            </a:extLst>
          </a:blip>
          <a:srcRect/>
          <a:stretch>
            <a:fillRect/>
          </a:stretch>
        </p:blipFill>
        <p:spPr bwMode="auto">
          <a:xfrm>
            <a:off x="861099"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40" descr="C:\Users\sdunn\Documents\Pivotal Open Source\events\SpringOne2GX 2015\presentation\assets\icons\icon-plug2-gray.png"/>
          <p:cNvPicPr>
            <a:picLocks noChangeAspect="1" noChangeArrowheads="1"/>
          </p:cNvPicPr>
          <p:nvPr/>
        </p:nvPicPr>
        <p:blipFill>
          <a:blip r:embed="rId107" cstate="print">
            <a:extLst>
              <a:ext uri="{28A0092B-C50C-407E-A947-70E740481C1C}">
                <a14:useLocalDpi xmlns:a14="http://schemas.microsoft.com/office/drawing/2010/main" val="0"/>
              </a:ext>
            </a:extLst>
          </a:blip>
          <a:srcRect/>
          <a:stretch>
            <a:fillRect/>
          </a:stretch>
        </p:blipFill>
        <p:spPr bwMode="auto">
          <a:xfrm>
            <a:off x="4943187"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45" descr="C:\Users\sdunn\Documents\Pivotal Open Source\events\SpringOne2GX 2015\presentation\assets\icons\icon-plug-gray.png"/>
          <p:cNvPicPr>
            <a:picLocks noChangeAspect="1" noChangeArrowheads="1"/>
          </p:cNvPicPr>
          <p:nvPr/>
        </p:nvPicPr>
        <p:blipFill>
          <a:blip r:embed="rId108" cstate="print">
            <a:extLst>
              <a:ext uri="{28A0092B-C50C-407E-A947-70E740481C1C}">
                <a14:useLocalDpi xmlns:a14="http://schemas.microsoft.com/office/drawing/2010/main" val="0"/>
              </a:ext>
            </a:extLst>
          </a:blip>
          <a:srcRect/>
          <a:stretch>
            <a:fillRect/>
          </a:stretch>
        </p:blipFill>
        <p:spPr bwMode="auto">
          <a:xfrm>
            <a:off x="4432926"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60" descr="C:\Users\sdunn\Documents\Pivotal Open Source\events\SpringOne2GX 2015\presentation\assets\icons\icon-routers2-gray.png"/>
          <p:cNvPicPr>
            <a:picLocks noChangeAspect="1" noChangeArrowheads="1"/>
          </p:cNvPicPr>
          <p:nvPr/>
        </p:nvPicPr>
        <p:blipFill>
          <a:blip r:embed="rId109" cstate="print">
            <a:extLst>
              <a:ext uri="{28A0092B-C50C-407E-A947-70E740481C1C}">
                <a14:useLocalDpi xmlns:a14="http://schemas.microsoft.com/office/drawing/2010/main" val="0"/>
              </a:ext>
            </a:extLst>
          </a:blip>
          <a:srcRect/>
          <a:stretch>
            <a:fillRect/>
          </a:stretch>
        </p:blipFill>
        <p:spPr bwMode="auto">
          <a:xfrm>
            <a:off x="3922665"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3" name="Picture 65" descr="C:\Users\sdunn\Documents\Pivotal Open Source\events\SpringOne2GX 2015\presentation\assets\icons\icon-routers-gray.png"/>
          <p:cNvPicPr>
            <a:picLocks noChangeAspect="1" noChangeArrowheads="1"/>
          </p:cNvPicPr>
          <p:nvPr/>
        </p:nvPicPr>
        <p:blipFill>
          <a:blip r:embed="rId110" cstate="print">
            <a:extLst>
              <a:ext uri="{28A0092B-C50C-407E-A947-70E740481C1C}">
                <a14:useLocalDpi xmlns:a14="http://schemas.microsoft.com/office/drawing/2010/main" val="0"/>
              </a:ext>
            </a:extLst>
          </a:blip>
          <a:srcRect/>
          <a:stretch>
            <a:fillRect/>
          </a:stretch>
        </p:blipFill>
        <p:spPr bwMode="auto">
          <a:xfrm>
            <a:off x="3412404"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4" name="Picture 149" descr="C:\Users\sdunn\Documents\Pivotal Open Source\events\SpringOne2GX 2015\presentation\assets\icons\icon-winkyscreen-gray.png"/>
          <p:cNvPicPr>
            <a:picLocks noChangeAspect="1" noChangeArrowheads="1"/>
          </p:cNvPicPr>
          <p:nvPr/>
        </p:nvPicPr>
        <p:blipFill>
          <a:blip r:embed="rId111" cstate="print">
            <a:extLst>
              <a:ext uri="{28A0092B-C50C-407E-A947-70E740481C1C}">
                <a14:useLocalDpi xmlns:a14="http://schemas.microsoft.com/office/drawing/2010/main" val="0"/>
              </a:ext>
            </a:extLst>
          </a:blip>
          <a:srcRect/>
          <a:stretch>
            <a:fillRect/>
          </a:stretch>
        </p:blipFill>
        <p:spPr bwMode="auto">
          <a:xfrm>
            <a:off x="350838" y="347939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Users\sdunn\Documents\Pivotal Open Source\events\SpringOne2GX 2015\presentation\assets\icons\icon-blankpage-green.png"/>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5453448"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0" name="Picture 186" descr="C:\Users\sdunn\Documents\Pivotal Open Source\events\SpringOne2GX 2015\presentation\assets\icons\icon-lockedstacking-green.png"/>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2902143"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06" name="Picture 182" descr="C:\Users\sdunn\Documents\Pivotal Open Source\events\SpringOne2GX 2015\presentation\assets\icons\icon-layeredpages-green.png"/>
          <p:cNvPicPr>
            <a:picLocks noChangeAspect="1" noChangeArrowheads="1"/>
          </p:cNvPicPr>
          <p:nvPr/>
        </p:nvPicPr>
        <p:blipFill>
          <a:blip r:embed="rId114" cstate="print">
            <a:extLst>
              <a:ext uri="{28A0092B-C50C-407E-A947-70E740481C1C}">
                <a14:useLocalDpi xmlns:a14="http://schemas.microsoft.com/office/drawing/2010/main" val="0"/>
              </a:ext>
            </a:extLst>
          </a:blip>
          <a:srcRect/>
          <a:stretch>
            <a:fillRect/>
          </a:stretch>
        </p:blipFill>
        <p:spPr bwMode="auto">
          <a:xfrm>
            <a:off x="6473970"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08" name="Picture 184" descr="C:\Users\sdunn\Documents\Pivotal Open Source\events\SpringOne2GX 2015\presentation\assets\icons\icon-leftrightpage-green.png"/>
          <p:cNvPicPr>
            <a:picLocks noChangeAspect="1" noChangeArrowheads="1"/>
          </p:cNvPicPr>
          <p:nvPr/>
        </p:nvPicPr>
        <p:blipFill>
          <a:blip r:embed="rId115" cstate="print">
            <a:extLst>
              <a:ext uri="{28A0092B-C50C-407E-A947-70E740481C1C}">
                <a14:useLocalDpi xmlns:a14="http://schemas.microsoft.com/office/drawing/2010/main" val="0"/>
              </a:ext>
            </a:extLst>
          </a:blip>
          <a:srcRect/>
          <a:stretch>
            <a:fillRect/>
          </a:stretch>
        </p:blipFill>
        <p:spPr bwMode="auto">
          <a:xfrm>
            <a:off x="6984231"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4" name="Picture 190" descr="C:\Users\sdunn\Documents\Pivotal Open Source\events\SpringOne2GX 2015\presentation\assets\icons\icon-pages-green.png"/>
          <p:cNvPicPr>
            <a:picLocks noChangeAspect="1" noChangeArrowheads="1"/>
          </p:cNvPicPr>
          <p:nvPr/>
        </p:nvPicPr>
        <p:blipFill>
          <a:blip r:embed="rId116" cstate="print">
            <a:extLst>
              <a:ext uri="{28A0092B-C50C-407E-A947-70E740481C1C}">
                <a14:useLocalDpi xmlns:a14="http://schemas.microsoft.com/office/drawing/2010/main" val="0"/>
              </a:ext>
            </a:extLst>
          </a:blip>
          <a:srcRect/>
          <a:stretch>
            <a:fillRect/>
          </a:stretch>
        </p:blipFill>
        <p:spPr bwMode="auto">
          <a:xfrm>
            <a:off x="8515013"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215" name="Picture 191" descr="C:\Users\sdunn\Documents\Pivotal Open Source\events\SpringOne2GX 2015\presentation\assets\icons\icon-pagewithtext-green.png"/>
          <p:cNvPicPr>
            <a:picLocks noChangeAspect="1" noChangeArrowheads="1"/>
          </p:cNvPicPr>
          <p:nvPr/>
        </p:nvPicPr>
        <p:blipFill>
          <a:blip r:embed="rId117" cstate="print">
            <a:extLst>
              <a:ext uri="{28A0092B-C50C-407E-A947-70E740481C1C}">
                <a14:useLocalDpi xmlns:a14="http://schemas.microsoft.com/office/drawing/2010/main" val="0"/>
              </a:ext>
            </a:extLst>
          </a:blip>
          <a:srcRect/>
          <a:stretch>
            <a:fillRect/>
          </a:stretch>
        </p:blipFill>
        <p:spPr bwMode="auto">
          <a:xfrm>
            <a:off x="5963709"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178" descr="C:\Users\sdunn\Documents\Pivotal Open Source\events\SpringOne2GX 2015\presentation\assets\icons\icon-imagepage-green.png"/>
          <p:cNvPicPr>
            <a:picLocks noChangeAspect="1" noChangeArrowheads="1"/>
          </p:cNvPicPr>
          <p:nvPr/>
        </p:nvPicPr>
        <p:blipFill>
          <a:blip r:embed="rId118" cstate="print">
            <a:extLst>
              <a:ext uri="{28A0092B-C50C-407E-A947-70E740481C1C}">
                <a14:useLocalDpi xmlns:a14="http://schemas.microsoft.com/office/drawing/2010/main" val="0"/>
              </a:ext>
            </a:extLst>
          </a:blip>
          <a:srcRect/>
          <a:stretch>
            <a:fillRect/>
          </a:stretch>
        </p:blipFill>
        <p:spPr bwMode="auto">
          <a:xfrm>
            <a:off x="7494492"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179" descr="C:\Users\sdunn\Documents\Pivotal Open Source\events\SpringOne2GX 2015\presentation\assets\icons\icon-inforgraphicpage-green.png"/>
          <p:cNvPicPr>
            <a:picLocks noChangeAspect="1" noChangeArrowheads="1"/>
          </p:cNvPicPr>
          <p:nvPr/>
        </p:nvPicPr>
        <p:blipFill>
          <a:blip r:embed="rId119" cstate="print">
            <a:extLst>
              <a:ext uri="{28A0092B-C50C-407E-A947-70E740481C1C}">
                <a14:useLocalDpi xmlns:a14="http://schemas.microsoft.com/office/drawing/2010/main" val="0"/>
              </a:ext>
            </a:extLst>
          </a:blip>
          <a:srcRect/>
          <a:stretch>
            <a:fillRect/>
          </a:stretch>
        </p:blipFill>
        <p:spPr bwMode="auto">
          <a:xfrm>
            <a:off x="8004753"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76" descr="C:\Users\sdunn\Documents\Pivotal Open Source\events\SpringOne2GX 2015\presentation\assets\icons\icon-stacking2-green.png"/>
          <p:cNvPicPr>
            <a:picLocks noChangeAspect="1" noChangeArrowheads="1"/>
          </p:cNvPicPr>
          <p:nvPr/>
        </p:nvPicPr>
        <p:blipFill>
          <a:blip r:embed="rId120" cstate="print">
            <a:extLst>
              <a:ext uri="{28A0092B-C50C-407E-A947-70E740481C1C}">
                <a14:useLocalDpi xmlns:a14="http://schemas.microsoft.com/office/drawing/2010/main" val="0"/>
              </a:ext>
            </a:extLst>
          </a:blip>
          <a:srcRect/>
          <a:stretch>
            <a:fillRect/>
          </a:stretch>
        </p:blipFill>
        <p:spPr bwMode="auto">
          <a:xfrm>
            <a:off x="2391882"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81" descr="C:\Users\sdunn\Documents\Pivotal Open Source\events\SpringOne2GX 2015\presentation\assets\icons\icon-stackingblocking-green.png"/>
          <p:cNvPicPr>
            <a:picLocks noChangeAspect="1" noChangeArrowheads="1"/>
          </p:cNvPicPr>
          <p:nvPr/>
        </p:nvPicPr>
        <p:blipFill>
          <a:blip r:embed="rId121" cstate="print">
            <a:extLst>
              <a:ext uri="{28A0092B-C50C-407E-A947-70E740481C1C}">
                <a14:useLocalDpi xmlns:a14="http://schemas.microsoft.com/office/drawing/2010/main" val="0"/>
              </a:ext>
            </a:extLst>
          </a:blip>
          <a:srcRect/>
          <a:stretch>
            <a:fillRect/>
          </a:stretch>
        </p:blipFill>
        <p:spPr bwMode="auto">
          <a:xfrm>
            <a:off x="1881621"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86" descr="C:\Users\sdunn\Documents\Pivotal Open Source\events\SpringOne2GX 2015\presentation\assets\icons\icon-stacking-green.png"/>
          <p:cNvPicPr>
            <a:picLocks noChangeAspect="1" noChangeArrowheads="1"/>
          </p:cNvPicPr>
          <p:nvPr/>
        </p:nvPicPr>
        <p:blipFill>
          <a:blip r:embed="rId122" cstate="print">
            <a:extLst>
              <a:ext uri="{28A0092B-C50C-407E-A947-70E740481C1C}">
                <a14:useLocalDpi xmlns:a14="http://schemas.microsoft.com/office/drawing/2010/main" val="0"/>
              </a:ext>
            </a:extLst>
          </a:blip>
          <a:srcRect/>
          <a:stretch>
            <a:fillRect/>
          </a:stretch>
        </p:blipFill>
        <p:spPr bwMode="auto">
          <a:xfrm>
            <a:off x="1371360"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90" descr="C:\Users\sdunn\Documents\Pivotal Open Source\events\SpringOne2GX 2015\presentation\assets\icons\icon-stackingsearch-green.png"/>
          <p:cNvPicPr>
            <a:picLocks noChangeAspect="1" noChangeArrowheads="1"/>
          </p:cNvPicPr>
          <p:nvPr/>
        </p:nvPicPr>
        <p:blipFill>
          <a:blip r:embed="rId123" cstate="print">
            <a:extLst>
              <a:ext uri="{28A0092B-C50C-407E-A947-70E740481C1C}">
                <a14:useLocalDpi xmlns:a14="http://schemas.microsoft.com/office/drawing/2010/main" val="0"/>
              </a:ext>
            </a:extLst>
          </a:blip>
          <a:srcRect/>
          <a:stretch>
            <a:fillRect/>
          </a:stretch>
        </p:blipFill>
        <p:spPr bwMode="auto">
          <a:xfrm>
            <a:off x="861099"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41" descr="C:\Users\sdunn\Documents\Pivotal Open Source\events\SpringOne2GX 2015\presentation\assets\icons\icon-plug2-green.png"/>
          <p:cNvPicPr>
            <a:picLocks noChangeAspect="1" noChangeArrowheads="1"/>
          </p:cNvPicPr>
          <p:nvPr/>
        </p:nvPicPr>
        <p:blipFill>
          <a:blip r:embed="rId124" cstate="print">
            <a:extLst>
              <a:ext uri="{28A0092B-C50C-407E-A947-70E740481C1C}">
                <a14:useLocalDpi xmlns:a14="http://schemas.microsoft.com/office/drawing/2010/main" val="0"/>
              </a:ext>
            </a:extLst>
          </a:blip>
          <a:srcRect/>
          <a:stretch>
            <a:fillRect/>
          </a:stretch>
        </p:blipFill>
        <p:spPr bwMode="auto">
          <a:xfrm>
            <a:off x="4943187"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46" descr="C:\Users\sdunn\Documents\Pivotal Open Source\events\SpringOne2GX 2015\presentation\assets\icons\icon-plug-green.png"/>
          <p:cNvPicPr>
            <a:picLocks noChangeAspect="1" noChangeArrowheads="1"/>
          </p:cNvPicPr>
          <p:nvPr/>
        </p:nvPicPr>
        <p:blipFill>
          <a:blip r:embed="rId125" cstate="print">
            <a:extLst>
              <a:ext uri="{28A0092B-C50C-407E-A947-70E740481C1C}">
                <a14:useLocalDpi xmlns:a14="http://schemas.microsoft.com/office/drawing/2010/main" val="0"/>
              </a:ext>
            </a:extLst>
          </a:blip>
          <a:srcRect/>
          <a:stretch>
            <a:fillRect/>
          </a:stretch>
        </p:blipFill>
        <p:spPr bwMode="auto">
          <a:xfrm>
            <a:off x="4432926"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6" name="Picture 61" descr="C:\Users\sdunn\Documents\Pivotal Open Source\events\SpringOne2GX 2015\presentation\assets\icons\icon-routers2-green.png"/>
          <p:cNvPicPr>
            <a:picLocks noChangeAspect="1" noChangeArrowheads="1"/>
          </p:cNvPicPr>
          <p:nvPr/>
        </p:nvPicPr>
        <p:blipFill>
          <a:blip r:embed="rId126" cstate="print">
            <a:extLst>
              <a:ext uri="{28A0092B-C50C-407E-A947-70E740481C1C}">
                <a14:useLocalDpi xmlns:a14="http://schemas.microsoft.com/office/drawing/2010/main" val="0"/>
              </a:ext>
            </a:extLst>
          </a:blip>
          <a:srcRect/>
          <a:stretch>
            <a:fillRect/>
          </a:stretch>
        </p:blipFill>
        <p:spPr bwMode="auto">
          <a:xfrm>
            <a:off x="3922665"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57" name="Picture 66" descr="C:\Users\sdunn\Documents\Pivotal Open Source\events\SpringOne2GX 2015\presentation\assets\icons\icon-routers-green.png"/>
          <p:cNvPicPr>
            <a:picLocks noChangeAspect="1" noChangeArrowheads="1"/>
          </p:cNvPicPr>
          <p:nvPr/>
        </p:nvPicPr>
        <p:blipFill>
          <a:blip r:embed="rId127" cstate="print">
            <a:extLst>
              <a:ext uri="{28A0092B-C50C-407E-A947-70E740481C1C}">
                <a14:useLocalDpi xmlns:a14="http://schemas.microsoft.com/office/drawing/2010/main" val="0"/>
              </a:ext>
            </a:extLst>
          </a:blip>
          <a:srcRect/>
          <a:stretch>
            <a:fillRect/>
          </a:stretch>
        </p:blipFill>
        <p:spPr bwMode="auto">
          <a:xfrm>
            <a:off x="3412404"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5" name="Picture 150" descr="C:\Users\sdunn\Documents\Pivotal Open Source\events\SpringOne2GX 2015\presentation\assets\icons\icon-winkyscreen-green.png"/>
          <p:cNvPicPr>
            <a:picLocks noChangeAspect="1" noChangeArrowheads="1"/>
          </p:cNvPicPr>
          <p:nvPr/>
        </p:nvPicPr>
        <p:blipFill>
          <a:blip r:embed="rId128" cstate="print">
            <a:extLst>
              <a:ext uri="{28A0092B-C50C-407E-A947-70E740481C1C}">
                <a14:useLocalDpi xmlns:a14="http://schemas.microsoft.com/office/drawing/2010/main" val="0"/>
              </a:ext>
            </a:extLst>
          </a:blip>
          <a:srcRect/>
          <a:stretch>
            <a:fillRect/>
          </a:stretch>
        </p:blipFill>
        <p:spPr bwMode="auto">
          <a:xfrm>
            <a:off x="350838" y="30569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Users\sdunn\Documents\Pivotal Open Source\events\SpringOne2GX 2015\presentation\assets\icons\icon-blankpage-white.png"/>
          <p:cNvPicPr>
            <a:picLocks noChangeAspect="1" noChangeArrowheads="1"/>
          </p:cNvPicPr>
          <p:nvPr/>
        </p:nvPicPr>
        <p:blipFill>
          <a:blip r:embed="rId129" cstate="print">
            <a:extLst>
              <a:ext uri="{28A0092B-C50C-407E-A947-70E740481C1C}">
                <a14:useLocalDpi xmlns:a14="http://schemas.microsoft.com/office/drawing/2010/main" val="0"/>
              </a:ext>
            </a:extLst>
          </a:blip>
          <a:srcRect/>
          <a:stretch>
            <a:fillRect/>
          </a:stretch>
        </p:blipFill>
        <p:spPr bwMode="auto">
          <a:xfrm>
            <a:off x="5453448"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61" name="Picture 137" descr="C:\Users\sdunn\Documents\Pivotal Open Source\events\SpringOne2GX 2015\presentation\assets\icons\icon-lockedstacking-white.png"/>
          <p:cNvPicPr>
            <a:picLocks noChangeAspect="1" noChangeArrowheads="1"/>
          </p:cNvPicPr>
          <p:nvPr/>
        </p:nvPicPr>
        <p:blipFill>
          <a:blip r:embed="rId130" cstate="print">
            <a:extLst>
              <a:ext uri="{28A0092B-C50C-407E-A947-70E740481C1C}">
                <a14:useLocalDpi xmlns:a14="http://schemas.microsoft.com/office/drawing/2010/main" val="0"/>
              </a:ext>
            </a:extLst>
          </a:blip>
          <a:srcRect/>
          <a:stretch>
            <a:fillRect/>
          </a:stretch>
        </p:blipFill>
        <p:spPr bwMode="auto">
          <a:xfrm>
            <a:off x="290214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7" name="Picture 133" descr="C:\Users\sdunn\Documents\Pivotal Open Source\events\SpringOne2GX 2015\presentation\assets\icons\icon-layeredpages-white.png"/>
          <p:cNvPicPr>
            <a:picLocks noChangeAspect="1" noChangeArrowheads="1"/>
          </p:cNvPicPr>
          <p:nvPr/>
        </p:nvPicPr>
        <p:blipFill>
          <a:blip r:embed="rId131" cstate="print">
            <a:extLst>
              <a:ext uri="{28A0092B-C50C-407E-A947-70E740481C1C}">
                <a14:useLocalDpi xmlns:a14="http://schemas.microsoft.com/office/drawing/2010/main" val="0"/>
              </a:ext>
            </a:extLst>
          </a:blip>
          <a:srcRect/>
          <a:stretch>
            <a:fillRect/>
          </a:stretch>
        </p:blipFill>
        <p:spPr bwMode="auto">
          <a:xfrm>
            <a:off x="647397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59" name="Picture 135" descr="C:\Users\sdunn\Documents\Pivotal Open Source\events\SpringOne2GX 2015\presentation\assets\icons\icon-leftrightpage-white.png"/>
          <p:cNvPicPr>
            <a:picLocks noChangeAspect="1" noChangeArrowheads="1"/>
          </p:cNvPicPr>
          <p:nvPr/>
        </p:nvPicPr>
        <p:blipFill>
          <a:blip r:embed="rId132" cstate="print">
            <a:extLst>
              <a:ext uri="{28A0092B-C50C-407E-A947-70E740481C1C}">
                <a14:useLocalDpi xmlns:a14="http://schemas.microsoft.com/office/drawing/2010/main" val="0"/>
              </a:ext>
            </a:extLst>
          </a:blip>
          <a:srcRect/>
          <a:stretch>
            <a:fillRect/>
          </a:stretch>
        </p:blipFill>
        <p:spPr bwMode="auto">
          <a:xfrm>
            <a:off x="6984231"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65" name="Picture 141" descr="C:\Users\sdunn\Documents\Pivotal Open Source\events\SpringOne2GX 2015\presentation\assets\icons\icon-pages-white.png"/>
          <p:cNvPicPr>
            <a:picLocks noChangeAspect="1" noChangeArrowheads="1"/>
          </p:cNvPicPr>
          <p:nvPr/>
        </p:nvPicPr>
        <p:blipFill>
          <a:blip r:embed="rId133" cstate="print">
            <a:extLst>
              <a:ext uri="{28A0092B-C50C-407E-A947-70E740481C1C}">
                <a14:useLocalDpi xmlns:a14="http://schemas.microsoft.com/office/drawing/2010/main" val="0"/>
              </a:ext>
            </a:extLst>
          </a:blip>
          <a:srcRect/>
          <a:stretch>
            <a:fillRect/>
          </a:stretch>
        </p:blipFill>
        <p:spPr bwMode="auto">
          <a:xfrm>
            <a:off x="851501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166" name="Picture 142" descr="C:\Users\sdunn\Documents\Pivotal Open Source\events\SpringOne2GX 2015\presentation\assets\icons\icon-pagewithtext-white.png"/>
          <p:cNvPicPr>
            <a:picLocks noChangeAspect="1" noChangeArrowheads="1"/>
          </p:cNvPicPr>
          <p:nvPr/>
        </p:nvPicPr>
        <p:blipFill>
          <a:blip r:embed="rId134" cstate="print">
            <a:extLst>
              <a:ext uri="{28A0092B-C50C-407E-A947-70E740481C1C}">
                <a14:useLocalDpi xmlns:a14="http://schemas.microsoft.com/office/drawing/2010/main" val="0"/>
              </a:ext>
            </a:extLst>
          </a:blip>
          <a:srcRect/>
          <a:stretch>
            <a:fillRect/>
          </a:stretch>
        </p:blipFill>
        <p:spPr bwMode="auto">
          <a:xfrm>
            <a:off x="5963709"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129" descr="C:\Users\sdunn\Documents\Pivotal Open Source\events\SpringOne2GX 2015\presentation\assets\icons\icon-imagepage-white.png"/>
          <p:cNvPicPr>
            <a:picLocks noChangeAspect="1" noChangeArrowheads="1"/>
          </p:cNvPicPr>
          <p:nvPr/>
        </p:nvPicPr>
        <p:blipFill>
          <a:blip r:embed="rId135" cstate="print">
            <a:extLst>
              <a:ext uri="{28A0092B-C50C-407E-A947-70E740481C1C}">
                <a14:useLocalDpi xmlns:a14="http://schemas.microsoft.com/office/drawing/2010/main" val="0"/>
              </a:ext>
            </a:extLst>
          </a:blip>
          <a:srcRect/>
          <a:stretch>
            <a:fillRect/>
          </a:stretch>
        </p:blipFill>
        <p:spPr bwMode="auto">
          <a:xfrm>
            <a:off x="749449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130" descr="C:\Users\sdunn\Documents\Pivotal Open Source\events\SpringOne2GX 2015\presentation\assets\icons\icon-inforgraphicpage-white.png"/>
          <p:cNvPicPr>
            <a:picLocks noChangeAspect="1" noChangeArrowheads="1"/>
          </p:cNvPicPr>
          <p:nvPr/>
        </p:nvPicPr>
        <p:blipFill>
          <a:blip r:embed="rId136" cstate="print">
            <a:extLst>
              <a:ext uri="{28A0092B-C50C-407E-A947-70E740481C1C}">
                <a14:useLocalDpi xmlns:a14="http://schemas.microsoft.com/office/drawing/2010/main" val="0"/>
              </a:ext>
            </a:extLst>
          </a:blip>
          <a:srcRect/>
          <a:stretch>
            <a:fillRect/>
          </a:stretch>
        </p:blipFill>
        <p:spPr bwMode="auto">
          <a:xfrm>
            <a:off x="8004753"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78" descr="C:\Users\sdunn\Documents\Pivotal Open Source\events\SpringOne2GX 2015\presentation\assets\icons\icon-stacking2-white.png"/>
          <p:cNvPicPr>
            <a:picLocks noChangeAspect="1" noChangeArrowheads="1"/>
          </p:cNvPicPr>
          <p:nvPr/>
        </p:nvPicPr>
        <p:blipFill>
          <a:blip r:embed="rId137" cstate="print">
            <a:extLst>
              <a:ext uri="{28A0092B-C50C-407E-A947-70E740481C1C}">
                <a14:useLocalDpi xmlns:a14="http://schemas.microsoft.com/office/drawing/2010/main" val="0"/>
              </a:ext>
            </a:extLst>
          </a:blip>
          <a:srcRect/>
          <a:stretch>
            <a:fillRect/>
          </a:stretch>
        </p:blipFill>
        <p:spPr bwMode="auto">
          <a:xfrm>
            <a:off x="2391882"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3" name="Picture 83" descr="C:\Users\sdunn\Documents\Pivotal Open Source\events\SpringOne2GX 2015\presentation\assets\icons\icon-stackingblocking-white.png"/>
          <p:cNvPicPr>
            <a:picLocks noChangeAspect="1" noChangeArrowheads="1"/>
          </p:cNvPicPr>
          <p:nvPr/>
        </p:nvPicPr>
        <p:blipFill>
          <a:blip r:embed="rId138" cstate="print">
            <a:extLst>
              <a:ext uri="{28A0092B-C50C-407E-A947-70E740481C1C}">
                <a14:useLocalDpi xmlns:a14="http://schemas.microsoft.com/office/drawing/2010/main" val="0"/>
              </a:ext>
            </a:extLst>
          </a:blip>
          <a:srcRect/>
          <a:stretch>
            <a:fillRect/>
          </a:stretch>
        </p:blipFill>
        <p:spPr bwMode="auto">
          <a:xfrm>
            <a:off x="1881621"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92" descr="C:\Users\sdunn\Documents\Pivotal Open Source\events\SpringOne2GX 2015\presentation\assets\icons\icon-stackingsearch-white.png"/>
          <p:cNvPicPr>
            <a:picLocks noChangeAspect="1" noChangeArrowheads="1"/>
          </p:cNvPicPr>
          <p:nvPr/>
        </p:nvPicPr>
        <p:blipFill>
          <a:blip r:embed="rId139" cstate="print">
            <a:extLst>
              <a:ext uri="{28A0092B-C50C-407E-A947-70E740481C1C}">
                <a14:useLocalDpi xmlns:a14="http://schemas.microsoft.com/office/drawing/2010/main" val="0"/>
              </a:ext>
            </a:extLst>
          </a:blip>
          <a:srcRect/>
          <a:stretch>
            <a:fillRect/>
          </a:stretch>
        </p:blipFill>
        <p:spPr bwMode="auto">
          <a:xfrm>
            <a:off x="861099"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93" descr="C:\Users\sdunn\Documents\Pivotal Open Source\events\SpringOne2GX 2015\presentation\assets\icons\icon-stacking-white.png"/>
          <p:cNvPicPr>
            <a:picLocks noChangeAspect="1" noChangeArrowheads="1"/>
          </p:cNvPicPr>
          <p:nvPr/>
        </p:nvPicPr>
        <p:blipFill>
          <a:blip r:embed="rId140" cstate="print">
            <a:extLst>
              <a:ext uri="{28A0092B-C50C-407E-A947-70E740481C1C}">
                <a14:useLocalDpi xmlns:a14="http://schemas.microsoft.com/office/drawing/2010/main" val="0"/>
              </a:ext>
            </a:extLst>
          </a:blip>
          <a:srcRect/>
          <a:stretch>
            <a:fillRect/>
          </a:stretch>
        </p:blipFill>
        <p:spPr bwMode="auto">
          <a:xfrm>
            <a:off x="1371360"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43" descr="C:\Users\sdunn\Documents\Pivotal Open Source\events\SpringOne2GX 2015\presentation\assets\icons\icon-plug2-white.png"/>
          <p:cNvPicPr>
            <a:picLocks noChangeAspect="1" noChangeArrowheads="1"/>
          </p:cNvPicPr>
          <p:nvPr/>
        </p:nvPicPr>
        <p:blipFill>
          <a:blip r:embed="rId141" cstate="print">
            <a:extLst>
              <a:ext uri="{28A0092B-C50C-407E-A947-70E740481C1C}">
                <a14:useLocalDpi xmlns:a14="http://schemas.microsoft.com/office/drawing/2010/main" val="0"/>
              </a:ext>
            </a:extLst>
          </a:blip>
          <a:srcRect/>
          <a:stretch>
            <a:fillRect/>
          </a:stretch>
        </p:blipFill>
        <p:spPr bwMode="auto">
          <a:xfrm>
            <a:off x="4943187"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48" descr="C:\Users\sdunn\Documents\Pivotal Open Source\events\SpringOne2GX 2015\presentation\assets\icons\icon-plug-white.png"/>
          <p:cNvPicPr>
            <a:picLocks noChangeAspect="1" noChangeArrowheads="1"/>
          </p:cNvPicPr>
          <p:nvPr/>
        </p:nvPicPr>
        <p:blipFill>
          <a:blip r:embed="rId142" cstate="print">
            <a:extLst>
              <a:ext uri="{28A0092B-C50C-407E-A947-70E740481C1C}">
                <a14:useLocalDpi xmlns:a14="http://schemas.microsoft.com/office/drawing/2010/main" val="0"/>
              </a:ext>
            </a:extLst>
          </a:blip>
          <a:srcRect/>
          <a:stretch>
            <a:fillRect/>
          </a:stretch>
        </p:blipFill>
        <p:spPr bwMode="auto">
          <a:xfrm>
            <a:off x="4432926"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4" name="Picture 63" descr="C:\Users\sdunn\Documents\Pivotal Open Source\events\SpringOne2GX 2015\presentation\assets\icons\icon-routers2-white.png"/>
          <p:cNvPicPr>
            <a:picLocks noChangeAspect="1" noChangeArrowheads="1"/>
          </p:cNvPicPr>
          <p:nvPr/>
        </p:nvPicPr>
        <p:blipFill>
          <a:blip r:embed="rId143" cstate="print">
            <a:extLst>
              <a:ext uri="{28A0092B-C50C-407E-A947-70E740481C1C}">
                <a14:useLocalDpi xmlns:a14="http://schemas.microsoft.com/office/drawing/2010/main" val="0"/>
              </a:ext>
            </a:extLst>
          </a:blip>
          <a:srcRect/>
          <a:stretch>
            <a:fillRect/>
          </a:stretch>
        </p:blipFill>
        <p:spPr bwMode="auto">
          <a:xfrm>
            <a:off x="3922665"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68" descr="C:\Users\sdunn\Documents\Pivotal Open Source\events\SpringOne2GX 2015\presentation\assets\icons\icon-routers-white.png"/>
          <p:cNvPicPr>
            <a:picLocks noChangeAspect="1" noChangeArrowheads="1"/>
          </p:cNvPicPr>
          <p:nvPr/>
        </p:nvPicPr>
        <p:blipFill>
          <a:blip r:embed="rId144" cstate="print">
            <a:extLst>
              <a:ext uri="{28A0092B-C50C-407E-A947-70E740481C1C}">
                <a14:useLocalDpi xmlns:a14="http://schemas.microsoft.com/office/drawing/2010/main" val="0"/>
              </a:ext>
            </a:extLst>
          </a:blip>
          <a:srcRect/>
          <a:stretch>
            <a:fillRect/>
          </a:stretch>
        </p:blipFill>
        <p:spPr bwMode="auto">
          <a:xfrm>
            <a:off x="3412404" y="432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77" name="Picture 152" descr="C:\Users\sdunn\Documents\Pivotal Open Source\events\SpringOne2GX 2015\presentation\assets\icons\icon-winkyscreen-white.png"/>
          <p:cNvPicPr>
            <a:picLocks noChangeAspect="1" noChangeArrowheads="1"/>
          </p:cNvPicPr>
          <p:nvPr/>
        </p:nvPicPr>
        <p:blipFill>
          <a:blip r:embed="rId145" cstate="print">
            <a:extLst>
              <a:ext uri="{28A0092B-C50C-407E-A947-70E740481C1C}">
                <a14:useLocalDpi xmlns:a14="http://schemas.microsoft.com/office/drawing/2010/main" val="0"/>
              </a:ext>
            </a:extLst>
          </a:blip>
          <a:srcRect/>
          <a:stretch>
            <a:fillRect/>
          </a:stretch>
        </p:blipFill>
        <p:spPr bwMode="auto">
          <a:xfrm>
            <a:off x="350838" y="432435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117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Rectangle 328"/>
          <p:cNvSpPr/>
          <p:nvPr/>
        </p:nvSpPr>
        <p:spPr>
          <a:xfrm>
            <a:off x="287630" y="4269323"/>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04800" y="1970722"/>
            <a:ext cx="8511138" cy="409575"/>
          </a:xfrm>
          <a:prstGeom prst="rect">
            <a:avLst/>
          </a:prstGeom>
          <a:solidFill>
            <a:srgbClr val="0C3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0"/>
          </p:nvPr>
        </p:nvSpPr>
        <p:spPr/>
        <p:txBody>
          <a:bodyPr/>
          <a:lstStyle/>
          <a:p>
            <a:fld id="{3CA7D8A6-1136-4C38-ADB5-83A54ED516A9}" type="slidenum">
              <a:rPr lang="en-US" smtClean="0"/>
              <a:pPr/>
              <a:t>26</a:t>
            </a:fld>
            <a:endParaRPr lang="en-US"/>
          </a:p>
        </p:txBody>
      </p:sp>
      <p:pic>
        <p:nvPicPr>
          <p:cNvPr id="2144" name="Picture 96" descr="C:\Users\sdunn\Documents\Pivotal Open Source\events\SpringOne2GX 2015\presentation\assets\icons\icon-thoughtbubble-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17476"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9" name="Picture 121" descr="C:\Users\sdunn\Documents\Pivotal Open Source\events\SpringOne2GX 2015\presentation\assets\icons\icon-unlock-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768"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187" descr="C:\Users\sdunn\Documents\Pivotal Open Source\events\SpringOne2GX 2015\presentation\assets\icons\icon-lockpad-gree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787"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3" name="Picture 145" descr="C:\Users\sdunn\Documents\Pivotal Open Source\events\SpringOne2GX 2015\presentation\assets\icons\icon-USBgraphic-gree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7597"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3" name="Picture 155" descr="C:\Users\sdunn\Documents\Pivotal Open Source\events\SpringOne2GX 2015\presentation\assets\icons\icon-wireless-gree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7578"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8" name="Picture 160" descr="C:\Users\sdunn\Documents\Pivotal Open Source\events\SpringOne2GX 2015\presentation\assets\icons\icon-wrenchcross-gree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97711"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180" descr="C:\Users\sdunn\Documents\Pivotal Open Source\events\SpringOne2GX 2015\presentation\assets\icons\icon-key-gree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77749"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173" descr="C:\Users\sdunn\Documents\Pivotal Open Source\events\SpringOne2GX 2015\presentation\assets\icons\icon-gears-gre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87730"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14" descr="C:\Users\sdunn\Documents\Pivotal Open Source\events\SpringOne2GX 2015\presentation\assets\icons\icon-beaker-gree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07692"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189" descr="C:\Users\sdunn\Documents\Pivotal Open Source\events\SpringOne2GX 2015\presentation\assets\icons\icon-meterread-gre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7673"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185" descr="C:\Users\sdunn\Documents\Pivotal Open Source\events\SpringOne2GX 2015\presentation\assets\icons\icon-lifesaver-gree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27654"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5" descr="C:\Users\sdunn\Documents\Pivotal Open Source\events\SpringOne2GX 2015\presentation\assets\icons\icon-3people-gre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07502"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10" descr="C:\Users\sdunn\Documents\Pivotal Open Source\events\SpringOne2GX 2015\presentation\assets\icons\icon-avatar-gree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97521"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100" descr="C:\Users\sdunn\Documents\Pivotal Open Source\events\SpringOne2GX 2015\presentation\assets\icons\icon-connectivitysymbol-gree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87540"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105" descr="C:\Users\sdunn\Documents\Pivotal Open Source\events\SpringOne2GX 2015\presentation\assets\icons\icon-conversationgraphic-green.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477559"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171" descr="C:\Users\sdunn\Documents\Pivotal Open Source\events\SpringOne2GX 2015\presentation\assets\icons\icon-earth-gree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437635"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4" name="Picture 172" descr="C:\Users\sdunn\Documents\Pivotal Open Source\events\SpringOne2GX 2015\presentation\assets\icons\icon-funnel-green.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947616" y="70720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43" name="Picture 95" descr="C:\Users\sdunn\Documents\Pivotal Open Source\events\SpringOne2GX 2015\presentation\assets\icons\icon-thoughtbubble-gray.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517476"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8" name="Picture 120" descr="C:\Users\sdunn\Documents\Pivotal Open Source\events\SpringOne2GX 2015\presentation\assets\icons\icon-unlock-gray.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67768"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11" descr="C:\Users\sdunn\Documents\Pivotal Open Source\events\SpringOne2GX 2015\presentation\assets\icons\icon-lockpad-gray.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57787"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2" name="Picture 144" descr="C:\Users\sdunn\Documents\Pivotal Open Source\events\SpringOne2GX 2015\presentation\assets\icons\icon-USBgraphic-gray.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457597"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2" name="Picture 154" descr="C:\Users\sdunn\Documents\Pivotal Open Source\events\SpringOne2GX 2015\presentation\assets\icons\icon-wireless-gray.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967578"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7" name="Picture 159" descr="C:\Users\sdunn\Documents\Pivotal Open Source\events\SpringOne2GX 2015\presentation\assets\icons\icon-wrenchcross-gray.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397711"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04" descr="C:\Users\sdunn\Documents\Pivotal Open Source\events\SpringOne2GX 2015\presentation\assets\icons\icon-key-gray.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377749"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197" descr="C:\Users\sdunn\Documents\Pivotal Open Source\events\SpringOne2GX 2015\presentation\assets\icons\icon-gears-gray.pn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1887730"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15" descr="C:\Users\sdunn\Documents\Pivotal Open Source\events\SpringOne2GX 2015\presentation\assets\icons\icon-beaker-grey.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907692"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213" descr="C:\Users\sdunn\Documents\Pivotal Open Source\events\SpringOne2GX 2015\presentation\assets\icons\icon-meterread-gray.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417673"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209" descr="C:\Users\sdunn\Documents\Pivotal Open Source\events\SpringOne2GX 2015\presentation\assets\icons\icon-lifesaver-gray.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927654"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4" descr="C:\Users\sdunn\Documents\Pivotal Open Source\events\SpringOne2GX 2015\presentation\assets\icons\icon-3people-gray.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8007502"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9" descr="C:\Users\sdunn\Documents\Pivotal Open Source\events\SpringOne2GX 2015\presentation\assets\icons\icon-avatar-gray.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497521"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99" descr="C:\Users\sdunn\Documents\Pivotal Open Source\events\SpringOne2GX 2015\presentation\assets\icons\icon-connectivitysymbol-gray.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6987540"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104" descr="C:\Users\sdunn\Documents\Pivotal Open Source\events\SpringOne2GX 2015\presentation\assets\icons\icon-conversationgraphic-gray.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477559"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9" name="Picture 195" descr="C:\Users\sdunn\Documents\Pivotal Open Source\events\SpringOne2GX 2015\presentation\assets\icons\icon-earth-gray.pn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437635"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5" name="Picture 196" descr="C:\Users\sdunn\Documents\Pivotal Open Source\events\SpringOne2GX 2015\presentation\assets\icons\icon-funnel-gray.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947616" y="115092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42" name="Picture 94" descr="C:\Users\sdunn\Documents\Pivotal Open Source\events\SpringOne2GX 2015\presentation\assets\icons\icon-thoughtbubble-blue.png"/>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8517476"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7" name="Picture 119" descr="C:\Users\sdunn\Documents\Pivotal Open Source\events\SpringOne2GX 2015\presentation\assets\icons\icon-unlock-blue.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867768"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5" descr="C:\Users\sdunn\Documents\Pivotal Open Source\events\SpringOne2GX 2015\presentation\assets\icons\icon-lockpad-blue.png"/>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357787"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1" name="Picture 143" descr="C:\Users\sdunn\Documents\Pivotal Open Source\events\SpringOne2GX 2015\presentation\assets\icons\icon-USBgraphic-blue.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457597"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1" name="Picture 153" descr="C:\Users\sdunn\Documents\Pivotal Open Source\events\SpringOne2GX 2015\presentation\assets\icons\icon-wireless-blue.png"/>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5967578"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6" name="Picture 158" descr="C:\Users\sdunn\Documents\Pivotal Open Source\events\SpringOne2GX 2015\presentation\assets\icons\icon-wrenchcross-blue.png"/>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2397711"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28" descr="C:\Users\sdunn\Documents\Pivotal Open Source\events\SpringOne2GX 2015\presentation\assets\icons\icon-key-blue.png"/>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377749"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221" descr="C:\Users\sdunn\Documents\Pivotal Open Source\events\SpringOne2GX 2015\presentation\assets\icons\icon-gears-blue.png"/>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887730"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13" descr="C:\Users\sdunn\Documents\Pivotal Open Source\events\SpringOne2GX 2015\presentation\assets\icons\icon-beaker-blue.png"/>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2907692"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237" descr="C:\Users\sdunn\Documents\Pivotal Open Source\events\SpringOne2GX 2015\presentation\assets\icons\icon-meterread-blue.png"/>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3417673"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3" name="Picture 233" descr="C:\Users\sdunn\Documents\Pivotal Open Source\events\SpringOne2GX 2015\presentation\assets\icons\icon-lifesaver-blue.png"/>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3927654"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3" descr="C:\Users\sdunn\Documents\Pivotal Open Source\events\SpringOne2GX 2015\presentation\assets\icons\icon-3people-blue.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8007502"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8" descr="C:\Users\sdunn\Documents\Pivotal Open Source\events\SpringOne2GX 2015\presentation\assets\icons\icon-avatar-blue.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7497521"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98" descr="C:\Users\sdunn\Documents\Pivotal Open Source\events\SpringOne2GX 2015\presentation\assets\icons\icon-connectivitysymbol-blue.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6987540"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103" descr="C:\Users\sdunn\Documents\Pivotal Open Source\events\SpringOne2GX 2015\presentation\assets\icons\icon-conversationgraphic-blue.png"/>
          <p:cNvPicPr>
            <a:picLocks noChangeAspect="1"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6477559"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219" descr="C:\Users\sdunn\Documents\Pivotal Open Source\events\SpringOne2GX 2015\presentation\assets\icons\icon-earth-blue.png"/>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4437635"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220" descr="C:\Users\sdunn\Documents\Pivotal Open Source\events\SpringOne2GX 2015\presentation\assets\icons\icon-funnel-blue.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4947616" y="159463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54" descr="C:\Users\sdunn\Documents\Pivotal Open Source\events\SpringOne2GX 2015\presentation\assets\icons\icon-questionmark-blue.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806415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7" name="Picture 69" descr="C:\Users\sdunn\Documents\Pivotal Open Source\events\SpringOne2GX 2015\presentation\assets\icons\icon-smileyface-blue.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8517476"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2" name="Picture 104" descr="C:\Users\sdunn\Documents\Pivotal Open Source\events\SpringOne2GX 2015\presentation\assets\icons\icon-thumbsdown-blue.png"/>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6250895"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7" name="Picture 109" descr="C:\Users\sdunn\Documents\Pivotal Open Source\events\SpringOne2GX 2015\presentation\assets\icons\icon-thumbsup2-blue.png"/>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579757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7" name="Picture 49" descr="C:\Users\sdunn\Documents\Pivotal Open Source\events\SpringOne2GX 2015\presentation\assets\icons\icon-pointingup-blue.pn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489094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2" name="Picture 124" descr="C:\Users\sdunn\Documents\Pivotal Open Source\events\SpringOne2GX 2015\presentation\assets\icons\icon-uparrowcircle-blue.png"/>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715752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1" name="Picture 173" descr="C:\Users\sdunn\Documents\Pivotal Open Source\events\SpringOne2GX 2015\presentation\assets\icons\map-pin-blue.png"/>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126441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18" descr="C:\Users\sdunn\Documents\Pivotal Open Source\events\SpringOne2GX 2015\presentation\assets\icons\icon-downarrowcircle-blue.png"/>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761084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31" descr="C:\Users\sdunn\Documents\Pivotal Open Source\events\SpringOne2GX 2015\presentation\assets\icons\icon-leftrightcircle-blue.png"/>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6704211"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1" name="Picture 163" descr="C:\Users\sdunn\Documents\Pivotal Open Source\events\SpringOne2GX 2015\presentation\assets\icons\icon-zoomin-blue.png"/>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3984315"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6" name="Picture 168" descr="C:\Users\sdunn\Documents\Pivotal Open Source\events\SpringOne2GX 2015\presentation\assets\icons\icon-zoomout-blue.png"/>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3530999"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36" descr="C:\Users\sdunn\Documents\Pivotal Open Source\events\SpringOne2GX 2015\presentation\assets\icons\icon-magnifyingglass-blue.png"/>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307768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24" descr="C:\Users\sdunn\Documents\Pivotal Open Source\events\SpringOne2GX 2015\presentation\assets\icons\icon-highfive-blue.png"/>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534426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16" descr="C:\Users\sdunn\Documents\Pivotal Open Source\events\SpringOne2GX 2015\presentation\assets\icons\icon-directselectiontool-blue.png"/>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4437631"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43" descr="C:\Users\sdunn\Documents\Pivotal Open Source\events\SpringOne2GX 2015\presentation\assets\icons\icon-caution-blue.png"/>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262436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8" descr="C:\Users\sdunn\Documents\Pivotal Open Source\events\SpringOne2GX 2015\presentation\assets\icons\icon-checkmark-blue.png"/>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1717735"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49" descr="C:\Users\sdunn\Documents\Pivotal Open Source\events\SpringOne2GX 2015\presentation\assets\icons\icon-checkmarkcircle-blue.png"/>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2171051"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225" descr="C:\Users\sdunn\Documents\Pivotal Open Source\events\SpringOne2GX 2015\presentation\assets\icons\icon-hourglass-blue.png"/>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357787"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18" descr="C:\Users\sdunn\Documents\Pivotal Open Source\events\SpringOne2GX 2015\presentation\assets\icons\icon-bell-blue.png"/>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811103" y="38956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3" name="Picture 55" descr="C:\Users\sdunn\Documents\Pivotal Open Source\events\SpringOne2GX 2015\presentation\assets\icons\icon-questionmark-gray.png"/>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806415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8" name="Picture 70" descr="C:\Users\sdunn\Documents\Pivotal Open Source\events\SpringOne2GX 2015\presentation\assets\icons\icon-smileyface-gray.png"/>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8517476"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3" name="Picture 105" descr="C:\Users\sdunn\Documents\Pivotal Open Source\events\SpringOne2GX 2015\presentation\assets\icons\icon-thumbsdown-gray.png"/>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6250895"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8" name="Picture 110" descr="C:\Users\sdunn\Documents\Pivotal Open Source\events\SpringOne2GX 2015\presentation\assets\icons\icon-thumbsup2-gray.png"/>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579757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C:\Users\sdunn\Documents\Pivotal Open Source\events\SpringOne2GX 2015\presentation\assets\icons\icon-pointingup-gray.png"/>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489094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3" name="Picture 125" descr="C:\Users\sdunn\Documents\Pivotal Open Source\events\SpringOne2GX 2015\presentation\assets\icons\icon-uparrowcircle-gray.png"/>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715752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2" name="Picture 174" descr="C:\Users\sdunn\Documents\Pivotal Open Source\events\SpringOne2GX 2015\presentation\assets\icons\map-pin-gray.png"/>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126441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194" descr="C:\Users\sdunn\Documents\Pivotal Open Source\events\SpringOne2GX 2015\presentation\assets\icons\icon-downarrowcircle-gray.png"/>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761084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07" descr="C:\Users\sdunn\Documents\Pivotal Open Source\events\SpringOne2GX 2015\presentation\assets\icons\icon-leftrightcircle-gray.png"/>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6704211"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2" name="Picture 164" descr="C:\Users\sdunn\Documents\Pivotal Open Source\events\SpringOne2GX 2015\presentation\assets\icons\icon-zoomin-gray.png"/>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3984315"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7" name="Picture 169" descr="C:\Users\sdunn\Documents\Pivotal Open Source\events\SpringOne2GX 2015\presentation\assets\icons\icon-zoomout-gray.png"/>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3530999"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12" descr="C:\Users\sdunn\Documents\Pivotal Open Source\events\SpringOne2GX 2015\presentation\assets\icons\icon-magnifyingglass-gray.png"/>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307768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00" descr="C:\Users\sdunn\Documents\Pivotal Open Source\events\SpringOne2GX 2015\presentation\assets\icons\icon-highfive-gray.png"/>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534426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192" descr="C:\Users\sdunn\Documents\Pivotal Open Source\events\SpringOne2GX 2015\presentation\assets\icons\icon-directselectiontool-gray.png"/>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4437631"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44" descr="C:\Users\sdunn\Documents\Pivotal Open Source\events\SpringOne2GX 2015\presentation\assets\icons\icon-caution-gray.png"/>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262436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50" descr="C:\Users\sdunn\Documents\Pivotal Open Source\events\SpringOne2GX 2015\presentation\assets\icons\icon-checkmarkcircle-gray.png"/>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2171051"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54" descr="C:\Users\sdunn\Documents\Pivotal Open Source\events\SpringOne2GX 2015\presentation\assets\icons\icon-checkmark-gray.png"/>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1717735"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201" descr="C:\Users\sdunn\Documents\Pivotal Open Source\events\SpringOne2GX 2015\presentation\assets\icons\icon-hourglass-gray.png"/>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357787"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19" descr="C:\Users\sdunn\Documents\Pivotal Open Source\events\SpringOne2GX 2015\presentation\assets\icons\icon-bell-gray.png"/>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811103" y="3454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4" name="Picture 56" descr="C:\Users\sdunn\Documents\Pivotal Open Source\events\SpringOne2GX 2015\presentation\assets\icons\icon-questionmark-green.png"/>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806415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9" name="Picture 71" descr="C:\Users\sdunn\Documents\Pivotal Open Source\events\SpringOne2GX 2015\presentation\assets\icons\icon-smileyface-green.png"/>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8517476"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4" name="Picture 106" descr="C:\Users\sdunn\Documents\Pivotal Open Source\events\SpringOne2GX 2015\presentation\assets\icons\icon-thumbsdown-green.png"/>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6250895"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9" name="Picture 111" descr="C:\Users\sdunn\Documents\Pivotal Open Source\events\SpringOne2GX 2015\presentation\assets\icons\icon-thumbsup2-green.png"/>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579757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9" name="Picture 51" descr="C:\Users\sdunn\Documents\Pivotal Open Source\events\SpringOne2GX 2015\presentation\assets\icons\icon-pointingup-green.png"/>
          <p:cNvPicPr>
            <a:picLocks noChangeAspect="1"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489094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4" name="Picture 126" descr="C:\Users\sdunn\Documents\Pivotal Open Source\events\SpringOne2GX 2015\presentation\assets\icons\icon-uparrowcircle-green.png"/>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715752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3" name="Picture 175" descr="C:\Users\sdunn\Documents\Pivotal Open Source\events\SpringOne2GX 2015\presentation\assets\icons\map-pin-green.png"/>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126441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170" descr="C:\Users\sdunn\Documents\Pivotal Open Source\events\SpringOne2GX 2015\presentation\assets\icons\icon-downarrowcircle-green.png"/>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761084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183" descr="C:\Users\sdunn\Documents\Pivotal Open Source\events\SpringOne2GX 2015\presentation\assets\icons\icon-leftrightcircle-green.png"/>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6704211"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3" name="Picture 165" descr="C:\Users\sdunn\Documents\Pivotal Open Source\events\SpringOne2GX 2015\presentation\assets\icons\icon-zoomin-green.png"/>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3984315"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8" name="Picture 170" descr="C:\Users\sdunn\Documents\Pivotal Open Source\events\SpringOne2GX 2015\presentation\assets\icons\icon-zoomout-green.png"/>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3530999"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188" descr="C:\Users\sdunn\Documents\Pivotal Open Source\events\SpringOne2GX 2015\presentation\assets\icons\icon-magnifyingglass-green.png"/>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307768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176" descr="C:\Users\sdunn\Documents\Pivotal Open Source\events\SpringOne2GX 2015\presentation\assets\icons\icon-highfive-green.png"/>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534426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168" descr="C:\Users\sdunn\Documents\Pivotal Open Source\events\SpringOne2GX 2015\presentation\assets\icons\icon-directselectiontool-green.png"/>
          <p:cNvPicPr>
            <a:picLocks noChangeAspect="1" noChangeArrowheads="1"/>
          </p:cNvPicPr>
          <p:nvPr/>
        </p:nvPicPr>
        <p:blipFill>
          <a:blip r:embed="rId104" cstate="print">
            <a:extLst>
              <a:ext uri="{28A0092B-C50C-407E-A947-70E740481C1C}">
                <a14:useLocalDpi xmlns:a14="http://schemas.microsoft.com/office/drawing/2010/main" val="0"/>
              </a:ext>
            </a:extLst>
          </a:blip>
          <a:srcRect/>
          <a:stretch>
            <a:fillRect/>
          </a:stretch>
        </p:blipFill>
        <p:spPr bwMode="auto">
          <a:xfrm>
            <a:off x="4437631"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45" descr="C:\Users\sdunn\Documents\Pivotal Open Source\events\SpringOne2GX 2015\presentation\assets\icons\icon-caution-green.png"/>
          <p:cNvPicPr>
            <a:picLocks noChangeAspect="1" noChangeArrowheads="1"/>
          </p:cNvPicPr>
          <p:nvPr/>
        </p:nvPicPr>
        <p:blipFill>
          <a:blip r:embed="rId105" cstate="print">
            <a:extLst>
              <a:ext uri="{28A0092B-C50C-407E-A947-70E740481C1C}">
                <a14:useLocalDpi xmlns:a14="http://schemas.microsoft.com/office/drawing/2010/main" val="0"/>
              </a:ext>
            </a:extLst>
          </a:blip>
          <a:srcRect/>
          <a:stretch>
            <a:fillRect/>
          </a:stretch>
        </p:blipFill>
        <p:spPr bwMode="auto">
          <a:xfrm>
            <a:off x="262436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51" descr="C:\Users\sdunn\Documents\Pivotal Open Source\events\SpringOne2GX 2015\presentation\assets\icons\icon-checkmarkcircle-green.png"/>
          <p:cNvPicPr>
            <a:picLocks noChangeAspect="1" noChangeArrowheads="1"/>
          </p:cNvPicPr>
          <p:nvPr/>
        </p:nvPicPr>
        <p:blipFill>
          <a:blip r:embed="rId106" cstate="print">
            <a:extLst>
              <a:ext uri="{28A0092B-C50C-407E-A947-70E740481C1C}">
                <a14:useLocalDpi xmlns:a14="http://schemas.microsoft.com/office/drawing/2010/main" val="0"/>
              </a:ext>
            </a:extLst>
          </a:blip>
          <a:srcRect/>
          <a:stretch>
            <a:fillRect/>
          </a:stretch>
        </p:blipFill>
        <p:spPr bwMode="auto">
          <a:xfrm>
            <a:off x="2171051"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55" descr="C:\Users\sdunn\Documents\Pivotal Open Source\events\SpringOne2GX 2015\presentation\assets\icons\icon-checkmark-green.png"/>
          <p:cNvPicPr>
            <a:picLocks noChangeAspect="1" noChangeArrowheads="1"/>
          </p:cNvPicPr>
          <p:nvPr/>
        </p:nvPicPr>
        <p:blipFill>
          <a:blip r:embed="rId107" cstate="print">
            <a:extLst>
              <a:ext uri="{28A0092B-C50C-407E-A947-70E740481C1C}">
                <a14:useLocalDpi xmlns:a14="http://schemas.microsoft.com/office/drawing/2010/main" val="0"/>
              </a:ext>
            </a:extLst>
          </a:blip>
          <a:srcRect/>
          <a:stretch>
            <a:fillRect/>
          </a:stretch>
        </p:blipFill>
        <p:spPr bwMode="auto">
          <a:xfrm>
            <a:off x="1717735"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177" descr="C:\Users\sdunn\Documents\Pivotal Open Source\events\SpringOne2GX 2015\presentation\assets\icons\icon-hourglass-green.png"/>
          <p:cNvPicPr>
            <a:picLocks noChangeAspect="1" noChangeArrowheads="1"/>
          </p:cNvPicPr>
          <p:nvPr/>
        </p:nvPicPr>
        <p:blipFill>
          <a:blip r:embed="rId108" cstate="print">
            <a:extLst>
              <a:ext uri="{28A0092B-C50C-407E-A947-70E740481C1C}">
                <a14:useLocalDpi xmlns:a14="http://schemas.microsoft.com/office/drawing/2010/main" val="0"/>
              </a:ext>
            </a:extLst>
          </a:blip>
          <a:srcRect/>
          <a:stretch>
            <a:fillRect/>
          </a:stretch>
        </p:blipFill>
        <p:spPr bwMode="auto">
          <a:xfrm>
            <a:off x="357787"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20" descr="C:\Users\sdunn\Documents\Pivotal Open Source\events\SpringOne2GX 2015\presentation\assets\icons\icon-bell-green.png"/>
          <p:cNvPicPr>
            <a:picLocks noChangeAspect="1" noChangeArrowheads="1"/>
          </p:cNvPicPr>
          <p:nvPr/>
        </p:nvPicPr>
        <p:blipFill>
          <a:blip r:embed="rId109" cstate="print">
            <a:extLst>
              <a:ext uri="{28A0092B-C50C-407E-A947-70E740481C1C}">
                <a14:useLocalDpi xmlns:a14="http://schemas.microsoft.com/office/drawing/2010/main" val="0"/>
              </a:ext>
            </a:extLst>
          </a:blip>
          <a:srcRect/>
          <a:stretch>
            <a:fillRect/>
          </a:stretch>
        </p:blipFill>
        <p:spPr bwMode="auto">
          <a:xfrm>
            <a:off x="811103" y="30130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6" name="Picture 58" descr="C:\Users\sdunn\Documents\Pivotal Open Source\events\SpringOne2GX 2015\presentation\assets\icons\icon-questionmark-white.png"/>
          <p:cNvPicPr>
            <a:picLocks noChangeAspect="1" noChangeArrowheads="1"/>
          </p:cNvPicPr>
          <p:nvPr/>
        </p:nvPicPr>
        <p:blipFill>
          <a:blip r:embed="rId110" cstate="print">
            <a:extLst>
              <a:ext uri="{28A0092B-C50C-407E-A947-70E740481C1C}">
                <a14:useLocalDpi xmlns:a14="http://schemas.microsoft.com/office/drawing/2010/main" val="0"/>
              </a:ext>
            </a:extLst>
          </a:blip>
          <a:srcRect/>
          <a:stretch>
            <a:fillRect/>
          </a:stretch>
        </p:blipFill>
        <p:spPr bwMode="auto">
          <a:xfrm>
            <a:off x="806415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21" name="Picture 73" descr="C:\Users\sdunn\Documents\Pivotal Open Source\events\SpringOne2GX 2015\presentation\assets\icons\icon-smileyface-white.png"/>
          <p:cNvPicPr>
            <a:picLocks noChangeAspect="1" noChangeArrowheads="1"/>
          </p:cNvPicPr>
          <p:nvPr/>
        </p:nvPicPr>
        <p:blipFill>
          <a:blip r:embed="rId111" cstate="print">
            <a:extLst>
              <a:ext uri="{28A0092B-C50C-407E-A947-70E740481C1C}">
                <a14:useLocalDpi xmlns:a14="http://schemas.microsoft.com/office/drawing/2010/main" val="0"/>
              </a:ext>
            </a:extLst>
          </a:blip>
          <a:srcRect/>
          <a:stretch>
            <a:fillRect/>
          </a:stretch>
        </p:blipFill>
        <p:spPr bwMode="auto">
          <a:xfrm>
            <a:off x="8517476"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1" name="Picture 103" descr="C:\Users\sdunn\Documents\Pivotal Open Source\events\SpringOne2GX 2015\presentation\assets\icons\icon-thumbsdown2-white.png"/>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6250895"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56" name="Picture 108" descr="C:\Users\sdunn\Documents\Pivotal Open Source\events\SpringOne2GX 2015\presentation\assets\icons\icon-thumbsdown-white.png"/>
          <p:cNvPicPr>
            <a:picLocks noChangeAspect="1" noChangeArrowheads="1"/>
          </p:cNvPicPr>
          <p:nvPr/>
        </p:nvPicPr>
        <p:blipFill>
          <a:blip r:embed="rId113" cstate="print">
            <a:extLst>
              <a:ext uri="{28A0092B-C50C-407E-A947-70E740481C1C}">
                <a14:useLocalDpi xmlns:a14="http://schemas.microsoft.com/office/drawing/2010/main" val="0"/>
              </a:ext>
            </a:extLst>
          </a:blip>
          <a:srcRect/>
          <a:stretch>
            <a:fillRect/>
          </a:stretch>
        </p:blipFill>
        <p:spPr bwMode="auto">
          <a:xfrm>
            <a:off x="579757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01" name="Picture 53" descr="C:\Users\sdunn\Documents\Pivotal Open Source\events\SpringOne2GX 2015\presentation\assets\icons\icon-pointingup-white.png"/>
          <p:cNvPicPr>
            <a:picLocks noChangeAspect="1" noChangeArrowheads="1"/>
          </p:cNvPicPr>
          <p:nvPr/>
        </p:nvPicPr>
        <p:blipFill>
          <a:blip r:embed="rId114" cstate="print">
            <a:extLst>
              <a:ext uri="{28A0092B-C50C-407E-A947-70E740481C1C}">
                <a14:useLocalDpi xmlns:a14="http://schemas.microsoft.com/office/drawing/2010/main" val="0"/>
              </a:ext>
            </a:extLst>
          </a:blip>
          <a:srcRect/>
          <a:stretch>
            <a:fillRect/>
          </a:stretch>
        </p:blipFill>
        <p:spPr bwMode="auto">
          <a:xfrm>
            <a:off x="489094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5" name="Picture 177" descr="C:\Users\sdunn\Documents\Pivotal Open Source\events\SpringOne2GX 2015\presentation\assets\icons\map-pin-white.png"/>
          <p:cNvPicPr>
            <a:picLocks noChangeAspect="1" noChangeArrowheads="1"/>
          </p:cNvPicPr>
          <p:nvPr/>
        </p:nvPicPr>
        <p:blipFill>
          <a:blip r:embed="rId115" cstate="print">
            <a:extLst>
              <a:ext uri="{28A0092B-C50C-407E-A947-70E740481C1C}">
                <a14:useLocalDpi xmlns:a14="http://schemas.microsoft.com/office/drawing/2010/main" val="0"/>
              </a:ext>
            </a:extLst>
          </a:blip>
          <a:srcRect/>
          <a:stretch>
            <a:fillRect/>
          </a:stretch>
        </p:blipFill>
        <p:spPr bwMode="auto">
          <a:xfrm>
            <a:off x="126441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6" name="Picture 178" descr="C:\Users\sdunn\Documents\Pivotal Open Source\events\SpringOne2GX 2015\presentation\assets\icons\icon-uparrowcircle-white.png"/>
          <p:cNvPicPr>
            <a:picLocks noChangeAspect="1" noChangeArrowheads="1"/>
          </p:cNvPicPr>
          <p:nvPr/>
        </p:nvPicPr>
        <p:blipFill>
          <a:blip r:embed="rId116" cstate="print">
            <a:extLst>
              <a:ext uri="{28A0092B-C50C-407E-A947-70E740481C1C}">
                <a14:useLocalDpi xmlns:a14="http://schemas.microsoft.com/office/drawing/2010/main" val="0"/>
              </a:ext>
            </a:extLst>
          </a:blip>
          <a:srcRect/>
          <a:stretch>
            <a:fillRect/>
          </a:stretch>
        </p:blipFill>
        <p:spPr bwMode="auto">
          <a:xfrm>
            <a:off x="715752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121" descr="C:\Users\sdunn\Documents\Pivotal Open Source\events\SpringOne2GX 2015\presentation\assets\icons\icon-downarrowcircle-white.png"/>
          <p:cNvPicPr>
            <a:picLocks noChangeAspect="1" noChangeArrowheads="1"/>
          </p:cNvPicPr>
          <p:nvPr/>
        </p:nvPicPr>
        <p:blipFill>
          <a:blip r:embed="rId117" cstate="print">
            <a:extLst>
              <a:ext uri="{28A0092B-C50C-407E-A947-70E740481C1C}">
                <a14:useLocalDpi xmlns:a14="http://schemas.microsoft.com/office/drawing/2010/main" val="0"/>
              </a:ext>
            </a:extLst>
          </a:blip>
          <a:srcRect/>
          <a:stretch>
            <a:fillRect/>
          </a:stretch>
        </p:blipFill>
        <p:spPr bwMode="auto">
          <a:xfrm>
            <a:off x="761084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134" descr="C:\Users\sdunn\Documents\Pivotal Open Source\events\SpringOne2GX 2015\presentation\assets\icons\icon-leftrightcircle-white.png"/>
          <p:cNvPicPr>
            <a:picLocks noChangeAspect="1" noChangeArrowheads="1"/>
          </p:cNvPicPr>
          <p:nvPr/>
        </p:nvPicPr>
        <p:blipFill>
          <a:blip r:embed="rId118" cstate="print">
            <a:extLst>
              <a:ext uri="{28A0092B-C50C-407E-A947-70E740481C1C}">
                <a14:useLocalDpi xmlns:a14="http://schemas.microsoft.com/office/drawing/2010/main" val="0"/>
              </a:ext>
            </a:extLst>
          </a:blip>
          <a:srcRect/>
          <a:stretch>
            <a:fillRect/>
          </a:stretch>
        </p:blipFill>
        <p:spPr bwMode="auto">
          <a:xfrm>
            <a:off x="6704211"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5" name="Picture 167" descr="C:\Users\sdunn\Documents\Pivotal Open Source\events\SpringOne2GX 2015\presentation\assets\icons\icon-zoomin-white.png"/>
          <p:cNvPicPr>
            <a:picLocks noChangeAspect="1" noChangeArrowheads="1"/>
          </p:cNvPicPr>
          <p:nvPr/>
        </p:nvPicPr>
        <p:blipFill>
          <a:blip r:embed="rId119" cstate="print">
            <a:extLst>
              <a:ext uri="{28A0092B-C50C-407E-A947-70E740481C1C}">
                <a14:useLocalDpi xmlns:a14="http://schemas.microsoft.com/office/drawing/2010/main" val="0"/>
              </a:ext>
            </a:extLst>
          </a:blip>
          <a:srcRect/>
          <a:stretch>
            <a:fillRect/>
          </a:stretch>
        </p:blipFill>
        <p:spPr bwMode="auto">
          <a:xfrm>
            <a:off x="3984315"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20" name="Picture 172" descr="C:\Users\sdunn\Documents\Pivotal Open Source\events\SpringOne2GX 2015\presentation\assets\icons\icon-zoomout-white.png"/>
          <p:cNvPicPr>
            <a:picLocks noChangeAspect="1" noChangeArrowheads="1"/>
          </p:cNvPicPr>
          <p:nvPr/>
        </p:nvPicPr>
        <p:blipFill>
          <a:blip r:embed="rId120" cstate="print">
            <a:extLst>
              <a:ext uri="{28A0092B-C50C-407E-A947-70E740481C1C}">
                <a14:useLocalDpi xmlns:a14="http://schemas.microsoft.com/office/drawing/2010/main" val="0"/>
              </a:ext>
            </a:extLst>
          </a:blip>
          <a:srcRect/>
          <a:stretch>
            <a:fillRect/>
          </a:stretch>
        </p:blipFill>
        <p:spPr bwMode="auto">
          <a:xfrm>
            <a:off x="3530999"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139" descr="C:\Users\sdunn\Documents\Pivotal Open Source\events\SpringOne2GX 2015\presentation\assets\icons\icon-magnifyingglass-white.png"/>
          <p:cNvPicPr>
            <a:picLocks noChangeAspect="1" noChangeArrowheads="1"/>
          </p:cNvPicPr>
          <p:nvPr/>
        </p:nvPicPr>
        <p:blipFill>
          <a:blip r:embed="rId121" cstate="print">
            <a:extLst>
              <a:ext uri="{28A0092B-C50C-407E-A947-70E740481C1C}">
                <a14:useLocalDpi xmlns:a14="http://schemas.microsoft.com/office/drawing/2010/main" val="0"/>
              </a:ext>
            </a:extLst>
          </a:blip>
          <a:srcRect/>
          <a:stretch>
            <a:fillRect/>
          </a:stretch>
        </p:blipFill>
        <p:spPr bwMode="auto">
          <a:xfrm>
            <a:off x="307768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127" descr="C:\Users\sdunn\Documents\Pivotal Open Source\events\SpringOne2GX 2015\presentation\assets\icons\icon-highfive-white.png"/>
          <p:cNvPicPr>
            <a:picLocks noChangeAspect="1" noChangeArrowheads="1"/>
          </p:cNvPicPr>
          <p:nvPr/>
        </p:nvPicPr>
        <p:blipFill>
          <a:blip r:embed="rId122" cstate="print">
            <a:extLst>
              <a:ext uri="{28A0092B-C50C-407E-A947-70E740481C1C}">
                <a14:useLocalDpi xmlns:a14="http://schemas.microsoft.com/office/drawing/2010/main" val="0"/>
              </a:ext>
            </a:extLst>
          </a:blip>
          <a:srcRect/>
          <a:stretch>
            <a:fillRect/>
          </a:stretch>
        </p:blipFill>
        <p:spPr bwMode="auto">
          <a:xfrm>
            <a:off x="534426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143" descr="C:\Users\sdunn\Documents\Pivotal Open Source\events\SpringOne2GX 2015\presentation\assets\icons\icon-directselectiontool-white.png"/>
          <p:cNvPicPr>
            <a:picLocks noChangeAspect="1" noChangeArrowheads="1"/>
          </p:cNvPicPr>
          <p:nvPr/>
        </p:nvPicPr>
        <p:blipFill>
          <a:blip r:embed="rId123" cstate="print">
            <a:extLst>
              <a:ext uri="{28A0092B-C50C-407E-A947-70E740481C1C}">
                <a14:useLocalDpi xmlns:a14="http://schemas.microsoft.com/office/drawing/2010/main" val="0"/>
              </a:ext>
            </a:extLst>
          </a:blip>
          <a:srcRect/>
          <a:stretch>
            <a:fillRect/>
          </a:stretch>
        </p:blipFill>
        <p:spPr bwMode="auto">
          <a:xfrm>
            <a:off x="4437631"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47" descr="C:\Users\sdunn\Documents\Pivotal Open Source\events\SpringOne2GX 2015\presentation\assets\icons\icon-caution-white.png"/>
          <p:cNvPicPr>
            <a:picLocks noChangeAspect="1" noChangeArrowheads="1"/>
          </p:cNvPicPr>
          <p:nvPr/>
        </p:nvPicPr>
        <p:blipFill>
          <a:blip r:embed="rId124" cstate="print">
            <a:extLst>
              <a:ext uri="{28A0092B-C50C-407E-A947-70E740481C1C}">
                <a14:useLocalDpi xmlns:a14="http://schemas.microsoft.com/office/drawing/2010/main" val="0"/>
              </a:ext>
            </a:extLst>
          </a:blip>
          <a:srcRect/>
          <a:stretch>
            <a:fillRect/>
          </a:stretch>
        </p:blipFill>
        <p:spPr bwMode="auto">
          <a:xfrm>
            <a:off x="262436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53" descr="C:\Users\sdunn\Documents\Pivotal Open Source\events\SpringOne2GX 2015\presentation\assets\icons\icon-checkmarkcircle-white.png"/>
          <p:cNvPicPr>
            <a:picLocks noChangeAspect="1" noChangeArrowheads="1"/>
          </p:cNvPicPr>
          <p:nvPr/>
        </p:nvPicPr>
        <p:blipFill>
          <a:blip r:embed="rId125" cstate="print">
            <a:extLst>
              <a:ext uri="{28A0092B-C50C-407E-A947-70E740481C1C}">
                <a14:useLocalDpi xmlns:a14="http://schemas.microsoft.com/office/drawing/2010/main" val="0"/>
              </a:ext>
            </a:extLst>
          </a:blip>
          <a:srcRect/>
          <a:stretch>
            <a:fillRect/>
          </a:stretch>
        </p:blipFill>
        <p:spPr bwMode="auto">
          <a:xfrm>
            <a:off x="2171051"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57" descr="C:\Users\sdunn\Documents\Pivotal Open Source\events\SpringOne2GX 2015\presentation\assets\icons\icon-checkmark-white.png"/>
          <p:cNvPicPr>
            <a:picLocks noChangeAspect="1" noChangeArrowheads="1"/>
          </p:cNvPicPr>
          <p:nvPr/>
        </p:nvPicPr>
        <p:blipFill>
          <a:blip r:embed="rId126" cstate="print">
            <a:extLst>
              <a:ext uri="{28A0092B-C50C-407E-A947-70E740481C1C}">
                <a14:useLocalDpi xmlns:a14="http://schemas.microsoft.com/office/drawing/2010/main" val="0"/>
              </a:ext>
            </a:extLst>
          </a:blip>
          <a:srcRect/>
          <a:stretch>
            <a:fillRect/>
          </a:stretch>
        </p:blipFill>
        <p:spPr bwMode="auto">
          <a:xfrm>
            <a:off x="1717735"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128" descr="C:\Users\sdunn\Documents\Pivotal Open Source\events\SpringOne2GX 2015\presentation\assets\icons\icon-hourglass-white.png"/>
          <p:cNvPicPr>
            <a:picLocks noChangeAspect="1" noChangeArrowheads="1"/>
          </p:cNvPicPr>
          <p:nvPr/>
        </p:nvPicPr>
        <p:blipFill>
          <a:blip r:embed="rId127" cstate="print">
            <a:extLst>
              <a:ext uri="{28A0092B-C50C-407E-A947-70E740481C1C}">
                <a14:useLocalDpi xmlns:a14="http://schemas.microsoft.com/office/drawing/2010/main" val="0"/>
              </a:ext>
            </a:extLst>
          </a:blip>
          <a:srcRect/>
          <a:stretch>
            <a:fillRect/>
          </a:stretch>
        </p:blipFill>
        <p:spPr bwMode="auto">
          <a:xfrm>
            <a:off x="357787"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22" descr="C:\Users\sdunn\Documents\Pivotal Open Source\events\SpringOne2GX 2015\presentation\assets\icons\icon-bell-white.png"/>
          <p:cNvPicPr>
            <a:picLocks noChangeAspect="1" noChangeArrowheads="1"/>
          </p:cNvPicPr>
          <p:nvPr/>
        </p:nvPicPr>
        <p:blipFill>
          <a:blip r:embed="rId128" cstate="print">
            <a:extLst>
              <a:ext uri="{28A0092B-C50C-407E-A947-70E740481C1C}">
                <a14:useLocalDpi xmlns:a14="http://schemas.microsoft.com/office/drawing/2010/main" val="0"/>
              </a:ext>
            </a:extLst>
          </a:blip>
          <a:srcRect/>
          <a:stretch>
            <a:fillRect/>
          </a:stretch>
        </p:blipFill>
        <p:spPr bwMode="auto">
          <a:xfrm>
            <a:off x="811103" y="43369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71" name="Picture 123" descr="C:\Users\sdunn\Documents\Pivotal Open Source\events\SpringOne2GX 2015\presentation\assets\icons\icon-unlock-white.png"/>
          <p:cNvPicPr>
            <a:picLocks noChangeAspect="1" noChangeArrowheads="1"/>
          </p:cNvPicPr>
          <p:nvPr/>
        </p:nvPicPr>
        <p:blipFill>
          <a:blip r:embed="rId129" cstate="print">
            <a:extLst>
              <a:ext uri="{28A0092B-C50C-407E-A947-70E740481C1C}">
                <a14:useLocalDpi xmlns:a14="http://schemas.microsoft.com/office/drawing/2010/main" val="0"/>
              </a:ext>
            </a:extLst>
          </a:blip>
          <a:srcRect/>
          <a:stretch>
            <a:fillRect/>
          </a:stretch>
        </p:blipFill>
        <p:spPr bwMode="auto">
          <a:xfrm>
            <a:off x="86776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138" descr="C:\Users\sdunn\Documents\Pivotal Open Source\events\SpringOne2GX 2015\presentation\assets\icons\icon-lockpad-white.png"/>
          <p:cNvPicPr>
            <a:picLocks noChangeAspect="1" noChangeArrowheads="1"/>
          </p:cNvPicPr>
          <p:nvPr/>
        </p:nvPicPr>
        <p:blipFill>
          <a:blip r:embed="rId130" cstate="print">
            <a:extLst>
              <a:ext uri="{28A0092B-C50C-407E-A947-70E740481C1C}">
                <a14:useLocalDpi xmlns:a14="http://schemas.microsoft.com/office/drawing/2010/main" val="0"/>
              </a:ext>
            </a:extLst>
          </a:blip>
          <a:srcRect/>
          <a:stretch>
            <a:fillRect/>
          </a:stretch>
        </p:blipFill>
        <p:spPr bwMode="auto">
          <a:xfrm>
            <a:off x="357787"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195" name="Picture 147" descr="C:\Users\sdunn\Documents\Pivotal Open Source\events\SpringOne2GX 2015\presentation\assets\icons\icon-USBgraphic-white.png"/>
          <p:cNvPicPr>
            <a:picLocks noChangeAspect="1" noChangeArrowheads="1"/>
          </p:cNvPicPr>
          <p:nvPr/>
        </p:nvPicPr>
        <p:blipFill>
          <a:blip r:embed="rId131" cstate="print">
            <a:extLst>
              <a:ext uri="{28A0092B-C50C-407E-A947-70E740481C1C}">
                <a14:useLocalDpi xmlns:a14="http://schemas.microsoft.com/office/drawing/2010/main" val="0"/>
              </a:ext>
            </a:extLst>
          </a:blip>
          <a:srcRect/>
          <a:stretch>
            <a:fillRect/>
          </a:stretch>
        </p:blipFill>
        <p:spPr bwMode="auto">
          <a:xfrm>
            <a:off x="5457597"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05" name="Picture 157" descr="C:\Users\sdunn\Documents\Pivotal Open Source\events\SpringOne2GX 2015\presentation\assets\icons\icon-wireless-white.png"/>
          <p:cNvPicPr>
            <a:picLocks noChangeAspect="1" noChangeArrowheads="1"/>
          </p:cNvPicPr>
          <p:nvPr/>
        </p:nvPicPr>
        <p:blipFill>
          <a:blip r:embed="rId132" cstate="print">
            <a:extLst>
              <a:ext uri="{28A0092B-C50C-407E-A947-70E740481C1C}">
                <a14:useLocalDpi xmlns:a14="http://schemas.microsoft.com/office/drawing/2010/main" val="0"/>
              </a:ext>
            </a:extLst>
          </a:blip>
          <a:srcRect/>
          <a:stretch>
            <a:fillRect/>
          </a:stretch>
        </p:blipFill>
        <p:spPr bwMode="auto">
          <a:xfrm>
            <a:off x="5967578"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210" name="Picture 162" descr="C:\Users\sdunn\Documents\Pivotal Open Source\events\SpringOne2GX 2015\presentation\assets\icons\icon-wrenchcross-white.png"/>
          <p:cNvPicPr>
            <a:picLocks noChangeAspect="1" noChangeArrowheads="1"/>
          </p:cNvPicPr>
          <p:nvPr/>
        </p:nvPicPr>
        <p:blipFill>
          <a:blip r:embed="rId133" cstate="print">
            <a:extLst>
              <a:ext uri="{28A0092B-C50C-407E-A947-70E740481C1C}">
                <a14:useLocalDpi xmlns:a14="http://schemas.microsoft.com/office/drawing/2010/main" val="0"/>
              </a:ext>
            </a:extLst>
          </a:blip>
          <a:srcRect/>
          <a:stretch>
            <a:fillRect/>
          </a:stretch>
        </p:blipFill>
        <p:spPr bwMode="auto">
          <a:xfrm>
            <a:off x="2397711"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131" descr="C:\Users\sdunn\Documents\Pivotal Open Source\events\SpringOne2GX 2015\presentation\assets\icons\icon-key-white.png"/>
          <p:cNvPicPr>
            <a:picLocks noChangeAspect="1" noChangeArrowheads="1"/>
          </p:cNvPicPr>
          <p:nvPr/>
        </p:nvPicPr>
        <p:blipFill>
          <a:blip r:embed="rId134" cstate="print">
            <a:extLst>
              <a:ext uri="{28A0092B-C50C-407E-A947-70E740481C1C}">
                <a14:useLocalDpi xmlns:a14="http://schemas.microsoft.com/office/drawing/2010/main" val="0"/>
              </a:ext>
            </a:extLst>
          </a:blip>
          <a:srcRect/>
          <a:stretch>
            <a:fillRect/>
          </a:stretch>
        </p:blipFill>
        <p:spPr bwMode="auto">
          <a:xfrm>
            <a:off x="1377749"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124" descr="C:\Users\sdunn\Documents\Pivotal Open Source\events\SpringOne2GX 2015\presentation\assets\icons\icon-gears-white.png"/>
          <p:cNvPicPr>
            <a:picLocks noChangeAspect="1" noChangeArrowheads="1"/>
          </p:cNvPicPr>
          <p:nvPr/>
        </p:nvPicPr>
        <p:blipFill>
          <a:blip r:embed="rId135" cstate="print">
            <a:extLst>
              <a:ext uri="{28A0092B-C50C-407E-A947-70E740481C1C}">
                <a14:useLocalDpi xmlns:a14="http://schemas.microsoft.com/office/drawing/2010/main" val="0"/>
              </a:ext>
            </a:extLst>
          </a:blip>
          <a:srcRect/>
          <a:stretch>
            <a:fillRect/>
          </a:stretch>
        </p:blipFill>
        <p:spPr bwMode="auto">
          <a:xfrm>
            <a:off x="1887730"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17" descr="C:\Users\sdunn\Documents\Pivotal Open Source\events\SpringOne2GX 2015\presentation\assets\icons\icon-beaker-white.png"/>
          <p:cNvPicPr>
            <a:picLocks noChangeAspect="1" noChangeArrowheads="1"/>
          </p:cNvPicPr>
          <p:nvPr/>
        </p:nvPicPr>
        <p:blipFill>
          <a:blip r:embed="rId136" cstate="print">
            <a:extLst>
              <a:ext uri="{28A0092B-C50C-407E-A947-70E740481C1C}">
                <a14:useLocalDpi xmlns:a14="http://schemas.microsoft.com/office/drawing/2010/main" val="0"/>
              </a:ext>
            </a:extLst>
          </a:blip>
          <a:srcRect/>
          <a:stretch>
            <a:fillRect/>
          </a:stretch>
        </p:blipFill>
        <p:spPr bwMode="auto">
          <a:xfrm>
            <a:off x="2907692"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140" descr="C:\Users\sdunn\Documents\Pivotal Open Source\events\SpringOne2GX 2015\presentation\assets\icons\icon-meterread-white.png"/>
          <p:cNvPicPr>
            <a:picLocks noChangeAspect="1" noChangeArrowheads="1"/>
          </p:cNvPicPr>
          <p:nvPr/>
        </p:nvPicPr>
        <p:blipFill>
          <a:blip r:embed="rId137" cstate="print">
            <a:extLst>
              <a:ext uri="{28A0092B-C50C-407E-A947-70E740481C1C}">
                <a14:useLocalDpi xmlns:a14="http://schemas.microsoft.com/office/drawing/2010/main" val="0"/>
              </a:ext>
            </a:extLst>
          </a:blip>
          <a:srcRect/>
          <a:stretch>
            <a:fillRect/>
          </a:stretch>
        </p:blipFill>
        <p:spPr bwMode="auto">
          <a:xfrm>
            <a:off x="3417673"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136" descr="C:\Users\sdunn\Documents\Pivotal Open Source\events\SpringOne2GX 2015\presentation\assets\icons\icon-lifesaver-white.png"/>
          <p:cNvPicPr>
            <a:picLocks noChangeAspect="1" noChangeArrowheads="1"/>
          </p:cNvPicPr>
          <p:nvPr/>
        </p:nvPicPr>
        <p:blipFill>
          <a:blip r:embed="rId138" cstate="print">
            <a:extLst>
              <a:ext uri="{28A0092B-C50C-407E-A947-70E740481C1C}">
                <a14:useLocalDpi xmlns:a14="http://schemas.microsoft.com/office/drawing/2010/main" val="0"/>
              </a:ext>
            </a:extLst>
          </a:blip>
          <a:srcRect/>
          <a:stretch>
            <a:fillRect/>
          </a:stretch>
        </p:blipFill>
        <p:spPr bwMode="auto">
          <a:xfrm>
            <a:off x="3927654"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2" name="Picture 7" descr="C:\Users\sdunn\Documents\Pivotal Open Source\events\SpringOne2GX 2015\presentation\assets\icons\icon-3people-white.png"/>
          <p:cNvPicPr>
            <a:picLocks noChangeAspect="1" noChangeArrowheads="1"/>
          </p:cNvPicPr>
          <p:nvPr/>
        </p:nvPicPr>
        <p:blipFill>
          <a:blip r:embed="rId139" cstate="print">
            <a:extLst>
              <a:ext uri="{28A0092B-C50C-407E-A947-70E740481C1C}">
                <a14:useLocalDpi xmlns:a14="http://schemas.microsoft.com/office/drawing/2010/main" val="0"/>
              </a:ext>
            </a:extLst>
          </a:blip>
          <a:srcRect/>
          <a:stretch>
            <a:fillRect/>
          </a:stretch>
        </p:blipFill>
        <p:spPr bwMode="auto">
          <a:xfrm>
            <a:off x="8007502"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93" name="Picture 12" descr="C:\Users\sdunn\Documents\Pivotal Open Source\events\SpringOne2GX 2015\presentation\assets\icons\icon-avatar-white.png"/>
          <p:cNvPicPr>
            <a:picLocks noChangeAspect="1" noChangeArrowheads="1"/>
          </p:cNvPicPr>
          <p:nvPr/>
        </p:nvPicPr>
        <p:blipFill>
          <a:blip r:embed="rId140" cstate="print">
            <a:extLst>
              <a:ext uri="{28A0092B-C50C-407E-A947-70E740481C1C}">
                <a14:useLocalDpi xmlns:a14="http://schemas.microsoft.com/office/drawing/2010/main" val="0"/>
              </a:ext>
            </a:extLst>
          </a:blip>
          <a:srcRect/>
          <a:stretch>
            <a:fillRect/>
          </a:stretch>
        </p:blipFill>
        <p:spPr bwMode="auto">
          <a:xfrm>
            <a:off x="7497521"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102" descr="C:\Users\sdunn\Documents\Pivotal Open Source\events\SpringOne2GX 2015\presentation\assets\icons\icon-connectivitysymbol-white.png"/>
          <p:cNvPicPr>
            <a:picLocks noChangeAspect="1" noChangeArrowheads="1"/>
          </p:cNvPicPr>
          <p:nvPr/>
        </p:nvPicPr>
        <p:blipFill>
          <a:blip r:embed="rId141" cstate="print">
            <a:extLst>
              <a:ext uri="{28A0092B-C50C-407E-A947-70E740481C1C}">
                <a14:useLocalDpi xmlns:a14="http://schemas.microsoft.com/office/drawing/2010/main" val="0"/>
              </a:ext>
            </a:extLst>
          </a:blip>
          <a:srcRect/>
          <a:stretch>
            <a:fillRect/>
          </a:stretch>
        </p:blipFill>
        <p:spPr bwMode="auto">
          <a:xfrm>
            <a:off x="6987540"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107" descr="C:\Users\sdunn\Documents\Pivotal Open Source\events\SpringOne2GX 2015\presentation\assets\icons\icon-conversationgraphic-white.png"/>
          <p:cNvPicPr>
            <a:picLocks noChangeAspect="1" noChangeArrowheads="1"/>
          </p:cNvPicPr>
          <p:nvPr/>
        </p:nvPicPr>
        <p:blipFill>
          <a:blip r:embed="rId142" cstate="print">
            <a:extLst>
              <a:ext uri="{28A0092B-C50C-407E-A947-70E740481C1C}">
                <a14:useLocalDpi xmlns:a14="http://schemas.microsoft.com/office/drawing/2010/main" val="0"/>
              </a:ext>
            </a:extLst>
          </a:blip>
          <a:srcRect/>
          <a:stretch>
            <a:fillRect/>
          </a:stretch>
        </p:blipFill>
        <p:spPr bwMode="auto">
          <a:xfrm>
            <a:off x="6477559"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122" descr="C:\Users\sdunn\Documents\Pivotal Open Source\events\SpringOne2GX 2015\presentation\assets\icons\icon-earth-white.png"/>
          <p:cNvPicPr>
            <a:picLocks noChangeAspect="1" noChangeArrowheads="1"/>
          </p:cNvPicPr>
          <p:nvPr/>
        </p:nvPicPr>
        <p:blipFill>
          <a:blip r:embed="rId143" cstate="print">
            <a:extLst>
              <a:ext uri="{28A0092B-C50C-407E-A947-70E740481C1C}">
                <a14:useLocalDpi xmlns:a14="http://schemas.microsoft.com/office/drawing/2010/main" val="0"/>
              </a:ext>
            </a:extLst>
          </a:blip>
          <a:srcRect/>
          <a:stretch>
            <a:fillRect/>
          </a:stretch>
        </p:blipFill>
        <p:spPr bwMode="auto">
          <a:xfrm>
            <a:off x="4437635"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12" name="Picture 123" descr="C:\Users\sdunn\Documents\Pivotal Open Source\events\SpringOne2GX 2015\presentation\assets\icons\icon-funnel-white.png"/>
          <p:cNvPicPr>
            <a:picLocks noChangeAspect="1" noChangeArrowheads="1"/>
          </p:cNvPicPr>
          <p:nvPr/>
        </p:nvPicPr>
        <p:blipFill>
          <a:blip r:embed="rId144" cstate="print">
            <a:extLst>
              <a:ext uri="{28A0092B-C50C-407E-A947-70E740481C1C}">
                <a14:useLocalDpi xmlns:a14="http://schemas.microsoft.com/office/drawing/2010/main" val="0"/>
              </a:ext>
            </a:extLst>
          </a:blip>
          <a:srcRect/>
          <a:stretch>
            <a:fillRect/>
          </a:stretch>
        </p:blipFill>
        <p:spPr bwMode="auto">
          <a:xfrm>
            <a:off x="4947616" y="203835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179" descr="C:\Users\sdunn\Documents\Pivotal Open Source\events\SpringOne2GX 2015\presentation\assets\icons\icon-thoughtbubble-white.png"/>
          <p:cNvPicPr>
            <a:picLocks noChangeAspect="1" noChangeArrowheads="1"/>
          </p:cNvPicPr>
          <p:nvPr/>
        </p:nvPicPr>
        <p:blipFill>
          <a:blip r:embed="rId145" cstate="print">
            <a:extLst>
              <a:ext uri="{28A0092B-C50C-407E-A947-70E740481C1C}">
                <a14:useLocalDpi xmlns:a14="http://schemas.microsoft.com/office/drawing/2010/main" val="0"/>
              </a:ext>
            </a:extLst>
          </a:blip>
          <a:srcRect/>
          <a:stretch>
            <a:fillRect/>
          </a:stretch>
        </p:blipFill>
        <p:spPr bwMode="auto">
          <a:xfrm>
            <a:off x="8517476" y="203835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89316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CHARTS &amp; TABLES</a:t>
            </a:r>
            <a:endParaRPr lang="en-US" dirty="0"/>
          </a:p>
        </p:txBody>
      </p:sp>
      <p:sp>
        <p:nvSpPr>
          <p:cNvPr id="2" name="Slide Number Placeholder 1"/>
          <p:cNvSpPr>
            <a:spLocks noGrp="1"/>
          </p:cNvSpPr>
          <p:nvPr>
            <p:ph type="sldNum" sz="quarter" idx="12"/>
          </p:nvPr>
        </p:nvSpPr>
        <p:spPr/>
        <p:txBody>
          <a:bodyPr/>
          <a:lstStyle/>
          <a:p>
            <a:fld id="{3CA7D8A6-1136-4C38-ADB5-83A54ED516A9}" type="slidenum">
              <a:rPr lang="en-US" smtClean="0"/>
              <a:pPr/>
              <a:t>27</a:t>
            </a:fld>
            <a:endParaRPr lang="en-US"/>
          </a:p>
        </p:txBody>
      </p:sp>
    </p:spTree>
    <p:extLst>
      <p:ext uri="{BB962C8B-B14F-4D97-AF65-F5344CB8AC3E}">
        <p14:creationId xmlns:p14="http://schemas.microsoft.com/office/powerpoint/2010/main" val="234045572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Pie Chart</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28</a:t>
            </a:fld>
            <a:endParaRPr lang="en-US"/>
          </a:p>
        </p:txBody>
      </p:sp>
      <p:graphicFrame>
        <p:nvGraphicFramePr>
          <p:cNvPr id="4" name="Chart 3"/>
          <p:cNvGraphicFramePr/>
          <p:nvPr>
            <p:extLst>
              <p:ext uri="{D42A27DB-BD31-4B8C-83A1-F6EECF244321}">
                <p14:modId xmlns:p14="http://schemas.microsoft.com/office/powerpoint/2010/main" val="1789814048"/>
              </p:ext>
            </p:extLst>
          </p:nvPr>
        </p:nvGraphicFramePr>
        <p:xfrm>
          <a:off x="1828800" y="971550"/>
          <a:ext cx="54102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4336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Bar Chart</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29</a:t>
            </a:fld>
            <a:endParaRPr lang="en-US"/>
          </a:p>
        </p:txBody>
      </p:sp>
      <p:graphicFrame>
        <p:nvGraphicFramePr>
          <p:cNvPr id="4" name="Chart 3"/>
          <p:cNvGraphicFramePr/>
          <p:nvPr>
            <p:extLst>
              <p:ext uri="{D42A27DB-BD31-4B8C-83A1-F6EECF244321}">
                <p14:modId xmlns:p14="http://schemas.microsoft.com/office/powerpoint/2010/main" val="1259693582"/>
              </p:ext>
            </p:extLst>
          </p:nvPr>
        </p:nvGraphicFramePr>
        <p:xfrm>
          <a:off x="350838" y="971550"/>
          <a:ext cx="60960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63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Collection&lt;</a:t>
            </a:r>
            <a:r>
              <a:rPr lang="en-US" dirty="0" err="1" smtClean="0"/>
              <a:t>SpringBootApplication</a:t>
            </a:r>
            <a:r>
              <a:rPr lang="en-US" dirty="0" smtClean="0"/>
              <a:t>&gt;</a:t>
            </a:r>
            <a:endParaRPr lang="en-US" dirty="0"/>
          </a:p>
        </p:txBody>
      </p:sp>
      <p:sp>
        <p:nvSpPr>
          <p:cNvPr id="3" name="Slide Number Placeholder 2"/>
          <p:cNvSpPr>
            <a:spLocks noGrp="1"/>
          </p:cNvSpPr>
          <p:nvPr>
            <p:ph type="sldNum" sz="quarter" idx="11"/>
          </p:nvPr>
        </p:nvSpPr>
        <p:spPr/>
        <p:txBody>
          <a:bodyPr/>
          <a:lstStyle/>
          <a:p>
            <a:fld id="{3CA7D8A6-1136-4C38-ADB5-83A54ED516A9}" type="slidenum">
              <a:rPr lang="en-US" smtClean="0"/>
              <a:pPr/>
              <a:t>3</a:t>
            </a:fld>
            <a:endParaRPr lang="en-US"/>
          </a:p>
        </p:txBody>
      </p:sp>
      <p:sp>
        <p:nvSpPr>
          <p:cNvPr id="15" name="AutoShape 4"/>
          <p:cNvSpPr>
            <a:spLocks noChangeArrowheads="1"/>
          </p:cNvSpPr>
          <p:nvPr/>
        </p:nvSpPr>
        <p:spPr bwMode="auto">
          <a:xfrm>
            <a:off x="6324600" y="1885950"/>
            <a:ext cx="175260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16" name="AutoShape 4"/>
          <p:cNvSpPr>
            <a:spLocks noChangeArrowheads="1"/>
          </p:cNvSpPr>
          <p:nvPr/>
        </p:nvSpPr>
        <p:spPr bwMode="auto">
          <a:xfrm>
            <a:off x="457200" y="1885950"/>
            <a:ext cx="213360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dirty="0" smtClean="0">
                <a:solidFill>
                  <a:schemeClr val="bg1"/>
                </a:solidFill>
              </a:rPr>
              <a:t>Recommendations</a:t>
            </a:r>
            <a:endParaRPr lang="en-US" dirty="0">
              <a:solidFill>
                <a:schemeClr val="bg1"/>
              </a:solidFill>
            </a:endParaRPr>
          </a:p>
        </p:txBody>
      </p:sp>
      <p:cxnSp>
        <p:nvCxnSpPr>
          <p:cNvPr id="17" name="Straight Arrow Connector 16"/>
          <p:cNvCxnSpPr>
            <a:stCxn id="16" idx="3"/>
            <a:endCxn id="15" idx="1"/>
          </p:cNvCxnSpPr>
          <p:nvPr/>
        </p:nvCxnSpPr>
        <p:spPr>
          <a:xfrm>
            <a:off x="2590800" y="2282140"/>
            <a:ext cx="3733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90800" y="1809750"/>
            <a:ext cx="2128734" cy="369332"/>
          </a:xfrm>
          <a:prstGeom prst="rect">
            <a:avLst/>
          </a:prstGeom>
          <a:noFill/>
        </p:spPr>
        <p:txBody>
          <a:bodyPr wrap="none" rtlCol="0">
            <a:spAutoFit/>
          </a:bodyPr>
          <a:lstStyle/>
          <a:p>
            <a:r>
              <a:rPr lang="en-US" dirty="0" smtClean="0"/>
              <a:t>REST to DNS name</a:t>
            </a:r>
            <a:endParaRPr lang="en-US" dirty="0"/>
          </a:p>
        </p:txBody>
      </p:sp>
    </p:spTree>
    <p:extLst>
      <p:ext uri="{BB962C8B-B14F-4D97-AF65-F5344CB8AC3E}">
        <p14:creationId xmlns:p14="http://schemas.microsoft.com/office/powerpoint/2010/main" val="30558625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Sample Line Chart</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30</a:t>
            </a:fld>
            <a:endParaRPr lang="en-US"/>
          </a:p>
        </p:txBody>
      </p:sp>
      <p:graphicFrame>
        <p:nvGraphicFramePr>
          <p:cNvPr id="4" name="Chart 3"/>
          <p:cNvGraphicFramePr/>
          <p:nvPr>
            <p:extLst>
              <p:ext uri="{D42A27DB-BD31-4B8C-83A1-F6EECF244321}">
                <p14:modId xmlns:p14="http://schemas.microsoft.com/office/powerpoint/2010/main" val="3944861066"/>
              </p:ext>
            </p:extLst>
          </p:nvPr>
        </p:nvGraphicFramePr>
        <p:xfrm>
          <a:off x="381000" y="1123950"/>
          <a:ext cx="6096000" cy="335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304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Table</a:t>
            </a:r>
            <a:endParaRPr lang="en-US" dirty="0"/>
          </a:p>
        </p:txBody>
      </p:sp>
      <p:sp>
        <p:nvSpPr>
          <p:cNvPr id="2" name="Slide Number Placeholder 1"/>
          <p:cNvSpPr>
            <a:spLocks noGrp="1"/>
          </p:cNvSpPr>
          <p:nvPr>
            <p:ph type="sldNum" sz="quarter" idx="11"/>
          </p:nvPr>
        </p:nvSpPr>
        <p:spPr/>
        <p:txBody>
          <a:bodyPr/>
          <a:lstStyle/>
          <a:p>
            <a:fld id="{3CA7D8A6-1136-4C38-ADB5-83A54ED516A9}" type="slidenum">
              <a:rPr lang="en-US" smtClean="0"/>
              <a:pPr/>
              <a:t>31</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16022347"/>
              </p:ext>
            </p:extLst>
          </p:nvPr>
        </p:nvGraphicFramePr>
        <p:xfrm>
          <a:off x="864431" y="1193904"/>
          <a:ext cx="7372665" cy="2594856"/>
        </p:xfrm>
        <a:graphic>
          <a:graphicData uri="http://schemas.openxmlformats.org/drawingml/2006/table">
            <a:tbl>
              <a:tblPr firstRow="1" bandRow="1">
                <a:effectLst/>
                <a:tableStyleId>{5C22544A-7EE6-4342-B048-85BDC9FD1C3A}</a:tableStyleId>
              </a:tblPr>
              <a:tblGrid>
                <a:gridCol w="1474533"/>
                <a:gridCol w="1474533"/>
                <a:gridCol w="1474533"/>
                <a:gridCol w="1474533"/>
                <a:gridCol w="1474533"/>
              </a:tblGrid>
              <a:tr h="432476">
                <a:tc>
                  <a:txBody>
                    <a:bodyPr/>
                    <a:lstStyle/>
                    <a:p>
                      <a:pPr algn="ct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2007</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2008</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2009</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c>
                  <a:txBody>
                    <a:bodyPr/>
                    <a:lstStyle/>
                    <a:p>
                      <a:pPr algn="ctr"/>
                      <a:r>
                        <a:rPr lang="en-US" sz="1400" b="1" dirty="0" smtClean="0">
                          <a:solidFill>
                            <a:srgbClr val="FFFFFF"/>
                          </a:solidFill>
                        </a:rPr>
                        <a:t>2010</a:t>
                      </a:r>
                      <a:endParaRPr lang="en-US" sz="1400" b="1" dirty="0">
                        <a:solidFill>
                          <a:srgbClr val="FFFFFF"/>
                        </a:solidFill>
                      </a:endParaRPr>
                    </a:p>
                  </a:txBody>
                  <a:tcPr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3333"/>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1</a:t>
                      </a:r>
                      <a:endParaRPr lang="en-US" sz="1200" b="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2.4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6.4</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4.1</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6.6</a:t>
                      </a:r>
                      <a:endParaRPr lang="en-US" sz="1200" dirty="0">
                        <a:solidFill>
                          <a:srgbClr val="333333"/>
                        </a:solidFill>
                      </a:endParaRPr>
                    </a:p>
                  </a:txBody>
                  <a:tcPr marT="34290" marB="34290" anchor="ctr">
                    <a:lnL w="12700" cmpd="sng">
                      <a:noFill/>
                    </a:lnL>
                    <a:lnR w="12700" cmpd="sng">
                      <a:noFill/>
                    </a:lnR>
                    <a:lnT w="381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2</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8.2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4.5</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3.8</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3</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1.9</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9.6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4</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6.7</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200" dirty="0" smtClean="0">
                          <a:solidFill>
                            <a:srgbClr val="333333"/>
                          </a:solidFill>
                        </a:rPr>
                        <a:t>2.2</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432476">
                <a:tc>
                  <a:txBody>
                    <a:bodyPr/>
                    <a:lstStyle/>
                    <a:p>
                      <a:pPr algn="ctr"/>
                      <a:r>
                        <a:rPr lang="en-US" sz="1200" b="0" dirty="0" smtClean="0">
                          <a:solidFill>
                            <a:srgbClr val="333333"/>
                          </a:solidFill>
                        </a:rPr>
                        <a:t>Category</a:t>
                      </a:r>
                      <a:r>
                        <a:rPr lang="en-US" sz="1200" b="0" baseline="0" dirty="0" smtClean="0">
                          <a:solidFill>
                            <a:srgbClr val="333333"/>
                          </a:solidFill>
                        </a:rPr>
                        <a:t> 5</a:t>
                      </a:r>
                      <a:endParaRPr lang="en-US" sz="1200" b="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4.3</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5.6</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7.1</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pPr algn="ctr"/>
                      <a:r>
                        <a:rPr lang="en-US" sz="1200" dirty="0" smtClean="0">
                          <a:solidFill>
                            <a:srgbClr val="333333"/>
                          </a:solidFill>
                        </a:rPr>
                        <a:t>3.4</a:t>
                      </a:r>
                      <a:endParaRPr lang="en-US" sz="1200" dirty="0">
                        <a:solidFill>
                          <a:srgbClr val="333333"/>
                        </a:solidFill>
                      </a:endParaRPr>
                    </a:p>
                  </a:txBody>
                  <a:tcPr marT="34290" marB="34290" anchor="ctr">
                    <a:lnL w="12700" cmpd="sng">
                      <a:noFill/>
                    </a:lnL>
                    <a:lnR w="12700" cmpd="sng">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r>
            </a:tbl>
          </a:graphicData>
        </a:graphic>
      </p:graphicFrame>
    </p:spTree>
    <p:extLst>
      <p:ext uri="{BB962C8B-B14F-4D97-AF65-F5344CB8AC3E}">
        <p14:creationId xmlns:p14="http://schemas.microsoft.com/office/powerpoint/2010/main" val="429036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Collection&lt;</a:t>
            </a:r>
            <a:r>
              <a:rPr lang="en-US" dirty="0" err="1" smtClean="0"/>
              <a:t>SpringBootApplication</a:t>
            </a:r>
            <a:r>
              <a:rPr lang="en-US" dirty="0" smtClean="0"/>
              <a:t>&gt;</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4</a:t>
            </a:fld>
            <a:endParaRPr lang="en-US" dirty="0"/>
          </a:p>
        </p:txBody>
      </p:sp>
      <p:sp>
        <p:nvSpPr>
          <p:cNvPr id="6" name="AutoShape 4"/>
          <p:cNvSpPr>
            <a:spLocks noChangeArrowheads="1"/>
          </p:cNvSpPr>
          <p:nvPr/>
        </p:nvSpPr>
        <p:spPr bwMode="auto">
          <a:xfrm>
            <a:off x="457200" y="1885950"/>
            <a:ext cx="213360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dirty="0" smtClean="0">
                <a:solidFill>
                  <a:schemeClr val="bg1"/>
                </a:solidFill>
              </a:rPr>
              <a:t>Recommendations</a:t>
            </a:r>
            <a:endParaRPr lang="en-US" dirty="0">
              <a:solidFill>
                <a:schemeClr val="bg1"/>
              </a:solidFill>
            </a:endParaRPr>
          </a:p>
        </p:txBody>
      </p:sp>
      <p:cxnSp>
        <p:nvCxnSpPr>
          <p:cNvPr id="7" name="Straight Arrow Connector 6"/>
          <p:cNvCxnSpPr>
            <a:stCxn id="6" idx="3"/>
            <a:endCxn id="26" idx="1"/>
          </p:cNvCxnSpPr>
          <p:nvPr/>
        </p:nvCxnSpPr>
        <p:spPr>
          <a:xfrm>
            <a:off x="2590800" y="228214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828800" y="1428750"/>
            <a:ext cx="2128734" cy="369332"/>
          </a:xfrm>
          <a:prstGeom prst="rect">
            <a:avLst/>
          </a:prstGeom>
          <a:noFill/>
        </p:spPr>
        <p:txBody>
          <a:bodyPr wrap="none" rtlCol="0">
            <a:spAutoFit/>
          </a:bodyPr>
          <a:lstStyle/>
          <a:p>
            <a:r>
              <a:rPr lang="en-US" dirty="0" smtClean="0"/>
              <a:t>REST to DNS name</a:t>
            </a:r>
            <a:endParaRPr lang="en-US" dirty="0"/>
          </a:p>
        </p:txBody>
      </p:sp>
      <p:sp>
        <p:nvSpPr>
          <p:cNvPr id="12" name="AutoShape 4"/>
          <p:cNvSpPr>
            <a:spLocks noChangeArrowheads="1"/>
          </p:cNvSpPr>
          <p:nvPr/>
        </p:nvSpPr>
        <p:spPr bwMode="auto">
          <a:xfrm>
            <a:off x="5029200" y="1885950"/>
            <a:ext cx="1658212"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Elastic</a:t>
            </a:r>
            <a:r>
              <a:rPr lang="en-US" dirty="0">
                <a:solidFill>
                  <a:schemeClr val="bg1"/>
                </a:solidFill>
              </a:rPr>
              <a:t> </a:t>
            </a:r>
            <a:r>
              <a:rPr lang="en-US" dirty="0" smtClean="0">
                <a:solidFill>
                  <a:schemeClr val="bg1"/>
                </a:solidFill>
              </a:rPr>
              <a:t>Load Balancer</a:t>
            </a:r>
            <a:endParaRPr lang="en-US" dirty="0" smtClean="0">
              <a:solidFill>
                <a:schemeClr val="bg1"/>
              </a:solidFill>
            </a:endParaRPr>
          </a:p>
        </p:txBody>
      </p:sp>
      <p:sp>
        <p:nvSpPr>
          <p:cNvPr id="26" name="AutoShape 4"/>
          <p:cNvSpPr>
            <a:spLocks noChangeArrowheads="1"/>
          </p:cNvSpPr>
          <p:nvPr/>
        </p:nvSpPr>
        <p:spPr bwMode="auto">
          <a:xfrm>
            <a:off x="3200400" y="1885950"/>
            <a:ext cx="1353412"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Route53</a:t>
            </a:r>
          </a:p>
        </p:txBody>
      </p:sp>
      <p:cxnSp>
        <p:nvCxnSpPr>
          <p:cNvPr id="29" name="Straight Arrow Connector 28"/>
          <p:cNvCxnSpPr>
            <a:stCxn id="26" idx="3"/>
            <a:endCxn id="12" idx="1"/>
          </p:cNvCxnSpPr>
          <p:nvPr/>
        </p:nvCxnSpPr>
        <p:spPr>
          <a:xfrm>
            <a:off x="4553812" y="2282140"/>
            <a:ext cx="47538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7010400" y="1733550"/>
            <a:ext cx="2057400" cy="1097180"/>
            <a:chOff x="7051040" y="1733550"/>
            <a:chExt cx="2057400" cy="1097180"/>
          </a:xfrm>
        </p:grpSpPr>
        <p:sp>
          <p:nvSpPr>
            <p:cNvPr id="30" name="AutoShape 4"/>
            <p:cNvSpPr>
              <a:spLocks noChangeArrowheads="1"/>
            </p:cNvSpPr>
            <p:nvPr/>
          </p:nvSpPr>
          <p:spPr bwMode="auto">
            <a:xfrm>
              <a:off x="7051040" y="17335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31" name="AutoShape 4"/>
            <p:cNvSpPr>
              <a:spLocks noChangeArrowheads="1"/>
            </p:cNvSpPr>
            <p:nvPr/>
          </p:nvSpPr>
          <p:spPr bwMode="auto">
            <a:xfrm>
              <a:off x="7203440" y="18859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32" name="AutoShape 4"/>
            <p:cNvSpPr>
              <a:spLocks noChangeArrowheads="1"/>
            </p:cNvSpPr>
            <p:nvPr/>
          </p:nvSpPr>
          <p:spPr bwMode="auto">
            <a:xfrm>
              <a:off x="7355840" y="20383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grpSp>
      <p:cxnSp>
        <p:nvCxnSpPr>
          <p:cNvPr id="37" name="Straight Arrow Connector 36"/>
          <p:cNvCxnSpPr>
            <a:stCxn id="12" idx="3"/>
          </p:cNvCxnSpPr>
          <p:nvPr/>
        </p:nvCxnSpPr>
        <p:spPr>
          <a:xfrm>
            <a:off x="6687412" y="2282140"/>
            <a:ext cx="312828" cy="38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17498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Eureka</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5</a:t>
            </a:fld>
            <a:endParaRPr lang="en-US" dirty="0"/>
          </a:p>
        </p:txBody>
      </p:sp>
      <p:sp>
        <p:nvSpPr>
          <p:cNvPr id="6" name="AutoShape 7"/>
          <p:cNvSpPr>
            <a:spLocks noChangeArrowheads="1"/>
          </p:cNvSpPr>
          <p:nvPr/>
        </p:nvSpPr>
        <p:spPr bwMode="auto">
          <a:xfrm>
            <a:off x="3429000" y="2114550"/>
            <a:ext cx="1905000" cy="844550"/>
          </a:xfrm>
          <a:prstGeom prst="roundRect">
            <a:avLst>
              <a:gd name="adj" fmla="val 16667"/>
            </a:avLst>
          </a:prstGeom>
          <a:solidFill>
            <a:srgbClr val="6DB33F"/>
          </a:solidFill>
          <a:ln>
            <a:noFill/>
          </a:ln>
          <a:extLst/>
        </p:spPr>
        <p:txBody>
          <a:bodyPr anchor="ctr" anchorCtr="1"/>
          <a:lstStyle/>
          <a:p>
            <a:pPr marL="171450" indent="-171450">
              <a:lnSpc>
                <a:spcPct val="90000"/>
              </a:lnSpc>
              <a:buSzPct val="65000"/>
            </a:pPr>
            <a:r>
              <a:rPr lang="en-US" dirty="0" smtClean="0">
                <a:solidFill>
                  <a:schemeClr val="bg1"/>
                </a:solidFill>
              </a:rPr>
              <a:t>Eureka Server</a:t>
            </a:r>
            <a:endParaRPr lang="en-US" dirty="0">
              <a:solidFill>
                <a:schemeClr val="bg1"/>
              </a:solidFill>
            </a:endParaRPr>
          </a:p>
        </p:txBody>
      </p:sp>
      <p:sp>
        <p:nvSpPr>
          <p:cNvPr id="9" name="AutoShape 4"/>
          <p:cNvSpPr>
            <a:spLocks noChangeArrowheads="1"/>
          </p:cNvSpPr>
          <p:nvPr/>
        </p:nvSpPr>
        <p:spPr bwMode="auto">
          <a:xfrm>
            <a:off x="6324600" y="12001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10" name="AutoShape 4"/>
          <p:cNvSpPr>
            <a:spLocks noChangeArrowheads="1"/>
          </p:cNvSpPr>
          <p:nvPr/>
        </p:nvSpPr>
        <p:spPr bwMode="auto">
          <a:xfrm>
            <a:off x="457200" y="1200150"/>
            <a:ext cx="2133600" cy="792380"/>
          </a:xfrm>
          <a:prstGeom prst="roundRect">
            <a:avLst>
              <a:gd name="adj" fmla="val 16667"/>
            </a:avLst>
          </a:prstGeom>
          <a:solidFill>
            <a:srgbClr val="0C3064"/>
          </a:solidFill>
          <a:ln>
            <a:noFill/>
          </a:ln>
        </p:spPr>
        <p:txBody>
          <a:bodyPr anchor="ctr" anchorCtr="1"/>
          <a:lstStyle/>
          <a:p>
            <a:pPr marL="171450" indent="-171450">
              <a:lnSpc>
                <a:spcPct val="90000"/>
              </a:lnSpc>
              <a:buSzPct val="65000"/>
            </a:pPr>
            <a:r>
              <a:rPr lang="en-US" dirty="0" smtClean="0">
                <a:solidFill>
                  <a:schemeClr val="bg1"/>
                </a:solidFill>
              </a:rPr>
              <a:t>Recommendations</a:t>
            </a:r>
            <a:endParaRPr lang="en-US" dirty="0">
              <a:solidFill>
                <a:schemeClr val="bg1"/>
              </a:solidFill>
            </a:endParaRPr>
          </a:p>
        </p:txBody>
      </p:sp>
      <p:cxnSp>
        <p:nvCxnSpPr>
          <p:cNvPr id="11" name="Straight Arrow Connector 10"/>
          <p:cNvCxnSpPr>
            <a:stCxn id="10" idx="3"/>
            <a:endCxn id="9" idx="1"/>
          </p:cNvCxnSpPr>
          <p:nvPr/>
        </p:nvCxnSpPr>
        <p:spPr>
          <a:xfrm>
            <a:off x="2590800" y="1596340"/>
            <a:ext cx="3733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590800" y="1123950"/>
            <a:ext cx="1385455" cy="369332"/>
          </a:xfrm>
          <a:prstGeom prst="rect">
            <a:avLst/>
          </a:prstGeom>
          <a:noFill/>
        </p:spPr>
        <p:txBody>
          <a:bodyPr wrap="none" rtlCol="0">
            <a:spAutoFit/>
          </a:bodyPr>
          <a:lstStyle/>
          <a:p>
            <a:r>
              <a:rPr lang="en-US" dirty="0" smtClean="0"/>
              <a:t>REST to VIP</a:t>
            </a:r>
            <a:endParaRPr lang="en-US" dirty="0"/>
          </a:p>
        </p:txBody>
      </p:sp>
      <p:cxnSp>
        <p:nvCxnSpPr>
          <p:cNvPr id="14" name="Straight Arrow Connector 13"/>
          <p:cNvCxnSpPr>
            <a:endCxn id="6" idx="1"/>
          </p:cNvCxnSpPr>
          <p:nvPr/>
        </p:nvCxnSpPr>
        <p:spPr>
          <a:xfrm>
            <a:off x="2590800" y="1962150"/>
            <a:ext cx="838200" cy="574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3"/>
          </p:cNvCxnSpPr>
          <p:nvPr/>
        </p:nvCxnSpPr>
        <p:spPr>
          <a:xfrm flipH="1">
            <a:off x="5334000" y="2038350"/>
            <a:ext cx="1066800" cy="4984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905000" y="2266950"/>
            <a:ext cx="1021202" cy="369332"/>
          </a:xfrm>
          <a:prstGeom prst="rect">
            <a:avLst/>
          </a:prstGeom>
          <a:noFill/>
        </p:spPr>
        <p:txBody>
          <a:bodyPr wrap="none" rtlCol="0">
            <a:spAutoFit/>
          </a:bodyPr>
          <a:lstStyle/>
          <a:p>
            <a:r>
              <a:rPr lang="en-US" dirty="0" smtClean="0"/>
              <a:t>Register</a:t>
            </a:r>
            <a:endParaRPr lang="en-US" dirty="0"/>
          </a:p>
        </p:txBody>
      </p:sp>
      <p:sp>
        <p:nvSpPr>
          <p:cNvPr id="21" name="TextBox 20"/>
          <p:cNvSpPr txBox="1"/>
          <p:nvPr/>
        </p:nvSpPr>
        <p:spPr>
          <a:xfrm>
            <a:off x="5867400" y="2343150"/>
            <a:ext cx="1021202" cy="369332"/>
          </a:xfrm>
          <a:prstGeom prst="rect">
            <a:avLst/>
          </a:prstGeom>
          <a:noFill/>
        </p:spPr>
        <p:txBody>
          <a:bodyPr wrap="none" rtlCol="0">
            <a:spAutoFit/>
          </a:bodyPr>
          <a:lstStyle/>
          <a:p>
            <a:r>
              <a:rPr lang="en-US" dirty="0" smtClean="0"/>
              <a:t>Register</a:t>
            </a:r>
            <a:endParaRPr lang="en-US" dirty="0"/>
          </a:p>
        </p:txBody>
      </p:sp>
      <p:sp>
        <p:nvSpPr>
          <p:cNvPr id="24" name="AutoShape 4"/>
          <p:cNvSpPr>
            <a:spLocks noChangeArrowheads="1"/>
          </p:cNvSpPr>
          <p:nvPr/>
        </p:nvSpPr>
        <p:spPr bwMode="auto">
          <a:xfrm>
            <a:off x="1143000" y="3790950"/>
            <a:ext cx="2133600"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Metrics Backend</a:t>
            </a:r>
            <a:endParaRPr lang="en-US" dirty="0">
              <a:solidFill>
                <a:schemeClr val="bg1"/>
              </a:solidFill>
            </a:endParaRPr>
          </a:p>
        </p:txBody>
      </p:sp>
      <p:sp>
        <p:nvSpPr>
          <p:cNvPr id="25" name="AutoShape 4"/>
          <p:cNvSpPr>
            <a:spLocks noChangeArrowheads="1"/>
          </p:cNvSpPr>
          <p:nvPr/>
        </p:nvSpPr>
        <p:spPr bwMode="auto">
          <a:xfrm>
            <a:off x="3505200" y="3790950"/>
            <a:ext cx="1752600"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Circuit Breaker Dashboard</a:t>
            </a:r>
            <a:endParaRPr lang="en-US" dirty="0">
              <a:solidFill>
                <a:schemeClr val="bg1"/>
              </a:solidFill>
            </a:endParaRPr>
          </a:p>
        </p:txBody>
      </p:sp>
      <p:sp>
        <p:nvSpPr>
          <p:cNvPr id="26" name="AutoShape 4"/>
          <p:cNvSpPr>
            <a:spLocks noChangeArrowheads="1"/>
          </p:cNvSpPr>
          <p:nvPr/>
        </p:nvSpPr>
        <p:spPr bwMode="auto">
          <a:xfrm>
            <a:off x="5486400" y="3790950"/>
            <a:ext cx="1752600" cy="792380"/>
          </a:xfrm>
          <a:prstGeom prst="roundRect">
            <a:avLst>
              <a:gd name="adj" fmla="val 16667"/>
            </a:avLst>
          </a:prstGeom>
          <a:solidFill>
            <a:srgbClr val="2661A8"/>
          </a:solidFill>
          <a:ln>
            <a:noFill/>
          </a:ln>
        </p:spPr>
        <p:txBody>
          <a:bodyPr anchor="ctr" anchorCtr="1"/>
          <a:lstStyle/>
          <a:p>
            <a:pPr marL="171450" indent="-171450">
              <a:lnSpc>
                <a:spcPct val="90000"/>
              </a:lnSpc>
              <a:buSzPct val="65000"/>
            </a:pPr>
            <a:r>
              <a:rPr lang="en-US" dirty="0" smtClean="0">
                <a:solidFill>
                  <a:schemeClr val="bg1"/>
                </a:solidFill>
              </a:rPr>
              <a:t>Delivery Automation</a:t>
            </a:r>
            <a:endParaRPr lang="en-US" dirty="0">
              <a:solidFill>
                <a:schemeClr val="bg1"/>
              </a:solidFill>
            </a:endParaRPr>
          </a:p>
        </p:txBody>
      </p:sp>
      <p:sp>
        <p:nvSpPr>
          <p:cNvPr id="29" name="Up Arrow 28"/>
          <p:cNvSpPr/>
          <p:nvPr/>
        </p:nvSpPr>
        <p:spPr>
          <a:xfrm>
            <a:off x="4038600" y="3028950"/>
            <a:ext cx="685800" cy="685800"/>
          </a:xfrm>
          <a:prstGeom prst="upArrow">
            <a:avLst/>
          </a:prstGeom>
          <a:solidFill>
            <a:srgbClr val="266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p:cNvSpPr>
            <a:spLocks noChangeArrowheads="1"/>
          </p:cNvSpPr>
          <p:nvPr/>
        </p:nvSpPr>
        <p:spPr bwMode="auto">
          <a:xfrm>
            <a:off x="6477000" y="13525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
        <p:nvSpPr>
          <p:cNvPr id="31" name="AutoShape 4"/>
          <p:cNvSpPr>
            <a:spLocks noChangeArrowheads="1"/>
          </p:cNvSpPr>
          <p:nvPr/>
        </p:nvSpPr>
        <p:spPr bwMode="auto">
          <a:xfrm>
            <a:off x="6629400" y="1504950"/>
            <a:ext cx="1752600" cy="792380"/>
          </a:xfrm>
          <a:prstGeom prst="roundRect">
            <a:avLst>
              <a:gd name="adj" fmla="val 16667"/>
            </a:avLst>
          </a:prstGeom>
          <a:solidFill>
            <a:srgbClr val="0C3064"/>
          </a:solidFill>
          <a:ln w="28575" cmpd="sng">
            <a:solidFill>
              <a:schemeClr val="bg1"/>
            </a:solidFill>
          </a:ln>
        </p:spPr>
        <p:txBody>
          <a:bodyPr anchor="ctr" anchorCtr="1"/>
          <a:lstStyle/>
          <a:p>
            <a:pPr marL="171450" indent="-171450">
              <a:lnSpc>
                <a:spcPct val="90000"/>
              </a:lnSpc>
              <a:buSzPct val="65000"/>
            </a:pPr>
            <a:r>
              <a:rPr lang="en-US" dirty="0" smtClean="0">
                <a:solidFill>
                  <a:schemeClr val="bg1"/>
                </a:solidFill>
              </a:rPr>
              <a:t>Membership</a:t>
            </a:r>
            <a:endParaRPr lang="en-US" dirty="0">
              <a:solidFill>
                <a:schemeClr val="bg1"/>
              </a:solidFill>
            </a:endParaRPr>
          </a:p>
        </p:txBody>
      </p:sp>
    </p:spTree>
    <p:extLst>
      <p:ext uri="{BB962C8B-B14F-4D97-AF65-F5344CB8AC3E}">
        <p14:creationId xmlns:p14="http://schemas.microsoft.com/office/powerpoint/2010/main" val="2793792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Download Fonts Now.</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PLEASE DOWNLOAD AND INSTALL THESE FONTS BEFORE CREATING YOUR PRESENTATION. </a:t>
            </a:r>
            <a:r>
              <a:rPr lang="en-US" dirty="0" smtClean="0"/>
              <a:t>You can download the fonts here…</a:t>
            </a:r>
          </a:p>
          <a:p>
            <a:pPr marL="0" indent="0">
              <a:buNone/>
            </a:pPr>
            <a:r>
              <a:rPr lang="en-US" dirty="0">
                <a:hlinkClick r:id="rId2"/>
              </a:rPr>
              <a:t>https://</a:t>
            </a:r>
            <a:r>
              <a:rPr lang="en-US" dirty="0" smtClean="0">
                <a:hlinkClick r:id="rId2"/>
              </a:rPr>
              <a:t>www.dropbox.com/s/na8jewnsp8dp659/SpringOne-2015-Fonts.zip?dl=0</a:t>
            </a:r>
            <a:endParaRPr lang="en-US" dirty="0" smtClean="0"/>
          </a:p>
          <a:p>
            <a:pPr marL="0" indent="0">
              <a:buNone/>
            </a:pPr>
            <a:endParaRPr lang="en-US" dirty="0" smtClean="0"/>
          </a:p>
          <a:p>
            <a:pPr marL="0" indent="0">
              <a:buNone/>
            </a:pPr>
            <a:r>
              <a:rPr lang="en-US" dirty="0" smtClean="0"/>
              <a:t>Fonts included in the ZIP file:</a:t>
            </a:r>
          </a:p>
          <a:p>
            <a:r>
              <a:rPr lang="en-US" dirty="0" err="1" smtClean="0"/>
              <a:t>Proxima</a:t>
            </a:r>
            <a:r>
              <a:rPr lang="en-US" dirty="0" smtClean="0"/>
              <a:t> Nova (body text)</a:t>
            </a:r>
          </a:p>
          <a:p>
            <a:r>
              <a:rPr lang="en-US" dirty="0" err="1" smtClean="0"/>
              <a:t>Domine</a:t>
            </a:r>
            <a:r>
              <a:rPr lang="en-US" dirty="0" smtClean="0"/>
              <a:t> (headlines)</a:t>
            </a:r>
          </a:p>
          <a:p>
            <a:endParaRPr lang="en-US" dirty="0"/>
          </a:p>
          <a:p>
            <a:pPr marL="0" indent="0">
              <a:buNone/>
            </a:pPr>
            <a:r>
              <a:rPr lang="en-US" sz="1400" dirty="0">
                <a:hlinkClick r:id="rId3"/>
              </a:rPr>
              <a:t>http://</a:t>
            </a:r>
            <a:r>
              <a:rPr lang="en-US" sz="1400" dirty="0" smtClean="0">
                <a:hlinkClick r:id="rId3"/>
              </a:rPr>
              <a:t>www.fontspring.com/support/installing/how-do-i-install-fonts-on-my-mac</a:t>
            </a:r>
            <a:endParaRPr lang="en-US" sz="1400" dirty="0" smtClean="0"/>
          </a:p>
          <a:p>
            <a:pPr marL="0" indent="0">
              <a:buNone/>
            </a:pPr>
            <a:r>
              <a:rPr lang="en-US" sz="1400" dirty="0">
                <a:hlinkClick r:id="rId4"/>
              </a:rPr>
              <a:t>http://</a:t>
            </a:r>
            <a:r>
              <a:rPr lang="en-US" sz="1400" dirty="0" smtClean="0">
                <a:hlinkClick r:id="rId4"/>
              </a:rPr>
              <a:t>www.fontspring.com/support/installing/how-do-i-install-fonts-on-my-windows-pc</a:t>
            </a:r>
            <a:endParaRPr lang="en-US" sz="1400"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3CA7D8A6-1136-4C38-ADB5-83A54ED516A9}" type="slidenum">
              <a:rPr lang="en-US" smtClean="0"/>
              <a:t>6</a:t>
            </a:fld>
            <a:endParaRPr lang="en-US" dirty="0"/>
          </a:p>
        </p:txBody>
      </p:sp>
    </p:spTree>
    <p:extLst>
      <p:ext uri="{BB962C8B-B14F-4D97-AF65-F5344CB8AC3E}">
        <p14:creationId xmlns:p14="http://schemas.microsoft.com/office/powerpoint/2010/main" val="32570175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4" name="Content Placeholder 3"/>
          <p:cNvSpPr>
            <a:spLocks noGrp="1"/>
          </p:cNvSpPr>
          <p:nvPr>
            <p:ph idx="1"/>
          </p:nvPr>
        </p:nvSpPr>
        <p:spPr>
          <a:xfrm>
            <a:off x="345281" y="914400"/>
            <a:ext cx="4074319" cy="3638550"/>
          </a:xfrm>
        </p:spPr>
        <p:txBody>
          <a:bodyPr>
            <a:noAutofit/>
          </a:bodyPr>
          <a:lstStyle/>
          <a:p>
            <a:r>
              <a:rPr lang="en-US" sz="1600" dirty="0" smtClean="0"/>
              <a:t>Title slide</a:t>
            </a:r>
          </a:p>
          <a:p>
            <a:r>
              <a:rPr lang="en-US" sz="1600" dirty="0" smtClean="0"/>
              <a:t>Contents</a:t>
            </a:r>
          </a:p>
          <a:p>
            <a:r>
              <a:rPr lang="en-US" sz="1600" dirty="0" smtClean="0"/>
              <a:t>Using this template</a:t>
            </a:r>
          </a:p>
          <a:p>
            <a:pPr lvl="1"/>
            <a:r>
              <a:rPr lang="en-US" sz="1600" dirty="0" smtClean="0"/>
              <a:t>Intro</a:t>
            </a:r>
          </a:p>
          <a:p>
            <a:pPr lvl="1"/>
            <a:r>
              <a:rPr lang="en-US" sz="1600" dirty="0" smtClean="0"/>
              <a:t>Inserting slide &amp; applying layout</a:t>
            </a:r>
          </a:p>
          <a:p>
            <a:pPr lvl="1"/>
            <a:r>
              <a:rPr lang="en-US" sz="1600" dirty="0" smtClean="0"/>
              <a:t>Layouts</a:t>
            </a:r>
          </a:p>
          <a:p>
            <a:pPr lvl="1"/>
            <a:r>
              <a:rPr lang="en-US" sz="1600" dirty="0" smtClean="0"/>
              <a:t>Fonts</a:t>
            </a:r>
          </a:p>
          <a:p>
            <a:pPr lvl="1"/>
            <a:r>
              <a:rPr lang="en-US" sz="1600" dirty="0" smtClean="0"/>
              <a:t>Colors</a:t>
            </a:r>
          </a:p>
          <a:p>
            <a:r>
              <a:rPr lang="en-US" sz="1600" dirty="0" smtClean="0"/>
              <a:t>Code Slide</a:t>
            </a:r>
          </a:p>
          <a:p>
            <a:r>
              <a:rPr lang="en-US" sz="1600" dirty="0" smtClean="0"/>
              <a:t>Call to Action Slide</a:t>
            </a:r>
          </a:p>
          <a:p>
            <a:r>
              <a:rPr lang="en-US" sz="1600" dirty="0" smtClean="0"/>
              <a:t>Safe Harbor Statement</a:t>
            </a:r>
          </a:p>
          <a:p>
            <a:pPr lvl="1"/>
            <a:endParaRPr lang="en-US" sz="1600" dirty="0"/>
          </a:p>
        </p:txBody>
      </p:sp>
      <p:sp>
        <p:nvSpPr>
          <p:cNvPr id="3" name="Slide Number Placeholder 2"/>
          <p:cNvSpPr>
            <a:spLocks noGrp="1"/>
          </p:cNvSpPr>
          <p:nvPr>
            <p:ph type="sldNum" sz="quarter" idx="12"/>
          </p:nvPr>
        </p:nvSpPr>
        <p:spPr/>
        <p:txBody>
          <a:bodyPr/>
          <a:lstStyle/>
          <a:p>
            <a:fld id="{3CA7D8A6-1136-4C38-ADB5-83A54ED516A9}" type="slidenum">
              <a:rPr lang="en-US" smtClean="0"/>
              <a:pPr/>
              <a:t>7</a:t>
            </a:fld>
            <a:endParaRPr lang="en-US"/>
          </a:p>
        </p:txBody>
      </p:sp>
      <p:sp>
        <p:nvSpPr>
          <p:cNvPr id="5" name="Content Placeholder 3"/>
          <p:cNvSpPr txBox="1">
            <a:spLocks/>
          </p:cNvSpPr>
          <p:nvPr/>
        </p:nvSpPr>
        <p:spPr>
          <a:xfrm>
            <a:off x="4818434" y="905078"/>
            <a:ext cx="4074319" cy="3638550"/>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2200" kern="1200">
                <a:solidFill>
                  <a:srgbClr val="333333"/>
                </a:solidFill>
                <a:latin typeface="+mn-lt"/>
                <a:ea typeface="+mn-ea"/>
                <a:cs typeface="+mn-cs"/>
              </a:defRPr>
            </a:lvl1pPr>
            <a:lvl2pPr marL="742950" indent="-285750" algn="l" defTabSz="914400" rtl="0" eaLnBrk="1" latinLnBrk="0" hangingPunct="1">
              <a:spcBef>
                <a:spcPct val="20000"/>
              </a:spcBef>
              <a:buSzPct val="80000"/>
              <a:buFont typeface="Arial" panose="020B0604020202020204" pitchFamily="34" charset="0"/>
              <a:buChar char="•"/>
              <a:defRPr sz="1800" kern="1200">
                <a:solidFill>
                  <a:srgbClr val="333333"/>
                </a:solidFill>
                <a:latin typeface="+mn-lt"/>
                <a:ea typeface="+mn-ea"/>
                <a:cs typeface="+mn-cs"/>
              </a:defRPr>
            </a:lvl2pPr>
            <a:lvl3pPr marL="11430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3pPr>
            <a:lvl4pPr marL="16002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4pPr>
            <a:lvl5pPr marL="2057400" indent="-228600" algn="l" defTabSz="914400" rtl="0" eaLnBrk="1" latinLnBrk="0" hangingPunct="1">
              <a:spcBef>
                <a:spcPct val="20000"/>
              </a:spcBef>
              <a:buSzPct val="60000"/>
              <a:buFont typeface="Courier New" panose="02070309020205020404" pitchFamily="49" charset="0"/>
              <a:buChar char="o"/>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Logos and clip art</a:t>
            </a:r>
          </a:p>
          <a:p>
            <a:pPr lvl="1"/>
            <a:r>
              <a:rPr lang="en-US" sz="1600" dirty="0" smtClean="0"/>
              <a:t>Logos</a:t>
            </a:r>
          </a:p>
          <a:p>
            <a:pPr lvl="1"/>
            <a:r>
              <a:rPr lang="en-US" sz="1600" dirty="0" smtClean="0"/>
              <a:t>Event logos and icons</a:t>
            </a:r>
          </a:p>
          <a:p>
            <a:pPr lvl="1"/>
            <a:r>
              <a:rPr lang="en-US" sz="1600" dirty="0" smtClean="0"/>
              <a:t>Project icons</a:t>
            </a:r>
          </a:p>
          <a:p>
            <a:pPr lvl="1"/>
            <a:r>
              <a:rPr lang="en-US" sz="1600" dirty="0" smtClean="0"/>
              <a:t>Tool suite icons</a:t>
            </a:r>
          </a:p>
          <a:p>
            <a:pPr lvl="1"/>
            <a:r>
              <a:rPr lang="en-US" sz="1600" dirty="0" smtClean="0"/>
              <a:t>General icons</a:t>
            </a:r>
          </a:p>
          <a:p>
            <a:r>
              <a:rPr lang="en-US" sz="1600" dirty="0" smtClean="0"/>
              <a:t>Table and Charts</a:t>
            </a:r>
          </a:p>
          <a:p>
            <a:pPr lvl="1"/>
            <a:r>
              <a:rPr lang="en-US" sz="1600" dirty="0"/>
              <a:t>Pie chart</a:t>
            </a:r>
          </a:p>
          <a:p>
            <a:pPr lvl="1"/>
            <a:r>
              <a:rPr lang="en-US" sz="1600" dirty="0"/>
              <a:t>Bar chart</a:t>
            </a:r>
          </a:p>
          <a:p>
            <a:pPr lvl="1"/>
            <a:r>
              <a:rPr lang="en-US" sz="1600" dirty="0"/>
              <a:t>Line chart</a:t>
            </a:r>
          </a:p>
          <a:p>
            <a:pPr lvl="1"/>
            <a:r>
              <a:rPr lang="en-US" sz="1600" dirty="0"/>
              <a:t>Table</a:t>
            </a:r>
            <a:endParaRPr lang="en-US" sz="1600" dirty="0" smtClean="0"/>
          </a:p>
          <a:p>
            <a:pPr lvl="1"/>
            <a:endParaRPr lang="en-US" sz="1600" dirty="0" smtClean="0"/>
          </a:p>
          <a:p>
            <a:endParaRPr lang="en-US" sz="1600" dirty="0" smtClean="0"/>
          </a:p>
          <a:p>
            <a:pPr lvl="1"/>
            <a:endParaRPr lang="en-US" sz="1600" dirty="0"/>
          </a:p>
        </p:txBody>
      </p:sp>
    </p:spTree>
    <p:extLst>
      <p:ext uri="{BB962C8B-B14F-4D97-AF65-F5344CB8AC3E}">
        <p14:creationId xmlns:p14="http://schemas.microsoft.com/office/powerpoint/2010/main" val="16275152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USING THIS TEMPLATE</a:t>
            </a:r>
            <a:endParaRPr lang="en-US" dirty="0"/>
          </a:p>
        </p:txBody>
      </p:sp>
      <p:sp>
        <p:nvSpPr>
          <p:cNvPr id="4" name="Slide Number Placeholder 3"/>
          <p:cNvSpPr>
            <a:spLocks noGrp="1"/>
          </p:cNvSpPr>
          <p:nvPr>
            <p:ph type="sldNum" sz="quarter" idx="12"/>
          </p:nvPr>
        </p:nvSpPr>
        <p:spPr/>
        <p:txBody>
          <a:bodyPr/>
          <a:lstStyle/>
          <a:p>
            <a:fld id="{3CA7D8A6-1136-4C38-ADB5-83A54ED516A9}" type="slidenum">
              <a:rPr lang="en-US" smtClean="0"/>
              <a:t>8</a:t>
            </a:fld>
            <a:endParaRPr lang="en-US" dirty="0"/>
          </a:p>
        </p:txBody>
      </p:sp>
    </p:spTree>
    <p:extLst>
      <p:ext uri="{BB962C8B-B14F-4D97-AF65-F5344CB8AC3E}">
        <p14:creationId xmlns:p14="http://schemas.microsoft.com/office/powerpoint/2010/main" val="18587989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a:t>
            </a:r>
            <a:endParaRPr lang="en-US" dirty="0"/>
          </a:p>
        </p:txBody>
      </p:sp>
      <p:sp>
        <p:nvSpPr>
          <p:cNvPr id="5" name="Content Placeholder 4"/>
          <p:cNvSpPr>
            <a:spLocks noGrp="1"/>
          </p:cNvSpPr>
          <p:nvPr>
            <p:ph idx="1"/>
          </p:nvPr>
        </p:nvSpPr>
        <p:spPr>
          <a:xfrm>
            <a:off x="345281" y="914400"/>
            <a:ext cx="8453439" cy="3562350"/>
          </a:xfrm>
        </p:spPr>
        <p:txBody>
          <a:bodyPr>
            <a:normAutofit/>
          </a:bodyPr>
          <a:lstStyle/>
          <a:p>
            <a:pPr marL="0" indent="0">
              <a:buNone/>
            </a:pPr>
            <a:r>
              <a:rPr lang="en-US" dirty="0" smtClean="0"/>
              <a:t>This template has been carefully prepared with specific layouts, colors, fonts and more. This short intro will outline the basic components of this template.</a:t>
            </a:r>
          </a:p>
          <a:p>
            <a:pPr marL="0" indent="0">
              <a:buNone/>
            </a:pPr>
            <a:endParaRPr lang="en-US" dirty="0"/>
          </a:p>
          <a:p>
            <a:pPr marL="0" indent="0">
              <a:buNone/>
            </a:pPr>
            <a:r>
              <a:rPr lang="en-US" b="1" dirty="0" smtClean="0"/>
              <a:t>Note: </a:t>
            </a:r>
            <a:r>
              <a:rPr lang="en-US" dirty="0" smtClean="0"/>
              <a:t>This template includes slides with approved color palette, fonts, logos and clip art. It’s a good idea to keep these slides in order to quickly access these assets then delete the slides when you have finished creating your presentation.</a:t>
            </a:r>
            <a:endParaRPr lang="en-US" dirty="0"/>
          </a:p>
        </p:txBody>
      </p:sp>
      <p:sp>
        <p:nvSpPr>
          <p:cNvPr id="3" name="Slide Number Placeholder 2"/>
          <p:cNvSpPr>
            <a:spLocks noGrp="1"/>
          </p:cNvSpPr>
          <p:nvPr>
            <p:ph type="sldNum" sz="quarter" idx="12"/>
          </p:nvPr>
        </p:nvSpPr>
        <p:spPr/>
        <p:txBody>
          <a:bodyPr/>
          <a:lstStyle/>
          <a:p>
            <a:fld id="{3CA7D8A6-1136-4C38-ADB5-83A54ED516A9}" type="slidenum">
              <a:rPr lang="en-US" smtClean="0"/>
              <a:t>9</a:t>
            </a:fld>
            <a:endParaRPr lang="en-US"/>
          </a:p>
        </p:txBody>
      </p:sp>
    </p:spTree>
    <p:extLst>
      <p:ext uri="{BB962C8B-B14F-4D97-AF65-F5344CB8AC3E}">
        <p14:creationId xmlns:p14="http://schemas.microsoft.com/office/powerpoint/2010/main" val="32779662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pringOne2015-1">
  <a:themeElements>
    <a:clrScheme name="S2GX - 2015">
      <a:dk1>
        <a:srgbClr val="535353"/>
      </a:dk1>
      <a:lt1>
        <a:sysClr val="window" lastClr="FFFFFF"/>
      </a:lt1>
      <a:dk2>
        <a:srgbClr val="0C3064"/>
      </a:dk2>
      <a:lt2>
        <a:srgbClr val="9CD179"/>
      </a:lt2>
      <a:accent1>
        <a:srgbClr val="292929"/>
      </a:accent1>
      <a:accent2>
        <a:srgbClr val="0C3064"/>
      </a:accent2>
      <a:accent3>
        <a:srgbClr val="9CD179"/>
      </a:accent3>
      <a:accent4>
        <a:srgbClr val="535353"/>
      </a:accent4>
      <a:accent5>
        <a:srgbClr val="2661A8"/>
      </a:accent5>
      <a:accent6>
        <a:srgbClr val="950000"/>
      </a:accent6>
      <a:hlink>
        <a:srgbClr val="72A3D3"/>
      </a:hlink>
      <a:folHlink>
        <a:srgbClr val="3F81B3"/>
      </a:folHlink>
    </a:clrScheme>
    <a:fontScheme name="Custom 1">
      <a:majorFont>
        <a:latin typeface="Domine"/>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C306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pringOne2015-Blanks">
  <a:themeElements>
    <a:clrScheme name="S2GX - 2015">
      <a:dk1>
        <a:srgbClr val="333333"/>
      </a:dk1>
      <a:lt1>
        <a:sysClr val="window" lastClr="FFFFFF"/>
      </a:lt1>
      <a:dk2>
        <a:srgbClr val="6DB33F"/>
      </a:dk2>
      <a:lt2>
        <a:srgbClr val="EEEEEE"/>
      </a:lt2>
      <a:accent1>
        <a:srgbClr val="40AD64"/>
      </a:accent1>
      <a:accent2>
        <a:srgbClr val="4DACA9"/>
      </a:accent2>
      <a:accent3>
        <a:srgbClr val="3F81B3"/>
      </a:accent3>
      <a:accent4>
        <a:srgbClr val="7D4E80"/>
      </a:accent4>
      <a:accent5>
        <a:srgbClr val="DA6666"/>
      </a:accent5>
      <a:accent6>
        <a:srgbClr val="E2A12F"/>
      </a:accent6>
      <a:hlink>
        <a:srgbClr val="3F81B3"/>
      </a:hlink>
      <a:folHlink>
        <a:srgbClr val="3F81B3"/>
      </a:folHlink>
    </a:clrScheme>
    <a:fontScheme name="Custom 1">
      <a:majorFont>
        <a:latin typeface="Proxima Nova Rg"/>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3232</TotalTime>
  <Words>1253</Words>
  <Application>Microsoft Macintosh PowerPoint</Application>
  <PresentationFormat>On-screen Show (16:9)</PresentationFormat>
  <Paragraphs>307</Paragraphs>
  <Slides>31</Slides>
  <Notes>4</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SpringOne2015-1</vt:lpstr>
      <vt:lpstr>SpringOne2015-Blanks</vt:lpstr>
      <vt:lpstr>Spring Cloud at Netflix</vt:lpstr>
      <vt:lpstr>https://github.com/netflix-spring-one</vt:lpstr>
      <vt:lpstr>Collection&lt;SpringBootApplication&gt;</vt:lpstr>
      <vt:lpstr>Collection&lt;SpringBootApplication&gt;</vt:lpstr>
      <vt:lpstr>Eureka</vt:lpstr>
      <vt:lpstr>STOP! Download Fonts Now.</vt:lpstr>
      <vt:lpstr>Contents</vt:lpstr>
      <vt:lpstr>USING THIS TEMPLATE</vt:lpstr>
      <vt:lpstr>Intro</vt:lpstr>
      <vt:lpstr>Inserting New Slides and Applying Layouts</vt:lpstr>
      <vt:lpstr>Layouts</vt:lpstr>
      <vt:lpstr>Title Proxima Nova Bold (30pt)</vt:lpstr>
      <vt:lpstr>Brand Colors</vt:lpstr>
      <vt:lpstr>Code Slide</vt:lpstr>
      <vt:lpstr>Learn More. Stay Connected.</vt:lpstr>
      <vt:lpstr>Safe Harbor Statement</vt:lpstr>
      <vt:lpstr>LOGOS &amp; ICONS</vt:lpstr>
      <vt:lpstr>Logos</vt:lpstr>
      <vt:lpstr>Event Logos and Icons</vt:lpstr>
      <vt:lpstr>Spring Project Icons</vt:lpstr>
      <vt:lpstr>Spring Tool Suite Icons </vt:lpstr>
      <vt:lpstr>Spring Document Icons</vt:lpstr>
      <vt:lpstr>Additional Spring Icons</vt:lpstr>
      <vt:lpstr>Icon Guidelines</vt:lpstr>
      <vt:lpstr>PowerPoint Presentation</vt:lpstr>
      <vt:lpstr>PowerPoint Presentation</vt:lpstr>
      <vt:lpstr>CHARTS &amp; TABLES</vt:lpstr>
      <vt:lpstr>Sample Pie Chart</vt:lpstr>
      <vt:lpstr>Sample Bar Chart</vt:lpstr>
      <vt:lpstr>Sample Line Chart</vt:lpstr>
      <vt:lpstr>Sample 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sdunn</dc:creator>
  <cp:lastModifiedBy>Desktop Schneider</cp:lastModifiedBy>
  <cp:revision>206</cp:revision>
  <dcterms:created xsi:type="dcterms:W3CDTF">2013-07-31T23:25:28Z</dcterms:created>
  <dcterms:modified xsi:type="dcterms:W3CDTF">2015-09-14T23:53:03Z</dcterms:modified>
</cp:coreProperties>
</file>