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diagrams/drawing2.xml" ContentType="application/vnd.ms-office.drawingml.diagramDrawing+xml"/>
  <Override PartName="/ppt/slides/slide9.xml" ContentType="application/vnd.openxmlformats-officedocument.presentationml.slide+xml"/>
  <Override PartName="/ppt/diagrams/data2.xml" ContentType="application/vnd.openxmlformats-officedocument.drawingml.diagramData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diagrams/colors1.xml" ContentType="application/vnd.openxmlformats-officedocument.drawingml.diagramColors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Default Extension="jpeg" ContentType="image/jpeg"/>
  <Override PartName="/ppt/slides/slide1.xml" ContentType="application/vnd.openxmlformats-officedocument.presentationml.slide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diagrams/colors2.xml" ContentType="application/vnd.openxmlformats-officedocument.drawingml.diagramColors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diagrams/quickStyle1.xml" ContentType="application/vnd.openxmlformats-officedocument.drawingml.diagramStyle+xml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diagrams/layout1.xml" ContentType="application/vnd.openxmlformats-officedocument.drawingml.diagramLayout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diagrams/layout2.xml" ContentType="application/vnd.openxmlformats-officedocument.drawingml.diagramLayout+xml"/>
  <Override PartName="/ppt/slideLayouts/slideLayout3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4.xml" ContentType="application/vnd.openxmlformats-officedocument.presentationml.slide+xml"/>
  <Default Extension="tiff" ContentType="image/tiff"/>
  <Override PartName="/ppt/slides/slide20.xml" ContentType="application/vnd.openxmlformats-officedocument.presentationml.slide+xml"/>
  <Override PartName="/ppt/diagrams/drawing1.xml" ContentType="application/vnd.ms-office.drawingml.diagramDrawing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69" r:id="rId4"/>
    <p:sldId id="282" r:id="rId5"/>
    <p:sldId id="281" r:id="rId6"/>
    <p:sldId id="283" r:id="rId7"/>
    <p:sldId id="284" r:id="rId8"/>
    <p:sldId id="285" r:id="rId9"/>
    <p:sldId id="279" r:id="rId10"/>
    <p:sldId id="287" r:id="rId11"/>
    <p:sldId id="288" r:id="rId12"/>
    <p:sldId id="290" r:id="rId13"/>
    <p:sldId id="289" r:id="rId14"/>
    <p:sldId id="291" r:id="rId15"/>
    <p:sldId id="286" r:id="rId16"/>
    <p:sldId id="276" r:id="rId17"/>
    <p:sldId id="277" r:id="rId18"/>
    <p:sldId id="278" r:id="rId19"/>
    <p:sldId id="259" r:id="rId20"/>
    <p:sldId id="260" r:id="rId21"/>
    <p:sldId id="271" r:id="rId22"/>
    <p:sldId id="261" r:id="rId23"/>
    <p:sldId id="280" r:id="rId24"/>
    <p:sldId id="263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preferSingleView="1">
    <p:restoredLeft sz="15620"/>
    <p:restoredTop sz="94660"/>
  </p:normalViewPr>
  <p:slideViewPr>
    <p:cSldViewPr snapToObjects="1">
      <p:cViewPr>
        <p:scale>
          <a:sx n="100" d="100"/>
          <a:sy n="100" d="100"/>
        </p:scale>
        <p:origin x="-1600" y="-6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1340DB-0FFA-AD48-A508-7A3F5D741151}" type="doc">
      <dgm:prSet loTypeId="urn:microsoft.com/office/officeart/2005/8/layout/hProcess9" loCatId="process" qsTypeId="urn:microsoft.com/office/officeart/2005/8/quickstyle/simple4" qsCatId="simple" csTypeId="urn:microsoft.com/office/officeart/2005/8/colors/accent1_2" csCatId="accent1" phldr="1"/>
      <dgm:spPr/>
    </dgm:pt>
    <dgm:pt modelId="{60375E19-37EE-D74D-827D-4C66EA402544}">
      <dgm:prSet phldrT="[Text]" custT="1"/>
      <dgm:spPr/>
      <dgm:t>
        <a:bodyPr/>
        <a:lstStyle/>
        <a:p>
          <a:r>
            <a:rPr lang="en-US" sz="2000" dirty="0" smtClean="0"/>
            <a:t>design</a:t>
          </a:r>
          <a:endParaRPr lang="en-US" sz="2000" dirty="0"/>
        </a:p>
      </dgm:t>
    </dgm:pt>
    <dgm:pt modelId="{D50BA5ED-F3A2-0141-A1FB-10416BE6EBBB}" type="parTrans" cxnId="{CAC9F741-5D2D-104B-A034-52745B3CC103}">
      <dgm:prSet/>
      <dgm:spPr/>
      <dgm:t>
        <a:bodyPr/>
        <a:lstStyle/>
        <a:p>
          <a:endParaRPr lang="en-US"/>
        </a:p>
      </dgm:t>
    </dgm:pt>
    <dgm:pt modelId="{E11D216C-D594-8F44-BF8D-328AA5C3DD2A}" type="sibTrans" cxnId="{CAC9F741-5D2D-104B-A034-52745B3CC103}">
      <dgm:prSet/>
      <dgm:spPr/>
      <dgm:t>
        <a:bodyPr/>
        <a:lstStyle/>
        <a:p>
          <a:endParaRPr lang="en-US"/>
        </a:p>
      </dgm:t>
    </dgm:pt>
    <dgm:pt modelId="{03178024-FD65-8F42-982A-E415F06E51B5}">
      <dgm:prSet phldrT="[Text]" custT="1"/>
      <dgm:spPr/>
      <dgm:t>
        <a:bodyPr/>
        <a:lstStyle/>
        <a:p>
          <a:r>
            <a:rPr lang="en-US" sz="2000" dirty="0" smtClean="0"/>
            <a:t>develop</a:t>
          </a:r>
          <a:endParaRPr lang="en-US" sz="2000" dirty="0"/>
        </a:p>
      </dgm:t>
    </dgm:pt>
    <dgm:pt modelId="{FE423D4C-5D38-4F45-AEEC-06D2B6AF7409}" type="parTrans" cxnId="{B3E589E6-EAF8-0845-84B5-EB07E08E5EE2}">
      <dgm:prSet/>
      <dgm:spPr/>
      <dgm:t>
        <a:bodyPr/>
        <a:lstStyle/>
        <a:p>
          <a:endParaRPr lang="en-US"/>
        </a:p>
      </dgm:t>
    </dgm:pt>
    <dgm:pt modelId="{D6EA6520-B61F-B84B-8439-A5D7A930B6EB}" type="sibTrans" cxnId="{B3E589E6-EAF8-0845-84B5-EB07E08E5EE2}">
      <dgm:prSet/>
      <dgm:spPr/>
      <dgm:t>
        <a:bodyPr/>
        <a:lstStyle/>
        <a:p>
          <a:endParaRPr lang="en-US"/>
        </a:p>
      </dgm:t>
    </dgm:pt>
    <dgm:pt modelId="{7D4B636E-D32B-CA4A-B1D0-A60F888F04AB}">
      <dgm:prSet phldrT="[Text]"/>
      <dgm:spPr/>
      <dgm:t>
        <a:bodyPr/>
        <a:lstStyle/>
        <a:p>
          <a:r>
            <a:rPr lang="en-US" dirty="0" smtClean="0"/>
            <a:t>deploy</a:t>
          </a:r>
          <a:endParaRPr lang="en-US" dirty="0"/>
        </a:p>
      </dgm:t>
    </dgm:pt>
    <dgm:pt modelId="{237635A2-7CD3-AE42-A03A-4D7AF0C79DB6}" type="parTrans" cxnId="{BFA11022-7492-0B43-A732-6030C67932EB}">
      <dgm:prSet/>
      <dgm:spPr/>
      <dgm:t>
        <a:bodyPr/>
        <a:lstStyle/>
        <a:p>
          <a:endParaRPr lang="en-US"/>
        </a:p>
      </dgm:t>
    </dgm:pt>
    <dgm:pt modelId="{6328E8E9-24CE-DE42-93D1-D550A5A4E01C}" type="sibTrans" cxnId="{BFA11022-7492-0B43-A732-6030C67932EB}">
      <dgm:prSet/>
      <dgm:spPr/>
      <dgm:t>
        <a:bodyPr/>
        <a:lstStyle/>
        <a:p>
          <a:endParaRPr lang="en-US"/>
        </a:p>
      </dgm:t>
    </dgm:pt>
    <dgm:pt modelId="{FBDF3959-2CB9-1B4C-BE5E-28AF6DC25E2F}" type="pres">
      <dgm:prSet presAssocID="{301340DB-0FFA-AD48-A508-7A3F5D741151}" presName="CompostProcess" presStyleCnt="0">
        <dgm:presLayoutVars>
          <dgm:dir/>
          <dgm:resizeHandles val="exact"/>
        </dgm:presLayoutVars>
      </dgm:prSet>
      <dgm:spPr/>
    </dgm:pt>
    <dgm:pt modelId="{9B52428A-7FF2-E841-91DD-150FFE47FBEA}" type="pres">
      <dgm:prSet presAssocID="{301340DB-0FFA-AD48-A508-7A3F5D741151}" presName="arrow" presStyleLbl="bgShp" presStyleIdx="0" presStyleCnt="1" custScaleX="102564" custLinFactNeighborY="800"/>
      <dgm:spPr/>
    </dgm:pt>
    <dgm:pt modelId="{3010989A-AADE-7F40-8E33-4914B2AD7A30}" type="pres">
      <dgm:prSet presAssocID="{301340DB-0FFA-AD48-A508-7A3F5D741151}" presName="linearProcess" presStyleCnt="0"/>
      <dgm:spPr/>
    </dgm:pt>
    <dgm:pt modelId="{B6EE1AB8-4457-4D4C-9705-529A70DBA885}" type="pres">
      <dgm:prSet presAssocID="{60375E19-37EE-D74D-827D-4C66EA402544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86D04B-D2AE-0449-BFCA-79DB494D1E85}" type="pres">
      <dgm:prSet presAssocID="{E11D216C-D594-8F44-BF8D-328AA5C3DD2A}" presName="sibTrans" presStyleCnt="0"/>
      <dgm:spPr/>
    </dgm:pt>
    <dgm:pt modelId="{C7F7FA74-7555-0143-88F2-6E5E02068CFF}" type="pres">
      <dgm:prSet presAssocID="{03178024-FD65-8F42-982A-E415F06E51B5}" presName="textNode" presStyleLbl="node1" presStyleIdx="1" presStyleCnt="3" custScaleX="1167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B2BDC8-D71C-274F-B4EA-E668C95555C5}" type="pres">
      <dgm:prSet presAssocID="{D6EA6520-B61F-B84B-8439-A5D7A930B6EB}" presName="sibTrans" presStyleCnt="0"/>
      <dgm:spPr/>
    </dgm:pt>
    <dgm:pt modelId="{F5C91109-413D-574D-9D8C-2A497E7F1FF1}" type="pres">
      <dgm:prSet presAssocID="{7D4B636E-D32B-CA4A-B1D0-A60F888F04AB}" presName="textNode" presStyleLbl="node1" presStyleIdx="2" presStyleCnt="3" custScaleX="310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F1B3192-6E2D-F24C-8DE6-650182E6E438}" type="presOf" srcId="{7D4B636E-D32B-CA4A-B1D0-A60F888F04AB}" destId="{F5C91109-413D-574D-9D8C-2A497E7F1FF1}" srcOrd="0" destOrd="0" presId="urn:microsoft.com/office/officeart/2005/8/layout/hProcess9"/>
    <dgm:cxn modelId="{06B253C5-7BC3-7745-9C8D-194AF0CECD6B}" type="presOf" srcId="{301340DB-0FFA-AD48-A508-7A3F5D741151}" destId="{FBDF3959-2CB9-1B4C-BE5E-28AF6DC25E2F}" srcOrd="0" destOrd="0" presId="urn:microsoft.com/office/officeart/2005/8/layout/hProcess9"/>
    <dgm:cxn modelId="{7C2F0597-55CA-5C41-A765-EEF3ACE0D924}" type="presOf" srcId="{60375E19-37EE-D74D-827D-4C66EA402544}" destId="{B6EE1AB8-4457-4D4C-9705-529A70DBA885}" srcOrd="0" destOrd="0" presId="urn:microsoft.com/office/officeart/2005/8/layout/hProcess9"/>
    <dgm:cxn modelId="{B3E589E6-EAF8-0845-84B5-EB07E08E5EE2}" srcId="{301340DB-0FFA-AD48-A508-7A3F5D741151}" destId="{03178024-FD65-8F42-982A-E415F06E51B5}" srcOrd="1" destOrd="0" parTransId="{FE423D4C-5D38-4F45-AEEC-06D2B6AF7409}" sibTransId="{D6EA6520-B61F-B84B-8439-A5D7A930B6EB}"/>
    <dgm:cxn modelId="{BFA11022-7492-0B43-A732-6030C67932EB}" srcId="{301340DB-0FFA-AD48-A508-7A3F5D741151}" destId="{7D4B636E-D32B-CA4A-B1D0-A60F888F04AB}" srcOrd="2" destOrd="0" parTransId="{237635A2-7CD3-AE42-A03A-4D7AF0C79DB6}" sibTransId="{6328E8E9-24CE-DE42-93D1-D550A5A4E01C}"/>
    <dgm:cxn modelId="{CAC9F741-5D2D-104B-A034-52745B3CC103}" srcId="{301340DB-0FFA-AD48-A508-7A3F5D741151}" destId="{60375E19-37EE-D74D-827D-4C66EA402544}" srcOrd="0" destOrd="0" parTransId="{D50BA5ED-F3A2-0141-A1FB-10416BE6EBBB}" sibTransId="{E11D216C-D594-8F44-BF8D-328AA5C3DD2A}"/>
    <dgm:cxn modelId="{206E4226-CFFB-0740-9F13-EE6582592C42}" type="presOf" srcId="{03178024-FD65-8F42-982A-E415F06E51B5}" destId="{C7F7FA74-7555-0143-88F2-6E5E02068CFF}" srcOrd="0" destOrd="0" presId="urn:microsoft.com/office/officeart/2005/8/layout/hProcess9"/>
    <dgm:cxn modelId="{6F4DC9E4-8A20-AB4E-A908-AD81C2B3DECF}" type="presParOf" srcId="{FBDF3959-2CB9-1B4C-BE5E-28AF6DC25E2F}" destId="{9B52428A-7FF2-E841-91DD-150FFE47FBEA}" srcOrd="0" destOrd="0" presId="urn:microsoft.com/office/officeart/2005/8/layout/hProcess9"/>
    <dgm:cxn modelId="{D4749356-9F9D-3641-9C31-CC43DA966F16}" type="presParOf" srcId="{FBDF3959-2CB9-1B4C-BE5E-28AF6DC25E2F}" destId="{3010989A-AADE-7F40-8E33-4914B2AD7A30}" srcOrd="1" destOrd="0" presId="urn:microsoft.com/office/officeart/2005/8/layout/hProcess9"/>
    <dgm:cxn modelId="{DEF27DBA-A7E3-FE47-80E5-DEEB8CE7E600}" type="presParOf" srcId="{3010989A-AADE-7F40-8E33-4914B2AD7A30}" destId="{B6EE1AB8-4457-4D4C-9705-529A70DBA885}" srcOrd="0" destOrd="0" presId="urn:microsoft.com/office/officeart/2005/8/layout/hProcess9"/>
    <dgm:cxn modelId="{22044126-5945-D847-A385-5B742A66D4B1}" type="presParOf" srcId="{3010989A-AADE-7F40-8E33-4914B2AD7A30}" destId="{D886D04B-D2AE-0449-BFCA-79DB494D1E85}" srcOrd="1" destOrd="0" presId="urn:microsoft.com/office/officeart/2005/8/layout/hProcess9"/>
    <dgm:cxn modelId="{1977EC3B-DC39-E347-864A-1B992828744E}" type="presParOf" srcId="{3010989A-AADE-7F40-8E33-4914B2AD7A30}" destId="{C7F7FA74-7555-0143-88F2-6E5E02068CFF}" srcOrd="2" destOrd="0" presId="urn:microsoft.com/office/officeart/2005/8/layout/hProcess9"/>
    <dgm:cxn modelId="{3BCF1B87-0255-7D4C-98BC-1ADE296AB2AE}" type="presParOf" srcId="{3010989A-AADE-7F40-8E33-4914B2AD7A30}" destId="{C3B2BDC8-D71C-274F-B4EA-E668C95555C5}" srcOrd="3" destOrd="0" presId="urn:microsoft.com/office/officeart/2005/8/layout/hProcess9"/>
    <dgm:cxn modelId="{77E907F3-6291-E146-9988-38846D500A7B}" type="presParOf" srcId="{3010989A-AADE-7F40-8E33-4914B2AD7A30}" destId="{F5C91109-413D-574D-9D8C-2A497E7F1FF1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1340DB-0FFA-AD48-A508-7A3F5D741151}" type="doc">
      <dgm:prSet loTypeId="urn:microsoft.com/office/officeart/2005/8/layout/hProcess9" loCatId="process" qsTypeId="urn:microsoft.com/office/officeart/2005/8/quickstyle/simple4" qsCatId="simple" csTypeId="urn:microsoft.com/office/officeart/2005/8/colors/accent1_2" csCatId="accent1" phldr="1"/>
      <dgm:spPr/>
    </dgm:pt>
    <dgm:pt modelId="{60375E19-37EE-D74D-827D-4C66EA402544}">
      <dgm:prSet phldrT="[Text]" custT="1"/>
      <dgm:spPr/>
      <dgm:t>
        <a:bodyPr/>
        <a:lstStyle/>
        <a:p>
          <a:r>
            <a:rPr lang="en-US" sz="2000" dirty="0" smtClean="0"/>
            <a:t>design</a:t>
          </a:r>
          <a:endParaRPr lang="en-US" sz="2000" dirty="0"/>
        </a:p>
      </dgm:t>
    </dgm:pt>
    <dgm:pt modelId="{D50BA5ED-F3A2-0141-A1FB-10416BE6EBBB}" type="parTrans" cxnId="{CAC9F741-5D2D-104B-A034-52745B3CC103}">
      <dgm:prSet/>
      <dgm:spPr/>
      <dgm:t>
        <a:bodyPr/>
        <a:lstStyle/>
        <a:p>
          <a:endParaRPr lang="en-US"/>
        </a:p>
      </dgm:t>
    </dgm:pt>
    <dgm:pt modelId="{E11D216C-D594-8F44-BF8D-328AA5C3DD2A}" type="sibTrans" cxnId="{CAC9F741-5D2D-104B-A034-52745B3CC103}">
      <dgm:prSet/>
      <dgm:spPr/>
      <dgm:t>
        <a:bodyPr/>
        <a:lstStyle/>
        <a:p>
          <a:endParaRPr lang="en-US"/>
        </a:p>
      </dgm:t>
    </dgm:pt>
    <dgm:pt modelId="{03178024-FD65-8F42-982A-E415F06E51B5}">
      <dgm:prSet phldrT="[Text]" custT="1"/>
      <dgm:spPr/>
      <dgm:t>
        <a:bodyPr/>
        <a:lstStyle/>
        <a:p>
          <a:r>
            <a:rPr lang="en-US" sz="2000" dirty="0" smtClean="0"/>
            <a:t>develop</a:t>
          </a:r>
          <a:endParaRPr lang="en-US" sz="2000" dirty="0"/>
        </a:p>
      </dgm:t>
    </dgm:pt>
    <dgm:pt modelId="{FE423D4C-5D38-4F45-AEEC-06D2B6AF7409}" type="parTrans" cxnId="{B3E589E6-EAF8-0845-84B5-EB07E08E5EE2}">
      <dgm:prSet/>
      <dgm:spPr/>
      <dgm:t>
        <a:bodyPr/>
        <a:lstStyle/>
        <a:p>
          <a:endParaRPr lang="en-US"/>
        </a:p>
      </dgm:t>
    </dgm:pt>
    <dgm:pt modelId="{D6EA6520-B61F-B84B-8439-A5D7A930B6EB}" type="sibTrans" cxnId="{B3E589E6-EAF8-0845-84B5-EB07E08E5EE2}">
      <dgm:prSet/>
      <dgm:spPr/>
      <dgm:t>
        <a:bodyPr/>
        <a:lstStyle/>
        <a:p>
          <a:endParaRPr lang="en-US"/>
        </a:p>
      </dgm:t>
    </dgm:pt>
    <dgm:pt modelId="{7D4B636E-D32B-CA4A-B1D0-A60F888F04AB}">
      <dgm:prSet phldrT="[Text]"/>
      <dgm:spPr/>
      <dgm:t>
        <a:bodyPr/>
        <a:lstStyle/>
        <a:p>
          <a:r>
            <a:rPr lang="en-US" dirty="0" smtClean="0"/>
            <a:t>deploy</a:t>
          </a:r>
          <a:endParaRPr lang="en-US" dirty="0"/>
        </a:p>
      </dgm:t>
    </dgm:pt>
    <dgm:pt modelId="{237635A2-7CD3-AE42-A03A-4D7AF0C79DB6}" type="parTrans" cxnId="{BFA11022-7492-0B43-A732-6030C67932EB}">
      <dgm:prSet/>
      <dgm:spPr/>
      <dgm:t>
        <a:bodyPr/>
        <a:lstStyle/>
        <a:p>
          <a:endParaRPr lang="en-US"/>
        </a:p>
      </dgm:t>
    </dgm:pt>
    <dgm:pt modelId="{6328E8E9-24CE-DE42-93D1-D550A5A4E01C}" type="sibTrans" cxnId="{BFA11022-7492-0B43-A732-6030C67932EB}">
      <dgm:prSet/>
      <dgm:spPr/>
      <dgm:t>
        <a:bodyPr/>
        <a:lstStyle/>
        <a:p>
          <a:endParaRPr lang="en-US"/>
        </a:p>
      </dgm:t>
    </dgm:pt>
    <dgm:pt modelId="{FBDF3959-2CB9-1B4C-BE5E-28AF6DC25E2F}" type="pres">
      <dgm:prSet presAssocID="{301340DB-0FFA-AD48-A508-7A3F5D741151}" presName="CompostProcess" presStyleCnt="0">
        <dgm:presLayoutVars>
          <dgm:dir/>
          <dgm:resizeHandles val="exact"/>
        </dgm:presLayoutVars>
      </dgm:prSet>
      <dgm:spPr/>
    </dgm:pt>
    <dgm:pt modelId="{9B52428A-7FF2-E841-91DD-150FFE47FBEA}" type="pres">
      <dgm:prSet presAssocID="{301340DB-0FFA-AD48-A508-7A3F5D741151}" presName="arrow" presStyleLbl="bgShp" presStyleIdx="0" presStyleCnt="1" custScaleX="102564" custLinFactNeighborY="800"/>
      <dgm:spPr/>
    </dgm:pt>
    <dgm:pt modelId="{3010989A-AADE-7F40-8E33-4914B2AD7A30}" type="pres">
      <dgm:prSet presAssocID="{301340DB-0FFA-AD48-A508-7A3F5D741151}" presName="linearProcess" presStyleCnt="0"/>
      <dgm:spPr/>
    </dgm:pt>
    <dgm:pt modelId="{B6EE1AB8-4457-4D4C-9705-529A70DBA885}" type="pres">
      <dgm:prSet presAssocID="{60375E19-37EE-D74D-827D-4C66EA402544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86D04B-D2AE-0449-BFCA-79DB494D1E85}" type="pres">
      <dgm:prSet presAssocID="{E11D216C-D594-8F44-BF8D-328AA5C3DD2A}" presName="sibTrans" presStyleCnt="0"/>
      <dgm:spPr/>
    </dgm:pt>
    <dgm:pt modelId="{C7F7FA74-7555-0143-88F2-6E5E02068CFF}" type="pres">
      <dgm:prSet presAssocID="{03178024-FD65-8F42-982A-E415F06E51B5}" presName="textNode" presStyleLbl="node1" presStyleIdx="1" presStyleCnt="3" custScaleX="1167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B2BDC8-D71C-274F-B4EA-E668C95555C5}" type="pres">
      <dgm:prSet presAssocID="{D6EA6520-B61F-B84B-8439-A5D7A930B6EB}" presName="sibTrans" presStyleCnt="0"/>
      <dgm:spPr/>
    </dgm:pt>
    <dgm:pt modelId="{F5C91109-413D-574D-9D8C-2A497E7F1FF1}" type="pres">
      <dgm:prSet presAssocID="{7D4B636E-D32B-CA4A-B1D0-A60F888F04AB}" presName="textNode" presStyleLbl="node1" presStyleIdx="2" presStyleCnt="3" custScaleX="310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7766E10-6C57-784E-85E3-9C113B39A893}" type="presOf" srcId="{03178024-FD65-8F42-982A-E415F06E51B5}" destId="{C7F7FA74-7555-0143-88F2-6E5E02068CFF}" srcOrd="0" destOrd="0" presId="urn:microsoft.com/office/officeart/2005/8/layout/hProcess9"/>
    <dgm:cxn modelId="{B3E589E6-EAF8-0845-84B5-EB07E08E5EE2}" srcId="{301340DB-0FFA-AD48-A508-7A3F5D741151}" destId="{03178024-FD65-8F42-982A-E415F06E51B5}" srcOrd="1" destOrd="0" parTransId="{FE423D4C-5D38-4F45-AEEC-06D2B6AF7409}" sibTransId="{D6EA6520-B61F-B84B-8439-A5D7A930B6EB}"/>
    <dgm:cxn modelId="{BFA11022-7492-0B43-A732-6030C67932EB}" srcId="{301340DB-0FFA-AD48-A508-7A3F5D741151}" destId="{7D4B636E-D32B-CA4A-B1D0-A60F888F04AB}" srcOrd="2" destOrd="0" parTransId="{237635A2-7CD3-AE42-A03A-4D7AF0C79DB6}" sibTransId="{6328E8E9-24CE-DE42-93D1-D550A5A4E01C}"/>
    <dgm:cxn modelId="{EDDF7180-6DFA-1F49-AC2C-D2639B219004}" type="presOf" srcId="{7D4B636E-D32B-CA4A-B1D0-A60F888F04AB}" destId="{F5C91109-413D-574D-9D8C-2A497E7F1FF1}" srcOrd="0" destOrd="0" presId="urn:microsoft.com/office/officeart/2005/8/layout/hProcess9"/>
    <dgm:cxn modelId="{CAC9F741-5D2D-104B-A034-52745B3CC103}" srcId="{301340DB-0FFA-AD48-A508-7A3F5D741151}" destId="{60375E19-37EE-D74D-827D-4C66EA402544}" srcOrd="0" destOrd="0" parTransId="{D50BA5ED-F3A2-0141-A1FB-10416BE6EBBB}" sibTransId="{E11D216C-D594-8F44-BF8D-328AA5C3DD2A}"/>
    <dgm:cxn modelId="{5941F52E-3D0D-8D4A-8223-CB5F07FD76D8}" type="presOf" srcId="{301340DB-0FFA-AD48-A508-7A3F5D741151}" destId="{FBDF3959-2CB9-1B4C-BE5E-28AF6DC25E2F}" srcOrd="0" destOrd="0" presId="urn:microsoft.com/office/officeart/2005/8/layout/hProcess9"/>
    <dgm:cxn modelId="{67D2ED9E-C503-4B48-BDBA-EB476DEC8D9E}" type="presOf" srcId="{60375E19-37EE-D74D-827D-4C66EA402544}" destId="{B6EE1AB8-4457-4D4C-9705-529A70DBA885}" srcOrd="0" destOrd="0" presId="urn:microsoft.com/office/officeart/2005/8/layout/hProcess9"/>
    <dgm:cxn modelId="{4757700D-C3D4-5B47-9364-DE8D42344D69}" type="presParOf" srcId="{FBDF3959-2CB9-1B4C-BE5E-28AF6DC25E2F}" destId="{9B52428A-7FF2-E841-91DD-150FFE47FBEA}" srcOrd="0" destOrd="0" presId="urn:microsoft.com/office/officeart/2005/8/layout/hProcess9"/>
    <dgm:cxn modelId="{857C57CC-E3D1-964D-B8B6-8FFEC1D05830}" type="presParOf" srcId="{FBDF3959-2CB9-1B4C-BE5E-28AF6DC25E2F}" destId="{3010989A-AADE-7F40-8E33-4914B2AD7A30}" srcOrd="1" destOrd="0" presId="urn:microsoft.com/office/officeart/2005/8/layout/hProcess9"/>
    <dgm:cxn modelId="{4A272439-6308-3642-A2DE-5411654CE6BD}" type="presParOf" srcId="{3010989A-AADE-7F40-8E33-4914B2AD7A30}" destId="{B6EE1AB8-4457-4D4C-9705-529A70DBA885}" srcOrd="0" destOrd="0" presId="urn:microsoft.com/office/officeart/2005/8/layout/hProcess9"/>
    <dgm:cxn modelId="{65C2CE61-E312-E746-B1C3-3748A095E65F}" type="presParOf" srcId="{3010989A-AADE-7F40-8E33-4914B2AD7A30}" destId="{D886D04B-D2AE-0449-BFCA-79DB494D1E85}" srcOrd="1" destOrd="0" presId="urn:microsoft.com/office/officeart/2005/8/layout/hProcess9"/>
    <dgm:cxn modelId="{BC4597CE-8C18-AF48-91CF-FF6C564DD5A4}" type="presParOf" srcId="{3010989A-AADE-7F40-8E33-4914B2AD7A30}" destId="{C7F7FA74-7555-0143-88F2-6E5E02068CFF}" srcOrd="2" destOrd="0" presId="urn:microsoft.com/office/officeart/2005/8/layout/hProcess9"/>
    <dgm:cxn modelId="{E05EB107-1B05-9B4B-AD5D-4CF409EE4858}" type="presParOf" srcId="{3010989A-AADE-7F40-8E33-4914B2AD7A30}" destId="{C3B2BDC8-D71C-274F-B4EA-E668C95555C5}" srcOrd="3" destOrd="0" presId="urn:microsoft.com/office/officeart/2005/8/layout/hProcess9"/>
    <dgm:cxn modelId="{5153B897-2BBC-AF49-9E6D-0C808D7DA795}" type="presParOf" srcId="{3010989A-AADE-7F40-8E33-4914B2AD7A30}" destId="{F5C91109-413D-574D-9D8C-2A497E7F1FF1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B52428A-7FF2-E841-91DD-150FFE47FBEA}">
      <dsp:nvSpPr>
        <dsp:cNvPr id="0" name=""/>
        <dsp:cNvSpPr/>
      </dsp:nvSpPr>
      <dsp:spPr>
        <a:xfrm>
          <a:off x="381002" y="0"/>
          <a:ext cx="5181594" cy="31750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6EE1AB8-4457-4D4C-9705-529A70DBA885}">
      <dsp:nvSpPr>
        <dsp:cNvPr id="0" name=""/>
        <dsp:cNvSpPr/>
      </dsp:nvSpPr>
      <dsp:spPr>
        <a:xfrm>
          <a:off x="378327" y="952500"/>
          <a:ext cx="1913096" cy="1270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design</a:t>
          </a:r>
          <a:endParaRPr lang="en-US" sz="2000" kern="1200" dirty="0"/>
        </a:p>
      </dsp:txBody>
      <dsp:txXfrm>
        <a:off x="378327" y="952500"/>
        <a:ext cx="1913096" cy="1270000"/>
      </dsp:txXfrm>
    </dsp:sp>
    <dsp:sp modelId="{C7F7FA74-7555-0143-88F2-6E5E02068CFF}">
      <dsp:nvSpPr>
        <dsp:cNvPr id="0" name=""/>
        <dsp:cNvSpPr/>
      </dsp:nvSpPr>
      <dsp:spPr>
        <a:xfrm>
          <a:off x="2514598" y="952500"/>
          <a:ext cx="2233405" cy="1270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develop</a:t>
          </a:r>
          <a:endParaRPr lang="en-US" sz="2000" kern="1200" dirty="0"/>
        </a:p>
      </dsp:txBody>
      <dsp:txXfrm>
        <a:off x="2514598" y="952500"/>
        <a:ext cx="2233405" cy="1270000"/>
      </dsp:txXfrm>
    </dsp:sp>
    <dsp:sp modelId="{F5C91109-413D-574D-9D8C-2A497E7F1FF1}">
      <dsp:nvSpPr>
        <dsp:cNvPr id="0" name=""/>
        <dsp:cNvSpPr/>
      </dsp:nvSpPr>
      <dsp:spPr>
        <a:xfrm>
          <a:off x="4971179" y="952500"/>
          <a:ext cx="594092" cy="1270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deploy</a:t>
          </a:r>
          <a:endParaRPr lang="en-US" sz="1200" kern="1200" dirty="0"/>
        </a:p>
      </dsp:txBody>
      <dsp:txXfrm>
        <a:off x="4971179" y="952500"/>
        <a:ext cx="594092" cy="127000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B52428A-7FF2-E841-91DD-150FFE47FBEA}">
      <dsp:nvSpPr>
        <dsp:cNvPr id="0" name=""/>
        <dsp:cNvSpPr/>
      </dsp:nvSpPr>
      <dsp:spPr>
        <a:xfrm>
          <a:off x="381002" y="0"/>
          <a:ext cx="5181594" cy="31750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6EE1AB8-4457-4D4C-9705-529A70DBA885}">
      <dsp:nvSpPr>
        <dsp:cNvPr id="0" name=""/>
        <dsp:cNvSpPr/>
      </dsp:nvSpPr>
      <dsp:spPr>
        <a:xfrm>
          <a:off x="378327" y="952500"/>
          <a:ext cx="1913096" cy="1270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design</a:t>
          </a:r>
          <a:endParaRPr lang="en-US" sz="2000" kern="1200" dirty="0"/>
        </a:p>
      </dsp:txBody>
      <dsp:txXfrm>
        <a:off x="378327" y="952500"/>
        <a:ext cx="1913096" cy="1270000"/>
      </dsp:txXfrm>
    </dsp:sp>
    <dsp:sp modelId="{C7F7FA74-7555-0143-88F2-6E5E02068CFF}">
      <dsp:nvSpPr>
        <dsp:cNvPr id="0" name=""/>
        <dsp:cNvSpPr/>
      </dsp:nvSpPr>
      <dsp:spPr>
        <a:xfrm>
          <a:off x="2514598" y="952500"/>
          <a:ext cx="2233405" cy="1270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develop</a:t>
          </a:r>
          <a:endParaRPr lang="en-US" sz="2000" kern="1200" dirty="0"/>
        </a:p>
      </dsp:txBody>
      <dsp:txXfrm>
        <a:off x="2514598" y="952500"/>
        <a:ext cx="2233405" cy="1270000"/>
      </dsp:txXfrm>
    </dsp:sp>
    <dsp:sp modelId="{F5C91109-413D-574D-9D8C-2A497E7F1FF1}">
      <dsp:nvSpPr>
        <dsp:cNvPr id="0" name=""/>
        <dsp:cNvSpPr/>
      </dsp:nvSpPr>
      <dsp:spPr>
        <a:xfrm>
          <a:off x="4971179" y="952500"/>
          <a:ext cx="594092" cy="1270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deploy</a:t>
          </a:r>
          <a:endParaRPr lang="en-US" sz="1200" kern="1200" dirty="0"/>
        </a:p>
      </dsp:txBody>
      <dsp:txXfrm>
        <a:off x="4971179" y="952500"/>
        <a:ext cx="594092" cy="127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D4F1A-11DB-8449-A0C7-3DC9A3B7409A}" type="datetimeFigureOut">
              <a:rPr lang="en-US" smtClean="0"/>
              <a:pPr/>
              <a:t>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B41DB-7E11-0043-B92F-C268EC2B7D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D4F1A-11DB-8449-A0C7-3DC9A3B7409A}" type="datetimeFigureOut">
              <a:rPr lang="en-US" smtClean="0"/>
              <a:pPr/>
              <a:t>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B41DB-7E11-0043-B92F-C268EC2B7D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D4F1A-11DB-8449-A0C7-3DC9A3B7409A}" type="datetimeFigureOut">
              <a:rPr lang="en-US" smtClean="0"/>
              <a:pPr/>
              <a:t>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B41DB-7E11-0043-B92F-C268EC2B7D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D4F1A-11DB-8449-A0C7-3DC9A3B7409A}" type="datetimeFigureOut">
              <a:rPr lang="en-US" smtClean="0"/>
              <a:pPr/>
              <a:t>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B41DB-7E11-0043-B92F-C268EC2B7D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D4F1A-11DB-8449-A0C7-3DC9A3B7409A}" type="datetimeFigureOut">
              <a:rPr lang="en-US" smtClean="0"/>
              <a:pPr/>
              <a:t>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B41DB-7E11-0043-B92F-C268EC2B7D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D4F1A-11DB-8449-A0C7-3DC9A3B7409A}" type="datetimeFigureOut">
              <a:rPr lang="en-US" smtClean="0"/>
              <a:pPr/>
              <a:t>2/10/12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B41DB-7E11-0043-B92F-C268EC2B7D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D4F1A-11DB-8449-A0C7-3DC9A3B7409A}" type="datetimeFigureOut">
              <a:rPr lang="en-US" smtClean="0"/>
              <a:pPr/>
              <a:t>2/10/12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B41DB-7E11-0043-B92F-C268EC2B7D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D4F1A-11DB-8449-A0C7-3DC9A3B7409A}" type="datetimeFigureOut">
              <a:rPr lang="en-US" smtClean="0"/>
              <a:pPr/>
              <a:t>2/10/12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B41DB-7E11-0043-B92F-C268EC2B7D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D4F1A-11DB-8449-A0C7-3DC9A3B7409A}" type="datetimeFigureOut">
              <a:rPr lang="en-US" smtClean="0"/>
              <a:pPr/>
              <a:t>2/10/12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B41DB-7E11-0043-B92F-C268EC2B7D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D4F1A-11DB-8449-A0C7-3DC9A3B7409A}" type="datetimeFigureOut">
              <a:rPr lang="en-US" smtClean="0"/>
              <a:pPr/>
              <a:t>2/10/12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B41DB-7E11-0043-B92F-C268EC2B7D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D4F1A-11DB-8449-A0C7-3DC9A3B7409A}" type="datetimeFigureOut">
              <a:rPr lang="en-US" smtClean="0"/>
              <a:pPr/>
              <a:t>2/10/12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B41DB-7E11-0043-B92F-C268EC2B7D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NUL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    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600200"/>
            <a:ext cx="716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D4F1A-11DB-8449-A0C7-3DC9A3B7409A}" type="datetimeFigureOut">
              <a:rPr lang="en-US" smtClean="0"/>
              <a:pPr/>
              <a:t>2/10/12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B41DB-7E11-0043-B92F-C268EC2B7DE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1143000" y="6477000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57200" y="5181600"/>
            <a:ext cx="1778000" cy="99060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2235200" y="6018212"/>
            <a:ext cx="6451600" cy="1588"/>
          </a:xfrm>
          <a:prstGeom prst="line">
            <a:avLst/>
          </a:prstGeom>
          <a:ln>
            <a:solidFill>
              <a:srgbClr val="00009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457200" y="1219200"/>
            <a:ext cx="8229600" cy="1588"/>
          </a:xfrm>
          <a:prstGeom prst="line">
            <a:avLst/>
          </a:prstGeom>
          <a:ln>
            <a:solidFill>
              <a:srgbClr val="00009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baseline="0">
          <a:ln>
            <a:noFill/>
          </a:ln>
          <a:solidFill>
            <a:schemeClr val="bg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7F7F7F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7F7F7F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7F7F7F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7F7F7F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7F7F7F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NUL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2619375"/>
            <a:ext cx="3810000" cy="1752600"/>
          </a:xfrm>
        </p:spPr>
        <p:txBody>
          <a:bodyPr>
            <a:normAutofit fontScale="92500"/>
          </a:bodyPr>
          <a:lstStyle/>
          <a:p>
            <a:pPr marL="457200" indent="-457200" algn="l">
              <a:buAutoNum type="arabicParenBoth"/>
            </a:pPr>
            <a:r>
              <a:rPr lang="en-US" sz="2400" dirty="0" smtClean="0"/>
              <a:t>underscores differentiation that </a:t>
            </a:r>
            <a:r>
              <a:rPr lang="en-US" sz="2400" dirty="0" err="1" smtClean="0"/>
              <a:t>TruMedical</a:t>
            </a:r>
            <a:r>
              <a:rPr lang="en-US" sz="2400" dirty="0" smtClean="0"/>
              <a:t> brings to the industry</a:t>
            </a:r>
          </a:p>
          <a:p>
            <a:pPr marL="457200" indent="-457200" algn="l">
              <a:buAutoNum type="arabicParenBoth"/>
            </a:pPr>
            <a:r>
              <a:rPr lang="en-US" sz="2400" dirty="0" smtClean="0"/>
              <a:t>is </a:t>
            </a:r>
            <a:r>
              <a:rPr lang="en-US" sz="2400" dirty="0" smtClean="0"/>
              <a:t>easy to use</a:t>
            </a:r>
            <a:endParaRPr lang="en-US" sz="24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371600" y="2617787"/>
            <a:ext cx="6248400" cy="1588"/>
          </a:xfrm>
          <a:prstGeom prst="line">
            <a:avLst/>
          </a:prstGeom>
          <a:ln>
            <a:solidFill>
              <a:srgbClr val="00009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5943600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4953000"/>
            <a:ext cx="1778000" cy="9906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81000" y="4953000"/>
            <a:ext cx="1828800" cy="1371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09800" y="5943600"/>
            <a:ext cx="64770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2438400" y="3351212"/>
            <a:ext cx="1066800" cy="1449388"/>
            <a:chOff x="2438400" y="3351212"/>
            <a:chExt cx="1066800" cy="1449388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2438400" y="4799012"/>
              <a:ext cx="10668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438400" y="4722812"/>
              <a:ext cx="10668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438400" y="4646612"/>
              <a:ext cx="10668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438400" y="4570412"/>
              <a:ext cx="10668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438400" y="4494212"/>
              <a:ext cx="10668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438400" y="4418012"/>
              <a:ext cx="10668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438400" y="4341812"/>
              <a:ext cx="10668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438400" y="4265612"/>
              <a:ext cx="10668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438400" y="4189412"/>
              <a:ext cx="10668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2438400" y="4113212"/>
              <a:ext cx="10668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438400" y="4037012"/>
              <a:ext cx="10668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438400" y="3960812"/>
              <a:ext cx="10668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2438400" y="3884612"/>
              <a:ext cx="10668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438400" y="3808412"/>
              <a:ext cx="10668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2438400" y="3732212"/>
              <a:ext cx="10668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438400" y="3656012"/>
              <a:ext cx="10668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438400" y="3579812"/>
              <a:ext cx="10668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438400" y="3503612"/>
              <a:ext cx="10668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2438400" y="3427412"/>
              <a:ext cx="10668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2438400" y="3351212"/>
              <a:ext cx="10668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31"/>
          <p:cNvSpPr/>
          <p:nvPr/>
        </p:nvSpPr>
        <p:spPr>
          <a:xfrm>
            <a:off x="533400" y="914400"/>
            <a:ext cx="8305800" cy="4841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219200"/>
            <a:ext cx="7772400" cy="1698625"/>
          </a:xfrm>
        </p:spPr>
        <p:txBody>
          <a:bodyPr>
            <a:normAutofit/>
          </a:bodyPr>
          <a:lstStyle/>
          <a:p>
            <a:r>
              <a:rPr lang="en-US" dirty="0" err="1" smtClean="0"/>
              <a:t>Tru</a:t>
            </a:r>
            <a:r>
              <a:rPr lang="en-US" dirty="0" smtClean="0"/>
              <a:t>-Medical</a:t>
            </a:r>
            <a:br>
              <a:rPr lang="en-US" dirty="0" smtClean="0"/>
            </a:br>
            <a:r>
              <a:rPr lang="en-US" dirty="0" smtClean="0"/>
              <a:t>designing a web site that: 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site: simple product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site: matrix product</a:t>
            </a:r>
            <a:endParaRPr lang="en-US" dirty="0"/>
          </a:p>
        </p:txBody>
      </p:sp>
      <p:pic>
        <p:nvPicPr>
          <p:cNvPr id="4" name="Picture 3" descr="ppt_matrix_product_simple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447800"/>
            <a:ext cx="5588961" cy="422072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990600"/>
            <a:ext cx="86106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pt_matrix_product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533400"/>
            <a:ext cx="6597978" cy="4982729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3429000" y="2819400"/>
            <a:ext cx="1524000" cy="685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429000" y="4495800"/>
            <a:ext cx="1524000" cy="685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site: complex product</a:t>
            </a:r>
            <a:endParaRPr lang="en-US" dirty="0"/>
          </a:p>
        </p:txBody>
      </p:sp>
      <p:pic>
        <p:nvPicPr>
          <p:cNvPr id="4" name="Picture 3" descr="ppt_complex_top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371600"/>
            <a:ext cx="5665161" cy="427827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990600"/>
            <a:ext cx="86106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pt_complex_product_bottom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685800"/>
            <a:ext cx="6445578" cy="486763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001000" cy="762000"/>
          </a:xfrm>
        </p:spPr>
        <p:txBody>
          <a:bodyPr/>
          <a:lstStyle/>
          <a:p>
            <a:r>
              <a:rPr lang="en-US" dirty="0" smtClean="0"/>
              <a:t>         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</a:t>
            </a:r>
            <a:r>
              <a:rPr lang="en-US" dirty="0" smtClean="0"/>
              <a:t>nderscoring differentiation</a:t>
            </a:r>
            <a:endParaRPr lang="en-US" dirty="0" smtClean="0"/>
          </a:p>
          <a:p>
            <a:pPr lvl="1"/>
            <a:r>
              <a:rPr lang="en-US" dirty="0" err="1" smtClean="0"/>
              <a:t>Netsuite</a:t>
            </a:r>
            <a:r>
              <a:rPr lang="en-US" dirty="0" smtClean="0"/>
              <a:t> </a:t>
            </a:r>
            <a:r>
              <a:rPr lang="en-US" dirty="0" smtClean="0"/>
              <a:t>‘standard’ web sites</a:t>
            </a:r>
            <a:endParaRPr lang="en-US" dirty="0" smtClean="0"/>
          </a:p>
          <a:p>
            <a:pPr lvl="1"/>
            <a:r>
              <a:rPr lang="en-US" dirty="0" smtClean="0"/>
              <a:t>Modern sites that leverage </a:t>
            </a:r>
            <a:r>
              <a:rPr lang="en-US" dirty="0" err="1" smtClean="0"/>
              <a:t>jQuery</a:t>
            </a:r>
            <a:r>
              <a:rPr lang="en-US" dirty="0" smtClean="0"/>
              <a:t> and AJAX</a:t>
            </a:r>
          </a:p>
          <a:p>
            <a:r>
              <a:rPr lang="en-US" dirty="0" smtClean="0"/>
              <a:t>H</a:t>
            </a:r>
            <a:r>
              <a:rPr lang="en-US" dirty="0" smtClean="0"/>
              <a:t>ighly functional: </a:t>
            </a:r>
          </a:p>
          <a:p>
            <a:pPr lvl="1"/>
            <a:r>
              <a:rPr lang="en-US" dirty="0" smtClean="0"/>
              <a:t>as good as printed catalog</a:t>
            </a:r>
          </a:p>
          <a:p>
            <a:pPr lvl="1"/>
            <a:r>
              <a:rPr lang="en-US" dirty="0" smtClean="0"/>
              <a:t>better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Where do we stand:  Alpha release</a:t>
            </a:r>
            <a:endParaRPr lang="en-US" b="1" dirty="0" smtClean="0">
              <a:solidFill>
                <a:srgbClr val="0000FF"/>
              </a:solidFill>
            </a:endParaRPr>
          </a:p>
          <a:p>
            <a:r>
              <a:rPr lang="en-US" dirty="0" smtClean="0"/>
              <a:t>Build customer loyalty by getting them involved: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001000" cy="762000"/>
          </a:xfrm>
        </p:spPr>
        <p:txBody>
          <a:bodyPr/>
          <a:lstStyle/>
          <a:p>
            <a:r>
              <a:rPr lang="en-US" dirty="0" smtClean="0"/>
              <a:t>         </a:t>
            </a:r>
            <a:r>
              <a:rPr lang="en-US" dirty="0" smtClean="0"/>
              <a:t> The </a:t>
            </a:r>
            <a:r>
              <a:rPr lang="en-US" dirty="0" smtClean="0"/>
              <a:t>Process</a:t>
            </a:r>
            <a:endParaRPr lang="en-US" dirty="0"/>
          </a:p>
        </p:txBody>
      </p:sp>
      <p:graphicFrame>
        <p:nvGraphicFramePr>
          <p:cNvPr id="9" name="Diagram 8"/>
          <p:cNvGraphicFramePr/>
          <p:nvPr/>
        </p:nvGraphicFramePr>
        <p:xfrm>
          <a:off x="1447800" y="1818720"/>
          <a:ext cx="5943600" cy="3175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8" name="Straight Connector 17"/>
          <p:cNvCxnSpPr/>
          <p:nvPr/>
        </p:nvCxnSpPr>
        <p:spPr>
          <a:xfrm rot="5400000">
            <a:off x="3933686" y="4043740"/>
            <a:ext cx="127504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4796466" y="3399214"/>
            <a:ext cx="240851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5169646" y="3360717"/>
            <a:ext cx="263791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5577145" y="3323411"/>
            <a:ext cx="256171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562600" y="1861066"/>
            <a:ext cx="742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Alpha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179191" y="1673224"/>
            <a:ext cx="620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Beta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489395" y="1447800"/>
            <a:ext cx="123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Production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81000" y="4983676"/>
            <a:ext cx="1219200" cy="14171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447800" y="5627132"/>
            <a:ext cx="7315200" cy="77366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602582" y="5257800"/>
            <a:ext cx="3960018" cy="1588"/>
          </a:xfrm>
          <a:prstGeom prst="straightConnector1">
            <a:avLst/>
          </a:prstGeom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4284403" y="3864233"/>
            <a:ext cx="163246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4592379" y="3711833"/>
            <a:ext cx="193726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10000" y="2230398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Working Prototypes</a:t>
            </a:r>
            <a:endParaRPr lang="en-US" b="1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2057400" y="2195750"/>
            <a:ext cx="44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D1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743200" y="219575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D2</a:t>
            </a:r>
            <a:endParaRPr lang="en-US" b="1" dirty="0"/>
          </a:p>
        </p:txBody>
      </p:sp>
      <p:cxnSp>
        <p:nvCxnSpPr>
          <p:cNvPr id="22" name="Straight Connector 21"/>
          <p:cNvCxnSpPr/>
          <p:nvPr/>
        </p:nvCxnSpPr>
        <p:spPr>
          <a:xfrm rot="5400000">
            <a:off x="1811873" y="4207927"/>
            <a:ext cx="94666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2573873" y="4207927"/>
            <a:ext cx="94825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001000" cy="762000"/>
          </a:xfrm>
        </p:spPr>
        <p:txBody>
          <a:bodyPr/>
          <a:lstStyle/>
          <a:p>
            <a:r>
              <a:rPr lang="en-US" dirty="0" smtClean="0"/>
              <a:t>         </a:t>
            </a:r>
            <a:r>
              <a:rPr lang="en-US" dirty="0" smtClean="0"/>
              <a:t> Where are we?</a:t>
            </a:r>
            <a:endParaRPr lang="en-US" dirty="0"/>
          </a:p>
        </p:txBody>
      </p:sp>
      <p:graphicFrame>
        <p:nvGraphicFramePr>
          <p:cNvPr id="9" name="Diagram 8"/>
          <p:cNvGraphicFramePr/>
          <p:nvPr/>
        </p:nvGraphicFramePr>
        <p:xfrm>
          <a:off x="1447800" y="1818720"/>
          <a:ext cx="5943600" cy="3175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8" name="Straight Connector 17"/>
          <p:cNvCxnSpPr/>
          <p:nvPr/>
        </p:nvCxnSpPr>
        <p:spPr>
          <a:xfrm rot="5400000">
            <a:off x="3933686" y="4043740"/>
            <a:ext cx="127504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4796466" y="3399214"/>
            <a:ext cx="240851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5169646" y="3360717"/>
            <a:ext cx="263791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5577145" y="3323411"/>
            <a:ext cx="256171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562600" y="1861066"/>
            <a:ext cx="742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Alpha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179191" y="1673224"/>
            <a:ext cx="620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Beta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489395" y="1447800"/>
            <a:ext cx="123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Production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81000" y="4983676"/>
            <a:ext cx="1219200" cy="14171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447800" y="5627132"/>
            <a:ext cx="7315200" cy="77366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00"/>
                </a:solidFill>
              </a:rPr>
              <a:t>A</a:t>
            </a:r>
            <a:r>
              <a:rPr lang="en-US" dirty="0" smtClean="0">
                <a:solidFill>
                  <a:srgbClr val="000000"/>
                </a:solidFill>
              </a:rPr>
              <a:t>ll functionality </a:t>
            </a:r>
            <a:r>
              <a:rPr lang="en-US" dirty="0" smtClean="0">
                <a:solidFill>
                  <a:srgbClr val="000000"/>
                </a:solidFill>
              </a:rPr>
              <a:t>for initial release of the site has been developed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; it needs to be integrated into a single site. </a:t>
            </a:r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602582" y="5257800"/>
            <a:ext cx="3960018" cy="1588"/>
          </a:xfrm>
          <a:prstGeom prst="straightConnector1">
            <a:avLst/>
          </a:prstGeom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4284403" y="3864233"/>
            <a:ext cx="163246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4592379" y="3711833"/>
            <a:ext cx="193726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10000" y="2230398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Working Prototypes</a:t>
            </a:r>
            <a:endParaRPr lang="en-US" b="1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2057400" y="2195750"/>
            <a:ext cx="44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D1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743200" y="219575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D2</a:t>
            </a:r>
            <a:endParaRPr lang="en-US" b="1" dirty="0"/>
          </a:p>
        </p:txBody>
      </p:sp>
      <p:cxnSp>
        <p:nvCxnSpPr>
          <p:cNvPr id="22" name="Straight Connector 21"/>
          <p:cNvCxnSpPr/>
          <p:nvPr/>
        </p:nvCxnSpPr>
        <p:spPr>
          <a:xfrm rot="5400000">
            <a:off x="1811873" y="4207927"/>
            <a:ext cx="946666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2573873" y="4207927"/>
            <a:ext cx="94825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001000" cy="762000"/>
          </a:xfrm>
        </p:spPr>
        <p:txBody>
          <a:bodyPr/>
          <a:lstStyle/>
          <a:p>
            <a:r>
              <a:rPr lang="en-US" dirty="0" smtClean="0"/>
              <a:t>         </a:t>
            </a:r>
            <a:r>
              <a:rPr lang="en-US" dirty="0" smtClean="0"/>
              <a:t> This coming week 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447800" y="1817132"/>
            <a:ext cx="454483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Target: go into Alpha test late next week</a:t>
            </a:r>
          </a:p>
          <a:p>
            <a:endParaRPr lang="en-US" b="1" dirty="0" smtClean="0"/>
          </a:p>
          <a:p>
            <a:r>
              <a:rPr lang="en-US" b="1" dirty="0" smtClean="0"/>
              <a:t>All product data/images will be in by Monday</a:t>
            </a:r>
          </a:p>
          <a:p>
            <a:endParaRPr lang="en-US" b="1" dirty="0" smtClean="0"/>
          </a:p>
          <a:p>
            <a:r>
              <a:rPr lang="en-US" b="1" dirty="0" smtClean="0"/>
              <a:t>Focus during the week on 2 things: </a:t>
            </a:r>
          </a:p>
          <a:p>
            <a:endParaRPr lang="en-US" b="1" dirty="0" smtClean="0"/>
          </a:p>
          <a:p>
            <a:endParaRPr lang="en-US" b="1" dirty="0" smtClean="0"/>
          </a:p>
        </p:txBody>
      </p:sp>
      <p:sp>
        <p:nvSpPr>
          <p:cNvPr id="46" name="Rectangle 45"/>
          <p:cNvSpPr/>
          <p:nvPr/>
        </p:nvSpPr>
        <p:spPr>
          <a:xfrm>
            <a:off x="1828800" y="3429000"/>
            <a:ext cx="6324600" cy="14171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Resolving conflicts between </a:t>
            </a:r>
            <a:r>
              <a:rPr lang="en-US" dirty="0" err="1" smtClean="0">
                <a:solidFill>
                  <a:srgbClr val="000000"/>
                </a:solidFill>
              </a:rPr>
              <a:t>Javascript</a:t>
            </a:r>
            <a:r>
              <a:rPr lang="en-US" dirty="0" smtClean="0">
                <a:solidFill>
                  <a:srgbClr val="000000"/>
                </a:solidFill>
              </a:rPr>
              <a:t> components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Getting components running </a:t>
            </a:r>
            <a:r>
              <a:rPr lang="en-US" dirty="0" smtClean="0">
                <a:solidFill>
                  <a:srgbClr val="000000"/>
                </a:solidFill>
              </a:rPr>
              <a:t>on cloud-based deployment infrastructure:   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	Amazon cloud for web/application/</a:t>
            </a:r>
            <a:r>
              <a:rPr lang="en-US" dirty="0" err="1" smtClean="0">
                <a:solidFill>
                  <a:srgbClr val="000000"/>
                </a:solidFill>
              </a:rPr>
              <a:t>dbms</a:t>
            </a:r>
            <a:r>
              <a:rPr lang="en-US" dirty="0" smtClean="0">
                <a:solidFill>
                  <a:srgbClr val="000000"/>
                </a:solidFill>
              </a:rPr>
              <a:t> servers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	Amazon S3/Cloudfront for images</a:t>
            </a:r>
          </a:p>
          <a:p>
            <a:endParaRPr lang="en-US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122" y="1688068"/>
            <a:ext cx="7011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Design —&gt; Working Prototype —&gt;Alpha —&gt; Beta —&gt; Production Release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87823" y="2482334"/>
            <a:ext cx="48698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7F7F7F"/>
                </a:solidFill>
              </a:rPr>
              <a:t>Turn on integration with </a:t>
            </a:r>
            <a:r>
              <a:rPr lang="en-US" dirty="0" err="1" smtClean="0">
                <a:solidFill>
                  <a:srgbClr val="7F7F7F"/>
                </a:solidFill>
              </a:rPr>
              <a:t>Netsuite</a:t>
            </a:r>
            <a:r>
              <a:rPr lang="en-US" dirty="0" smtClean="0">
                <a:solidFill>
                  <a:srgbClr val="7F7F7F"/>
                </a:solidFill>
              </a:rPr>
              <a:t> account </a:t>
            </a:r>
            <a:endParaRPr lang="en-US" dirty="0" smtClean="0">
              <a:solidFill>
                <a:srgbClr val="7F7F7F"/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dirty="0" smtClean="0">
                <a:solidFill>
                  <a:srgbClr val="7F7F7F"/>
                </a:solidFill>
              </a:rPr>
              <a:t>Request </a:t>
            </a:r>
            <a:r>
              <a:rPr lang="en-US" dirty="0" smtClean="0">
                <a:solidFill>
                  <a:srgbClr val="7F7F7F"/>
                </a:solidFill>
              </a:rPr>
              <a:t>Google on-demand index of site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en-US" dirty="0" smtClean="0">
                <a:solidFill>
                  <a:srgbClr val="7F7F7F"/>
                </a:solidFill>
              </a:rPr>
              <a:t>Fix any problems in the database that show up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en-US" dirty="0" smtClean="0">
                <a:solidFill>
                  <a:srgbClr val="7F7F7F"/>
                </a:solidFill>
              </a:rPr>
              <a:t>Revise any elements of the UI that prove to be awkward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en-US" dirty="0" smtClean="0">
                <a:solidFill>
                  <a:srgbClr val="7F7F7F"/>
                </a:solidFill>
              </a:rPr>
              <a:t>Fix any additional cross-browser problems that surface</a:t>
            </a:r>
          </a:p>
          <a:p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3961922" y="2057400"/>
            <a:ext cx="304800" cy="424934"/>
          </a:xfrm>
          <a:prstGeom prst="downArrow">
            <a:avLst/>
          </a:prstGeom>
          <a:noFill/>
          <a:ln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/>
          <a:lstStyle/>
          <a:p>
            <a:r>
              <a:rPr lang="en-US" dirty="0" smtClean="0"/>
              <a:t>what happens during Alpha?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001000" cy="762000"/>
          </a:xfrm>
        </p:spPr>
        <p:txBody>
          <a:bodyPr/>
          <a:lstStyle/>
          <a:p>
            <a:r>
              <a:rPr lang="en-US" dirty="0" smtClean="0"/>
              <a:t>         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</a:t>
            </a:r>
            <a:r>
              <a:rPr lang="en-US" dirty="0" smtClean="0"/>
              <a:t>nderscoring differentiation</a:t>
            </a:r>
            <a:endParaRPr lang="en-US" dirty="0" smtClean="0"/>
          </a:p>
          <a:p>
            <a:pPr lvl="1"/>
            <a:r>
              <a:rPr lang="en-US" dirty="0" err="1" smtClean="0"/>
              <a:t>Netsuite</a:t>
            </a:r>
            <a:r>
              <a:rPr lang="en-US" dirty="0" smtClean="0"/>
              <a:t> </a:t>
            </a:r>
            <a:r>
              <a:rPr lang="en-US" dirty="0" smtClean="0"/>
              <a:t>‘standard’ web sites</a:t>
            </a:r>
            <a:endParaRPr lang="en-US" dirty="0" smtClean="0"/>
          </a:p>
          <a:p>
            <a:pPr lvl="1"/>
            <a:r>
              <a:rPr lang="en-US" dirty="0" smtClean="0"/>
              <a:t>Modern sites that leverage </a:t>
            </a:r>
            <a:r>
              <a:rPr lang="en-US" dirty="0" err="1" smtClean="0"/>
              <a:t>jQuery</a:t>
            </a:r>
            <a:r>
              <a:rPr lang="en-US" dirty="0" smtClean="0"/>
              <a:t> and AJAX</a:t>
            </a:r>
          </a:p>
          <a:p>
            <a:r>
              <a:rPr lang="en-US" dirty="0" smtClean="0"/>
              <a:t>H</a:t>
            </a:r>
            <a:r>
              <a:rPr lang="en-US" dirty="0" smtClean="0"/>
              <a:t>ighly functional: </a:t>
            </a:r>
          </a:p>
          <a:p>
            <a:pPr lvl="1"/>
            <a:r>
              <a:rPr lang="en-US" dirty="0" smtClean="0"/>
              <a:t>as good as printed catalog</a:t>
            </a:r>
          </a:p>
          <a:p>
            <a:pPr lvl="1"/>
            <a:r>
              <a:rPr lang="en-US" dirty="0" smtClean="0"/>
              <a:t>better</a:t>
            </a:r>
          </a:p>
          <a:p>
            <a:r>
              <a:rPr lang="en-US" dirty="0" smtClean="0"/>
              <a:t>Where do we stand:  Alpha release</a:t>
            </a:r>
            <a:endParaRPr lang="en-US" dirty="0" smtClean="0"/>
          </a:p>
          <a:p>
            <a:r>
              <a:rPr lang="en-US" dirty="0" smtClean="0"/>
              <a:t>Build customer loyalty by getting them involved: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688068"/>
            <a:ext cx="7011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Design —&gt; Working Prototype —&gt;Alpha —&gt; Beta —&gt; Production Release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67200" y="2482334"/>
            <a:ext cx="422840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7F7F7F"/>
                </a:solidFill>
              </a:rPr>
              <a:t>performance work</a:t>
            </a:r>
          </a:p>
          <a:p>
            <a:pPr marL="342900" indent="-342900"/>
            <a:r>
              <a:rPr lang="en-US" dirty="0" smtClean="0">
                <a:solidFill>
                  <a:srgbClr val="7F7F7F"/>
                </a:solidFill>
              </a:rPr>
              <a:t>	— baseline</a:t>
            </a:r>
          </a:p>
          <a:p>
            <a:pPr marL="342900" indent="-342900"/>
            <a:r>
              <a:rPr lang="en-US" dirty="0" smtClean="0">
                <a:solidFill>
                  <a:srgbClr val="7F7F7F"/>
                </a:solidFill>
              </a:rPr>
              <a:t>	— consolidate/compress </a:t>
            </a:r>
            <a:r>
              <a:rPr lang="en-US" dirty="0" err="1" smtClean="0">
                <a:solidFill>
                  <a:srgbClr val="7F7F7F"/>
                </a:solidFill>
              </a:rPr>
              <a:t>css</a:t>
            </a:r>
            <a:r>
              <a:rPr lang="en-US" dirty="0" smtClean="0">
                <a:solidFill>
                  <a:srgbClr val="7F7F7F"/>
                </a:solidFill>
              </a:rPr>
              <a:t> files</a:t>
            </a:r>
          </a:p>
          <a:p>
            <a:pPr marL="342900" indent="-342900"/>
            <a:r>
              <a:rPr lang="en-US" dirty="0" smtClean="0">
                <a:solidFill>
                  <a:srgbClr val="7F7F7F"/>
                </a:solidFill>
              </a:rPr>
              <a:t>	— consolidate/compress </a:t>
            </a:r>
            <a:r>
              <a:rPr lang="en-US" dirty="0" err="1" smtClean="0">
                <a:solidFill>
                  <a:srgbClr val="7F7F7F"/>
                </a:solidFill>
              </a:rPr>
              <a:t>js</a:t>
            </a:r>
            <a:r>
              <a:rPr lang="en-US" dirty="0" smtClean="0">
                <a:solidFill>
                  <a:srgbClr val="7F7F7F"/>
                </a:solidFill>
              </a:rPr>
              <a:t> files</a:t>
            </a:r>
          </a:p>
          <a:p>
            <a:pPr marL="342900" indent="-342900"/>
            <a:r>
              <a:rPr lang="en-US" dirty="0" smtClean="0">
                <a:solidFill>
                  <a:srgbClr val="7F7F7F"/>
                </a:solidFill>
              </a:rPr>
              <a:t>	— expires headers on images</a:t>
            </a:r>
          </a:p>
          <a:p>
            <a:pPr marL="342900" indent="-342900"/>
            <a:r>
              <a:rPr lang="en-US" dirty="0" smtClean="0">
                <a:solidFill>
                  <a:srgbClr val="7F7F7F"/>
                </a:solidFill>
              </a:rPr>
              <a:t>	— images from Amazon S3 —&gt; Amazon </a:t>
            </a:r>
          </a:p>
          <a:p>
            <a:pPr marL="342900" indent="-342900"/>
            <a:r>
              <a:rPr lang="en-US" dirty="0" smtClean="0">
                <a:solidFill>
                  <a:srgbClr val="7F7F7F"/>
                </a:solidFill>
              </a:rPr>
              <a:t>	edge network (</a:t>
            </a:r>
            <a:r>
              <a:rPr lang="en-US" dirty="0" err="1" smtClean="0">
                <a:solidFill>
                  <a:srgbClr val="7F7F7F"/>
                </a:solidFill>
              </a:rPr>
              <a:t>Cloudfront</a:t>
            </a:r>
            <a:r>
              <a:rPr lang="en-US" dirty="0" smtClean="0">
                <a:solidFill>
                  <a:srgbClr val="7F7F7F"/>
                </a:solidFill>
              </a:rPr>
              <a:t>)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en-US" dirty="0" smtClean="0">
                <a:solidFill>
                  <a:srgbClr val="7F7F7F"/>
                </a:solidFill>
              </a:rPr>
              <a:t>insert traffic analytics</a:t>
            </a:r>
            <a:endParaRPr lang="en-US" dirty="0" smtClean="0">
              <a:solidFill>
                <a:srgbClr val="7F7F7F"/>
              </a:solidFill>
            </a:endParaRPr>
          </a:p>
          <a:p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4572000" y="2057400"/>
            <a:ext cx="304800" cy="424934"/>
          </a:xfrm>
          <a:prstGeom prst="downArrow">
            <a:avLst/>
          </a:prstGeom>
          <a:noFill/>
          <a:ln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/>
          <a:lstStyle/>
          <a:p>
            <a:r>
              <a:rPr lang="en-US" dirty="0" smtClean="0"/>
              <a:t>into Beta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872734"/>
            <a:ext cx="7011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Design —&gt; Working Prototype —&gt;Alpha —&gt; Beta —&gt; Production Release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67200" y="2734270"/>
            <a:ext cx="42114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7F7F7F"/>
                </a:solidFill>
              </a:rPr>
              <a:t>monitor Rails logs for problems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7F7F7F"/>
                </a:solidFill>
              </a:rPr>
              <a:t>monitor </a:t>
            </a:r>
            <a:r>
              <a:rPr lang="en-US" dirty="0" err="1" smtClean="0">
                <a:solidFill>
                  <a:srgbClr val="7F7F7F"/>
                </a:solidFill>
              </a:rPr>
              <a:t>Netsuite</a:t>
            </a:r>
            <a:r>
              <a:rPr lang="en-US" dirty="0" smtClean="0">
                <a:solidFill>
                  <a:srgbClr val="7F7F7F"/>
                </a:solidFill>
              </a:rPr>
              <a:t> logs for problems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7F7F7F"/>
                </a:solidFill>
              </a:rPr>
              <a:t>practice updating the product database</a:t>
            </a:r>
          </a:p>
          <a:p>
            <a:pPr marL="342900" indent="-342900"/>
            <a:r>
              <a:rPr lang="en-US" dirty="0" smtClean="0">
                <a:solidFill>
                  <a:srgbClr val="7F7F7F"/>
                </a:solidFill>
              </a:rPr>
              <a:t>      with client</a:t>
            </a:r>
          </a:p>
          <a:p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5029200" y="2242066"/>
            <a:ext cx="304800" cy="424934"/>
          </a:xfrm>
          <a:prstGeom prst="downArrow">
            <a:avLst/>
          </a:prstGeom>
          <a:noFill/>
          <a:ln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4800" y="990600"/>
            <a:ext cx="8686800" cy="5334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872734"/>
            <a:ext cx="7011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Design —&gt; Working Prototype —&gt;Alpha —&gt; Beta —&gt; Production Release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81600" y="2734270"/>
            <a:ext cx="22878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7F7F7F"/>
                </a:solidFill>
              </a:rPr>
              <a:t>production hosting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7F7F7F"/>
                </a:solidFill>
              </a:rPr>
              <a:t>up-time monitor</a:t>
            </a:r>
          </a:p>
          <a:p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5486400" y="2242066"/>
            <a:ext cx="304800" cy="424934"/>
          </a:xfrm>
          <a:prstGeom prst="downArrow">
            <a:avLst/>
          </a:prstGeom>
          <a:noFill/>
          <a:ln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/>
          <a:lstStyle/>
          <a:p>
            <a:r>
              <a:rPr lang="en-US" dirty="0" smtClean="0"/>
              <a:t>Production Release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001000" cy="762000"/>
          </a:xfrm>
        </p:spPr>
        <p:txBody>
          <a:bodyPr/>
          <a:lstStyle/>
          <a:p>
            <a:r>
              <a:rPr lang="en-US" dirty="0" smtClean="0"/>
              <a:t>         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</a:t>
            </a:r>
            <a:r>
              <a:rPr lang="en-US" dirty="0" smtClean="0"/>
              <a:t>nderscoring differentiation</a:t>
            </a:r>
            <a:endParaRPr lang="en-US" dirty="0" smtClean="0"/>
          </a:p>
          <a:p>
            <a:pPr lvl="1"/>
            <a:r>
              <a:rPr lang="en-US" dirty="0" err="1" smtClean="0"/>
              <a:t>Netsuite</a:t>
            </a:r>
            <a:r>
              <a:rPr lang="en-US" dirty="0" smtClean="0"/>
              <a:t> </a:t>
            </a:r>
            <a:r>
              <a:rPr lang="en-US" dirty="0" smtClean="0"/>
              <a:t>‘standard’ web sites</a:t>
            </a:r>
            <a:endParaRPr lang="en-US" dirty="0" smtClean="0"/>
          </a:p>
          <a:p>
            <a:pPr lvl="1"/>
            <a:r>
              <a:rPr lang="en-US" dirty="0" smtClean="0"/>
              <a:t>Modern sites that leverage </a:t>
            </a:r>
            <a:r>
              <a:rPr lang="en-US" dirty="0" err="1" smtClean="0"/>
              <a:t>jQuery</a:t>
            </a:r>
            <a:r>
              <a:rPr lang="en-US" dirty="0" smtClean="0"/>
              <a:t> and AJAX</a:t>
            </a:r>
          </a:p>
          <a:p>
            <a:r>
              <a:rPr lang="en-US" dirty="0" smtClean="0"/>
              <a:t>H</a:t>
            </a:r>
            <a:r>
              <a:rPr lang="en-US" dirty="0" smtClean="0"/>
              <a:t>ighly functional: </a:t>
            </a:r>
          </a:p>
          <a:p>
            <a:pPr lvl="1"/>
            <a:r>
              <a:rPr lang="en-US" dirty="0" smtClean="0"/>
              <a:t>as good as printed catalog</a:t>
            </a:r>
          </a:p>
          <a:p>
            <a:pPr lvl="1"/>
            <a:r>
              <a:rPr lang="en-US" dirty="0" smtClean="0"/>
              <a:t>better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Where do we stand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b="1" dirty="0" smtClean="0">
                <a:solidFill>
                  <a:srgbClr val="0000FF"/>
                </a:solidFill>
              </a:rPr>
              <a:t>Build customer loyalty by getting them involved: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001000" cy="762000"/>
          </a:xfrm>
        </p:spPr>
        <p:txBody>
          <a:bodyPr/>
          <a:lstStyle/>
          <a:p>
            <a:r>
              <a:rPr lang="en-US" dirty="0" smtClean="0"/>
              <a:t>          Build brand loyalty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2057400"/>
            <a:ext cx="7162800" cy="3535363"/>
          </a:xfrm>
        </p:spPr>
        <p:txBody>
          <a:bodyPr/>
          <a:lstStyle/>
          <a:p>
            <a:r>
              <a:rPr lang="en-US" dirty="0" smtClean="0"/>
              <a:t>A</a:t>
            </a:r>
            <a:r>
              <a:rPr lang="en-US" dirty="0" smtClean="0"/>
              <a:t>dd </a:t>
            </a:r>
            <a:r>
              <a:rPr lang="en-US" dirty="0" smtClean="0"/>
              <a:t>product reviews — from clinicians, from caregivers</a:t>
            </a:r>
          </a:p>
          <a:p>
            <a:r>
              <a:rPr lang="en-US" dirty="0" smtClean="0"/>
              <a:t>SEO campaign to get visible fast:  the hot new player in the game</a:t>
            </a:r>
            <a:endParaRPr lang="en-US" dirty="0" smtClean="0"/>
          </a:p>
          <a:p>
            <a:r>
              <a:rPr lang="en-US" dirty="0" smtClean="0"/>
              <a:t>Let your customers design rev 2</a:t>
            </a:r>
          </a:p>
          <a:p>
            <a:pPr lvl="1"/>
            <a:r>
              <a:rPr lang="en-US" dirty="0" smtClean="0"/>
              <a:t>reports</a:t>
            </a:r>
          </a:p>
          <a:p>
            <a:pPr lvl="1"/>
            <a:r>
              <a:rPr lang="en-US" dirty="0" smtClean="0"/>
              <a:t>easy reorder</a:t>
            </a:r>
          </a:p>
          <a:p>
            <a:pPr lvl="1"/>
            <a:r>
              <a:rPr lang="en-US" dirty="0" smtClean="0"/>
              <a:t>user profile: I always want to start at the</a:t>
            </a:r>
            <a:r>
              <a:rPr lang="en-US" dirty="0" smtClean="0"/>
              <a:t> xx page</a:t>
            </a:r>
          </a:p>
          <a:p>
            <a:pPr lvl="1">
              <a:buNone/>
            </a:pPr>
            <a:r>
              <a:rPr lang="en-US" dirty="0" smtClean="0"/>
              <a:t>Let them show people “the system I designed”  </a:t>
            </a:r>
          </a:p>
          <a:p>
            <a:pPr lvl="1">
              <a:buNone/>
            </a:pPr>
            <a:r>
              <a:rPr lang="en-US" dirty="0" smtClean="0"/>
              <a:t>( “Windows-7 was my idea!” 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1143000"/>
            <a:ext cx="8001000" cy="762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  by getting key </a:t>
            </a:r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customers ‘involved’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001000" cy="762000"/>
          </a:xfrm>
        </p:spPr>
        <p:txBody>
          <a:bodyPr/>
          <a:lstStyle/>
          <a:p>
            <a:r>
              <a:rPr lang="en-US" dirty="0" smtClean="0"/>
              <a:t>        </a:t>
            </a:r>
            <a:r>
              <a:rPr lang="en-US" dirty="0" smtClean="0"/>
              <a:t> Differentiation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447800"/>
            <a:ext cx="7162800" cy="4525963"/>
          </a:xfrm>
        </p:spPr>
        <p:txBody>
          <a:bodyPr/>
          <a:lstStyle/>
          <a:p>
            <a:r>
              <a:rPr lang="en-US" dirty="0" smtClean="0"/>
              <a:t>standard </a:t>
            </a:r>
            <a:r>
              <a:rPr lang="en-US" dirty="0" err="1" smtClean="0"/>
              <a:t>Netsuite</a:t>
            </a:r>
            <a:r>
              <a:rPr lang="en-US" dirty="0" smtClean="0"/>
              <a:t> sites</a:t>
            </a:r>
          </a:p>
          <a:p>
            <a:r>
              <a:rPr lang="en-US" dirty="0" smtClean="0"/>
              <a:t>stale circa 1990 medical products sites — like </a:t>
            </a:r>
            <a:r>
              <a:rPr lang="en-US" dirty="0" smtClean="0"/>
              <a:t>old drab pale green hospitals</a:t>
            </a:r>
          </a:p>
          <a:p>
            <a:r>
              <a:rPr lang="en-US" dirty="0" smtClean="0"/>
              <a:t>Bill:  modern, effective, … site</a:t>
            </a:r>
          </a:p>
          <a:p>
            <a:pPr lvl="1"/>
            <a:r>
              <a:rPr lang="en-US" dirty="0" smtClean="0"/>
              <a:t>Biking inspired:   Trek, </a:t>
            </a:r>
            <a:r>
              <a:rPr lang="en-US" dirty="0" err="1" smtClean="0"/>
              <a:t>Mavic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001000" cy="762000"/>
          </a:xfrm>
        </p:spPr>
        <p:txBody>
          <a:bodyPr/>
          <a:lstStyle/>
          <a:p>
            <a:r>
              <a:rPr lang="en-US" dirty="0" smtClean="0"/>
              <a:t>        </a:t>
            </a:r>
            <a:r>
              <a:rPr lang="en-US" dirty="0" smtClean="0"/>
              <a:t> Effective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4038599"/>
            <a:ext cx="7162800" cy="167640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sz="1600" dirty="0" smtClean="0"/>
              <a:t>doesn’t capture the ‘semantics’ of the product set</a:t>
            </a:r>
          </a:p>
          <a:p>
            <a:r>
              <a:rPr lang="en-US" sz="1600" dirty="0" smtClean="0"/>
              <a:t>therefore difficult for users to find what they need, e.g., accessories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19200" y="1447801"/>
            <a:ext cx="71628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standard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Netsuite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data model: 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0" y="2057401"/>
            <a:ext cx="990600" cy="304799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90"/>
                </a:solidFill>
              </a:rPr>
              <a:t>CATEGORY</a:t>
            </a:r>
            <a:endParaRPr lang="en-US" sz="1400" dirty="0">
              <a:solidFill>
                <a:srgbClr val="00009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8400" y="2514600"/>
            <a:ext cx="990600" cy="304799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67000" y="2971801"/>
            <a:ext cx="990600" cy="304799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667000" y="3733800"/>
            <a:ext cx="990600" cy="304799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90"/>
                </a:solidFill>
              </a:rPr>
              <a:t>PRODUCT</a:t>
            </a:r>
            <a:endParaRPr lang="en-US" sz="1400" dirty="0">
              <a:solidFill>
                <a:srgbClr val="00009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rot="5400000">
            <a:off x="3048000" y="35052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429000" y="1992868"/>
            <a:ext cx="858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90"/>
                </a:solidFill>
              </a:rPr>
              <a:t>— level 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33800" y="2968823"/>
            <a:ext cx="858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90"/>
                </a:solidFill>
              </a:rPr>
              <a:t>— level 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57600" y="2438400"/>
            <a:ext cx="858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90"/>
                </a:solidFill>
              </a:rPr>
              <a:t>— level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001000" cy="762000"/>
          </a:xfrm>
        </p:spPr>
        <p:txBody>
          <a:bodyPr/>
          <a:lstStyle/>
          <a:p>
            <a:r>
              <a:rPr lang="en-US" dirty="0" smtClean="0"/>
              <a:t>        </a:t>
            </a:r>
            <a:r>
              <a:rPr lang="en-US" dirty="0" smtClean="0"/>
              <a:t> Effective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19200" y="1447801"/>
            <a:ext cx="71628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Tru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-Medical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model 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0" y="2057401"/>
            <a:ext cx="990600" cy="304799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90"/>
                </a:solidFill>
              </a:rPr>
              <a:t>CATEGORY</a:t>
            </a:r>
            <a:endParaRPr lang="en-US" sz="1400" dirty="0">
              <a:solidFill>
                <a:srgbClr val="00009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52800" y="2054423"/>
            <a:ext cx="932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90"/>
                </a:solidFill>
              </a:rPr>
              <a:t>— </a:t>
            </a:r>
            <a:r>
              <a:rPr lang="en-US" sz="1400" dirty="0" err="1" smtClean="0">
                <a:solidFill>
                  <a:srgbClr val="000090"/>
                </a:solidFill>
              </a:rPr>
              <a:t>n</a:t>
            </a:r>
            <a:r>
              <a:rPr lang="en-US" sz="1400" dirty="0" smtClean="0">
                <a:solidFill>
                  <a:srgbClr val="000090"/>
                </a:solidFill>
              </a:rPr>
              <a:t> levels</a:t>
            </a:r>
          </a:p>
        </p:txBody>
      </p:sp>
      <p:pic>
        <p:nvPicPr>
          <p:cNvPr id="17" name="Picture 16" descr="ppt_nlevel_category_tree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590800"/>
            <a:ext cx="2590800" cy="208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001000" cy="762000"/>
          </a:xfrm>
        </p:spPr>
        <p:txBody>
          <a:bodyPr/>
          <a:lstStyle/>
          <a:p>
            <a:r>
              <a:rPr lang="en-US" dirty="0" smtClean="0"/>
              <a:t>        </a:t>
            </a:r>
            <a:r>
              <a:rPr lang="en-US" dirty="0" smtClean="0"/>
              <a:t> Effective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19200" y="1447801"/>
            <a:ext cx="71628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Tru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-Medical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product model 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28800" y="1905000"/>
            <a:ext cx="1992853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" indent="-91440">
              <a:lnSpc>
                <a:spcPct val="200000"/>
              </a:lnSpc>
              <a:buFont typeface="Arial"/>
              <a:buChar char="•"/>
            </a:pPr>
            <a:r>
              <a:rPr lang="en-US" dirty="0" smtClean="0"/>
              <a:t> complex products</a:t>
            </a:r>
          </a:p>
          <a:p>
            <a:pPr marL="91440" indent="-91440">
              <a:lnSpc>
                <a:spcPct val="200000"/>
              </a:lnSpc>
              <a:buFont typeface="Arial"/>
              <a:buChar char="•"/>
            </a:pPr>
            <a:r>
              <a:rPr lang="en-US" dirty="0" smtClean="0"/>
              <a:t> ‘matrix’ products</a:t>
            </a:r>
          </a:p>
          <a:p>
            <a:pPr marL="91440" indent="-91440">
              <a:lnSpc>
                <a:spcPct val="200000"/>
              </a:lnSpc>
              <a:buFont typeface="Arial"/>
              <a:buChar char="•"/>
            </a:pPr>
            <a:r>
              <a:rPr lang="en-US" dirty="0" smtClean="0"/>
              <a:t> simple products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001000" cy="762000"/>
          </a:xfrm>
        </p:spPr>
        <p:txBody>
          <a:bodyPr/>
          <a:lstStyle/>
          <a:p>
            <a:r>
              <a:rPr lang="en-US" dirty="0" smtClean="0"/>
              <a:t>        </a:t>
            </a:r>
            <a:r>
              <a:rPr lang="en-US" dirty="0" smtClean="0"/>
              <a:t> Effective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19200" y="1447801"/>
            <a:ext cx="71628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000" dirty="0" smtClean="0">
                <a:solidFill>
                  <a:srgbClr val="7F7F7F"/>
                </a:solidFill>
              </a:rPr>
              <a:t>‘complex’ products: 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33600" y="2057401"/>
            <a:ext cx="1447800" cy="457199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90"/>
                </a:solidFill>
              </a:rPr>
              <a:t>MANUFACTURER</a:t>
            </a:r>
            <a:endParaRPr lang="en-US" sz="1400" dirty="0">
              <a:solidFill>
                <a:srgbClr val="00009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90800" y="2667000"/>
            <a:ext cx="1447800" cy="457199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90"/>
                </a:solidFill>
              </a:rPr>
              <a:t>PRODUCT LINE</a:t>
            </a:r>
            <a:endParaRPr lang="en-US" sz="1400" dirty="0">
              <a:solidFill>
                <a:srgbClr val="00009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57500" y="3276599"/>
            <a:ext cx="1447800" cy="457199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90"/>
                </a:solidFill>
              </a:rPr>
              <a:t>PRODUCT TYPE</a:t>
            </a:r>
            <a:endParaRPr lang="en-US" sz="1400" dirty="0">
              <a:solidFill>
                <a:srgbClr val="00009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09900" y="3886198"/>
            <a:ext cx="1447800" cy="457199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90"/>
                </a:solidFill>
              </a:rPr>
              <a:t>MODEL </a:t>
            </a:r>
            <a:endParaRPr lang="en-US" sz="1400" dirty="0">
              <a:solidFill>
                <a:srgbClr val="00009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94782" y="2667000"/>
            <a:ext cx="1447800" cy="457199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90"/>
                </a:solidFill>
              </a:rPr>
              <a:t>ACCESSORIES </a:t>
            </a:r>
            <a:endParaRPr lang="en-US" sz="1400" dirty="0">
              <a:solidFill>
                <a:srgbClr val="00009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62924" y="2057401"/>
            <a:ext cx="8847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3366FF"/>
                </a:solidFill>
              </a:rPr>
              <a:t>Chatoogo</a:t>
            </a:r>
            <a:endParaRPr lang="en-US" sz="1400" dirty="0">
              <a:solidFill>
                <a:srgbClr val="3366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05300" y="2667000"/>
            <a:ext cx="931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3366FF"/>
                </a:solidFill>
              </a:rPr>
              <a:t>Legend XT</a:t>
            </a:r>
            <a:endParaRPr lang="en-US" sz="1400" dirty="0">
              <a:solidFill>
                <a:srgbClr val="3366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57700" y="3276599"/>
            <a:ext cx="1846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3366FF"/>
                </a:solidFill>
              </a:rPr>
              <a:t>Legend XT Combo Unit</a:t>
            </a:r>
            <a:endParaRPr lang="en-US" sz="1400" dirty="0">
              <a:solidFill>
                <a:srgbClr val="3366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10100" y="3886198"/>
            <a:ext cx="2608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3366FF"/>
                </a:solidFill>
              </a:rPr>
              <a:t>4-channel Legend XT Combo Unit</a:t>
            </a:r>
            <a:endParaRPr lang="en-US" sz="1400" dirty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001000" cy="762000"/>
          </a:xfrm>
        </p:spPr>
        <p:txBody>
          <a:bodyPr/>
          <a:lstStyle/>
          <a:p>
            <a:r>
              <a:rPr lang="en-US" dirty="0" smtClean="0"/>
              <a:t>         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</a:t>
            </a:r>
            <a:r>
              <a:rPr lang="en-US" dirty="0" smtClean="0"/>
              <a:t>nderscoring differentiation</a:t>
            </a:r>
            <a:endParaRPr lang="en-US" dirty="0" smtClean="0"/>
          </a:p>
          <a:p>
            <a:pPr lvl="1"/>
            <a:r>
              <a:rPr lang="en-US" dirty="0" err="1" smtClean="0"/>
              <a:t>Netsuite</a:t>
            </a:r>
            <a:r>
              <a:rPr lang="en-US" dirty="0" smtClean="0"/>
              <a:t> </a:t>
            </a:r>
            <a:r>
              <a:rPr lang="en-US" dirty="0" smtClean="0"/>
              <a:t>‘standard’ web sites</a:t>
            </a:r>
            <a:endParaRPr lang="en-US" dirty="0" smtClean="0"/>
          </a:p>
          <a:p>
            <a:pPr lvl="1"/>
            <a:r>
              <a:rPr lang="en-US" dirty="0" smtClean="0"/>
              <a:t>Modern sites that leverage </a:t>
            </a:r>
            <a:r>
              <a:rPr lang="en-US" dirty="0" err="1" smtClean="0"/>
              <a:t>jQuery</a:t>
            </a:r>
            <a:r>
              <a:rPr lang="en-US" dirty="0" smtClean="0"/>
              <a:t> and AJAX</a:t>
            </a:r>
          </a:p>
          <a:p>
            <a:r>
              <a:rPr lang="en-US" dirty="0" smtClean="0"/>
              <a:t>H</a:t>
            </a:r>
            <a:r>
              <a:rPr lang="en-US" dirty="0" smtClean="0"/>
              <a:t>ighly functional: </a:t>
            </a:r>
          </a:p>
          <a:p>
            <a:pPr lvl="1"/>
            <a:r>
              <a:rPr lang="en-US" dirty="0" smtClean="0">
                <a:solidFill>
                  <a:srgbClr val="FF6600"/>
                </a:solidFill>
              </a:rPr>
              <a:t>as good as your printed catalog!</a:t>
            </a:r>
          </a:p>
          <a:p>
            <a:pPr lvl="1"/>
            <a:r>
              <a:rPr lang="en-US" dirty="0" smtClean="0"/>
              <a:t>better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Where do we stand:  Alpha release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/>
              <a:t>Build customer loyalty by getting them involved: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943</TotalTime>
  <Words>700</Words>
  <Application>Microsoft Macintosh PowerPoint</Application>
  <PresentationFormat>On-screen Show (4:3)</PresentationFormat>
  <Paragraphs>145</Paragraphs>
  <Slides>24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Tru-Medical designing a web site that:   </vt:lpstr>
      <vt:lpstr>          topics</vt:lpstr>
      <vt:lpstr>         Differentiation</vt:lpstr>
      <vt:lpstr>Slide 4</vt:lpstr>
      <vt:lpstr>         Effective</vt:lpstr>
      <vt:lpstr>         Effective</vt:lpstr>
      <vt:lpstr>         Effective</vt:lpstr>
      <vt:lpstr>         Effective</vt:lpstr>
      <vt:lpstr>          topics</vt:lpstr>
      <vt:lpstr>web site: simple product</vt:lpstr>
      <vt:lpstr>web site: matrix product</vt:lpstr>
      <vt:lpstr>Slide 12</vt:lpstr>
      <vt:lpstr>web site: complex product</vt:lpstr>
      <vt:lpstr>Slide 14</vt:lpstr>
      <vt:lpstr>          topics</vt:lpstr>
      <vt:lpstr>          The Process</vt:lpstr>
      <vt:lpstr>          Where are we?</vt:lpstr>
      <vt:lpstr>          This coming week </vt:lpstr>
      <vt:lpstr>what happens during Alpha?</vt:lpstr>
      <vt:lpstr>into Beta</vt:lpstr>
      <vt:lpstr>Slide 21</vt:lpstr>
      <vt:lpstr>Production Release</vt:lpstr>
      <vt:lpstr>          topics</vt:lpstr>
      <vt:lpstr>          Build brand loyalty </vt:lpstr>
    </vt:vector>
  </TitlesOfParts>
  <Company>personal copy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VMS Working Prototype</dc:title>
  <dc:creator>Thomas Atwood</dc:creator>
  <cp:lastModifiedBy>Thomas Atwood</cp:lastModifiedBy>
  <cp:revision>14</cp:revision>
  <dcterms:created xsi:type="dcterms:W3CDTF">2012-02-10T15:41:55Z</dcterms:created>
  <dcterms:modified xsi:type="dcterms:W3CDTF">2012-02-10T17:08:41Z</dcterms:modified>
</cp:coreProperties>
</file>