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preferSingleView="1"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472" y="-104"/>
      </p:cViewPr>
      <p:guideLst>
        <p:guide orient="horz" pos="2160"/>
        <p:guide pos="2880"/>
      </p:guideLst>
    </p:cSldViewPr>
  </p:slide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pPr/>
              <a:t>12/29/11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pPr/>
              <a:t>12/29/11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pPr/>
              <a:t>12/29/11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pPr/>
              <a:t>12/29/11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pPr/>
              <a:t>12/29/11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pPr/>
              <a:t>12/29/11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pPr/>
              <a:t>12/29/11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pPr/>
              <a:t>12/29/11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pPr/>
              <a:t>12/29/11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pPr/>
              <a:t>12/29/11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pPr/>
              <a:t>12/29/11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F9CF9-06D1-9D44-9532-563D31EB50E9}" type="datetimeFigureOut">
              <a:rPr lang="en-US" smtClean="0"/>
              <a:pPr/>
              <a:t>12/29/11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59291-A4D5-4347-81B4-8757BBC54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79535" y="1179505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Manufacturer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79535" y="2096761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ProductLine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1917" y="3044257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ProductType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75880" y="746060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Category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5044" y="1522201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TopLevelCategory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13233" y="2086671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LeafLevelCategory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1733558" y="1179490"/>
            <a:ext cx="618464" cy="312471"/>
          </a:xfrm>
          <a:prstGeom prst="up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2393553" y="1179490"/>
            <a:ext cx="618464" cy="342711"/>
          </a:xfrm>
          <a:prstGeom prst="up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49939" y="1522201"/>
            <a:ext cx="312443" cy="53423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4459061" y="1572540"/>
            <a:ext cx="3176" cy="514066"/>
            <a:chOff x="5416566" y="1421167"/>
            <a:chExt cx="3176" cy="514066"/>
          </a:xfrm>
        </p:grpSpPr>
        <p:cxnSp>
          <p:nvCxnSpPr>
            <p:cNvPr id="17" name="Straight Arrow Connector 16"/>
            <p:cNvCxnSpPr>
              <a:stCxn id="4" idx="2"/>
              <a:endCxn id="6" idx="0"/>
            </p:cNvCxnSpPr>
            <p:nvPr/>
          </p:nvCxnSpPr>
          <p:spPr>
            <a:xfrm rot="5400000">
              <a:off x="5160327" y="1677406"/>
              <a:ext cx="514066" cy="1588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>
              <a:off x="5261711" y="1682514"/>
              <a:ext cx="314474" cy="1588"/>
            </a:xfrm>
            <a:prstGeom prst="straightConnector1">
              <a:avLst/>
            </a:prstGeom>
            <a:ln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4590437" y="3447447"/>
            <a:ext cx="3176" cy="1255990"/>
            <a:chOff x="4590437" y="3447447"/>
            <a:chExt cx="3176" cy="1255990"/>
          </a:xfrm>
        </p:grpSpPr>
        <p:cxnSp>
          <p:nvCxnSpPr>
            <p:cNvPr id="27" name="Straight Arrow Connector 26"/>
            <p:cNvCxnSpPr/>
            <p:nvPr/>
          </p:nvCxnSpPr>
          <p:spPr>
            <a:xfrm rot="5400000">
              <a:off x="3964824" y="4074648"/>
              <a:ext cx="1255990" cy="1588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>
              <a:off x="4433994" y="4438883"/>
              <a:ext cx="314474" cy="1588"/>
            </a:xfrm>
            <a:prstGeom prst="straightConnector1">
              <a:avLst/>
            </a:prstGeom>
            <a:ln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455885" y="2530191"/>
            <a:ext cx="3176" cy="514066"/>
            <a:chOff x="5416566" y="1432116"/>
            <a:chExt cx="3176" cy="514066"/>
          </a:xfrm>
        </p:grpSpPr>
        <p:cxnSp>
          <p:nvCxnSpPr>
            <p:cNvPr id="30" name="Straight Arrow Connector 29"/>
            <p:cNvCxnSpPr/>
            <p:nvPr/>
          </p:nvCxnSpPr>
          <p:spPr>
            <a:xfrm rot="5400000">
              <a:off x="5160327" y="1688355"/>
              <a:ext cx="514066" cy="1588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>
              <a:off x="5261711" y="1682514"/>
              <a:ext cx="314474" cy="1588"/>
            </a:xfrm>
            <a:prstGeom prst="straightConnector1">
              <a:avLst/>
            </a:prstGeom>
            <a:ln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 rot="5400000">
            <a:off x="1700460" y="3240806"/>
            <a:ext cx="1501892" cy="1"/>
          </a:xfrm>
          <a:prstGeom prst="straightConnector1">
            <a:avLst/>
          </a:prstGeom>
          <a:ln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2479356" y="2882977"/>
            <a:ext cx="766053" cy="1588"/>
          </a:xfrm>
          <a:prstGeom prst="straightConnector1">
            <a:avLst/>
          </a:prstGeom>
          <a:ln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861588" y="3266798"/>
            <a:ext cx="913977" cy="1588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161091" y="3268386"/>
            <a:ext cx="511249" cy="1588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75565" y="4703437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048001" y="4920299"/>
            <a:ext cx="1738858" cy="1588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172385" y="4918711"/>
            <a:ext cx="511249" cy="1588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142556" y="4917123"/>
            <a:ext cx="1236920" cy="1588"/>
          </a:xfrm>
          <a:prstGeom prst="straightConnector1">
            <a:avLst/>
          </a:prstGeom>
          <a:ln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379476" y="4733669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Netsuite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Item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7787" y="5403675"/>
            <a:ext cx="663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chema of  Rails database — or at least the part of it related to products  [ in ‘Model 2’ </a:t>
            </a:r>
            <a:r>
              <a:rPr lang="en-US" sz="1400" dirty="0" smtClean="0"/>
              <a:t>].  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638331" y="200022"/>
            <a:ext cx="6950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This is the most natural choice for simple products that don’t have models — the bulk of the </a:t>
            </a:r>
            <a:r>
              <a:rPr lang="en-US" sz="1100" i="1" dirty="0" err="1" smtClean="0"/>
              <a:t>Tru</a:t>
            </a:r>
            <a:r>
              <a:rPr lang="en-US" sz="1100" i="1" dirty="0" smtClean="0"/>
              <a:t>-Medical product set </a:t>
            </a:r>
            <a:endParaRPr lang="en-US" sz="1100" i="1" dirty="0"/>
          </a:p>
        </p:txBody>
      </p:sp>
      <p:sp>
        <p:nvSpPr>
          <p:cNvPr id="55" name="TextBox 54"/>
          <p:cNvSpPr txBox="1"/>
          <p:nvPr/>
        </p:nvSpPr>
        <p:spPr>
          <a:xfrm>
            <a:off x="4024965" y="3509126"/>
            <a:ext cx="629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models</a:t>
            </a:r>
            <a:endParaRPr lang="en-US" sz="11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5142556" y="2056431"/>
            <a:ext cx="1286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solidFill>
                  <a:srgbClr val="7F7F7F"/>
                </a:solidFill>
              </a:rPr>
              <a:t>properties:</a:t>
            </a:r>
          </a:p>
          <a:p>
            <a:r>
              <a:rPr lang="en-US" sz="1100" i="1" dirty="0" smtClean="0">
                <a:solidFill>
                  <a:srgbClr val="7F7F7F"/>
                </a:solidFill>
              </a:rPr>
              <a:t>    name: string</a:t>
            </a:r>
          </a:p>
          <a:p>
            <a:r>
              <a:rPr lang="en-US" sz="1100" i="1" dirty="0" smtClean="0">
                <a:solidFill>
                  <a:srgbClr val="7F7F7F"/>
                </a:solidFill>
              </a:rPr>
              <a:t>    </a:t>
            </a:r>
            <a:r>
              <a:rPr lang="en-US" sz="1100" i="1" dirty="0" err="1" smtClean="0">
                <a:solidFill>
                  <a:srgbClr val="7F7F7F"/>
                </a:solidFill>
              </a:rPr>
              <a:t>logomark:image</a:t>
            </a:r>
            <a:endParaRPr lang="en-US" sz="1100" i="1" dirty="0" smtClean="0">
              <a:solidFill>
                <a:srgbClr val="7F7F7F"/>
              </a:solidFill>
            </a:endParaRPr>
          </a:p>
          <a:p>
            <a:r>
              <a:rPr lang="en-US" sz="1100" i="1" dirty="0" smtClean="0">
                <a:solidFill>
                  <a:srgbClr val="7F7F7F"/>
                </a:solidFill>
              </a:rPr>
              <a:t>    </a:t>
            </a:r>
            <a:r>
              <a:rPr lang="en-US" sz="1100" i="1" dirty="0" err="1" smtClean="0">
                <a:solidFill>
                  <a:srgbClr val="7F7F7F"/>
                </a:solidFill>
              </a:rPr>
              <a:t>description;text</a:t>
            </a:r>
            <a:endParaRPr lang="en-US" sz="1100" i="1" dirty="0">
              <a:solidFill>
                <a:srgbClr val="7F7F7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790977" y="3500246"/>
            <a:ext cx="8583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accessories</a:t>
            </a:r>
            <a:endParaRPr lang="en-US" sz="1100" i="1" dirty="0"/>
          </a:p>
        </p:txBody>
      </p:sp>
      <p:sp>
        <p:nvSpPr>
          <p:cNvPr id="39" name="Rectangle 38"/>
          <p:cNvSpPr/>
          <p:nvPr/>
        </p:nvSpPr>
        <p:spPr>
          <a:xfrm>
            <a:off x="2863177" y="3809472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BaseProduct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957757" y="4188485"/>
            <a:ext cx="3176" cy="514066"/>
            <a:chOff x="5416566" y="1432116"/>
            <a:chExt cx="3176" cy="514066"/>
          </a:xfrm>
        </p:grpSpPr>
        <p:cxnSp>
          <p:nvCxnSpPr>
            <p:cNvPr id="42" name="Straight Arrow Connector 41"/>
            <p:cNvCxnSpPr/>
            <p:nvPr/>
          </p:nvCxnSpPr>
          <p:spPr>
            <a:xfrm rot="5400000">
              <a:off x="5160327" y="1688355"/>
              <a:ext cx="514066" cy="1588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5400000">
              <a:off x="5261711" y="1682514"/>
              <a:ext cx="314474" cy="1588"/>
            </a:xfrm>
            <a:prstGeom prst="straightConnector1">
              <a:avLst/>
            </a:prstGeom>
            <a:ln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 rot="5400000">
            <a:off x="833575" y="3703493"/>
            <a:ext cx="2427264" cy="1588"/>
          </a:xfrm>
          <a:prstGeom prst="straightConnector1">
            <a:avLst/>
          </a:prstGeom>
          <a:ln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451405" y="4007746"/>
            <a:ext cx="451952" cy="1588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549939" y="4009334"/>
            <a:ext cx="250193" cy="1588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4796202" y="3450439"/>
            <a:ext cx="3176" cy="1255990"/>
            <a:chOff x="4590437" y="3447447"/>
            <a:chExt cx="3176" cy="1255990"/>
          </a:xfrm>
        </p:grpSpPr>
        <p:cxnSp>
          <p:nvCxnSpPr>
            <p:cNvPr id="69" name="Straight Arrow Connector 68"/>
            <p:cNvCxnSpPr/>
            <p:nvPr/>
          </p:nvCxnSpPr>
          <p:spPr>
            <a:xfrm rot="5400000">
              <a:off x="3964824" y="4074648"/>
              <a:ext cx="1255990" cy="1588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rot="5400000">
              <a:off x="4433994" y="4438883"/>
              <a:ext cx="314474" cy="1588"/>
            </a:xfrm>
            <a:prstGeom prst="straightConnector1">
              <a:avLst/>
            </a:prstGeom>
            <a:ln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2988741" y="4212662"/>
            <a:ext cx="1039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configurations</a:t>
            </a:r>
            <a:endParaRPr lang="en-US" sz="1100" i="1" dirty="0"/>
          </a:p>
        </p:txBody>
      </p:sp>
      <p:grpSp>
        <p:nvGrpSpPr>
          <p:cNvPr id="72" name="Group 71"/>
          <p:cNvGrpSpPr/>
          <p:nvPr/>
        </p:nvGrpSpPr>
        <p:grpSpPr>
          <a:xfrm>
            <a:off x="4110157" y="4202149"/>
            <a:ext cx="3176" cy="514066"/>
            <a:chOff x="5416566" y="1432116"/>
            <a:chExt cx="3176" cy="514066"/>
          </a:xfrm>
        </p:grpSpPr>
        <p:cxnSp>
          <p:nvCxnSpPr>
            <p:cNvPr id="73" name="Straight Arrow Connector 72"/>
            <p:cNvCxnSpPr/>
            <p:nvPr/>
          </p:nvCxnSpPr>
          <p:spPr>
            <a:xfrm rot="5400000">
              <a:off x="5160327" y="1688355"/>
              <a:ext cx="514066" cy="1588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rot="5400000">
              <a:off x="5261711" y="1682514"/>
              <a:ext cx="314474" cy="1588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4085037" y="4239752"/>
            <a:ext cx="858340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accessories</a:t>
            </a:r>
            <a:endParaRPr lang="en-US" sz="11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0653" y="2236343"/>
            <a:ext cx="1525227" cy="161582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Active Record does</a:t>
            </a:r>
          </a:p>
          <a:p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subtypes by pushing </a:t>
            </a:r>
          </a:p>
          <a:p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a type field into the </a:t>
            </a:r>
          </a:p>
          <a:p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underlying SQL record</a:t>
            </a:r>
          </a:p>
          <a:p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type, so we might as</a:t>
            </a:r>
          </a:p>
          <a:p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well model this with</a:t>
            </a:r>
          </a:p>
          <a:p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an explicit leaf-level? </a:t>
            </a:r>
          </a:p>
          <a:p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column in the category</a:t>
            </a:r>
          </a:p>
          <a:p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record ourselves. </a:t>
            </a:r>
            <a:endParaRPr lang="en-US" sz="1100" i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53231" y="5710751"/>
            <a:ext cx="69500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BaseProducts</a:t>
            </a:r>
            <a:r>
              <a:rPr lang="en-US" sz="1100" dirty="0" smtClean="0"/>
              <a:t> have been introduced to handle products that come in sizes and colors, etc.  If there are only two </a:t>
            </a:r>
            <a:r>
              <a:rPr lang="en-US" sz="1100" dirty="0" smtClean="0"/>
              <a:t>dimensions to this matrix of size and color, we may want to expand this to an explicit 2-level tree — or put a column in base product for each of the dimensions, and have the view code for a product page dealing with a base product handle it.  Or, as a 3</a:t>
            </a:r>
            <a:r>
              <a:rPr lang="en-US" sz="1100" baseline="30000" dirty="0" smtClean="0"/>
              <a:t>rd</a:t>
            </a:r>
            <a:r>
              <a:rPr lang="en-US" sz="1100" dirty="0" smtClean="0"/>
              <a:t> option, have the action for </a:t>
            </a:r>
            <a:r>
              <a:rPr lang="en-US" sz="1100" dirty="0" err="1" smtClean="0"/>
              <a:t>BaseProduct#show</a:t>
            </a:r>
            <a:r>
              <a:rPr lang="en-US" sz="1100" dirty="0" smtClean="0"/>
              <a:t>, sort it out into a tree that it sends to the view.  So the view doesn’t see the actual database records, but instead the tree structure created by the action. </a:t>
            </a:r>
            <a:endParaRPr lang="en-US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504943" y="4348134"/>
            <a:ext cx="1248249" cy="6072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called ‘</a:t>
            </a:r>
            <a:r>
              <a:rPr lang="en-US" sz="1100" i="1" dirty="0" err="1" smtClean="0">
                <a:solidFill>
                  <a:schemeClr val="bg1">
                    <a:lumMod val="75000"/>
                  </a:schemeClr>
                </a:solidFill>
              </a:rPr>
              <a:t>ProductSet</a:t>
            </a:r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’ in the current code base. Rename? </a:t>
            </a:r>
            <a:endParaRPr lang="en-US" sz="1100" i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1709400" y="4021871"/>
            <a:ext cx="1375055" cy="46335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79535" y="1431332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Manufacturer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79535" y="2348588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ProductLine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1917" y="3296084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75565" y="4243579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75880" y="997887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Category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5044" y="1774028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TopLevelCategory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13233" y="2338498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LeafLevelCategory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1733558" y="1431317"/>
            <a:ext cx="618464" cy="312471"/>
          </a:xfrm>
          <a:prstGeom prst="up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2393553" y="1431317"/>
            <a:ext cx="618464" cy="342711"/>
          </a:xfrm>
          <a:prstGeom prst="up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49939" y="1774028"/>
            <a:ext cx="312443" cy="53423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4"/>
          <p:cNvGrpSpPr/>
          <p:nvPr/>
        </p:nvGrpSpPr>
        <p:grpSpPr>
          <a:xfrm>
            <a:off x="4448982" y="1835316"/>
            <a:ext cx="13255" cy="514066"/>
            <a:chOff x="5406487" y="1432116"/>
            <a:chExt cx="13255" cy="514066"/>
          </a:xfrm>
        </p:grpSpPr>
        <p:cxnSp>
          <p:nvCxnSpPr>
            <p:cNvPr id="17" name="Straight Arrow Connector 16"/>
            <p:cNvCxnSpPr>
              <a:stCxn id="4" idx="2"/>
              <a:endCxn id="6" idx="0"/>
            </p:cNvCxnSpPr>
            <p:nvPr/>
          </p:nvCxnSpPr>
          <p:spPr>
            <a:xfrm rot="5400000">
              <a:off x="5150248" y="1688355"/>
              <a:ext cx="514066" cy="1588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>
              <a:off x="5261711" y="1682514"/>
              <a:ext cx="314474" cy="1588"/>
            </a:xfrm>
            <a:prstGeom prst="straightConnector1">
              <a:avLst/>
            </a:prstGeom>
            <a:ln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5"/>
          <p:cNvGrpSpPr/>
          <p:nvPr/>
        </p:nvGrpSpPr>
        <p:grpSpPr>
          <a:xfrm>
            <a:off x="4462237" y="3729513"/>
            <a:ext cx="3176" cy="514066"/>
            <a:chOff x="5416566" y="1432116"/>
            <a:chExt cx="3176" cy="514066"/>
          </a:xfrm>
        </p:grpSpPr>
        <p:cxnSp>
          <p:nvCxnSpPr>
            <p:cNvPr id="27" name="Straight Arrow Connector 26"/>
            <p:cNvCxnSpPr/>
            <p:nvPr/>
          </p:nvCxnSpPr>
          <p:spPr>
            <a:xfrm rot="5400000">
              <a:off x="5160327" y="1688355"/>
              <a:ext cx="514066" cy="1588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>
              <a:off x="5261711" y="1682514"/>
              <a:ext cx="314474" cy="1588"/>
            </a:xfrm>
            <a:prstGeom prst="straightConnector1">
              <a:avLst/>
            </a:prstGeom>
            <a:ln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8"/>
          <p:cNvGrpSpPr/>
          <p:nvPr/>
        </p:nvGrpSpPr>
        <p:grpSpPr>
          <a:xfrm>
            <a:off x="4455885" y="2782018"/>
            <a:ext cx="3176" cy="514066"/>
            <a:chOff x="5416566" y="1432116"/>
            <a:chExt cx="3176" cy="514066"/>
          </a:xfrm>
        </p:grpSpPr>
        <p:cxnSp>
          <p:nvCxnSpPr>
            <p:cNvPr id="30" name="Straight Arrow Connector 29"/>
            <p:cNvCxnSpPr/>
            <p:nvPr/>
          </p:nvCxnSpPr>
          <p:spPr>
            <a:xfrm rot="5400000">
              <a:off x="5160327" y="1688355"/>
              <a:ext cx="514066" cy="1588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>
              <a:off x="5261711" y="1682514"/>
              <a:ext cx="314474" cy="1588"/>
            </a:xfrm>
            <a:prstGeom prst="straightConnector1">
              <a:avLst/>
            </a:prstGeom>
            <a:ln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 rot="5400000">
            <a:off x="1683875" y="3607752"/>
            <a:ext cx="1733719" cy="1589"/>
          </a:xfrm>
          <a:prstGeom prst="straightConnector1">
            <a:avLst/>
          </a:prstGeom>
          <a:ln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2479356" y="3134804"/>
            <a:ext cx="766053" cy="1588"/>
          </a:xfrm>
          <a:prstGeom prst="straightConnector1">
            <a:avLst/>
          </a:prstGeom>
          <a:ln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861588" y="3518625"/>
            <a:ext cx="913977" cy="1588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161091" y="3520213"/>
            <a:ext cx="511249" cy="1588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549939" y="4458853"/>
            <a:ext cx="1236920" cy="1588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172385" y="4458853"/>
            <a:ext cx="511249" cy="1588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142556" y="4457265"/>
            <a:ext cx="1236920" cy="1588"/>
          </a:xfrm>
          <a:prstGeom prst="straightConnector1">
            <a:avLst/>
          </a:prstGeom>
          <a:ln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379476" y="4273811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Netsuite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Item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4729" y="574545"/>
            <a:ext cx="5180508" cy="5261622"/>
          </a:xfrm>
          <a:prstGeom prst="rect">
            <a:avLst/>
          </a:prstGeom>
          <a:noFill/>
          <a:ln w="3175" cap="flat" cmpd="sng" algn="ctr">
            <a:solidFill>
              <a:schemeClr val="accent1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305326" y="5060027"/>
            <a:ext cx="3711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chema of  Rails database — or at least the part of it related to products  [ in ‘Model 1’ ]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305326" y="6018528"/>
            <a:ext cx="3532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This is the most natural choice for complex products that have models.  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287</Words>
  <Application>Microsoft Macintosh PowerPoint</Application>
  <PresentationFormat>On-screen Show (4:3)</PresentationFormat>
  <Paragraphs>40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personal copy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 Atwood</dc:creator>
  <cp:lastModifiedBy>Thomas Atwood</cp:lastModifiedBy>
  <cp:revision>8</cp:revision>
  <dcterms:created xsi:type="dcterms:W3CDTF">2011-12-29T18:38:35Z</dcterms:created>
  <dcterms:modified xsi:type="dcterms:W3CDTF">2011-12-29T19:09:17Z</dcterms:modified>
</cp:coreProperties>
</file>