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521" r:id="rId7"/>
  </p:sldMasterIdLst>
  <p:notesMasterIdLst>
    <p:notesMasterId r:id="rId21"/>
  </p:notesMasterIdLst>
  <p:handoutMasterIdLst>
    <p:handoutMasterId r:id="rId22"/>
  </p:handoutMasterIdLst>
  <p:sldIdLst>
    <p:sldId id="397" r:id="rId8"/>
    <p:sldId id="399" r:id="rId9"/>
    <p:sldId id="405" r:id="rId10"/>
    <p:sldId id="403" r:id="rId11"/>
    <p:sldId id="413" r:id="rId12"/>
    <p:sldId id="401" r:id="rId13"/>
    <p:sldId id="412" r:id="rId14"/>
    <p:sldId id="402" r:id="rId15"/>
    <p:sldId id="411" r:id="rId16"/>
    <p:sldId id="409" r:id="rId17"/>
    <p:sldId id="406" r:id="rId18"/>
    <p:sldId id="408" r:id="rId19"/>
    <p:sldId id="407" r:id="rId20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24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5970" autoAdjust="0"/>
  </p:normalViewPr>
  <p:slideViewPr>
    <p:cSldViewPr snapToGrid="0" snapToObjects="1">
      <p:cViewPr varScale="1">
        <p:scale>
          <a:sx n="68" d="100"/>
          <a:sy n="68" d="100"/>
        </p:scale>
        <p:origin x="1472" y="52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8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491038" y="1000125"/>
            <a:ext cx="0" cy="5121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004574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005840"/>
            <a:ext cx="3872588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4600309" y="1005840"/>
            <a:ext cx="3934091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2E7C4-40E5-40A3-8899-DC60D9AA9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530225" y="3698875"/>
            <a:ext cx="79248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038" y="996950"/>
            <a:ext cx="0" cy="5211763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9826" y="352412"/>
            <a:ext cx="7924645" cy="485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529826" y="3796576"/>
            <a:ext cx="3866221" cy="238514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4601273" y="3796576"/>
            <a:ext cx="3853198" cy="238514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529826" y="1005840"/>
            <a:ext cx="3866221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4601273" y="1005840"/>
            <a:ext cx="3853198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CE6CDC-3B37-4967-B85E-3BD3E6DE45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0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102600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9BDE7-D525-4DB0-8C10-AE955DF1F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3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102600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1A5A2-BC59-4A6D-A7BD-C313B1F7F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8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7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2340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8002360" cy="5119657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53ADA-54B7-4D62-BC4B-6B91A22A65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4493342" y="1000125"/>
            <a:ext cx="871" cy="5154869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2340" y="357810"/>
            <a:ext cx="7993327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3852241" cy="514915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597050" y="1005840"/>
            <a:ext cx="3928617" cy="514915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F534-702D-4073-8802-824861BA7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0225" y="3551395"/>
            <a:ext cx="7977188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492625" y="996950"/>
            <a:ext cx="717" cy="5145389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9826" y="357947"/>
            <a:ext cx="7978079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29826" y="1005840"/>
            <a:ext cx="3874070" cy="2455115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878" y="1005840"/>
            <a:ext cx="3906027" cy="2455115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29826" y="3641836"/>
            <a:ext cx="3874070" cy="2500503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878" y="3641836"/>
            <a:ext cx="3906027" cy="2500503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E2D194C-3818-4594-844D-67C94AC1BB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3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102600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1A5A2-BC59-4A6D-A7BD-C313B1F7F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9970"/>
            <a:ext cx="9143999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A9BCE-725C-468B-8544-94EEABCA5C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ingle Corner Rectangle 1"/>
          <p:cNvSpPr>
            <a:spLocks noChangeAspect="1"/>
          </p:cNvSpPr>
          <p:nvPr userDrawn="1"/>
        </p:nvSpPr>
        <p:spPr>
          <a:xfrm rot="5400000">
            <a:off x="7701635" y="-27222"/>
            <a:ext cx="1415159" cy="146957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rgbClr val="E13A3A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662" tIns="17831" rIns="35662" bIns="17831" anchor="ctr"/>
          <a:lstStyle/>
          <a:p>
            <a:pPr algn="ctr" defTabSz="178279"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7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463"/>
            <a:ext cx="8002360" cy="5075237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29A1AF-F52A-4A75-9B21-C909CB99C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0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6" r="33369"/>
          <a:stretch>
            <a:fillRect/>
          </a:stretch>
        </p:blipFill>
        <p:spPr bwMode="auto">
          <a:xfrm>
            <a:off x="0" y="0"/>
            <a:ext cx="34893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Cover - Airpla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-7938"/>
            <a:ext cx="5567363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Revised_sm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1987550"/>
            <a:ext cx="27590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 descr="Revised_small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4056063"/>
            <a:ext cx="27559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orner-01 copy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55" y="6174427"/>
            <a:ext cx="1504536" cy="43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8" r:id="rId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ATa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55" y="6174427"/>
            <a:ext cx="1504536" cy="43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9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3" y="0"/>
            <a:ext cx="1810137" cy="1810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78" y="6346243"/>
            <a:ext cx="1234591" cy="356884"/>
          </a:xfrm>
          <a:prstGeom prst="rect">
            <a:avLst/>
          </a:prstGeom>
        </p:spPr>
      </p:pic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820491" y="6656832"/>
            <a:ext cx="3512543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</a:rPr>
              <a:t>Honeywell Confidential © 2017 by Honeywell International Inc. All rights reserved.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25463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1" y="6656832"/>
            <a:ext cx="1017587" cy="276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0" r:id="rId2"/>
    <p:sldLayoutId id="2147493581" r:id="rId3"/>
    <p:sldLayoutId id="2147493576" r:id="rId4"/>
    <p:sldLayoutId id="2147493577" r:id="rId5"/>
    <p:sldLayoutId id="2147493586" r:id="rId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3" y="0"/>
            <a:ext cx="1810137" cy="1810137"/>
          </a:xfrm>
          <a:prstGeom prst="rect">
            <a:avLst/>
          </a:prstGeom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525463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EF0C806-7C87-45C2-99FD-01DC6732C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54" y="6181344"/>
            <a:ext cx="1103715" cy="276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23"/>
          <p:cNvSpPr>
            <a:spLocks noChangeArrowheads="1"/>
          </p:cNvSpPr>
          <p:nvPr userDrawn="1"/>
        </p:nvSpPr>
        <p:spPr bwMode="auto">
          <a:xfrm>
            <a:off x="2820491" y="6165803"/>
            <a:ext cx="3512543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</a:rPr>
              <a:t>Honeywell Confidential © 2017 by Honeywell International Inc. All rights reserved. </a:t>
            </a:r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1754" y="6365859"/>
            <a:ext cx="8678322" cy="492142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82" r:id="rId1"/>
    <p:sldLayoutId id="2147493583" r:id="rId2"/>
    <p:sldLayoutId id="2147493584" r:id="rId3"/>
    <p:sldLayoutId id="2147493585" r:id="rId4"/>
    <p:sldLayoutId id="2147493587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52" y="2809188"/>
            <a:ext cx="57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HPS IPE</a:t>
            </a:r>
          </a:p>
        </p:txBody>
      </p:sp>
    </p:spTree>
    <p:extLst>
      <p:ext uri="{BB962C8B-B14F-4D97-AF65-F5344CB8AC3E}">
        <p14:creationId xmlns:p14="http://schemas.microsoft.com/office/powerpoint/2010/main" val="329763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Class Design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798B5-7325-4150-8F6C-634B779C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4" y="1073522"/>
            <a:ext cx="6826611" cy="49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Test Cases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  <a:p>
            <a:r>
              <a:rPr lang="en-US" sz="1100" dirty="0" err="1"/>
              <a:t>verifyInValidUserNullPassword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verifyValidUserNullPassword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verifyInValidUserInvalidPassword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verifyNullUserNullPassword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verifyValidLogin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launchHomePage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Scenario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652" y="1286415"/>
            <a:ext cx="4394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 into application( valid login credentials)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Launch home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Navigate to Provide Server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details without security enabled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</a:t>
            </a:r>
            <a:r>
              <a:rPr lang="en-US" sz="1200" dirty="0" err="1"/>
              <a:t>CustomerName</a:t>
            </a:r>
            <a:r>
              <a:rPr lang="en-US" sz="1200" dirty="0"/>
              <a:t> and Site name, clearing if it pre-exists.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OPCUA client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Navigate to Select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Export config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scenarios with negative test cases to be added. </a:t>
            </a:r>
          </a:p>
        </p:txBody>
      </p:sp>
    </p:spTree>
    <p:extLst>
      <p:ext uri="{BB962C8B-B14F-4D97-AF65-F5344CB8AC3E}">
        <p14:creationId xmlns:p14="http://schemas.microsoft.com/office/powerpoint/2010/main" val="232020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864990" y="3120272"/>
            <a:ext cx="1640264" cy="5184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Automation Overview and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88541" y="6198403"/>
            <a:ext cx="461098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bitbucket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8432" y="3146272"/>
            <a:ext cx="1985319" cy="112338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Automation Execution </a:t>
            </a:r>
            <a:r>
              <a:rPr lang="en-US" sz="1100" b="1" dirty="0" err="1">
                <a:solidFill>
                  <a:schemeClr val="accent2"/>
                </a:solidFill>
              </a:rPr>
              <a:t>Env</a:t>
            </a:r>
            <a:endParaRPr lang="en-US" sz="1100" b="1" dirty="0">
              <a:solidFill>
                <a:schemeClr val="accent2"/>
              </a:solidFill>
            </a:endParaRP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(Cloud Lab VM)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Git</a:t>
            </a:r>
            <a:r>
              <a:rPr lang="en-US" sz="900" dirty="0"/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JDK 1.8.x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Browser( Chrome/Firefox/IE)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accent2"/>
                </a:solidFill>
              </a:rPr>
              <a:t>.net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4531839" y="4269656"/>
            <a:ext cx="2589253" cy="197531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3380" y="2815050"/>
            <a:ext cx="4718222" cy="175432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9422" y="2964759"/>
            <a:ext cx="2162432" cy="1400383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Automation code 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(Bangalore Dev VM/Laptop)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Intellij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Git</a:t>
            </a:r>
            <a:r>
              <a:rPr lang="en-US" sz="900" dirty="0"/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JDK 1.8.x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MS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Browser( Chrome/Firefox/IE)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Selenium/Java/Apache POI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484" y="3096484"/>
            <a:ext cx="2217007" cy="110799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C</a:t>
            </a:r>
            <a:r>
              <a:rPr lang="en-US" sz="1100" b="1">
                <a:solidFill>
                  <a:schemeClr val="accent2"/>
                </a:solidFill>
              </a:rPr>
              <a:t>#/.NET </a:t>
            </a:r>
            <a:r>
              <a:rPr lang="en-US" sz="1100" b="1" dirty="0">
                <a:solidFill>
                  <a:schemeClr val="accent2"/>
                </a:solidFill>
              </a:rPr>
              <a:t>Code Base of OPC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(Bangalore Dev VM/Laptop)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Browser( Chrome/Firefox/IE)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.net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Git</a:t>
            </a:r>
            <a:r>
              <a:rPr lang="en-US" sz="1400" dirty="0"/>
              <a:t> </a:t>
            </a:r>
            <a:r>
              <a:rPr lang="en-US" sz="1000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endCxn id="7" idx="2"/>
          </p:cNvCxnSpPr>
          <p:nvPr/>
        </p:nvCxnSpPr>
        <p:spPr>
          <a:xfrm flipH="1" flipV="1">
            <a:off x="3970638" y="4365142"/>
            <a:ext cx="148282" cy="185308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50276" y="4211378"/>
            <a:ext cx="267213" cy="202470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8335" y="527762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Reports Generated</a:t>
            </a:r>
          </a:p>
          <a:p>
            <a:r>
              <a:rPr lang="en-US" sz="900" dirty="0"/>
              <a:t>( Part of build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61441" y="527047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Mail on Failure</a:t>
            </a:r>
          </a:p>
          <a:p>
            <a:r>
              <a:rPr lang="en-US" sz="1000" dirty="0"/>
              <a:t>(Within </a:t>
            </a:r>
            <a:r>
              <a:rPr lang="en-US" sz="1000" dirty="0" err="1"/>
              <a:t>pom</a:t>
            </a:r>
            <a:r>
              <a:rPr lang="en-US" sz="1000" dirty="0"/>
              <a:t> xml)</a:t>
            </a:r>
          </a:p>
        </p:txBody>
      </p:sp>
      <p:cxnSp>
        <p:nvCxnSpPr>
          <p:cNvPr id="15" name="Straight Arrow Connector 14"/>
          <p:cNvCxnSpPr>
            <a:stCxn id="4" idx="2"/>
            <a:endCxn id="12" idx="0"/>
          </p:cNvCxnSpPr>
          <p:nvPr/>
        </p:nvCxnSpPr>
        <p:spPr>
          <a:xfrm flipH="1">
            <a:off x="6621187" y="4269656"/>
            <a:ext cx="499905" cy="100796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21092" y="4277894"/>
            <a:ext cx="478673" cy="9925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652" y="1286415"/>
            <a:ext cx="6696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Overview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Open source tools with free distribution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 code framework is a layer on top of selenium to simplify automation effort ( Reusability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 code could be used for any Web UI automation (Extendibility)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be enabled with minimal coding  skill</a:t>
            </a:r>
          </a:p>
        </p:txBody>
      </p:sp>
    </p:spTree>
    <p:extLst>
      <p:ext uri="{BB962C8B-B14F-4D97-AF65-F5344CB8AC3E}">
        <p14:creationId xmlns:p14="http://schemas.microsoft.com/office/powerpoint/2010/main" val="26109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400" dirty="0"/>
              <a:t>Steps to run test</a:t>
            </a:r>
          </a:p>
          <a:p>
            <a:pPr lvl="1"/>
            <a:r>
              <a:rPr lang="en-US" sz="1200" dirty="0"/>
              <a:t>Login to cloud lab VM </a:t>
            </a:r>
          </a:p>
          <a:p>
            <a:pPr lvl="1"/>
            <a:r>
              <a:rPr lang="en-US" sz="1200" dirty="0"/>
              <a:t>HPSIPE is running as service</a:t>
            </a:r>
          </a:p>
          <a:p>
            <a:pPr lvl="2"/>
            <a:r>
              <a:rPr lang="en-US" sz="1000" dirty="0"/>
              <a:t>On restart of machine (validate the same) </a:t>
            </a:r>
          </a:p>
          <a:p>
            <a:pPr lvl="1"/>
            <a:r>
              <a:rPr lang="en-US" sz="1200" dirty="0"/>
              <a:t>Open a command prompt</a:t>
            </a:r>
          </a:p>
          <a:p>
            <a:pPr lvl="1"/>
            <a:r>
              <a:rPr lang="en-US" sz="1200" dirty="0"/>
              <a:t>&gt;cd C:\Projects\projectdigitization\Honeywell.IPE.UIAutomation	</a:t>
            </a:r>
          </a:p>
          <a:p>
            <a:pPr lvl="1"/>
            <a:r>
              <a:rPr lang="en-US" sz="1200" dirty="0"/>
              <a:t>&gt;runtest.bat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All test cases included in the resources\testing.xml will be execute and reports are generated </a:t>
            </a:r>
          </a:p>
          <a:p>
            <a:r>
              <a:rPr lang="en-US" sz="1400" dirty="0"/>
              <a:t>Error screenshots are captured and stored in screenshot folder</a:t>
            </a:r>
          </a:p>
          <a:p>
            <a:r>
              <a:rPr lang="en-US" sz="1400" dirty="0"/>
              <a:t>Mail is sent on failure of test run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Layout ( Source Code)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6" y="913328"/>
            <a:ext cx="3490526" cy="5079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13405" y="17876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25297" y="306613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5297" y="25610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Object</a:t>
            </a: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042984" y="1972277"/>
            <a:ext cx="3270421" cy="5887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1"/>
          </p:cNvCxnSpPr>
          <p:nvPr/>
        </p:nvCxnSpPr>
        <p:spPr>
          <a:xfrm flipH="1">
            <a:off x="2397204" y="2745721"/>
            <a:ext cx="3328093" cy="156416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>
            <a:off x="2215978" y="3250804"/>
            <a:ext cx="3509319" cy="18552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2" y="5992855"/>
            <a:ext cx="1504950" cy="628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421" y="403264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pom.xml ( maven build file)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3405" y="465887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runtest.bat ( execute test)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>
            <a:off x="1400432" y="4217315"/>
            <a:ext cx="3918989" cy="190339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>
            <a:off x="1606379" y="4843538"/>
            <a:ext cx="3707026" cy="165440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Files to look into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META-INF\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\base</a:t>
            </a:r>
          </a:p>
          <a:p>
            <a:pPr lvl="1"/>
            <a:r>
              <a:rPr lang="en-US" sz="900" dirty="0"/>
              <a:t>Has the base code base used for all UI tests  Abstraction of selenium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\connected</a:t>
            </a:r>
          </a:p>
          <a:p>
            <a:pPr lvl="1"/>
            <a:r>
              <a:rPr lang="en-US" sz="900" dirty="0"/>
              <a:t>Sample project did for connected programs-. Kept for refence 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</a:t>
            </a:r>
            <a:r>
              <a:rPr lang="en-US" sz="1100" dirty="0" err="1"/>
              <a:t>ipe</a:t>
            </a:r>
            <a:endParaRPr lang="en-US" sz="1100" dirty="0"/>
          </a:p>
          <a:p>
            <a:pPr lvl="1"/>
            <a:r>
              <a:rPr lang="en-US" sz="900" dirty="0"/>
              <a:t>Code for </a:t>
            </a:r>
            <a:r>
              <a:rPr lang="en-US" sz="900" dirty="0" err="1"/>
              <a:t>ipe</a:t>
            </a:r>
            <a:r>
              <a:rPr lang="en-US" sz="900" dirty="0"/>
              <a:t> program</a:t>
            </a:r>
          </a:p>
          <a:p>
            <a:r>
              <a:rPr lang="en-US" sz="1100" dirty="0"/>
              <a:t>\target</a:t>
            </a:r>
          </a:p>
          <a:p>
            <a:pPr lvl="1"/>
            <a:r>
              <a:rPr lang="en-US" sz="900" dirty="0"/>
              <a:t>Output class files generated for every run of build</a:t>
            </a:r>
          </a:p>
          <a:p>
            <a:endParaRPr lang="en-US" sz="1100" dirty="0"/>
          </a:p>
          <a:p>
            <a:endParaRPr lang="en-US" sz="11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5253651" y="5112278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3651" y="5516857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66792" y="4410752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90576" y="3641544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66792" y="2318909"/>
            <a:ext cx="3167608" cy="740976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90576" y="1663859"/>
            <a:ext cx="1674941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Layout ( Resources)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463887" y="1029977"/>
            <a:ext cx="1869990" cy="5047934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4" y="829469"/>
            <a:ext cx="1981200" cy="5400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48252" y="1162362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Drivers Executables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771136" y="1293167"/>
            <a:ext cx="3777116" cy="125232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1499286" y="1293167"/>
            <a:ext cx="4048966" cy="290813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</p:cNvCxnSpPr>
          <p:nvPr/>
        </p:nvCxnSpPr>
        <p:spPr>
          <a:xfrm flipH="1">
            <a:off x="1705232" y="1293167"/>
            <a:ext cx="3843020" cy="21749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6490" y="17140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Config</a:t>
            </a:r>
            <a:r>
              <a:rPr lang="en-US" dirty="0"/>
              <a:t> </a:t>
            </a:r>
            <a:r>
              <a:rPr lang="en-US" sz="1100" dirty="0"/>
              <a:t>Files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48252" y="36944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I18n</a:t>
            </a:r>
            <a:r>
              <a:rPr lang="en-US" dirty="0"/>
              <a:t> </a:t>
            </a:r>
            <a:r>
              <a:rPr lang="en-US" sz="1100" dirty="0"/>
              <a:t>bundles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0208" y="447934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Properties</a:t>
            </a:r>
            <a:r>
              <a:rPr lang="en-US" dirty="0"/>
              <a:t> </a:t>
            </a:r>
            <a:r>
              <a:rPr lang="en-US" sz="1100" dirty="0"/>
              <a:t>file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8252" y="482197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Velocity</a:t>
            </a:r>
            <a:r>
              <a:rPr lang="en-US" dirty="0"/>
              <a:t> </a:t>
            </a:r>
            <a:r>
              <a:rPr lang="en-US" sz="1100" dirty="0"/>
              <a:t>templates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5927" y="518175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Log4j</a:t>
            </a:r>
            <a:r>
              <a:rPr lang="en-US" dirty="0"/>
              <a:t> </a:t>
            </a:r>
            <a:r>
              <a:rPr lang="en-US" sz="1100" dirty="0"/>
              <a:t>properties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5927" y="55716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Testng</a:t>
            </a:r>
            <a:r>
              <a:rPr lang="en-US" dirty="0"/>
              <a:t> </a:t>
            </a:r>
            <a:r>
              <a:rPr lang="en-US" sz="1100" dirty="0"/>
              <a:t>xml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8252" y="336927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Real</a:t>
            </a:r>
            <a:r>
              <a:rPr lang="en-US" dirty="0"/>
              <a:t> </a:t>
            </a:r>
            <a:r>
              <a:rPr lang="en-US" sz="1100" dirty="0"/>
              <a:t>report</a:t>
            </a:r>
            <a:r>
              <a:rPr lang="en-US" dirty="0"/>
              <a:t> </a:t>
            </a:r>
            <a:r>
              <a:rPr lang="en-US" sz="1100" dirty="0"/>
              <a:t>code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70208" y="311257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Browser</a:t>
            </a:r>
            <a:r>
              <a:rPr lang="en-US" dirty="0"/>
              <a:t> </a:t>
            </a:r>
            <a:r>
              <a:rPr lang="en-US" sz="1100" dirty="0"/>
              <a:t>Extensions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8252" y="2339231"/>
            <a:ext cx="28135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Test</a:t>
            </a:r>
            <a:r>
              <a:rPr lang="en-US" sz="2000" dirty="0"/>
              <a:t> </a:t>
            </a:r>
            <a:r>
              <a:rPr lang="en-US" sz="1100" dirty="0"/>
              <a:t>data</a:t>
            </a:r>
            <a:r>
              <a:rPr lang="en-US" sz="2000" dirty="0"/>
              <a:t> </a:t>
            </a:r>
            <a:r>
              <a:rPr lang="en-US" sz="1100" dirty="0"/>
              <a:t>files</a:t>
            </a:r>
            <a:r>
              <a:rPr lang="en-US" sz="2000" dirty="0"/>
              <a:t> </a:t>
            </a:r>
            <a:r>
              <a:rPr lang="en-US" sz="1100" dirty="0"/>
              <a:t>(</a:t>
            </a:r>
            <a:r>
              <a:rPr lang="en-US" sz="2000" dirty="0"/>
              <a:t> </a:t>
            </a:r>
            <a:r>
              <a:rPr lang="en-US" sz="1100" dirty="0"/>
              <a:t>Excel/</a:t>
            </a:r>
            <a:r>
              <a:rPr lang="en-US" sz="1100" dirty="0" err="1"/>
              <a:t>json</a:t>
            </a:r>
            <a:r>
              <a:rPr lang="en-US" sz="1100" dirty="0"/>
              <a:t>)</a:t>
            </a:r>
          </a:p>
          <a:p>
            <a:r>
              <a:rPr lang="en-US" sz="900" b="1" dirty="0">
                <a:solidFill>
                  <a:schemeClr val="tx2"/>
                </a:solidFill>
              </a:rPr>
              <a:t>File with credential are not Checked in to </a:t>
            </a:r>
            <a:r>
              <a:rPr lang="en-US" sz="900" b="1" dirty="0" err="1">
                <a:solidFill>
                  <a:schemeClr val="tx2"/>
                </a:solidFill>
              </a:rPr>
              <a:t>github</a:t>
            </a:r>
            <a:endParaRPr lang="en-US" sz="900" b="1" dirty="0">
              <a:solidFill>
                <a:schemeClr val="tx2"/>
              </a:solidFill>
            </a:endParaRPr>
          </a:p>
          <a:p>
            <a:r>
              <a:rPr lang="en-US" sz="900" b="1" dirty="0">
                <a:solidFill>
                  <a:schemeClr val="tx2"/>
                </a:solidFill>
              </a:rPr>
              <a:t>Kept locally in c:\software\selenium</a:t>
            </a:r>
          </a:p>
        </p:txBody>
      </p:sp>
      <p:cxnSp>
        <p:nvCxnSpPr>
          <p:cNvPr id="38" name="Straight Arrow Connector 37"/>
          <p:cNvCxnSpPr>
            <a:stCxn id="28" idx="1"/>
          </p:cNvCxnSpPr>
          <p:nvPr/>
        </p:nvCxnSpPr>
        <p:spPr>
          <a:xfrm flipH="1">
            <a:off x="1507524" y="1898690"/>
            <a:ext cx="4048966" cy="100667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1"/>
          </p:cNvCxnSpPr>
          <p:nvPr/>
        </p:nvCxnSpPr>
        <p:spPr>
          <a:xfrm flipH="1">
            <a:off x="1491060" y="2677785"/>
            <a:ext cx="4057192" cy="44603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1"/>
          </p:cNvCxnSpPr>
          <p:nvPr/>
        </p:nvCxnSpPr>
        <p:spPr>
          <a:xfrm flipH="1">
            <a:off x="1683276" y="3297238"/>
            <a:ext cx="3886932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1"/>
          </p:cNvCxnSpPr>
          <p:nvPr/>
        </p:nvCxnSpPr>
        <p:spPr>
          <a:xfrm flipH="1">
            <a:off x="1619124" y="3553944"/>
            <a:ext cx="3929128" cy="26017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1"/>
          </p:cNvCxnSpPr>
          <p:nvPr/>
        </p:nvCxnSpPr>
        <p:spPr>
          <a:xfrm flipH="1">
            <a:off x="1413516" y="3879162"/>
            <a:ext cx="4134736" cy="13181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1"/>
          </p:cNvCxnSpPr>
          <p:nvPr/>
        </p:nvCxnSpPr>
        <p:spPr>
          <a:xfrm flipH="1">
            <a:off x="1705232" y="4664009"/>
            <a:ext cx="3864976" cy="6479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1"/>
          </p:cNvCxnSpPr>
          <p:nvPr/>
        </p:nvCxnSpPr>
        <p:spPr>
          <a:xfrm flipH="1">
            <a:off x="1985320" y="5006644"/>
            <a:ext cx="3562932" cy="25048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1"/>
          </p:cNvCxnSpPr>
          <p:nvPr/>
        </p:nvCxnSpPr>
        <p:spPr>
          <a:xfrm flipH="1">
            <a:off x="1897379" y="5366419"/>
            <a:ext cx="3708548" cy="10350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1"/>
          </p:cNvCxnSpPr>
          <p:nvPr/>
        </p:nvCxnSpPr>
        <p:spPr>
          <a:xfrm flipH="1">
            <a:off x="1413515" y="5366419"/>
            <a:ext cx="4192412" cy="3254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1"/>
          </p:cNvCxnSpPr>
          <p:nvPr/>
        </p:nvCxnSpPr>
        <p:spPr>
          <a:xfrm flipH="1">
            <a:off x="1499287" y="5756356"/>
            <a:ext cx="4106640" cy="3539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1"/>
          </p:cNvCxnSpPr>
          <p:nvPr/>
        </p:nvCxnSpPr>
        <p:spPr>
          <a:xfrm flipH="1">
            <a:off x="1413516" y="5006644"/>
            <a:ext cx="4134736" cy="88728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\resources\config\</a:t>
            </a:r>
          </a:p>
          <a:p>
            <a:pPr lvl="1"/>
            <a:r>
              <a:rPr lang="en-US" sz="900" dirty="0" err="1"/>
              <a:t>config.yml</a:t>
            </a:r>
            <a:r>
              <a:rPr lang="en-US" sz="900" dirty="0"/>
              <a:t>  -Framework specific configuration ( overriding) </a:t>
            </a:r>
          </a:p>
          <a:p>
            <a:pPr lvl="1"/>
            <a:r>
              <a:rPr lang="en-US" sz="900" dirty="0" err="1"/>
              <a:t>config_default.yml</a:t>
            </a:r>
            <a:r>
              <a:rPr lang="en-US" sz="900" dirty="0"/>
              <a:t> –default framework configurations</a:t>
            </a:r>
          </a:p>
          <a:p>
            <a:endParaRPr lang="en-US" sz="1100" dirty="0"/>
          </a:p>
          <a:p>
            <a:r>
              <a:rPr lang="en-US" sz="1100" dirty="0"/>
              <a:t>\resources\data\</a:t>
            </a:r>
          </a:p>
          <a:p>
            <a:pPr lvl="1"/>
            <a:r>
              <a:rPr lang="en-US" sz="900" dirty="0"/>
              <a:t>All test specific data for data driven testing</a:t>
            </a:r>
          </a:p>
          <a:p>
            <a:r>
              <a:rPr lang="en-US" sz="1100" dirty="0"/>
              <a:t>resources\properties\</a:t>
            </a:r>
          </a:p>
          <a:p>
            <a:pPr lvl="1"/>
            <a:r>
              <a:rPr lang="en-US" sz="900" dirty="0"/>
              <a:t>Test module specific property files</a:t>
            </a:r>
            <a:endParaRPr lang="en-US" sz="700" dirty="0"/>
          </a:p>
          <a:p>
            <a:r>
              <a:rPr lang="en-US" sz="1100" dirty="0"/>
              <a:t>resources\</a:t>
            </a:r>
            <a:r>
              <a:rPr lang="en-US" sz="1100" dirty="0" err="1"/>
              <a:t>velocitytemplates</a:t>
            </a:r>
            <a:r>
              <a:rPr lang="en-US" sz="1100" dirty="0"/>
              <a:t>\</a:t>
            </a:r>
          </a:p>
          <a:p>
            <a:pPr lvl="1"/>
            <a:r>
              <a:rPr lang="en-US" sz="900" dirty="0"/>
              <a:t>Velocity template used for reporting</a:t>
            </a:r>
          </a:p>
          <a:p>
            <a:r>
              <a:rPr lang="en-US" sz="1100" dirty="0"/>
              <a:t>resources\selenium-config\</a:t>
            </a:r>
          </a:p>
          <a:p>
            <a:pPr lvl="1"/>
            <a:r>
              <a:rPr lang="en-US" sz="900" dirty="0"/>
              <a:t>VPN or internal credential information stored in a private repository modules</a:t>
            </a:r>
          </a:p>
          <a:p>
            <a:r>
              <a:rPr lang="en-US" sz="1100" dirty="0"/>
              <a:t>Folder to skip for now</a:t>
            </a:r>
          </a:p>
          <a:p>
            <a:pPr lvl="1"/>
            <a:r>
              <a:rPr lang="en-US" sz="900" dirty="0" err="1"/>
              <a:t>BaseLine</a:t>
            </a:r>
            <a:r>
              <a:rPr lang="en-US" sz="900" dirty="0"/>
              <a:t>,*</a:t>
            </a:r>
            <a:r>
              <a:rPr lang="en-US" sz="900" dirty="0" err="1"/>
              <a:t>Profiles,ImageTools,ImageForUploadTests,TextFiles</a:t>
            </a:r>
            <a:endParaRPr lang="en-US" sz="900" dirty="0"/>
          </a:p>
          <a:p>
            <a:pPr lvl="1"/>
            <a:endParaRPr lang="en-US" sz="9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Layout ( Logs and Reports)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1998263" cy="5047934"/>
          </a:xfrm>
        </p:spPr>
        <p:txBody>
          <a:bodyPr/>
          <a:lstStyle/>
          <a:p>
            <a:r>
              <a:rPr lang="en-US" sz="1600" dirty="0"/>
              <a:t>Logs and Reports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60529" y="1308808"/>
            <a:ext cx="2931168" cy="4431646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6463887" y="1029977"/>
            <a:ext cx="1869990" cy="5047934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3860" y="111910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 logs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531472" y="1242217"/>
            <a:ext cx="1442388" cy="17478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1861752" y="1242217"/>
            <a:ext cx="1112108" cy="129806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1966026" y="1242217"/>
            <a:ext cx="1007834" cy="19305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1565" y="2230167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 UI reports</a:t>
            </a:r>
          </a:p>
          <a:p>
            <a:r>
              <a:rPr lang="en-US" sz="1050" dirty="0"/>
              <a:t>Error screenshots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75938" y="2543896"/>
            <a:ext cx="1031041" cy="197867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40613" y="2375512"/>
            <a:ext cx="1243159" cy="10563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9859" y="4398051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run reports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0" y="5764880"/>
            <a:ext cx="1447800" cy="51435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>
            <a:off x="2395803" y="4521162"/>
            <a:ext cx="644056" cy="40402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1249" y="4821593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 logs</a:t>
            </a:r>
          </a:p>
          <a:p>
            <a:r>
              <a:rPr lang="en-US" sz="1000" dirty="0"/>
              <a:t>Velocity Templates logs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1696995" y="5021648"/>
            <a:ext cx="1334254" cy="86840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31471" y="5158382"/>
            <a:ext cx="1575508" cy="9524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06" y="939794"/>
            <a:ext cx="3467100" cy="23526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87" y="3533234"/>
            <a:ext cx="3551813" cy="20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Files to look into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logs\</a:t>
            </a:r>
          </a:p>
          <a:p>
            <a:pPr lvl="1"/>
            <a:r>
              <a:rPr lang="en-US" sz="900" dirty="0"/>
              <a:t>Velocity.log has the output from the velocity reporting template</a:t>
            </a:r>
          </a:p>
          <a:p>
            <a:pPr lvl="1"/>
            <a:r>
              <a:rPr lang="en-US" sz="900" dirty="0" err="1"/>
              <a:t>Automation.logs</a:t>
            </a:r>
            <a:r>
              <a:rPr lang="en-US" sz="900" dirty="0"/>
              <a:t> have the output from the automation framework</a:t>
            </a:r>
          </a:p>
          <a:p>
            <a:pPr lvl="1"/>
            <a:r>
              <a:rPr lang="en-US" sz="900" dirty="0" err="1"/>
              <a:t>Realreports</a:t>
            </a:r>
            <a:r>
              <a:rPr lang="en-US" sz="900" dirty="0"/>
              <a:t> have test report and error screenshots </a:t>
            </a:r>
          </a:p>
          <a:p>
            <a:pPr lvl="1"/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29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Honeywell PPT Template V3.6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8" id="{30EFF7CC-F26E-42AE-A01F-B412C1533B21}" vid="{9424EF28-FAE8-43A2-BE8F-F090EFA899B5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8" id="{30EFF7CC-F26E-42AE-A01F-B412C1533B21}" vid="{69799498-CF55-49FF-AA13-FFEC38073E36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8" id="{30EFF7CC-F26E-42AE-A01F-B412C1533B21}" vid="{9FCFAAB1-C5E7-47EF-B561-4486C022FBF6}"/>
    </a:ext>
  </a:extLst>
</a:theme>
</file>

<file path=ppt/theme/theme4.xml><?xml version="1.0" encoding="utf-8"?>
<a:theme xmlns:a="http://schemas.openxmlformats.org/drawingml/2006/main" name="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8" id="{30EFF7CC-F26E-42AE-A01F-B412C1533B21}" vid="{26F52E06-B22E-4929-9479-47414A1DD03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Props1.xml><?xml version="1.0" encoding="utf-8"?>
<ds:datastoreItem xmlns:ds="http://schemas.openxmlformats.org/officeDocument/2006/customXml" ds:itemID="{D0C9905A-CBD0-4539-91F7-7758145DCB1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 Logo Lockup_Existing Honeywell PPT Template V3.8_WIP</Template>
  <TotalTime>6536</TotalTime>
  <Words>574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V3.6</vt:lpstr>
      <vt:lpstr>Honeywell Single Image Cover</vt:lpstr>
      <vt:lpstr>Honeywell Theme</vt:lpstr>
      <vt:lpstr>1_Honeywell Theme</vt:lpstr>
      <vt:lpstr>PowerPoint Presentation</vt:lpstr>
      <vt:lpstr>UI Automation Overview and Environment</vt:lpstr>
      <vt:lpstr>DEMO</vt:lpstr>
      <vt:lpstr>Codebase Layout ( Source Code)</vt:lpstr>
      <vt:lpstr>Source Files to look into </vt:lpstr>
      <vt:lpstr>Codebase Layout ( Resources)</vt:lpstr>
      <vt:lpstr>Resource files</vt:lpstr>
      <vt:lpstr>Codebase Layout ( Logs and Reports)</vt:lpstr>
      <vt:lpstr>Log Files to look into </vt:lpstr>
      <vt:lpstr>Test case Class Design layout</vt:lpstr>
      <vt:lpstr>Implemented Test Cases</vt:lpstr>
      <vt:lpstr>Sample Test Scenario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Milan, Lisa</dc:creator>
  <cp:lastModifiedBy>Saju, Manjusha</cp:lastModifiedBy>
  <cp:revision>205</cp:revision>
  <cp:lastPrinted>2015-07-29T21:30:37Z</cp:lastPrinted>
  <dcterms:created xsi:type="dcterms:W3CDTF">2017-02-27T14:53:14Z</dcterms:created>
  <dcterms:modified xsi:type="dcterms:W3CDTF">2019-04-19T06:20:01Z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