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80" r:id="rId15"/>
    <p:sldId id="272" r:id="rId16"/>
    <p:sldId id="275" r:id="rId17"/>
    <p:sldId id="273" r:id="rId18"/>
    <p:sldId id="274" r:id="rId19"/>
    <p:sldId id="276" r:id="rId20"/>
    <p:sldId id="278" r:id="rId21"/>
    <p:sldId id="277" r:id="rId22"/>
    <p:sldId id="279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8"/>
    <p:restoredTop sz="94674"/>
  </p:normalViewPr>
  <p:slideViewPr>
    <p:cSldViewPr snapToGrid="0" snapToObjects="1">
      <p:cViewPr varScale="1">
        <p:scale>
          <a:sx n="88" d="100"/>
          <a:sy n="88" d="100"/>
        </p:scale>
        <p:origin x="17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oudtinkerer/terraform-aws-vpc-meetup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AC7E-C3AD-0F47-82F5-8488847A7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59151"/>
            <a:ext cx="8689976" cy="2509213"/>
          </a:xfrm>
        </p:spPr>
        <p:txBody>
          <a:bodyPr>
            <a:noAutofit/>
          </a:bodyPr>
          <a:lstStyle/>
          <a:p>
            <a:r>
              <a:rPr lang="en-US" sz="5400" dirty="0"/>
              <a:t>Introduction to Infrastructure as Code in AWS using Terraform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113E91-2A4F-4646-A493-E66C51B635D4}"/>
              </a:ext>
            </a:extLst>
          </p:cNvPr>
          <p:cNvGrpSpPr/>
          <p:nvPr/>
        </p:nvGrpSpPr>
        <p:grpSpPr>
          <a:xfrm>
            <a:off x="3164725" y="4349914"/>
            <a:ext cx="5862549" cy="1018098"/>
            <a:chOff x="2625927" y="4252637"/>
            <a:chExt cx="5862549" cy="10180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DB6C40-5B36-5448-B30A-C7A0BD5895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826" t="6476" r="826" b="16747"/>
            <a:stretch/>
          </p:blipFill>
          <p:spPr>
            <a:xfrm>
              <a:off x="2625927" y="4252637"/>
              <a:ext cx="2355767" cy="101809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6ED728-CF72-1944-8594-F647DA31DC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637" t="33154" r="9256" b="30563"/>
            <a:stretch/>
          </p:blipFill>
          <p:spPr>
            <a:xfrm>
              <a:off x="4981694" y="4252637"/>
              <a:ext cx="3506782" cy="10180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060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477-E46F-DD41-9C39-85329B5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28409"/>
          </a:xfrm>
        </p:spPr>
        <p:txBody>
          <a:bodyPr/>
          <a:lstStyle/>
          <a:p>
            <a:r>
              <a:rPr lang="en-US" b="1" dirty="0"/>
              <a:t>Exercise 1:</a:t>
            </a:r>
            <a:r>
              <a:rPr lang="en-US" dirty="0"/>
              <a:t> </a:t>
            </a:r>
            <a:r>
              <a:rPr lang="en-US" i="1" dirty="0"/>
              <a:t>remote </a:t>
            </a:r>
            <a:r>
              <a:rPr lang="en-US" dirty="0"/>
              <a:t>state file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DA1059-2E61-C54A-B078-87C78740E3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799" y="1233487"/>
            <a:ext cx="11132457" cy="5515655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cap="none" dirty="0"/>
              <a:t>Create an </a:t>
            </a:r>
            <a:r>
              <a:rPr lang="en-US" sz="3600" b="1" cap="none" dirty="0"/>
              <a:t>S3 Bucket </a:t>
            </a:r>
            <a:r>
              <a:rPr lang="en-US" sz="3600" cap="none" dirty="0"/>
              <a:t>in Sydney region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cap="none" dirty="0"/>
              <a:t>Create a file </a:t>
            </a:r>
            <a:r>
              <a:rPr lang="en-US" sz="3600" b="1" cap="none" dirty="0"/>
              <a:t>“remote-</a:t>
            </a:r>
            <a:r>
              <a:rPr lang="en-US" sz="3600" b="1" cap="none" dirty="0" err="1"/>
              <a:t>state.tf</a:t>
            </a:r>
            <a:r>
              <a:rPr lang="en-US" sz="3600" b="1" cap="none" dirty="0"/>
              <a:t>” </a:t>
            </a:r>
            <a:r>
              <a:rPr lang="en-US" sz="3600" cap="none" dirty="0"/>
              <a:t>and save it in the project root directory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cap="none" dirty="0"/>
              <a:t>Add the codes shown and replace it with your created bucket name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cap="none" dirty="0"/>
              <a:t>Run </a:t>
            </a:r>
            <a:r>
              <a:rPr lang="en-US" sz="3600" b="1" cap="none" dirty="0"/>
              <a:t>“terraform </a:t>
            </a:r>
            <a:r>
              <a:rPr lang="en-US" sz="3600" b="1" cap="none" dirty="0" err="1"/>
              <a:t>init</a:t>
            </a:r>
            <a:r>
              <a:rPr lang="en-US" sz="3600" b="1" cap="none" dirty="0"/>
              <a:t>”</a:t>
            </a:r>
            <a:r>
              <a:rPr lang="en-US" sz="3600" cap="none" dirty="0"/>
              <a:t> then </a:t>
            </a:r>
            <a:r>
              <a:rPr lang="en-US" sz="3600" b="1" cap="none" dirty="0"/>
              <a:t>“terraform apply”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cap="none" dirty="0"/>
              <a:t>Check your S3 Bucket</a:t>
            </a:r>
          </a:p>
        </p:txBody>
      </p:sp>
    </p:spTree>
    <p:extLst>
      <p:ext uri="{BB962C8B-B14F-4D97-AF65-F5344CB8AC3E}">
        <p14:creationId xmlns:p14="http://schemas.microsoft.com/office/powerpoint/2010/main" val="396012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477-E46F-DD41-9C39-85329B5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28409"/>
          </a:xfrm>
        </p:spPr>
        <p:txBody>
          <a:bodyPr/>
          <a:lstStyle/>
          <a:p>
            <a:r>
              <a:rPr lang="en-US" b="1" dirty="0"/>
              <a:t>Exercise 2:</a:t>
            </a:r>
            <a:r>
              <a:rPr lang="en-US" dirty="0"/>
              <a:t> Terraform workspace and variables</a:t>
            </a:r>
          </a:p>
        </p:txBody>
      </p:sp>
      <p:pic>
        <p:nvPicPr>
          <p:cNvPr id="1026" name="Picture 2" descr="https://documents.lucidchart.com/documents/c5e3f1b5-9185-4aeb-812b-a3a5d517b00d/pages/rj_sEhbmst~s?a=5250&amp;x=64&amp;y=84&amp;w=1232&amp;h=792&amp;store=1&amp;accept=image%2F*&amp;auth=LCA%20673732371edd1cfe82c5b4b224ff81aaa4b7ddd7-ts%3D1523428770">
            <a:extLst>
              <a:ext uri="{FF2B5EF4-FFF2-40B4-BE49-F238E27FC236}">
                <a16:creationId xmlns:a16="http://schemas.microsoft.com/office/drawing/2014/main" id="{39173F10-A770-C842-8048-F0D75F094533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" t="5701" r="5371" b="5802"/>
          <a:stretch/>
        </p:blipFill>
        <p:spPr bwMode="auto">
          <a:xfrm>
            <a:off x="1617717" y="1128409"/>
            <a:ext cx="8955314" cy="570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1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477-E46F-DD41-9C39-85329B5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28409"/>
          </a:xfrm>
        </p:spPr>
        <p:txBody>
          <a:bodyPr/>
          <a:lstStyle/>
          <a:p>
            <a:r>
              <a:rPr lang="en-US" b="1" dirty="0"/>
              <a:t>Exercise 2:</a:t>
            </a:r>
            <a:r>
              <a:rPr lang="en-US" dirty="0"/>
              <a:t> </a:t>
            </a:r>
            <a:r>
              <a:rPr lang="en-US" i="1" dirty="0"/>
              <a:t>terraform workspace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DA1059-2E61-C54A-B078-87C78740E3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799" y="1233487"/>
            <a:ext cx="11132457" cy="5515655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cap="none" dirty="0"/>
              <a:t>“terraform destroy” </a:t>
            </a:r>
            <a:r>
              <a:rPr lang="en-US" sz="3600" cap="none" dirty="0"/>
              <a:t>– clean up default workspace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cap="none" dirty="0"/>
              <a:t>“</a:t>
            </a:r>
            <a:r>
              <a:rPr lang="en-US" sz="3600" b="1" cap="none" dirty="0" err="1"/>
              <a:t>git</a:t>
            </a:r>
            <a:r>
              <a:rPr lang="en-US" sz="3600" b="1" cap="none" dirty="0"/>
              <a:t> checkout tags/ex02 –f”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cap="none" dirty="0"/>
              <a:t>“terraform workspace list” </a:t>
            </a:r>
            <a:r>
              <a:rPr lang="en-US" sz="3600" cap="none" dirty="0"/>
              <a:t>– lists workspaces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cap="none" dirty="0"/>
              <a:t>“terraform workspace new dev” </a:t>
            </a:r>
            <a:r>
              <a:rPr lang="en-US" sz="3600" cap="none" dirty="0"/>
              <a:t>– creates a workspace named </a:t>
            </a:r>
            <a:r>
              <a:rPr lang="en-US" sz="3600" b="1" i="1" cap="none" dirty="0"/>
              <a:t>dev</a:t>
            </a:r>
            <a:r>
              <a:rPr lang="en-US" sz="3600" i="1" cap="none" dirty="0"/>
              <a:t>, </a:t>
            </a:r>
            <a:r>
              <a:rPr lang="en-US" sz="3600" cap="none" dirty="0"/>
              <a:t>and automatically selects it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cap="none" dirty="0"/>
              <a:t>“terraform workspace select dev” </a:t>
            </a:r>
            <a:r>
              <a:rPr lang="en-US" sz="3600" i="1" cap="none" dirty="0"/>
              <a:t>– </a:t>
            </a:r>
            <a:r>
              <a:rPr lang="en-US" sz="3600" cap="none" dirty="0"/>
              <a:t>explicitly select a workspace with name </a:t>
            </a:r>
            <a:r>
              <a:rPr lang="en-US" sz="3600" b="1" cap="none" dirty="0"/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4770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477-E46F-DD41-9C39-85329B5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28409"/>
          </a:xfrm>
        </p:spPr>
        <p:txBody>
          <a:bodyPr/>
          <a:lstStyle/>
          <a:p>
            <a:r>
              <a:rPr lang="en-US" b="1" dirty="0"/>
              <a:t>Exercise 2:</a:t>
            </a:r>
            <a:r>
              <a:rPr lang="en-US" dirty="0"/>
              <a:t> </a:t>
            </a:r>
            <a:r>
              <a:rPr lang="en-US" i="1" dirty="0"/>
              <a:t>terraform variables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DA1059-2E61-C54A-B078-87C78740E3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9145" y="881666"/>
            <a:ext cx="11132457" cy="5976334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cap="none" dirty="0"/>
              <a:t>Files added and updated</a:t>
            </a:r>
          </a:p>
          <a:p>
            <a:pPr lvl="1"/>
            <a:r>
              <a:rPr lang="en-US" sz="3400" b="1" cap="none" dirty="0" err="1"/>
              <a:t>main.tf</a:t>
            </a:r>
            <a:endParaRPr lang="en-US" sz="3400" b="1" cap="none" dirty="0"/>
          </a:p>
          <a:p>
            <a:pPr lvl="1"/>
            <a:r>
              <a:rPr lang="en-US" sz="3400" b="1" cap="none" dirty="0" err="1"/>
              <a:t>variables.tf</a:t>
            </a:r>
            <a:r>
              <a:rPr lang="en-US" sz="3400" b="1" cap="none" dirty="0"/>
              <a:t> </a:t>
            </a:r>
            <a:r>
              <a:rPr lang="en-US" sz="3400" b="1" cap="none" dirty="0">
                <a:solidFill>
                  <a:schemeClr val="accent1"/>
                </a:solidFill>
              </a:rPr>
              <a:t>(NEW)</a:t>
            </a:r>
          </a:p>
          <a:p>
            <a:pPr lvl="1"/>
            <a:r>
              <a:rPr lang="en-US" sz="3400" b="1" cap="none" dirty="0" err="1"/>
              <a:t>env</a:t>
            </a:r>
            <a:r>
              <a:rPr lang="en-US" sz="3400" b="1" cap="none" dirty="0"/>
              <a:t>/dev/</a:t>
            </a:r>
            <a:r>
              <a:rPr lang="en-US" sz="3400" b="1" cap="none" dirty="0" err="1"/>
              <a:t>vpc.tfvars</a:t>
            </a:r>
            <a:endParaRPr lang="en-US" sz="3400" b="1" cap="none" dirty="0"/>
          </a:p>
          <a:p>
            <a:pPr marL="514350" indent="-514350">
              <a:buFont typeface="+mj-lt"/>
              <a:buAutoNum type="arabicPeriod"/>
            </a:pPr>
            <a:endParaRPr lang="en-US" sz="3600" b="1" cap="none" dirty="0"/>
          </a:p>
          <a:p>
            <a:pPr marL="514350" indent="-514350">
              <a:buFont typeface="+mj-lt"/>
              <a:buAutoNum type="arabicPeriod"/>
            </a:pPr>
            <a:r>
              <a:rPr lang="en-US" sz="3600" b="1" cap="none" dirty="0"/>
              <a:t>terraform apply -</a:t>
            </a:r>
            <a:r>
              <a:rPr lang="en-US" sz="3600" b="1" cap="none" dirty="0" err="1"/>
              <a:t>var</a:t>
            </a:r>
            <a:r>
              <a:rPr lang="en-US" sz="3600" b="1" cap="none" dirty="0"/>
              <a:t>-file=</a:t>
            </a:r>
            <a:r>
              <a:rPr lang="en-US" sz="3600" b="1" cap="none" dirty="0" err="1"/>
              <a:t>env</a:t>
            </a:r>
            <a:r>
              <a:rPr lang="en-US" sz="3600" b="1" cap="none" dirty="0"/>
              <a:t>/dev/</a:t>
            </a:r>
            <a:r>
              <a:rPr lang="en-US" sz="3600" b="1" cap="none" dirty="0" err="1"/>
              <a:t>vpc.tfvars</a:t>
            </a:r>
            <a:endParaRPr lang="en-US" sz="3600" b="1" cap="none" dirty="0"/>
          </a:p>
          <a:p>
            <a:pPr marL="971550" lvl="1" indent="-514350">
              <a:buFont typeface="+mj-lt"/>
              <a:buAutoNum type="arabicPeriod"/>
            </a:pPr>
            <a:endParaRPr lang="en-US" sz="3400" cap="none" dirty="0"/>
          </a:p>
          <a:p>
            <a:pPr marL="457200" lvl="1" indent="0">
              <a:buNone/>
            </a:pPr>
            <a:endParaRPr lang="en-US" sz="3400" b="1" cap="none" dirty="0"/>
          </a:p>
        </p:txBody>
      </p:sp>
    </p:spTree>
    <p:extLst>
      <p:ext uri="{BB962C8B-B14F-4D97-AF65-F5344CB8AC3E}">
        <p14:creationId xmlns:p14="http://schemas.microsoft.com/office/powerpoint/2010/main" val="3639593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477-E46F-DD41-9C39-85329B5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28409"/>
          </a:xfrm>
        </p:spPr>
        <p:txBody>
          <a:bodyPr/>
          <a:lstStyle/>
          <a:p>
            <a:r>
              <a:rPr lang="en-US" b="1" dirty="0"/>
              <a:t>Exercise 2:</a:t>
            </a:r>
            <a:r>
              <a:rPr lang="en-US" dirty="0"/>
              <a:t> </a:t>
            </a:r>
            <a:r>
              <a:rPr lang="en-US" i="1" dirty="0"/>
              <a:t>terraform variables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DA1059-2E61-C54A-B078-87C78740E3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9145" y="881666"/>
            <a:ext cx="11132457" cy="5976334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cap="none" dirty="0"/>
              <a:t>For Exercise 2, provision a VPC in the UAT environment Oregon AWS region. </a:t>
            </a:r>
            <a:br>
              <a:rPr lang="en-US" sz="3600" cap="none" dirty="0"/>
            </a:br>
            <a:endParaRPr lang="en-US" sz="3600" cap="none" dirty="0"/>
          </a:p>
          <a:p>
            <a:pPr lvl="1"/>
            <a:r>
              <a:rPr lang="en-US" sz="3400" b="1" cap="none" dirty="0" err="1"/>
              <a:t>env</a:t>
            </a:r>
            <a:r>
              <a:rPr lang="en-US" sz="3400" b="1" cap="none" dirty="0"/>
              <a:t>/</a:t>
            </a:r>
            <a:r>
              <a:rPr lang="en-US" sz="3400" b="1" cap="none" dirty="0" err="1"/>
              <a:t>uat</a:t>
            </a:r>
            <a:r>
              <a:rPr lang="en-US" sz="3400" b="1" cap="none" dirty="0"/>
              <a:t>/</a:t>
            </a:r>
            <a:r>
              <a:rPr lang="en-US" sz="3400" b="1" cap="none" dirty="0" err="1"/>
              <a:t>vpc.tfvars</a:t>
            </a:r>
            <a:r>
              <a:rPr lang="en-US" sz="3400" b="1" cap="none" dirty="0"/>
              <a:t> </a:t>
            </a:r>
            <a:r>
              <a:rPr lang="en-US" sz="3400" cap="none" dirty="0"/>
              <a:t>– update this file</a:t>
            </a:r>
          </a:p>
          <a:p>
            <a:pPr lvl="1"/>
            <a:r>
              <a:rPr lang="en-US" sz="3400" cap="none" dirty="0"/>
              <a:t>terraform workspace new </a:t>
            </a:r>
            <a:r>
              <a:rPr lang="en-US" sz="3400" cap="none" dirty="0" err="1"/>
              <a:t>uat</a:t>
            </a:r>
            <a:endParaRPr lang="en-US" sz="3400" cap="none" dirty="0"/>
          </a:p>
          <a:p>
            <a:pPr lvl="1"/>
            <a:r>
              <a:rPr lang="en-US" sz="3400" b="1" cap="none" dirty="0"/>
              <a:t>terraform apply -</a:t>
            </a:r>
            <a:r>
              <a:rPr lang="en-US" sz="3400" b="1" cap="none" dirty="0" err="1"/>
              <a:t>var</a:t>
            </a:r>
            <a:r>
              <a:rPr lang="en-US" sz="3400" b="1" cap="none" dirty="0"/>
              <a:t>-file=</a:t>
            </a:r>
            <a:r>
              <a:rPr lang="en-US" sz="3400" b="1" cap="none" dirty="0" err="1"/>
              <a:t>env</a:t>
            </a:r>
            <a:r>
              <a:rPr lang="en-US" sz="3400" b="1" cap="none" dirty="0"/>
              <a:t>/</a:t>
            </a:r>
            <a:r>
              <a:rPr lang="en-US" sz="3400" b="1" cap="none" dirty="0" err="1">
                <a:solidFill>
                  <a:srgbClr val="FF0000"/>
                </a:solidFill>
              </a:rPr>
              <a:t>uat</a:t>
            </a:r>
            <a:r>
              <a:rPr lang="en-US" sz="3400" b="1" cap="none" dirty="0"/>
              <a:t>/</a:t>
            </a:r>
            <a:r>
              <a:rPr lang="en-US" sz="3400" b="1" cap="none" dirty="0" err="1"/>
              <a:t>vpc.tfvars</a:t>
            </a:r>
            <a:endParaRPr lang="en-US" sz="3400" b="1" cap="none" dirty="0"/>
          </a:p>
          <a:p>
            <a:pPr lvl="1"/>
            <a:r>
              <a:rPr lang="en-US" sz="3400" b="1" cap="none" dirty="0"/>
              <a:t>terraform workspace select dev</a:t>
            </a:r>
          </a:p>
          <a:p>
            <a:pPr lvl="1"/>
            <a:endParaRPr lang="en-US" sz="3400" cap="none" dirty="0"/>
          </a:p>
          <a:p>
            <a:pPr marL="457200" lvl="1" indent="0">
              <a:buNone/>
            </a:pPr>
            <a:endParaRPr lang="en-US" sz="3400" b="1" cap="none" dirty="0"/>
          </a:p>
        </p:txBody>
      </p:sp>
    </p:spTree>
    <p:extLst>
      <p:ext uri="{BB962C8B-B14F-4D97-AF65-F5344CB8AC3E}">
        <p14:creationId xmlns:p14="http://schemas.microsoft.com/office/powerpoint/2010/main" val="3742216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477-E46F-DD41-9C39-85329B5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28409"/>
          </a:xfrm>
        </p:spPr>
        <p:txBody>
          <a:bodyPr/>
          <a:lstStyle/>
          <a:p>
            <a:r>
              <a:rPr lang="en-US" b="1" dirty="0"/>
              <a:t>Exercise 3:</a:t>
            </a:r>
            <a:r>
              <a:rPr lang="en-US" dirty="0"/>
              <a:t> </a:t>
            </a:r>
            <a:r>
              <a:rPr lang="en-US" i="1" dirty="0"/>
              <a:t>state of our </a:t>
            </a:r>
            <a:r>
              <a:rPr lang="en-US" i="1" dirty="0" err="1"/>
              <a:t>vpc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B7C4B-856E-2446-8FC2-FCD8B9FCD5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8" name="Picture 10" descr="https://documents.lucidchart.com/documents/c5e3f1b5-9185-4aeb-812b-a3a5d517b00d/pages/rj_sEhbmst~s?a=5377&amp;x=1000&amp;y=754&amp;w=880&amp;h=572&amp;store=1&amp;accept=image%2F*&amp;auth=LCA%20bed406a3b7b348836f9d453fdd66ca319cbffd4c-ts%3D1523428770">
            <a:extLst>
              <a:ext uri="{FF2B5EF4-FFF2-40B4-BE49-F238E27FC236}">
                <a16:creationId xmlns:a16="http://schemas.microsoft.com/office/drawing/2014/main" id="{6B304D26-D1A3-AD43-8F47-22F2AC2BA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7310" r="6191" b="5844"/>
          <a:stretch/>
        </p:blipFill>
        <p:spPr bwMode="auto">
          <a:xfrm>
            <a:off x="1640113" y="943427"/>
            <a:ext cx="8679543" cy="55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101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477-E46F-DD41-9C39-85329B5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28409"/>
          </a:xfrm>
        </p:spPr>
        <p:txBody>
          <a:bodyPr/>
          <a:lstStyle/>
          <a:p>
            <a:r>
              <a:rPr lang="en-US" b="1" dirty="0"/>
              <a:t>Exercise 3:</a:t>
            </a:r>
            <a:r>
              <a:rPr lang="en-US" dirty="0"/>
              <a:t> </a:t>
            </a:r>
            <a:r>
              <a:rPr lang="en-US" i="1" dirty="0"/>
              <a:t>state of our </a:t>
            </a:r>
            <a:r>
              <a:rPr lang="en-US" i="1" dirty="0" err="1"/>
              <a:t>vpc</a:t>
            </a:r>
            <a:endParaRPr lang="en-US" dirty="0"/>
          </a:p>
        </p:txBody>
      </p:sp>
      <p:pic>
        <p:nvPicPr>
          <p:cNvPr id="3074" name="Picture 2" descr="https://documents.lucidchart.com/documents/c5e3f1b5-9185-4aeb-812b-a3a5d517b00d/pages/rj_sEhbmst~s?a=5374&amp;x=200&amp;y=814&amp;w=880&amp;h=572&amp;store=1&amp;accept=image%2F*&amp;auth=LCA%20a824993701bf36720dffdff35da43615bfeda2c3-ts%3D1523428770">
            <a:extLst>
              <a:ext uri="{FF2B5EF4-FFF2-40B4-BE49-F238E27FC236}">
                <a16:creationId xmlns:a16="http://schemas.microsoft.com/office/drawing/2014/main" id="{C4B1407B-A286-3B47-BAE2-1ADA56215CB3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2" t="6847" r="6022" b="6438"/>
          <a:stretch/>
        </p:blipFill>
        <p:spPr bwMode="auto">
          <a:xfrm>
            <a:off x="1537888" y="838122"/>
            <a:ext cx="9415707" cy="601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0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477-E46F-DD41-9C39-85329B5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28409"/>
          </a:xfrm>
        </p:spPr>
        <p:txBody>
          <a:bodyPr/>
          <a:lstStyle/>
          <a:p>
            <a:r>
              <a:rPr lang="en-US" b="1" dirty="0"/>
              <a:t>Exercise 3:</a:t>
            </a:r>
            <a:r>
              <a:rPr lang="en-US" dirty="0"/>
              <a:t> </a:t>
            </a:r>
            <a:r>
              <a:rPr lang="en-US" i="1" dirty="0"/>
              <a:t>creating subnets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DA1059-2E61-C54A-B078-87C78740E3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9145" y="881666"/>
            <a:ext cx="11132457" cy="5976334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cap="none" dirty="0"/>
              <a:t>terraform workspace select dev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cap="none" dirty="0" err="1"/>
              <a:t>git</a:t>
            </a:r>
            <a:r>
              <a:rPr lang="en-US" sz="3600" b="1" cap="none" dirty="0"/>
              <a:t> checkout tags/ex03 –f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cap="none" dirty="0"/>
              <a:t>Files updated:</a:t>
            </a:r>
          </a:p>
          <a:p>
            <a:pPr lvl="2"/>
            <a:r>
              <a:rPr lang="en-US" sz="3200" b="1" cap="none" dirty="0" err="1"/>
              <a:t>main.tf</a:t>
            </a:r>
            <a:endParaRPr lang="en-US" sz="3200" b="1" cap="none" dirty="0"/>
          </a:p>
          <a:p>
            <a:pPr lvl="2"/>
            <a:r>
              <a:rPr lang="en-US" sz="3200" b="1" cap="none" dirty="0" err="1"/>
              <a:t>variables.tf</a:t>
            </a:r>
            <a:endParaRPr lang="en-US" sz="3200" b="1" cap="none" dirty="0"/>
          </a:p>
          <a:p>
            <a:pPr lvl="2"/>
            <a:r>
              <a:rPr lang="en-US" sz="3200" b="1" cap="none" dirty="0" err="1"/>
              <a:t>env</a:t>
            </a:r>
            <a:r>
              <a:rPr lang="en-US" sz="3200" b="1" cap="none" dirty="0"/>
              <a:t>/dev/</a:t>
            </a:r>
            <a:r>
              <a:rPr lang="en-US" sz="3200" b="1" cap="none" dirty="0" err="1"/>
              <a:t>vpc.tfvars</a:t>
            </a:r>
            <a:endParaRPr lang="en-US" sz="3200" b="1" cap="none" dirty="0"/>
          </a:p>
          <a:p>
            <a:pPr marL="514350" indent="-514350">
              <a:buFont typeface="+mj-lt"/>
              <a:buAutoNum type="arabicPeriod"/>
            </a:pPr>
            <a:r>
              <a:rPr lang="en-US" sz="3600" b="1" cap="none" dirty="0"/>
              <a:t>terraform apply -</a:t>
            </a:r>
            <a:r>
              <a:rPr lang="en-US" sz="3600" b="1" cap="none" dirty="0" err="1"/>
              <a:t>var</a:t>
            </a:r>
            <a:r>
              <a:rPr lang="en-US" sz="3600" b="1" cap="none" dirty="0"/>
              <a:t>-file=</a:t>
            </a:r>
            <a:r>
              <a:rPr lang="en-US" sz="3600" b="1" cap="none" dirty="0" err="1"/>
              <a:t>env</a:t>
            </a:r>
            <a:r>
              <a:rPr lang="en-US" sz="3600" b="1" cap="none" dirty="0"/>
              <a:t>/dev/</a:t>
            </a:r>
            <a:r>
              <a:rPr lang="en-US" sz="3600" b="1" cap="none" dirty="0" err="1"/>
              <a:t>vpc.tfvars</a:t>
            </a:r>
            <a:endParaRPr lang="en-US" sz="3600" b="1" cap="none" dirty="0"/>
          </a:p>
          <a:p>
            <a:pPr marL="742950" indent="-742950">
              <a:buFont typeface="+mj-lt"/>
              <a:buAutoNum type="arabicPeriod"/>
            </a:pPr>
            <a:endParaRPr lang="en-US" sz="3600" b="1" cap="none" dirty="0"/>
          </a:p>
          <a:p>
            <a:pPr marL="742950" indent="-742950">
              <a:buFont typeface="+mj-lt"/>
              <a:buAutoNum type="arabicPeriod"/>
            </a:pPr>
            <a:endParaRPr lang="en-US" sz="3600" b="1" cap="none" dirty="0"/>
          </a:p>
          <a:p>
            <a:pPr lvl="1"/>
            <a:endParaRPr lang="en-US" sz="3400" cap="none" dirty="0"/>
          </a:p>
          <a:p>
            <a:pPr marL="457200" lvl="1" indent="0">
              <a:buNone/>
            </a:pPr>
            <a:endParaRPr lang="en-US" sz="3400" b="1" cap="none" dirty="0"/>
          </a:p>
        </p:txBody>
      </p:sp>
    </p:spTree>
    <p:extLst>
      <p:ext uri="{BB962C8B-B14F-4D97-AF65-F5344CB8AC3E}">
        <p14:creationId xmlns:p14="http://schemas.microsoft.com/office/powerpoint/2010/main" val="261067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477-E46F-DD41-9C39-85329B5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28409"/>
          </a:xfrm>
        </p:spPr>
        <p:txBody>
          <a:bodyPr/>
          <a:lstStyle/>
          <a:p>
            <a:r>
              <a:rPr lang="en-US" b="1" dirty="0"/>
              <a:t>Exercise 3:</a:t>
            </a:r>
            <a:r>
              <a:rPr lang="en-US" dirty="0"/>
              <a:t> </a:t>
            </a:r>
            <a:r>
              <a:rPr lang="en-US" i="1" dirty="0"/>
              <a:t>creating subnets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DA1059-2E61-C54A-B078-87C78740E3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1601" y="1095675"/>
            <a:ext cx="10587545" cy="5729591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cap="none" dirty="0"/>
              <a:t>For Exercise 3:</a:t>
            </a:r>
            <a:r>
              <a:rPr lang="en-US" sz="3600" b="1" cap="none" dirty="0"/>
              <a:t> Create a Private Subnet</a:t>
            </a:r>
          </a:p>
          <a:p>
            <a:pPr lvl="2"/>
            <a:r>
              <a:rPr lang="en-US" sz="3200" b="1" cap="none" dirty="0" err="1"/>
              <a:t>main.tf</a:t>
            </a:r>
            <a:endParaRPr lang="en-US" sz="3200" b="1" cap="none" dirty="0"/>
          </a:p>
          <a:p>
            <a:pPr lvl="2"/>
            <a:r>
              <a:rPr lang="en-US" sz="3200" b="1" cap="none" dirty="0" err="1"/>
              <a:t>variables.tf</a:t>
            </a:r>
            <a:endParaRPr lang="en-US" sz="3200" b="1" cap="none" dirty="0"/>
          </a:p>
          <a:p>
            <a:pPr lvl="2"/>
            <a:r>
              <a:rPr lang="en-US" sz="3200" b="1" cap="none" dirty="0" err="1"/>
              <a:t>env</a:t>
            </a:r>
            <a:r>
              <a:rPr lang="en-US" sz="3200" b="1" cap="none" dirty="0"/>
              <a:t>/dev/</a:t>
            </a:r>
            <a:r>
              <a:rPr lang="en-US" sz="3200" b="1" cap="none" dirty="0" err="1"/>
              <a:t>vpc.tfvars</a:t>
            </a:r>
            <a:endParaRPr lang="en-US" sz="3200" b="1" cap="none" dirty="0"/>
          </a:p>
          <a:p>
            <a:pPr marL="742950" indent="-742950">
              <a:buFont typeface="+mj-lt"/>
              <a:buAutoNum type="arabicPeriod"/>
            </a:pPr>
            <a:r>
              <a:rPr lang="en-US" sz="3600" b="1" cap="none" dirty="0"/>
              <a:t>terraform apply -</a:t>
            </a:r>
            <a:r>
              <a:rPr lang="en-US" sz="3600" b="1" cap="none" dirty="0" err="1"/>
              <a:t>var</a:t>
            </a:r>
            <a:r>
              <a:rPr lang="en-US" sz="3600" b="1" cap="none" dirty="0"/>
              <a:t>-file=</a:t>
            </a:r>
            <a:r>
              <a:rPr lang="en-US" sz="3600" b="1" cap="none" dirty="0" err="1"/>
              <a:t>env</a:t>
            </a:r>
            <a:r>
              <a:rPr lang="en-US" sz="3600" b="1" cap="none" dirty="0"/>
              <a:t>/dev/</a:t>
            </a:r>
            <a:r>
              <a:rPr lang="en-US" sz="3600" b="1" cap="none" dirty="0" err="1"/>
              <a:t>vpc.tfvars</a:t>
            </a:r>
            <a:endParaRPr lang="en-US" sz="3600" b="1" cap="none" dirty="0"/>
          </a:p>
          <a:p>
            <a:pPr marL="742950" indent="-742950">
              <a:buFont typeface="+mj-lt"/>
              <a:buAutoNum type="arabicPeriod"/>
            </a:pPr>
            <a:endParaRPr lang="en-US" sz="3600" b="1" cap="none" dirty="0"/>
          </a:p>
          <a:p>
            <a:pPr marL="0" indent="0">
              <a:buNone/>
            </a:pPr>
            <a:endParaRPr lang="en-US" sz="3600" b="1" cap="none" dirty="0"/>
          </a:p>
          <a:p>
            <a:pPr marL="0" indent="0">
              <a:buNone/>
            </a:pPr>
            <a:endParaRPr lang="en-US" sz="3600" b="1" cap="none" dirty="0"/>
          </a:p>
          <a:p>
            <a:pPr marL="742950" indent="-742950">
              <a:buFont typeface="+mj-lt"/>
              <a:buAutoNum type="arabicPeriod"/>
            </a:pPr>
            <a:endParaRPr lang="en-US" sz="3600" b="1" cap="none" dirty="0"/>
          </a:p>
          <a:p>
            <a:pPr lvl="1"/>
            <a:endParaRPr lang="en-US" sz="3400" cap="none" dirty="0"/>
          </a:p>
          <a:p>
            <a:pPr marL="457200" lvl="1" indent="0">
              <a:buNone/>
            </a:pPr>
            <a:endParaRPr lang="en-US" sz="3400" b="1" cap="none" dirty="0"/>
          </a:p>
        </p:txBody>
      </p:sp>
    </p:spTree>
    <p:extLst>
      <p:ext uri="{BB962C8B-B14F-4D97-AF65-F5344CB8AC3E}">
        <p14:creationId xmlns:p14="http://schemas.microsoft.com/office/powerpoint/2010/main" val="18164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477-E46F-DD41-9C39-85329B5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28409"/>
          </a:xfrm>
        </p:spPr>
        <p:txBody>
          <a:bodyPr/>
          <a:lstStyle/>
          <a:p>
            <a:r>
              <a:rPr lang="en-US" b="1" dirty="0"/>
              <a:t>Exercise 4:</a:t>
            </a:r>
            <a:r>
              <a:rPr lang="en-US" dirty="0"/>
              <a:t> internet gateway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DA1059-2E61-C54A-B078-87C78740E3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243428" y="1705275"/>
            <a:ext cx="10587545" cy="572959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b="1" cap="none" dirty="0"/>
          </a:p>
          <a:p>
            <a:pPr marL="0" indent="0">
              <a:buNone/>
            </a:pPr>
            <a:endParaRPr lang="en-US" sz="3600" b="1" cap="none" dirty="0"/>
          </a:p>
          <a:p>
            <a:pPr marL="0" indent="0">
              <a:buNone/>
            </a:pPr>
            <a:endParaRPr lang="en-US" sz="3600" b="1" cap="none" dirty="0"/>
          </a:p>
          <a:p>
            <a:pPr marL="742950" indent="-742950">
              <a:buFont typeface="+mj-lt"/>
              <a:buAutoNum type="arabicPeriod"/>
            </a:pPr>
            <a:endParaRPr lang="en-US" sz="3600" b="1" cap="none" dirty="0"/>
          </a:p>
          <a:p>
            <a:pPr lvl="1"/>
            <a:endParaRPr lang="en-US" sz="3400" cap="none" dirty="0"/>
          </a:p>
          <a:p>
            <a:pPr marL="457200" lvl="1" indent="0">
              <a:buNone/>
            </a:pPr>
            <a:endParaRPr lang="en-US" sz="3400" b="1" cap="none" dirty="0"/>
          </a:p>
        </p:txBody>
      </p:sp>
      <p:pic>
        <p:nvPicPr>
          <p:cNvPr id="4098" name="Picture 2" descr="https://documents.lucidchart.com/documents/c5e3f1b5-9185-4aeb-812b-a3a5d517b00d/pages/rj_sEhbmst~s?a=5405&amp;x=200&amp;y=804&amp;w=880&amp;h=783&amp;store=1&amp;accept=image%2F*&amp;auth=LCA%2047f6867c0e3f6e87767da05d67466943e619ff62-ts%3D1523428770">
            <a:extLst>
              <a:ext uri="{FF2B5EF4-FFF2-40B4-BE49-F238E27FC236}">
                <a16:creationId xmlns:a16="http://schemas.microsoft.com/office/drawing/2014/main" id="{82E85DA5-0A3D-4E44-9315-E50F7DB5B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5926" r="5753" b="6878"/>
          <a:stretch/>
        </p:blipFill>
        <p:spPr bwMode="auto">
          <a:xfrm>
            <a:off x="2691774" y="878114"/>
            <a:ext cx="6807200" cy="597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05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477-E46F-DD41-9C39-85329B5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28409"/>
          </a:xfrm>
        </p:spPr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1F99-57C1-CB45-B1FF-D6368F2FE4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2063" y="1646628"/>
            <a:ext cx="11046622" cy="4442270"/>
          </a:xfrm>
        </p:spPr>
        <p:txBody>
          <a:bodyPr>
            <a:noAutofit/>
          </a:bodyPr>
          <a:lstStyle/>
          <a:p>
            <a:r>
              <a:rPr lang="en-AU" sz="4000" cap="none" dirty="0"/>
              <a:t> Intelematics</a:t>
            </a:r>
          </a:p>
          <a:p>
            <a:r>
              <a:rPr lang="en-AU" sz="4000" cap="none" dirty="0"/>
              <a:t> Cloud Migration Journey</a:t>
            </a:r>
          </a:p>
          <a:p>
            <a:r>
              <a:rPr lang="en-AU" sz="4000" cap="none" dirty="0"/>
              <a:t> AWS cloud platform</a:t>
            </a:r>
          </a:p>
          <a:p>
            <a:r>
              <a:rPr lang="en-AU" sz="4000" cap="none" dirty="0"/>
              <a:t> Terraform for Infrastructure As Code tool</a:t>
            </a:r>
            <a:endParaRPr lang="en-US" sz="4000" cap="none" dirty="0"/>
          </a:p>
        </p:txBody>
      </p:sp>
    </p:spTree>
    <p:extLst>
      <p:ext uri="{BB962C8B-B14F-4D97-AF65-F5344CB8AC3E}">
        <p14:creationId xmlns:p14="http://schemas.microsoft.com/office/powerpoint/2010/main" val="1540927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477-E46F-DD41-9C39-85329B5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28409"/>
          </a:xfrm>
        </p:spPr>
        <p:txBody>
          <a:bodyPr/>
          <a:lstStyle/>
          <a:p>
            <a:r>
              <a:rPr lang="en-US" b="1" dirty="0"/>
              <a:t>Exercise 4:</a:t>
            </a:r>
            <a:r>
              <a:rPr lang="en-US" dirty="0"/>
              <a:t> internet gateway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DA1059-2E61-C54A-B078-87C78740E3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1601" y="1095675"/>
            <a:ext cx="10587545" cy="5729591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cap="none" dirty="0" err="1"/>
              <a:t>git</a:t>
            </a:r>
            <a:r>
              <a:rPr lang="en-US" sz="3600" b="1" cap="none" dirty="0"/>
              <a:t> checkout tags/ex04 –f</a:t>
            </a:r>
            <a:br>
              <a:rPr lang="en-US" sz="3600" b="1" cap="none" dirty="0"/>
            </a:br>
            <a:endParaRPr lang="en-US" sz="3600" b="1" cap="none" dirty="0"/>
          </a:p>
          <a:p>
            <a:pPr marL="742950" indent="-742950">
              <a:buFont typeface="+mj-lt"/>
              <a:buAutoNum type="arabicPeriod"/>
            </a:pPr>
            <a:r>
              <a:rPr lang="en-US" sz="3600" cap="none" dirty="0"/>
              <a:t>Updated File</a:t>
            </a:r>
            <a:endParaRPr lang="en-US" sz="3600" b="1" cap="none" dirty="0"/>
          </a:p>
          <a:p>
            <a:pPr lvl="2"/>
            <a:r>
              <a:rPr lang="en-US" sz="3200" b="1" cap="none" dirty="0" err="1"/>
              <a:t>main.tf</a:t>
            </a:r>
            <a:br>
              <a:rPr lang="en-US" sz="3200" b="1" cap="none" dirty="0"/>
            </a:br>
            <a:endParaRPr lang="en-US" sz="3600" b="1" cap="none" dirty="0"/>
          </a:p>
          <a:p>
            <a:pPr marL="742950" indent="-742950">
              <a:buFont typeface="+mj-lt"/>
              <a:buAutoNum type="arabicPeriod"/>
            </a:pPr>
            <a:r>
              <a:rPr lang="en-US" sz="3600" b="1" cap="none" dirty="0"/>
              <a:t>terraform apply -</a:t>
            </a:r>
            <a:r>
              <a:rPr lang="en-US" sz="3600" b="1" cap="none" dirty="0" err="1"/>
              <a:t>var</a:t>
            </a:r>
            <a:r>
              <a:rPr lang="en-US" sz="3600" b="1" cap="none" dirty="0"/>
              <a:t>-file=</a:t>
            </a:r>
            <a:r>
              <a:rPr lang="en-US" sz="3600" b="1" cap="none" dirty="0" err="1"/>
              <a:t>env</a:t>
            </a:r>
            <a:r>
              <a:rPr lang="en-US" sz="3600" b="1" cap="none" dirty="0"/>
              <a:t>/dev/</a:t>
            </a:r>
            <a:r>
              <a:rPr lang="en-US" sz="3600" b="1" cap="none" dirty="0" err="1"/>
              <a:t>vpc.tfvars</a:t>
            </a:r>
            <a:endParaRPr lang="en-US" sz="3600" b="1" cap="none" dirty="0"/>
          </a:p>
          <a:p>
            <a:pPr marL="742950" indent="-742950">
              <a:buFont typeface="+mj-lt"/>
              <a:buAutoNum type="arabicPeriod"/>
            </a:pPr>
            <a:endParaRPr lang="en-US" sz="3600" b="1" cap="none" dirty="0"/>
          </a:p>
          <a:p>
            <a:pPr marL="0" indent="0">
              <a:buNone/>
            </a:pPr>
            <a:endParaRPr lang="en-US" sz="3600" b="1" cap="none" dirty="0"/>
          </a:p>
          <a:p>
            <a:pPr marL="0" indent="0">
              <a:buNone/>
            </a:pPr>
            <a:endParaRPr lang="en-US" sz="3600" b="1" cap="none" dirty="0"/>
          </a:p>
          <a:p>
            <a:pPr marL="742950" indent="-742950">
              <a:buFont typeface="+mj-lt"/>
              <a:buAutoNum type="arabicPeriod"/>
            </a:pPr>
            <a:endParaRPr lang="en-US" sz="3600" b="1" cap="none" dirty="0"/>
          </a:p>
          <a:p>
            <a:pPr lvl="1"/>
            <a:endParaRPr lang="en-US" sz="3400" cap="none" dirty="0"/>
          </a:p>
          <a:p>
            <a:pPr marL="457200" lvl="1" indent="0">
              <a:buNone/>
            </a:pPr>
            <a:endParaRPr lang="en-US" sz="3400" b="1" cap="none" dirty="0"/>
          </a:p>
        </p:txBody>
      </p:sp>
    </p:spTree>
    <p:extLst>
      <p:ext uri="{BB962C8B-B14F-4D97-AF65-F5344CB8AC3E}">
        <p14:creationId xmlns:p14="http://schemas.microsoft.com/office/powerpoint/2010/main" val="674295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477-E46F-DD41-9C39-85329B5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28409"/>
          </a:xfrm>
        </p:spPr>
        <p:txBody>
          <a:bodyPr/>
          <a:lstStyle/>
          <a:p>
            <a:r>
              <a:rPr lang="en-US" b="1" dirty="0"/>
              <a:t>Exercise 5:</a:t>
            </a:r>
            <a:r>
              <a:rPr lang="en-US" dirty="0"/>
              <a:t> EC2 instance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DA1059-2E61-C54A-B078-87C78740E3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1601" y="1095675"/>
            <a:ext cx="10587545" cy="572959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b="1" cap="none" dirty="0"/>
          </a:p>
          <a:p>
            <a:pPr marL="0" indent="0">
              <a:buNone/>
            </a:pPr>
            <a:endParaRPr lang="en-US" sz="3600" b="1" cap="none" dirty="0"/>
          </a:p>
          <a:p>
            <a:pPr marL="0" indent="0">
              <a:buNone/>
            </a:pPr>
            <a:endParaRPr lang="en-US" sz="3600" b="1" cap="none" dirty="0"/>
          </a:p>
          <a:p>
            <a:pPr marL="742950" indent="-742950">
              <a:buFont typeface="+mj-lt"/>
              <a:buAutoNum type="arabicPeriod"/>
            </a:pPr>
            <a:endParaRPr lang="en-US" sz="3600" b="1" cap="none" dirty="0"/>
          </a:p>
          <a:p>
            <a:pPr lvl="1"/>
            <a:endParaRPr lang="en-US" sz="3400" cap="none" dirty="0"/>
          </a:p>
          <a:p>
            <a:pPr marL="457200" lvl="1" indent="0">
              <a:buNone/>
            </a:pPr>
            <a:endParaRPr lang="en-US" sz="3400" b="1" cap="none" dirty="0"/>
          </a:p>
        </p:txBody>
      </p:sp>
      <p:pic>
        <p:nvPicPr>
          <p:cNvPr id="5122" name="Picture 2" descr="https://documents.lucidchart.com/documents/c5e3f1b5-9185-4aeb-812b-a3a5d517b00d/pages/rj_sEhbmst~s?a=5437&amp;x=200&amp;y=804&amp;w=880&amp;h=792&amp;store=1&amp;accept=image%2F*&amp;auth=LCA%20be797a1bff97305ecf1c09512e2651fe9145cdf6-ts%3D1523428770">
            <a:extLst>
              <a:ext uri="{FF2B5EF4-FFF2-40B4-BE49-F238E27FC236}">
                <a16:creationId xmlns:a16="http://schemas.microsoft.com/office/drawing/2014/main" id="{98AF704B-FBB6-B74A-A966-9495ACF2AC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" t="6772" r="6381" b="6455"/>
          <a:stretch/>
        </p:blipFill>
        <p:spPr bwMode="auto">
          <a:xfrm>
            <a:off x="2757087" y="874408"/>
            <a:ext cx="6676571" cy="595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827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477-E46F-DD41-9C39-85329B5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28409"/>
          </a:xfrm>
        </p:spPr>
        <p:txBody>
          <a:bodyPr/>
          <a:lstStyle/>
          <a:p>
            <a:r>
              <a:rPr lang="en-US" b="1" dirty="0"/>
              <a:t>Exercise 5:</a:t>
            </a:r>
            <a:r>
              <a:rPr lang="en-US" dirty="0"/>
              <a:t> EC2 instance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DA1059-2E61-C54A-B078-87C78740E3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1601" y="1095675"/>
            <a:ext cx="10587545" cy="5729591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cap="none" dirty="0" err="1"/>
              <a:t>git</a:t>
            </a:r>
            <a:r>
              <a:rPr lang="en-US" sz="3600" b="1" cap="none" dirty="0"/>
              <a:t> checkout tags/ex05 –f</a:t>
            </a:r>
            <a:br>
              <a:rPr lang="en-US" sz="3600" b="1" cap="none" dirty="0"/>
            </a:br>
            <a:endParaRPr lang="en-US" sz="3600" cap="none" dirty="0"/>
          </a:p>
          <a:p>
            <a:pPr marL="742950" indent="-742950">
              <a:buFont typeface="+mj-lt"/>
              <a:buAutoNum type="arabicPeriod"/>
            </a:pPr>
            <a:r>
              <a:rPr lang="en-US" sz="3600" cap="none" dirty="0"/>
              <a:t>Updated this file</a:t>
            </a:r>
            <a:endParaRPr lang="en-US" sz="3600" b="1" cap="none" dirty="0"/>
          </a:p>
          <a:p>
            <a:pPr lvl="2"/>
            <a:r>
              <a:rPr lang="en-US" sz="3200" b="1" cap="none" dirty="0" err="1"/>
              <a:t>main.tf</a:t>
            </a:r>
            <a:br>
              <a:rPr lang="en-US" sz="3200" b="1" cap="none" dirty="0"/>
            </a:br>
            <a:endParaRPr lang="en-US" sz="3600" b="1" cap="none" dirty="0"/>
          </a:p>
          <a:p>
            <a:pPr marL="742950" indent="-742950">
              <a:buFont typeface="+mj-lt"/>
              <a:buAutoNum type="arabicPeriod"/>
            </a:pPr>
            <a:r>
              <a:rPr lang="en-US" sz="3600" b="1" cap="none" dirty="0"/>
              <a:t>terraform apply -</a:t>
            </a:r>
            <a:r>
              <a:rPr lang="en-US" sz="3600" b="1" cap="none" dirty="0" err="1"/>
              <a:t>var</a:t>
            </a:r>
            <a:r>
              <a:rPr lang="en-US" sz="3600" b="1" cap="none" dirty="0"/>
              <a:t>-file=</a:t>
            </a:r>
            <a:r>
              <a:rPr lang="en-US" sz="3600" b="1" cap="none" dirty="0" err="1"/>
              <a:t>env</a:t>
            </a:r>
            <a:r>
              <a:rPr lang="en-US" sz="3600" b="1" cap="none" dirty="0"/>
              <a:t>/dev/</a:t>
            </a:r>
            <a:r>
              <a:rPr lang="en-US" sz="3600" b="1" cap="none" dirty="0" err="1"/>
              <a:t>vpc.tfvars</a:t>
            </a:r>
            <a:endParaRPr lang="en-US" sz="3600" b="1" cap="none" dirty="0"/>
          </a:p>
          <a:p>
            <a:pPr marL="742950" indent="-742950">
              <a:buFont typeface="+mj-lt"/>
              <a:buAutoNum type="arabicPeriod"/>
            </a:pPr>
            <a:endParaRPr lang="en-US" sz="3600" b="1" cap="none" dirty="0"/>
          </a:p>
          <a:p>
            <a:pPr marL="0" indent="0">
              <a:buNone/>
            </a:pPr>
            <a:endParaRPr lang="en-US" sz="3600" b="1" cap="none" dirty="0"/>
          </a:p>
          <a:p>
            <a:pPr marL="0" indent="0">
              <a:buNone/>
            </a:pPr>
            <a:endParaRPr lang="en-US" sz="3600" b="1" cap="none" dirty="0"/>
          </a:p>
          <a:p>
            <a:pPr marL="742950" indent="-742950">
              <a:buFont typeface="+mj-lt"/>
              <a:buAutoNum type="arabicPeriod"/>
            </a:pPr>
            <a:endParaRPr lang="en-US" sz="3600" b="1" cap="none" dirty="0"/>
          </a:p>
          <a:p>
            <a:pPr lvl="1"/>
            <a:endParaRPr lang="en-US" sz="3400" cap="none" dirty="0"/>
          </a:p>
          <a:p>
            <a:pPr marL="457200" lvl="1" indent="0">
              <a:buNone/>
            </a:pPr>
            <a:endParaRPr lang="en-US" sz="3400" b="1" cap="none" dirty="0"/>
          </a:p>
        </p:txBody>
      </p:sp>
    </p:spTree>
    <p:extLst>
      <p:ext uri="{BB962C8B-B14F-4D97-AF65-F5344CB8AC3E}">
        <p14:creationId xmlns:p14="http://schemas.microsoft.com/office/powerpoint/2010/main" val="815826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477-E46F-DD41-9C39-85329B5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28409"/>
          </a:xfrm>
        </p:spPr>
        <p:txBody>
          <a:bodyPr/>
          <a:lstStyle/>
          <a:p>
            <a:r>
              <a:rPr lang="en-US" b="1" dirty="0"/>
              <a:t>Exercise 6:</a:t>
            </a:r>
            <a:r>
              <a:rPr lang="en-US" dirty="0"/>
              <a:t> Terraform module registry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DA1059-2E61-C54A-B078-87C78740E3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1601" y="1095675"/>
            <a:ext cx="10587545" cy="5729591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cap="none" dirty="0" err="1"/>
              <a:t>git</a:t>
            </a:r>
            <a:r>
              <a:rPr lang="en-US" sz="3600" b="1" cap="none" dirty="0"/>
              <a:t> checkout tags/ex06 –f</a:t>
            </a:r>
            <a:br>
              <a:rPr lang="en-US" sz="3600" b="1" cap="none" dirty="0"/>
            </a:br>
            <a:endParaRPr lang="en-US" sz="3600" cap="none" dirty="0"/>
          </a:p>
          <a:p>
            <a:pPr marL="742950" indent="-742950">
              <a:buFont typeface="+mj-lt"/>
              <a:buAutoNum type="arabicPeriod"/>
            </a:pPr>
            <a:r>
              <a:rPr lang="en-US" sz="3600" cap="none" dirty="0"/>
              <a:t>New file and folder</a:t>
            </a:r>
            <a:endParaRPr lang="en-US" sz="3600" b="1" cap="none" dirty="0"/>
          </a:p>
          <a:p>
            <a:pPr lvl="2"/>
            <a:r>
              <a:rPr lang="en-US" sz="3200" b="1" cap="none" dirty="0"/>
              <a:t>/terraform-module-registry/</a:t>
            </a:r>
            <a:r>
              <a:rPr lang="en-US" sz="3200" b="1" cap="none" dirty="0" err="1"/>
              <a:t>main.tf</a:t>
            </a:r>
            <a:endParaRPr lang="en-US" sz="3600" b="1" cap="none" dirty="0"/>
          </a:p>
          <a:p>
            <a:pPr marL="742950" indent="-742950">
              <a:buFont typeface="+mj-lt"/>
              <a:buAutoNum type="arabicPeriod"/>
            </a:pPr>
            <a:r>
              <a:rPr lang="en-US" sz="3600" b="1" cap="none" dirty="0"/>
              <a:t>terraform plan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cap="none" dirty="0"/>
              <a:t>terraform apply</a:t>
            </a:r>
          </a:p>
          <a:p>
            <a:pPr marL="742950" indent="-742950">
              <a:buFont typeface="+mj-lt"/>
              <a:buAutoNum type="arabicPeriod"/>
            </a:pPr>
            <a:endParaRPr lang="en-US" sz="3600" b="1" cap="none" dirty="0"/>
          </a:p>
          <a:p>
            <a:pPr marL="0" indent="0">
              <a:buNone/>
            </a:pPr>
            <a:endParaRPr lang="en-US" sz="3600" b="1" cap="none" dirty="0"/>
          </a:p>
          <a:p>
            <a:pPr marL="0" indent="0">
              <a:buNone/>
            </a:pPr>
            <a:endParaRPr lang="en-US" sz="3600" b="1" cap="none" dirty="0"/>
          </a:p>
          <a:p>
            <a:pPr marL="742950" indent="-742950">
              <a:buFont typeface="+mj-lt"/>
              <a:buAutoNum type="arabicPeriod"/>
            </a:pPr>
            <a:endParaRPr lang="en-US" sz="3600" b="1" cap="none" dirty="0"/>
          </a:p>
          <a:p>
            <a:pPr lvl="1"/>
            <a:endParaRPr lang="en-US" sz="3400" cap="none" dirty="0"/>
          </a:p>
          <a:p>
            <a:pPr marL="457200" lvl="1" indent="0">
              <a:buNone/>
            </a:pPr>
            <a:endParaRPr lang="en-US" sz="3400" b="1" cap="none" dirty="0"/>
          </a:p>
        </p:txBody>
      </p:sp>
    </p:spTree>
    <p:extLst>
      <p:ext uri="{BB962C8B-B14F-4D97-AF65-F5344CB8AC3E}">
        <p14:creationId xmlns:p14="http://schemas.microsoft.com/office/powerpoint/2010/main" val="1400535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DA1059-2E61-C54A-B078-87C78740E3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6115" y="573161"/>
            <a:ext cx="10587545" cy="572959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b="1" cap="none" dirty="0"/>
          </a:p>
          <a:p>
            <a:pPr marL="0" indent="0">
              <a:buNone/>
            </a:pPr>
            <a:endParaRPr lang="en-US" sz="3600" b="1" cap="none" dirty="0"/>
          </a:p>
          <a:p>
            <a:pPr marL="0" indent="0">
              <a:buNone/>
            </a:pPr>
            <a:endParaRPr lang="en-US" sz="3600" b="1" cap="none" dirty="0"/>
          </a:p>
          <a:p>
            <a:pPr marL="0" indent="0" algn="ctr">
              <a:buNone/>
            </a:pPr>
            <a:r>
              <a:rPr lang="en-US" sz="4800" b="1" cap="none" dirty="0"/>
              <a:t>END</a:t>
            </a:r>
          </a:p>
          <a:p>
            <a:pPr lvl="1"/>
            <a:endParaRPr lang="en-US" sz="3400" cap="none" dirty="0"/>
          </a:p>
          <a:p>
            <a:pPr marL="457200" lvl="1" indent="0">
              <a:buNone/>
            </a:pPr>
            <a:endParaRPr lang="en-US" sz="3400" b="1" cap="none" dirty="0"/>
          </a:p>
        </p:txBody>
      </p:sp>
    </p:spTree>
    <p:extLst>
      <p:ext uri="{BB962C8B-B14F-4D97-AF65-F5344CB8AC3E}">
        <p14:creationId xmlns:p14="http://schemas.microsoft.com/office/powerpoint/2010/main" val="80873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477-E46F-DD41-9C39-85329B5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28409"/>
          </a:xfrm>
        </p:spPr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1F99-57C1-CB45-B1FF-D6368F2FE4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2063" y="1545028"/>
            <a:ext cx="11046622" cy="4442270"/>
          </a:xfrm>
        </p:spPr>
        <p:txBody>
          <a:bodyPr>
            <a:noAutofit/>
          </a:bodyPr>
          <a:lstStyle/>
          <a:p>
            <a:r>
              <a:rPr lang="en-AU" sz="4000" cap="none" dirty="0"/>
              <a:t> Technique for provisioning infrastructure configuration by means of codes</a:t>
            </a:r>
          </a:p>
          <a:p>
            <a:r>
              <a:rPr lang="en-AU" sz="4000" cap="none" dirty="0"/>
              <a:t> Allows you to control and implement changes to your environment through code changes pushed into a source repository, resulting to a more maintainable and predictable infrastructure.</a:t>
            </a:r>
            <a:endParaRPr lang="en-US" sz="4000" cap="none" dirty="0"/>
          </a:p>
        </p:txBody>
      </p:sp>
    </p:spTree>
    <p:extLst>
      <p:ext uri="{BB962C8B-B14F-4D97-AF65-F5344CB8AC3E}">
        <p14:creationId xmlns:p14="http://schemas.microsoft.com/office/powerpoint/2010/main" val="233812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477-E46F-DD41-9C39-85329B5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28409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1F99-57C1-CB45-B1FF-D6368F2FE4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2063" y="1646628"/>
            <a:ext cx="11046622" cy="4442270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AU" sz="4000" cap="none" dirty="0"/>
              <a:t>Reduced manual admin tasks</a:t>
            </a:r>
          </a:p>
          <a:p>
            <a:pPr>
              <a:buFontTx/>
              <a:buChar char="-"/>
            </a:pPr>
            <a:r>
              <a:rPr lang="en-AU" sz="4000" cap="none" dirty="0"/>
              <a:t>Stable and predictable environment</a:t>
            </a:r>
          </a:p>
          <a:p>
            <a:pPr>
              <a:buFontTx/>
              <a:buChar char="-"/>
            </a:pPr>
            <a:r>
              <a:rPr lang="en-AU" sz="4000" cap="none" dirty="0"/>
              <a:t>Planned infrastructure changes are reviewed by to the team</a:t>
            </a:r>
          </a:p>
          <a:p>
            <a:pPr>
              <a:buFontTx/>
              <a:buChar char="-"/>
            </a:pPr>
            <a:r>
              <a:rPr lang="en-AU" sz="4000" cap="none" dirty="0"/>
              <a:t>Easily replicable environment</a:t>
            </a:r>
            <a:endParaRPr lang="en-US" sz="4000" cap="none" dirty="0"/>
          </a:p>
        </p:txBody>
      </p:sp>
    </p:spTree>
    <p:extLst>
      <p:ext uri="{BB962C8B-B14F-4D97-AF65-F5344CB8AC3E}">
        <p14:creationId xmlns:p14="http://schemas.microsoft.com/office/powerpoint/2010/main" val="393137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477-E46F-DD41-9C39-85329B5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28409"/>
          </a:xfrm>
        </p:spPr>
        <p:txBody>
          <a:bodyPr/>
          <a:lstStyle/>
          <a:p>
            <a:r>
              <a:rPr lang="en-US" dirty="0"/>
              <a:t>What is terraform?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1F99-57C1-CB45-B1FF-D6368F2FE4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2063" y="1545027"/>
            <a:ext cx="11046622" cy="5088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4000" cap="none" dirty="0"/>
              <a:t> </a:t>
            </a:r>
          </a:p>
          <a:p>
            <a:r>
              <a:rPr lang="en-AU" sz="4000" cap="none" dirty="0"/>
              <a:t>Infrastructure as Code Software from </a:t>
            </a:r>
            <a:r>
              <a:rPr lang="en-AU" sz="4000" b="1" cap="none" dirty="0" err="1"/>
              <a:t>HashiCorp</a:t>
            </a:r>
            <a:endParaRPr lang="en-AU" sz="4000" b="1" cap="none" dirty="0"/>
          </a:p>
          <a:p>
            <a:r>
              <a:rPr lang="en-US" sz="4000" cap="none" dirty="0"/>
              <a:t>Terraform is agnostic to the underlying platform</a:t>
            </a:r>
          </a:p>
          <a:p>
            <a:r>
              <a:rPr lang="en-US" sz="4000" cap="none" dirty="0"/>
              <a:t>Has ”</a:t>
            </a:r>
            <a:r>
              <a:rPr lang="en-US" sz="4000" b="1" cap="none" dirty="0"/>
              <a:t>Providers</a:t>
            </a:r>
            <a:r>
              <a:rPr lang="en-US" sz="4000" cap="none" dirty="0"/>
              <a:t>” which drives API interaction to different IaaS, PaaS, or SaaS services</a:t>
            </a:r>
          </a:p>
          <a:p>
            <a:r>
              <a:rPr lang="en-US" sz="4000" cap="none" dirty="0"/>
              <a:t>AWS Provider -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5C2BC-B008-E44D-8330-A7C143924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4" t="26823" r="7669" b="29714"/>
          <a:stretch/>
        </p:blipFill>
        <p:spPr>
          <a:xfrm>
            <a:off x="3216800" y="779027"/>
            <a:ext cx="5477257" cy="180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2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477-E46F-DD41-9C39-85329B5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28409"/>
          </a:xfrm>
        </p:spPr>
        <p:txBody>
          <a:bodyPr/>
          <a:lstStyle/>
          <a:p>
            <a:r>
              <a:rPr lang="en-US" b="1" dirty="0"/>
              <a:t>Exercise 1:</a:t>
            </a:r>
            <a:r>
              <a:rPr lang="en-US" dirty="0"/>
              <a:t> Basic Terraform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1F99-57C1-CB45-B1FF-D6368F2FE4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399" y="1335314"/>
            <a:ext cx="11509829" cy="5297714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AU" sz="3800" b="1" cap="none" dirty="0"/>
              <a:t>“</a:t>
            </a:r>
            <a:r>
              <a:rPr lang="en-AU" sz="3800" b="1" cap="none" dirty="0" err="1"/>
              <a:t>aws</a:t>
            </a:r>
            <a:r>
              <a:rPr lang="en-AU" sz="3800" b="1" cap="none" dirty="0"/>
              <a:t> s3 ls” </a:t>
            </a:r>
            <a:r>
              <a:rPr lang="en-AU" sz="3800" cap="none" dirty="0"/>
              <a:t>– check your AWS credentials access</a:t>
            </a:r>
            <a:endParaRPr lang="en-US" sz="3600" cap="none" dirty="0"/>
          </a:p>
          <a:p>
            <a:pPr marL="742950" indent="-742950">
              <a:buFont typeface="+mj-lt"/>
              <a:buAutoNum type="arabicPeriod"/>
            </a:pPr>
            <a:endParaRPr lang="en-US" sz="3600" cap="none" dirty="0"/>
          </a:p>
          <a:p>
            <a:pPr marL="742950" indent="-742950">
              <a:buFont typeface="+mj-lt"/>
              <a:buAutoNum type="arabicPeriod"/>
            </a:pPr>
            <a:r>
              <a:rPr lang="en-US" sz="3600" cap="none" dirty="0" err="1"/>
              <a:t>git</a:t>
            </a:r>
            <a:r>
              <a:rPr lang="en-US" sz="3600" cap="none" dirty="0"/>
              <a:t> clone </a:t>
            </a:r>
            <a:r>
              <a:rPr lang="en-US" sz="3600" cap="none" dirty="0">
                <a:hlinkClick r:id="rId2"/>
              </a:rPr>
              <a:t>https://github.com/cloudtinkerer/terraform-aws-vpc-meetup.git</a:t>
            </a:r>
            <a:endParaRPr lang="en-US" sz="3600" cap="none" dirty="0"/>
          </a:p>
          <a:p>
            <a:pPr marL="742950" indent="-742950">
              <a:buFont typeface="+mj-lt"/>
              <a:buAutoNum type="arabicPeriod"/>
            </a:pPr>
            <a:endParaRPr lang="en-US" sz="3600" cap="none" dirty="0"/>
          </a:p>
          <a:p>
            <a:pPr marL="742950" indent="-742950">
              <a:buFont typeface="+mj-lt"/>
              <a:buAutoNum type="arabicPeriod"/>
            </a:pPr>
            <a:r>
              <a:rPr lang="en-US" sz="3600" cap="none" dirty="0" err="1"/>
              <a:t>git</a:t>
            </a:r>
            <a:r>
              <a:rPr lang="en-US" sz="3600" cap="none" dirty="0"/>
              <a:t> checkout tags/ex01 -f</a:t>
            </a:r>
          </a:p>
          <a:p>
            <a:endParaRPr lang="en-US" sz="3600" cap="none" dirty="0"/>
          </a:p>
        </p:txBody>
      </p:sp>
    </p:spTree>
    <p:extLst>
      <p:ext uri="{BB962C8B-B14F-4D97-AF65-F5344CB8AC3E}">
        <p14:creationId xmlns:p14="http://schemas.microsoft.com/office/powerpoint/2010/main" val="327825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477-E46F-DD41-9C39-85329B5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28409"/>
          </a:xfrm>
        </p:spPr>
        <p:txBody>
          <a:bodyPr/>
          <a:lstStyle/>
          <a:p>
            <a:r>
              <a:rPr lang="en-US" b="1" dirty="0"/>
              <a:t>Exercise 1:</a:t>
            </a:r>
            <a:r>
              <a:rPr lang="en-US" dirty="0"/>
              <a:t> Basic Terraform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1F99-57C1-CB45-B1FF-D6368F2FE4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399" y="1335314"/>
            <a:ext cx="11509829" cy="5297714"/>
          </a:xfrm>
        </p:spPr>
        <p:txBody>
          <a:bodyPr>
            <a:noAutofit/>
          </a:bodyPr>
          <a:lstStyle/>
          <a:p>
            <a:r>
              <a:rPr lang="en-AU" sz="4000" b="1" cap="none" dirty="0"/>
              <a:t>“terraform init”</a:t>
            </a:r>
            <a:r>
              <a:rPr lang="en-AU" sz="4000" cap="none" dirty="0"/>
              <a:t> - Initialize a working directory containing Terraform configuration files</a:t>
            </a:r>
          </a:p>
          <a:p>
            <a:r>
              <a:rPr lang="en-AU" sz="4000" b="1" cap="none" dirty="0"/>
              <a:t>“terraform plan”</a:t>
            </a:r>
            <a:r>
              <a:rPr lang="en-AU" sz="4000" cap="none" dirty="0"/>
              <a:t> - Create an execution plan</a:t>
            </a:r>
          </a:p>
          <a:p>
            <a:r>
              <a:rPr lang="en-AU" sz="4000" b="1" cap="none" dirty="0"/>
              <a:t>“terraform apply” </a:t>
            </a:r>
            <a:r>
              <a:rPr lang="en-AU" sz="4000" cap="none" dirty="0"/>
              <a:t>– apply the changes</a:t>
            </a:r>
          </a:p>
          <a:p>
            <a:r>
              <a:rPr lang="en-AU" sz="4000" b="1" cap="none" dirty="0"/>
              <a:t>“terraform destroy”</a:t>
            </a:r>
            <a:r>
              <a:rPr lang="en-AU" sz="4000" cap="none" dirty="0"/>
              <a:t> – destroy the </a:t>
            </a:r>
            <a:r>
              <a:rPr lang="en-AU" sz="4000" b="1" i="1" cap="none" dirty="0"/>
              <a:t>Terraform-managed</a:t>
            </a:r>
            <a:r>
              <a:rPr lang="en-AU" sz="4000" cap="none" dirty="0"/>
              <a:t> infrastructure</a:t>
            </a:r>
            <a:endParaRPr lang="en-US" sz="3600" cap="none" dirty="0"/>
          </a:p>
          <a:p>
            <a:endParaRPr lang="en-US" sz="3600" cap="none" dirty="0"/>
          </a:p>
        </p:txBody>
      </p:sp>
    </p:spTree>
    <p:extLst>
      <p:ext uri="{BB962C8B-B14F-4D97-AF65-F5344CB8AC3E}">
        <p14:creationId xmlns:p14="http://schemas.microsoft.com/office/powerpoint/2010/main" val="320022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477-E46F-DD41-9C39-85329B5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28409"/>
          </a:xfrm>
        </p:spPr>
        <p:txBody>
          <a:bodyPr/>
          <a:lstStyle/>
          <a:p>
            <a:r>
              <a:rPr lang="en-US" b="1" dirty="0"/>
              <a:t>Exercise 1:</a:t>
            </a:r>
            <a:r>
              <a:rPr lang="en-US" dirty="0"/>
              <a:t> State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1F99-57C1-CB45-B1FF-D6368F2FE4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399" y="1335314"/>
            <a:ext cx="11509829" cy="5297714"/>
          </a:xfrm>
        </p:spPr>
        <p:txBody>
          <a:bodyPr>
            <a:noAutofit/>
          </a:bodyPr>
          <a:lstStyle/>
          <a:p>
            <a:r>
              <a:rPr lang="en-US" sz="3600" cap="none" dirty="0"/>
              <a:t> </a:t>
            </a:r>
            <a:r>
              <a:rPr lang="en-US" sz="3600" b="1" cap="none" dirty="0" err="1"/>
              <a:t>terraform.tfstate</a:t>
            </a:r>
            <a:r>
              <a:rPr lang="en-US" sz="3600" b="1" cap="none" dirty="0"/>
              <a:t> </a:t>
            </a:r>
            <a:r>
              <a:rPr lang="en-US" sz="3600" cap="none" dirty="0"/>
              <a:t>– Terraform state file. This is where the managed infrastructure and configuration are stored</a:t>
            </a:r>
          </a:p>
          <a:p>
            <a:pPr marL="0" indent="0">
              <a:buNone/>
            </a:pPr>
            <a:endParaRPr lang="en-US" sz="3600" cap="none" dirty="0"/>
          </a:p>
          <a:p>
            <a:r>
              <a:rPr lang="en-US" sz="3600" cap="none" dirty="0"/>
              <a:t>By default the state file is saved locally, but it can be stored remotely.</a:t>
            </a:r>
          </a:p>
          <a:p>
            <a:pPr marL="0" indent="0">
              <a:buNone/>
            </a:pPr>
            <a:endParaRPr lang="en-US" sz="3600" cap="none" dirty="0"/>
          </a:p>
        </p:txBody>
      </p:sp>
    </p:spTree>
    <p:extLst>
      <p:ext uri="{BB962C8B-B14F-4D97-AF65-F5344CB8AC3E}">
        <p14:creationId xmlns:p14="http://schemas.microsoft.com/office/powerpoint/2010/main" val="118313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477-E46F-DD41-9C39-85329B5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28409"/>
          </a:xfrm>
        </p:spPr>
        <p:txBody>
          <a:bodyPr/>
          <a:lstStyle/>
          <a:p>
            <a:r>
              <a:rPr lang="en-US" b="1" dirty="0"/>
              <a:t>Exercise 1:</a:t>
            </a:r>
            <a:r>
              <a:rPr lang="en-US" dirty="0"/>
              <a:t> </a:t>
            </a:r>
            <a:r>
              <a:rPr lang="en-US" i="1" dirty="0"/>
              <a:t>remote</a:t>
            </a:r>
            <a:r>
              <a:rPr lang="en-US" dirty="0"/>
              <a:t> state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BD72DF-E095-C24D-B60F-5520271BE38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58799" y="1696922"/>
            <a:ext cx="4279732" cy="409427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116ED5-7330-5641-B30E-3FB1EA322DEC}"/>
              </a:ext>
            </a:extLst>
          </p:cNvPr>
          <p:cNvSpPr txBox="1">
            <a:spLocks/>
          </p:cNvSpPr>
          <p:nvPr/>
        </p:nvSpPr>
        <p:spPr>
          <a:xfrm>
            <a:off x="5239656" y="1696922"/>
            <a:ext cx="6952344" cy="3702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dirty="0"/>
              <a:t> State File saved in a remote S3 Backend</a:t>
            </a:r>
          </a:p>
          <a:p>
            <a:endParaRPr lang="en-US" sz="3600" cap="none" dirty="0"/>
          </a:p>
          <a:p>
            <a:r>
              <a:rPr lang="en-US" sz="3600" cap="none" dirty="0"/>
              <a:t>Suited in a team environment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cap="none" dirty="0"/>
          </a:p>
        </p:txBody>
      </p:sp>
    </p:spTree>
    <p:extLst>
      <p:ext uri="{BB962C8B-B14F-4D97-AF65-F5344CB8AC3E}">
        <p14:creationId xmlns:p14="http://schemas.microsoft.com/office/powerpoint/2010/main" val="188269815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2709</TotalTime>
  <Words>596</Words>
  <Application>Microsoft Macintosh PowerPoint</Application>
  <PresentationFormat>Widescreen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Tw Cen MT</vt:lpstr>
      <vt:lpstr>Droplet</vt:lpstr>
      <vt:lpstr>Introduction to Infrastructure as Code in AWS using Terraform</vt:lpstr>
      <vt:lpstr>about</vt:lpstr>
      <vt:lpstr>Infrastructure as code</vt:lpstr>
      <vt:lpstr>Benefits</vt:lpstr>
      <vt:lpstr>What is terraform?</vt:lpstr>
      <vt:lpstr>Exercise 1: Basic Terraform Commands</vt:lpstr>
      <vt:lpstr>Exercise 1: Basic Terraform Commands</vt:lpstr>
      <vt:lpstr>Exercise 1: State file</vt:lpstr>
      <vt:lpstr>Exercise 1: remote state file</vt:lpstr>
      <vt:lpstr>Exercise 1: remote state file</vt:lpstr>
      <vt:lpstr>Exercise 2: Terraform workspace and variables</vt:lpstr>
      <vt:lpstr>Exercise 2: terraform workspace</vt:lpstr>
      <vt:lpstr>Exercise 2: terraform variables</vt:lpstr>
      <vt:lpstr>Exercise 2: terraform variables</vt:lpstr>
      <vt:lpstr>Exercise 3: state of our vpc</vt:lpstr>
      <vt:lpstr>Exercise 3: state of our vpc</vt:lpstr>
      <vt:lpstr>Exercise 3: creating subnets</vt:lpstr>
      <vt:lpstr>Exercise 3: creating subnets</vt:lpstr>
      <vt:lpstr>Exercise 4: internet gateway</vt:lpstr>
      <vt:lpstr>Exercise 4: internet gateway</vt:lpstr>
      <vt:lpstr>Exercise 5: EC2 instance</vt:lpstr>
      <vt:lpstr>Exercise 5: EC2 instance</vt:lpstr>
      <vt:lpstr>Exercise 6: Terraform module registry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Infrastructure as Code in AWS using Terraform</dc:title>
  <dc:creator>Carlo Cayos</dc:creator>
  <cp:lastModifiedBy>Carlo Cayos</cp:lastModifiedBy>
  <cp:revision>61</cp:revision>
  <dcterms:created xsi:type="dcterms:W3CDTF">2018-04-09T12:09:06Z</dcterms:created>
  <dcterms:modified xsi:type="dcterms:W3CDTF">2018-04-12T09:40:23Z</dcterms:modified>
</cp:coreProperties>
</file>