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21"/>
  </p:notesMasterIdLst>
  <p:sldIdLst>
    <p:sldId id="1818" r:id="rId2"/>
    <p:sldId id="1748" r:id="rId3"/>
    <p:sldId id="1849" r:id="rId4"/>
    <p:sldId id="1880" r:id="rId5"/>
    <p:sldId id="1886" r:id="rId6"/>
    <p:sldId id="1887" r:id="rId7"/>
    <p:sldId id="1888" r:id="rId8"/>
    <p:sldId id="1889" r:id="rId9"/>
    <p:sldId id="1890" r:id="rId10"/>
    <p:sldId id="1891" r:id="rId11"/>
    <p:sldId id="1892" r:id="rId12"/>
    <p:sldId id="1893" r:id="rId13"/>
    <p:sldId id="1901" r:id="rId14"/>
    <p:sldId id="1902" r:id="rId15"/>
    <p:sldId id="1895" r:id="rId16"/>
    <p:sldId id="1897" r:id="rId17"/>
    <p:sldId id="1898" r:id="rId18"/>
    <p:sldId id="1900" r:id="rId19"/>
    <p:sldId id="1899" r:id="rId20"/>
  </p:sldIdLst>
  <p:sldSz cx="1828800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34" userDrawn="1">
          <p15:clr>
            <a:srgbClr val="A4A3A4"/>
          </p15:clr>
        </p15:guide>
        <p15:guide id="2" orient="horz" pos="508" userDrawn="1">
          <p15:clr>
            <a:srgbClr val="A4A3A4"/>
          </p15:clr>
        </p15:guide>
        <p15:guide id="3" pos="5762" userDrawn="1">
          <p15:clr>
            <a:srgbClr val="A4A3A4"/>
          </p15:clr>
        </p15:guide>
        <p15:guide id="4" pos="10683" userDrawn="1">
          <p15:clr>
            <a:srgbClr val="A4A3A4"/>
          </p15:clr>
        </p15:guide>
        <p15:guide id="5" pos="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5U560" initials="1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41B31"/>
    <a:srgbClr val="FFCC99"/>
    <a:srgbClr val="FDC85F"/>
    <a:srgbClr val="2750F0"/>
    <a:srgbClr val="19D3F0"/>
    <a:srgbClr val="FF4218"/>
    <a:srgbClr val="FF9B00"/>
    <a:srgbClr val="328CCD"/>
    <a:srgbClr val="19B49B"/>
    <a:srgbClr val="00A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3" autoAdjust="0"/>
    <p:restoredTop sz="95673" autoAdjust="0"/>
  </p:normalViewPr>
  <p:slideViewPr>
    <p:cSldViewPr snapToGrid="0" snapToObjects="1">
      <p:cViewPr varScale="1">
        <p:scale>
          <a:sx n="54" d="100"/>
          <a:sy n="54" d="100"/>
        </p:scale>
        <p:origin x="1400" y="216"/>
      </p:cViewPr>
      <p:guideLst>
        <p:guide orient="horz" pos="8134"/>
        <p:guide orient="horz" pos="508"/>
        <p:guide pos="5762"/>
        <p:guide pos="10683"/>
        <p:guide pos="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9" d="100"/>
        <a:sy n="29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9/30/16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 charset="0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 charset="0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 charset="0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 charset="0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5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625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rakes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5730342" y="512435"/>
            <a:ext cx="2490494" cy="1314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3" name="Rectangle 2"/>
          <p:cNvSpPr/>
          <p:nvPr userDrawn="1"/>
        </p:nvSpPr>
        <p:spPr>
          <a:xfrm>
            <a:off x="14368093" y="12255471"/>
            <a:ext cx="2998508" cy="1314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4" name="Rectangle 3"/>
          <p:cNvSpPr/>
          <p:nvPr userDrawn="1"/>
        </p:nvSpPr>
        <p:spPr>
          <a:xfrm>
            <a:off x="829165" y="12401492"/>
            <a:ext cx="3800815" cy="1314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</p:spTree>
    <p:extLst>
      <p:ext uri="{BB962C8B-B14F-4D97-AF65-F5344CB8AC3E}">
        <p14:creationId xmlns:p14="http://schemas.microsoft.com/office/powerpoint/2010/main" val="26622240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310030" y="4364819"/>
            <a:ext cx="15665561" cy="38668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0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6340781" y="12868758"/>
            <a:ext cx="648913" cy="415506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fld id="{260E2A6B-A809-4840-BF14-8648BC0BDF87}" type="slidenum">
              <a:rPr lang="id-ID" sz="1800" b="0" smtClean="0">
                <a:solidFill>
                  <a:schemeClr val="accent2"/>
                </a:solidFill>
                <a:latin typeface="Lato Regular"/>
                <a:cs typeface="Lato Regular"/>
              </a:rPr>
              <a:pPr algn="ctr"/>
              <a:t>‹#›</a:t>
            </a:fld>
            <a:r>
              <a:rPr lang="id-ID" sz="1800" b="0" dirty="0">
                <a:solidFill>
                  <a:schemeClr val="tx1"/>
                </a:solidFill>
                <a:latin typeface="Lato Regular"/>
                <a:cs typeface="Lato Regular"/>
              </a:rPr>
              <a:t>  </a:t>
            </a:r>
          </a:p>
        </p:txBody>
      </p:sp>
      <p:sp>
        <p:nvSpPr>
          <p:cNvPr id="8" name="Rectangle 1"/>
          <p:cNvSpPr>
            <a:spLocks/>
          </p:cNvSpPr>
          <p:nvPr userDrawn="1"/>
        </p:nvSpPr>
        <p:spPr bwMode="auto">
          <a:xfrm>
            <a:off x="15855010" y="12916762"/>
            <a:ext cx="5632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800" b="1">
                <a:solidFill>
                  <a:schemeClr val="tx1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Page: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243173" y="12834422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d-ID" sz="1800" b="1" dirty="0">
                <a:solidFill>
                  <a:schemeClr val="tx1"/>
                </a:solidFill>
                <a:latin typeface="Lato Regular"/>
                <a:cs typeface="Lato Regular"/>
              </a:rPr>
              <a:t>Business Plan</a:t>
            </a:r>
            <a:r>
              <a:rPr lang="id-ID" sz="1800" b="1" baseline="0" dirty="0">
                <a:solidFill>
                  <a:schemeClr val="tx1"/>
                </a:solidFill>
                <a:latin typeface="Lato Regular"/>
                <a:cs typeface="Lato Regular"/>
              </a:rPr>
              <a:t> | </a:t>
            </a:r>
            <a:r>
              <a:rPr lang="id-ID" sz="1800" b="0" dirty="0">
                <a:solidFill>
                  <a:schemeClr val="accent2"/>
                </a:solidFill>
                <a:latin typeface="Lato Light" charset="0"/>
                <a:cs typeface="Lato Light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2705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5" r:id="rId3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Lato Light" charset="0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1789666" y="3352799"/>
            <a:ext cx="14013323" cy="4303877"/>
            <a:chOff x="1723969" y="3941321"/>
            <a:chExt cx="10603254" cy="5652523"/>
          </a:xfrm>
        </p:grpSpPr>
        <p:sp>
          <p:nvSpPr>
            <p:cNvPr id="91" name="TextBox 90"/>
            <p:cNvSpPr txBox="1"/>
            <p:nvPr/>
          </p:nvSpPr>
          <p:spPr>
            <a:xfrm>
              <a:off x="1723969" y="4801895"/>
              <a:ext cx="9732108" cy="1303615"/>
            </a:xfrm>
            <a:prstGeom prst="rect">
              <a:avLst/>
            </a:prstGeom>
            <a:noFill/>
          </p:spPr>
          <p:txBody>
            <a:bodyPr wrap="square" lIns="68584" tIns="34292" rIns="68584" bIns="34292" rtlCol="0">
              <a:spAutoFit/>
            </a:bodyPr>
            <a:lstStyle/>
            <a:p>
              <a:r>
                <a:rPr lang="en-US" sz="6000" b="1" dirty="0">
                  <a:solidFill>
                    <a:schemeClr val="accent1"/>
                  </a:solidFill>
                  <a:latin typeface="Source Sans Pro"/>
                  <a:cs typeface="Source Sans Pro"/>
                </a:rPr>
                <a:t>Amazon Echo Alexa </a:t>
              </a:r>
              <a:r>
                <a:rPr lang="ko-KR" altLang="en-US" sz="6000" b="1" dirty="0">
                  <a:solidFill>
                    <a:schemeClr val="accent1"/>
                  </a:solidFill>
                  <a:latin typeface="Source Sans Pro"/>
                  <a:cs typeface="Source Sans Pro"/>
                </a:rPr>
                <a:t>음성인식</a:t>
              </a:r>
              <a:r>
                <a:rPr lang="id-ID" sz="6000" b="1" dirty="0">
                  <a:solidFill>
                    <a:schemeClr val="bg1"/>
                  </a:solidFill>
                  <a:latin typeface="Source Sans Pro"/>
                  <a:cs typeface="Source Sans Pro"/>
                </a:rPr>
                <a:t> 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723969" y="6819907"/>
              <a:ext cx="10603254" cy="16168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0" b="1" dirty="0">
                  <a:solidFill>
                    <a:schemeClr val="accent2"/>
                  </a:solidFill>
                  <a:latin typeface="Source Sans Pro"/>
                  <a:cs typeface="Source Sans Pro"/>
                </a:rPr>
                <a:t>Learning Korean &amp; K-pop </a:t>
              </a:r>
              <a:r>
                <a:rPr lang="ko-KR" altLang="en-US" sz="8000" b="1" dirty="0">
                  <a:solidFill>
                    <a:schemeClr val="accent2"/>
                  </a:solidFill>
                  <a:latin typeface="Source Sans Pro"/>
                  <a:cs typeface="Source Sans Pro"/>
                </a:rPr>
                <a:t>앱</a:t>
              </a:r>
              <a:endParaRPr lang="id-ID" sz="8000" b="1" dirty="0">
                <a:solidFill>
                  <a:schemeClr val="accent2"/>
                </a:solidFill>
                <a:latin typeface="Source Sans Pro"/>
                <a:cs typeface="Source Sans Pro"/>
              </a:endParaRPr>
            </a:p>
          </p:txBody>
        </p:sp>
        <p:sp>
          <p:nvSpPr>
            <p:cNvPr id="93" name="Parallelogram 92"/>
            <p:cNvSpPr/>
            <p:nvPr/>
          </p:nvSpPr>
          <p:spPr>
            <a:xfrm>
              <a:off x="1723969" y="3941321"/>
              <a:ext cx="10456056" cy="127132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accent3"/>
                </a:solidFill>
                <a:latin typeface="Lato Light"/>
              </a:endParaRPr>
            </a:p>
          </p:txBody>
        </p:sp>
        <p:sp>
          <p:nvSpPr>
            <p:cNvPr id="94" name="Parallelogram 93"/>
            <p:cNvSpPr/>
            <p:nvPr/>
          </p:nvSpPr>
          <p:spPr>
            <a:xfrm>
              <a:off x="1746249" y="9466712"/>
              <a:ext cx="10456056" cy="127132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accent3"/>
                </a:solidFill>
                <a:latin typeface="Lato Light"/>
              </a:endParaRPr>
            </a:p>
          </p:txBody>
        </p:sp>
      </p:grpSp>
      <p:cxnSp>
        <p:nvCxnSpPr>
          <p:cNvPr id="9" name="Straight Connector 11"/>
          <p:cNvCxnSpPr/>
          <p:nvPr/>
        </p:nvCxnSpPr>
        <p:spPr>
          <a:xfrm flipH="1">
            <a:off x="12940718" y="10057334"/>
            <a:ext cx="3940513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876482" y="10230425"/>
            <a:ext cx="3456746" cy="717007"/>
          </a:xfrm>
          <a:prstGeom prst="rect">
            <a:avLst/>
          </a:prstGeom>
          <a:noFill/>
        </p:spPr>
        <p:txBody>
          <a:bodyPr wrap="none" lIns="182895" tIns="91448" rIns="182895" bIns="91448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041B31"/>
                </a:solidFill>
                <a:latin typeface="Lato Light"/>
                <a:ea typeface="Open Sans" panose="020B0606030504020204" pitchFamily="34" charset="0"/>
                <a:cs typeface="Lato Light"/>
              </a:rPr>
              <a:t>2016</a:t>
            </a:r>
            <a:r>
              <a:rPr lang="ko-KR" altLang="en-US" sz="3200" b="1" dirty="0">
                <a:solidFill>
                  <a:srgbClr val="041B31"/>
                </a:solidFill>
                <a:latin typeface="Lato Light"/>
                <a:ea typeface="Open Sans" panose="020B0606030504020204" pitchFamily="34" charset="0"/>
                <a:cs typeface="Lato Light"/>
              </a:rPr>
              <a:t>년 </a:t>
            </a:r>
            <a:r>
              <a:rPr lang="en-US" altLang="ko-KR" sz="3200" b="1" dirty="0">
                <a:solidFill>
                  <a:srgbClr val="041B31"/>
                </a:solidFill>
                <a:latin typeface="Lato Light"/>
                <a:ea typeface="Open Sans" panose="020B0606030504020204" pitchFamily="34" charset="0"/>
                <a:cs typeface="Lato Light"/>
              </a:rPr>
              <a:t>9</a:t>
            </a:r>
            <a:r>
              <a:rPr lang="ko-KR" altLang="en-US" sz="3200" b="1" dirty="0">
                <a:solidFill>
                  <a:srgbClr val="041B31"/>
                </a:solidFill>
                <a:latin typeface="Lato Light"/>
                <a:ea typeface="Open Sans" panose="020B0606030504020204" pitchFamily="34" charset="0"/>
                <a:cs typeface="Lato Light"/>
              </a:rPr>
              <a:t>월 </a:t>
            </a:r>
            <a:r>
              <a:rPr lang="en-US" altLang="ko-KR" sz="3200" b="1" dirty="0">
                <a:solidFill>
                  <a:srgbClr val="041B31"/>
                </a:solidFill>
                <a:latin typeface="Lato Light"/>
                <a:ea typeface="Open Sans" panose="020B0606030504020204" pitchFamily="34" charset="0"/>
                <a:cs typeface="Lato Light"/>
              </a:rPr>
              <a:t>30</a:t>
            </a:r>
            <a:r>
              <a:rPr lang="ko-KR" altLang="en-US" sz="3200" b="1" dirty="0">
                <a:solidFill>
                  <a:srgbClr val="041B31"/>
                </a:solidFill>
                <a:latin typeface="Lato Light"/>
                <a:ea typeface="Open Sans" panose="020B0606030504020204" pitchFamily="34" charset="0"/>
                <a:cs typeface="Lato Light"/>
              </a:rPr>
              <a:t>일</a:t>
            </a:r>
            <a:endParaRPr lang="en-US" sz="3200" b="1" dirty="0">
              <a:solidFill>
                <a:srgbClr val="041B31"/>
              </a:solidFill>
              <a:latin typeface="Lato Light"/>
              <a:ea typeface="Open Sans" panose="020B0606030504020204" pitchFamily="34" charset="0"/>
              <a:cs typeface="Lato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76482" y="11165232"/>
            <a:ext cx="1775196" cy="715277"/>
          </a:xfrm>
          <a:prstGeom prst="rect">
            <a:avLst/>
          </a:prstGeom>
          <a:noFill/>
        </p:spPr>
        <p:txBody>
          <a:bodyPr wrap="none" lIns="182895" tIns="91448" rIns="182895" bIns="91448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041B31"/>
                </a:solidFill>
                <a:latin typeface="Lato Light"/>
                <a:ea typeface="Open Sans" panose="020B0606030504020204" pitchFamily="34" charset="0"/>
                <a:cs typeface="Lato Light"/>
              </a:rPr>
              <a:t>Team 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888084" y="12070186"/>
            <a:ext cx="4280689" cy="717007"/>
          </a:xfrm>
          <a:prstGeom prst="rect">
            <a:avLst/>
          </a:prstGeom>
          <a:noFill/>
        </p:spPr>
        <p:txBody>
          <a:bodyPr wrap="none" lIns="182895" tIns="91448" rIns="182895" bIns="91448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200" b="1" dirty="0">
                <a:solidFill>
                  <a:srgbClr val="041B31"/>
                </a:solidFill>
                <a:latin typeface="Lato Light"/>
                <a:ea typeface="Open Sans" panose="020B0606030504020204" pitchFamily="34" charset="0"/>
                <a:cs typeface="Lato Light"/>
              </a:rPr>
              <a:t>최영진</a:t>
            </a:r>
            <a:r>
              <a:rPr lang="en-US" altLang="ko-KR" sz="3200" b="1" dirty="0">
                <a:solidFill>
                  <a:srgbClr val="041B31"/>
                </a:solidFill>
                <a:latin typeface="Lato Light"/>
                <a:ea typeface="Open Sans" panose="020B0606030504020204" pitchFamily="34" charset="0"/>
                <a:cs typeface="Lato Light"/>
              </a:rPr>
              <a:t> </a:t>
            </a:r>
            <a:r>
              <a:rPr lang="ko-KR" altLang="en-US" sz="3200" b="1" dirty="0">
                <a:solidFill>
                  <a:srgbClr val="041B31"/>
                </a:solidFill>
                <a:latin typeface="Lato Light"/>
                <a:ea typeface="Open Sans" panose="020B0606030504020204" pitchFamily="34" charset="0"/>
                <a:cs typeface="Lato Light"/>
              </a:rPr>
              <a:t>김준혁 이상훈</a:t>
            </a:r>
            <a:endParaRPr lang="en-US" sz="3200" b="1" dirty="0">
              <a:solidFill>
                <a:srgbClr val="041B31"/>
              </a:solidFill>
              <a:latin typeface="Lato Light"/>
              <a:ea typeface="Open Sans" panose="020B0606030504020204" pitchFamily="34" charset="0"/>
              <a:cs typeface="Lato Light"/>
            </a:endParaRPr>
          </a:p>
        </p:txBody>
      </p:sp>
      <p:cxnSp>
        <p:nvCxnSpPr>
          <p:cNvPr id="19" name="Straight Connector 11"/>
          <p:cNvCxnSpPr/>
          <p:nvPr/>
        </p:nvCxnSpPr>
        <p:spPr>
          <a:xfrm flipH="1">
            <a:off x="12888084" y="11100688"/>
            <a:ext cx="3993147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1"/>
          <p:cNvCxnSpPr/>
          <p:nvPr/>
        </p:nvCxnSpPr>
        <p:spPr>
          <a:xfrm flipH="1">
            <a:off x="12856529" y="12035713"/>
            <a:ext cx="4024702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1"/>
          <p:cNvCxnSpPr/>
          <p:nvPr/>
        </p:nvCxnSpPr>
        <p:spPr>
          <a:xfrm flipH="1">
            <a:off x="12856529" y="12845799"/>
            <a:ext cx="4024702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50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5097406" y="1285490"/>
            <a:ext cx="8069518" cy="1079853"/>
            <a:chOff x="1288655" y="1285490"/>
            <a:chExt cx="2808358" cy="1079853"/>
          </a:xfrm>
        </p:grpSpPr>
        <p:sp>
          <p:nvSpPr>
            <p:cNvPr id="26" name="Rectangle 1"/>
            <p:cNvSpPr>
              <a:spLocks/>
            </p:cNvSpPr>
            <p:nvPr/>
          </p:nvSpPr>
          <p:spPr bwMode="auto">
            <a:xfrm>
              <a:off x="1288655" y="1285490"/>
              <a:ext cx="2808358" cy="83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5401" b="1" dirty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Development Environment</a:t>
              </a:r>
            </a:p>
          </p:txBody>
        </p:sp>
        <p:sp>
          <p:nvSpPr>
            <p:cNvPr id="27" name="Rectangle 76"/>
            <p:cNvSpPr/>
            <p:nvPr/>
          </p:nvSpPr>
          <p:spPr>
            <a:xfrm>
              <a:off x="1323061" y="2319624"/>
              <a:ext cx="273953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11" name="Oval 20"/>
          <p:cNvSpPr/>
          <p:nvPr/>
        </p:nvSpPr>
        <p:spPr>
          <a:xfrm>
            <a:off x="4306788" y="4035748"/>
            <a:ext cx="3240360" cy="3241204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/>
          </a:p>
        </p:txBody>
      </p:sp>
      <p:sp>
        <p:nvSpPr>
          <p:cNvPr id="13" name="Arc 21"/>
          <p:cNvSpPr/>
          <p:nvPr/>
        </p:nvSpPr>
        <p:spPr>
          <a:xfrm>
            <a:off x="4308480" y="4037440"/>
            <a:ext cx="3236976" cy="3237819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/>
          </a:p>
        </p:txBody>
      </p:sp>
      <p:sp>
        <p:nvSpPr>
          <p:cNvPr id="14" name="Oval 22"/>
          <p:cNvSpPr/>
          <p:nvPr/>
        </p:nvSpPr>
        <p:spPr>
          <a:xfrm>
            <a:off x="7547148" y="4035748"/>
            <a:ext cx="3240360" cy="3241204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/>
          </a:p>
        </p:txBody>
      </p:sp>
      <p:sp>
        <p:nvSpPr>
          <p:cNvPr id="15" name="Arc 23"/>
          <p:cNvSpPr/>
          <p:nvPr/>
        </p:nvSpPr>
        <p:spPr>
          <a:xfrm rot="10800000">
            <a:off x="7548840" y="4037440"/>
            <a:ext cx="3236976" cy="3237819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/>
          </a:p>
        </p:txBody>
      </p:sp>
      <p:sp>
        <p:nvSpPr>
          <p:cNvPr id="16" name="Oval 24"/>
          <p:cNvSpPr/>
          <p:nvPr/>
        </p:nvSpPr>
        <p:spPr>
          <a:xfrm>
            <a:off x="10786115" y="4035748"/>
            <a:ext cx="3240360" cy="3241204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/>
          </a:p>
        </p:txBody>
      </p:sp>
      <p:sp>
        <p:nvSpPr>
          <p:cNvPr id="17" name="Arc 25"/>
          <p:cNvSpPr/>
          <p:nvPr/>
        </p:nvSpPr>
        <p:spPr>
          <a:xfrm>
            <a:off x="10787805" y="4037440"/>
            <a:ext cx="3236976" cy="3237819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/>
          </a:p>
        </p:txBody>
      </p:sp>
      <p:sp>
        <p:nvSpPr>
          <p:cNvPr id="32" name="Freeform 38"/>
          <p:cNvSpPr>
            <a:spLocks noChangeArrowheads="1"/>
          </p:cNvSpPr>
          <p:nvPr/>
        </p:nvSpPr>
        <p:spPr bwMode="auto">
          <a:xfrm>
            <a:off x="12246540" y="4592581"/>
            <a:ext cx="306719" cy="694337"/>
          </a:xfrm>
          <a:custGeom>
            <a:avLst/>
            <a:gdLst>
              <a:gd name="T0" fmla="*/ 26 w 205"/>
              <a:gd name="T1" fmla="*/ 443 h 453"/>
              <a:gd name="T2" fmla="*/ 26 w 205"/>
              <a:gd name="T3" fmla="*/ 443 h 453"/>
              <a:gd name="T4" fmla="*/ 106 w 205"/>
              <a:gd name="T5" fmla="*/ 266 h 453"/>
              <a:gd name="T6" fmla="*/ 8 w 205"/>
              <a:gd name="T7" fmla="*/ 212 h 453"/>
              <a:gd name="T8" fmla="*/ 186 w 205"/>
              <a:gd name="T9" fmla="*/ 0 h 453"/>
              <a:gd name="T10" fmla="*/ 106 w 205"/>
              <a:gd name="T11" fmla="*/ 187 h 453"/>
              <a:gd name="T12" fmla="*/ 204 w 205"/>
              <a:gd name="T13" fmla="*/ 240 h 453"/>
              <a:gd name="T14" fmla="*/ 26 w 205"/>
              <a:gd name="T15" fmla="*/ 443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453">
                <a:moveTo>
                  <a:pt x="26" y="443"/>
                </a:moveTo>
                <a:lnTo>
                  <a:pt x="26" y="443"/>
                </a:lnTo>
                <a:cubicBezTo>
                  <a:pt x="17" y="443"/>
                  <a:pt x="106" y="266"/>
                  <a:pt x="106" y="266"/>
                </a:cubicBezTo>
                <a:cubicBezTo>
                  <a:pt x="97" y="257"/>
                  <a:pt x="8" y="231"/>
                  <a:pt x="8" y="212"/>
                </a:cubicBezTo>
                <a:cubicBezTo>
                  <a:pt x="0" y="196"/>
                  <a:pt x="177" y="0"/>
                  <a:pt x="186" y="0"/>
                </a:cubicBezTo>
                <a:cubicBezTo>
                  <a:pt x="186" y="9"/>
                  <a:pt x="106" y="177"/>
                  <a:pt x="106" y="187"/>
                </a:cubicBezTo>
                <a:cubicBezTo>
                  <a:pt x="114" y="196"/>
                  <a:pt x="204" y="222"/>
                  <a:pt x="204" y="240"/>
                </a:cubicBezTo>
                <a:cubicBezTo>
                  <a:pt x="204" y="249"/>
                  <a:pt x="35" y="452"/>
                  <a:pt x="26" y="4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/>
          </a:p>
        </p:txBody>
      </p:sp>
      <p:sp>
        <p:nvSpPr>
          <p:cNvPr id="35" name="Freeform 39"/>
          <p:cNvSpPr>
            <a:spLocks noChangeArrowheads="1"/>
          </p:cNvSpPr>
          <p:nvPr/>
        </p:nvSpPr>
        <p:spPr bwMode="auto">
          <a:xfrm>
            <a:off x="8880889" y="4673784"/>
            <a:ext cx="595833" cy="595987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/>
          </a:p>
        </p:txBody>
      </p:sp>
      <p:sp>
        <p:nvSpPr>
          <p:cNvPr id="37" name="Oval 22"/>
          <p:cNvSpPr/>
          <p:nvPr/>
        </p:nvSpPr>
        <p:spPr>
          <a:xfrm>
            <a:off x="5926671" y="8060159"/>
            <a:ext cx="3240360" cy="3241204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/>
          </a:p>
        </p:txBody>
      </p:sp>
      <p:sp>
        <p:nvSpPr>
          <p:cNvPr id="38" name="Arc 23"/>
          <p:cNvSpPr/>
          <p:nvPr/>
        </p:nvSpPr>
        <p:spPr>
          <a:xfrm rot="10800000">
            <a:off x="5928363" y="8061851"/>
            <a:ext cx="3236976" cy="3237819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/>
          </a:p>
        </p:txBody>
      </p:sp>
      <p:sp>
        <p:nvSpPr>
          <p:cNvPr id="39" name="Oval 24"/>
          <p:cNvSpPr/>
          <p:nvPr/>
        </p:nvSpPr>
        <p:spPr>
          <a:xfrm>
            <a:off x="9165638" y="8060159"/>
            <a:ext cx="3240360" cy="3241204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/>
          </a:p>
        </p:txBody>
      </p:sp>
      <p:sp>
        <p:nvSpPr>
          <p:cNvPr id="40" name="Arc 25"/>
          <p:cNvSpPr/>
          <p:nvPr/>
        </p:nvSpPr>
        <p:spPr>
          <a:xfrm>
            <a:off x="9167328" y="8061851"/>
            <a:ext cx="3236976" cy="3237819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/>
          </a:p>
        </p:txBody>
      </p:sp>
      <p:sp>
        <p:nvSpPr>
          <p:cNvPr id="45" name="Freeform 38"/>
          <p:cNvSpPr>
            <a:spLocks noChangeArrowheads="1"/>
          </p:cNvSpPr>
          <p:nvPr/>
        </p:nvSpPr>
        <p:spPr bwMode="auto">
          <a:xfrm>
            <a:off x="10626063" y="8616992"/>
            <a:ext cx="306719" cy="694337"/>
          </a:xfrm>
          <a:custGeom>
            <a:avLst/>
            <a:gdLst>
              <a:gd name="T0" fmla="*/ 26 w 205"/>
              <a:gd name="T1" fmla="*/ 443 h 453"/>
              <a:gd name="T2" fmla="*/ 26 w 205"/>
              <a:gd name="T3" fmla="*/ 443 h 453"/>
              <a:gd name="T4" fmla="*/ 106 w 205"/>
              <a:gd name="T5" fmla="*/ 266 h 453"/>
              <a:gd name="T6" fmla="*/ 8 w 205"/>
              <a:gd name="T7" fmla="*/ 212 h 453"/>
              <a:gd name="T8" fmla="*/ 186 w 205"/>
              <a:gd name="T9" fmla="*/ 0 h 453"/>
              <a:gd name="T10" fmla="*/ 106 w 205"/>
              <a:gd name="T11" fmla="*/ 187 h 453"/>
              <a:gd name="T12" fmla="*/ 204 w 205"/>
              <a:gd name="T13" fmla="*/ 240 h 453"/>
              <a:gd name="T14" fmla="*/ 26 w 205"/>
              <a:gd name="T15" fmla="*/ 443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453">
                <a:moveTo>
                  <a:pt x="26" y="443"/>
                </a:moveTo>
                <a:lnTo>
                  <a:pt x="26" y="443"/>
                </a:lnTo>
                <a:cubicBezTo>
                  <a:pt x="17" y="443"/>
                  <a:pt x="106" y="266"/>
                  <a:pt x="106" y="266"/>
                </a:cubicBezTo>
                <a:cubicBezTo>
                  <a:pt x="97" y="257"/>
                  <a:pt x="8" y="231"/>
                  <a:pt x="8" y="212"/>
                </a:cubicBezTo>
                <a:cubicBezTo>
                  <a:pt x="0" y="196"/>
                  <a:pt x="177" y="0"/>
                  <a:pt x="186" y="0"/>
                </a:cubicBezTo>
                <a:cubicBezTo>
                  <a:pt x="186" y="9"/>
                  <a:pt x="106" y="177"/>
                  <a:pt x="106" y="187"/>
                </a:cubicBezTo>
                <a:cubicBezTo>
                  <a:pt x="114" y="196"/>
                  <a:pt x="204" y="222"/>
                  <a:pt x="204" y="240"/>
                </a:cubicBezTo>
                <a:cubicBezTo>
                  <a:pt x="204" y="249"/>
                  <a:pt x="35" y="452"/>
                  <a:pt x="26" y="4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/>
          </a:p>
        </p:txBody>
      </p:sp>
      <p:sp>
        <p:nvSpPr>
          <p:cNvPr id="46" name="Freeform 39"/>
          <p:cNvSpPr>
            <a:spLocks noChangeArrowheads="1"/>
          </p:cNvSpPr>
          <p:nvPr/>
        </p:nvSpPr>
        <p:spPr bwMode="auto">
          <a:xfrm>
            <a:off x="7260412" y="8698195"/>
            <a:ext cx="595833" cy="595987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/>
          </a:p>
        </p:txBody>
      </p:sp>
      <p:sp>
        <p:nvSpPr>
          <p:cNvPr id="2" name="TextBox 1"/>
          <p:cNvSpPr txBox="1"/>
          <p:nvPr/>
        </p:nvSpPr>
        <p:spPr>
          <a:xfrm>
            <a:off x="4701387" y="4923892"/>
            <a:ext cx="2453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041B3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Alexa Skills Kit</a:t>
            </a:r>
            <a:endParaRPr lang="ko-KR" altLang="en-US" sz="4000" dirty="0">
              <a:solidFill>
                <a:srgbClr val="041B31"/>
              </a:solidFill>
              <a:latin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05171" y="5006961"/>
            <a:ext cx="2453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002060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AWS Lambda</a:t>
            </a:r>
            <a:endParaRPr lang="ko-KR" altLang="en-US" sz="4000" dirty="0">
              <a:solidFill>
                <a:srgbClr val="002060"/>
              </a:solidFill>
              <a:latin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989580" y="4592581"/>
            <a:ext cx="28518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5">
                    <a:lumMod val="50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S3</a:t>
            </a:r>
          </a:p>
          <a:p>
            <a:pPr algn="ctr"/>
            <a:r>
              <a:rPr lang="en-US" altLang="ko-KR" sz="4000" dirty="0">
                <a:solidFill>
                  <a:schemeClr val="accent5">
                    <a:lumMod val="50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or</a:t>
            </a:r>
          </a:p>
          <a:p>
            <a:pPr algn="ctr"/>
            <a:r>
              <a:rPr lang="en-US" altLang="ko-KR" sz="4000" dirty="0" err="1">
                <a:solidFill>
                  <a:schemeClr val="accent5">
                    <a:lumMod val="50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DynamoDB</a:t>
            </a:r>
            <a:endParaRPr lang="en-US" altLang="ko-KR" sz="4000" dirty="0">
              <a:solidFill>
                <a:schemeClr val="accent5">
                  <a:lumMod val="50000"/>
                </a:scheme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31353" y="8711264"/>
            <a:ext cx="2453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accent6">
                    <a:lumMod val="50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Naver</a:t>
            </a:r>
            <a:endParaRPr lang="en-US" altLang="ko-KR" sz="4000" dirty="0">
              <a:solidFill>
                <a:schemeClr val="accent6">
                  <a:lumMod val="50000"/>
                </a:scheme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  <a:p>
            <a:pPr algn="ctr"/>
            <a:r>
              <a:rPr lang="ko-KR" altLang="en-US" sz="4000" b="1" dirty="0">
                <a:solidFill>
                  <a:schemeClr val="accent6">
                    <a:lumMod val="50000"/>
                  </a:schemeClr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기계 번역</a:t>
            </a:r>
            <a:endParaRPr lang="en-US" altLang="ko-KR" sz="4000" b="1" dirty="0">
              <a:solidFill>
                <a:schemeClr val="accent6">
                  <a:lumMod val="50000"/>
                </a:schemeClr>
              </a:solidFill>
              <a:latin typeface="Lato Heavy" panose="020F0502020204030203" pitchFamily="34" charset="0"/>
              <a:cs typeface="Lato Heavy" panose="020F0502020204030203" pitchFamily="34" charset="0"/>
            </a:endParaRPr>
          </a:p>
          <a:p>
            <a:pPr algn="ctr"/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API</a:t>
            </a:r>
            <a:endParaRPr lang="ko-KR" altLang="en-US" sz="4000" dirty="0">
              <a:solidFill>
                <a:schemeClr val="accent6">
                  <a:lumMod val="50000"/>
                </a:schemeClr>
              </a:solidFill>
              <a:latin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552447" y="8711264"/>
            <a:ext cx="2453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accent6">
                    <a:lumMod val="50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Naver</a:t>
            </a:r>
            <a:endParaRPr lang="en-US" altLang="ko-KR" sz="4000" dirty="0">
              <a:solidFill>
                <a:schemeClr val="accent6">
                  <a:lumMod val="50000"/>
                </a:scheme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  <a:p>
            <a:pPr algn="ctr"/>
            <a:r>
              <a:rPr lang="ko-KR" altLang="en-US" sz="4000" b="1" dirty="0">
                <a:solidFill>
                  <a:schemeClr val="accent6">
                    <a:lumMod val="50000"/>
                  </a:schemeClr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음성 합성</a:t>
            </a:r>
            <a:endParaRPr lang="en-US" altLang="ko-KR" sz="4000" b="1" dirty="0">
              <a:solidFill>
                <a:schemeClr val="accent6">
                  <a:lumMod val="50000"/>
                </a:schemeClr>
              </a:solidFill>
              <a:latin typeface="Lato Heavy" panose="020F0502020204030203" pitchFamily="34" charset="0"/>
              <a:cs typeface="Lato Heavy" panose="020F0502020204030203" pitchFamily="34" charset="0"/>
            </a:endParaRPr>
          </a:p>
          <a:p>
            <a:pPr algn="ctr"/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API</a:t>
            </a:r>
            <a:endParaRPr lang="ko-KR" altLang="en-US" sz="4000" dirty="0">
              <a:solidFill>
                <a:schemeClr val="accent6">
                  <a:lumMod val="50000"/>
                </a:schemeClr>
              </a:solidFill>
              <a:latin typeface="Lato Heavy" panose="020F0502020204030203" pitchFamily="34" charset="0"/>
              <a:cs typeface="Lato Heavy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3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6992194" y="1285490"/>
            <a:ext cx="4279917" cy="1079853"/>
            <a:chOff x="1323061" y="1285490"/>
            <a:chExt cx="2739533" cy="1079853"/>
          </a:xfrm>
        </p:grpSpPr>
        <p:sp>
          <p:nvSpPr>
            <p:cNvPr id="26" name="Rectangle 1"/>
            <p:cNvSpPr>
              <a:spLocks/>
            </p:cNvSpPr>
            <p:nvPr/>
          </p:nvSpPr>
          <p:spPr bwMode="auto">
            <a:xfrm>
              <a:off x="1499518" y="1285490"/>
              <a:ext cx="2386631" cy="83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5401" b="1" dirty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Architecture</a:t>
              </a:r>
            </a:p>
          </p:txBody>
        </p:sp>
        <p:sp>
          <p:nvSpPr>
            <p:cNvPr id="27" name="Rectangle 76"/>
            <p:cNvSpPr/>
            <p:nvPr/>
          </p:nvSpPr>
          <p:spPr>
            <a:xfrm>
              <a:off x="1323061" y="2319624"/>
              <a:ext cx="273953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23" name="Rounded Rectangle 46"/>
          <p:cNvSpPr/>
          <p:nvPr/>
        </p:nvSpPr>
        <p:spPr>
          <a:xfrm>
            <a:off x="7071610" y="3536050"/>
            <a:ext cx="3716018" cy="2627708"/>
          </a:xfrm>
          <a:prstGeom prst="roundRect">
            <a:avLst>
              <a:gd name="adj" fmla="val 96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28" name="TextBox 27"/>
          <p:cNvSpPr txBox="1"/>
          <p:nvPr/>
        </p:nvSpPr>
        <p:spPr>
          <a:xfrm>
            <a:off x="7244652" y="3942998"/>
            <a:ext cx="3245777" cy="1615835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Lato Regular"/>
                <a:cs typeface="Lato Regular"/>
              </a:rPr>
              <a:t>Alexa Skills Kit</a:t>
            </a:r>
          </a:p>
          <a:p>
            <a:pPr algn="ctr"/>
            <a:endParaRPr lang="en-US" sz="3200" b="1" dirty="0">
              <a:solidFill>
                <a:srgbClr val="002060"/>
              </a:solidFill>
              <a:latin typeface="Lato Regular"/>
              <a:cs typeface="Lato Regular"/>
            </a:endParaRP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Lato Regular"/>
                <a:cs typeface="Lato Regular"/>
              </a:rPr>
              <a:t>Lambda function</a:t>
            </a:r>
            <a:endParaRPr lang="id-ID" sz="3200" b="1" dirty="0">
              <a:solidFill>
                <a:srgbClr val="002060"/>
              </a:solidFill>
              <a:latin typeface="Lato Regular"/>
              <a:cs typeface="Lato Regular"/>
            </a:endParaRPr>
          </a:p>
        </p:txBody>
      </p:sp>
      <p:sp>
        <p:nvSpPr>
          <p:cNvPr id="30" name="Rounded Rectangle 47"/>
          <p:cNvSpPr/>
          <p:nvPr/>
        </p:nvSpPr>
        <p:spPr>
          <a:xfrm>
            <a:off x="13076402" y="3253598"/>
            <a:ext cx="3645976" cy="2396925"/>
          </a:xfrm>
          <a:prstGeom prst="roundRect">
            <a:avLst>
              <a:gd name="adj" fmla="val 96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32" name="TextBox 31"/>
          <p:cNvSpPr txBox="1"/>
          <p:nvPr/>
        </p:nvSpPr>
        <p:spPr>
          <a:xfrm>
            <a:off x="13789397" y="3465996"/>
            <a:ext cx="2239092" cy="692505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  <a:latin typeface="Lato Regular"/>
                <a:cs typeface="Lato Regular"/>
              </a:rPr>
              <a:t>기계 번역</a:t>
            </a:r>
            <a:endParaRPr lang="id-ID" b="1" dirty="0">
              <a:solidFill>
                <a:srgbClr val="002060"/>
              </a:solidFill>
              <a:latin typeface="Lato Regular"/>
              <a:cs typeface="Lato Regular"/>
            </a:endParaRPr>
          </a:p>
        </p:txBody>
      </p:sp>
      <p:sp>
        <p:nvSpPr>
          <p:cNvPr id="36" name="Rounded Rectangle 59"/>
          <p:cNvSpPr/>
          <p:nvPr/>
        </p:nvSpPr>
        <p:spPr>
          <a:xfrm>
            <a:off x="6928747" y="8177777"/>
            <a:ext cx="3935066" cy="3920439"/>
          </a:xfrm>
          <a:prstGeom prst="roundRect">
            <a:avLst>
              <a:gd name="adj" fmla="val 96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38" name="TextBox 37"/>
          <p:cNvSpPr txBox="1"/>
          <p:nvPr/>
        </p:nvSpPr>
        <p:spPr>
          <a:xfrm>
            <a:off x="7837251" y="8316238"/>
            <a:ext cx="2149322" cy="692505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Lato Regular"/>
                <a:cs typeface="Lato Regular"/>
              </a:rPr>
              <a:t>Database</a:t>
            </a:r>
            <a:endParaRPr lang="id-ID" b="1" dirty="0">
              <a:solidFill>
                <a:schemeClr val="accent5">
                  <a:lumMod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40" name="Rounded Rectangle 64"/>
          <p:cNvSpPr/>
          <p:nvPr/>
        </p:nvSpPr>
        <p:spPr>
          <a:xfrm>
            <a:off x="1626077" y="3253598"/>
            <a:ext cx="3156759" cy="3124854"/>
          </a:xfrm>
          <a:prstGeom prst="roundRect">
            <a:avLst>
              <a:gd name="adj" fmla="val 96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41" name="Freeform 46"/>
          <p:cNvSpPr>
            <a:spLocks noChangeArrowheads="1"/>
          </p:cNvSpPr>
          <p:nvPr/>
        </p:nvSpPr>
        <p:spPr bwMode="auto">
          <a:xfrm>
            <a:off x="2783113" y="3931773"/>
            <a:ext cx="861791" cy="807628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914705">
              <a:defRPr/>
            </a:pPr>
            <a:endParaRPr lang="en-US" sz="2701" dirty="0">
              <a:latin typeface="Lato Light"/>
              <a:cs typeface="Lato Ligh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09027" y="3303651"/>
            <a:ext cx="1209964" cy="692505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Lato Regular"/>
                <a:cs typeface="Lato Regular"/>
              </a:rPr>
              <a:t>User</a:t>
            </a:r>
            <a:endParaRPr lang="id-ID" b="1" dirty="0">
              <a:solidFill>
                <a:srgbClr val="002060"/>
              </a:solidFill>
              <a:latin typeface="Lato Regular"/>
              <a:cs typeface="Lato Regular"/>
            </a:endParaRPr>
          </a:p>
        </p:txBody>
      </p:sp>
      <p:sp>
        <p:nvSpPr>
          <p:cNvPr id="47" name="Freeform 57"/>
          <p:cNvSpPr>
            <a:spLocks noChangeAspect="1" noChangeArrowheads="1"/>
          </p:cNvSpPr>
          <p:nvPr/>
        </p:nvSpPr>
        <p:spPr bwMode="auto">
          <a:xfrm>
            <a:off x="8532395" y="9147204"/>
            <a:ext cx="759033" cy="665025"/>
          </a:xfrm>
          <a:custGeom>
            <a:avLst/>
            <a:gdLst>
              <a:gd name="T0" fmla="*/ 587 w 602"/>
              <a:gd name="T1" fmla="*/ 289 h 531"/>
              <a:gd name="T2" fmla="*/ 311 w 602"/>
              <a:gd name="T3" fmla="*/ 403 h 531"/>
              <a:gd name="T4" fmla="*/ 311 w 602"/>
              <a:gd name="T5" fmla="*/ 403 h 531"/>
              <a:gd name="T6" fmla="*/ 304 w 602"/>
              <a:gd name="T7" fmla="*/ 410 h 531"/>
              <a:gd name="T8" fmla="*/ 290 w 602"/>
              <a:gd name="T9" fmla="*/ 403 h 531"/>
              <a:gd name="T10" fmla="*/ 290 w 602"/>
              <a:gd name="T11" fmla="*/ 403 h 531"/>
              <a:gd name="T12" fmla="*/ 15 w 602"/>
              <a:gd name="T13" fmla="*/ 289 h 531"/>
              <a:gd name="T14" fmla="*/ 29 w 602"/>
              <a:gd name="T15" fmla="*/ 240 h 531"/>
              <a:gd name="T16" fmla="*/ 43 w 602"/>
              <a:gd name="T17" fmla="*/ 240 h 531"/>
              <a:gd name="T18" fmla="*/ 43 w 602"/>
              <a:gd name="T19" fmla="*/ 240 h 531"/>
              <a:gd name="T20" fmla="*/ 566 w 602"/>
              <a:gd name="T21" fmla="*/ 240 h 531"/>
              <a:gd name="T22" fmla="*/ 566 w 602"/>
              <a:gd name="T23" fmla="*/ 240 h 531"/>
              <a:gd name="T24" fmla="*/ 573 w 602"/>
              <a:gd name="T25" fmla="*/ 240 h 531"/>
              <a:gd name="T26" fmla="*/ 587 w 602"/>
              <a:gd name="T27" fmla="*/ 289 h 531"/>
              <a:gd name="T28" fmla="*/ 587 w 602"/>
              <a:gd name="T29" fmla="*/ 169 h 531"/>
              <a:gd name="T30" fmla="*/ 311 w 602"/>
              <a:gd name="T31" fmla="*/ 282 h 531"/>
              <a:gd name="T32" fmla="*/ 311 w 602"/>
              <a:gd name="T33" fmla="*/ 282 h 531"/>
              <a:gd name="T34" fmla="*/ 304 w 602"/>
              <a:gd name="T35" fmla="*/ 282 h 531"/>
              <a:gd name="T36" fmla="*/ 290 w 602"/>
              <a:gd name="T37" fmla="*/ 282 h 531"/>
              <a:gd name="T38" fmla="*/ 290 w 602"/>
              <a:gd name="T39" fmla="*/ 282 h 531"/>
              <a:gd name="T40" fmla="*/ 15 w 602"/>
              <a:gd name="T41" fmla="*/ 169 h 531"/>
              <a:gd name="T42" fmla="*/ 15 w 602"/>
              <a:gd name="T43" fmla="*/ 120 h 531"/>
              <a:gd name="T44" fmla="*/ 290 w 602"/>
              <a:gd name="T45" fmla="*/ 7 h 531"/>
              <a:gd name="T46" fmla="*/ 290 w 602"/>
              <a:gd name="T47" fmla="*/ 7 h 531"/>
              <a:gd name="T48" fmla="*/ 304 w 602"/>
              <a:gd name="T49" fmla="*/ 0 h 531"/>
              <a:gd name="T50" fmla="*/ 311 w 602"/>
              <a:gd name="T51" fmla="*/ 7 h 531"/>
              <a:gd name="T52" fmla="*/ 311 w 602"/>
              <a:gd name="T53" fmla="*/ 7 h 531"/>
              <a:gd name="T54" fmla="*/ 587 w 602"/>
              <a:gd name="T55" fmla="*/ 120 h 531"/>
              <a:gd name="T56" fmla="*/ 587 w 602"/>
              <a:gd name="T57" fmla="*/ 169 h 531"/>
              <a:gd name="T58" fmla="*/ 29 w 602"/>
              <a:gd name="T59" fmla="*/ 360 h 531"/>
              <a:gd name="T60" fmla="*/ 43 w 602"/>
              <a:gd name="T61" fmla="*/ 360 h 531"/>
              <a:gd name="T62" fmla="*/ 43 w 602"/>
              <a:gd name="T63" fmla="*/ 360 h 531"/>
              <a:gd name="T64" fmla="*/ 566 w 602"/>
              <a:gd name="T65" fmla="*/ 360 h 531"/>
              <a:gd name="T66" fmla="*/ 566 w 602"/>
              <a:gd name="T67" fmla="*/ 360 h 531"/>
              <a:gd name="T68" fmla="*/ 573 w 602"/>
              <a:gd name="T69" fmla="*/ 360 h 531"/>
              <a:gd name="T70" fmla="*/ 587 w 602"/>
              <a:gd name="T71" fmla="*/ 417 h 531"/>
              <a:gd name="T72" fmla="*/ 311 w 602"/>
              <a:gd name="T73" fmla="*/ 530 h 531"/>
              <a:gd name="T74" fmla="*/ 311 w 602"/>
              <a:gd name="T75" fmla="*/ 530 h 531"/>
              <a:gd name="T76" fmla="*/ 304 w 602"/>
              <a:gd name="T77" fmla="*/ 530 h 531"/>
              <a:gd name="T78" fmla="*/ 290 w 602"/>
              <a:gd name="T79" fmla="*/ 530 h 531"/>
              <a:gd name="T80" fmla="*/ 290 w 602"/>
              <a:gd name="T81" fmla="*/ 530 h 531"/>
              <a:gd name="T82" fmla="*/ 15 w 602"/>
              <a:gd name="T83" fmla="*/ 417 h 531"/>
              <a:gd name="T84" fmla="*/ 29 w 602"/>
              <a:gd name="T85" fmla="*/ 36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02" h="531">
                <a:moveTo>
                  <a:pt x="587" y="289"/>
                </a:moveTo>
                <a:lnTo>
                  <a:pt x="587" y="289"/>
                </a:lnTo>
                <a:lnTo>
                  <a:pt x="587" y="289"/>
                </a:lnTo>
                <a:cubicBezTo>
                  <a:pt x="311" y="403"/>
                  <a:pt x="311" y="403"/>
                  <a:pt x="311" y="403"/>
                </a:cubicBezTo>
                <a:lnTo>
                  <a:pt x="311" y="403"/>
                </a:lnTo>
                <a:lnTo>
                  <a:pt x="311" y="403"/>
                </a:lnTo>
                <a:lnTo>
                  <a:pt x="311" y="403"/>
                </a:lnTo>
                <a:cubicBezTo>
                  <a:pt x="311" y="410"/>
                  <a:pt x="304" y="410"/>
                  <a:pt x="304" y="410"/>
                </a:cubicBezTo>
                <a:cubicBezTo>
                  <a:pt x="297" y="410"/>
                  <a:pt x="297" y="410"/>
                  <a:pt x="290" y="403"/>
                </a:cubicBezTo>
                <a:lnTo>
                  <a:pt x="290" y="403"/>
                </a:lnTo>
                <a:lnTo>
                  <a:pt x="290" y="403"/>
                </a:lnTo>
                <a:lnTo>
                  <a:pt x="290" y="403"/>
                </a:lnTo>
                <a:cubicBezTo>
                  <a:pt x="15" y="289"/>
                  <a:pt x="15" y="289"/>
                  <a:pt x="15" y="289"/>
                </a:cubicBezTo>
                <a:lnTo>
                  <a:pt x="15" y="289"/>
                </a:lnTo>
                <a:cubicBezTo>
                  <a:pt x="7" y="289"/>
                  <a:pt x="0" y="275"/>
                  <a:pt x="0" y="268"/>
                </a:cubicBezTo>
                <a:cubicBezTo>
                  <a:pt x="0" y="247"/>
                  <a:pt x="15" y="240"/>
                  <a:pt x="29" y="240"/>
                </a:cubicBezTo>
                <a:cubicBezTo>
                  <a:pt x="36" y="240"/>
                  <a:pt x="36" y="240"/>
                  <a:pt x="43" y="240"/>
                </a:cubicBezTo>
                <a:lnTo>
                  <a:pt x="43" y="240"/>
                </a:lnTo>
                <a:lnTo>
                  <a:pt x="43" y="240"/>
                </a:lnTo>
                <a:lnTo>
                  <a:pt x="43" y="240"/>
                </a:lnTo>
                <a:cubicBezTo>
                  <a:pt x="304" y="346"/>
                  <a:pt x="304" y="346"/>
                  <a:pt x="304" y="346"/>
                </a:cubicBezTo>
                <a:cubicBezTo>
                  <a:pt x="566" y="240"/>
                  <a:pt x="566" y="240"/>
                  <a:pt x="566" y="240"/>
                </a:cubicBezTo>
                <a:lnTo>
                  <a:pt x="566" y="240"/>
                </a:lnTo>
                <a:lnTo>
                  <a:pt x="566" y="240"/>
                </a:lnTo>
                <a:lnTo>
                  <a:pt x="566" y="240"/>
                </a:lnTo>
                <a:lnTo>
                  <a:pt x="573" y="240"/>
                </a:lnTo>
                <a:cubicBezTo>
                  <a:pt x="594" y="240"/>
                  <a:pt x="601" y="247"/>
                  <a:pt x="601" y="268"/>
                </a:cubicBezTo>
                <a:cubicBezTo>
                  <a:pt x="601" y="275"/>
                  <a:pt x="594" y="289"/>
                  <a:pt x="587" y="289"/>
                </a:cubicBezTo>
                <a:close/>
                <a:moveTo>
                  <a:pt x="587" y="169"/>
                </a:moveTo>
                <a:lnTo>
                  <a:pt x="587" y="169"/>
                </a:lnTo>
                <a:lnTo>
                  <a:pt x="587" y="169"/>
                </a:lnTo>
                <a:cubicBezTo>
                  <a:pt x="311" y="282"/>
                  <a:pt x="311" y="282"/>
                  <a:pt x="311" y="282"/>
                </a:cubicBezTo>
                <a:lnTo>
                  <a:pt x="311" y="282"/>
                </a:lnTo>
                <a:lnTo>
                  <a:pt x="311" y="282"/>
                </a:lnTo>
                <a:lnTo>
                  <a:pt x="311" y="282"/>
                </a:lnTo>
                <a:lnTo>
                  <a:pt x="304" y="282"/>
                </a:lnTo>
                <a:cubicBezTo>
                  <a:pt x="297" y="282"/>
                  <a:pt x="297" y="282"/>
                  <a:pt x="290" y="282"/>
                </a:cubicBezTo>
                <a:lnTo>
                  <a:pt x="290" y="282"/>
                </a:lnTo>
                <a:lnTo>
                  <a:pt x="290" y="282"/>
                </a:lnTo>
                <a:lnTo>
                  <a:pt x="290" y="282"/>
                </a:lnTo>
                <a:cubicBezTo>
                  <a:pt x="15" y="169"/>
                  <a:pt x="15" y="169"/>
                  <a:pt x="15" y="169"/>
                </a:cubicBezTo>
                <a:lnTo>
                  <a:pt x="15" y="169"/>
                </a:lnTo>
                <a:cubicBezTo>
                  <a:pt x="7" y="162"/>
                  <a:pt x="0" y="155"/>
                  <a:pt x="0" y="141"/>
                </a:cubicBezTo>
                <a:cubicBezTo>
                  <a:pt x="0" y="134"/>
                  <a:pt x="7" y="120"/>
                  <a:pt x="15" y="120"/>
                </a:cubicBezTo>
                <a:lnTo>
                  <a:pt x="15" y="120"/>
                </a:lnTo>
                <a:cubicBezTo>
                  <a:pt x="290" y="7"/>
                  <a:pt x="290" y="7"/>
                  <a:pt x="290" y="7"/>
                </a:cubicBezTo>
                <a:lnTo>
                  <a:pt x="290" y="7"/>
                </a:lnTo>
                <a:lnTo>
                  <a:pt x="290" y="7"/>
                </a:lnTo>
                <a:lnTo>
                  <a:pt x="290" y="7"/>
                </a:lnTo>
                <a:cubicBezTo>
                  <a:pt x="297" y="0"/>
                  <a:pt x="297" y="0"/>
                  <a:pt x="304" y="0"/>
                </a:cubicBezTo>
                <a:cubicBezTo>
                  <a:pt x="304" y="0"/>
                  <a:pt x="311" y="0"/>
                  <a:pt x="311" y="7"/>
                </a:cubicBezTo>
                <a:lnTo>
                  <a:pt x="311" y="7"/>
                </a:lnTo>
                <a:lnTo>
                  <a:pt x="311" y="7"/>
                </a:lnTo>
                <a:lnTo>
                  <a:pt x="311" y="7"/>
                </a:lnTo>
                <a:cubicBezTo>
                  <a:pt x="587" y="120"/>
                  <a:pt x="587" y="120"/>
                  <a:pt x="587" y="120"/>
                </a:cubicBezTo>
                <a:lnTo>
                  <a:pt x="587" y="120"/>
                </a:lnTo>
                <a:cubicBezTo>
                  <a:pt x="594" y="120"/>
                  <a:pt x="601" y="134"/>
                  <a:pt x="601" y="141"/>
                </a:cubicBezTo>
                <a:cubicBezTo>
                  <a:pt x="601" y="155"/>
                  <a:pt x="594" y="162"/>
                  <a:pt x="587" y="169"/>
                </a:cubicBezTo>
                <a:close/>
                <a:moveTo>
                  <a:pt x="29" y="360"/>
                </a:moveTo>
                <a:lnTo>
                  <a:pt x="29" y="360"/>
                </a:lnTo>
                <a:cubicBezTo>
                  <a:pt x="36" y="360"/>
                  <a:pt x="36" y="360"/>
                  <a:pt x="43" y="360"/>
                </a:cubicBezTo>
                <a:lnTo>
                  <a:pt x="43" y="360"/>
                </a:lnTo>
                <a:lnTo>
                  <a:pt x="43" y="360"/>
                </a:lnTo>
                <a:lnTo>
                  <a:pt x="43" y="360"/>
                </a:lnTo>
                <a:cubicBezTo>
                  <a:pt x="304" y="473"/>
                  <a:pt x="304" y="473"/>
                  <a:pt x="304" y="473"/>
                </a:cubicBezTo>
                <a:cubicBezTo>
                  <a:pt x="566" y="360"/>
                  <a:pt x="566" y="360"/>
                  <a:pt x="566" y="360"/>
                </a:cubicBezTo>
                <a:lnTo>
                  <a:pt x="566" y="360"/>
                </a:lnTo>
                <a:lnTo>
                  <a:pt x="566" y="360"/>
                </a:lnTo>
                <a:lnTo>
                  <a:pt x="566" y="360"/>
                </a:lnTo>
                <a:lnTo>
                  <a:pt x="573" y="360"/>
                </a:lnTo>
                <a:cubicBezTo>
                  <a:pt x="594" y="360"/>
                  <a:pt x="601" y="374"/>
                  <a:pt x="601" y="388"/>
                </a:cubicBezTo>
                <a:cubicBezTo>
                  <a:pt x="601" y="403"/>
                  <a:pt x="594" y="410"/>
                  <a:pt x="587" y="417"/>
                </a:cubicBezTo>
                <a:lnTo>
                  <a:pt x="587" y="417"/>
                </a:lnTo>
                <a:cubicBezTo>
                  <a:pt x="311" y="530"/>
                  <a:pt x="311" y="530"/>
                  <a:pt x="311" y="530"/>
                </a:cubicBezTo>
                <a:lnTo>
                  <a:pt x="311" y="530"/>
                </a:lnTo>
                <a:lnTo>
                  <a:pt x="311" y="530"/>
                </a:lnTo>
                <a:lnTo>
                  <a:pt x="311" y="530"/>
                </a:lnTo>
                <a:lnTo>
                  <a:pt x="304" y="530"/>
                </a:lnTo>
                <a:cubicBezTo>
                  <a:pt x="297" y="530"/>
                  <a:pt x="297" y="530"/>
                  <a:pt x="290" y="530"/>
                </a:cubicBezTo>
                <a:lnTo>
                  <a:pt x="290" y="530"/>
                </a:lnTo>
                <a:lnTo>
                  <a:pt x="290" y="530"/>
                </a:lnTo>
                <a:lnTo>
                  <a:pt x="290" y="530"/>
                </a:lnTo>
                <a:cubicBezTo>
                  <a:pt x="15" y="417"/>
                  <a:pt x="15" y="417"/>
                  <a:pt x="15" y="417"/>
                </a:cubicBezTo>
                <a:lnTo>
                  <a:pt x="15" y="417"/>
                </a:lnTo>
                <a:cubicBezTo>
                  <a:pt x="7" y="410"/>
                  <a:pt x="0" y="403"/>
                  <a:pt x="0" y="388"/>
                </a:cubicBezTo>
                <a:cubicBezTo>
                  <a:pt x="0" y="374"/>
                  <a:pt x="15" y="360"/>
                  <a:pt x="29" y="3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2701" dirty="0"/>
          </a:p>
        </p:txBody>
      </p:sp>
      <p:sp>
        <p:nvSpPr>
          <p:cNvPr id="50" name="TextBox 49"/>
          <p:cNvSpPr txBox="1"/>
          <p:nvPr/>
        </p:nvSpPr>
        <p:spPr>
          <a:xfrm>
            <a:off x="1687366" y="4931077"/>
            <a:ext cx="3034180" cy="1000282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Lato Regular"/>
                <a:cs typeface="Lato Regular"/>
              </a:rPr>
              <a:t>Spoken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  <a:latin typeface="Lato Regular"/>
                <a:cs typeface="Lato Regular"/>
              </a:rPr>
              <a:t>English statement</a:t>
            </a:r>
            <a:endParaRPr lang="id-ID" sz="2800" b="1" dirty="0">
              <a:solidFill>
                <a:srgbClr val="002060"/>
              </a:solidFill>
              <a:latin typeface="Lato Regular"/>
              <a:cs typeface="Lato Regular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30537" y="10104628"/>
            <a:ext cx="3731486" cy="1615835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Lato Regular"/>
                <a:cs typeface="Lato Regular"/>
              </a:rPr>
              <a:t>Korean expressions</a:t>
            </a:r>
          </a:p>
          <a:p>
            <a:pPr algn="ctr"/>
            <a:endParaRPr lang="en-US" sz="3200" b="1" dirty="0">
              <a:solidFill>
                <a:srgbClr val="002060"/>
              </a:solidFill>
              <a:latin typeface="Lato Regular"/>
              <a:cs typeface="Lato Regular"/>
            </a:endParaRP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Lato Regular"/>
                <a:cs typeface="Lato Regular"/>
              </a:rPr>
              <a:t>K-pop information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3222736" y="4504617"/>
            <a:ext cx="3372414" cy="630950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Lato Regular"/>
                <a:cs typeface="Lato Regular"/>
              </a:rPr>
              <a:t>English </a:t>
            </a:r>
            <a:r>
              <a:rPr lang="en-US" sz="3200" b="1" dirty="0">
                <a:solidFill>
                  <a:srgbClr val="002060"/>
                </a:solidFill>
                <a:latin typeface="Lato Regular"/>
                <a:cs typeface="Lato Regular"/>
                <a:sym typeface="Wingdings" panose="05000000000000000000" pitchFamily="2" charset="2"/>
              </a:rPr>
              <a:t> </a:t>
            </a:r>
            <a:r>
              <a:rPr lang="ko-KR" altLang="en-US" sz="3200" b="1" dirty="0">
                <a:solidFill>
                  <a:srgbClr val="002060"/>
                </a:solidFill>
                <a:latin typeface="Lato Regular"/>
                <a:cs typeface="Lato Regular"/>
                <a:sym typeface="Wingdings" panose="05000000000000000000" pitchFamily="2" charset="2"/>
              </a:rPr>
              <a:t>한국어</a:t>
            </a:r>
            <a:endParaRPr lang="en-US" sz="3200" b="1" dirty="0">
              <a:solidFill>
                <a:srgbClr val="002060"/>
              </a:solidFill>
              <a:latin typeface="Lato Regular"/>
              <a:cs typeface="Lato Regular"/>
            </a:endParaRPr>
          </a:p>
        </p:txBody>
      </p:sp>
      <p:sp>
        <p:nvSpPr>
          <p:cNvPr id="53" name="Rounded Rectangle 47"/>
          <p:cNvSpPr/>
          <p:nvPr/>
        </p:nvSpPr>
        <p:spPr>
          <a:xfrm>
            <a:off x="13101574" y="6611817"/>
            <a:ext cx="3645976" cy="3200411"/>
          </a:xfrm>
          <a:prstGeom prst="roundRect">
            <a:avLst>
              <a:gd name="adj" fmla="val 963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54" name="TextBox 53"/>
          <p:cNvSpPr txBox="1"/>
          <p:nvPr/>
        </p:nvSpPr>
        <p:spPr>
          <a:xfrm>
            <a:off x="13814569" y="6824216"/>
            <a:ext cx="2239092" cy="692505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  <a:latin typeface="Lato Regular"/>
                <a:cs typeface="Lato Regular"/>
              </a:rPr>
              <a:t>음성 합성</a:t>
            </a:r>
            <a:endParaRPr lang="id-ID" b="1" dirty="0">
              <a:solidFill>
                <a:srgbClr val="002060"/>
              </a:solidFill>
              <a:latin typeface="Lato Regular"/>
              <a:cs typeface="Lato Regular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608587" y="7862837"/>
            <a:ext cx="2651063" cy="1615835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2060"/>
                </a:solidFill>
                <a:latin typeface="Lato Regular"/>
                <a:cs typeface="Lato Regular"/>
              </a:rPr>
              <a:t>한국어 </a:t>
            </a:r>
            <a:r>
              <a:rPr lang="en-US" altLang="ko-KR" sz="3200" b="1" dirty="0">
                <a:solidFill>
                  <a:srgbClr val="002060"/>
                </a:solidFill>
                <a:latin typeface="Lato Regular"/>
                <a:cs typeface="Lato Regular"/>
              </a:rPr>
              <a:t>String</a:t>
            </a:r>
          </a:p>
          <a:p>
            <a:pPr algn="ctr"/>
            <a:r>
              <a:rPr lang="ko-KR" altLang="en-US" sz="3200" b="1" dirty="0">
                <a:solidFill>
                  <a:srgbClr val="002060"/>
                </a:solidFill>
                <a:latin typeface="Lato Regular"/>
                <a:cs typeface="Lato Regular"/>
              </a:rPr>
              <a:t>↓</a:t>
            </a:r>
            <a:endParaRPr lang="en-US" altLang="ko-KR" sz="3200" b="1" dirty="0">
              <a:solidFill>
                <a:srgbClr val="002060"/>
              </a:solidFill>
              <a:latin typeface="Lato Regular"/>
              <a:cs typeface="Lato Regular"/>
            </a:endParaRPr>
          </a:p>
          <a:p>
            <a:pPr algn="ctr"/>
            <a:r>
              <a:rPr lang="ko-KR" altLang="en-US" sz="3200" b="1" dirty="0">
                <a:solidFill>
                  <a:srgbClr val="002060"/>
                </a:solidFill>
                <a:latin typeface="Lato Regular"/>
                <a:cs typeface="Lato Regular"/>
              </a:rPr>
              <a:t>한국어 </a:t>
            </a:r>
            <a:r>
              <a:rPr lang="en-US" altLang="ko-KR" sz="3200" b="1" dirty="0">
                <a:solidFill>
                  <a:srgbClr val="002060"/>
                </a:solidFill>
                <a:latin typeface="Lato Regular"/>
                <a:cs typeface="Lato Regular"/>
              </a:rPr>
              <a:t>mp3</a:t>
            </a:r>
            <a:endParaRPr lang="en-US" sz="3200" b="1" dirty="0">
              <a:solidFill>
                <a:srgbClr val="002060"/>
              </a:solidFill>
              <a:latin typeface="Lato Regular"/>
              <a:cs typeface="Lato Regular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782836" y="4158501"/>
            <a:ext cx="2288774" cy="0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532395" y="6163758"/>
            <a:ext cx="0" cy="2014019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721546" y="5135567"/>
            <a:ext cx="2308991" cy="0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9291428" y="6163758"/>
            <a:ext cx="0" cy="2014019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10762023" y="4474788"/>
            <a:ext cx="2288774" cy="0"/>
          </a:xfrm>
          <a:prstGeom prst="straightConnector1">
            <a:avLst/>
          </a:prstGeom>
          <a:ln w="76200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53" idx="1"/>
          </p:cNvCxnSpPr>
          <p:nvPr/>
        </p:nvCxnSpPr>
        <p:spPr>
          <a:xfrm>
            <a:off x="10787628" y="5312535"/>
            <a:ext cx="2313946" cy="2899488"/>
          </a:xfrm>
          <a:prstGeom prst="straightConnector1">
            <a:avLst/>
          </a:prstGeom>
          <a:ln w="76200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95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4836114" y="1285490"/>
            <a:ext cx="8592096" cy="1079853"/>
            <a:chOff x="1197720" y="1285490"/>
            <a:chExt cx="2990226" cy="1079853"/>
          </a:xfrm>
        </p:grpSpPr>
        <p:sp>
          <p:nvSpPr>
            <p:cNvPr id="26" name="Rectangle 1"/>
            <p:cNvSpPr>
              <a:spLocks/>
            </p:cNvSpPr>
            <p:nvPr/>
          </p:nvSpPr>
          <p:spPr bwMode="auto">
            <a:xfrm>
              <a:off x="1197720" y="1285490"/>
              <a:ext cx="2990226" cy="83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5401" b="1" dirty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Basic Spec : Learning Korean</a:t>
              </a:r>
            </a:p>
          </p:txBody>
        </p:sp>
        <p:sp>
          <p:nvSpPr>
            <p:cNvPr id="27" name="Rectangle 76"/>
            <p:cNvSpPr/>
            <p:nvPr/>
          </p:nvSpPr>
          <p:spPr>
            <a:xfrm>
              <a:off x="1323061" y="2319624"/>
              <a:ext cx="273953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213989" y="5996979"/>
            <a:ext cx="5087747" cy="2034518"/>
            <a:chOff x="4086767" y="5199905"/>
            <a:chExt cx="5262505" cy="2338034"/>
          </a:xfrm>
        </p:grpSpPr>
        <p:sp>
          <p:nvSpPr>
            <p:cNvPr id="2" name="타원형 설명선 1"/>
            <p:cNvSpPr/>
            <p:nvPr/>
          </p:nvSpPr>
          <p:spPr>
            <a:xfrm rot="5400000">
              <a:off x="5549003" y="3737669"/>
              <a:ext cx="2338034" cy="5262505"/>
            </a:xfrm>
            <a:prstGeom prst="wedgeEllipseCallout">
              <a:avLst>
                <a:gd name="adj1" fmla="val -41012"/>
                <a:gd name="adj2" fmla="val 614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879027" y="5726499"/>
              <a:ext cx="44227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41B3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What does ‘Hello’ mean in Korean?</a:t>
              </a:r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734306" y="8031498"/>
            <a:ext cx="4062260" cy="1845921"/>
            <a:chOff x="9734306" y="8031498"/>
            <a:chExt cx="4062260" cy="1845921"/>
          </a:xfrm>
        </p:grpSpPr>
        <p:sp>
          <p:nvSpPr>
            <p:cNvPr id="9" name="타원형 설명선 8"/>
            <p:cNvSpPr/>
            <p:nvPr/>
          </p:nvSpPr>
          <p:spPr>
            <a:xfrm rot="5400000">
              <a:off x="10842475" y="6923329"/>
              <a:ext cx="1845921" cy="4062260"/>
            </a:xfrm>
            <a:prstGeom prst="wedgeEllipseCallout">
              <a:avLst>
                <a:gd name="adj1" fmla="val -34402"/>
                <a:gd name="adj2" fmla="val -6232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636520" y="8631293"/>
              <a:ext cx="25244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041B31"/>
                  </a:solidFill>
                  <a:latin typeface="Lato Semibold" panose="020F0502020204030203" pitchFamily="34" charset="0"/>
                  <a:cs typeface="Lato Semibold" panose="020F0502020204030203" pitchFamily="34" charset="0"/>
                </a:rPr>
                <a:t>안녕하세요</a:t>
              </a:r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192498" y="3733631"/>
            <a:ext cx="10816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올바르게 번역된 한국어 원어민 발음 출력</a:t>
            </a:r>
            <a:endParaRPr lang="ko-KR" altLang="en-US" dirty="0"/>
          </a:p>
        </p:txBody>
      </p:sp>
      <p:sp>
        <p:nvSpPr>
          <p:cNvPr id="12" name="Freeform 46"/>
          <p:cNvSpPr>
            <a:spLocks noChangeArrowheads="1"/>
          </p:cNvSpPr>
          <p:nvPr/>
        </p:nvSpPr>
        <p:spPr bwMode="auto">
          <a:xfrm>
            <a:off x="2192498" y="5441401"/>
            <a:ext cx="861791" cy="807628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914705">
              <a:defRPr/>
            </a:pPr>
            <a:endParaRPr lang="en-US" sz="2701" dirty="0">
              <a:latin typeface="Lato Light"/>
              <a:cs typeface="Lato Ligh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734" y="7499718"/>
            <a:ext cx="1595406" cy="15954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18411" y="6284960"/>
            <a:ext cx="1209964" cy="692505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Lato Regular"/>
                <a:cs typeface="Lato Regular"/>
              </a:rPr>
              <a:t>User</a:t>
            </a:r>
            <a:endParaRPr lang="id-ID" b="1" dirty="0">
              <a:solidFill>
                <a:srgbClr val="002060"/>
              </a:solidFill>
              <a:latin typeface="Lato Regular"/>
              <a:cs typeface="Lato Regula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061590" y="9184915"/>
            <a:ext cx="2484351" cy="692505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Lato Regular"/>
                <a:cs typeface="Lato Regular"/>
              </a:rPr>
              <a:t>Alexa Echo</a:t>
            </a:r>
            <a:endParaRPr lang="id-ID" b="1" dirty="0">
              <a:solidFill>
                <a:srgbClr val="002060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2568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4836114" y="1285490"/>
            <a:ext cx="8592096" cy="1079853"/>
            <a:chOff x="1197720" y="1285490"/>
            <a:chExt cx="2990226" cy="1079853"/>
          </a:xfrm>
        </p:grpSpPr>
        <p:sp>
          <p:nvSpPr>
            <p:cNvPr id="26" name="Rectangle 1"/>
            <p:cNvSpPr>
              <a:spLocks/>
            </p:cNvSpPr>
            <p:nvPr/>
          </p:nvSpPr>
          <p:spPr bwMode="auto">
            <a:xfrm>
              <a:off x="1197720" y="1285490"/>
              <a:ext cx="2990226" cy="83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5401" b="1" dirty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Basic Spec : Learning Korean</a:t>
              </a:r>
            </a:p>
          </p:txBody>
        </p:sp>
        <p:sp>
          <p:nvSpPr>
            <p:cNvPr id="27" name="Rectangle 76"/>
            <p:cNvSpPr/>
            <p:nvPr/>
          </p:nvSpPr>
          <p:spPr>
            <a:xfrm>
              <a:off x="1323061" y="2319624"/>
              <a:ext cx="273953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213989" y="5996978"/>
            <a:ext cx="5951212" cy="2212560"/>
            <a:chOff x="4086767" y="5199904"/>
            <a:chExt cx="5262505" cy="2542637"/>
          </a:xfrm>
        </p:grpSpPr>
        <p:sp>
          <p:nvSpPr>
            <p:cNvPr id="8" name="타원형 설명선 7"/>
            <p:cNvSpPr/>
            <p:nvPr/>
          </p:nvSpPr>
          <p:spPr>
            <a:xfrm rot="5400000">
              <a:off x="5549003" y="3737668"/>
              <a:ext cx="2338034" cy="5262505"/>
            </a:xfrm>
            <a:prstGeom prst="wedgeEllipseCallout">
              <a:avLst>
                <a:gd name="adj1" fmla="val -41012"/>
                <a:gd name="adj2" fmla="val 614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36896" y="5726499"/>
              <a:ext cx="4422710" cy="201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41B3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Let me know the list of common expressions.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304245" y="8209539"/>
            <a:ext cx="5492321" cy="4088209"/>
            <a:chOff x="9734306" y="8031498"/>
            <a:chExt cx="4062260" cy="1845921"/>
          </a:xfrm>
        </p:grpSpPr>
        <p:sp>
          <p:nvSpPr>
            <p:cNvPr id="11" name="타원형 설명선 10"/>
            <p:cNvSpPr/>
            <p:nvPr/>
          </p:nvSpPr>
          <p:spPr>
            <a:xfrm rot="5400000">
              <a:off x="10842475" y="6923329"/>
              <a:ext cx="1845921" cy="4062260"/>
            </a:xfrm>
            <a:prstGeom prst="wedgeEllipseCallout">
              <a:avLst>
                <a:gd name="adj1" fmla="val -34402"/>
                <a:gd name="adj2" fmla="val -6232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52111" y="8407249"/>
              <a:ext cx="3426647" cy="1292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0" lvl="1" indent="0">
                <a:buFont typeface="Arial" panose="020B0604020202020204" pitchFamily="34" charset="0"/>
                <a:buNone/>
              </a:pPr>
              <a:r>
                <a:rPr lang="en-US" altLang="ko-KR" b="1" dirty="0">
                  <a:solidFill>
                    <a:srgbClr val="041B3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‘Hello’ means ‘</a:t>
              </a:r>
              <a:r>
                <a:rPr lang="ko-KR" altLang="en-US" b="1" dirty="0">
                  <a:solidFill>
                    <a:srgbClr val="041B31"/>
                  </a:solidFill>
                  <a:latin typeface="Lato Semibold" panose="020F0502020204030203" pitchFamily="34" charset="0"/>
                  <a:cs typeface="Lato Semibold" panose="020F0502020204030203" pitchFamily="34" charset="0"/>
                </a:rPr>
                <a:t>안녕하세요</a:t>
              </a:r>
              <a:r>
                <a:rPr lang="en-US" altLang="ko-KR" b="1" dirty="0">
                  <a:solidFill>
                    <a:srgbClr val="041B3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’</a:t>
              </a:r>
            </a:p>
            <a:p>
              <a:pPr marL="914400" lvl="1" indent="0">
                <a:buFont typeface="Arial" panose="020B0604020202020204" pitchFamily="34" charset="0"/>
                <a:buNone/>
              </a:pPr>
              <a:r>
                <a:rPr lang="en-US" altLang="ko-KR" b="1" dirty="0">
                  <a:solidFill>
                    <a:srgbClr val="041B3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‘Bye’ means ‘</a:t>
              </a:r>
              <a:r>
                <a:rPr lang="ko-KR" altLang="en-US" b="1" dirty="0">
                  <a:solidFill>
                    <a:srgbClr val="041B31"/>
                  </a:solidFill>
                  <a:latin typeface="Lato Semibold" panose="020F0502020204030203" pitchFamily="34" charset="0"/>
                  <a:cs typeface="Lato Semibold" panose="020F0502020204030203" pitchFamily="34" charset="0"/>
                </a:rPr>
                <a:t>안녕히 가세요</a:t>
              </a:r>
              <a:r>
                <a:rPr lang="en-US" altLang="ko-KR" b="1" dirty="0">
                  <a:solidFill>
                    <a:srgbClr val="041B3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’</a:t>
              </a:r>
            </a:p>
            <a:p>
              <a:pPr marL="914400" lvl="1" indent="0">
                <a:buFont typeface="Arial" panose="020B0604020202020204" pitchFamily="34" charset="0"/>
                <a:buNone/>
              </a:pPr>
              <a:r>
                <a:rPr lang="en-US" altLang="ko-KR" b="1" dirty="0">
                  <a:solidFill>
                    <a:srgbClr val="041B3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……</a:t>
              </a:r>
              <a:endParaRPr lang="ko-KR" altLang="en-US" dirty="0"/>
            </a:p>
          </p:txBody>
        </p:sp>
      </p:grpSp>
      <p:sp>
        <p:nvSpPr>
          <p:cNvPr id="13" name="Freeform 46"/>
          <p:cNvSpPr>
            <a:spLocks noChangeArrowheads="1"/>
          </p:cNvSpPr>
          <p:nvPr/>
        </p:nvSpPr>
        <p:spPr bwMode="auto">
          <a:xfrm>
            <a:off x="2192498" y="5441401"/>
            <a:ext cx="861791" cy="807628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914705">
              <a:defRPr/>
            </a:pPr>
            <a:endParaRPr lang="en-US" sz="2701" dirty="0">
              <a:latin typeface="Lato Light"/>
              <a:cs typeface="Lato Light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734" y="7499718"/>
            <a:ext cx="1595406" cy="15954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92498" y="3733631"/>
            <a:ext cx="10816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빈도 많은 순으로 한국어 표현 제공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61590" y="9184915"/>
            <a:ext cx="2484351" cy="692505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Lato Regular"/>
                <a:cs typeface="Lato Regular"/>
              </a:rPr>
              <a:t>Alexa Echo</a:t>
            </a:r>
            <a:endParaRPr lang="id-ID" b="1" dirty="0">
              <a:solidFill>
                <a:srgbClr val="002060"/>
              </a:solidFill>
              <a:latin typeface="Lato Regular"/>
              <a:cs typeface="Lato Regula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18411" y="6284960"/>
            <a:ext cx="1209964" cy="692505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Lato Regular"/>
                <a:cs typeface="Lato Regular"/>
              </a:rPr>
              <a:t>User</a:t>
            </a:r>
            <a:endParaRPr lang="id-ID" b="1" dirty="0">
              <a:solidFill>
                <a:srgbClr val="002060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9258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4836114" y="1285490"/>
            <a:ext cx="8592096" cy="1079853"/>
            <a:chOff x="1197720" y="1285490"/>
            <a:chExt cx="2990226" cy="1079853"/>
          </a:xfrm>
        </p:grpSpPr>
        <p:sp>
          <p:nvSpPr>
            <p:cNvPr id="26" name="Rectangle 1"/>
            <p:cNvSpPr>
              <a:spLocks/>
            </p:cNvSpPr>
            <p:nvPr/>
          </p:nvSpPr>
          <p:spPr bwMode="auto">
            <a:xfrm>
              <a:off x="1197720" y="1285490"/>
              <a:ext cx="2990226" cy="83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5401" b="1" dirty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Basic Spec : Learning Korean</a:t>
              </a:r>
            </a:p>
          </p:txBody>
        </p:sp>
        <p:sp>
          <p:nvSpPr>
            <p:cNvPr id="27" name="Rectangle 76"/>
            <p:cNvSpPr/>
            <p:nvPr/>
          </p:nvSpPr>
          <p:spPr>
            <a:xfrm>
              <a:off x="1323061" y="2319624"/>
              <a:ext cx="273953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213990" y="5996979"/>
            <a:ext cx="3082550" cy="1299560"/>
            <a:chOff x="4086767" y="5199905"/>
            <a:chExt cx="5262505" cy="2338034"/>
          </a:xfrm>
        </p:grpSpPr>
        <p:sp>
          <p:nvSpPr>
            <p:cNvPr id="2" name="타원형 설명선 1"/>
            <p:cNvSpPr/>
            <p:nvPr/>
          </p:nvSpPr>
          <p:spPr>
            <a:xfrm rot="5400000">
              <a:off x="5549003" y="3737669"/>
              <a:ext cx="2338034" cy="5262505"/>
            </a:xfrm>
            <a:prstGeom prst="wedgeEllipseCallout">
              <a:avLst>
                <a:gd name="adj1" fmla="val -41012"/>
                <a:gd name="adj2" fmla="val 614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879027" y="5726499"/>
              <a:ext cx="4422710" cy="74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41B3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Start Quiz</a:t>
              </a:r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365950" y="6716459"/>
            <a:ext cx="4062260" cy="1845921"/>
            <a:chOff x="9734306" y="8031498"/>
            <a:chExt cx="4062260" cy="1845921"/>
          </a:xfrm>
        </p:grpSpPr>
        <p:sp>
          <p:nvSpPr>
            <p:cNvPr id="9" name="타원형 설명선 8"/>
            <p:cNvSpPr/>
            <p:nvPr/>
          </p:nvSpPr>
          <p:spPr>
            <a:xfrm rot="5400000">
              <a:off x="10842475" y="6923329"/>
              <a:ext cx="1845921" cy="4062260"/>
            </a:xfrm>
            <a:prstGeom prst="wedgeEllipseCallout">
              <a:avLst>
                <a:gd name="adj1" fmla="val -34402"/>
                <a:gd name="adj2" fmla="val -6232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00303" y="8354294"/>
              <a:ext cx="30279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41B3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‘Hello’ ‘</a:t>
              </a:r>
              <a:r>
                <a:rPr lang="ko-KR" altLang="en-US" b="1" dirty="0">
                  <a:solidFill>
                    <a:srgbClr val="041B31"/>
                  </a:solidFill>
                  <a:latin typeface="Lato Semibold" panose="020F0502020204030203" pitchFamily="34" charset="0"/>
                  <a:cs typeface="Lato Semibold" panose="020F0502020204030203" pitchFamily="34" charset="0"/>
                </a:rPr>
                <a:t>안녕하세요</a:t>
              </a:r>
              <a:r>
                <a:rPr lang="en-US" altLang="ko-KR" b="1" dirty="0">
                  <a:solidFill>
                    <a:srgbClr val="041B3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’</a:t>
              </a:r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192498" y="3733631"/>
            <a:ext cx="10816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한국어 </a:t>
            </a:r>
            <a:r>
              <a:rPr lang="en-US" altLang="ko-KR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Quiz </a:t>
            </a:r>
            <a:r>
              <a:rPr lang="ko-KR" altLang="en-US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제공</a:t>
            </a:r>
            <a:endParaRPr lang="ko-KR" altLang="en-US" dirty="0"/>
          </a:p>
        </p:txBody>
      </p:sp>
      <p:sp>
        <p:nvSpPr>
          <p:cNvPr id="12" name="Freeform 46"/>
          <p:cNvSpPr>
            <a:spLocks noChangeArrowheads="1"/>
          </p:cNvSpPr>
          <p:nvPr/>
        </p:nvSpPr>
        <p:spPr bwMode="auto">
          <a:xfrm>
            <a:off x="2192498" y="5441401"/>
            <a:ext cx="861791" cy="807628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914705">
              <a:defRPr/>
            </a:pPr>
            <a:endParaRPr lang="en-US" sz="2701" dirty="0">
              <a:latin typeface="Lato Light"/>
              <a:cs typeface="Lato Ligh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4208" y="6289678"/>
            <a:ext cx="1595406" cy="1595406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4213991" y="8562381"/>
            <a:ext cx="2035294" cy="1299560"/>
            <a:chOff x="4086768" y="5199905"/>
            <a:chExt cx="5728990" cy="2338034"/>
          </a:xfrm>
        </p:grpSpPr>
        <p:sp>
          <p:nvSpPr>
            <p:cNvPr id="15" name="타원형 설명선 14"/>
            <p:cNvSpPr/>
            <p:nvPr/>
          </p:nvSpPr>
          <p:spPr>
            <a:xfrm rot="5400000">
              <a:off x="5549004" y="3737669"/>
              <a:ext cx="2338034" cy="5262505"/>
            </a:xfrm>
            <a:prstGeom prst="wedgeEllipseCallout">
              <a:avLst>
                <a:gd name="adj1" fmla="val -33832"/>
                <a:gd name="adj2" fmla="val 793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93047" y="5787513"/>
              <a:ext cx="4422711" cy="1162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41B3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Yes</a:t>
              </a:r>
              <a:endParaRPr lang="ko-KR" altLang="en-US" dirty="0"/>
            </a:p>
          </p:txBody>
        </p:sp>
      </p:grpSp>
      <p:sp>
        <p:nvSpPr>
          <p:cNvPr id="17" name="Freeform 46"/>
          <p:cNvSpPr>
            <a:spLocks noChangeArrowheads="1"/>
          </p:cNvSpPr>
          <p:nvPr/>
        </p:nvSpPr>
        <p:spPr bwMode="auto">
          <a:xfrm>
            <a:off x="2192498" y="8028136"/>
            <a:ext cx="861791" cy="807628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914705">
              <a:defRPr/>
            </a:pPr>
            <a:endParaRPr lang="en-US" sz="2701" dirty="0">
              <a:latin typeface="Lato Light"/>
              <a:cs typeface="Lato Light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9365949" y="9878140"/>
            <a:ext cx="4062260" cy="1845921"/>
            <a:chOff x="9734306" y="8031498"/>
            <a:chExt cx="4062260" cy="1845921"/>
          </a:xfrm>
        </p:grpSpPr>
        <p:sp>
          <p:nvSpPr>
            <p:cNvPr id="19" name="타원형 설명선 18"/>
            <p:cNvSpPr/>
            <p:nvPr/>
          </p:nvSpPr>
          <p:spPr>
            <a:xfrm rot="5400000">
              <a:off x="10842475" y="6923329"/>
              <a:ext cx="1845921" cy="4062260"/>
            </a:xfrm>
            <a:prstGeom prst="wedgeEllipseCallout">
              <a:avLst>
                <a:gd name="adj1" fmla="val -34402"/>
                <a:gd name="adj2" fmla="val -6232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53533" y="8631293"/>
              <a:ext cx="33746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41B3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Correct answer</a:t>
              </a:r>
              <a:endParaRPr lang="ko-KR" altLang="en-US" dirty="0"/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4207" y="9451359"/>
            <a:ext cx="1595406" cy="15954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018411" y="6284960"/>
            <a:ext cx="1209964" cy="692505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Lato Regular"/>
                <a:cs typeface="Lato Regular"/>
              </a:rPr>
              <a:t>User</a:t>
            </a:r>
            <a:endParaRPr lang="id-ID" b="1" dirty="0">
              <a:solidFill>
                <a:srgbClr val="002060"/>
              </a:solidFill>
              <a:latin typeface="Lato Regular"/>
              <a:cs typeface="Lato Regula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649734" y="7893331"/>
            <a:ext cx="2484351" cy="692505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Lato Regular"/>
                <a:cs typeface="Lato Regular"/>
              </a:rPr>
              <a:t>Alexa Echo</a:t>
            </a:r>
            <a:endParaRPr lang="id-ID" b="1" dirty="0">
              <a:solidFill>
                <a:srgbClr val="002060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0703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6362947" y="1285490"/>
            <a:ext cx="5538401" cy="1079854"/>
            <a:chOff x="1729089" y="1285490"/>
            <a:chExt cx="1927477" cy="1079854"/>
          </a:xfrm>
        </p:grpSpPr>
        <p:sp>
          <p:nvSpPr>
            <p:cNvPr id="26" name="Rectangle 1"/>
            <p:cNvSpPr>
              <a:spLocks/>
            </p:cNvSpPr>
            <p:nvPr/>
          </p:nvSpPr>
          <p:spPr bwMode="auto">
            <a:xfrm>
              <a:off x="1729097" y="1285490"/>
              <a:ext cx="1927469" cy="83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5401" b="1" dirty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Basic Spec : K-pop</a:t>
              </a:r>
            </a:p>
          </p:txBody>
        </p:sp>
        <p:sp>
          <p:nvSpPr>
            <p:cNvPr id="27" name="Rectangle 76"/>
            <p:cNvSpPr/>
            <p:nvPr/>
          </p:nvSpPr>
          <p:spPr>
            <a:xfrm>
              <a:off x="1729089" y="2319624"/>
              <a:ext cx="1927477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5" name="내용 개체 틀 4"/>
          <p:cNvSpPr txBox="1">
            <a:spLocks/>
          </p:cNvSpPr>
          <p:nvPr/>
        </p:nvSpPr>
        <p:spPr>
          <a:xfrm>
            <a:off x="2602524" y="3587261"/>
            <a:ext cx="13053988" cy="7901353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4000" b="1" dirty="0">
                <a:solidFill>
                  <a:srgbClr val="041B3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인기</a:t>
            </a:r>
            <a:r>
              <a:rPr lang="en-US" altLang="ko-KR" sz="4000" b="1" dirty="0">
                <a:solidFill>
                  <a:srgbClr val="041B3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ko-KR" altLang="en-US" sz="4000" b="1" dirty="0">
                <a:solidFill>
                  <a:srgbClr val="041B3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차트 상위 곡 정보 제공</a:t>
            </a:r>
            <a:endParaRPr lang="en-US" altLang="ko-KR" sz="4000" b="1" dirty="0">
              <a:solidFill>
                <a:srgbClr val="041B31"/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해당 곡을 부른 가수의 다른 곡이나 그 앨범에 있는 다른 곡 </a:t>
            </a:r>
            <a:r>
              <a:rPr lang="en-US" altLang="ko-KR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3</a:t>
            </a:r>
            <a:r>
              <a:rPr lang="ko-KR" altLang="en-US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개 이상 추천</a:t>
            </a:r>
            <a:endParaRPr lang="en-US" altLang="ko-KR" sz="4000" b="1" dirty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해당 곡 가사 읽어주기 </a:t>
            </a:r>
            <a:r>
              <a:rPr lang="ko-KR" altLang="en-US" sz="40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서비스</a:t>
            </a:r>
            <a:r>
              <a:rPr lang="en-US" altLang="ko-KR" sz="40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endParaRPr lang="en-US" altLang="ko-KR" sz="4000" b="1" dirty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User</a:t>
            </a:r>
            <a:r>
              <a:rPr lang="ko-KR" altLang="en-US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의 상황에 맞는 노래 </a:t>
            </a:r>
            <a:r>
              <a:rPr lang="en-US" altLang="ko-KR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3</a:t>
            </a:r>
            <a:r>
              <a:rPr lang="ko-KR" altLang="en-US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개 이상 추천</a:t>
            </a:r>
            <a:endParaRPr lang="en-US" altLang="ko-KR" sz="4000" b="1" dirty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29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6956860" y="1285490"/>
            <a:ext cx="4350574" cy="1079854"/>
            <a:chOff x="1935783" y="1285490"/>
            <a:chExt cx="1514089" cy="1079854"/>
          </a:xfrm>
        </p:grpSpPr>
        <p:sp>
          <p:nvSpPr>
            <p:cNvPr id="26" name="Rectangle 1"/>
            <p:cNvSpPr>
              <a:spLocks/>
            </p:cNvSpPr>
            <p:nvPr/>
          </p:nvSpPr>
          <p:spPr bwMode="auto">
            <a:xfrm>
              <a:off x="1935791" y="1285490"/>
              <a:ext cx="1514081" cy="83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5401" b="1" dirty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Current Status</a:t>
              </a:r>
            </a:p>
          </p:txBody>
        </p:sp>
        <p:sp>
          <p:nvSpPr>
            <p:cNvPr id="27" name="Rectangle 76"/>
            <p:cNvSpPr/>
            <p:nvPr/>
          </p:nvSpPr>
          <p:spPr>
            <a:xfrm>
              <a:off x="1935783" y="2319624"/>
              <a:ext cx="1514089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5" name="내용 개체 틀 4"/>
          <p:cNvSpPr txBox="1">
            <a:spLocks/>
          </p:cNvSpPr>
          <p:nvPr/>
        </p:nvSpPr>
        <p:spPr>
          <a:xfrm>
            <a:off x="2602524" y="3587261"/>
            <a:ext cx="13053988" cy="7901353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담당자와 프로젝트 방향 설정</a:t>
            </a:r>
            <a:endParaRPr lang="en-US" altLang="ko-KR" sz="4000" b="1" dirty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프로젝트 개괄 이해</a:t>
            </a:r>
            <a:r>
              <a:rPr lang="en-US" altLang="ko-KR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ko-KR" altLang="en-US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및 평가 기준표 작성</a:t>
            </a:r>
            <a:endParaRPr lang="en-US" altLang="ko-KR" sz="4000" b="1" dirty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구현 범위 구체화 및 구현 방안 선택</a:t>
            </a:r>
            <a:endParaRPr lang="en-US" altLang="ko-KR" sz="4000" b="1" dirty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향후 일정 협의</a:t>
            </a:r>
            <a:endParaRPr lang="en-US" altLang="ko-KR" sz="4000" b="1" dirty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4000" b="1" dirty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사전 지식의 이해</a:t>
            </a:r>
            <a:endParaRPr lang="en-US" altLang="ko-KR" sz="4000" b="1" dirty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Architecture</a:t>
            </a:r>
            <a:r>
              <a:rPr lang="ko-KR" altLang="en-US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에 대한 이해</a:t>
            </a:r>
            <a:endParaRPr lang="en-US" altLang="ko-KR" sz="4000" b="1" dirty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Lambda function </a:t>
            </a:r>
            <a:r>
              <a:rPr lang="ko-KR" altLang="en-US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구현을 통한 </a:t>
            </a:r>
            <a:r>
              <a:rPr lang="en-US" altLang="ko-KR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app </a:t>
            </a:r>
            <a:r>
              <a:rPr lang="ko-KR" altLang="en-US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개발 과정 이해</a:t>
            </a:r>
            <a:endParaRPr lang="en-US" altLang="ko-KR" sz="4000" b="1" dirty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DB modeling </a:t>
            </a:r>
            <a:r>
              <a:rPr lang="ko-KR" altLang="en-US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방향에 대한 논의</a:t>
            </a:r>
            <a:endParaRPr lang="en-US" altLang="ko-KR" sz="4000" b="1" dirty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82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7281467" y="1285490"/>
            <a:ext cx="3701359" cy="1079854"/>
            <a:chOff x="2048753" y="1285490"/>
            <a:chExt cx="1288149" cy="1079854"/>
          </a:xfrm>
        </p:grpSpPr>
        <p:sp>
          <p:nvSpPr>
            <p:cNvPr id="26" name="Rectangle 1"/>
            <p:cNvSpPr>
              <a:spLocks/>
            </p:cNvSpPr>
            <p:nvPr/>
          </p:nvSpPr>
          <p:spPr bwMode="auto">
            <a:xfrm>
              <a:off x="2048762" y="1285490"/>
              <a:ext cx="1288140" cy="83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5401" b="1" dirty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Further Plan</a:t>
              </a:r>
            </a:p>
          </p:txBody>
        </p:sp>
        <p:sp>
          <p:nvSpPr>
            <p:cNvPr id="27" name="Rectangle 76"/>
            <p:cNvSpPr/>
            <p:nvPr/>
          </p:nvSpPr>
          <p:spPr>
            <a:xfrm>
              <a:off x="2048753" y="2319624"/>
              <a:ext cx="1288149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5" name="내용 개체 틀 4"/>
          <p:cNvSpPr txBox="1">
            <a:spLocks/>
          </p:cNvSpPr>
          <p:nvPr/>
        </p:nvSpPr>
        <p:spPr>
          <a:xfrm>
            <a:off x="2602524" y="4618893"/>
            <a:ext cx="13053988" cy="6869722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Collaborative Filtering </a:t>
            </a:r>
            <a:r>
              <a:rPr lang="ko-KR" altLang="en-US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추천 알고리즘 구현</a:t>
            </a:r>
            <a:endParaRPr lang="en-US" altLang="ko-KR" sz="4000" b="1" dirty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4000" b="1" dirty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API </a:t>
            </a:r>
            <a:r>
              <a:rPr lang="ko-KR" altLang="en-US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호출 시간을 줄이기 위한 </a:t>
            </a:r>
            <a:r>
              <a:rPr lang="en-US" altLang="ko-KR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Data Caching </a:t>
            </a:r>
            <a:r>
              <a:rPr lang="ko-KR" altLang="en-US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구현</a:t>
            </a:r>
            <a:endParaRPr lang="en-US" altLang="ko-KR" sz="4000" b="1" dirty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88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4128390" y="1285490"/>
            <a:ext cx="10007547" cy="1079854"/>
            <a:chOff x="951417" y="1285490"/>
            <a:chExt cx="3482831" cy="1079854"/>
          </a:xfrm>
        </p:grpSpPr>
        <p:sp>
          <p:nvSpPr>
            <p:cNvPr id="26" name="Rectangle 1"/>
            <p:cNvSpPr>
              <a:spLocks/>
            </p:cNvSpPr>
            <p:nvPr/>
          </p:nvSpPr>
          <p:spPr bwMode="auto">
            <a:xfrm>
              <a:off x="951417" y="1285490"/>
              <a:ext cx="3482831" cy="83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5401" b="1" dirty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Division and Assignment of Work</a:t>
              </a:r>
            </a:p>
          </p:txBody>
        </p:sp>
        <p:sp>
          <p:nvSpPr>
            <p:cNvPr id="27" name="Rectangle 76"/>
            <p:cNvSpPr/>
            <p:nvPr/>
          </p:nvSpPr>
          <p:spPr>
            <a:xfrm>
              <a:off x="1048595" y="2319624"/>
              <a:ext cx="3288465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" name="내용 개체 틀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74223"/>
              </p:ext>
            </p:extLst>
          </p:nvPr>
        </p:nvGraphicFramePr>
        <p:xfrm>
          <a:off x="1054821" y="3188520"/>
          <a:ext cx="16154656" cy="10781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99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746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26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항목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담당자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6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41B31"/>
                          </a:solidFill>
                          <a:latin typeface="+mj-ea"/>
                          <a:ea typeface="+mj-ea"/>
                        </a:rPr>
                        <a:t>Alexa</a:t>
                      </a:r>
                      <a:r>
                        <a:rPr lang="en-US" altLang="ko-KR" baseline="0" dirty="0">
                          <a:solidFill>
                            <a:srgbClr val="041B31"/>
                          </a:solidFill>
                          <a:latin typeface="+mj-ea"/>
                          <a:ea typeface="+mj-ea"/>
                        </a:rPr>
                        <a:t> Skills Kit intent </a:t>
                      </a:r>
                      <a:r>
                        <a:rPr lang="ko-KR" altLang="en-US" baseline="0" dirty="0">
                          <a:solidFill>
                            <a:srgbClr val="041B31"/>
                          </a:solidFill>
                          <a:latin typeface="+mj-ea"/>
                          <a:ea typeface="+mj-ea"/>
                        </a:rPr>
                        <a:t>목록 구현</a:t>
                      </a:r>
                      <a:endParaRPr lang="ko-KR" altLang="en-US" dirty="0">
                        <a:solidFill>
                          <a:srgbClr val="041B3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41B31"/>
                          </a:solidFill>
                          <a:latin typeface="+mj-ea"/>
                          <a:ea typeface="+mj-ea"/>
                        </a:rPr>
                        <a:t>기능별로</a:t>
                      </a:r>
                      <a:endParaRPr lang="ko-KR" altLang="en-US" dirty="0">
                        <a:solidFill>
                          <a:srgbClr val="041B3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6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41B31"/>
                          </a:solidFill>
                          <a:latin typeface="+mj-ea"/>
                          <a:ea typeface="+mj-ea"/>
                        </a:rPr>
                        <a:t>기계 번역 </a:t>
                      </a:r>
                      <a:r>
                        <a:rPr lang="en-US" altLang="ko-KR" dirty="0">
                          <a:solidFill>
                            <a:srgbClr val="041B31"/>
                          </a:solidFill>
                          <a:latin typeface="+mj-ea"/>
                          <a:ea typeface="+mj-ea"/>
                        </a:rPr>
                        <a:t>API </a:t>
                      </a:r>
                      <a:r>
                        <a:rPr lang="ko-KR" altLang="en-US" dirty="0">
                          <a:solidFill>
                            <a:srgbClr val="041B31"/>
                          </a:solidFill>
                          <a:latin typeface="+mj-ea"/>
                          <a:ea typeface="+mj-ea"/>
                        </a:rPr>
                        <a:t>호출 </a:t>
                      </a:r>
                      <a:r>
                        <a:rPr lang="en-US" altLang="ko-KR" dirty="0">
                          <a:solidFill>
                            <a:srgbClr val="041B31"/>
                          </a:solidFill>
                          <a:latin typeface="+mj-ea"/>
                          <a:ea typeface="+mj-ea"/>
                        </a:rPr>
                        <a:t>Lambda</a:t>
                      </a:r>
                      <a:r>
                        <a:rPr lang="en-US" altLang="ko-KR" baseline="0" dirty="0">
                          <a:solidFill>
                            <a:srgbClr val="041B31"/>
                          </a:solidFill>
                          <a:latin typeface="+mj-ea"/>
                          <a:ea typeface="+mj-ea"/>
                        </a:rPr>
                        <a:t> function </a:t>
                      </a:r>
                      <a:r>
                        <a:rPr lang="ko-KR" altLang="en-US" baseline="0" dirty="0">
                          <a:solidFill>
                            <a:srgbClr val="041B31"/>
                          </a:solidFill>
                          <a:latin typeface="+mj-ea"/>
                          <a:ea typeface="+mj-ea"/>
                        </a:rPr>
                        <a:t>구현</a:t>
                      </a:r>
                      <a:endParaRPr lang="ko-KR" altLang="en-US" dirty="0">
                        <a:solidFill>
                          <a:srgbClr val="041B3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41B31"/>
                          </a:solidFill>
                        </a:rPr>
                        <a:t>최영진</a:t>
                      </a:r>
                      <a:endParaRPr lang="ko-KR" altLang="en-US" dirty="0">
                        <a:solidFill>
                          <a:srgbClr val="041B3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6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41B31"/>
                          </a:solidFill>
                          <a:latin typeface="+mj-ea"/>
                          <a:ea typeface="+mj-ea"/>
                        </a:rPr>
                        <a:t>음성 합성 </a:t>
                      </a:r>
                      <a:r>
                        <a:rPr lang="en-US" altLang="ko-KR" dirty="0">
                          <a:solidFill>
                            <a:srgbClr val="041B31"/>
                          </a:solidFill>
                          <a:latin typeface="+mj-ea"/>
                          <a:ea typeface="+mj-ea"/>
                        </a:rPr>
                        <a:t>API </a:t>
                      </a:r>
                      <a:r>
                        <a:rPr lang="ko-KR" altLang="en-US" dirty="0">
                          <a:solidFill>
                            <a:srgbClr val="041B31"/>
                          </a:solidFill>
                          <a:latin typeface="+mj-ea"/>
                          <a:ea typeface="+mj-ea"/>
                        </a:rPr>
                        <a:t>호출</a:t>
                      </a:r>
                      <a:r>
                        <a:rPr lang="en-US" altLang="ko-KR" baseline="0" dirty="0">
                          <a:solidFill>
                            <a:srgbClr val="041B31"/>
                          </a:solidFill>
                          <a:latin typeface="+mj-ea"/>
                          <a:ea typeface="+mj-ea"/>
                        </a:rPr>
                        <a:t> Lambda function </a:t>
                      </a:r>
                      <a:r>
                        <a:rPr lang="ko-KR" altLang="en-US" baseline="0" dirty="0">
                          <a:solidFill>
                            <a:srgbClr val="041B31"/>
                          </a:solidFill>
                          <a:latin typeface="+mj-ea"/>
                          <a:ea typeface="+mj-ea"/>
                        </a:rPr>
                        <a:t>구현</a:t>
                      </a:r>
                      <a:endParaRPr lang="ko-KR" altLang="en-US" dirty="0">
                        <a:solidFill>
                          <a:srgbClr val="041B3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41B31"/>
                          </a:solidFill>
                        </a:rPr>
                        <a:t>최영진</a:t>
                      </a:r>
                      <a:endParaRPr lang="ko-KR" altLang="en-US" dirty="0">
                        <a:solidFill>
                          <a:srgbClr val="041B3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6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41B31"/>
                          </a:solidFill>
                          <a:latin typeface="+mj-ea"/>
                          <a:ea typeface="+mj-ea"/>
                        </a:rPr>
                        <a:t>DB</a:t>
                      </a:r>
                      <a:r>
                        <a:rPr lang="en-US" altLang="ko-KR" baseline="0" dirty="0">
                          <a:solidFill>
                            <a:srgbClr val="041B31"/>
                          </a:solidFill>
                          <a:latin typeface="+mj-ea"/>
                          <a:ea typeface="+mj-ea"/>
                        </a:rPr>
                        <a:t> modeling</a:t>
                      </a:r>
                      <a:endParaRPr lang="ko-KR" altLang="en-US" dirty="0">
                        <a:solidFill>
                          <a:srgbClr val="041B3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41B31"/>
                          </a:solidFill>
                        </a:rPr>
                        <a:t>기능별로</a:t>
                      </a:r>
                      <a:endParaRPr lang="ko-KR" altLang="en-US" dirty="0">
                        <a:solidFill>
                          <a:srgbClr val="041B3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6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kern="1200" dirty="0" smtClean="0">
                          <a:solidFill>
                            <a:srgbClr val="041B31"/>
                          </a:solidFill>
                          <a:latin typeface="+mj-ea"/>
                          <a:ea typeface="+mn-ea"/>
                          <a:cs typeface="+mn-cs"/>
                        </a:rPr>
                        <a:t>Learning Korean </a:t>
                      </a:r>
                      <a:r>
                        <a:rPr lang="ko-KR" altLang="en-US" sz="3600" kern="1200" dirty="0" smtClean="0">
                          <a:solidFill>
                            <a:srgbClr val="041B31"/>
                          </a:solidFill>
                          <a:latin typeface="+mj-ea"/>
                          <a:ea typeface="+mn-ea"/>
                          <a:cs typeface="+mn-cs"/>
                        </a:rPr>
                        <a:t>서비스 구현</a:t>
                      </a:r>
                      <a:endParaRPr lang="ko-KR" altLang="en-US" dirty="0">
                        <a:solidFill>
                          <a:srgbClr val="041B3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41B31"/>
                          </a:solidFill>
                        </a:rPr>
                        <a:t>최영진</a:t>
                      </a:r>
                      <a:endParaRPr lang="ko-KR" altLang="en-US" dirty="0">
                        <a:solidFill>
                          <a:srgbClr val="041B3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726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41B31"/>
                          </a:solidFill>
                          <a:latin typeface="+mj-ea"/>
                          <a:ea typeface="+mj-ea"/>
                        </a:rPr>
                        <a:t>차트 상위</a:t>
                      </a:r>
                      <a:endParaRPr lang="ko-KR" altLang="en-US" dirty="0">
                        <a:solidFill>
                          <a:srgbClr val="041B3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41B31"/>
                          </a:solidFill>
                        </a:rPr>
                        <a:t>이상훈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6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41B31"/>
                          </a:solidFill>
                          <a:latin typeface="+mj-ea"/>
                          <a:ea typeface="+mj-ea"/>
                        </a:rPr>
                        <a:t>해당 곡 아티스트의 다른 앨범 및 노래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41B31"/>
                          </a:solidFill>
                        </a:rPr>
                        <a:t>이상훈</a:t>
                      </a:r>
                      <a:endParaRPr lang="ko-KR" altLang="en-US" dirty="0">
                        <a:solidFill>
                          <a:srgbClr val="041B3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726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41B31"/>
                          </a:solidFill>
                          <a:latin typeface="+mj-ea"/>
                          <a:ea typeface="+mj-ea"/>
                        </a:rPr>
                        <a:t>가사</a:t>
                      </a:r>
                      <a:endParaRPr lang="ko-KR" altLang="en-US" dirty="0">
                        <a:solidFill>
                          <a:srgbClr val="041B3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41B31"/>
                          </a:solidFill>
                        </a:rPr>
                        <a:t>김준혁</a:t>
                      </a:r>
                      <a:endParaRPr lang="ko-KR" altLang="en-US" dirty="0">
                        <a:solidFill>
                          <a:srgbClr val="041B3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26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rgbClr val="041B31"/>
                          </a:solidFill>
                          <a:latin typeface="+mj-ea"/>
                          <a:ea typeface="+mj-ea"/>
                        </a:rPr>
                        <a:t>감정 상태에 </a:t>
                      </a:r>
                      <a:r>
                        <a:rPr lang="ko-KR" altLang="en-US" dirty="0" smtClean="0">
                          <a:solidFill>
                            <a:srgbClr val="041B31"/>
                          </a:solidFill>
                          <a:latin typeface="+mj-ea"/>
                          <a:ea typeface="+mj-ea"/>
                        </a:rPr>
                        <a:t>따른 곡 추천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41B31"/>
                          </a:solidFill>
                        </a:rPr>
                        <a:t>김준혁</a:t>
                      </a:r>
                      <a:endParaRPr lang="ko-KR" altLang="en-US" dirty="0">
                        <a:solidFill>
                          <a:srgbClr val="041B3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726845">
                <a:tc>
                  <a:txBody>
                    <a:bodyPr/>
                    <a:lstStyle/>
                    <a:p>
                      <a:pPr marL="0" marR="0" indent="0" algn="ctr" defTabSz="1828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kern="1200" dirty="0">
                          <a:solidFill>
                            <a:srgbClr val="041B31"/>
                          </a:solidFill>
                          <a:latin typeface="+mj-ea"/>
                          <a:ea typeface="+mn-ea"/>
                          <a:cs typeface="+mn-cs"/>
                        </a:rPr>
                        <a:t>추천 알고리즘 구현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41B31"/>
                          </a:solidFill>
                        </a:rPr>
                        <a:t>추후</a:t>
                      </a:r>
                      <a:endParaRPr lang="ko-KR" altLang="en-US" dirty="0">
                        <a:solidFill>
                          <a:srgbClr val="041B3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26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41B31"/>
                          </a:solidFill>
                          <a:latin typeface="+mj-ea"/>
                          <a:ea typeface="+mj-ea"/>
                        </a:rPr>
                        <a:t>Data cache </a:t>
                      </a:r>
                      <a:r>
                        <a:rPr lang="ko-KR" altLang="en-US" baseline="0" dirty="0">
                          <a:solidFill>
                            <a:srgbClr val="041B31"/>
                          </a:solidFill>
                          <a:latin typeface="+mj-ea"/>
                          <a:ea typeface="+mj-ea"/>
                        </a:rPr>
                        <a:t>구현</a:t>
                      </a:r>
                      <a:endParaRPr lang="ko-KR" altLang="en-US" dirty="0">
                        <a:solidFill>
                          <a:srgbClr val="041B3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41B31"/>
                          </a:solidFill>
                        </a:rPr>
                        <a:t>추후 </a:t>
                      </a:r>
                      <a:endParaRPr lang="ko-KR" altLang="en-US" dirty="0">
                        <a:solidFill>
                          <a:srgbClr val="041B3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26844">
                <a:tc>
                  <a:txBody>
                    <a:bodyPr/>
                    <a:lstStyle/>
                    <a:p>
                      <a:pPr marL="0" marR="0" indent="0" algn="ctr" defTabSz="1828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kern="1200" dirty="0">
                          <a:solidFill>
                            <a:srgbClr val="041B31"/>
                          </a:solidFill>
                          <a:latin typeface="+mj-ea"/>
                          <a:ea typeface="+mn-ea"/>
                          <a:cs typeface="+mn-cs"/>
                        </a:rPr>
                        <a:t>test case </a:t>
                      </a:r>
                      <a:r>
                        <a:rPr lang="ko-KR" altLang="en-US" sz="3600" kern="1200" dirty="0">
                          <a:solidFill>
                            <a:srgbClr val="041B31"/>
                          </a:solidFill>
                          <a:latin typeface="+mj-ea"/>
                          <a:ea typeface="+mn-ea"/>
                          <a:cs typeface="+mn-cs"/>
                        </a:rPr>
                        <a:t>생성 및 </a:t>
                      </a:r>
                      <a:r>
                        <a:rPr lang="en-US" altLang="ko-KR" sz="3600" kern="1200" dirty="0">
                          <a:solidFill>
                            <a:srgbClr val="041B31"/>
                          </a:solidFill>
                          <a:latin typeface="+mj-ea"/>
                          <a:ea typeface="+mn-ea"/>
                          <a:cs typeface="+mn-cs"/>
                        </a:rPr>
                        <a:t>test</a:t>
                      </a:r>
                      <a:endParaRPr lang="ko-KR" altLang="en-US" sz="3600" kern="1200" dirty="0">
                        <a:solidFill>
                          <a:srgbClr val="041B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41B31"/>
                          </a:solidFill>
                          <a:latin typeface="+mj-ea"/>
                          <a:ea typeface="+mj-ea"/>
                        </a:rPr>
                        <a:t>팀 전원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726845">
                <a:tc>
                  <a:txBody>
                    <a:bodyPr/>
                    <a:lstStyle/>
                    <a:p>
                      <a:pPr marL="0" marR="0" indent="0" algn="ctr" defTabSz="1828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kern="1200" dirty="0">
                          <a:solidFill>
                            <a:srgbClr val="041B31"/>
                          </a:solidFill>
                          <a:latin typeface="+mj-ea"/>
                          <a:ea typeface="+mn-ea"/>
                          <a:cs typeface="+mn-cs"/>
                        </a:rPr>
                        <a:t>Prototype</a:t>
                      </a:r>
                      <a:r>
                        <a:rPr lang="ko-KR" altLang="en-US" sz="3600" kern="1200" dirty="0">
                          <a:solidFill>
                            <a:srgbClr val="041B31"/>
                          </a:solidFill>
                          <a:latin typeface="+mj-ea"/>
                          <a:ea typeface="+mn-ea"/>
                          <a:cs typeface="+mn-cs"/>
                        </a:rPr>
                        <a:t>과 결과물의 성능 비교</a:t>
                      </a:r>
                      <a:r>
                        <a:rPr lang="ko-KR" altLang="en-US" sz="3600" kern="1200" baseline="0" dirty="0">
                          <a:solidFill>
                            <a:srgbClr val="041B31"/>
                          </a:solidFill>
                          <a:latin typeface="+mj-ea"/>
                          <a:ea typeface="+mn-ea"/>
                          <a:cs typeface="+mn-cs"/>
                        </a:rPr>
                        <a:t> 및 분석</a:t>
                      </a:r>
                      <a:endParaRPr lang="ko-KR" altLang="en-US" sz="3600" kern="1200" dirty="0">
                        <a:solidFill>
                          <a:srgbClr val="041B3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666275">
                <a:tc>
                  <a:txBody>
                    <a:bodyPr/>
                    <a:lstStyle/>
                    <a:p>
                      <a:pPr marL="0" marR="0" indent="0" algn="ctr" defTabSz="1828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kern="1200" dirty="0">
                          <a:solidFill>
                            <a:srgbClr val="041B31"/>
                          </a:solidFill>
                          <a:latin typeface="+mj-ea"/>
                          <a:ea typeface="+mn-ea"/>
                          <a:cs typeface="+mn-cs"/>
                        </a:rPr>
                        <a:t>추가 항목 연구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23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7777606" y="1285490"/>
            <a:ext cx="2709081" cy="1079854"/>
            <a:chOff x="2221420" y="1285490"/>
            <a:chExt cx="942816" cy="1079854"/>
          </a:xfrm>
        </p:grpSpPr>
        <p:sp>
          <p:nvSpPr>
            <p:cNvPr id="26" name="Rectangle 1"/>
            <p:cNvSpPr>
              <a:spLocks/>
            </p:cNvSpPr>
            <p:nvPr/>
          </p:nvSpPr>
          <p:spPr bwMode="auto">
            <a:xfrm>
              <a:off x="2221421" y="1285490"/>
              <a:ext cx="942814" cy="83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5401" b="1" dirty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Schedule</a:t>
              </a:r>
            </a:p>
          </p:txBody>
        </p:sp>
        <p:sp>
          <p:nvSpPr>
            <p:cNvPr id="27" name="Rectangle 76"/>
            <p:cNvSpPr/>
            <p:nvPr/>
          </p:nvSpPr>
          <p:spPr>
            <a:xfrm flipV="1">
              <a:off x="2221420" y="2319624"/>
              <a:ext cx="942816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18590"/>
              </p:ext>
            </p:extLst>
          </p:nvPr>
        </p:nvGraphicFramePr>
        <p:xfrm>
          <a:off x="501957" y="2823891"/>
          <a:ext cx="17223334" cy="9318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42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51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64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572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00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00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700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700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1512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92493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07002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88369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94306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1383322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</a:tblGrid>
              <a:tr h="490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9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월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10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월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11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월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12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5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2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3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4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1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2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3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4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1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2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3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4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1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2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68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사전지식 이해 및 개발 환경 구축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9/30</a:t>
                      </a:r>
                    </a:p>
                    <a:p>
                      <a:pPr latinLnBrk="1"/>
                      <a:r>
                        <a:rPr lang="ko-KR" altLang="en-US" sz="2000" b="0" dirty="0" err="1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스펙발표</a:t>
                      </a:r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8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err="1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Protoype</a:t>
                      </a:r>
                      <a:r>
                        <a:rPr lang="en-US" altLang="ko-KR" sz="20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 </a:t>
                      </a:r>
                      <a:r>
                        <a:rPr lang="ko-KR" altLang="en-US" sz="20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개발</a:t>
                      </a:r>
                      <a:endParaRPr lang="en-US" altLang="ko-KR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  <a:p>
                      <a:pPr latinLnBrk="1"/>
                      <a:r>
                        <a:rPr lang="en-US" altLang="ko-KR" sz="20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Alexa Skills Kit</a:t>
                      </a:r>
                      <a:r>
                        <a:rPr lang="en-US" altLang="ko-KR" sz="2000" b="0" baseline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 intent </a:t>
                      </a:r>
                      <a:r>
                        <a:rPr lang="ko-KR" altLang="en-US" sz="2000" b="0" baseline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구현</a:t>
                      </a:r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68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기계 번역</a:t>
                      </a:r>
                      <a:r>
                        <a:rPr lang="en-US" altLang="ko-KR" sz="20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, </a:t>
                      </a:r>
                      <a:r>
                        <a:rPr lang="ko-KR" altLang="en-US" sz="2000" b="0" baseline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음성 합성 </a:t>
                      </a:r>
                      <a:r>
                        <a:rPr lang="en-US" altLang="ko-KR" sz="2000" b="0" baseline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API </a:t>
                      </a:r>
                      <a:r>
                        <a:rPr lang="ko-KR" altLang="en-US" sz="2000" b="0" baseline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호출</a:t>
                      </a:r>
                      <a:endParaRPr lang="en-US" altLang="ko-KR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  <a:p>
                      <a:pPr latinLnBrk="1"/>
                      <a:r>
                        <a:rPr lang="en-US" altLang="ko-KR" sz="20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Lambda</a:t>
                      </a:r>
                      <a:r>
                        <a:rPr lang="en-US" altLang="ko-KR" sz="2000" b="0" baseline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 function </a:t>
                      </a:r>
                      <a:r>
                        <a:rPr lang="ko-KR" altLang="en-US" sz="2000" b="0" baseline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구현</a:t>
                      </a:r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50277">
                <a:tc>
                  <a:txBody>
                    <a:bodyPr/>
                    <a:lstStyle/>
                    <a:p>
                      <a:pPr marL="0" marR="0" indent="0" algn="l" defTabSz="1828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Lato Regular" panose="020F0502020204030203" pitchFamily="34" charset="0"/>
                          <a:ea typeface="+mn-ea"/>
                          <a:cs typeface="Lato Regular" panose="020F0502020204030203" pitchFamily="34" charset="0"/>
                        </a:rPr>
                        <a:t>DB modeling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55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Learning</a:t>
                      </a:r>
                      <a:r>
                        <a:rPr lang="en-US" altLang="ko-KR" sz="2000" b="0" baseline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 Korean </a:t>
                      </a:r>
                      <a:r>
                        <a:rPr lang="ko-KR" altLang="en-US" sz="2000" b="0" baseline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컨텐츠 구현</a:t>
                      </a:r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97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test</a:t>
                      </a:r>
                      <a:r>
                        <a:rPr lang="en-US" altLang="ko-KR" sz="2000" b="0" baseline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 case </a:t>
                      </a:r>
                      <a:r>
                        <a:rPr lang="ko-KR" altLang="en-US" sz="2000" b="0" baseline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생성 및 </a:t>
                      </a:r>
                      <a:r>
                        <a:rPr lang="en-US" altLang="ko-KR" sz="2000" b="0" baseline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test</a:t>
                      </a:r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828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Lato Regular" panose="020F0502020204030203" pitchFamily="34" charset="0"/>
                          <a:ea typeface="+mn-ea"/>
                          <a:cs typeface="Lato Regular" panose="020F0502020204030203" pitchFamily="34" charset="0"/>
                        </a:rPr>
                        <a:t>중간발표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98038">
                <a:tc>
                  <a:txBody>
                    <a:bodyPr/>
                    <a:lstStyle/>
                    <a:p>
                      <a:pPr marL="0" marR="0" indent="0" algn="l" defTabSz="1828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Lato Regular" panose="020F0502020204030203" pitchFamily="34" charset="0"/>
                          <a:ea typeface="+mn-ea"/>
                          <a:cs typeface="Lato Regular" panose="020F0502020204030203" pitchFamily="34" charset="0"/>
                        </a:rPr>
                        <a:t>K-pop 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Lato Regular" panose="020F0502020204030203" pitchFamily="34" charset="0"/>
                          <a:ea typeface="+mn-ea"/>
                          <a:cs typeface="Lato Regular" panose="020F0502020204030203" pitchFamily="34" charset="0"/>
                        </a:rPr>
                        <a:t>컨텐츠 구현</a:t>
                      </a:r>
                    </a:p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06948">
                <a:tc>
                  <a:txBody>
                    <a:bodyPr/>
                    <a:lstStyle/>
                    <a:p>
                      <a:pPr marL="0" marR="0" indent="0" algn="l" defTabSz="1828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Lato Regular" panose="020F0502020204030203" pitchFamily="34" charset="0"/>
                          <a:ea typeface="+mn-ea"/>
                          <a:cs typeface="Lato Regular" panose="020F0502020204030203" pitchFamily="34" charset="0"/>
                        </a:rPr>
                        <a:t>추천 알고리즘 구현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767158">
                <a:tc>
                  <a:txBody>
                    <a:bodyPr/>
                    <a:lstStyle/>
                    <a:p>
                      <a:pPr marL="0" marR="0" indent="0" algn="l" defTabSz="1828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Lato Regular" panose="020F0502020204030203" pitchFamily="34" charset="0"/>
                          <a:ea typeface="+mn-ea"/>
                          <a:cs typeface="Lato Regular" panose="020F0502020204030203" pitchFamily="34" charset="0"/>
                        </a:rPr>
                        <a:t>Data</a:t>
                      </a:r>
                      <a:r>
                        <a:rPr lang="en-US" altLang="ko-KR" sz="2000" b="0" kern="1200" baseline="0" dirty="0">
                          <a:solidFill>
                            <a:schemeClr val="tx1"/>
                          </a:solidFill>
                          <a:latin typeface="Lato Regular" panose="020F0502020204030203" pitchFamily="34" charset="0"/>
                          <a:ea typeface="+mn-ea"/>
                          <a:cs typeface="Lato Regular" panose="020F0502020204030203" pitchFamily="34" charset="0"/>
                        </a:rPr>
                        <a:t> caching </a:t>
                      </a:r>
                      <a:r>
                        <a:rPr lang="ko-KR" altLang="en-US" sz="2000" b="0" kern="1200" baseline="0" dirty="0">
                          <a:solidFill>
                            <a:schemeClr val="tx1"/>
                          </a:solidFill>
                          <a:latin typeface="Lato Regular" panose="020F0502020204030203" pitchFamily="34" charset="0"/>
                          <a:ea typeface="+mn-ea"/>
                          <a:cs typeface="Lato Regular" panose="020F0502020204030203" pitchFamily="34" charset="0"/>
                        </a:rPr>
                        <a:t>구현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Lato Regular" panose="020F0502020204030203" pitchFamily="34" charset="0"/>
                        <a:ea typeface="+mn-ea"/>
                        <a:cs typeface="Lato Regular" panose="020F0502020204030203" pitchFamily="34" charset="0"/>
                      </a:endParaRPr>
                    </a:p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kern="1200" dirty="0">
                        <a:solidFill>
                          <a:schemeClr val="tx1"/>
                        </a:solidFill>
                        <a:latin typeface="Lato Regular" panose="020F0502020204030203" pitchFamily="34" charset="0"/>
                        <a:ea typeface="+mn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29299">
                <a:tc>
                  <a:txBody>
                    <a:bodyPr/>
                    <a:lstStyle/>
                    <a:p>
                      <a:pPr marL="0" marR="0" indent="0" algn="l" defTabSz="1828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Lato Regular" panose="020F0502020204030203" pitchFamily="34" charset="0"/>
                          <a:ea typeface="+mn-ea"/>
                          <a:cs typeface="Lato Regular" panose="020F0502020204030203" pitchFamily="34" charset="0"/>
                        </a:rPr>
                        <a:t>Test 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Lato Regular" panose="020F0502020204030203" pitchFamily="34" charset="0"/>
                          <a:ea typeface="+mn-ea"/>
                          <a:cs typeface="Lato Regular" panose="020F0502020204030203" pitchFamily="34" charset="0"/>
                        </a:rPr>
                        <a:t>및 성능 평가</a:t>
                      </a:r>
                    </a:p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12/9</a:t>
                      </a:r>
                    </a:p>
                    <a:p>
                      <a:pPr latinLnBrk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Lato Regular" panose="020F0502020204030203" pitchFamily="34" charset="0"/>
                          <a:ea typeface="+mn-ea"/>
                          <a:cs typeface="Lato Regular" panose="020F0502020204030203" pitchFamily="34" charset="0"/>
                        </a:rPr>
                        <a:t>시연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kern="1200" dirty="0">
                        <a:solidFill>
                          <a:schemeClr val="tx1"/>
                        </a:solidFill>
                        <a:latin typeface="Lato Regular" panose="020F0502020204030203" pitchFamily="34" charset="0"/>
                        <a:ea typeface="+mn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292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최종 발표 준비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0" dirty="0">
                        <a:latin typeface="Lato Regular" panose="020F0502020204030203" pitchFamily="34" charset="0"/>
                        <a:ea typeface="+mj-ea"/>
                        <a:cs typeface="Lato Regular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12/16</a:t>
                      </a:r>
                    </a:p>
                    <a:p>
                      <a:pPr latinLnBrk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Lato Regular" panose="020F0502020204030203" pitchFamily="34" charset="0"/>
                          <a:ea typeface="+mn-ea"/>
                          <a:cs typeface="Lato Regular" panose="020F0502020204030203" pitchFamily="34" charset="0"/>
                        </a:rPr>
                        <a:t>최종 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2727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08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23061" y="1285490"/>
            <a:ext cx="2739533" cy="1079853"/>
            <a:chOff x="1323061" y="1285490"/>
            <a:chExt cx="2739533" cy="1079853"/>
          </a:xfrm>
        </p:grpSpPr>
        <p:sp>
          <p:nvSpPr>
            <p:cNvPr id="34" name="Rectangle 1"/>
            <p:cNvSpPr>
              <a:spLocks/>
            </p:cNvSpPr>
            <p:nvPr/>
          </p:nvSpPr>
          <p:spPr bwMode="auto">
            <a:xfrm>
              <a:off x="1323061" y="1285490"/>
              <a:ext cx="2739533" cy="83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5401" b="1" dirty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Contents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323061" y="2319624"/>
              <a:ext cx="273953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873637" y="2769026"/>
            <a:ext cx="10531542" cy="8180327"/>
            <a:chOff x="1873637" y="2769027"/>
            <a:chExt cx="8911594" cy="6922040"/>
          </a:xfrm>
        </p:grpSpPr>
        <p:sp>
          <p:nvSpPr>
            <p:cNvPr id="33" name="TextBox 32"/>
            <p:cNvSpPr txBox="1"/>
            <p:nvPr/>
          </p:nvSpPr>
          <p:spPr>
            <a:xfrm>
              <a:off x="2612111" y="2828401"/>
              <a:ext cx="8173120" cy="333425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just">
                <a:lnSpc>
                  <a:spcPts val="2600"/>
                </a:lnSpc>
              </a:pPr>
              <a:r>
                <a:rPr lang="en-US" sz="3200" b="1" dirty="0">
                  <a:latin typeface="Lato Light"/>
                  <a:ea typeface="Open Sans" panose="020B0606030504020204" pitchFamily="34" charset="0"/>
                  <a:cs typeface="Lato Light"/>
                </a:rPr>
                <a:t>Overview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873637" y="2769027"/>
              <a:ext cx="302864" cy="30294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sz="2701"/>
            </a:p>
          </p:txBody>
        </p:sp>
        <p:sp>
          <p:nvSpPr>
            <p:cNvPr id="38" name="Oval 37"/>
            <p:cNvSpPr/>
            <p:nvPr/>
          </p:nvSpPr>
          <p:spPr>
            <a:xfrm>
              <a:off x="1873637" y="3513806"/>
              <a:ext cx="302864" cy="30294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sz="2701"/>
            </a:p>
          </p:txBody>
        </p:sp>
        <p:sp>
          <p:nvSpPr>
            <p:cNvPr id="43" name="Oval 42"/>
            <p:cNvSpPr/>
            <p:nvPr/>
          </p:nvSpPr>
          <p:spPr>
            <a:xfrm>
              <a:off x="1873637" y="4258585"/>
              <a:ext cx="302864" cy="302943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sz="2701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12111" y="3542454"/>
              <a:ext cx="8173120" cy="337465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just">
                <a:lnSpc>
                  <a:spcPts val="2600"/>
                </a:lnSpc>
              </a:pPr>
              <a:r>
                <a:rPr lang="en-US" sz="3200" b="1" dirty="0">
                  <a:latin typeface="Lato Light"/>
                  <a:ea typeface="Open Sans" panose="020B0606030504020204" pitchFamily="34" charset="0"/>
                  <a:cs typeface="Lato Light"/>
                </a:rPr>
                <a:t>Goal / Problem &amp; Requirement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12111" y="4258585"/>
              <a:ext cx="8173120" cy="337465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just">
                <a:lnSpc>
                  <a:spcPts val="2600"/>
                </a:lnSpc>
              </a:pPr>
              <a:r>
                <a:rPr lang="en-US" sz="3200" b="1" dirty="0">
                  <a:latin typeface="Lato Light"/>
                  <a:ea typeface="Open Sans" panose="020B0606030504020204" pitchFamily="34" charset="0"/>
                  <a:cs typeface="Lato Light"/>
                </a:rPr>
                <a:t>Approach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12111" y="5000686"/>
              <a:ext cx="8173120" cy="28555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just">
                <a:lnSpc>
                  <a:spcPts val="2600"/>
                </a:lnSpc>
              </a:pPr>
              <a:r>
                <a:rPr lang="en-US" sz="3200" b="1" dirty="0">
                  <a:latin typeface="Lato Light"/>
                  <a:ea typeface="Open Sans" panose="020B0606030504020204" pitchFamily="34" charset="0"/>
                  <a:cs typeface="Lato Light"/>
                </a:rPr>
                <a:t>Development Environment</a:t>
              </a:r>
            </a:p>
          </p:txBody>
        </p:sp>
        <p:sp>
          <p:nvSpPr>
            <p:cNvPr id="46" name="Oval 34"/>
            <p:cNvSpPr/>
            <p:nvPr/>
          </p:nvSpPr>
          <p:spPr>
            <a:xfrm>
              <a:off x="1873637" y="4941312"/>
              <a:ext cx="302864" cy="30294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sz="2701"/>
            </a:p>
          </p:txBody>
        </p:sp>
        <p:sp>
          <p:nvSpPr>
            <p:cNvPr id="47" name="Oval 37"/>
            <p:cNvSpPr/>
            <p:nvPr/>
          </p:nvSpPr>
          <p:spPr>
            <a:xfrm>
              <a:off x="1873637" y="5686091"/>
              <a:ext cx="302864" cy="30294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sz="2701"/>
            </a:p>
          </p:txBody>
        </p:sp>
        <p:sp>
          <p:nvSpPr>
            <p:cNvPr id="48" name="Oval 42"/>
            <p:cNvSpPr/>
            <p:nvPr/>
          </p:nvSpPr>
          <p:spPr>
            <a:xfrm>
              <a:off x="1873637" y="6430870"/>
              <a:ext cx="302864" cy="302943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sz="2701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12111" y="5714739"/>
              <a:ext cx="8173120" cy="337465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just">
                <a:lnSpc>
                  <a:spcPts val="2600"/>
                </a:lnSpc>
              </a:pPr>
              <a:r>
                <a:rPr lang="en-US" sz="3200" b="1" dirty="0">
                  <a:latin typeface="Lato Light"/>
                  <a:ea typeface="Open Sans" panose="020B0606030504020204" pitchFamily="34" charset="0"/>
                  <a:cs typeface="Lato Light"/>
                </a:rPr>
                <a:t>Architecture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612111" y="6430870"/>
              <a:ext cx="8173120" cy="337465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just">
                <a:lnSpc>
                  <a:spcPts val="2600"/>
                </a:lnSpc>
              </a:pPr>
              <a:r>
                <a:rPr lang="en-US" sz="3200" b="1" dirty="0">
                  <a:latin typeface="Lato Light"/>
                  <a:ea typeface="Open Sans" panose="020B0606030504020204" pitchFamily="34" charset="0"/>
                  <a:cs typeface="Lato Light"/>
                </a:rPr>
                <a:t>Basic Spec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612111" y="7177144"/>
              <a:ext cx="8173120" cy="337465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just">
                <a:lnSpc>
                  <a:spcPts val="2600"/>
                </a:lnSpc>
              </a:pPr>
              <a:r>
                <a:rPr lang="en-US" sz="3200" b="1" dirty="0">
                  <a:latin typeface="Lato Light"/>
                  <a:ea typeface="Open Sans" panose="020B0606030504020204" pitchFamily="34" charset="0"/>
                  <a:cs typeface="Lato Light"/>
                </a:rPr>
                <a:t>Current Status</a:t>
              </a:r>
            </a:p>
          </p:txBody>
        </p:sp>
        <p:sp>
          <p:nvSpPr>
            <p:cNvPr id="56" name="Oval 34"/>
            <p:cNvSpPr/>
            <p:nvPr/>
          </p:nvSpPr>
          <p:spPr>
            <a:xfrm>
              <a:off x="1873637" y="7117770"/>
              <a:ext cx="302864" cy="30294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sz="2701"/>
            </a:p>
          </p:txBody>
        </p:sp>
        <p:sp>
          <p:nvSpPr>
            <p:cNvPr id="76" name="Oval 37"/>
            <p:cNvSpPr/>
            <p:nvPr/>
          </p:nvSpPr>
          <p:spPr>
            <a:xfrm>
              <a:off x="1873637" y="7862549"/>
              <a:ext cx="302864" cy="30294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sz="2701"/>
            </a:p>
          </p:txBody>
        </p:sp>
        <p:sp>
          <p:nvSpPr>
            <p:cNvPr id="78" name="Oval 42"/>
            <p:cNvSpPr/>
            <p:nvPr/>
          </p:nvSpPr>
          <p:spPr>
            <a:xfrm>
              <a:off x="1873637" y="8607328"/>
              <a:ext cx="302864" cy="302943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sz="2701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612111" y="7891197"/>
              <a:ext cx="8173120" cy="337465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just">
                <a:lnSpc>
                  <a:spcPts val="2600"/>
                </a:lnSpc>
              </a:pPr>
              <a:r>
                <a:rPr lang="en-US" sz="3200" b="1" dirty="0">
                  <a:latin typeface="Lato Light"/>
                  <a:ea typeface="Open Sans" panose="020B0606030504020204" pitchFamily="34" charset="0"/>
                  <a:cs typeface="Lato Light"/>
                </a:rPr>
                <a:t>Further Plan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12111" y="8607328"/>
              <a:ext cx="8173120" cy="337465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just">
                <a:lnSpc>
                  <a:spcPts val="2600"/>
                </a:lnSpc>
              </a:pPr>
              <a:r>
                <a:rPr lang="en-US" sz="3200" b="1" dirty="0">
                  <a:latin typeface="Lato Light"/>
                  <a:ea typeface="Open Sans" panose="020B0606030504020204" pitchFamily="34" charset="0"/>
                  <a:cs typeface="Lato Light"/>
                </a:rPr>
                <a:t>Division and Assignment of work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612111" y="9353602"/>
              <a:ext cx="8173120" cy="337465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just">
                <a:lnSpc>
                  <a:spcPts val="2600"/>
                </a:lnSpc>
              </a:pPr>
              <a:r>
                <a:rPr lang="en-US" sz="3200" b="1" dirty="0">
                  <a:latin typeface="Lato Light"/>
                  <a:ea typeface="Open Sans" panose="020B0606030504020204" pitchFamily="34" charset="0"/>
                  <a:cs typeface="Lato Light"/>
                </a:rPr>
                <a:t>Schedule</a:t>
              </a:r>
            </a:p>
          </p:txBody>
        </p:sp>
        <p:sp>
          <p:nvSpPr>
            <p:cNvPr id="82" name="Oval 34"/>
            <p:cNvSpPr/>
            <p:nvPr/>
          </p:nvSpPr>
          <p:spPr>
            <a:xfrm>
              <a:off x="1873637" y="9294228"/>
              <a:ext cx="302864" cy="30294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sz="2701"/>
            </a:p>
          </p:txBody>
        </p:sp>
      </p:grpSp>
    </p:spTree>
    <p:extLst>
      <p:ext uri="{BB962C8B-B14F-4D97-AF65-F5344CB8AC3E}">
        <p14:creationId xmlns:p14="http://schemas.microsoft.com/office/powerpoint/2010/main" val="370216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9829" y="4431666"/>
            <a:ext cx="13984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accent1"/>
                </a:solidFill>
                <a:latin typeface="Lato Thin" panose="020F0502020204030203" pitchFamily="34" charset="0"/>
                <a:cs typeface="Lato Thin" panose="020F0502020204030203" pitchFamily="34" charset="0"/>
              </a:rPr>
              <a:t>한국어 원어민 발음을 출력하도록 서비스 제공</a:t>
            </a:r>
            <a:endParaRPr lang="en-US" altLang="ko-KR" dirty="0">
              <a:solidFill>
                <a:schemeClr val="accent1"/>
              </a:solidFill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accent1"/>
              </a:solidFill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chemeClr val="accent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K-pop</a:t>
            </a:r>
            <a:r>
              <a:rPr lang="ko-KR" altLang="en-US" dirty="0">
                <a:solidFill>
                  <a:schemeClr val="accent1"/>
                </a:solidFill>
                <a:latin typeface="Lato Thin" panose="020F0502020204030203" pitchFamily="34" charset="0"/>
                <a:cs typeface="Lato Thin" panose="020F0502020204030203" pitchFamily="34" charset="0"/>
              </a:rPr>
              <a:t> 곡 정보 제공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7678234" y="1285490"/>
            <a:ext cx="2907848" cy="1079853"/>
            <a:chOff x="1238906" y="1285490"/>
            <a:chExt cx="2907848" cy="1079853"/>
          </a:xfrm>
        </p:grpSpPr>
        <p:sp>
          <p:nvSpPr>
            <p:cNvPr id="26" name="Rectangle 1"/>
            <p:cNvSpPr>
              <a:spLocks/>
            </p:cNvSpPr>
            <p:nvPr/>
          </p:nvSpPr>
          <p:spPr bwMode="auto">
            <a:xfrm>
              <a:off x="1238906" y="1285490"/>
              <a:ext cx="2907848" cy="83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5401" b="1" dirty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Overview</a:t>
              </a:r>
            </a:p>
          </p:txBody>
        </p:sp>
        <p:sp>
          <p:nvSpPr>
            <p:cNvPr id="27" name="Rectangle 76"/>
            <p:cNvSpPr/>
            <p:nvPr/>
          </p:nvSpPr>
          <p:spPr>
            <a:xfrm>
              <a:off x="1323061" y="2319624"/>
              <a:ext cx="273953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39828" y="3482226"/>
            <a:ext cx="2021082" cy="630950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  <a:latin typeface="Lato Regular"/>
                <a:cs typeface="Lato Regular"/>
              </a:rPr>
              <a:t>연구 목적</a:t>
            </a:r>
            <a:endParaRPr lang="id-ID" sz="3200" b="1" dirty="0">
              <a:solidFill>
                <a:schemeClr val="accent1"/>
              </a:solidFill>
              <a:latin typeface="Lato Regular"/>
              <a:cs typeface="Lato Regula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09454" y="4177460"/>
            <a:ext cx="144276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39828" y="8501043"/>
            <a:ext cx="139846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chemeClr val="accent1"/>
                </a:solidFill>
                <a:latin typeface="Lato Thin" panose="020F0502020204030203" pitchFamily="34" charset="0"/>
                <a:cs typeface="Lato Thin" panose="020F0502020204030203" pitchFamily="34" charset="0"/>
              </a:rPr>
              <a:t>Alexa</a:t>
            </a:r>
            <a:r>
              <a:rPr lang="ko-KR" altLang="en-US" dirty="0">
                <a:solidFill>
                  <a:schemeClr val="accent1"/>
                </a:solidFill>
                <a:latin typeface="Lato Thin" panose="020F0502020204030203" pitchFamily="34" charset="0"/>
                <a:cs typeface="Lato Thin" panose="020F0502020204030203" pitchFamily="34" charset="0"/>
              </a:rPr>
              <a:t>의 동작 </a:t>
            </a:r>
            <a:r>
              <a:rPr lang="en-US" altLang="ko-KR" b="1" dirty="0">
                <a:solidFill>
                  <a:schemeClr val="accent1"/>
                </a:solidFill>
                <a:latin typeface="Lato Thin" panose="020F0502020204030203" pitchFamily="34" charset="0"/>
                <a:cs typeface="Lato Thin" panose="020F0502020204030203" pitchFamily="34" charset="0"/>
              </a:rPr>
              <a:t>process</a:t>
            </a:r>
            <a:r>
              <a:rPr lang="en-US" altLang="ko-KR" dirty="0">
                <a:solidFill>
                  <a:schemeClr val="accent1"/>
                </a:solidFill>
                <a:latin typeface="Lato Thin" panose="020F0502020204030203" pitchFamily="34" charset="0"/>
                <a:cs typeface="Lato Thin" panose="020F0502020204030203" pitchFamily="34" charset="0"/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Lato Thin" panose="020F0502020204030203" pitchFamily="34" charset="0"/>
                <a:cs typeface="Lato Thin" panose="020F0502020204030203" pitchFamily="34" charset="0"/>
              </a:rPr>
              <a:t>이해</a:t>
            </a:r>
            <a:endParaRPr lang="en-US" altLang="ko-KR" dirty="0">
              <a:solidFill>
                <a:schemeClr val="accent1"/>
              </a:solidFill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accent1"/>
              </a:solidFill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accent1"/>
                </a:solidFill>
                <a:latin typeface="Lato Thin" panose="020F0502020204030203" pitchFamily="34" charset="0"/>
                <a:cs typeface="Lato Thin" panose="020F0502020204030203" pitchFamily="34" charset="0"/>
              </a:rPr>
              <a:t>기계 번역 </a:t>
            </a:r>
            <a:r>
              <a:rPr lang="en-US" altLang="ko-KR" b="1" dirty="0">
                <a:solidFill>
                  <a:schemeClr val="accent1"/>
                </a:solidFill>
                <a:latin typeface="Lato Thin" panose="020F0502020204030203" pitchFamily="34" charset="0"/>
                <a:cs typeface="Lato Thin" panose="020F0502020204030203" pitchFamily="34" charset="0"/>
              </a:rPr>
              <a:t>API</a:t>
            </a:r>
            <a:r>
              <a:rPr lang="en-US" altLang="ko-KR" dirty="0">
                <a:solidFill>
                  <a:schemeClr val="accent1"/>
                </a:solidFill>
                <a:latin typeface="Lato Thin" panose="020F0502020204030203" pitchFamily="34" charset="0"/>
                <a:cs typeface="Lato Thin" panose="020F0502020204030203" pitchFamily="34" charset="0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Lato Thin" panose="020F0502020204030203" pitchFamily="34" charset="0"/>
                <a:cs typeface="Lato Thin" panose="020F0502020204030203" pitchFamily="34" charset="0"/>
              </a:rPr>
              <a:t>음성 합성 </a:t>
            </a:r>
            <a:r>
              <a:rPr lang="en-US" altLang="ko-KR" b="1" dirty="0">
                <a:solidFill>
                  <a:schemeClr val="accent1"/>
                </a:solidFill>
                <a:latin typeface="Lato Thin" panose="020F0502020204030203" pitchFamily="34" charset="0"/>
                <a:cs typeface="Lato Thin" panose="020F0502020204030203" pitchFamily="34" charset="0"/>
              </a:rPr>
              <a:t>API</a:t>
            </a:r>
            <a:r>
              <a:rPr lang="ko-KR" altLang="en-US" dirty="0">
                <a:solidFill>
                  <a:schemeClr val="accent1"/>
                </a:solidFill>
                <a:latin typeface="Lato Thin" panose="020F0502020204030203" pitchFamily="34" charset="0"/>
                <a:cs typeface="Lato Thin" panose="020F0502020204030203" pitchFamily="34" charset="0"/>
              </a:rPr>
              <a:t>를 이용하여 한국어 출력 구현</a:t>
            </a:r>
            <a:endParaRPr lang="en-US" altLang="ko-KR" dirty="0">
              <a:solidFill>
                <a:schemeClr val="accent1"/>
              </a:solidFill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accent1"/>
              </a:solidFill>
              <a:latin typeface="Lato Thin" panose="020F0502020204030203" pitchFamily="34" charset="0"/>
              <a:cs typeface="Lato Thin" panose="020F0502020204030203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chemeClr val="accent1"/>
                </a:solidFill>
                <a:latin typeface="Lato Thin" panose="020F0502020204030203" pitchFamily="34" charset="0"/>
                <a:cs typeface="Lato Thin" panose="020F0502020204030203" pitchFamily="34" charset="0"/>
              </a:rPr>
              <a:t>DB</a:t>
            </a:r>
            <a:r>
              <a:rPr lang="ko-KR" altLang="en-US" dirty="0">
                <a:solidFill>
                  <a:schemeClr val="accent1"/>
                </a:solidFill>
                <a:latin typeface="Lato Thin" panose="020F0502020204030203" pitchFamily="34" charset="0"/>
                <a:cs typeface="Lato Thin" panose="020F0502020204030203" pitchFamily="34" charset="0"/>
              </a:rPr>
              <a:t>를 활용한 추천 알고리즘 및 응용 서비스 구현</a:t>
            </a:r>
            <a:endParaRPr lang="en-US" altLang="ko-KR" dirty="0">
              <a:solidFill>
                <a:schemeClr val="accent1"/>
              </a:solidFill>
              <a:latin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39828" y="7551603"/>
            <a:ext cx="2021083" cy="630950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  <a:latin typeface="Lato Regular"/>
                <a:cs typeface="Lato Regular"/>
              </a:rPr>
              <a:t>연구 단계</a:t>
            </a:r>
            <a:endParaRPr lang="id-ID" sz="3200" b="1" dirty="0">
              <a:solidFill>
                <a:schemeClr val="accent1"/>
              </a:solidFill>
              <a:latin typeface="Lato Regular"/>
              <a:cs typeface="Lato Regular"/>
            </a:endParaRPr>
          </a:p>
        </p:txBody>
      </p:sp>
      <p:sp>
        <p:nvSpPr>
          <p:cNvPr id="37" name="Rectangle 33"/>
          <p:cNvSpPr/>
          <p:nvPr/>
        </p:nvSpPr>
        <p:spPr>
          <a:xfrm>
            <a:off x="2309453" y="8246837"/>
            <a:ext cx="144276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0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3897341" y="1285490"/>
            <a:ext cx="10469632" cy="1079853"/>
            <a:chOff x="885369" y="1285490"/>
            <a:chExt cx="3614918" cy="1079853"/>
          </a:xfrm>
        </p:grpSpPr>
        <p:sp>
          <p:nvSpPr>
            <p:cNvPr id="26" name="Rectangle 1"/>
            <p:cNvSpPr>
              <a:spLocks/>
            </p:cNvSpPr>
            <p:nvPr/>
          </p:nvSpPr>
          <p:spPr bwMode="auto">
            <a:xfrm>
              <a:off x="885369" y="1285490"/>
              <a:ext cx="3614918" cy="83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5401" b="1" dirty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Goal/Problem &amp; Requirement</a:t>
              </a:r>
            </a:p>
          </p:txBody>
        </p:sp>
        <p:sp>
          <p:nvSpPr>
            <p:cNvPr id="27" name="Rectangle 76"/>
            <p:cNvSpPr/>
            <p:nvPr/>
          </p:nvSpPr>
          <p:spPr>
            <a:xfrm>
              <a:off x="1323061" y="2319624"/>
              <a:ext cx="273953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23343" y="7950061"/>
            <a:ext cx="4513962" cy="815616"/>
            <a:chOff x="3523343" y="7950061"/>
            <a:chExt cx="4513962" cy="815616"/>
          </a:xfrm>
        </p:grpSpPr>
        <p:sp>
          <p:nvSpPr>
            <p:cNvPr id="12" name="Freeform 151"/>
            <p:cNvSpPr>
              <a:spLocks noChangeArrowheads="1"/>
            </p:cNvSpPr>
            <p:nvPr/>
          </p:nvSpPr>
          <p:spPr bwMode="auto">
            <a:xfrm>
              <a:off x="3523343" y="8079034"/>
              <a:ext cx="671428" cy="557671"/>
            </a:xfrm>
            <a:custGeom>
              <a:avLst/>
              <a:gdLst>
                <a:gd name="T0" fmla="*/ 417 w 495"/>
                <a:gd name="T1" fmla="*/ 409 h 410"/>
                <a:gd name="T2" fmla="*/ 417 w 495"/>
                <a:gd name="T3" fmla="*/ 409 h 410"/>
                <a:gd name="T4" fmla="*/ 388 w 495"/>
                <a:gd name="T5" fmla="*/ 381 h 410"/>
                <a:gd name="T6" fmla="*/ 459 w 495"/>
                <a:gd name="T7" fmla="*/ 205 h 410"/>
                <a:gd name="T8" fmla="*/ 388 w 495"/>
                <a:gd name="T9" fmla="*/ 28 h 410"/>
                <a:gd name="T10" fmla="*/ 417 w 495"/>
                <a:gd name="T11" fmla="*/ 0 h 410"/>
                <a:gd name="T12" fmla="*/ 494 w 495"/>
                <a:gd name="T13" fmla="*/ 205 h 410"/>
                <a:gd name="T14" fmla="*/ 417 w 495"/>
                <a:gd name="T15" fmla="*/ 409 h 410"/>
                <a:gd name="T16" fmla="*/ 346 w 495"/>
                <a:gd name="T17" fmla="*/ 338 h 410"/>
                <a:gd name="T18" fmla="*/ 346 w 495"/>
                <a:gd name="T19" fmla="*/ 338 h 410"/>
                <a:gd name="T20" fmla="*/ 318 w 495"/>
                <a:gd name="T21" fmla="*/ 310 h 410"/>
                <a:gd name="T22" fmla="*/ 353 w 495"/>
                <a:gd name="T23" fmla="*/ 205 h 410"/>
                <a:gd name="T24" fmla="*/ 318 w 495"/>
                <a:gd name="T25" fmla="*/ 99 h 410"/>
                <a:gd name="T26" fmla="*/ 346 w 495"/>
                <a:gd name="T27" fmla="*/ 71 h 410"/>
                <a:gd name="T28" fmla="*/ 395 w 495"/>
                <a:gd name="T29" fmla="*/ 205 h 410"/>
                <a:gd name="T30" fmla="*/ 346 w 495"/>
                <a:gd name="T31" fmla="*/ 338 h 410"/>
                <a:gd name="T32" fmla="*/ 233 w 495"/>
                <a:gd name="T33" fmla="*/ 352 h 410"/>
                <a:gd name="T34" fmla="*/ 233 w 495"/>
                <a:gd name="T35" fmla="*/ 352 h 410"/>
                <a:gd name="T36" fmla="*/ 219 w 495"/>
                <a:gd name="T37" fmla="*/ 352 h 410"/>
                <a:gd name="T38" fmla="*/ 219 w 495"/>
                <a:gd name="T39" fmla="*/ 352 h 410"/>
                <a:gd name="T40" fmla="*/ 120 w 495"/>
                <a:gd name="T41" fmla="*/ 282 h 410"/>
                <a:gd name="T42" fmla="*/ 28 w 495"/>
                <a:gd name="T43" fmla="*/ 282 h 410"/>
                <a:gd name="T44" fmla="*/ 0 w 495"/>
                <a:gd name="T45" fmla="*/ 253 h 410"/>
                <a:gd name="T46" fmla="*/ 0 w 495"/>
                <a:gd name="T47" fmla="*/ 155 h 410"/>
                <a:gd name="T48" fmla="*/ 28 w 495"/>
                <a:gd name="T49" fmla="*/ 127 h 410"/>
                <a:gd name="T50" fmla="*/ 28 w 495"/>
                <a:gd name="T51" fmla="*/ 127 h 410"/>
                <a:gd name="T52" fmla="*/ 120 w 495"/>
                <a:gd name="T53" fmla="*/ 127 h 410"/>
                <a:gd name="T54" fmla="*/ 211 w 495"/>
                <a:gd name="T55" fmla="*/ 50 h 410"/>
                <a:gd name="T56" fmla="*/ 211 w 495"/>
                <a:gd name="T57" fmla="*/ 50 h 410"/>
                <a:gd name="T58" fmla="*/ 233 w 495"/>
                <a:gd name="T59" fmla="*/ 42 h 410"/>
                <a:gd name="T60" fmla="*/ 261 w 495"/>
                <a:gd name="T61" fmla="*/ 71 h 410"/>
                <a:gd name="T62" fmla="*/ 261 w 495"/>
                <a:gd name="T63" fmla="*/ 155 h 410"/>
                <a:gd name="T64" fmla="*/ 261 w 495"/>
                <a:gd name="T65" fmla="*/ 225 h 410"/>
                <a:gd name="T66" fmla="*/ 261 w 495"/>
                <a:gd name="T67" fmla="*/ 253 h 410"/>
                <a:gd name="T68" fmla="*/ 261 w 495"/>
                <a:gd name="T69" fmla="*/ 282 h 410"/>
                <a:gd name="T70" fmla="*/ 261 w 495"/>
                <a:gd name="T71" fmla="*/ 324 h 410"/>
                <a:gd name="T72" fmla="*/ 233 w 495"/>
                <a:gd name="T73" fmla="*/ 352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5" h="410">
                  <a:moveTo>
                    <a:pt x="417" y="409"/>
                  </a:moveTo>
                  <a:lnTo>
                    <a:pt x="417" y="409"/>
                  </a:lnTo>
                  <a:cubicBezTo>
                    <a:pt x="388" y="381"/>
                    <a:pt x="388" y="381"/>
                    <a:pt x="388" y="381"/>
                  </a:cubicBezTo>
                  <a:cubicBezTo>
                    <a:pt x="431" y="338"/>
                    <a:pt x="459" y="275"/>
                    <a:pt x="459" y="205"/>
                  </a:cubicBezTo>
                  <a:cubicBezTo>
                    <a:pt x="459" y="134"/>
                    <a:pt x="431" y="71"/>
                    <a:pt x="388" y="28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66" y="57"/>
                    <a:pt x="494" y="127"/>
                    <a:pt x="494" y="205"/>
                  </a:cubicBezTo>
                  <a:cubicBezTo>
                    <a:pt x="494" y="282"/>
                    <a:pt x="466" y="352"/>
                    <a:pt x="417" y="409"/>
                  </a:cubicBezTo>
                  <a:close/>
                  <a:moveTo>
                    <a:pt x="346" y="338"/>
                  </a:moveTo>
                  <a:lnTo>
                    <a:pt x="346" y="338"/>
                  </a:lnTo>
                  <a:cubicBezTo>
                    <a:pt x="318" y="310"/>
                    <a:pt x="318" y="310"/>
                    <a:pt x="318" y="310"/>
                  </a:cubicBezTo>
                  <a:cubicBezTo>
                    <a:pt x="339" y="282"/>
                    <a:pt x="353" y="246"/>
                    <a:pt x="353" y="205"/>
                  </a:cubicBezTo>
                  <a:cubicBezTo>
                    <a:pt x="353" y="163"/>
                    <a:pt x="339" y="127"/>
                    <a:pt x="318" y="99"/>
                  </a:cubicBezTo>
                  <a:cubicBezTo>
                    <a:pt x="346" y="71"/>
                    <a:pt x="346" y="71"/>
                    <a:pt x="346" y="71"/>
                  </a:cubicBezTo>
                  <a:cubicBezTo>
                    <a:pt x="374" y="106"/>
                    <a:pt x="395" y="155"/>
                    <a:pt x="395" y="205"/>
                  </a:cubicBezTo>
                  <a:cubicBezTo>
                    <a:pt x="395" y="253"/>
                    <a:pt x="374" y="303"/>
                    <a:pt x="346" y="338"/>
                  </a:cubicBezTo>
                  <a:close/>
                  <a:moveTo>
                    <a:pt x="233" y="352"/>
                  </a:moveTo>
                  <a:lnTo>
                    <a:pt x="233" y="352"/>
                  </a:lnTo>
                  <a:cubicBezTo>
                    <a:pt x="226" y="352"/>
                    <a:pt x="219" y="352"/>
                    <a:pt x="219" y="352"/>
                  </a:cubicBezTo>
                  <a:lnTo>
                    <a:pt x="219" y="352"/>
                  </a:lnTo>
                  <a:cubicBezTo>
                    <a:pt x="120" y="282"/>
                    <a:pt x="120" y="282"/>
                    <a:pt x="120" y="282"/>
                  </a:cubicBezTo>
                  <a:cubicBezTo>
                    <a:pt x="28" y="282"/>
                    <a:pt x="28" y="282"/>
                    <a:pt x="28" y="282"/>
                  </a:cubicBezTo>
                  <a:cubicBezTo>
                    <a:pt x="7" y="282"/>
                    <a:pt x="0" y="267"/>
                    <a:pt x="0" y="253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41"/>
                    <a:pt x="7" y="127"/>
                    <a:pt x="28" y="127"/>
                  </a:cubicBezTo>
                  <a:lnTo>
                    <a:pt x="28" y="127"/>
                  </a:lnTo>
                  <a:cubicBezTo>
                    <a:pt x="120" y="127"/>
                    <a:pt x="120" y="127"/>
                    <a:pt x="120" y="127"/>
                  </a:cubicBezTo>
                  <a:cubicBezTo>
                    <a:pt x="211" y="50"/>
                    <a:pt x="211" y="50"/>
                    <a:pt x="211" y="50"/>
                  </a:cubicBezTo>
                  <a:lnTo>
                    <a:pt x="211" y="50"/>
                  </a:lnTo>
                  <a:cubicBezTo>
                    <a:pt x="219" y="50"/>
                    <a:pt x="226" y="42"/>
                    <a:pt x="233" y="42"/>
                  </a:cubicBezTo>
                  <a:cubicBezTo>
                    <a:pt x="247" y="42"/>
                    <a:pt x="261" y="57"/>
                    <a:pt x="261" y="71"/>
                  </a:cubicBezTo>
                  <a:cubicBezTo>
                    <a:pt x="261" y="155"/>
                    <a:pt x="261" y="155"/>
                    <a:pt x="261" y="155"/>
                  </a:cubicBezTo>
                  <a:cubicBezTo>
                    <a:pt x="261" y="225"/>
                    <a:pt x="261" y="225"/>
                    <a:pt x="261" y="225"/>
                  </a:cubicBezTo>
                  <a:cubicBezTo>
                    <a:pt x="261" y="253"/>
                    <a:pt x="261" y="253"/>
                    <a:pt x="261" y="253"/>
                  </a:cubicBezTo>
                  <a:cubicBezTo>
                    <a:pt x="261" y="282"/>
                    <a:pt x="261" y="282"/>
                    <a:pt x="261" y="282"/>
                  </a:cubicBezTo>
                  <a:cubicBezTo>
                    <a:pt x="261" y="324"/>
                    <a:pt x="261" y="324"/>
                    <a:pt x="261" y="324"/>
                  </a:cubicBezTo>
                  <a:cubicBezTo>
                    <a:pt x="261" y="345"/>
                    <a:pt x="247" y="352"/>
                    <a:pt x="233" y="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68335" y="7950061"/>
              <a:ext cx="3668970" cy="815616"/>
            </a:xfrm>
            <a:prstGeom prst="rect">
              <a:avLst/>
            </a:prstGeom>
            <a:noFill/>
          </p:spPr>
          <p:txBody>
            <a:bodyPr wrap="none" lIns="137168" tIns="68584" rIns="137168" bIns="68584" rtlCol="0">
              <a:spAutoFit/>
            </a:bodyPr>
            <a:lstStyle/>
            <a:p>
              <a:pPr algn="ctr"/>
              <a:r>
                <a:rPr lang="ko-KR" altLang="en-US" sz="4400" b="1" dirty="0">
                  <a:solidFill>
                    <a:schemeClr val="accent1"/>
                  </a:solidFill>
                  <a:latin typeface="Lato Regular"/>
                  <a:cs typeface="Lato Regular"/>
                </a:rPr>
                <a:t>반 </a:t>
              </a:r>
              <a:r>
                <a:rPr lang="ko-KR" altLang="en-US" sz="4400" b="1" dirty="0" err="1">
                  <a:solidFill>
                    <a:schemeClr val="accent1"/>
                  </a:solidFill>
                  <a:latin typeface="Lato Regular"/>
                  <a:cs typeface="Lato Regular"/>
                </a:rPr>
                <a:t>갶</a:t>
              </a:r>
              <a:r>
                <a:rPr lang="ko-KR" altLang="en-US" sz="4400" b="1" dirty="0">
                  <a:solidFill>
                    <a:schemeClr val="accent1"/>
                  </a:solidFill>
                  <a:latin typeface="Lato Regular"/>
                  <a:cs typeface="Lato Regular"/>
                </a:rPr>
                <a:t> 섶 </a:t>
              </a:r>
              <a:r>
                <a:rPr lang="ko-KR" altLang="en-US" sz="4400" b="1" dirty="0" err="1">
                  <a:solidFill>
                    <a:schemeClr val="accent1"/>
                  </a:solidFill>
                  <a:latin typeface="Lato Regular"/>
                  <a:cs typeface="Lato Regular"/>
                </a:rPr>
                <a:t>니</a:t>
              </a:r>
              <a:r>
                <a:rPr lang="ko-KR" altLang="en-US" sz="4400" b="1" dirty="0">
                  <a:solidFill>
                    <a:schemeClr val="accent1"/>
                  </a:solidFill>
                  <a:latin typeface="Lato Regular"/>
                  <a:cs typeface="Lato Regular"/>
                </a:rPr>
                <a:t> 다</a:t>
              </a:r>
              <a:endParaRPr lang="id-ID" sz="4400" b="1" dirty="0">
                <a:solidFill>
                  <a:schemeClr val="accent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139828" y="3529729"/>
            <a:ext cx="8955674" cy="3799693"/>
            <a:chOff x="2139828" y="3529729"/>
            <a:chExt cx="8955674" cy="3799693"/>
          </a:xfrm>
        </p:grpSpPr>
        <p:sp>
          <p:nvSpPr>
            <p:cNvPr id="33" name="TextBox 32"/>
            <p:cNvSpPr txBox="1"/>
            <p:nvPr/>
          </p:nvSpPr>
          <p:spPr>
            <a:xfrm>
              <a:off x="2861962" y="3563934"/>
              <a:ext cx="5882717" cy="692505"/>
            </a:xfrm>
            <a:prstGeom prst="rect">
              <a:avLst/>
            </a:prstGeom>
            <a:noFill/>
          </p:spPr>
          <p:txBody>
            <a:bodyPr wrap="none" lIns="137168" tIns="68584" rIns="137168" bIns="68584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accent1"/>
                  </a:solidFill>
                  <a:latin typeface="Lato Regular"/>
                  <a:cs typeface="Lato Regular"/>
                </a:rPr>
                <a:t>현재 </a:t>
              </a:r>
              <a:r>
                <a:rPr lang="en-US" altLang="ko-KR" b="1" dirty="0">
                  <a:solidFill>
                    <a:schemeClr val="accent1"/>
                  </a:solidFill>
                  <a:latin typeface="Lato Regular"/>
                  <a:cs typeface="Lato Regular"/>
                </a:rPr>
                <a:t>Alexa</a:t>
              </a:r>
              <a:r>
                <a:rPr lang="ko-KR" altLang="en-US" b="1" dirty="0">
                  <a:solidFill>
                    <a:schemeClr val="accent1"/>
                  </a:solidFill>
                  <a:latin typeface="Lato Regular"/>
                  <a:cs typeface="Lato Regular"/>
                </a:rPr>
                <a:t>는 한국어 </a:t>
              </a:r>
              <a:r>
                <a:rPr lang="ko-KR" altLang="en-US" b="1" dirty="0" err="1">
                  <a:solidFill>
                    <a:schemeClr val="accent1"/>
                  </a:solidFill>
                  <a:latin typeface="Lato Regular"/>
                  <a:cs typeface="Lato Regular"/>
                </a:rPr>
                <a:t>미지원</a:t>
              </a:r>
              <a:endParaRPr lang="id-ID" b="1" dirty="0">
                <a:solidFill>
                  <a:schemeClr val="accent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123278" y="6513806"/>
              <a:ext cx="5581352" cy="815616"/>
            </a:xfrm>
            <a:prstGeom prst="rect">
              <a:avLst/>
            </a:prstGeom>
            <a:noFill/>
          </p:spPr>
          <p:txBody>
            <a:bodyPr wrap="none" lIns="137168" tIns="68584" rIns="137168" bIns="68584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accent1"/>
                  </a:solidFill>
                  <a:latin typeface="Lato Regular"/>
                  <a:cs typeface="Lato Regular"/>
                </a:rPr>
                <a:t>Ex ) Ban gap sup </a:t>
              </a:r>
              <a:r>
                <a:rPr lang="en-US" sz="4400" b="1" dirty="0" err="1">
                  <a:solidFill>
                    <a:schemeClr val="accent1"/>
                  </a:solidFill>
                  <a:latin typeface="Lato Regular"/>
                  <a:cs typeface="Lato Regular"/>
                </a:rPr>
                <a:t>ni</a:t>
              </a:r>
              <a:r>
                <a:rPr lang="en-US" sz="4400" b="1" dirty="0">
                  <a:solidFill>
                    <a:schemeClr val="accent1"/>
                  </a:solidFill>
                  <a:latin typeface="Lato Regular"/>
                  <a:cs typeface="Lato Regular"/>
                </a:rPr>
                <a:t> da</a:t>
              </a:r>
              <a:endParaRPr lang="id-ID" sz="4400" b="1" dirty="0">
                <a:solidFill>
                  <a:schemeClr val="accent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1" name="Freeform 114"/>
            <p:cNvSpPr>
              <a:spLocks noChangeArrowheads="1"/>
            </p:cNvSpPr>
            <p:nvPr/>
          </p:nvSpPr>
          <p:spPr bwMode="auto">
            <a:xfrm>
              <a:off x="2139828" y="3529729"/>
              <a:ext cx="722134" cy="760917"/>
            </a:xfrm>
            <a:custGeom>
              <a:avLst/>
              <a:gdLst>
                <a:gd name="T0" fmla="*/ 443 w 462"/>
                <a:gd name="T1" fmla="*/ 301 h 488"/>
                <a:gd name="T2" fmla="*/ 443 w 462"/>
                <a:gd name="T3" fmla="*/ 301 h 488"/>
                <a:gd name="T4" fmla="*/ 408 w 462"/>
                <a:gd name="T5" fmla="*/ 266 h 488"/>
                <a:gd name="T6" fmla="*/ 408 w 462"/>
                <a:gd name="T7" fmla="*/ 221 h 488"/>
                <a:gd name="T8" fmla="*/ 443 w 462"/>
                <a:gd name="T9" fmla="*/ 186 h 488"/>
                <a:gd name="T10" fmla="*/ 443 w 462"/>
                <a:gd name="T11" fmla="*/ 160 h 488"/>
                <a:gd name="T12" fmla="*/ 381 w 462"/>
                <a:gd name="T13" fmla="*/ 151 h 488"/>
                <a:gd name="T14" fmla="*/ 364 w 462"/>
                <a:gd name="T15" fmla="*/ 124 h 488"/>
                <a:gd name="T16" fmla="*/ 390 w 462"/>
                <a:gd name="T17" fmla="*/ 36 h 488"/>
                <a:gd name="T18" fmla="*/ 381 w 462"/>
                <a:gd name="T19" fmla="*/ 27 h 488"/>
                <a:gd name="T20" fmla="*/ 311 w 462"/>
                <a:gd name="T21" fmla="*/ 71 h 488"/>
                <a:gd name="T22" fmla="*/ 267 w 462"/>
                <a:gd name="T23" fmla="*/ 53 h 488"/>
                <a:gd name="T24" fmla="*/ 248 w 462"/>
                <a:gd name="T25" fmla="*/ 17 h 488"/>
                <a:gd name="T26" fmla="*/ 213 w 462"/>
                <a:gd name="T27" fmla="*/ 17 h 488"/>
                <a:gd name="T28" fmla="*/ 195 w 462"/>
                <a:gd name="T29" fmla="*/ 53 h 488"/>
                <a:gd name="T30" fmla="*/ 151 w 462"/>
                <a:gd name="T31" fmla="*/ 71 h 488"/>
                <a:gd name="T32" fmla="*/ 116 w 462"/>
                <a:gd name="T33" fmla="*/ 53 h 488"/>
                <a:gd name="T34" fmla="*/ 89 w 462"/>
                <a:gd name="T35" fmla="*/ 71 h 488"/>
                <a:gd name="T36" fmla="*/ 89 w 462"/>
                <a:gd name="T37" fmla="*/ 106 h 488"/>
                <a:gd name="T38" fmla="*/ 63 w 462"/>
                <a:gd name="T39" fmla="*/ 142 h 488"/>
                <a:gd name="T40" fmla="*/ 18 w 462"/>
                <a:gd name="T41" fmla="*/ 160 h 488"/>
                <a:gd name="T42" fmla="*/ 18 w 462"/>
                <a:gd name="T43" fmla="*/ 186 h 488"/>
                <a:gd name="T44" fmla="*/ 63 w 462"/>
                <a:gd name="T45" fmla="*/ 221 h 488"/>
                <a:gd name="T46" fmla="*/ 63 w 462"/>
                <a:gd name="T47" fmla="*/ 266 h 488"/>
                <a:gd name="T48" fmla="*/ 18 w 462"/>
                <a:gd name="T49" fmla="*/ 301 h 488"/>
                <a:gd name="T50" fmla="*/ 27 w 462"/>
                <a:gd name="T51" fmla="*/ 319 h 488"/>
                <a:gd name="T52" fmla="*/ 71 w 462"/>
                <a:gd name="T53" fmla="*/ 328 h 488"/>
                <a:gd name="T54" fmla="*/ 98 w 462"/>
                <a:gd name="T55" fmla="*/ 364 h 488"/>
                <a:gd name="T56" fmla="*/ 71 w 462"/>
                <a:gd name="T57" fmla="*/ 443 h 488"/>
                <a:gd name="T58" fmla="*/ 89 w 462"/>
                <a:gd name="T59" fmla="*/ 461 h 488"/>
                <a:gd name="T60" fmla="*/ 142 w 462"/>
                <a:gd name="T61" fmla="*/ 425 h 488"/>
                <a:gd name="T62" fmla="*/ 186 w 462"/>
                <a:gd name="T63" fmla="*/ 434 h 488"/>
                <a:gd name="T64" fmla="*/ 213 w 462"/>
                <a:gd name="T65" fmla="*/ 470 h 488"/>
                <a:gd name="T66" fmla="*/ 248 w 462"/>
                <a:gd name="T67" fmla="*/ 470 h 488"/>
                <a:gd name="T68" fmla="*/ 267 w 462"/>
                <a:gd name="T69" fmla="*/ 425 h 488"/>
                <a:gd name="T70" fmla="*/ 311 w 462"/>
                <a:gd name="T71" fmla="*/ 408 h 488"/>
                <a:gd name="T72" fmla="*/ 355 w 462"/>
                <a:gd name="T73" fmla="*/ 434 h 488"/>
                <a:gd name="T74" fmla="*/ 373 w 462"/>
                <a:gd name="T75" fmla="*/ 417 h 488"/>
                <a:gd name="T76" fmla="*/ 373 w 462"/>
                <a:gd name="T77" fmla="*/ 372 h 488"/>
                <a:gd name="T78" fmla="*/ 399 w 462"/>
                <a:gd name="T79" fmla="*/ 337 h 488"/>
                <a:gd name="T80" fmla="*/ 443 w 462"/>
                <a:gd name="T81" fmla="*/ 328 h 488"/>
                <a:gd name="T82" fmla="*/ 443 w 462"/>
                <a:gd name="T83" fmla="*/ 301 h 488"/>
                <a:gd name="T84" fmla="*/ 257 w 462"/>
                <a:gd name="T85" fmla="*/ 346 h 488"/>
                <a:gd name="T86" fmla="*/ 257 w 462"/>
                <a:gd name="T87" fmla="*/ 346 h 488"/>
                <a:gd name="T88" fmla="*/ 204 w 462"/>
                <a:gd name="T89" fmla="*/ 346 h 488"/>
                <a:gd name="T90" fmla="*/ 204 w 462"/>
                <a:gd name="T91" fmla="*/ 292 h 488"/>
                <a:gd name="T92" fmla="*/ 257 w 462"/>
                <a:gd name="T93" fmla="*/ 292 h 488"/>
                <a:gd name="T94" fmla="*/ 257 w 462"/>
                <a:gd name="T95" fmla="*/ 346 h 488"/>
                <a:gd name="T96" fmla="*/ 257 w 462"/>
                <a:gd name="T97" fmla="*/ 266 h 488"/>
                <a:gd name="T98" fmla="*/ 257 w 462"/>
                <a:gd name="T99" fmla="*/ 266 h 488"/>
                <a:gd name="T100" fmla="*/ 204 w 462"/>
                <a:gd name="T101" fmla="*/ 266 h 488"/>
                <a:gd name="T102" fmla="*/ 204 w 462"/>
                <a:gd name="T103" fmla="*/ 133 h 488"/>
                <a:gd name="T104" fmla="*/ 257 w 462"/>
                <a:gd name="T105" fmla="*/ 133 h 488"/>
                <a:gd name="T106" fmla="*/ 257 w 462"/>
                <a:gd name="T107" fmla="*/ 26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2" h="488">
                  <a:moveTo>
                    <a:pt x="443" y="301"/>
                  </a:moveTo>
                  <a:lnTo>
                    <a:pt x="443" y="301"/>
                  </a:lnTo>
                  <a:cubicBezTo>
                    <a:pt x="408" y="266"/>
                    <a:pt x="408" y="266"/>
                    <a:pt x="408" y="266"/>
                  </a:cubicBezTo>
                  <a:cubicBezTo>
                    <a:pt x="390" y="248"/>
                    <a:pt x="390" y="230"/>
                    <a:pt x="408" y="221"/>
                  </a:cubicBezTo>
                  <a:cubicBezTo>
                    <a:pt x="443" y="186"/>
                    <a:pt x="443" y="186"/>
                    <a:pt x="443" y="186"/>
                  </a:cubicBezTo>
                  <a:cubicBezTo>
                    <a:pt x="461" y="168"/>
                    <a:pt x="452" y="160"/>
                    <a:pt x="443" y="160"/>
                  </a:cubicBezTo>
                  <a:cubicBezTo>
                    <a:pt x="381" y="151"/>
                    <a:pt x="381" y="151"/>
                    <a:pt x="381" y="151"/>
                  </a:cubicBezTo>
                  <a:cubicBezTo>
                    <a:pt x="364" y="151"/>
                    <a:pt x="355" y="142"/>
                    <a:pt x="364" y="124"/>
                  </a:cubicBezTo>
                  <a:cubicBezTo>
                    <a:pt x="390" y="36"/>
                    <a:pt x="390" y="36"/>
                    <a:pt x="390" y="36"/>
                  </a:cubicBezTo>
                  <a:cubicBezTo>
                    <a:pt x="399" y="27"/>
                    <a:pt x="390" y="17"/>
                    <a:pt x="381" y="27"/>
                  </a:cubicBezTo>
                  <a:cubicBezTo>
                    <a:pt x="311" y="71"/>
                    <a:pt x="311" y="71"/>
                    <a:pt x="311" y="71"/>
                  </a:cubicBezTo>
                  <a:cubicBezTo>
                    <a:pt x="292" y="80"/>
                    <a:pt x="275" y="71"/>
                    <a:pt x="267" y="53"/>
                  </a:cubicBezTo>
                  <a:cubicBezTo>
                    <a:pt x="248" y="17"/>
                    <a:pt x="248" y="17"/>
                    <a:pt x="248" y="17"/>
                  </a:cubicBezTo>
                  <a:cubicBezTo>
                    <a:pt x="239" y="0"/>
                    <a:pt x="222" y="0"/>
                    <a:pt x="213" y="17"/>
                  </a:cubicBezTo>
                  <a:cubicBezTo>
                    <a:pt x="195" y="53"/>
                    <a:pt x="195" y="53"/>
                    <a:pt x="195" y="53"/>
                  </a:cubicBezTo>
                  <a:cubicBezTo>
                    <a:pt x="186" y="71"/>
                    <a:pt x="169" y="71"/>
                    <a:pt x="151" y="71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98" y="45"/>
                    <a:pt x="80" y="53"/>
                    <a:pt x="89" y="71"/>
                  </a:cubicBezTo>
                  <a:cubicBezTo>
                    <a:pt x="89" y="106"/>
                    <a:pt x="89" y="106"/>
                    <a:pt x="89" y="106"/>
                  </a:cubicBezTo>
                  <a:cubicBezTo>
                    <a:pt x="89" y="124"/>
                    <a:pt x="80" y="142"/>
                    <a:pt x="63" y="14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9" y="160"/>
                    <a:pt x="0" y="168"/>
                    <a:pt x="18" y="186"/>
                  </a:cubicBezTo>
                  <a:cubicBezTo>
                    <a:pt x="63" y="221"/>
                    <a:pt x="63" y="221"/>
                    <a:pt x="63" y="221"/>
                  </a:cubicBezTo>
                  <a:cubicBezTo>
                    <a:pt x="71" y="230"/>
                    <a:pt x="71" y="248"/>
                    <a:pt x="63" y="266"/>
                  </a:cubicBezTo>
                  <a:cubicBezTo>
                    <a:pt x="18" y="301"/>
                    <a:pt x="18" y="301"/>
                    <a:pt x="18" y="301"/>
                  </a:cubicBezTo>
                  <a:cubicBezTo>
                    <a:pt x="0" y="311"/>
                    <a:pt x="9" y="319"/>
                    <a:pt x="27" y="319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89" y="328"/>
                    <a:pt x="98" y="346"/>
                    <a:pt x="98" y="364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63" y="461"/>
                    <a:pt x="71" y="461"/>
                    <a:pt x="89" y="461"/>
                  </a:cubicBezTo>
                  <a:cubicBezTo>
                    <a:pt x="142" y="425"/>
                    <a:pt x="142" y="425"/>
                    <a:pt x="142" y="425"/>
                  </a:cubicBezTo>
                  <a:cubicBezTo>
                    <a:pt x="160" y="417"/>
                    <a:pt x="177" y="417"/>
                    <a:pt x="186" y="434"/>
                  </a:cubicBezTo>
                  <a:cubicBezTo>
                    <a:pt x="213" y="470"/>
                    <a:pt x="213" y="470"/>
                    <a:pt x="213" y="470"/>
                  </a:cubicBezTo>
                  <a:cubicBezTo>
                    <a:pt x="222" y="487"/>
                    <a:pt x="239" y="478"/>
                    <a:pt x="248" y="470"/>
                  </a:cubicBezTo>
                  <a:cubicBezTo>
                    <a:pt x="267" y="425"/>
                    <a:pt x="267" y="425"/>
                    <a:pt x="267" y="425"/>
                  </a:cubicBezTo>
                  <a:cubicBezTo>
                    <a:pt x="275" y="408"/>
                    <a:pt x="292" y="408"/>
                    <a:pt x="311" y="408"/>
                  </a:cubicBezTo>
                  <a:cubicBezTo>
                    <a:pt x="355" y="434"/>
                    <a:pt x="355" y="434"/>
                    <a:pt x="355" y="434"/>
                  </a:cubicBezTo>
                  <a:cubicBezTo>
                    <a:pt x="364" y="443"/>
                    <a:pt x="381" y="434"/>
                    <a:pt x="373" y="417"/>
                  </a:cubicBezTo>
                  <a:cubicBezTo>
                    <a:pt x="373" y="372"/>
                    <a:pt x="373" y="372"/>
                    <a:pt x="373" y="372"/>
                  </a:cubicBezTo>
                  <a:cubicBezTo>
                    <a:pt x="373" y="364"/>
                    <a:pt x="390" y="346"/>
                    <a:pt x="399" y="337"/>
                  </a:cubicBezTo>
                  <a:cubicBezTo>
                    <a:pt x="443" y="328"/>
                    <a:pt x="443" y="328"/>
                    <a:pt x="443" y="328"/>
                  </a:cubicBezTo>
                  <a:cubicBezTo>
                    <a:pt x="452" y="319"/>
                    <a:pt x="461" y="311"/>
                    <a:pt x="443" y="301"/>
                  </a:cubicBezTo>
                  <a:close/>
                  <a:moveTo>
                    <a:pt x="257" y="346"/>
                  </a:moveTo>
                  <a:lnTo>
                    <a:pt x="257" y="346"/>
                  </a:lnTo>
                  <a:cubicBezTo>
                    <a:pt x="204" y="346"/>
                    <a:pt x="204" y="346"/>
                    <a:pt x="204" y="346"/>
                  </a:cubicBezTo>
                  <a:cubicBezTo>
                    <a:pt x="204" y="292"/>
                    <a:pt x="204" y="292"/>
                    <a:pt x="204" y="292"/>
                  </a:cubicBezTo>
                  <a:cubicBezTo>
                    <a:pt x="257" y="292"/>
                    <a:pt x="257" y="292"/>
                    <a:pt x="257" y="292"/>
                  </a:cubicBezTo>
                  <a:lnTo>
                    <a:pt x="257" y="346"/>
                  </a:lnTo>
                  <a:close/>
                  <a:moveTo>
                    <a:pt x="257" y="266"/>
                  </a:moveTo>
                  <a:lnTo>
                    <a:pt x="257" y="266"/>
                  </a:lnTo>
                  <a:cubicBezTo>
                    <a:pt x="204" y="266"/>
                    <a:pt x="204" y="266"/>
                    <a:pt x="204" y="266"/>
                  </a:cubicBezTo>
                  <a:cubicBezTo>
                    <a:pt x="204" y="133"/>
                    <a:pt x="204" y="133"/>
                    <a:pt x="204" y="133"/>
                  </a:cubicBezTo>
                  <a:cubicBezTo>
                    <a:pt x="257" y="133"/>
                    <a:pt x="257" y="133"/>
                    <a:pt x="257" y="133"/>
                  </a:cubicBezTo>
                  <a:lnTo>
                    <a:pt x="257" y="26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68586" tIns="34293" rIns="68586" bIns="34293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10736" y="5402226"/>
              <a:ext cx="8684766" cy="815616"/>
            </a:xfrm>
            <a:prstGeom prst="rect">
              <a:avLst/>
            </a:prstGeom>
            <a:noFill/>
          </p:spPr>
          <p:txBody>
            <a:bodyPr wrap="none" lIns="137168" tIns="68584" rIns="137168" bIns="68584" rtlCol="0">
              <a:spAutoFit/>
            </a:bodyPr>
            <a:lstStyle/>
            <a:p>
              <a:pPr marL="685800" indent="-685800" algn="ctr">
                <a:buFont typeface="Arial" panose="020B0604020202020204" pitchFamily="34" charset="0"/>
                <a:buChar char="•"/>
              </a:pPr>
              <a:r>
                <a:rPr lang="en-US" sz="4400" b="1" dirty="0">
                  <a:solidFill>
                    <a:schemeClr val="accent1"/>
                  </a:solidFill>
                  <a:latin typeface="Lato Regular"/>
                  <a:cs typeface="Lato Regular"/>
                </a:rPr>
                <a:t>Alphabet-based Korean </a:t>
              </a:r>
              <a:r>
                <a:rPr lang="ko-KR" altLang="en-US" sz="4400" b="1" dirty="0">
                  <a:solidFill>
                    <a:schemeClr val="accent1"/>
                  </a:solidFill>
                  <a:latin typeface="Lato Regular"/>
                  <a:cs typeface="Lato Regular"/>
                </a:rPr>
                <a:t>의 한계</a:t>
              </a:r>
              <a:endParaRPr lang="id-ID" sz="4400" b="1" dirty="0">
                <a:solidFill>
                  <a:schemeClr val="accent1"/>
                </a:solidFill>
                <a:latin typeface="Lato Regular"/>
                <a:cs typeface="Lat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804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3897341" y="1285490"/>
            <a:ext cx="10469632" cy="1079853"/>
            <a:chOff x="885369" y="1285490"/>
            <a:chExt cx="3614918" cy="1079853"/>
          </a:xfrm>
        </p:grpSpPr>
        <p:sp>
          <p:nvSpPr>
            <p:cNvPr id="26" name="Rectangle 1"/>
            <p:cNvSpPr>
              <a:spLocks/>
            </p:cNvSpPr>
            <p:nvPr/>
          </p:nvSpPr>
          <p:spPr bwMode="auto">
            <a:xfrm>
              <a:off x="885369" y="1285490"/>
              <a:ext cx="3614918" cy="83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5401" b="1" dirty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Goal/Problem &amp; Requirement</a:t>
              </a:r>
            </a:p>
          </p:txBody>
        </p:sp>
        <p:sp>
          <p:nvSpPr>
            <p:cNvPr id="27" name="Rectangle 76"/>
            <p:cNvSpPr/>
            <p:nvPr/>
          </p:nvSpPr>
          <p:spPr>
            <a:xfrm>
              <a:off x="1323061" y="2319624"/>
              <a:ext cx="273953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863968" y="3132991"/>
            <a:ext cx="13704278" cy="5969977"/>
            <a:chOff x="1863968" y="3132991"/>
            <a:chExt cx="13704278" cy="596997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968" y="3132991"/>
              <a:ext cx="7959969" cy="596997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10081846" y="4638924"/>
              <a:ext cx="5486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rgbClr val="041B31"/>
                  </a:solidFill>
                </a:rPr>
                <a:t>K-pop </a:t>
              </a:r>
              <a:r>
                <a:rPr lang="ko-KR" altLang="en-US" sz="4400" dirty="0">
                  <a:solidFill>
                    <a:srgbClr val="041B31"/>
                  </a:solidFill>
                </a:rPr>
                <a:t>해외 인기 상승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56928" y="9864369"/>
            <a:ext cx="12654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accent4"/>
                </a:solidFill>
              </a:rPr>
              <a:t>외국인들에게 </a:t>
            </a:r>
            <a:r>
              <a:rPr lang="en-US" altLang="ko-KR" sz="5400" dirty="0">
                <a:solidFill>
                  <a:schemeClr val="accent4"/>
                </a:solidFill>
              </a:rPr>
              <a:t>K-pop </a:t>
            </a:r>
            <a:r>
              <a:rPr lang="ko-KR" altLang="en-US" sz="5400" dirty="0">
                <a:solidFill>
                  <a:schemeClr val="accent4"/>
                </a:solidFill>
              </a:rPr>
              <a:t>정보 제공의 필요성</a:t>
            </a:r>
          </a:p>
        </p:txBody>
      </p:sp>
      <p:sp>
        <p:nvSpPr>
          <p:cNvPr id="17" name="Freeform 33"/>
          <p:cNvSpPr>
            <a:spLocks noChangeArrowheads="1"/>
          </p:cNvSpPr>
          <p:nvPr/>
        </p:nvSpPr>
        <p:spPr bwMode="auto">
          <a:xfrm>
            <a:off x="2500314" y="10165655"/>
            <a:ext cx="304800" cy="320757"/>
          </a:xfrm>
          <a:custGeom>
            <a:avLst/>
            <a:gdLst>
              <a:gd name="T0" fmla="*/ 124 w 338"/>
              <a:gd name="T1" fmla="*/ 355 h 356"/>
              <a:gd name="T2" fmla="*/ 124 w 338"/>
              <a:gd name="T3" fmla="*/ 355 h 356"/>
              <a:gd name="T4" fmla="*/ 98 w 338"/>
              <a:gd name="T5" fmla="*/ 337 h 356"/>
              <a:gd name="T6" fmla="*/ 9 w 338"/>
              <a:gd name="T7" fmla="*/ 222 h 356"/>
              <a:gd name="T8" fmla="*/ 18 w 338"/>
              <a:gd name="T9" fmla="*/ 178 h 356"/>
              <a:gd name="T10" fmla="*/ 62 w 338"/>
              <a:gd name="T11" fmla="*/ 178 h 356"/>
              <a:gd name="T12" fmla="*/ 124 w 338"/>
              <a:gd name="T13" fmla="*/ 258 h 356"/>
              <a:gd name="T14" fmla="*/ 266 w 338"/>
              <a:gd name="T15" fmla="*/ 27 h 356"/>
              <a:gd name="T16" fmla="*/ 319 w 338"/>
              <a:gd name="T17" fmla="*/ 9 h 356"/>
              <a:gd name="T18" fmla="*/ 328 w 338"/>
              <a:gd name="T19" fmla="*/ 62 h 356"/>
              <a:gd name="T20" fmla="*/ 160 w 338"/>
              <a:gd name="T21" fmla="*/ 337 h 356"/>
              <a:gd name="T22" fmla="*/ 124 w 338"/>
              <a:gd name="T23" fmla="*/ 355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8" h="356">
                <a:moveTo>
                  <a:pt x="124" y="355"/>
                </a:moveTo>
                <a:lnTo>
                  <a:pt x="124" y="355"/>
                </a:lnTo>
                <a:cubicBezTo>
                  <a:pt x="115" y="355"/>
                  <a:pt x="107" y="346"/>
                  <a:pt x="98" y="337"/>
                </a:cubicBezTo>
                <a:cubicBezTo>
                  <a:pt x="9" y="222"/>
                  <a:pt x="9" y="222"/>
                  <a:pt x="9" y="222"/>
                </a:cubicBezTo>
                <a:cubicBezTo>
                  <a:pt x="0" y="204"/>
                  <a:pt x="0" y="187"/>
                  <a:pt x="18" y="178"/>
                </a:cubicBezTo>
                <a:cubicBezTo>
                  <a:pt x="36" y="160"/>
                  <a:pt x="53" y="168"/>
                  <a:pt x="62" y="178"/>
                </a:cubicBezTo>
                <a:cubicBezTo>
                  <a:pt x="124" y="258"/>
                  <a:pt x="124" y="258"/>
                  <a:pt x="124" y="258"/>
                </a:cubicBezTo>
                <a:cubicBezTo>
                  <a:pt x="266" y="27"/>
                  <a:pt x="266" y="27"/>
                  <a:pt x="266" y="27"/>
                </a:cubicBezTo>
                <a:cubicBezTo>
                  <a:pt x="284" y="9"/>
                  <a:pt x="301" y="0"/>
                  <a:pt x="319" y="9"/>
                </a:cubicBezTo>
                <a:cubicBezTo>
                  <a:pt x="337" y="18"/>
                  <a:pt x="337" y="45"/>
                  <a:pt x="328" y="62"/>
                </a:cubicBezTo>
                <a:cubicBezTo>
                  <a:pt x="160" y="337"/>
                  <a:pt x="160" y="337"/>
                  <a:pt x="160" y="337"/>
                </a:cubicBezTo>
                <a:cubicBezTo>
                  <a:pt x="151" y="346"/>
                  <a:pt x="142" y="355"/>
                  <a:pt x="124" y="35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/>
          </a:p>
        </p:txBody>
      </p:sp>
    </p:spTree>
    <p:extLst>
      <p:ext uri="{BB962C8B-B14F-4D97-AF65-F5344CB8AC3E}">
        <p14:creationId xmlns:p14="http://schemas.microsoft.com/office/powerpoint/2010/main" val="90994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"/>
          <p:cNvSpPr>
            <a:spLocks/>
          </p:cNvSpPr>
          <p:nvPr/>
        </p:nvSpPr>
        <p:spPr bwMode="auto">
          <a:xfrm>
            <a:off x="3897341" y="1285490"/>
            <a:ext cx="10469632" cy="83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5401" b="1" dirty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Goal/Problem &amp; Requirement</a:t>
            </a:r>
          </a:p>
        </p:txBody>
      </p:sp>
      <p:grpSp>
        <p:nvGrpSpPr>
          <p:cNvPr id="9" name="Group 44"/>
          <p:cNvGrpSpPr/>
          <p:nvPr/>
        </p:nvGrpSpPr>
        <p:grpSpPr>
          <a:xfrm>
            <a:off x="8934256" y="2309631"/>
            <a:ext cx="600075" cy="142912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10" name="Oval 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 sz="2701"/>
            </a:p>
          </p:txBody>
        </p:sp>
        <p:sp>
          <p:nvSpPr>
            <p:cNvPr id="11" name="Oval 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 sz="2701"/>
            </a:p>
          </p:txBody>
        </p:sp>
        <p:sp>
          <p:nvSpPr>
            <p:cNvPr id="12" name="Oval 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 sz="2701"/>
            </a:p>
          </p:txBody>
        </p:sp>
      </p:grpSp>
      <p:sp>
        <p:nvSpPr>
          <p:cNvPr id="13" name="Oval 32"/>
          <p:cNvSpPr/>
          <p:nvPr/>
        </p:nvSpPr>
        <p:spPr>
          <a:xfrm>
            <a:off x="4503547" y="4293171"/>
            <a:ext cx="1269391" cy="1269886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48019" rtlCol="0" anchor="ctr"/>
          <a:lstStyle/>
          <a:p>
            <a:pPr algn="ctr"/>
            <a:endParaRPr lang="en-US" sz="2101" dirty="0">
              <a:latin typeface="Lato Regular"/>
              <a:cs typeface="Lato Regula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8042" y="4779190"/>
            <a:ext cx="5581015" cy="438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3401"/>
              </a:lnSpc>
              <a:spcAft>
                <a:spcPts val="1200"/>
              </a:spcAft>
            </a:pPr>
            <a:r>
              <a:rPr lang="ko-KR" altLang="en-US" sz="4000" b="1" spc="40" dirty="0">
                <a:solidFill>
                  <a:srgbClr val="041B31"/>
                </a:solidFill>
                <a:latin typeface="Lato Regular"/>
                <a:cs typeface="Lato Regular"/>
              </a:rPr>
              <a:t>한국어 원어민 발음 제공</a:t>
            </a:r>
            <a:endParaRPr lang="en-US" sz="4000" b="1" spc="40" dirty="0">
              <a:solidFill>
                <a:srgbClr val="041B31"/>
              </a:solidFill>
              <a:latin typeface="Lato Regular"/>
              <a:cs typeface="Lato Regular"/>
            </a:endParaRPr>
          </a:p>
        </p:txBody>
      </p:sp>
      <p:sp>
        <p:nvSpPr>
          <p:cNvPr id="18" name="Oval 39"/>
          <p:cNvSpPr/>
          <p:nvPr/>
        </p:nvSpPr>
        <p:spPr>
          <a:xfrm>
            <a:off x="4503548" y="8694417"/>
            <a:ext cx="1269391" cy="1269886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48019" rtlCol="0" anchor="ctr"/>
          <a:lstStyle/>
          <a:p>
            <a:pPr algn="ctr"/>
            <a:endParaRPr lang="en-US" sz="2101" dirty="0">
              <a:latin typeface="Lato Regular"/>
              <a:cs typeface="Lato Regula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28042" y="9185128"/>
            <a:ext cx="7628691" cy="438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3401"/>
              </a:lnSpc>
              <a:spcAft>
                <a:spcPts val="1200"/>
              </a:spcAft>
            </a:pPr>
            <a:r>
              <a:rPr lang="en-US" sz="4000" b="1" spc="40" dirty="0">
                <a:solidFill>
                  <a:srgbClr val="041B31"/>
                </a:solidFill>
                <a:latin typeface="Lato Regular"/>
                <a:cs typeface="Lato Regular"/>
              </a:rPr>
              <a:t>K-pop</a:t>
            </a:r>
            <a:r>
              <a:rPr lang="ko-KR" altLang="en-US" sz="4000" b="1" spc="40" dirty="0">
                <a:solidFill>
                  <a:srgbClr val="041B31"/>
                </a:solidFill>
                <a:latin typeface="Lato Regular"/>
                <a:cs typeface="Lato Regular"/>
              </a:rPr>
              <a:t>에 대한 구체적인 정보 제공</a:t>
            </a:r>
            <a:endParaRPr lang="en-US" sz="4000" b="1" spc="40" dirty="0">
              <a:solidFill>
                <a:srgbClr val="041B31"/>
              </a:solidFill>
              <a:latin typeface="Lato Regular"/>
              <a:cs typeface="Lato Regular"/>
            </a:endParaRPr>
          </a:p>
        </p:txBody>
      </p:sp>
      <p:sp>
        <p:nvSpPr>
          <p:cNvPr id="21" name="Oval 49"/>
          <p:cNvSpPr/>
          <p:nvPr/>
        </p:nvSpPr>
        <p:spPr>
          <a:xfrm>
            <a:off x="4503546" y="6493794"/>
            <a:ext cx="1269391" cy="1269886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48019" rtlCol="0" anchor="ctr"/>
          <a:lstStyle/>
          <a:p>
            <a:pPr algn="ctr"/>
            <a:endParaRPr lang="en-US" sz="2101" dirty="0">
              <a:latin typeface="Lato Regular"/>
              <a:cs typeface="Lato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8042" y="7031273"/>
            <a:ext cx="6561733" cy="438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3401"/>
              </a:lnSpc>
              <a:spcAft>
                <a:spcPts val="1200"/>
              </a:spcAft>
            </a:pPr>
            <a:r>
              <a:rPr lang="en-US" sz="4000" b="1" spc="40" dirty="0">
                <a:solidFill>
                  <a:srgbClr val="041B31"/>
                </a:solidFill>
                <a:latin typeface="Lato Regular"/>
                <a:cs typeface="Lato Regular"/>
              </a:rPr>
              <a:t>Learning Korean </a:t>
            </a:r>
            <a:r>
              <a:rPr lang="ko-KR" altLang="en-US" sz="4000" b="1" spc="40" dirty="0">
                <a:solidFill>
                  <a:srgbClr val="041B31"/>
                </a:solidFill>
                <a:latin typeface="Lato Regular"/>
                <a:cs typeface="Lato Regular"/>
              </a:rPr>
              <a:t>서비스 제공</a:t>
            </a:r>
            <a:endParaRPr lang="en-US" sz="4000" b="1" spc="40" dirty="0">
              <a:solidFill>
                <a:srgbClr val="041B31"/>
              </a:solidFill>
              <a:latin typeface="Lato Regular"/>
              <a:cs typeface="Lato Regular"/>
            </a:endParaRPr>
          </a:p>
        </p:txBody>
      </p:sp>
      <p:sp>
        <p:nvSpPr>
          <p:cNvPr id="33" name="Freeform 116"/>
          <p:cNvSpPr>
            <a:spLocks noChangeArrowheads="1"/>
          </p:cNvSpPr>
          <p:nvPr/>
        </p:nvSpPr>
        <p:spPr bwMode="auto">
          <a:xfrm>
            <a:off x="4832563" y="4582699"/>
            <a:ext cx="615249" cy="634944"/>
          </a:xfrm>
          <a:custGeom>
            <a:avLst/>
            <a:gdLst>
              <a:gd name="T0" fmla="*/ 400 w 445"/>
              <a:gd name="T1" fmla="*/ 159 h 462"/>
              <a:gd name="T2" fmla="*/ 400 w 445"/>
              <a:gd name="T3" fmla="*/ 159 h 462"/>
              <a:gd name="T4" fmla="*/ 266 w 445"/>
              <a:gd name="T5" fmla="*/ 8 h 462"/>
              <a:gd name="T6" fmla="*/ 36 w 445"/>
              <a:gd name="T7" fmla="*/ 248 h 462"/>
              <a:gd name="T8" fmla="*/ 9 w 445"/>
              <a:gd name="T9" fmla="*/ 319 h 462"/>
              <a:gd name="T10" fmla="*/ 81 w 445"/>
              <a:gd name="T11" fmla="*/ 355 h 462"/>
              <a:gd name="T12" fmla="*/ 98 w 445"/>
              <a:gd name="T13" fmla="*/ 346 h 462"/>
              <a:gd name="T14" fmla="*/ 134 w 445"/>
              <a:gd name="T15" fmla="*/ 372 h 462"/>
              <a:gd name="T16" fmla="*/ 160 w 445"/>
              <a:gd name="T17" fmla="*/ 434 h 462"/>
              <a:gd name="T18" fmla="*/ 187 w 445"/>
              <a:gd name="T19" fmla="*/ 452 h 462"/>
              <a:gd name="T20" fmla="*/ 240 w 445"/>
              <a:gd name="T21" fmla="*/ 434 h 462"/>
              <a:gd name="T22" fmla="*/ 249 w 445"/>
              <a:gd name="T23" fmla="*/ 416 h 462"/>
              <a:gd name="T24" fmla="*/ 231 w 445"/>
              <a:gd name="T25" fmla="*/ 390 h 462"/>
              <a:gd name="T26" fmla="*/ 204 w 445"/>
              <a:gd name="T27" fmla="*/ 337 h 462"/>
              <a:gd name="T28" fmla="*/ 231 w 445"/>
              <a:gd name="T29" fmla="*/ 310 h 462"/>
              <a:gd name="T30" fmla="*/ 417 w 445"/>
              <a:gd name="T31" fmla="*/ 355 h 462"/>
              <a:gd name="T32" fmla="*/ 400 w 445"/>
              <a:gd name="T33" fmla="*/ 159 h 462"/>
              <a:gd name="T34" fmla="*/ 390 w 445"/>
              <a:gd name="T35" fmla="*/ 310 h 462"/>
              <a:gd name="T36" fmla="*/ 390 w 445"/>
              <a:gd name="T37" fmla="*/ 310 h 462"/>
              <a:gd name="T38" fmla="*/ 302 w 445"/>
              <a:gd name="T39" fmla="*/ 204 h 462"/>
              <a:gd name="T40" fmla="*/ 284 w 445"/>
              <a:gd name="T41" fmla="*/ 62 h 462"/>
              <a:gd name="T42" fmla="*/ 364 w 445"/>
              <a:gd name="T43" fmla="*/ 177 h 462"/>
              <a:gd name="T44" fmla="*/ 390 w 445"/>
              <a:gd name="T45" fmla="*/ 31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/>
          </a:p>
        </p:txBody>
      </p:sp>
      <p:sp>
        <p:nvSpPr>
          <p:cNvPr id="34" name="Freeform 134"/>
          <p:cNvSpPr>
            <a:spLocks noChangeArrowheads="1"/>
          </p:cNvSpPr>
          <p:nvPr/>
        </p:nvSpPr>
        <p:spPr bwMode="auto">
          <a:xfrm>
            <a:off x="4863605" y="9035138"/>
            <a:ext cx="588289" cy="588443"/>
          </a:xfrm>
          <a:custGeom>
            <a:avLst/>
            <a:gdLst>
              <a:gd name="T0" fmla="*/ 588 w 634"/>
              <a:gd name="T1" fmla="*/ 294 h 634"/>
              <a:gd name="T2" fmla="*/ 309 w 634"/>
              <a:gd name="T3" fmla="*/ 0 h 634"/>
              <a:gd name="T4" fmla="*/ 44 w 634"/>
              <a:gd name="T5" fmla="*/ 294 h 634"/>
              <a:gd name="T6" fmla="*/ 0 w 634"/>
              <a:gd name="T7" fmla="*/ 471 h 634"/>
              <a:gd name="T8" fmla="*/ 162 w 634"/>
              <a:gd name="T9" fmla="*/ 560 h 634"/>
              <a:gd name="T10" fmla="*/ 235 w 634"/>
              <a:gd name="T11" fmla="*/ 353 h 634"/>
              <a:gd name="T12" fmla="*/ 73 w 634"/>
              <a:gd name="T13" fmla="*/ 280 h 634"/>
              <a:gd name="T14" fmla="*/ 544 w 634"/>
              <a:gd name="T15" fmla="*/ 280 h 634"/>
              <a:gd name="T16" fmla="*/ 397 w 634"/>
              <a:gd name="T17" fmla="*/ 353 h 634"/>
              <a:gd name="T18" fmla="*/ 471 w 634"/>
              <a:gd name="T19" fmla="*/ 560 h 634"/>
              <a:gd name="T20" fmla="*/ 515 w 634"/>
              <a:gd name="T21" fmla="*/ 618 h 634"/>
              <a:gd name="T22" fmla="*/ 544 w 634"/>
              <a:gd name="T23" fmla="*/ 618 h 634"/>
              <a:gd name="T24" fmla="*/ 633 w 634"/>
              <a:gd name="T25" fmla="*/ 471 h 634"/>
              <a:gd name="T26" fmla="*/ 588 w 634"/>
              <a:gd name="T27" fmla="*/ 294 h 634"/>
              <a:gd name="T28" fmla="*/ 132 w 634"/>
              <a:gd name="T29" fmla="*/ 324 h 634"/>
              <a:gd name="T30" fmla="*/ 191 w 634"/>
              <a:gd name="T31" fmla="*/ 353 h 634"/>
              <a:gd name="T32" fmla="*/ 162 w 634"/>
              <a:gd name="T33" fmla="*/ 515 h 634"/>
              <a:gd name="T34" fmla="*/ 117 w 634"/>
              <a:gd name="T35" fmla="*/ 412 h 634"/>
              <a:gd name="T36" fmla="*/ 88 w 634"/>
              <a:gd name="T37" fmla="*/ 324 h 634"/>
              <a:gd name="T38" fmla="*/ 73 w 634"/>
              <a:gd name="T39" fmla="*/ 412 h 634"/>
              <a:gd name="T40" fmla="*/ 73 w 634"/>
              <a:gd name="T41" fmla="*/ 515 h 634"/>
              <a:gd name="T42" fmla="*/ 44 w 634"/>
              <a:gd name="T43" fmla="*/ 353 h 634"/>
              <a:gd name="T44" fmla="*/ 88 w 634"/>
              <a:gd name="T45" fmla="*/ 324 h 634"/>
              <a:gd name="T46" fmla="*/ 485 w 634"/>
              <a:gd name="T47" fmla="*/ 515 h 634"/>
              <a:gd name="T48" fmla="*/ 426 w 634"/>
              <a:gd name="T49" fmla="*/ 471 h 634"/>
              <a:gd name="T50" fmla="*/ 471 w 634"/>
              <a:gd name="T51" fmla="*/ 324 h 634"/>
              <a:gd name="T52" fmla="*/ 515 w 634"/>
              <a:gd name="T53" fmla="*/ 412 h 634"/>
              <a:gd name="T54" fmla="*/ 588 w 634"/>
              <a:gd name="T55" fmla="*/ 471 h 634"/>
              <a:gd name="T56" fmla="*/ 544 w 634"/>
              <a:gd name="T57" fmla="*/ 515 h 634"/>
              <a:gd name="T58" fmla="*/ 544 w 634"/>
              <a:gd name="T59" fmla="*/ 412 h 634"/>
              <a:gd name="T60" fmla="*/ 544 w 634"/>
              <a:gd name="T61" fmla="*/ 324 h 634"/>
              <a:gd name="T62" fmla="*/ 588 w 634"/>
              <a:gd name="T63" fmla="*/ 471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34" h="634">
                <a:moveTo>
                  <a:pt x="588" y="294"/>
                </a:moveTo>
                <a:lnTo>
                  <a:pt x="588" y="294"/>
                </a:lnTo>
                <a:cubicBezTo>
                  <a:pt x="588" y="280"/>
                  <a:pt x="588" y="280"/>
                  <a:pt x="588" y="265"/>
                </a:cubicBezTo>
                <a:cubicBezTo>
                  <a:pt x="588" y="118"/>
                  <a:pt x="471" y="0"/>
                  <a:pt x="309" y="0"/>
                </a:cubicBezTo>
                <a:cubicBezTo>
                  <a:pt x="162" y="0"/>
                  <a:pt x="44" y="118"/>
                  <a:pt x="44" y="265"/>
                </a:cubicBezTo>
                <a:cubicBezTo>
                  <a:pt x="44" y="280"/>
                  <a:pt x="44" y="280"/>
                  <a:pt x="44" y="294"/>
                </a:cubicBezTo>
                <a:cubicBezTo>
                  <a:pt x="14" y="309"/>
                  <a:pt x="0" y="324"/>
                  <a:pt x="0" y="353"/>
                </a:cubicBezTo>
                <a:cubicBezTo>
                  <a:pt x="0" y="471"/>
                  <a:pt x="0" y="471"/>
                  <a:pt x="0" y="471"/>
                </a:cubicBezTo>
                <a:cubicBezTo>
                  <a:pt x="0" y="515"/>
                  <a:pt x="29" y="560"/>
                  <a:pt x="73" y="560"/>
                </a:cubicBezTo>
                <a:lnTo>
                  <a:pt x="162" y="560"/>
                </a:lnTo>
                <a:cubicBezTo>
                  <a:pt x="206" y="560"/>
                  <a:pt x="235" y="515"/>
                  <a:pt x="235" y="471"/>
                </a:cubicBezTo>
                <a:cubicBezTo>
                  <a:pt x="235" y="353"/>
                  <a:pt x="235" y="353"/>
                  <a:pt x="235" y="353"/>
                </a:cubicBezTo>
                <a:cubicBezTo>
                  <a:pt x="235" y="309"/>
                  <a:pt x="206" y="280"/>
                  <a:pt x="162" y="280"/>
                </a:cubicBezTo>
                <a:cubicBezTo>
                  <a:pt x="162" y="280"/>
                  <a:pt x="88" y="280"/>
                  <a:pt x="73" y="280"/>
                </a:cubicBezTo>
                <a:cubicBezTo>
                  <a:pt x="73" y="147"/>
                  <a:pt x="176" y="44"/>
                  <a:pt x="309" y="44"/>
                </a:cubicBezTo>
                <a:cubicBezTo>
                  <a:pt x="442" y="44"/>
                  <a:pt x="544" y="133"/>
                  <a:pt x="544" y="280"/>
                </a:cubicBezTo>
                <a:lnTo>
                  <a:pt x="471" y="280"/>
                </a:lnTo>
                <a:cubicBezTo>
                  <a:pt x="426" y="280"/>
                  <a:pt x="397" y="309"/>
                  <a:pt x="397" y="353"/>
                </a:cubicBezTo>
                <a:cubicBezTo>
                  <a:pt x="397" y="471"/>
                  <a:pt x="397" y="471"/>
                  <a:pt x="397" y="471"/>
                </a:cubicBezTo>
                <a:cubicBezTo>
                  <a:pt x="397" y="515"/>
                  <a:pt x="426" y="560"/>
                  <a:pt x="471" y="560"/>
                </a:cubicBezTo>
                <a:lnTo>
                  <a:pt x="515" y="560"/>
                </a:lnTo>
                <a:cubicBezTo>
                  <a:pt x="515" y="618"/>
                  <a:pt x="515" y="618"/>
                  <a:pt x="515" y="618"/>
                </a:cubicBezTo>
                <a:cubicBezTo>
                  <a:pt x="515" y="618"/>
                  <a:pt x="515" y="633"/>
                  <a:pt x="530" y="633"/>
                </a:cubicBezTo>
                <a:cubicBezTo>
                  <a:pt x="544" y="633"/>
                  <a:pt x="544" y="618"/>
                  <a:pt x="544" y="618"/>
                </a:cubicBezTo>
                <a:cubicBezTo>
                  <a:pt x="544" y="560"/>
                  <a:pt x="544" y="560"/>
                  <a:pt x="544" y="560"/>
                </a:cubicBezTo>
                <a:cubicBezTo>
                  <a:pt x="588" y="560"/>
                  <a:pt x="633" y="515"/>
                  <a:pt x="633" y="471"/>
                </a:cubicBezTo>
                <a:cubicBezTo>
                  <a:pt x="633" y="353"/>
                  <a:pt x="633" y="353"/>
                  <a:pt x="633" y="353"/>
                </a:cubicBezTo>
                <a:cubicBezTo>
                  <a:pt x="633" y="324"/>
                  <a:pt x="618" y="309"/>
                  <a:pt x="588" y="294"/>
                </a:cubicBezTo>
                <a:close/>
                <a:moveTo>
                  <a:pt x="132" y="324"/>
                </a:moveTo>
                <a:lnTo>
                  <a:pt x="132" y="324"/>
                </a:lnTo>
                <a:cubicBezTo>
                  <a:pt x="162" y="324"/>
                  <a:pt x="162" y="324"/>
                  <a:pt x="162" y="324"/>
                </a:cubicBezTo>
                <a:cubicBezTo>
                  <a:pt x="176" y="324"/>
                  <a:pt x="191" y="339"/>
                  <a:pt x="191" y="353"/>
                </a:cubicBezTo>
                <a:cubicBezTo>
                  <a:pt x="191" y="471"/>
                  <a:pt x="191" y="471"/>
                  <a:pt x="191" y="471"/>
                </a:cubicBezTo>
                <a:cubicBezTo>
                  <a:pt x="191" y="501"/>
                  <a:pt x="176" y="515"/>
                  <a:pt x="162" y="515"/>
                </a:cubicBezTo>
                <a:cubicBezTo>
                  <a:pt x="147" y="515"/>
                  <a:pt x="147" y="515"/>
                  <a:pt x="147" y="515"/>
                </a:cubicBezTo>
                <a:cubicBezTo>
                  <a:pt x="132" y="486"/>
                  <a:pt x="117" y="442"/>
                  <a:pt x="117" y="412"/>
                </a:cubicBezTo>
                <a:cubicBezTo>
                  <a:pt x="117" y="383"/>
                  <a:pt x="117" y="353"/>
                  <a:pt x="132" y="324"/>
                </a:cubicBezTo>
                <a:close/>
                <a:moveTo>
                  <a:pt x="88" y="324"/>
                </a:moveTo>
                <a:lnTo>
                  <a:pt x="88" y="324"/>
                </a:lnTo>
                <a:cubicBezTo>
                  <a:pt x="88" y="353"/>
                  <a:pt x="73" y="383"/>
                  <a:pt x="73" y="412"/>
                </a:cubicBezTo>
                <a:cubicBezTo>
                  <a:pt x="73" y="442"/>
                  <a:pt x="88" y="486"/>
                  <a:pt x="103" y="515"/>
                </a:cubicBezTo>
                <a:cubicBezTo>
                  <a:pt x="73" y="515"/>
                  <a:pt x="73" y="515"/>
                  <a:pt x="73" y="515"/>
                </a:cubicBezTo>
                <a:cubicBezTo>
                  <a:pt x="59" y="515"/>
                  <a:pt x="44" y="501"/>
                  <a:pt x="44" y="471"/>
                </a:cubicBezTo>
                <a:cubicBezTo>
                  <a:pt x="44" y="353"/>
                  <a:pt x="44" y="353"/>
                  <a:pt x="44" y="353"/>
                </a:cubicBezTo>
                <a:cubicBezTo>
                  <a:pt x="44" y="339"/>
                  <a:pt x="59" y="324"/>
                  <a:pt x="73" y="324"/>
                </a:cubicBezTo>
                <a:lnTo>
                  <a:pt x="88" y="324"/>
                </a:lnTo>
                <a:close/>
                <a:moveTo>
                  <a:pt x="485" y="515"/>
                </a:moveTo>
                <a:lnTo>
                  <a:pt x="485" y="515"/>
                </a:lnTo>
                <a:cubicBezTo>
                  <a:pt x="471" y="515"/>
                  <a:pt x="471" y="515"/>
                  <a:pt x="471" y="515"/>
                </a:cubicBezTo>
                <a:cubicBezTo>
                  <a:pt x="456" y="515"/>
                  <a:pt x="426" y="501"/>
                  <a:pt x="426" y="471"/>
                </a:cubicBezTo>
                <a:cubicBezTo>
                  <a:pt x="426" y="353"/>
                  <a:pt x="426" y="353"/>
                  <a:pt x="426" y="353"/>
                </a:cubicBezTo>
                <a:cubicBezTo>
                  <a:pt x="426" y="339"/>
                  <a:pt x="456" y="324"/>
                  <a:pt x="471" y="324"/>
                </a:cubicBezTo>
                <a:cubicBezTo>
                  <a:pt x="500" y="324"/>
                  <a:pt x="500" y="324"/>
                  <a:pt x="500" y="324"/>
                </a:cubicBezTo>
                <a:cubicBezTo>
                  <a:pt x="500" y="353"/>
                  <a:pt x="515" y="383"/>
                  <a:pt x="515" y="412"/>
                </a:cubicBezTo>
                <a:cubicBezTo>
                  <a:pt x="515" y="442"/>
                  <a:pt x="500" y="486"/>
                  <a:pt x="485" y="515"/>
                </a:cubicBezTo>
                <a:close/>
                <a:moveTo>
                  <a:pt x="588" y="471"/>
                </a:moveTo>
                <a:lnTo>
                  <a:pt x="588" y="471"/>
                </a:lnTo>
                <a:cubicBezTo>
                  <a:pt x="588" y="501"/>
                  <a:pt x="574" y="515"/>
                  <a:pt x="544" y="515"/>
                </a:cubicBezTo>
                <a:cubicBezTo>
                  <a:pt x="530" y="515"/>
                  <a:pt x="530" y="515"/>
                  <a:pt x="530" y="515"/>
                </a:cubicBezTo>
                <a:cubicBezTo>
                  <a:pt x="544" y="486"/>
                  <a:pt x="544" y="442"/>
                  <a:pt x="544" y="412"/>
                </a:cubicBezTo>
                <a:cubicBezTo>
                  <a:pt x="544" y="383"/>
                  <a:pt x="544" y="353"/>
                  <a:pt x="530" y="324"/>
                </a:cubicBezTo>
                <a:cubicBezTo>
                  <a:pt x="544" y="324"/>
                  <a:pt x="544" y="324"/>
                  <a:pt x="544" y="324"/>
                </a:cubicBezTo>
                <a:cubicBezTo>
                  <a:pt x="574" y="324"/>
                  <a:pt x="588" y="339"/>
                  <a:pt x="588" y="353"/>
                </a:cubicBezTo>
                <a:lnTo>
                  <a:pt x="588" y="4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701" dirty="0"/>
          </a:p>
        </p:txBody>
      </p:sp>
      <p:sp>
        <p:nvSpPr>
          <p:cNvPr id="35" name="Freeform 14"/>
          <p:cNvSpPr>
            <a:spLocks noChangeArrowheads="1"/>
          </p:cNvSpPr>
          <p:nvPr/>
        </p:nvSpPr>
        <p:spPr bwMode="auto">
          <a:xfrm>
            <a:off x="4863603" y="6885366"/>
            <a:ext cx="584208" cy="584360"/>
          </a:xfrm>
          <a:custGeom>
            <a:avLst/>
            <a:gdLst>
              <a:gd name="T0" fmla="*/ 75960749 w 609"/>
              <a:gd name="T1" fmla="*/ 63149718 h 609"/>
              <a:gd name="T2" fmla="*/ 39339251 w 609"/>
              <a:gd name="T3" fmla="*/ 78678142 h 609"/>
              <a:gd name="T4" fmla="*/ 2717393 w 609"/>
              <a:gd name="T5" fmla="*/ 63149718 h 609"/>
              <a:gd name="T6" fmla="*/ 0 w 609"/>
              <a:gd name="T7" fmla="*/ 3752694 h 609"/>
              <a:gd name="T8" fmla="*/ 5435146 w 609"/>
              <a:gd name="T9" fmla="*/ 1035300 h 609"/>
              <a:gd name="T10" fmla="*/ 5435146 w 609"/>
              <a:gd name="T11" fmla="*/ 1035300 h 609"/>
              <a:gd name="T12" fmla="*/ 39339251 w 609"/>
              <a:gd name="T13" fmla="*/ 14752129 h 609"/>
              <a:gd name="T14" fmla="*/ 73113853 w 609"/>
              <a:gd name="T15" fmla="*/ 1035300 h 609"/>
              <a:gd name="T16" fmla="*/ 73113853 w 609"/>
              <a:gd name="T17" fmla="*/ 1035300 h 609"/>
              <a:gd name="T18" fmla="*/ 78678142 w 609"/>
              <a:gd name="T19" fmla="*/ 3752694 h 609"/>
              <a:gd name="T20" fmla="*/ 75960749 w 609"/>
              <a:gd name="T21" fmla="*/ 63149718 h 609"/>
              <a:gd name="T22" fmla="*/ 35715700 w 609"/>
              <a:gd name="T23" fmla="*/ 21093073 h 609"/>
              <a:gd name="T24" fmla="*/ 7246742 w 609"/>
              <a:gd name="T25" fmla="*/ 57714571 h 609"/>
              <a:gd name="T26" fmla="*/ 35715700 w 609"/>
              <a:gd name="T27" fmla="*/ 21093073 h 609"/>
              <a:gd name="T28" fmla="*/ 71302258 w 609"/>
              <a:gd name="T29" fmla="*/ 9187840 h 609"/>
              <a:gd name="T30" fmla="*/ 42962442 w 609"/>
              <a:gd name="T31" fmla="*/ 69619805 h 609"/>
              <a:gd name="T32" fmla="*/ 71302258 w 609"/>
              <a:gd name="T33" fmla="*/ 9187840 h 609"/>
              <a:gd name="T34" fmla="*/ 48526731 w 609"/>
              <a:gd name="T35" fmla="*/ 26657363 h 609"/>
              <a:gd name="T36" fmla="*/ 62114417 w 609"/>
              <a:gd name="T37" fmla="*/ 20187276 h 609"/>
              <a:gd name="T38" fmla="*/ 67678707 w 609"/>
              <a:gd name="T39" fmla="*/ 23810467 h 609"/>
              <a:gd name="T40" fmla="*/ 64961313 w 609"/>
              <a:gd name="T41" fmla="*/ 26657363 h 609"/>
              <a:gd name="T42" fmla="*/ 52150282 w 609"/>
              <a:gd name="T43" fmla="*/ 32998307 h 609"/>
              <a:gd name="T44" fmla="*/ 46585633 w 609"/>
              <a:gd name="T45" fmla="*/ 29374756 h 609"/>
              <a:gd name="T46" fmla="*/ 48526731 w 609"/>
              <a:gd name="T47" fmla="*/ 39339251 h 609"/>
              <a:gd name="T48" fmla="*/ 48526731 w 609"/>
              <a:gd name="T49" fmla="*/ 39339251 h 609"/>
              <a:gd name="T50" fmla="*/ 62114417 w 609"/>
              <a:gd name="T51" fmla="*/ 33904105 h 609"/>
              <a:gd name="T52" fmla="*/ 67678707 w 609"/>
              <a:gd name="T53" fmla="*/ 36621498 h 609"/>
              <a:gd name="T54" fmla="*/ 52150282 w 609"/>
              <a:gd name="T55" fmla="*/ 46715136 h 609"/>
              <a:gd name="T56" fmla="*/ 50338687 w 609"/>
              <a:gd name="T57" fmla="*/ 46715136 h 609"/>
              <a:gd name="T58" fmla="*/ 48526731 w 609"/>
              <a:gd name="T59" fmla="*/ 39339251 h 609"/>
              <a:gd name="T60" fmla="*/ 48526731 w 609"/>
              <a:gd name="T61" fmla="*/ 53056080 h 609"/>
              <a:gd name="T62" fmla="*/ 62114417 w 609"/>
              <a:gd name="T63" fmla="*/ 46715136 h 609"/>
              <a:gd name="T64" fmla="*/ 64055516 w 609"/>
              <a:gd name="T65" fmla="*/ 46715136 h 609"/>
              <a:gd name="T66" fmla="*/ 64961313 w 609"/>
              <a:gd name="T67" fmla="*/ 53961878 h 609"/>
              <a:gd name="T68" fmla="*/ 52150282 w 609"/>
              <a:gd name="T69" fmla="*/ 59526167 h 609"/>
              <a:gd name="T70" fmla="*/ 50338687 w 609"/>
              <a:gd name="T71" fmla="*/ 60431965 h 609"/>
              <a:gd name="T72" fmla="*/ 48526731 w 609"/>
              <a:gd name="T73" fmla="*/ 53056080 h 609"/>
              <a:gd name="T74" fmla="*/ 14622627 w 609"/>
              <a:gd name="T75" fmla="*/ 20187276 h 609"/>
              <a:gd name="T76" fmla="*/ 16434582 w 609"/>
              <a:gd name="T77" fmla="*/ 20187276 h 609"/>
              <a:gd name="T78" fmla="*/ 30151411 w 609"/>
              <a:gd name="T79" fmla="*/ 26657363 h 609"/>
              <a:gd name="T80" fmla="*/ 28339815 w 609"/>
              <a:gd name="T81" fmla="*/ 32998307 h 609"/>
              <a:gd name="T82" fmla="*/ 26527860 w 609"/>
              <a:gd name="T83" fmla="*/ 32998307 h 609"/>
              <a:gd name="T84" fmla="*/ 13716829 w 609"/>
              <a:gd name="T85" fmla="*/ 26657363 h 609"/>
              <a:gd name="T86" fmla="*/ 14622627 w 609"/>
              <a:gd name="T87" fmla="*/ 20187276 h 609"/>
              <a:gd name="T88" fmla="*/ 14622627 w 609"/>
              <a:gd name="T89" fmla="*/ 32998307 h 609"/>
              <a:gd name="T90" fmla="*/ 16434582 w 609"/>
              <a:gd name="T91" fmla="*/ 33904105 h 609"/>
              <a:gd name="T92" fmla="*/ 30151411 w 609"/>
              <a:gd name="T93" fmla="*/ 39339251 h 609"/>
              <a:gd name="T94" fmla="*/ 28339815 w 609"/>
              <a:gd name="T95" fmla="*/ 46715136 h 609"/>
              <a:gd name="T96" fmla="*/ 26527860 w 609"/>
              <a:gd name="T97" fmla="*/ 46715136 h 609"/>
              <a:gd name="T98" fmla="*/ 13716829 w 609"/>
              <a:gd name="T99" fmla="*/ 40245049 h 609"/>
              <a:gd name="T100" fmla="*/ 14622627 w 609"/>
              <a:gd name="T101" fmla="*/ 32998307 h 609"/>
              <a:gd name="T102" fmla="*/ 14622627 w 609"/>
              <a:gd name="T103" fmla="*/ 46715136 h 609"/>
              <a:gd name="T104" fmla="*/ 16434582 w 609"/>
              <a:gd name="T105" fmla="*/ 46715136 h 609"/>
              <a:gd name="T106" fmla="*/ 30151411 w 609"/>
              <a:gd name="T107" fmla="*/ 53056080 h 609"/>
              <a:gd name="T108" fmla="*/ 28339815 w 609"/>
              <a:gd name="T109" fmla="*/ 60431965 h 609"/>
              <a:gd name="T110" fmla="*/ 26527860 w 609"/>
              <a:gd name="T111" fmla="*/ 59526167 h 609"/>
              <a:gd name="T112" fmla="*/ 13716829 w 609"/>
              <a:gd name="T113" fmla="*/ 53961878 h 609"/>
              <a:gd name="T114" fmla="*/ 14622627 w 609"/>
              <a:gd name="T115" fmla="*/ 46715136 h 60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09" h="609">
                <a:moveTo>
                  <a:pt x="587" y="488"/>
                </a:moveTo>
                <a:lnTo>
                  <a:pt x="587" y="488"/>
                </a:lnTo>
                <a:cubicBezTo>
                  <a:pt x="318" y="601"/>
                  <a:pt x="318" y="601"/>
                  <a:pt x="318" y="601"/>
                </a:cubicBezTo>
                <a:cubicBezTo>
                  <a:pt x="311" y="608"/>
                  <a:pt x="311" y="608"/>
                  <a:pt x="304" y="608"/>
                </a:cubicBezTo>
                <a:cubicBezTo>
                  <a:pt x="297" y="608"/>
                  <a:pt x="297" y="608"/>
                  <a:pt x="290" y="601"/>
                </a:cubicBezTo>
                <a:cubicBezTo>
                  <a:pt x="21" y="488"/>
                  <a:pt x="21" y="488"/>
                  <a:pt x="21" y="488"/>
                </a:cubicBezTo>
                <a:cubicBezTo>
                  <a:pt x="7" y="488"/>
                  <a:pt x="0" y="474"/>
                  <a:pt x="0" y="46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14" y="0"/>
                  <a:pt x="28" y="0"/>
                </a:cubicBezTo>
                <a:cubicBezTo>
                  <a:pt x="35" y="0"/>
                  <a:pt x="35" y="0"/>
                  <a:pt x="42" y="8"/>
                </a:cubicBezTo>
                <a:cubicBezTo>
                  <a:pt x="304" y="114"/>
                  <a:pt x="304" y="114"/>
                  <a:pt x="304" y="114"/>
                </a:cubicBezTo>
                <a:cubicBezTo>
                  <a:pt x="565" y="8"/>
                  <a:pt x="565" y="8"/>
                  <a:pt x="565" y="8"/>
                </a:cubicBezTo>
                <a:cubicBezTo>
                  <a:pt x="572" y="0"/>
                  <a:pt x="572" y="0"/>
                  <a:pt x="579" y="0"/>
                </a:cubicBezTo>
                <a:cubicBezTo>
                  <a:pt x="594" y="0"/>
                  <a:pt x="608" y="15"/>
                  <a:pt x="608" y="29"/>
                </a:cubicBezTo>
                <a:cubicBezTo>
                  <a:pt x="608" y="467"/>
                  <a:pt x="608" y="467"/>
                  <a:pt x="608" y="467"/>
                </a:cubicBezTo>
                <a:cubicBezTo>
                  <a:pt x="608" y="474"/>
                  <a:pt x="601" y="488"/>
                  <a:pt x="587" y="488"/>
                </a:cubicBezTo>
                <a:close/>
                <a:moveTo>
                  <a:pt x="276" y="163"/>
                </a:moveTo>
                <a:lnTo>
                  <a:pt x="276" y="163"/>
                </a:lnTo>
                <a:cubicBezTo>
                  <a:pt x="56" y="71"/>
                  <a:pt x="56" y="71"/>
                  <a:pt x="56" y="71"/>
                </a:cubicBezTo>
                <a:cubicBezTo>
                  <a:pt x="56" y="446"/>
                  <a:pt x="56" y="446"/>
                  <a:pt x="56" y="446"/>
                </a:cubicBezTo>
                <a:cubicBezTo>
                  <a:pt x="276" y="538"/>
                  <a:pt x="276" y="538"/>
                  <a:pt x="276" y="538"/>
                </a:cubicBezTo>
                <a:lnTo>
                  <a:pt x="276" y="163"/>
                </a:lnTo>
                <a:close/>
                <a:moveTo>
                  <a:pt x="551" y="71"/>
                </a:moveTo>
                <a:lnTo>
                  <a:pt x="551" y="71"/>
                </a:lnTo>
                <a:cubicBezTo>
                  <a:pt x="332" y="163"/>
                  <a:pt x="332" y="163"/>
                  <a:pt x="332" y="163"/>
                </a:cubicBezTo>
                <a:cubicBezTo>
                  <a:pt x="332" y="538"/>
                  <a:pt x="332" y="538"/>
                  <a:pt x="332" y="538"/>
                </a:cubicBezTo>
                <a:cubicBezTo>
                  <a:pt x="551" y="446"/>
                  <a:pt x="551" y="446"/>
                  <a:pt x="551" y="446"/>
                </a:cubicBezTo>
                <a:lnTo>
                  <a:pt x="551" y="71"/>
                </a:lnTo>
                <a:close/>
                <a:moveTo>
                  <a:pt x="375" y="206"/>
                </a:moveTo>
                <a:lnTo>
                  <a:pt x="375" y="206"/>
                </a:lnTo>
                <a:cubicBezTo>
                  <a:pt x="480" y="156"/>
                  <a:pt x="480" y="156"/>
                  <a:pt x="480" y="156"/>
                </a:cubicBezTo>
                <a:cubicBezTo>
                  <a:pt x="488" y="156"/>
                  <a:pt x="488" y="156"/>
                  <a:pt x="495" y="156"/>
                </a:cubicBezTo>
                <a:cubicBezTo>
                  <a:pt x="509" y="156"/>
                  <a:pt x="523" y="163"/>
                  <a:pt x="523" y="184"/>
                </a:cubicBezTo>
                <a:cubicBezTo>
                  <a:pt x="523" y="191"/>
                  <a:pt x="516" y="206"/>
                  <a:pt x="502" y="206"/>
                </a:cubicBezTo>
                <a:cubicBezTo>
                  <a:pt x="403" y="255"/>
                  <a:pt x="403" y="255"/>
                  <a:pt x="403" y="255"/>
                </a:cubicBezTo>
                <a:cubicBezTo>
                  <a:pt x="396" y="255"/>
                  <a:pt x="396" y="255"/>
                  <a:pt x="389" y="255"/>
                </a:cubicBezTo>
                <a:cubicBezTo>
                  <a:pt x="375" y="255"/>
                  <a:pt x="360" y="248"/>
                  <a:pt x="360" y="227"/>
                </a:cubicBezTo>
                <a:cubicBezTo>
                  <a:pt x="360" y="220"/>
                  <a:pt x="367" y="206"/>
                  <a:pt x="375" y="206"/>
                </a:cubicBezTo>
                <a:close/>
                <a:moveTo>
                  <a:pt x="375" y="304"/>
                </a:moveTo>
                <a:lnTo>
                  <a:pt x="375" y="304"/>
                </a:lnTo>
                <a:cubicBezTo>
                  <a:pt x="480" y="262"/>
                  <a:pt x="480" y="262"/>
                  <a:pt x="480" y="262"/>
                </a:cubicBezTo>
                <a:cubicBezTo>
                  <a:pt x="488" y="255"/>
                  <a:pt x="488" y="255"/>
                  <a:pt x="495" y="255"/>
                </a:cubicBezTo>
                <a:cubicBezTo>
                  <a:pt x="509" y="255"/>
                  <a:pt x="523" y="269"/>
                  <a:pt x="523" y="283"/>
                </a:cubicBezTo>
                <a:cubicBezTo>
                  <a:pt x="523" y="297"/>
                  <a:pt x="516" y="304"/>
                  <a:pt x="502" y="311"/>
                </a:cubicBezTo>
                <a:cubicBezTo>
                  <a:pt x="403" y="361"/>
                  <a:pt x="403" y="361"/>
                  <a:pt x="403" y="361"/>
                </a:cubicBezTo>
                <a:cubicBezTo>
                  <a:pt x="396" y="361"/>
                  <a:pt x="396" y="361"/>
                  <a:pt x="389" y="361"/>
                </a:cubicBezTo>
                <a:cubicBezTo>
                  <a:pt x="375" y="361"/>
                  <a:pt x="360" y="347"/>
                  <a:pt x="360" y="333"/>
                </a:cubicBezTo>
                <a:cubicBezTo>
                  <a:pt x="360" y="319"/>
                  <a:pt x="367" y="311"/>
                  <a:pt x="375" y="304"/>
                </a:cubicBezTo>
                <a:close/>
                <a:moveTo>
                  <a:pt x="375" y="410"/>
                </a:moveTo>
                <a:lnTo>
                  <a:pt x="375" y="410"/>
                </a:lnTo>
                <a:cubicBezTo>
                  <a:pt x="480" y="361"/>
                  <a:pt x="480" y="361"/>
                  <a:pt x="480" y="361"/>
                </a:cubicBezTo>
                <a:cubicBezTo>
                  <a:pt x="488" y="361"/>
                  <a:pt x="488" y="361"/>
                  <a:pt x="495" y="361"/>
                </a:cubicBezTo>
                <a:cubicBezTo>
                  <a:pt x="509" y="361"/>
                  <a:pt x="523" y="375"/>
                  <a:pt x="523" y="389"/>
                </a:cubicBezTo>
                <a:cubicBezTo>
                  <a:pt x="523" y="403"/>
                  <a:pt x="516" y="410"/>
                  <a:pt x="502" y="417"/>
                </a:cubicBezTo>
                <a:cubicBezTo>
                  <a:pt x="403" y="460"/>
                  <a:pt x="403" y="460"/>
                  <a:pt x="403" y="460"/>
                </a:cubicBezTo>
                <a:cubicBezTo>
                  <a:pt x="396" y="467"/>
                  <a:pt x="396" y="467"/>
                  <a:pt x="389" y="467"/>
                </a:cubicBezTo>
                <a:cubicBezTo>
                  <a:pt x="375" y="467"/>
                  <a:pt x="360" y="453"/>
                  <a:pt x="360" y="439"/>
                </a:cubicBezTo>
                <a:cubicBezTo>
                  <a:pt x="360" y="425"/>
                  <a:pt x="367" y="417"/>
                  <a:pt x="375" y="410"/>
                </a:cubicBezTo>
                <a:close/>
                <a:moveTo>
                  <a:pt x="113" y="156"/>
                </a:moveTo>
                <a:lnTo>
                  <a:pt x="113" y="156"/>
                </a:lnTo>
                <a:cubicBezTo>
                  <a:pt x="120" y="156"/>
                  <a:pt x="120" y="156"/>
                  <a:pt x="127" y="156"/>
                </a:cubicBezTo>
                <a:cubicBezTo>
                  <a:pt x="233" y="206"/>
                  <a:pt x="233" y="206"/>
                  <a:pt x="233" y="206"/>
                </a:cubicBezTo>
                <a:cubicBezTo>
                  <a:pt x="240" y="206"/>
                  <a:pt x="247" y="220"/>
                  <a:pt x="247" y="227"/>
                </a:cubicBezTo>
                <a:cubicBezTo>
                  <a:pt x="247" y="248"/>
                  <a:pt x="233" y="255"/>
                  <a:pt x="219" y="255"/>
                </a:cubicBezTo>
                <a:cubicBezTo>
                  <a:pt x="212" y="255"/>
                  <a:pt x="212" y="255"/>
                  <a:pt x="205" y="255"/>
                </a:cubicBezTo>
                <a:cubicBezTo>
                  <a:pt x="106" y="206"/>
                  <a:pt x="106" y="206"/>
                  <a:pt x="106" y="206"/>
                </a:cubicBezTo>
                <a:cubicBezTo>
                  <a:pt x="92" y="206"/>
                  <a:pt x="85" y="191"/>
                  <a:pt x="85" y="184"/>
                </a:cubicBezTo>
                <a:cubicBezTo>
                  <a:pt x="85" y="163"/>
                  <a:pt x="99" y="156"/>
                  <a:pt x="113" y="156"/>
                </a:cubicBezTo>
                <a:close/>
                <a:moveTo>
                  <a:pt x="113" y="255"/>
                </a:moveTo>
                <a:lnTo>
                  <a:pt x="113" y="255"/>
                </a:lnTo>
                <a:cubicBezTo>
                  <a:pt x="120" y="255"/>
                  <a:pt x="120" y="255"/>
                  <a:pt x="127" y="262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0" y="311"/>
                  <a:pt x="247" y="319"/>
                  <a:pt x="247" y="333"/>
                </a:cubicBezTo>
                <a:cubicBezTo>
                  <a:pt x="247" y="347"/>
                  <a:pt x="233" y="361"/>
                  <a:pt x="219" y="361"/>
                </a:cubicBezTo>
                <a:cubicBezTo>
                  <a:pt x="212" y="361"/>
                  <a:pt x="212" y="361"/>
                  <a:pt x="205" y="361"/>
                </a:cubicBezTo>
                <a:cubicBezTo>
                  <a:pt x="106" y="311"/>
                  <a:pt x="106" y="311"/>
                  <a:pt x="106" y="311"/>
                </a:cubicBezTo>
                <a:cubicBezTo>
                  <a:pt x="92" y="304"/>
                  <a:pt x="85" y="297"/>
                  <a:pt x="85" y="283"/>
                </a:cubicBezTo>
                <a:cubicBezTo>
                  <a:pt x="85" y="269"/>
                  <a:pt x="99" y="255"/>
                  <a:pt x="113" y="255"/>
                </a:cubicBezTo>
                <a:close/>
                <a:moveTo>
                  <a:pt x="113" y="361"/>
                </a:moveTo>
                <a:lnTo>
                  <a:pt x="113" y="361"/>
                </a:lnTo>
                <a:cubicBezTo>
                  <a:pt x="120" y="361"/>
                  <a:pt x="120" y="361"/>
                  <a:pt x="127" y="361"/>
                </a:cubicBezTo>
                <a:cubicBezTo>
                  <a:pt x="233" y="410"/>
                  <a:pt x="233" y="410"/>
                  <a:pt x="233" y="410"/>
                </a:cubicBezTo>
                <a:cubicBezTo>
                  <a:pt x="240" y="417"/>
                  <a:pt x="247" y="425"/>
                  <a:pt x="247" y="439"/>
                </a:cubicBezTo>
                <a:cubicBezTo>
                  <a:pt x="247" y="453"/>
                  <a:pt x="233" y="467"/>
                  <a:pt x="219" y="467"/>
                </a:cubicBezTo>
                <a:cubicBezTo>
                  <a:pt x="212" y="467"/>
                  <a:pt x="212" y="467"/>
                  <a:pt x="205" y="460"/>
                </a:cubicBezTo>
                <a:cubicBezTo>
                  <a:pt x="106" y="417"/>
                  <a:pt x="106" y="417"/>
                  <a:pt x="106" y="417"/>
                </a:cubicBezTo>
                <a:cubicBezTo>
                  <a:pt x="92" y="410"/>
                  <a:pt x="85" y="403"/>
                  <a:pt x="85" y="389"/>
                </a:cubicBezTo>
                <a:cubicBezTo>
                  <a:pt x="85" y="375"/>
                  <a:pt x="99" y="361"/>
                  <a:pt x="113" y="3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701"/>
          </a:p>
        </p:txBody>
      </p:sp>
    </p:spTree>
    <p:extLst>
      <p:ext uri="{BB962C8B-B14F-4D97-AF65-F5344CB8AC3E}">
        <p14:creationId xmlns:p14="http://schemas.microsoft.com/office/powerpoint/2010/main" val="43036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6962" y="5030678"/>
            <a:ext cx="139846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English </a:t>
            </a:r>
            <a:r>
              <a:rPr lang="en-US" altLang="ko-KR" sz="4000" dirty="0">
                <a:solidFill>
                  <a:schemeClr val="accent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Wingdings" panose="05000000000000000000" pitchFamily="2" charset="2"/>
              </a:rPr>
              <a:t> Alphabet-based Korean </a:t>
            </a:r>
            <a:r>
              <a:rPr lang="ko-KR" altLang="en-US" sz="4000" dirty="0">
                <a:solidFill>
                  <a:schemeClr val="accent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Wingdings" panose="05000000000000000000" pitchFamily="2" charset="2"/>
              </a:rPr>
              <a:t>이 아닌</a:t>
            </a:r>
            <a:endParaRPr lang="en-US" altLang="ko-KR" sz="4000" dirty="0">
              <a:solidFill>
                <a:schemeClr val="accent1"/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  <a:sym typeface="Wingdings" panose="05000000000000000000" pitchFamily="2" charset="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endParaRPr lang="en-US" altLang="ko-KR" sz="2000" dirty="0">
              <a:solidFill>
                <a:schemeClr val="accent1"/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  <a:sym typeface="Wingdings" panose="05000000000000000000" pitchFamily="2" charset="2"/>
            </a:endParaRPr>
          </a:p>
          <a:p>
            <a:r>
              <a:rPr lang="en-US" altLang="ko-KR" sz="4000" dirty="0">
                <a:solidFill>
                  <a:schemeClr val="accent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Wingdings" panose="05000000000000000000" pitchFamily="2" charset="2"/>
              </a:rPr>
              <a:t>English  </a:t>
            </a:r>
            <a:r>
              <a:rPr lang="ko-KR" altLang="en-US" sz="4000" dirty="0">
                <a:solidFill>
                  <a:schemeClr val="accent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Wingdings" panose="05000000000000000000" pitchFamily="2" charset="2"/>
              </a:rPr>
              <a:t>한글 </a:t>
            </a:r>
            <a:r>
              <a:rPr lang="en-US" altLang="ko-KR" sz="4000" dirty="0">
                <a:solidFill>
                  <a:schemeClr val="accent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Wingdings" panose="05000000000000000000" pitchFamily="2" charset="2"/>
              </a:rPr>
              <a:t>text</a:t>
            </a:r>
            <a:endParaRPr lang="ko-KR" altLang="en-US" sz="4000" dirty="0">
              <a:solidFill>
                <a:schemeClr val="accent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7683847" y="1285490"/>
            <a:ext cx="2896627" cy="1079853"/>
            <a:chOff x="1244519" y="1285490"/>
            <a:chExt cx="2896627" cy="1079853"/>
          </a:xfrm>
        </p:grpSpPr>
        <p:sp>
          <p:nvSpPr>
            <p:cNvPr id="26" name="Rectangle 1"/>
            <p:cNvSpPr>
              <a:spLocks/>
            </p:cNvSpPr>
            <p:nvPr/>
          </p:nvSpPr>
          <p:spPr bwMode="auto">
            <a:xfrm>
              <a:off x="1244519" y="1285490"/>
              <a:ext cx="2896627" cy="83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5401" b="1" dirty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Approach</a:t>
              </a:r>
            </a:p>
          </p:txBody>
        </p:sp>
        <p:sp>
          <p:nvSpPr>
            <p:cNvPr id="27" name="Rectangle 76"/>
            <p:cNvSpPr/>
            <p:nvPr/>
          </p:nvSpPr>
          <p:spPr>
            <a:xfrm>
              <a:off x="1323061" y="2319624"/>
              <a:ext cx="273953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083012" y="3595025"/>
            <a:ext cx="3991173" cy="877171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accent1"/>
                </a:solidFill>
                <a:latin typeface="Lato Regular"/>
                <a:cs typeface="Lato Regular"/>
              </a:rPr>
              <a:t>기계 번역 </a:t>
            </a:r>
            <a:r>
              <a:rPr lang="en-US" altLang="ko-KR" sz="4800" b="1" dirty="0">
                <a:solidFill>
                  <a:schemeClr val="accent1"/>
                </a:solidFill>
                <a:latin typeface="Lato Regular"/>
                <a:cs typeface="Lato Regular"/>
              </a:rPr>
              <a:t>API</a:t>
            </a:r>
            <a:endParaRPr lang="id-ID" sz="4800" b="1" dirty="0">
              <a:solidFill>
                <a:schemeClr val="accent1"/>
              </a:solidFill>
              <a:latin typeface="Lato Regular"/>
              <a:cs typeface="Lato Regula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09454" y="4472196"/>
            <a:ext cx="3085033" cy="9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>
              <a:solidFill>
                <a:schemeClr val="tx1"/>
              </a:solidFill>
            </a:endParaRPr>
          </a:p>
        </p:txBody>
      </p:sp>
      <p:sp>
        <p:nvSpPr>
          <p:cNvPr id="11" name="Freeform 117"/>
          <p:cNvSpPr>
            <a:spLocks noChangeArrowheads="1"/>
          </p:cNvSpPr>
          <p:nvPr/>
        </p:nvSpPr>
        <p:spPr bwMode="auto">
          <a:xfrm>
            <a:off x="2309454" y="5061862"/>
            <a:ext cx="639733" cy="639896"/>
          </a:xfrm>
          <a:custGeom>
            <a:avLst/>
            <a:gdLst>
              <a:gd name="T0" fmla="*/ 39678193 w 602"/>
              <a:gd name="T1" fmla="*/ 78441997 h 602"/>
              <a:gd name="T2" fmla="*/ 39678193 w 602"/>
              <a:gd name="T3" fmla="*/ 78441997 h 602"/>
              <a:gd name="T4" fmla="*/ 0 w 602"/>
              <a:gd name="T5" fmla="*/ 38763987 h 602"/>
              <a:gd name="T6" fmla="*/ 39678193 w 602"/>
              <a:gd name="T7" fmla="*/ 0 h 602"/>
              <a:gd name="T8" fmla="*/ 78442719 w 602"/>
              <a:gd name="T9" fmla="*/ 38763987 h 602"/>
              <a:gd name="T10" fmla="*/ 39678193 w 602"/>
              <a:gd name="T11" fmla="*/ 78441997 h 602"/>
              <a:gd name="T12" fmla="*/ 39678193 w 602"/>
              <a:gd name="T13" fmla="*/ 7439717 h 602"/>
              <a:gd name="T14" fmla="*/ 39678193 w 602"/>
              <a:gd name="T15" fmla="*/ 7439717 h 602"/>
              <a:gd name="T16" fmla="*/ 7439751 w 602"/>
              <a:gd name="T17" fmla="*/ 38763987 h 602"/>
              <a:gd name="T18" fmla="*/ 39678193 w 602"/>
              <a:gd name="T19" fmla="*/ 71002280 h 602"/>
              <a:gd name="T20" fmla="*/ 71002968 w 602"/>
              <a:gd name="T21" fmla="*/ 38763987 h 602"/>
              <a:gd name="T22" fmla="*/ 39678193 w 602"/>
              <a:gd name="T23" fmla="*/ 7439717 h 602"/>
              <a:gd name="T24" fmla="*/ 52599581 w 602"/>
              <a:gd name="T25" fmla="*/ 56253627 h 602"/>
              <a:gd name="T26" fmla="*/ 52599581 w 602"/>
              <a:gd name="T27" fmla="*/ 56253627 h 602"/>
              <a:gd name="T28" fmla="*/ 50772248 w 602"/>
              <a:gd name="T29" fmla="*/ 55339965 h 602"/>
              <a:gd name="T30" fmla="*/ 50772248 w 602"/>
              <a:gd name="T31" fmla="*/ 55339965 h 602"/>
              <a:gd name="T32" fmla="*/ 39678193 w 602"/>
              <a:gd name="T33" fmla="*/ 44376380 h 602"/>
              <a:gd name="T34" fmla="*/ 28583776 w 602"/>
              <a:gd name="T35" fmla="*/ 55339965 h 602"/>
              <a:gd name="T36" fmla="*/ 28583776 w 602"/>
              <a:gd name="T37" fmla="*/ 55339965 h 602"/>
              <a:gd name="T38" fmla="*/ 25843138 w 602"/>
              <a:gd name="T39" fmla="*/ 56253627 h 602"/>
              <a:gd name="T40" fmla="*/ 22188473 w 602"/>
              <a:gd name="T41" fmla="*/ 52598978 h 602"/>
              <a:gd name="T42" fmla="*/ 23102139 w 602"/>
              <a:gd name="T43" fmla="*/ 49858353 h 602"/>
              <a:gd name="T44" fmla="*/ 23102139 w 602"/>
              <a:gd name="T45" fmla="*/ 49858353 h 602"/>
              <a:gd name="T46" fmla="*/ 34196195 w 602"/>
              <a:gd name="T47" fmla="*/ 38763987 h 602"/>
              <a:gd name="T48" fmla="*/ 23102139 w 602"/>
              <a:gd name="T49" fmla="*/ 27669982 h 602"/>
              <a:gd name="T50" fmla="*/ 23102139 w 602"/>
              <a:gd name="T51" fmla="*/ 27669982 h 602"/>
              <a:gd name="T52" fmla="*/ 22188473 w 602"/>
              <a:gd name="T53" fmla="*/ 25842658 h 602"/>
              <a:gd name="T54" fmla="*/ 25843138 w 602"/>
              <a:gd name="T55" fmla="*/ 22188371 h 602"/>
              <a:gd name="T56" fmla="*/ 28583776 w 602"/>
              <a:gd name="T57" fmla="*/ 23102033 h 602"/>
              <a:gd name="T58" fmla="*/ 28583776 w 602"/>
              <a:gd name="T59" fmla="*/ 23102033 h 602"/>
              <a:gd name="T60" fmla="*/ 39678193 w 602"/>
              <a:gd name="T61" fmla="*/ 34196037 h 602"/>
              <a:gd name="T62" fmla="*/ 50772248 w 602"/>
              <a:gd name="T63" fmla="*/ 23102033 h 602"/>
              <a:gd name="T64" fmla="*/ 50772248 w 602"/>
              <a:gd name="T65" fmla="*/ 23102033 h 602"/>
              <a:gd name="T66" fmla="*/ 52599581 w 602"/>
              <a:gd name="T67" fmla="*/ 22188371 h 602"/>
              <a:gd name="T68" fmla="*/ 56254247 w 602"/>
              <a:gd name="T69" fmla="*/ 25842658 h 602"/>
              <a:gd name="T70" fmla="*/ 55340580 w 602"/>
              <a:gd name="T71" fmla="*/ 27669982 h 602"/>
              <a:gd name="T72" fmla="*/ 55340580 w 602"/>
              <a:gd name="T73" fmla="*/ 27669982 h 602"/>
              <a:gd name="T74" fmla="*/ 44376945 w 602"/>
              <a:gd name="T75" fmla="*/ 38763987 h 602"/>
              <a:gd name="T76" fmla="*/ 55340580 w 602"/>
              <a:gd name="T77" fmla="*/ 49858353 h 602"/>
              <a:gd name="T78" fmla="*/ 55340580 w 602"/>
              <a:gd name="T79" fmla="*/ 49858353 h 602"/>
              <a:gd name="T80" fmla="*/ 56254247 w 602"/>
              <a:gd name="T81" fmla="*/ 52598978 h 602"/>
              <a:gd name="T82" fmla="*/ 52599581 w 602"/>
              <a:gd name="T83" fmla="*/ 56253627 h 60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304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70" y="57"/>
                  <a:pt x="57" y="163"/>
                  <a:pt x="57" y="297"/>
                </a:cubicBezTo>
                <a:cubicBezTo>
                  <a:pt x="57" y="431"/>
                  <a:pt x="170" y="544"/>
                  <a:pt x="304" y="544"/>
                </a:cubicBezTo>
                <a:cubicBezTo>
                  <a:pt x="439" y="544"/>
                  <a:pt x="544" y="431"/>
                  <a:pt x="544" y="297"/>
                </a:cubicBezTo>
                <a:cubicBezTo>
                  <a:pt x="544" y="163"/>
                  <a:pt x="439" y="57"/>
                  <a:pt x="304" y="57"/>
                </a:cubicBezTo>
                <a:close/>
                <a:moveTo>
                  <a:pt x="403" y="431"/>
                </a:moveTo>
                <a:lnTo>
                  <a:pt x="403" y="431"/>
                </a:lnTo>
                <a:cubicBezTo>
                  <a:pt x="396" y="431"/>
                  <a:pt x="389" y="431"/>
                  <a:pt x="389" y="424"/>
                </a:cubicBezTo>
                <a:cubicBezTo>
                  <a:pt x="304" y="340"/>
                  <a:pt x="304" y="340"/>
                  <a:pt x="304" y="340"/>
                </a:cubicBezTo>
                <a:cubicBezTo>
                  <a:pt x="219" y="424"/>
                  <a:pt x="219" y="424"/>
                  <a:pt x="219" y="424"/>
                </a:cubicBezTo>
                <a:cubicBezTo>
                  <a:pt x="212" y="431"/>
                  <a:pt x="205" y="431"/>
                  <a:pt x="198" y="431"/>
                </a:cubicBezTo>
                <a:cubicBezTo>
                  <a:pt x="184" y="431"/>
                  <a:pt x="170" y="417"/>
                  <a:pt x="170" y="403"/>
                </a:cubicBezTo>
                <a:cubicBezTo>
                  <a:pt x="170" y="396"/>
                  <a:pt x="170" y="389"/>
                  <a:pt x="177" y="382"/>
                </a:cubicBezTo>
                <a:cubicBezTo>
                  <a:pt x="262" y="297"/>
                  <a:pt x="262" y="297"/>
                  <a:pt x="262" y="297"/>
                </a:cubicBezTo>
                <a:cubicBezTo>
                  <a:pt x="177" y="212"/>
                  <a:pt x="177" y="212"/>
                  <a:pt x="177" y="212"/>
                </a:cubicBezTo>
                <a:cubicBezTo>
                  <a:pt x="170" y="212"/>
                  <a:pt x="170" y="205"/>
                  <a:pt x="170" y="198"/>
                </a:cubicBezTo>
                <a:cubicBezTo>
                  <a:pt x="170" y="177"/>
                  <a:pt x="184" y="170"/>
                  <a:pt x="198" y="170"/>
                </a:cubicBezTo>
                <a:cubicBezTo>
                  <a:pt x="205" y="170"/>
                  <a:pt x="212" y="170"/>
                  <a:pt x="219" y="177"/>
                </a:cubicBezTo>
                <a:cubicBezTo>
                  <a:pt x="304" y="262"/>
                  <a:pt x="304" y="262"/>
                  <a:pt x="304" y="262"/>
                </a:cubicBezTo>
                <a:cubicBezTo>
                  <a:pt x="389" y="177"/>
                  <a:pt x="389" y="177"/>
                  <a:pt x="389" y="177"/>
                </a:cubicBezTo>
                <a:cubicBezTo>
                  <a:pt x="389" y="170"/>
                  <a:pt x="396" y="170"/>
                  <a:pt x="403" y="170"/>
                </a:cubicBezTo>
                <a:cubicBezTo>
                  <a:pt x="424" y="170"/>
                  <a:pt x="431" y="177"/>
                  <a:pt x="431" y="198"/>
                </a:cubicBezTo>
                <a:cubicBezTo>
                  <a:pt x="431" y="205"/>
                  <a:pt x="431" y="212"/>
                  <a:pt x="424" y="212"/>
                </a:cubicBezTo>
                <a:cubicBezTo>
                  <a:pt x="340" y="297"/>
                  <a:pt x="340" y="297"/>
                  <a:pt x="340" y="297"/>
                </a:cubicBezTo>
                <a:cubicBezTo>
                  <a:pt x="424" y="382"/>
                  <a:pt x="424" y="382"/>
                  <a:pt x="424" y="382"/>
                </a:cubicBezTo>
                <a:cubicBezTo>
                  <a:pt x="431" y="389"/>
                  <a:pt x="431" y="396"/>
                  <a:pt x="431" y="403"/>
                </a:cubicBezTo>
                <a:cubicBezTo>
                  <a:pt x="431" y="417"/>
                  <a:pt x="424" y="431"/>
                  <a:pt x="403" y="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701"/>
          </a:p>
        </p:txBody>
      </p:sp>
      <p:sp>
        <p:nvSpPr>
          <p:cNvPr id="12" name="Freeform 118"/>
          <p:cNvSpPr>
            <a:spLocks noChangeArrowheads="1"/>
          </p:cNvSpPr>
          <p:nvPr/>
        </p:nvSpPr>
        <p:spPr bwMode="auto">
          <a:xfrm>
            <a:off x="2309453" y="6017004"/>
            <a:ext cx="639733" cy="639899"/>
          </a:xfrm>
          <a:custGeom>
            <a:avLst/>
            <a:gdLst>
              <a:gd name="T0" fmla="*/ 38763987 w 602"/>
              <a:gd name="T1" fmla="*/ 78441997 h 602"/>
              <a:gd name="T2" fmla="*/ 38763987 w 602"/>
              <a:gd name="T3" fmla="*/ 78441997 h 602"/>
              <a:gd name="T4" fmla="*/ 0 w 602"/>
              <a:gd name="T5" fmla="*/ 38763987 h 602"/>
              <a:gd name="T6" fmla="*/ 38763987 w 602"/>
              <a:gd name="T7" fmla="*/ 0 h 602"/>
              <a:gd name="T8" fmla="*/ 78441997 w 602"/>
              <a:gd name="T9" fmla="*/ 38763987 h 602"/>
              <a:gd name="T10" fmla="*/ 38763987 w 602"/>
              <a:gd name="T11" fmla="*/ 78441997 h 602"/>
              <a:gd name="T12" fmla="*/ 38763987 w 602"/>
              <a:gd name="T13" fmla="*/ 7439717 h 602"/>
              <a:gd name="T14" fmla="*/ 38763987 w 602"/>
              <a:gd name="T15" fmla="*/ 7439717 h 602"/>
              <a:gd name="T16" fmla="*/ 7439717 w 602"/>
              <a:gd name="T17" fmla="*/ 38763987 h 602"/>
              <a:gd name="T18" fmla="*/ 38763987 w 602"/>
              <a:gd name="T19" fmla="*/ 71002280 h 602"/>
              <a:gd name="T20" fmla="*/ 71002280 w 602"/>
              <a:gd name="T21" fmla="*/ 38763987 h 602"/>
              <a:gd name="T22" fmla="*/ 38763987 w 602"/>
              <a:gd name="T23" fmla="*/ 7439717 h 602"/>
              <a:gd name="T24" fmla="*/ 56253627 w 602"/>
              <a:gd name="T25" fmla="*/ 31455051 h 602"/>
              <a:gd name="T26" fmla="*/ 56253627 w 602"/>
              <a:gd name="T27" fmla="*/ 31455051 h 602"/>
              <a:gd name="T28" fmla="*/ 36937024 w 602"/>
              <a:gd name="T29" fmla="*/ 51685677 h 602"/>
              <a:gd name="T30" fmla="*/ 36937024 w 602"/>
              <a:gd name="T31" fmla="*/ 51685677 h 602"/>
              <a:gd name="T32" fmla="*/ 34196037 w 602"/>
              <a:gd name="T33" fmla="*/ 52598978 h 602"/>
              <a:gd name="T34" fmla="*/ 31324631 w 602"/>
              <a:gd name="T35" fmla="*/ 51685677 h 602"/>
              <a:gd name="T36" fmla="*/ 31324631 w 602"/>
              <a:gd name="T37" fmla="*/ 51685677 h 602"/>
              <a:gd name="T38" fmla="*/ 20361046 w 602"/>
              <a:gd name="T39" fmla="*/ 40591311 h 602"/>
              <a:gd name="T40" fmla="*/ 20361046 w 602"/>
              <a:gd name="T41" fmla="*/ 40591311 h 602"/>
              <a:gd name="T42" fmla="*/ 19447384 w 602"/>
              <a:gd name="T43" fmla="*/ 37850325 h 602"/>
              <a:gd name="T44" fmla="*/ 23102033 w 602"/>
              <a:gd name="T45" fmla="*/ 34196037 h 602"/>
              <a:gd name="T46" fmla="*/ 25842658 w 602"/>
              <a:gd name="T47" fmla="*/ 35109700 h 602"/>
              <a:gd name="T48" fmla="*/ 25842658 w 602"/>
              <a:gd name="T49" fmla="*/ 35109700 h 602"/>
              <a:gd name="T50" fmla="*/ 34196037 w 602"/>
              <a:gd name="T51" fmla="*/ 43462718 h 602"/>
              <a:gd name="T52" fmla="*/ 51685677 w 602"/>
              <a:gd name="T53" fmla="*/ 26756320 h 602"/>
              <a:gd name="T54" fmla="*/ 51685677 w 602"/>
              <a:gd name="T55" fmla="*/ 26756320 h 602"/>
              <a:gd name="T56" fmla="*/ 53512640 w 602"/>
              <a:gd name="T57" fmla="*/ 25842658 h 602"/>
              <a:gd name="T58" fmla="*/ 57167289 w 602"/>
              <a:gd name="T59" fmla="*/ 29497307 h 602"/>
              <a:gd name="T60" fmla="*/ 56253627 w 602"/>
              <a:gd name="T61" fmla="*/ 31455051 h 602"/>
              <a:gd name="T62" fmla="*/ 56253627 w 602"/>
              <a:gd name="T63" fmla="*/ 25842658 h 602"/>
              <a:gd name="T64" fmla="*/ 56253627 w 602"/>
              <a:gd name="T65" fmla="*/ 25842658 h 602"/>
              <a:gd name="T66" fmla="*/ 25842658 w 602"/>
              <a:gd name="T67" fmla="*/ 56253627 h 602"/>
              <a:gd name="T68" fmla="*/ 25842658 w 602"/>
              <a:gd name="T69" fmla="*/ 56253627 h 602"/>
              <a:gd name="T70" fmla="*/ 52598978 w 602"/>
              <a:gd name="T71" fmla="*/ 56253627 h 602"/>
              <a:gd name="T72" fmla="*/ 52598978 w 602"/>
              <a:gd name="T73" fmla="*/ 56253627 h 602"/>
              <a:gd name="T74" fmla="*/ 56253627 w 602"/>
              <a:gd name="T75" fmla="*/ 52598978 h 602"/>
              <a:gd name="T76" fmla="*/ 56253627 w 602"/>
              <a:gd name="T77" fmla="*/ 52598978 h 6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1" y="241"/>
                </a:moveTo>
                <a:lnTo>
                  <a:pt x="431" y="241"/>
                </a:lnTo>
                <a:cubicBezTo>
                  <a:pt x="283" y="396"/>
                  <a:pt x="283" y="396"/>
                  <a:pt x="283" y="396"/>
                </a:cubicBezTo>
                <a:cubicBezTo>
                  <a:pt x="276" y="403"/>
                  <a:pt x="269" y="403"/>
                  <a:pt x="262" y="403"/>
                </a:cubicBezTo>
                <a:cubicBezTo>
                  <a:pt x="255" y="403"/>
                  <a:pt x="248" y="403"/>
                  <a:pt x="240" y="396"/>
                </a:cubicBezTo>
                <a:cubicBezTo>
                  <a:pt x="156" y="311"/>
                  <a:pt x="156" y="311"/>
                  <a:pt x="156" y="311"/>
                </a:cubicBezTo>
                <a:cubicBezTo>
                  <a:pt x="149" y="304"/>
                  <a:pt x="149" y="297"/>
                  <a:pt x="149" y="290"/>
                </a:cubicBezTo>
                <a:cubicBezTo>
                  <a:pt x="149" y="276"/>
                  <a:pt x="163" y="262"/>
                  <a:pt x="177" y="262"/>
                </a:cubicBezTo>
                <a:cubicBezTo>
                  <a:pt x="184" y="262"/>
                  <a:pt x="191" y="262"/>
                  <a:pt x="198" y="269"/>
                </a:cubicBezTo>
                <a:cubicBezTo>
                  <a:pt x="262" y="333"/>
                  <a:pt x="262" y="333"/>
                  <a:pt x="262" y="333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198"/>
                  <a:pt x="403" y="198"/>
                  <a:pt x="410" y="198"/>
                </a:cubicBezTo>
                <a:cubicBezTo>
                  <a:pt x="431" y="198"/>
                  <a:pt x="438" y="205"/>
                  <a:pt x="438" y="226"/>
                </a:cubicBezTo>
                <a:cubicBezTo>
                  <a:pt x="438" y="234"/>
                  <a:pt x="438" y="241"/>
                  <a:pt x="431" y="241"/>
                </a:cubicBezTo>
                <a:close/>
                <a:moveTo>
                  <a:pt x="431" y="198"/>
                </a:moveTo>
                <a:lnTo>
                  <a:pt x="431" y="198"/>
                </a:lnTo>
                <a:close/>
                <a:moveTo>
                  <a:pt x="198" y="431"/>
                </a:moveTo>
                <a:lnTo>
                  <a:pt x="198" y="431"/>
                </a:lnTo>
                <a:close/>
                <a:moveTo>
                  <a:pt x="403" y="431"/>
                </a:moveTo>
                <a:lnTo>
                  <a:pt x="403" y="431"/>
                </a:lnTo>
                <a:close/>
                <a:moveTo>
                  <a:pt x="431" y="403"/>
                </a:moveTo>
                <a:lnTo>
                  <a:pt x="431" y="4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70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54" y="7594098"/>
            <a:ext cx="8667750" cy="2552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57245" y="7086259"/>
            <a:ext cx="1586669" cy="507839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1"/>
                </a:solidFill>
                <a:latin typeface="Lato Regular"/>
                <a:cs typeface="Lato Regular"/>
              </a:rPr>
              <a:t>요청 변수</a:t>
            </a:r>
            <a:endParaRPr lang="id-ID" sz="2400" dirty="0">
              <a:solidFill>
                <a:schemeClr val="accent1"/>
              </a:solidFill>
              <a:latin typeface="Lato Regular"/>
              <a:cs typeface="Lato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57812" y="10263387"/>
            <a:ext cx="1586669" cy="507839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1"/>
                </a:solidFill>
                <a:latin typeface="Lato Regular"/>
                <a:cs typeface="Lato Regular"/>
              </a:rPr>
              <a:t>출력 결과</a:t>
            </a:r>
            <a:endParaRPr lang="id-ID" sz="2400" dirty="0">
              <a:solidFill>
                <a:schemeClr val="accent1"/>
              </a:solidFill>
              <a:latin typeface="Lato Regular"/>
              <a:cs typeface="Lato Regular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454" y="11082435"/>
            <a:ext cx="4191000" cy="1143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487" y="11250192"/>
            <a:ext cx="3619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0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8355" y="5267042"/>
            <a:ext cx="13984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한글 </a:t>
            </a:r>
            <a:r>
              <a:rPr lang="en-US" altLang="ko-KR" sz="4000" dirty="0">
                <a:solidFill>
                  <a:schemeClr val="accent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text </a:t>
            </a:r>
            <a:r>
              <a:rPr lang="en-US" altLang="ko-KR" sz="4000" dirty="0">
                <a:solidFill>
                  <a:schemeClr val="accent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4000" dirty="0">
                <a:solidFill>
                  <a:schemeClr val="accent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Wingdings" panose="05000000000000000000" pitchFamily="2" charset="2"/>
              </a:rPr>
              <a:t>한국어 원어민 발음 </a:t>
            </a:r>
            <a:r>
              <a:rPr lang="en-US" altLang="ko-KR" sz="4000" dirty="0">
                <a:solidFill>
                  <a:schemeClr val="accent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Wingdings" panose="05000000000000000000" pitchFamily="2" charset="2"/>
              </a:rPr>
              <a:t>mp3 </a:t>
            </a:r>
            <a:r>
              <a:rPr lang="ko-KR" altLang="en-US" sz="4000" dirty="0">
                <a:solidFill>
                  <a:schemeClr val="accent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Wingdings" panose="05000000000000000000" pitchFamily="2" charset="2"/>
              </a:rPr>
              <a:t>파일</a:t>
            </a:r>
            <a:endParaRPr lang="ko-KR" altLang="en-US" sz="4000" dirty="0">
              <a:solidFill>
                <a:schemeClr val="accent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7683847" y="1285490"/>
            <a:ext cx="2896627" cy="1079853"/>
            <a:chOff x="1244519" y="1285490"/>
            <a:chExt cx="2896627" cy="1079853"/>
          </a:xfrm>
        </p:grpSpPr>
        <p:sp>
          <p:nvSpPr>
            <p:cNvPr id="26" name="Rectangle 1"/>
            <p:cNvSpPr>
              <a:spLocks/>
            </p:cNvSpPr>
            <p:nvPr/>
          </p:nvSpPr>
          <p:spPr bwMode="auto">
            <a:xfrm>
              <a:off x="1244519" y="1285490"/>
              <a:ext cx="2896627" cy="83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5401" b="1" dirty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Approach</a:t>
              </a:r>
            </a:p>
          </p:txBody>
        </p:sp>
        <p:sp>
          <p:nvSpPr>
            <p:cNvPr id="27" name="Rectangle 76"/>
            <p:cNvSpPr/>
            <p:nvPr/>
          </p:nvSpPr>
          <p:spPr>
            <a:xfrm>
              <a:off x="1323061" y="2319624"/>
              <a:ext cx="273953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083013" y="3595025"/>
            <a:ext cx="3991173" cy="877171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accent1"/>
                </a:solidFill>
                <a:latin typeface="Lato Regular"/>
                <a:cs typeface="Lato Regular"/>
              </a:rPr>
              <a:t>음성 합성 </a:t>
            </a:r>
            <a:r>
              <a:rPr lang="en-US" altLang="ko-KR" sz="4800" b="1" dirty="0">
                <a:solidFill>
                  <a:schemeClr val="accent1"/>
                </a:solidFill>
                <a:latin typeface="Lato Regular"/>
                <a:cs typeface="Lato Regular"/>
              </a:rPr>
              <a:t>API</a:t>
            </a:r>
            <a:endParaRPr lang="id-ID" sz="4800" b="1" dirty="0">
              <a:solidFill>
                <a:schemeClr val="accent1"/>
              </a:solidFill>
              <a:latin typeface="Lato Regular"/>
              <a:cs typeface="Lato Regula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09454" y="4472196"/>
            <a:ext cx="3085033" cy="9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>
              <a:solidFill>
                <a:schemeClr val="tx1"/>
              </a:solidFill>
            </a:endParaRPr>
          </a:p>
        </p:txBody>
      </p:sp>
      <p:sp>
        <p:nvSpPr>
          <p:cNvPr id="12" name="Freeform 118"/>
          <p:cNvSpPr>
            <a:spLocks noChangeArrowheads="1"/>
          </p:cNvSpPr>
          <p:nvPr/>
        </p:nvSpPr>
        <p:spPr bwMode="auto">
          <a:xfrm>
            <a:off x="2310847" y="5267042"/>
            <a:ext cx="639733" cy="639899"/>
          </a:xfrm>
          <a:custGeom>
            <a:avLst/>
            <a:gdLst>
              <a:gd name="T0" fmla="*/ 38763987 w 602"/>
              <a:gd name="T1" fmla="*/ 78441997 h 602"/>
              <a:gd name="T2" fmla="*/ 38763987 w 602"/>
              <a:gd name="T3" fmla="*/ 78441997 h 602"/>
              <a:gd name="T4" fmla="*/ 0 w 602"/>
              <a:gd name="T5" fmla="*/ 38763987 h 602"/>
              <a:gd name="T6" fmla="*/ 38763987 w 602"/>
              <a:gd name="T7" fmla="*/ 0 h 602"/>
              <a:gd name="T8" fmla="*/ 78441997 w 602"/>
              <a:gd name="T9" fmla="*/ 38763987 h 602"/>
              <a:gd name="T10" fmla="*/ 38763987 w 602"/>
              <a:gd name="T11" fmla="*/ 78441997 h 602"/>
              <a:gd name="T12" fmla="*/ 38763987 w 602"/>
              <a:gd name="T13" fmla="*/ 7439717 h 602"/>
              <a:gd name="T14" fmla="*/ 38763987 w 602"/>
              <a:gd name="T15" fmla="*/ 7439717 h 602"/>
              <a:gd name="T16" fmla="*/ 7439717 w 602"/>
              <a:gd name="T17" fmla="*/ 38763987 h 602"/>
              <a:gd name="T18" fmla="*/ 38763987 w 602"/>
              <a:gd name="T19" fmla="*/ 71002280 h 602"/>
              <a:gd name="T20" fmla="*/ 71002280 w 602"/>
              <a:gd name="T21" fmla="*/ 38763987 h 602"/>
              <a:gd name="T22" fmla="*/ 38763987 w 602"/>
              <a:gd name="T23" fmla="*/ 7439717 h 602"/>
              <a:gd name="T24" fmla="*/ 56253627 w 602"/>
              <a:gd name="T25" fmla="*/ 31455051 h 602"/>
              <a:gd name="T26" fmla="*/ 56253627 w 602"/>
              <a:gd name="T27" fmla="*/ 31455051 h 602"/>
              <a:gd name="T28" fmla="*/ 36937024 w 602"/>
              <a:gd name="T29" fmla="*/ 51685677 h 602"/>
              <a:gd name="T30" fmla="*/ 36937024 w 602"/>
              <a:gd name="T31" fmla="*/ 51685677 h 602"/>
              <a:gd name="T32" fmla="*/ 34196037 w 602"/>
              <a:gd name="T33" fmla="*/ 52598978 h 602"/>
              <a:gd name="T34" fmla="*/ 31324631 w 602"/>
              <a:gd name="T35" fmla="*/ 51685677 h 602"/>
              <a:gd name="T36" fmla="*/ 31324631 w 602"/>
              <a:gd name="T37" fmla="*/ 51685677 h 602"/>
              <a:gd name="T38" fmla="*/ 20361046 w 602"/>
              <a:gd name="T39" fmla="*/ 40591311 h 602"/>
              <a:gd name="T40" fmla="*/ 20361046 w 602"/>
              <a:gd name="T41" fmla="*/ 40591311 h 602"/>
              <a:gd name="T42" fmla="*/ 19447384 w 602"/>
              <a:gd name="T43" fmla="*/ 37850325 h 602"/>
              <a:gd name="T44" fmla="*/ 23102033 w 602"/>
              <a:gd name="T45" fmla="*/ 34196037 h 602"/>
              <a:gd name="T46" fmla="*/ 25842658 w 602"/>
              <a:gd name="T47" fmla="*/ 35109700 h 602"/>
              <a:gd name="T48" fmla="*/ 25842658 w 602"/>
              <a:gd name="T49" fmla="*/ 35109700 h 602"/>
              <a:gd name="T50" fmla="*/ 34196037 w 602"/>
              <a:gd name="T51" fmla="*/ 43462718 h 602"/>
              <a:gd name="T52" fmla="*/ 51685677 w 602"/>
              <a:gd name="T53" fmla="*/ 26756320 h 602"/>
              <a:gd name="T54" fmla="*/ 51685677 w 602"/>
              <a:gd name="T55" fmla="*/ 26756320 h 602"/>
              <a:gd name="T56" fmla="*/ 53512640 w 602"/>
              <a:gd name="T57" fmla="*/ 25842658 h 602"/>
              <a:gd name="T58" fmla="*/ 57167289 w 602"/>
              <a:gd name="T59" fmla="*/ 29497307 h 602"/>
              <a:gd name="T60" fmla="*/ 56253627 w 602"/>
              <a:gd name="T61" fmla="*/ 31455051 h 602"/>
              <a:gd name="T62" fmla="*/ 56253627 w 602"/>
              <a:gd name="T63" fmla="*/ 25842658 h 602"/>
              <a:gd name="T64" fmla="*/ 56253627 w 602"/>
              <a:gd name="T65" fmla="*/ 25842658 h 602"/>
              <a:gd name="T66" fmla="*/ 25842658 w 602"/>
              <a:gd name="T67" fmla="*/ 56253627 h 602"/>
              <a:gd name="T68" fmla="*/ 25842658 w 602"/>
              <a:gd name="T69" fmla="*/ 56253627 h 602"/>
              <a:gd name="T70" fmla="*/ 52598978 w 602"/>
              <a:gd name="T71" fmla="*/ 56253627 h 602"/>
              <a:gd name="T72" fmla="*/ 52598978 w 602"/>
              <a:gd name="T73" fmla="*/ 56253627 h 602"/>
              <a:gd name="T74" fmla="*/ 56253627 w 602"/>
              <a:gd name="T75" fmla="*/ 52598978 h 602"/>
              <a:gd name="T76" fmla="*/ 56253627 w 602"/>
              <a:gd name="T77" fmla="*/ 52598978 h 6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1" y="241"/>
                </a:moveTo>
                <a:lnTo>
                  <a:pt x="431" y="241"/>
                </a:lnTo>
                <a:cubicBezTo>
                  <a:pt x="283" y="396"/>
                  <a:pt x="283" y="396"/>
                  <a:pt x="283" y="396"/>
                </a:cubicBezTo>
                <a:cubicBezTo>
                  <a:pt x="276" y="403"/>
                  <a:pt x="269" y="403"/>
                  <a:pt x="262" y="403"/>
                </a:cubicBezTo>
                <a:cubicBezTo>
                  <a:pt x="255" y="403"/>
                  <a:pt x="248" y="403"/>
                  <a:pt x="240" y="396"/>
                </a:cubicBezTo>
                <a:cubicBezTo>
                  <a:pt x="156" y="311"/>
                  <a:pt x="156" y="311"/>
                  <a:pt x="156" y="311"/>
                </a:cubicBezTo>
                <a:cubicBezTo>
                  <a:pt x="149" y="304"/>
                  <a:pt x="149" y="297"/>
                  <a:pt x="149" y="290"/>
                </a:cubicBezTo>
                <a:cubicBezTo>
                  <a:pt x="149" y="276"/>
                  <a:pt x="163" y="262"/>
                  <a:pt x="177" y="262"/>
                </a:cubicBezTo>
                <a:cubicBezTo>
                  <a:pt x="184" y="262"/>
                  <a:pt x="191" y="262"/>
                  <a:pt x="198" y="269"/>
                </a:cubicBezTo>
                <a:cubicBezTo>
                  <a:pt x="262" y="333"/>
                  <a:pt x="262" y="333"/>
                  <a:pt x="262" y="333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198"/>
                  <a:pt x="403" y="198"/>
                  <a:pt x="410" y="198"/>
                </a:cubicBezTo>
                <a:cubicBezTo>
                  <a:pt x="431" y="198"/>
                  <a:pt x="438" y="205"/>
                  <a:pt x="438" y="226"/>
                </a:cubicBezTo>
                <a:cubicBezTo>
                  <a:pt x="438" y="234"/>
                  <a:pt x="438" y="241"/>
                  <a:pt x="431" y="241"/>
                </a:cubicBezTo>
                <a:close/>
                <a:moveTo>
                  <a:pt x="431" y="198"/>
                </a:moveTo>
                <a:lnTo>
                  <a:pt x="431" y="198"/>
                </a:lnTo>
                <a:close/>
                <a:moveTo>
                  <a:pt x="198" y="431"/>
                </a:moveTo>
                <a:lnTo>
                  <a:pt x="198" y="431"/>
                </a:lnTo>
                <a:close/>
                <a:moveTo>
                  <a:pt x="403" y="431"/>
                </a:moveTo>
                <a:lnTo>
                  <a:pt x="403" y="431"/>
                </a:lnTo>
                <a:close/>
                <a:moveTo>
                  <a:pt x="431" y="403"/>
                </a:moveTo>
                <a:lnTo>
                  <a:pt x="431" y="4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70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47" y="6769774"/>
            <a:ext cx="8810625" cy="3219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847" y="10784070"/>
            <a:ext cx="7172325" cy="11715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57245" y="6185497"/>
            <a:ext cx="1586669" cy="507839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1"/>
                </a:solidFill>
                <a:latin typeface="Lato Regular"/>
                <a:cs typeface="Lato Regular"/>
              </a:rPr>
              <a:t>요청 변수</a:t>
            </a:r>
            <a:endParaRPr lang="id-ID" sz="2400" dirty="0">
              <a:solidFill>
                <a:schemeClr val="accent1"/>
              </a:solidFill>
              <a:latin typeface="Lato Regular"/>
              <a:cs typeface="Lato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57812" y="10161412"/>
            <a:ext cx="1586669" cy="507839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1"/>
                </a:solidFill>
                <a:latin typeface="Lato Regular"/>
                <a:cs typeface="Lato Regular"/>
              </a:rPr>
              <a:t>출력 결과</a:t>
            </a:r>
            <a:endParaRPr lang="id-ID" sz="2400" dirty="0">
              <a:solidFill>
                <a:schemeClr val="accent1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1998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6962" y="5725683"/>
            <a:ext cx="13984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실시간 빈도 수 랭킹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7683847" y="1285490"/>
            <a:ext cx="2896627" cy="1079853"/>
            <a:chOff x="1244519" y="1285490"/>
            <a:chExt cx="2896627" cy="1079853"/>
          </a:xfrm>
        </p:grpSpPr>
        <p:sp>
          <p:nvSpPr>
            <p:cNvPr id="26" name="Rectangle 1"/>
            <p:cNvSpPr>
              <a:spLocks/>
            </p:cNvSpPr>
            <p:nvPr/>
          </p:nvSpPr>
          <p:spPr bwMode="auto">
            <a:xfrm>
              <a:off x="1244519" y="1285490"/>
              <a:ext cx="2896627" cy="83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5401" b="1" dirty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Approach</a:t>
              </a:r>
            </a:p>
          </p:txBody>
        </p:sp>
        <p:sp>
          <p:nvSpPr>
            <p:cNvPr id="27" name="Rectangle 76"/>
            <p:cNvSpPr/>
            <p:nvPr/>
          </p:nvSpPr>
          <p:spPr>
            <a:xfrm>
              <a:off x="1323061" y="2319624"/>
              <a:ext cx="273953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221238" y="3595025"/>
            <a:ext cx="2769684" cy="877171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Lato Regular"/>
                <a:cs typeface="Lato Regular"/>
              </a:rPr>
              <a:t>Database</a:t>
            </a:r>
            <a:endParaRPr lang="id-ID" sz="4800" b="1" dirty="0">
              <a:solidFill>
                <a:schemeClr val="accent1"/>
              </a:solidFill>
              <a:latin typeface="Lato Regular"/>
              <a:cs typeface="Lato Regula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09454" y="4472196"/>
            <a:ext cx="2332883" cy="9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>
              <a:solidFill>
                <a:schemeClr val="tx1"/>
              </a:solidFill>
            </a:endParaRPr>
          </a:p>
        </p:txBody>
      </p:sp>
      <p:sp>
        <p:nvSpPr>
          <p:cNvPr id="12" name="Freeform 118"/>
          <p:cNvSpPr>
            <a:spLocks noChangeArrowheads="1"/>
          </p:cNvSpPr>
          <p:nvPr/>
        </p:nvSpPr>
        <p:spPr bwMode="auto">
          <a:xfrm>
            <a:off x="2309454" y="5725683"/>
            <a:ext cx="639733" cy="639899"/>
          </a:xfrm>
          <a:custGeom>
            <a:avLst/>
            <a:gdLst>
              <a:gd name="T0" fmla="*/ 38763987 w 602"/>
              <a:gd name="T1" fmla="*/ 78441997 h 602"/>
              <a:gd name="T2" fmla="*/ 38763987 w 602"/>
              <a:gd name="T3" fmla="*/ 78441997 h 602"/>
              <a:gd name="T4" fmla="*/ 0 w 602"/>
              <a:gd name="T5" fmla="*/ 38763987 h 602"/>
              <a:gd name="T6" fmla="*/ 38763987 w 602"/>
              <a:gd name="T7" fmla="*/ 0 h 602"/>
              <a:gd name="T8" fmla="*/ 78441997 w 602"/>
              <a:gd name="T9" fmla="*/ 38763987 h 602"/>
              <a:gd name="T10" fmla="*/ 38763987 w 602"/>
              <a:gd name="T11" fmla="*/ 78441997 h 602"/>
              <a:gd name="T12" fmla="*/ 38763987 w 602"/>
              <a:gd name="T13" fmla="*/ 7439717 h 602"/>
              <a:gd name="T14" fmla="*/ 38763987 w 602"/>
              <a:gd name="T15" fmla="*/ 7439717 h 602"/>
              <a:gd name="T16" fmla="*/ 7439717 w 602"/>
              <a:gd name="T17" fmla="*/ 38763987 h 602"/>
              <a:gd name="T18" fmla="*/ 38763987 w 602"/>
              <a:gd name="T19" fmla="*/ 71002280 h 602"/>
              <a:gd name="T20" fmla="*/ 71002280 w 602"/>
              <a:gd name="T21" fmla="*/ 38763987 h 602"/>
              <a:gd name="T22" fmla="*/ 38763987 w 602"/>
              <a:gd name="T23" fmla="*/ 7439717 h 602"/>
              <a:gd name="T24" fmla="*/ 56253627 w 602"/>
              <a:gd name="T25" fmla="*/ 31455051 h 602"/>
              <a:gd name="T26" fmla="*/ 56253627 w 602"/>
              <a:gd name="T27" fmla="*/ 31455051 h 602"/>
              <a:gd name="T28" fmla="*/ 36937024 w 602"/>
              <a:gd name="T29" fmla="*/ 51685677 h 602"/>
              <a:gd name="T30" fmla="*/ 36937024 w 602"/>
              <a:gd name="T31" fmla="*/ 51685677 h 602"/>
              <a:gd name="T32" fmla="*/ 34196037 w 602"/>
              <a:gd name="T33" fmla="*/ 52598978 h 602"/>
              <a:gd name="T34" fmla="*/ 31324631 w 602"/>
              <a:gd name="T35" fmla="*/ 51685677 h 602"/>
              <a:gd name="T36" fmla="*/ 31324631 w 602"/>
              <a:gd name="T37" fmla="*/ 51685677 h 602"/>
              <a:gd name="T38" fmla="*/ 20361046 w 602"/>
              <a:gd name="T39" fmla="*/ 40591311 h 602"/>
              <a:gd name="T40" fmla="*/ 20361046 w 602"/>
              <a:gd name="T41" fmla="*/ 40591311 h 602"/>
              <a:gd name="T42" fmla="*/ 19447384 w 602"/>
              <a:gd name="T43" fmla="*/ 37850325 h 602"/>
              <a:gd name="T44" fmla="*/ 23102033 w 602"/>
              <a:gd name="T45" fmla="*/ 34196037 h 602"/>
              <a:gd name="T46" fmla="*/ 25842658 w 602"/>
              <a:gd name="T47" fmla="*/ 35109700 h 602"/>
              <a:gd name="T48" fmla="*/ 25842658 w 602"/>
              <a:gd name="T49" fmla="*/ 35109700 h 602"/>
              <a:gd name="T50" fmla="*/ 34196037 w 602"/>
              <a:gd name="T51" fmla="*/ 43462718 h 602"/>
              <a:gd name="T52" fmla="*/ 51685677 w 602"/>
              <a:gd name="T53" fmla="*/ 26756320 h 602"/>
              <a:gd name="T54" fmla="*/ 51685677 w 602"/>
              <a:gd name="T55" fmla="*/ 26756320 h 602"/>
              <a:gd name="T56" fmla="*/ 53512640 w 602"/>
              <a:gd name="T57" fmla="*/ 25842658 h 602"/>
              <a:gd name="T58" fmla="*/ 57167289 w 602"/>
              <a:gd name="T59" fmla="*/ 29497307 h 602"/>
              <a:gd name="T60" fmla="*/ 56253627 w 602"/>
              <a:gd name="T61" fmla="*/ 31455051 h 602"/>
              <a:gd name="T62" fmla="*/ 56253627 w 602"/>
              <a:gd name="T63" fmla="*/ 25842658 h 602"/>
              <a:gd name="T64" fmla="*/ 56253627 w 602"/>
              <a:gd name="T65" fmla="*/ 25842658 h 602"/>
              <a:gd name="T66" fmla="*/ 25842658 w 602"/>
              <a:gd name="T67" fmla="*/ 56253627 h 602"/>
              <a:gd name="T68" fmla="*/ 25842658 w 602"/>
              <a:gd name="T69" fmla="*/ 56253627 h 602"/>
              <a:gd name="T70" fmla="*/ 52598978 w 602"/>
              <a:gd name="T71" fmla="*/ 56253627 h 602"/>
              <a:gd name="T72" fmla="*/ 52598978 w 602"/>
              <a:gd name="T73" fmla="*/ 56253627 h 602"/>
              <a:gd name="T74" fmla="*/ 56253627 w 602"/>
              <a:gd name="T75" fmla="*/ 52598978 h 602"/>
              <a:gd name="T76" fmla="*/ 56253627 w 602"/>
              <a:gd name="T77" fmla="*/ 52598978 h 6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1" y="241"/>
                </a:moveTo>
                <a:lnTo>
                  <a:pt x="431" y="241"/>
                </a:lnTo>
                <a:cubicBezTo>
                  <a:pt x="283" y="396"/>
                  <a:pt x="283" y="396"/>
                  <a:pt x="283" y="396"/>
                </a:cubicBezTo>
                <a:cubicBezTo>
                  <a:pt x="276" y="403"/>
                  <a:pt x="269" y="403"/>
                  <a:pt x="262" y="403"/>
                </a:cubicBezTo>
                <a:cubicBezTo>
                  <a:pt x="255" y="403"/>
                  <a:pt x="248" y="403"/>
                  <a:pt x="240" y="396"/>
                </a:cubicBezTo>
                <a:cubicBezTo>
                  <a:pt x="156" y="311"/>
                  <a:pt x="156" y="311"/>
                  <a:pt x="156" y="311"/>
                </a:cubicBezTo>
                <a:cubicBezTo>
                  <a:pt x="149" y="304"/>
                  <a:pt x="149" y="297"/>
                  <a:pt x="149" y="290"/>
                </a:cubicBezTo>
                <a:cubicBezTo>
                  <a:pt x="149" y="276"/>
                  <a:pt x="163" y="262"/>
                  <a:pt x="177" y="262"/>
                </a:cubicBezTo>
                <a:cubicBezTo>
                  <a:pt x="184" y="262"/>
                  <a:pt x="191" y="262"/>
                  <a:pt x="198" y="269"/>
                </a:cubicBezTo>
                <a:cubicBezTo>
                  <a:pt x="262" y="333"/>
                  <a:pt x="262" y="333"/>
                  <a:pt x="262" y="333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198"/>
                  <a:pt x="403" y="198"/>
                  <a:pt x="410" y="198"/>
                </a:cubicBezTo>
                <a:cubicBezTo>
                  <a:pt x="431" y="198"/>
                  <a:pt x="438" y="205"/>
                  <a:pt x="438" y="226"/>
                </a:cubicBezTo>
                <a:cubicBezTo>
                  <a:pt x="438" y="234"/>
                  <a:pt x="438" y="241"/>
                  <a:pt x="431" y="241"/>
                </a:cubicBezTo>
                <a:close/>
                <a:moveTo>
                  <a:pt x="431" y="198"/>
                </a:moveTo>
                <a:lnTo>
                  <a:pt x="431" y="198"/>
                </a:lnTo>
                <a:close/>
                <a:moveTo>
                  <a:pt x="198" y="431"/>
                </a:moveTo>
                <a:lnTo>
                  <a:pt x="198" y="431"/>
                </a:lnTo>
                <a:close/>
                <a:moveTo>
                  <a:pt x="403" y="431"/>
                </a:moveTo>
                <a:lnTo>
                  <a:pt x="403" y="431"/>
                </a:lnTo>
                <a:close/>
                <a:moveTo>
                  <a:pt x="431" y="403"/>
                </a:moveTo>
                <a:lnTo>
                  <a:pt x="431" y="4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701"/>
          </a:p>
        </p:txBody>
      </p:sp>
      <p:sp>
        <p:nvSpPr>
          <p:cNvPr id="9" name="TextBox 8"/>
          <p:cNvSpPr txBox="1"/>
          <p:nvPr/>
        </p:nvSpPr>
        <p:spPr>
          <a:xfrm>
            <a:off x="3176962" y="7589296"/>
            <a:ext cx="139846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추천 시스템</a:t>
            </a:r>
            <a:endParaRPr lang="en-US" altLang="ko-KR" sz="4000" dirty="0">
              <a:solidFill>
                <a:schemeClr val="accent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endParaRPr lang="en-US" altLang="ko-KR" sz="4000" dirty="0">
              <a:solidFill>
                <a:schemeClr val="accent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r>
              <a:rPr lang="en-US" altLang="ko-KR" sz="4000" dirty="0">
                <a:solidFill>
                  <a:schemeClr val="accent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- Content-based Approach </a:t>
            </a:r>
          </a:p>
          <a:p>
            <a:endParaRPr lang="en-US" altLang="ko-KR" sz="4000" dirty="0">
              <a:solidFill>
                <a:schemeClr val="accent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r>
              <a:rPr lang="en-US" altLang="ko-KR" sz="4000" dirty="0">
                <a:solidFill>
                  <a:schemeClr val="accent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- Collaborative filtering Approach</a:t>
            </a:r>
            <a:endParaRPr lang="ko-KR" altLang="en-US" sz="4000" dirty="0">
              <a:solidFill>
                <a:schemeClr val="accent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0" name="Freeform 118"/>
          <p:cNvSpPr>
            <a:spLocks noChangeArrowheads="1"/>
          </p:cNvSpPr>
          <p:nvPr/>
        </p:nvSpPr>
        <p:spPr bwMode="auto">
          <a:xfrm>
            <a:off x="2309454" y="7589296"/>
            <a:ext cx="639733" cy="639899"/>
          </a:xfrm>
          <a:custGeom>
            <a:avLst/>
            <a:gdLst>
              <a:gd name="T0" fmla="*/ 38763987 w 602"/>
              <a:gd name="T1" fmla="*/ 78441997 h 602"/>
              <a:gd name="T2" fmla="*/ 38763987 w 602"/>
              <a:gd name="T3" fmla="*/ 78441997 h 602"/>
              <a:gd name="T4" fmla="*/ 0 w 602"/>
              <a:gd name="T5" fmla="*/ 38763987 h 602"/>
              <a:gd name="T6" fmla="*/ 38763987 w 602"/>
              <a:gd name="T7" fmla="*/ 0 h 602"/>
              <a:gd name="T8" fmla="*/ 78441997 w 602"/>
              <a:gd name="T9" fmla="*/ 38763987 h 602"/>
              <a:gd name="T10" fmla="*/ 38763987 w 602"/>
              <a:gd name="T11" fmla="*/ 78441997 h 602"/>
              <a:gd name="T12" fmla="*/ 38763987 w 602"/>
              <a:gd name="T13" fmla="*/ 7439717 h 602"/>
              <a:gd name="T14" fmla="*/ 38763987 w 602"/>
              <a:gd name="T15" fmla="*/ 7439717 h 602"/>
              <a:gd name="T16" fmla="*/ 7439717 w 602"/>
              <a:gd name="T17" fmla="*/ 38763987 h 602"/>
              <a:gd name="T18" fmla="*/ 38763987 w 602"/>
              <a:gd name="T19" fmla="*/ 71002280 h 602"/>
              <a:gd name="T20" fmla="*/ 71002280 w 602"/>
              <a:gd name="T21" fmla="*/ 38763987 h 602"/>
              <a:gd name="T22" fmla="*/ 38763987 w 602"/>
              <a:gd name="T23" fmla="*/ 7439717 h 602"/>
              <a:gd name="T24" fmla="*/ 56253627 w 602"/>
              <a:gd name="T25" fmla="*/ 31455051 h 602"/>
              <a:gd name="T26" fmla="*/ 56253627 w 602"/>
              <a:gd name="T27" fmla="*/ 31455051 h 602"/>
              <a:gd name="T28" fmla="*/ 36937024 w 602"/>
              <a:gd name="T29" fmla="*/ 51685677 h 602"/>
              <a:gd name="T30" fmla="*/ 36937024 w 602"/>
              <a:gd name="T31" fmla="*/ 51685677 h 602"/>
              <a:gd name="T32" fmla="*/ 34196037 w 602"/>
              <a:gd name="T33" fmla="*/ 52598978 h 602"/>
              <a:gd name="T34" fmla="*/ 31324631 w 602"/>
              <a:gd name="T35" fmla="*/ 51685677 h 602"/>
              <a:gd name="T36" fmla="*/ 31324631 w 602"/>
              <a:gd name="T37" fmla="*/ 51685677 h 602"/>
              <a:gd name="T38" fmla="*/ 20361046 w 602"/>
              <a:gd name="T39" fmla="*/ 40591311 h 602"/>
              <a:gd name="T40" fmla="*/ 20361046 w 602"/>
              <a:gd name="T41" fmla="*/ 40591311 h 602"/>
              <a:gd name="T42" fmla="*/ 19447384 w 602"/>
              <a:gd name="T43" fmla="*/ 37850325 h 602"/>
              <a:gd name="T44" fmla="*/ 23102033 w 602"/>
              <a:gd name="T45" fmla="*/ 34196037 h 602"/>
              <a:gd name="T46" fmla="*/ 25842658 w 602"/>
              <a:gd name="T47" fmla="*/ 35109700 h 602"/>
              <a:gd name="T48" fmla="*/ 25842658 w 602"/>
              <a:gd name="T49" fmla="*/ 35109700 h 602"/>
              <a:gd name="T50" fmla="*/ 34196037 w 602"/>
              <a:gd name="T51" fmla="*/ 43462718 h 602"/>
              <a:gd name="T52" fmla="*/ 51685677 w 602"/>
              <a:gd name="T53" fmla="*/ 26756320 h 602"/>
              <a:gd name="T54" fmla="*/ 51685677 w 602"/>
              <a:gd name="T55" fmla="*/ 26756320 h 602"/>
              <a:gd name="T56" fmla="*/ 53512640 w 602"/>
              <a:gd name="T57" fmla="*/ 25842658 h 602"/>
              <a:gd name="T58" fmla="*/ 57167289 w 602"/>
              <a:gd name="T59" fmla="*/ 29497307 h 602"/>
              <a:gd name="T60" fmla="*/ 56253627 w 602"/>
              <a:gd name="T61" fmla="*/ 31455051 h 602"/>
              <a:gd name="T62" fmla="*/ 56253627 w 602"/>
              <a:gd name="T63" fmla="*/ 25842658 h 602"/>
              <a:gd name="T64" fmla="*/ 56253627 w 602"/>
              <a:gd name="T65" fmla="*/ 25842658 h 602"/>
              <a:gd name="T66" fmla="*/ 25842658 w 602"/>
              <a:gd name="T67" fmla="*/ 56253627 h 602"/>
              <a:gd name="T68" fmla="*/ 25842658 w 602"/>
              <a:gd name="T69" fmla="*/ 56253627 h 602"/>
              <a:gd name="T70" fmla="*/ 52598978 w 602"/>
              <a:gd name="T71" fmla="*/ 56253627 h 602"/>
              <a:gd name="T72" fmla="*/ 52598978 w 602"/>
              <a:gd name="T73" fmla="*/ 56253627 h 602"/>
              <a:gd name="T74" fmla="*/ 56253627 w 602"/>
              <a:gd name="T75" fmla="*/ 52598978 h 602"/>
              <a:gd name="T76" fmla="*/ 56253627 w 602"/>
              <a:gd name="T77" fmla="*/ 52598978 h 6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1" y="241"/>
                </a:moveTo>
                <a:lnTo>
                  <a:pt x="431" y="241"/>
                </a:lnTo>
                <a:cubicBezTo>
                  <a:pt x="283" y="396"/>
                  <a:pt x="283" y="396"/>
                  <a:pt x="283" y="396"/>
                </a:cubicBezTo>
                <a:cubicBezTo>
                  <a:pt x="276" y="403"/>
                  <a:pt x="269" y="403"/>
                  <a:pt x="262" y="403"/>
                </a:cubicBezTo>
                <a:cubicBezTo>
                  <a:pt x="255" y="403"/>
                  <a:pt x="248" y="403"/>
                  <a:pt x="240" y="396"/>
                </a:cubicBezTo>
                <a:cubicBezTo>
                  <a:pt x="156" y="311"/>
                  <a:pt x="156" y="311"/>
                  <a:pt x="156" y="311"/>
                </a:cubicBezTo>
                <a:cubicBezTo>
                  <a:pt x="149" y="304"/>
                  <a:pt x="149" y="297"/>
                  <a:pt x="149" y="290"/>
                </a:cubicBezTo>
                <a:cubicBezTo>
                  <a:pt x="149" y="276"/>
                  <a:pt x="163" y="262"/>
                  <a:pt x="177" y="262"/>
                </a:cubicBezTo>
                <a:cubicBezTo>
                  <a:pt x="184" y="262"/>
                  <a:pt x="191" y="262"/>
                  <a:pt x="198" y="269"/>
                </a:cubicBezTo>
                <a:cubicBezTo>
                  <a:pt x="262" y="333"/>
                  <a:pt x="262" y="333"/>
                  <a:pt x="262" y="333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198"/>
                  <a:pt x="403" y="198"/>
                  <a:pt x="410" y="198"/>
                </a:cubicBezTo>
                <a:cubicBezTo>
                  <a:pt x="431" y="198"/>
                  <a:pt x="438" y="205"/>
                  <a:pt x="438" y="226"/>
                </a:cubicBezTo>
                <a:cubicBezTo>
                  <a:pt x="438" y="234"/>
                  <a:pt x="438" y="241"/>
                  <a:pt x="431" y="241"/>
                </a:cubicBezTo>
                <a:close/>
                <a:moveTo>
                  <a:pt x="431" y="198"/>
                </a:moveTo>
                <a:lnTo>
                  <a:pt x="431" y="198"/>
                </a:lnTo>
                <a:close/>
                <a:moveTo>
                  <a:pt x="198" y="431"/>
                </a:moveTo>
                <a:lnTo>
                  <a:pt x="198" y="431"/>
                </a:lnTo>
                <a:close/>
                <a:moveTo>
                  <a:pt x="403" y="431"/>
                </a:moveTo>
                <a:lnTo>
                  <a:pt x="403" y="431"/>
                </a:lnTo>
                <a:close/>
                <a:moveTo>
                  <a:pt x="431" y="403"/>
                </a:moveTo>
                <a:lnTo>
                  <a:pt x="431" y="4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701"/>
          </a:p>
        </p:txBody>
      </p:sp>
    </p:spTree>
    <p:extLst>
      <p:ext uri="{BB962C8B-B14F-4D97-AF65-F5344CB8AC3E}">
        <p14:creationId xmlns:p14="http://schemas.microsoft.com/office/powerpoint/2010/main" val="160473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Business Plan Light">
      <a:dk1>
        <a:srgbClr val="7E7E7E"/>
      </a:dk1>
      <a:lt1>
        <a:srgbClr val="FFFFFF"/>
      </a:lt1>
      <a:dk2>
        <a:srgbClr val="6B6B6B"/>
      </a:dk2>
      <a:lt2>
        <a:srgbClr val="FFFFFF"/>
      </a:lt2>
      <a:accent1>
        <a:srgbClr val="212428"/>
      </a:accent1>
      <a:accent2>
        <a:srgbClr val="25AEDB"/>
      </a:accent2>
      <a:accent3>
        <a:srgbClr val="2CE1BE"/>
      </a:accent3>
      <a:accent4>
        <a:srgbClr val="212428"/>
      </a:accent4>
      <a:accent5>
        <a:srgbClr val="25AEDB"/>
      </a:accent5>
      <a:accent6>
        <a:srgbClr val="2CE1BE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25036</TotalTime>
  <Words>591</Words>
  <Application>Microsoft Macintosh PowerPoint</Application>
  <PresentationFormat>Custom</PresentationFormat>
  <Paragraphs>199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맑은 고딕</vt:lpstr>
      <vt:lpstr>Bebas Neue</vt:lpstr>
      <vt:lpstr>Calibri</vt:lpstr>
      <vt:lpstr>Lato Heavy</vt:lpstr>
      <vt:lpstr>Lato Light</vt:lpstr>
      <vt:lpstr>Lato Regular</vt:lpstr>
      <vt:lpstr>Lato Semibold</vt:lpstr>
      <vt:lpstr>Lato Thin</vt:lpstr>
      <vt:lpstr>ＭＳ Ｐゴシック</vt:lpstr>
      <vt:lpstr>Open Sans</vt:lpstr>
      <vt:lpstr>Source Sans Pro</vt:lpstr>
      <vt:lpstr>Wingdings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Barcena</dc:title>
  <dc:subject/>
  <dc:creator>SlidePro</dc:creator>
  <cp:keywords/>
  <dc:description/>
  <cp:lastModifiedBy>Microsoft Office User</cp:lastModifiedBy>
  <cp:revision>5127</cp:revision>
  <dcterms:created xsi:type="dcterms:W3CDTF">2014-11-12T21:47:38Z</dcterms:created>
  <dcterms:modified xsi:type="dcterms:W3CDTF">2016-09-30T07:02:46Z</dcterms:modified>
  <cp:category/>
</cp:coreProperties>
</file>