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17"/>
  </p:notesMasterIdLst>
  <p:sldIdLst>
    <p:sldId id="1818" r:id="rId2"/>
    <p:sldId id="1748" r:id="rId3"/>
    <p:sldId id="1849" r:id="rId4"/>
    <p:sldId id="1887" r:id="rId5"/>
    <p:sldId id="1888" r:id="rId6"/>
    <p:sldId id="1891" r:id="rId7"/>
    <p:sldId id="1902" r:id="rId8"/>
    <p:sldId id="1901" r:id="rId9"/>
    <p:sldId id="1893" r:id="rId10"/>
    <p:sldId id="1895" r:id="rId11"/>
    <p:sldId id="1897" r:id="rId12"/>
    <p:sldId id="1898" r:id="rId13"/>
    <p:sldId id="1903" r:id="rId14"/>
    <p:sldId id="1900" r:id="rId15"/>
    <p:sldId id="1899" r:id="rId16"/>
  </p:sldIdLst>
  <p:sldSz cx="1828800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34" userDrawn="1">
          <p15:clr>
            <a:srgbClr val="A4A3A4"/>
          </p15:clr>
        </p15:guide>
        <p15:guide id="2" orient="horz" pos="508" userDrawn="1">
          <p15:clr>
            <a:srgbClr val="A4A3A4"/>
          </p15:clr>
        </p15:guide>
        <p15:guide id="3" pos="5762" userDrawn="1">
          <p15:clr>
            <a:srgbClr val="A4A3A4"/>
          </p15:clr>
        </p15:guide>
        <p15:guide id="4" pos="10683" userDrawn="1">
          <p15:clr>
            <a:srgbClr val="A4A3A4"/>
          </p15:clr>
        </p15:guide>
        <p15:guide id="5" pos="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5U560" initials="1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41B31"/>
    <a:srgbClr val="FFCC99"/>
    <a:srgbClr val="FDC85F"/>
    <a:srgbClr val="2750F0"/>
    <a:srgbClr val="19D3F0"/>
    <a:srgbClr val="FF4218"/>
    <a:srgbClr val="FF9B00"/>
    <a:srgbClr val="328CCD"/>
    <a:srgbClr val="19B49B"/>
    <a:srgbClr val="00A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16" autoAdjust="0"/>
    <p:restoredTop sz="93670" autoAdjust="0"/>
  </p:normalViewPr>
  <p:slideViewPr>
    <p:cSldViewPr snapToGrid="0" snapToObjects="1">
      <p:cViewPr varScale="1">
        <p:scale>
          <a:sx n="42" d="100"/>
          <a:sy n="42" d="100"/>
        </p:scale>
        <p:origin x="192" y="536"/>
      </p:cViewPr>
      <p:guideLst>
        <p:guide orient="horz" pos="8134"/>
        <p:guide orient="horz" pos="508"/>
        <p:guide pos="5762"/>
        <p:guide pos="10683"/>
        <p:guide pos="8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9" d="100"/>
        <a:sy n="29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10/31/16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 charset="0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 charset="0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 charset="0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 charset="0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70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1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26254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rakes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5730342" y="512435"/>
            <a:ext cx="2490494" cy="1314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/>
          </a:p>
        </p:txBody>
      </p:sp>
      <p:sp>
        <p:nvSpPr>
          <p:cNvPr id="3" name="Rectangle 2"/>
          <p:cNvSpPr/>
          <p:nvPr userDrawn="1"/>
        </p:nvSpPr>
        <p:spPr>
          <a:xfrm>
            <a:off x="14368093" y="12255471"/>
            <a:ext cx="2998508" cy="1314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/>
          </a:p>
        </p:txBody>
      </p:sp>
      <p:sp>
        <p:nvSpPr>
          <p:cNvPr id="4" name="Rectangle 3"/>
          <p:cNvSpPr/>
          <p:nvPr userDrawn="1"/>
        </p:nvSpPr>
        <p:spPr>
          <a:xfrm>
            <a:off x="829165" y="12401492"/>
            <a:ext cx="3800815" cy="1314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/>
          </a:p>
        </p:txBody>
      </p:sp>
    </p:spTree>
    <p:extLst>
      <p:ext uri="{BB962C8B-B14F-4D97-AF65-F5344CB8AC3E}">
        <p14:creationId xmlns:p14="http://schemas.microsoft.com/office/powerpoint/2010/main" val="26622240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310030" y="4364819"/>
            <a:ext cx="15665561" cy="386687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3151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0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3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6340781" y="12868758"/>
            <a:ext cx="648913" cy="415506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fld id="{260E2A6B-A809-4840-BF14-8648BC0BDF87}" type="slidenum">
              <a:rPr lang="id-ID" sz="1800" b="0" smtClean="0">
                <a:solidFill>
                  <a:schemeClr val="accent2"/>
                </a:solidFill>
                <a:latin typeface="Lato Regular"/>
                <a:cs typeface="Lato Regular"/>
              </a:rPr>
              <a:pPr algn="ctr"/>
              <a:t>‹#›</a:t>
            </a:fld>
            <a:r>
              <a:rPr lang="id-ID" sz="1800" b="0" dirty="0">
                <a:solidFill>
                  <a:schemeClr val="tx1"/>
                </a:solidFill>
                <a:latin typeface="Lato Regular"/>
                <a:cs typeface="Lato Regular"/>
              </a:rPr>
              <a:t>  </a:t>
            </a:r>
          </a:p>
        </p:txBody>
      </p:sp>
      <p:sp>
        <p:nvSpPr>
          <p:cNvPr id="8" name="Rectangle 1"/>
          <p:cNvSpPr>
            <a:spLocks/>
          </p:cNvSpPr>
          <p:nvPr userDrawn="1"/>
        </p:nvSpPr>
        <p:spPr bwMode="auto">
          <a:xfrm>
            <a:off x="15855010" y="12916762"/>
            <a:ext cx="5632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800" b="1">
                <a:solidFill>
                  <a:schemeClr val="tx1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Page: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243173" y="12834422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d-ID" sz="1800" b="1" dirty="0">
                <a:solidFill>
                  <a:schemeClr val="tx1"/>
                </a:solidFill>
                <a:latin typeface="Lato Regular"/>
                <a:cs typeface="Lato Regular"/>
              </a:rPr>
              <a:t>Business Plan</a:t>
            </a:r>
            <a:r>
              <a:rPr lang="id-ID" sz="1800" b="1" baseline="0" dirty="0">
                <a:solidFill>
                  <a:schemeClr val="tx1"/>
                </a:solidFill>
                <a:latin typeface="Lato Regular"/>
                <a:cs typeface="Lato Regular"/>
              </a:rPr>
              <a:t> | </a:t>
            </a:r>
            <a:r>
              <a:rPr lang="id-ID" sz="1800" b="0" dirty="0">
                <a:solidFill>
                  <a:schemeClr val="accent2"/>
                </a:solidFill>
                <a:latin typeface="Lato Light" charset="0"/>
                <a:cs typeface="Lato Light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2705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5" r:id="rId3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Lato Light" charset="0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1789666" y="3352799"/>
            <a:ext cx="14013323" cy="4303877"/>
            <a:chOff x="1723969" y="3941321"/>
            <a:chExt cx="10603254" cy="5652523"/>
          </a:xfrm>
        </p:grpSpPr>
        <p:sp>
          <p:nvSpPr>
            <p:cNvPr id="91" name="TextBox 90"/>
            <p:cNvSpPr txBox="1"/>
            <p:nvPr/>
          </p:nvSpPr>
          <p:spPr>
            <a:xfrm>
              <a:off x="1723969" y="4801895"/>
              <a:ext cx="9732108" cy="1303615"/>
            </a:xfrm>
            <a:prstGeom prst="rect">
              <a:avLst/>
            </a:prstGeom>
            <a:noFill/>
          </p:spPr>
          <p:txBody>
            <a:bodyPr wrap="square" lIns="68584" tIns="34292" rIns="68584" bIns="34292" rtlCol="0">
              <a:spAutoFit/>
            </a:bodyPr>
            <a:lstStyle/>
            <a:p>
              <a:r>
                <a:rPr lang="en-US" sz="6000" b="1" dirty="0">
                  <a:solidFill>
                    <a:schemeClr val="accent1"/>
                  </a:solidFill>
                  <a:latin typeface="Source Sans Pro"/>
                  <a:cs typeface="Source Sans Pro"/>
                </a:rPr>
                <a:t>Amazon Echo Alexa </a:t>
              </a:r>
              <a:r>
                <a:rPr lang="ko-KR" altLang="en-US" sz="6000" b="1" dirty="0">
                  <a:solidFill>
                    <a:schemeClr val="accent1"/>
                  </a:solidFill>
                  <a:latin typeface="Source Sans Pro"/>
                  <a:cs typeface="Source Sans Pro"/>
                </a:rPr>
                <a:t>음성인식</a:t>
              </a:r>
              <a:r>
                <a:rPr lang="id-ID" sz="6000" b="1" dirty="0">
                  <a:solidFill>
                    <a:schemeClr val="bg1"/>
                  </a:solidFill>
                  <a:latin typeface="Source Sans Pro"/>
                  <a:cs typeface="Source Sans Pro"/>
                </a:rPr>
                <a:t> 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723969" y="6819907"/>
              <a:ext cx="10603254" cy="16168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0" b="1" dirty="0">
                  <a:solidFill>
                    <a:schemeClr val="accent2"/>
                  </a:solidFill>
                  <a:latin typeface="Source Sans Pro"/>
                  <a:cs typeface="Source Sans Pro"/>
                </a:rPr>
                <a:t>Learning Korean &amp; K-pop </a:t>
              </a:r>
              <a:r>
                <a:rPr lang="ko-KR" altLang="en-US" sz="8000" b="1" dirty="0">
                  <a:solidFill>
                    <a:schemeClr val="accent2"/>
                  </a:solidFill>
                  <a:latin typeface="Source Sans Pro"/>
                  <a:cs typeface="Source Sans Pro"/>
                </a:rPr>
                <a:t>앱</a:t>
              </a:r>
              <a:endParaRPr lang="id-ID" sz="8000" b="1" dirty="0">
                <a:solidFill>
                  <a:schemeClr val="accent2"/>
                </a:solidFill>
                <a:latin typeface="Source Sans Pro"/>
                <a:cs typeface="Source Sans Pro"/>
              </a:endParaRPr>
            </a:p>
          </p:txBody>
        </p:sp>
        <p:sp>
          <p:nvSpPr>
            <p:cNvPr id="93" name="Parallelogram 92"/>
            <p:cNvSpPr/>
            <p:nvPr/>
          </p:nvSpPr>
          <p:spPr>
            <a:xfrm>
              <a:off x="1723969" y="3941321"/>
              <a:ext cx="10456056" cy="127132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accent3"/>
                </a:solidFill>
                <a:latin typeface="Lato Light"/>
              </a:endParaRPr>
            </a:p>
          </p:txBody>
        </p:sp>
        <p:sp>
          <p:nvSpPr>
            <p:cNvPr id="94" name="Parallelogram 93"/>
            <p:cNvSpPr/>
            <p:nvPr/>
          </p:nvSpPr>
          <p:spPr>
            <a:xfrm>
              <a:off x="1746249" y="9466712"/>
              <a:ext cx="10456056" cy="127132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accent3"/>
                </a:solidFill>
                <a:latin typeface="Lato Light"/>
              </a:endParaRPr>
            </a:p>
          </p:txBody>
        </p:sp>
      </p:grpSp>
      <p:cxnSp>
        <p:nvCxnSpPr>
          <p:cNvPr id="9" name="Straight Connector 11"/>
          <p:cNvCxnSpPr/>
          <p:nvPr/>
        </p:nvCxnSpPr>
        <p:spPr>
          <a:xfrm flipH="1">
            <a:off x="12940718" y="10057334"/>
            <a:ext cx="3940513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876482" y="10230425"/>
            <a:ext cx="3456746" cy="717007"/>
          </a:xfrm>
          <a:prstGeom prst="rect">
            <a:avLst/>
          </a:prstGeom>
          <a:noFill/>
        </p:spPr>
        <p:txBody>
          <a:bodyPr wrap="none" lIns="182895" tIns="91448" rIns="182895" bIns="91448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041B31"/>
                </a:solidFill>
                <a:latin typeface="Lato Light"/>
                <a:ea typeface="Open Sans" panose="020B0606030504020204" pitchFamily="34" charset="0"/>
                <a:cs typeface="Lato Light"/>
              </a:rPr>
              <a:t>2016</a:t>
            </a:r>
            <a:r>
              <a:rPr lang="ko-KR" altLang="en-US" sz="3200" b="1" dirty="0">
                <a:solidFill>
                  <a:srgbClr val="041B31"/>
                </a:solidFill>
                <a:latin typeface="Lato Light"/>
                <a:ea typeface="Open Sans" panose="020B0606030504020204" pitchFamily="34" charset="0"/>
                <a:cs typeface="Lato Light"/>
              </a:rPr>
              <a:t>년 </a:t>
            </a:r>
            <a:r>
              <a:rPr lang="en-US" altLang="ko-KR" sz="3200" b="1" dirty="0">
                <a:solidFill>
                  <a:srgbClr val="041B31"/>
                </a:solidFill>
                <a:latin typeface="Lato Light"/>
                <a:ea typeface="Open Sans" panose="020B0606030504020204" pitchFamily="34" charset="0"/>
                <a:cs typeface="Lato Light"/>
              </a:rPr>
              <a:t>9</a:t>
            </a:r>
            <a:r>
              <a:rPr lang="ko-KR" altLang="en-US" sz="3200" b="1" dirty="0">
                <a:solidFill>
                  <a:srgbClr val="041B31"/>
                </a:solidFill>
                <a:latin typeface="Lato Light"/>
                <a:ea typeface="Open Sans" panose="020B0606030504020204" pitchFamily="34" charset="0"/>
                <a:cs typeface="Lato Light"/>
              </a:rPr>
              <a:t>월 </a:t>
            </a:r>
            <a:r>
              <a:rPr lang="en-US" altLang="ko-KR" sz="3200" b="1" dirty="0">
                <a:solidFill>
                  <a:srgbClr val="041B31"/>
                </a:solidFill>
                <a:latin typeface="Lato Light"/>
                <a:ea typeface="Open Sans" panose="020B0606030504020204" pitchFamily="34" charset="0"/>
                <a:cs typeface="Lato Light"/>
              </a:rPr>
              <a:t>30</a:t>
            </a:r>
            <a:r>
              <a:rPr lang="ko-KR" altLang="en-US" sz="3200" b="1" dirty="0">
                <a:solidFill>
                  <a:srgbClr val="041B31"/>
                </a:solidFill>
                <a:latin typeface="Lato Light"/>
                <a:ea typeface="Open Sans" panose="020B0606030504020204" pitchFamily="34" charset="0"/>
                <a:cs typeface="Lato Light"/>
              </a:rPr>
              <a:t>일</a:t>
            </a:r>
            <a:endParaRPr lang="en-US" sz="3200" b="1" dirty="0">
              <a:solidFill>
                <a:srgbClr val="041B31"/>
              </a:solidFill>
              <a:latin typeface="Lato Light"/>
              <a:ea typeface="Open Sans" panose="020B0606030504020204" pitchFamily="34" charset="0"/>
              <a:cs typeface="Lato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76482" y="11165232"/>
            <a:ext cx="1775196" cy="715277"/>
          </a:xfrm>
          <a:prstGeom prst="rect">
            <a:avLst/>
          </a:prstGeom>
          <a:noFill/>
        </p:spPr>
        <p:txBody>
          <a:bodyPr wrap="none" lIns="182895" tIns="91448" rIns="182895" bIns="91448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041B31"/>
                </a:solidFill>
                <a:latin typeface="Lato Light"/>
                <a:ea typeface="Open Sans" panose="020B0606030504020204" pitchFamily="34" charset="0"/>
                <a:cs typeface="Lato Light"/>
              </a:rPr>
              <a:t>Team 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888084" y="12070186"/>
            <a:ext cx="4280689" cy="717007"/>
          </a:xfrm>
          <a:prstGeom prst="rect">
            <a:avLst/>
          </a:prstGeom>
          <a:noFill/>
        </p:spPr>
        <p:txBody>
          <a:bodyPr wrap="none" lIns="182895" tIns="91448" rIns="182895" bIns="91448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200" b="1" dirty="0">
                <a:solidFill>
                  <a:srgbClr val="041B31"/>
                </a:solidFill>
                <a:latin typeface="Lato Light"/>
                <a:ea typeface="Open Sans" panose="020B0606030504020204" pitchFamily="34" charset="0"/>
                <a:cs typeface="Lato Light"/>
              </a:rPr>
              <a:t>최영진</a:t>
            </a:r>
            <a:r>
              <a:rPr lang="en-US" altLang="ko-KR" sz="3200" b="1" dirty="0">
                <a:solidFill>
                  <a:srgbClr val="041B31"/>
                </a:solidFill>
                <a:latin typeface="Lato Light"/>
                <a:ea typeface="Open Sans" panose="020B0606030504020204" pitchFamily="34" charset="0"/>
                <a:cs typeface="Lato Light"/>
              </a:rPr>
              <a:t> </a:t>
            </a:r>
            <a:r>
              <a:rPr lang="ko-KR" altLang="en-US" sz="3200" b="1" dirty="0">
                <a:solidFill>
                  <a:srgbClr val="041B31"/>
                </a:solidFill>
                <a:latin typeface="Lato Light"/>
                <a:ea typeface="Open Sans" panose="020B0606030504020204" pitchFamily="34" charset="0"/>
                <a:cs typeface="Lato Light"/>
              </a:rPr>
              <a:t>김준혁 이상훈</a:t>
            </a:r>
            <a:endParaRPr lang="en-US" sz="3200" b="1" dirty="0">
              <a:solidFill>
                <a:srgbClr val="041B31"/>
              </a:solidFill>
              <a:latin typeface="Lato Light"/>
              <a:ea typeface="Open Sans" panose="020B0606030504020204" pitchFamily="34" charset="0"/>
              <a:cs typeface="Lato Light"/>
            </a:endParaRPr>
          </a:p>
        </p:txBody>
      </p:sp>
      <p:cxnSp>
        <p:nvCxnSpPr>
          <p:cNvPr id="19" name="Straight Connector 11"/>
          <p:cNvCxnSpPr/>
          <p:nvPr/>
        </p:nvCxnSpPr>
        <p:spPr>
          <a:xfrm flipH="1">
            <a:off x="12888084" y="11100688"/>
            <a:ext cx="3993147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1"/>
          <p:cNvCxnSpPr/>
          <p:nvPr/>
        </p:nvCxnSpPr>
        <p:spPr>
          <a:xfrm flipH="1">
            <a:off x="12856529" y="12035713"/>
            <a:ext cx="4024702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1"/>
          <p:cNvCxnSpPr/>
          <p:nvPr/>
        </p:nvCxnSpPr>
        <p:spPr>
          <a:xfrm flipH="1">
            <a:off x="12856529" y="12845799"/>
            <a:ext cx="4024702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50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3996143" y="1285490"/>
            <a:ext cx="10272044" cy="1079854"/>
            <a:chOff x="905393" y="1285490"/>
            <a:chExt cx="3574882" cy="1079854"/>
          </a:xfrm>
        </p:grpSpPr>
        <p:sp>
          <p:nvSpPr>
            <p:cNvPr id="26" name="Rectangle 1"/>
            <p:cNvSpPr>
              <a:spLocks/>
            </p:cNvSpPr>
            <p:nvPr/>
          </p:nvSpPr>
          <p:spPr bwMode="auto">
            <a:xfrm>
              <a:off x="905393" y="1285490"/>
              <a:ext cx="3574882" cy="83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5401" b="1" dirty="0" smtClean="0">
                  <a:solidFill>
                    <a:schemeClr val="tx2"/>
                  </a:solidFill>
                  <a:latin typeface="Lato Regular"/>
                  <a:ea typeface="ＭＳ Ｐゴシック" charset="0"/>
                  <a:cs typeface="Lato Regular"/>
                  <a:sym typeface="Bebas Neue" charset="0"/>
                </a:rPr>
                <a:t>Implementation Spec </a:t>
              </a:r>
              <a:r>
                <a:rPr lang="en-US" sz="5401" b="1" dirty="0">
                  <a:solidFill>
                    <a:schemeClr val="tx2"/>
                  </a:solidFill>
                  <a:latin typeface="Lato Regular"/>
                  <a:ea typeface="ＭＳ Ｐゴシック" charset="0"/>
                  <a:cs typeface="Lato Regular"/>
                  <a:sym typeface="Bebas Neue" charset="0"/>
                </a:rPr>
                <a:t>: </a:t>
              </a:r>
              <a:r>
                <a:rPr lang="en-US" sz="5401" b="1" dirty="0" smtClean="0">
                  <a:solidFill>
                    <a:schemeClr val="tx2"/>
                  </a:solidFill>
                  <a:latin typeface="Lato Regular"/>
                  <a:ea typeface="ＭＳ Ｐゴシック" charset="0"/>
                  <a:cs typeface="Lato Regular"/>
                  <a:sym typeface="Bebas Neue" charset="0"/>
                </a:rPr>
                <a:t>Flow Chart</a:t>
              </a:r>
              <a:endParaRPr lang="en-US" sz="5401" b="1" dirty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endParaRPr>
            </a:p>
          </p:txBody>
        </p:sp>
        <p:sp>
          <p:nvSpPr>
            <p:cNvPr id="27" name="Rectangle 76"/>
            <p:cNvSpPr/>
            <p:nvPr/>
          </p:nvSpPr>
          <p:spPr>
            <a:xfrm>
              <a:off x="1729089" y="2319624"/>
              <a:ext cx="1927477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5" name="내용 개체 틀 4"/>
          <p:cNvSpPr txBox="1">
            <a:spLocks/>
          </p:cNvSpPr>
          <p:nvPr/>
        </p:nvSpPr>
        <p:spPr>
          <a:xfrm>
            <a:off x="2602524" y="3587261"/>
            <a:ext cx="13053988" cy="7901353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en-US" altLang="ko-KR" sz="4000" b="1" dirty="0">
              <a:solidFill>
                <a:srgbClr val="041B3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2568353"/>
            <a:ext cx="14173199" cy="936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9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6956860" y="1285490"/>
            <a:ext cx="4350574" cy="1079854"/>
            <a:chOff x="1935783" y="1285490"/>
            <a:chExt cx="1514089" cy="1079854"/>
          </a:xfrm>
        </p:grpSpPr>
        <p:sp>
          <p:nvSpPr>
            <p:cNvPr id="26" name="Rectangle 1"/>
            <p:cNvSpPr>
              <a:spLocks/>
            </p:cNvSpPr>
            <p:nvPr/>
          </p:nvSpPr>
          <p:spPr bwMode="auto">
            <a:xfrm>
              <a:off x="1935791" y="1285490"/>
              <a:ext cx="1514081" cy="83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5401" b="1" dirty="0">
                  <a:solidFill>
                    <a:schemeClr val="tx2"/>
                  </a:solidFill>
                  <a:latin typeface="Lato Regular"/>
                  <a:ea typeface="ＭＳ Ｐゴシック" charset="0"/>
                  <a:cs typeface="Lato Regular"/>
                  <a:sym typeface="Bebas Neue" charset="0"/>
                </a:rPr>
                <a:t>Current Status</a:t>
              </a:r>
            </a:p>
          </p:txBody>
        </p:sp>
        <p:sp>
          <p:nvSpPr>
            <p:cNvPr id="27" name="Rectangle 76"/>
            <p:cNvSpPr/>
            <p:nvPr/>
          </p:nvSpPr>
          <p:spPr>
            <a:xfrm>
              <a:off x="1935783" y="2319624"/>
              <a:ext cx="1514089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5" name="내용 개체 틀 4"/>
          <p:cNvSpPr txBox="1">
            <a:spLocks/>
          </p:cNvSpPr>
          <p:nvPr/>
        </p:nvSpPr>
        <p:spPr>
          <a:xfrm>
            <a:off x="2602524" y="3587261"/>
            <a:ext cx="13053988" cy="7901353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4000" b="1" dirty="0" smtClean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환경 설정 및 구조 설계</a:t>
            </a:r>
          </a:p>
          <a:p>
            <a:pPr>
              <a:lnSpc>
                <a:spcPct val="100000"/>
              </a:lnSpc>
            </a:pPr>
            <a:endParaRPr lang="ko-KR" altLang="en-US" sz="4000" b="1" dirty="0">
              <a:solidFill>
                <a:srgbClr val="041B3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4000" b="1" dirty="0" smtClean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각종 </a:t>
            </a:r>
            <a:r>
              <a:rPr lang="en-US" altLang="ko-KR" sz="4000" b="1" dirty="0" smtClean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API </a:t>
            </a:r>
            <a:r>
              <a:rPr lang="ko-KR" altLang="en-US" sz="4000" b="1" dirty="0" smtClean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호출 구현</a:t>
            </a:r>
          </a:p>
          <a:p>
            <a:pPr lvl="1">
              <a:lnSpc>
                <a:spcPct val="150000"/>
              </a:lnSpc>
            </a:pPr>
            <a:r>
              <a:rPr lang="en-US" altLang="ko-KR" sz="3200" b="1" dirty="0" err="1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n</a:t>
            </a:r>
            <a:r>
              <a:rPr lang="en-US" altLang="ko-KR" sz="3200" b="1" dirty="0" err="1" smtClean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aver</a:t>
            </a:r>
            <a:r>
              <a:rPr lang="ko-KR" altLang="en-US" sz="3200" b="1" dirty="0" smtClean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 기계번역</a:t>
            </a:r>
            <a:r>
              <a:rPr lang="en-US" altLang="ko-KR" sz="3200" b="1" dirty="0" smtClean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,</a:t>
            </a:r>
            <a:r>
              <a:rPr lang="ko-KR" altLang="en-US" sz="3200" b="1" dirty="0" smtClean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 음성합성 </a:t>
            </a:r>
            <a:r>
              <a:rPr lang="en-US" altLang="ko-KR" sz="3200" b="1" dirty="0" smtClean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API</a:t>
            </a:r>
          </a:p>
          <a:p>
            <a:pPr lvl="1"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멜론 차트 및 아티스트 </a:t>
            </a:r>
            <a:r>
              <a:rPr lang="en-US" altLang="ko-KR" sz="3200" b="1" dirty="0" smtClean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API</a:t>
            </a:r>
            <a:endParaRPr lang="ko-KR" altLang="en-US" sz="3200" b="1" dirty="0" smtClean="0">
              <a:solidFill>
                <a:srgbClr val="041B3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  <a:p>
            <a:pPr>
              <a:lnSpc>
                <a:spcPct val="100000"/>
              </a:lnSpc>
            </a:pPr>
            <a:endParaRPr lang="ko-KR" altLang="en-US" sz="4000" b="1" dirty="0">
              <a:solidFill>
                <a:srgbClr val="041B3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4000" b="1" dirty="0" smtClean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기능 구현</a:t>
            </a:r>
          </a:p>
          <a:p>
            <a:pPr lvl="1"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한국어 컨텐츠</a:t>
            </a:r>
          </a:p>
          <a:p>
            <a:pPr lvl="1"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K-POP</a:t>
            </a:r>
            <a:r>
              <a:rPr lang="ko-KR" altLang="en-US" sz="3200" b="1" dirty="0" smtClean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 컨텐츠</a:t>
            </a:r>
            <a:endParaRPr lang="ko-KR" altLang="en-US" sz="3200" b="1" dirty="0">
              <a:solidFill>
                <a:srgbClr val="041B3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  <a:p>
            <a:pPr>
              <a:lnSpc>
                <a:spcPct val="100000"/>
              </a:lnSpc>
            </a:pPr>
            <a:endParaRPr lang="ko-KR" altLang="en-US" sz="4000" b="1" dirty="0" smtClean="0">
              <a:solidFill>
                <a:srgbClr val="041B3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  <a:p>
            <a:pPr>
              <a:lnSpc>
                <a:spcPct val="100000"/>
              </a:lnSpc>
            </a:pPr>
            <a:endParaRPr lang="ko-KR" altLang="en-US" sz="4000" b="1" dirty="0" smtClean="0">
              <a:solidFill>
                <a:srgbClr val="041B3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  <a:p>
            <a:pPr>
              <a:lnSpc>
                <a:spcPct val="100000"/>
              </a:lnSpc>
            </a:pPr>
            <a:endParaRPr lang="en-US" altLang="ko-KR" sz="4000" b="1" dirty="0">
              <a:solidFill>
                <a:srgbClr val="041B3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82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7281467" y="1285490"/>
            <a:ext cx="3701359" cy="1079854"/>
            <a:chOff x="2048753" y="1285490"/>
            <a:chExt cx="1288149" cy="1079854"/>
          </a:xfrm>
        </p:grpSpPr>
        <p:sp>
          <p:nvSpPr>
            <p:cNvPr id="26" name="Rectangle 1"/>
            <p:cNvSpPr>
              <a:spLocks/>
            </p:cNvSpPr>
            <p:nvPr/>
          </p:nvSpPr>
          <p:spPr bwMode="auto">
            <a:xfrm>
              <a:off x="2048762" y="1285490"/>
              <a:ext cx="1288140" cy="83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5401" b="1" dirty="0">
                  <a:solidFill>
                    <a:schemeClr val="tx2"/>
                  </a:solidFill>
                  <a:latin typeface="Lato Regular"/>
                  <a:ea typeface="ＭＳ Ｐゴシック" charset="0"/>
                  <a:cs typeface="Lato Regular"/>
                  <a:sym typeface="Bebas Neue" charset="0"/>
                </a:rPr>
                <a:t>Further Plan</a:t>
              </a:r>
            </a:p>
          </p:txBody>
        </p:sp>
        <p:sp>
          <p:nvSpPr>
            <p:cNvPr id="27" name="Rectangle 76"/>
            <p:cNvSpPr/>
            <p:nvPr/>
          </p:nvSpPr>
          <p:spPr>
            <a:xfrm>
              <a:off x="2048753" y="2319624"/>
              <a:ext cx="1288149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5" name="내용 개체 틀 4"/>
          <p:cNvSpPr txBox="1">
            <a:spLocks/>
          </p:cNvSpPr>
          <p:nvPr/>
        </p:nvSpPr>
        <p:spPr>
          <a:xfrm>
            <a:off x="2605152" y="3033933"/>
            <a:ext cx="13053988" cy="6869722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ko-KR" sz="4000" b="1" dirty="0" smtClean="0">
              <a:solidFill>
                <a:srgbClr val="041B3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4000" b="1" dirty="0" smtClean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한국어 퀴즈 기능 구현</a:t>
            </a:r>
          </a:p>
          <a:p>
            <a:pPr>
              <a:lnSpc>
                <a:spcPct val="100000"/>
              </a:lnSpc>
            </a:pPr>
            <a:endParaRPr lang="ko-KR" altLang="en-US" sz="4000" b="1" dirty="0">
              <a:solidFill>
                <a:srgbClr val="041B3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4000" b="1" dirty="0" smtClean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Collaborative </a:t>
            </a:r>
            <a:r>
              <a:rPr lang="en-US" altLang="ko-KR" sz="4000" b="1" dirty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Filtering </a:t>
            </a:r>
            <a:r>
              <a:rPr lang="ko-KR" altLang="en-US" sz="4000" b="1" dirty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추천 알고리즘 구현</a:t>
            </a:r>
            <a:endParaRPr lang="en-US" altLang="ko-KR" sz="4000" b="1" dirty="0">
              <a:solidFill>
                <a:srgbClr val="041B3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4000" b="1" dirty="0">
              <a:solidFill>
                <a:srgbClr val="041B3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4000" b="1" dirty="0" smtClean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성능 향상을 위한 연구</a:t>
            </a:r>
            <a:r>
              <a:rPr lang="en-US" altLang="ko-KR" sz="4000" b="1" dirty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ko-KR" altLang="en-US" sz="4000" b="1" dirty="0" smtClean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및 적용</a:t>
            </a:r>
          </a:p>
          <a:p>
            <a:pPr>
              <a:lnSpc>
                <a:spcPct val="100000"/>
              </a:lnSpc>
            </a:pPr>
            <a:endParaRPr lang="ko-KR" altLang="en-US" sz="4000" b="1" dirty="0">
              <a:solidFill>
                <a:srgbClr val="041B3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4000" b="1" dirty="0" smtClean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Alexa</a:t>
            </a:r>
            <a:r>
              <a:rPr lang="ko-KR" altLang="en-US" sz="4000" b="1" dirty="0" smtClean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의 한계점 분석 및 제안</a:t>
            </a:r>
            <a:endParaRPr lang="ko-KR" altLang="en-US" sz="4000" b="1" dirty="0">
              <a:solidFill>
                <a:srgbClr val="041B3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88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2934112"/>
            <a:ext cx="12659360" cy="9656885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7281467" y="1285490"/>
            <a:ext cx="3701359" cy="1079854"/>
            <a:chOff x="2048753" y="1285490"/>
            <a:chExt cx="1288149" cy="1079854"/>
          </a:xfrm>
        </p:grpSpPr>
        <p:sp>
          <p:nvSpPr>
            <p:cNvPr id="26" name="Rectangle 1"/>
            <p:cNvSpPr>
              <a:spLocks/>
            </p:cNvSpPr>
            <p:nvPr/>
          </p:nvSpPr>
          <p:spPr bwMode="auto">
            <a:xfrm>
              <a:off x="2127143" y="1285490"/>
              <a:ext cx="1131377" cy="83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5401" b="1" dirty="0" smtClean="0">
                  <a:solidFill>
                    <a:schemeClr val="tx2"/>
                  </a:solidFill>
                  <a:latin typeface="Lato Regular"/>
                  <a:ea typeface="ＭＳ Ｐゴシック" charset="0"/>
                  <a:cs typeface="Lato Regular"/>
                  <a:sym typeface="Bebas Neue" charset="0"/>
                </a:rPr>
                <a:t>Demo Plan</a:t>
              </a:r>
              <a:endParaRPr lang="en-US" sz="5401" b="1" dirty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endParaRPr>
            </a:p>
          </p:txBody>
        </p:sp>
        <p:sp>
          <p:nvSpPr>
            <p:cNvPr id="27" name="Rectangle 76"/>
            <p:cNvSpPr/>
            <p:nvPr/>
          </p:nvSpPr>
          <p:spPr>
            <a:xfrm>
              <a:off x="2048753" y="2319624"/>
              <a:ext cx="1288149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425462" y="8167752"/>
            <a:ext cx="54543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	        </a:t>
            </a:r>
            <a:r>
              <a:rPr lang="ko-KR" altLang="en-US" sz="3200" b="1" dirty="0" smtClean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한국어 퀴즈 </a:t>
            </a:r>
          </a:p>
          <a:p>
            <a:pPr lvl="1"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0070C0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Let’s play </a:t>
            </a:r>
            <a:r>
              <a:rPr lang="en-US" altLang="ko-KR" sz="3200" b="1" dirty="0" err="1" smtClean="0">
                <a:solidFill>
                  <a:srgbClr val="0070C0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korean</a:t>
            </a:r>
            <a:r>
              <a:rPr lang="en-US" altLang="ko-KR" sz="3200" b="1" dirty="0" smtClean="0">
                <a:solidFill>
                  <a:srgbClr val="0070C0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 quiz !</a:t>
            </a:r>
            <a:endParaRPr lang="en-US" altLang="ko-KR" sz="3200" b="1" dirty="0">
              <a:solidFill>
                <a:srgbClr val="0070C0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29844" y="9601934"/>
            <a:ext cx="738856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>
                    <a:lumMod val="50000"/>
                  </a:schemeClr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	 K-POP</a:t>
            </a:r>
            <a:r>
              <a:rPr lang="ko-KR" altLang="en-US" sz="3200" b="1" dirty="0" smtClean="0">
                <a:solidFill>
                  <a:schemeClr val="tx1">
                    <a:lumMod val="50000"/>
                  </a:schemeClr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 가사</a:t>
            </a:r>
            <a:endParaRPr lang="en-US" altLang="ko-KR" sz="3200" b="1" dirty="0" smtClean="0">
              <a:solidFill>
                <a:schemeClr val="tx1">
                  <a:lumMod val="50000"/>
                </a:schemeClr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0070C0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I </a:t>
            </a:r>
            <a:r>
              <a:rPr lang="en-US" altLang="ko-KR" sz="3200" b="1" dirty="0" err="1" smtClean="0">
                <a:solidFill>
                  <a:srgbClr val="0070C0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wanna</a:t>
            </a:r>
            <a:r>
              <a:rPr lang="en-US" altLang="ko-KR" sz="3200" b="1" dirty="0" smtClean="0">
                <a:solidFill>
                  <a:srgbClr val="0070C0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 know the lyrics of this song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73062" y="5681278"/>
            <a:ext cx="556819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        	            </a:t>
            </a:r>
            <a:r>
              <a:rPr lang="ko-KR" altLang="en-US" sz="3200" b="1" dirty="0" smtClean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한국어 번역</a:t>
            </a:r>
            <a:endParaRPr lang="en-US" altLang="ko-KR" sz="3200" b="1" dirty="0" smtClean="0">
              <a:solidFill>
                <a:srgbClr val="041B3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3200" b="1" dirty="0">
                <a:solidFill>
                  <a:srgbClr val="0070C0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W</a:t>
            </a:r>
            <a:r>
              <a:rPr lang="en-US" altLang="ko-KR" sz="3200" b="1" dirty="0" smtClean="0">
                <a:solidFill>
                  <a:srgbClr val="0070C0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hat is Hello in Korean?</a:t>
            </a:r>
            <a:endParaRPr lang="en-US" altLang="ko-KR" sz="3200" b="1" dirty="0">
              <a:solidFill>
                <a:srgbClr val="0070C0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337124" y="7691584"/>
            <a:ext cx="674864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K-POP</a:t>
            </a:r>
            <a:r>
              <a:rPr lang="en-US" altLang="ko-KR" sz="3200" b="1" dirty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ko-KR" altLang="en-US" sz="3200" b="1" dirty="0" smtClean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추천</a:t>
            </a:r>
            <a:r>
              <a:rPr lang="en-US" altLang="ko-KR" sz="3200" b="1" dirty="0" smtClean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         	          </a:t>
            </a:r>
          </a:p>
          <a:p>
            <a:pPr lvl="1"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0070C0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Recommend any songs.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757603" y="3833119"/>
            <a:ext cx="417088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K-POP </a:t>
            </a:r>
            <a:r>
              <a:rPr lang="ko-KR" altLang="en-US" sz="3200" b="1" dirty="0" smtClean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차트</a:t>
            </a:r>
          </a:p>
          <a:p>
            <a:pPr lvl="1"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0070C0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Tell me the chart</a:t>
            </a:r>
            <a:endParaRPr lang="en-US" altLang="ko-KR" sz="3200" b="1" dirty="0">
              <a:solidFill>
                <a:srgbClr val="0070C0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47542" y="5781234"/>
            <a:ext cx="565558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K-POP </a:t>
            </a:r>
            <a:r>
              <a:rPr lang="ko-KR" altLang="en-US" sz="3200" b="1" dirty="0" smtClean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아티스트</a:t>
            </a:r>
          </a:p>
          <a:p>
            <a:pPr lvl="1"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0070C0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Other song’s of this artist.</a:t>
            </a:r>
            <a:endParaRPr lang="en-US" altLang="ko-KR" sz="3200" b="1" dirty="0">
              <a:solidFill>
                <a:srgbClr val="0070C0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720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4128390" y="1285490"/>
            <a:ext cx="10007547" cy="1079854"/>
            <a:chOff x="951417" y="1285490"/>
            <a:chExt cx="3482831" cy="1079854"/>
          </a:xfrm>
        </p:grpSpPr>
        <p:sp>
          <p:nvSpPr>
            <p:cNvPr id="26" name="Rectangle 1"/>
            <p:cNvSpPr>
              <a:spLocks/>
            </p:cNvSpPr>
            <p:nvPr/>
          </p:nvSpPr>
          <p:spPr bwMode="auto">
            <a:xfrm>
              <a:off x="951417" y="1285490"/>
              <a:ext cx="3482831" cy="83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5401" b="1" dirty="0">
                  <a:solidFill>
                    <a:schemeClr val="tx2"/>
                  </a:solidFill>
                  <a:latin typeface="Lato Regular"/>
                  <a:ea typeface="ＭＳ Ｐゴシック" charset="0"/>
                  <a:cs typeface="Lato Regular"/>
                  <a:sym typeface="Bebas Neue" charset="0"/>
                </a:rPr>
                <a:t>Division and Assignment of Work</a:t>
              </a:r>
            </a:p>
          </p:txBody>
        </p:sp>
        <p:sp>
          <p:nvSpPr>
            <p:cNvPr id="27" name="Rectangle 76"/>
            <p:cNvSpPr/>
            <p:nvPr/>
          </p:nvSpPr>
          <p:spPr>
            <a:xfrm>
              <a:off x="1048595" y="2319624"/>
              <a:ext cx="3288465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" name="내용 개체 틀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793084"/>
              </p:ext>
            </p:extLst>
          </p:nvPr>
        </p:nvGraphicFramePr>
        <p:xfrm>
          <a:off x="1054821" y="3188520"/>
          <a:ext cx="16154656" cy="8600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99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746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268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항목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담당자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62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41B31"/>
                          </a:solidFill>
                          <a:effectLst/>
                          <a:latin typeface="맑은 고딕" charset="0"/>
                        </a:rPr>
                        <a:t>Alexa Skills Kit intent 및 utterance 설정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0" i="0" u="none" strike="noStrike">
                          <a:solidFill>
                            <a:srgbClr val="041B31"/>
                          </a:solidFill>
                          <a:effectLst/>
                          <a:latin typeface="맑은 고딕" charset="0"/>
                        </a:rPr>
                        <a:t>팀 전원</a:t>
                      </a:r>
                      <a:endParaRPr lang="ko-KR" altLang="en-US">
                        <a:effectLst/>
                      </a:endParaRPr>
                    </a:p>
                  </a:txBody>
                  <a:tcPr marL="101600" marR="1016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68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41B31"/>
                          </a:solidFill>
                          <a:effectLst/>
                          <a:latin typeface="맑은 고딕" charset="0"/>
                        </a:rPr>
                        <a:t>기계 번역 API 호출 Lambda function 구현</a:t>
                      </a:r>
                      <a:endParaRPr lang="en-US">
                        <a:effectLst/>
                      </a:endParaRPr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0" i="0" u="none" strike="noStrike">
                          <a:solidFill>
                            <a:srgbClr val="041B31"/>
                          </a:solidFill>
                          <a:effectLst/>
                          <a:latin typeface="맑은 고딕" charset="0"/>
                        </a:rPr>
                        <a:t>최영진</a:t>
                      </a:r>
                      <a:endParaRPr lang="ko-KR" altLang="en-US">
                        <a:effectLst/>
                      </a:endParaRPr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68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41B31"/>
                          </a:solidFill>
                          <a:effectLst/>
                          <a:latin typeface="맑은 고딕" charset="0"/>
                        </a:rPr>
                        <a:t>음성 합성 API 호출 Lambda function 구현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0" i="0" u="none" strike="noStrike">
                          <a:solidFill>
                            <a:srgbClr val="041B31"/>
                          </a:solidFill>
                          <a:effectLst/>
                          <a:latin typeface="맑은 고딕" charset="0"/>
                        </a:rPr>
                        <a:t>최영진</a:t>
                      </a:r>
                      <a:endParaRPr lang="ko-KR" altLang="en-US">
                        <a:effectLst/>
                      </a:endParaRPr>
                    </a:p>
                  </a:txBody>
                  <a:tcPr marL="101600" marR="1016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68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41B31"/>
                          </a:solidFill>
                          <a:effectLst/>
                          <a:latin typeface="맑은 고딕" charset="0"/>
                        </a:rPr>
                        <a:t>DB modeling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0" i="0" u="none" strike="noStrike">
                          <a:solidFill>
                            <a:srgbClr val="041B31"/>
                          </a:solidFill>
                          <a:effectLst/>
                          <a:latin typeface="맑은 고딕" charset="0"/>
                        </a:rPr>
                        <a:t>팀 전원</a:t>
                      </a:r>
                      <a:endParaRPr lang="ko-KR" altLang="en-US">
                        <a:effectLst/>
                      </a:endParaRPr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68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41B31"/>
                          </a:solidFill>
                          <a:effectLst/>
                          <a:latin typeface="맑은 고딕" charset="0"/>
                        </a:rPr>
                        <a:t>Learning Korean 서비스 구현</a:t>
                      </a:r>
                      <a:endParaRPr lang="en-US">
                        <a:effectLst/>
                      </a:endParaRPr>
                    </a:p>
                  </a:txBody>
                  <a:tcPr marL="101600" marR="1016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0" i="0" u="none" strike="noStrike">
                          <a:solidFill>
                            <a:srgbClr val="041B31"/>
                          </a:solidFill>
                          <a:effectLst/>
                          <a:latin typeface="맑은 고딕" charset="0"/>
                        </a:rPr>
                        <a:t>최영진</a:t>
                      </a:r>
                      <a:endParaRPr lang="ko-KR" altLang="en-US">
                        <a:effectLst/>
                      </a:endParaRPr>
                    </a:p>
                  </a:txBody>
                  <a:tcPr marL="101600" marR="1016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268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0" i="0" u="none" strike="noStrike" dirty="0">
                          <a:solidFill>
                            <a:srgbClr val="041B31"/>
                          </a:solidFill>
                          <a:effectLst/>
                          <a:latin typeface="맑은 고딕" charset="0"/>
                        </a:rPr>
                        <a:t>차트 상위</a:t>
                      </a:r>
                      <a:endParaRPr lang="ko-KR" altLang="en-US" dirty="0">
                        <a:effectLst/>
                      </a:endParaRPr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0" i="0" u="none" strike="noStrike">
                          <a:solidFill>
                            <a:srgbClr val="041B31"/>
                          </a:solidFill>
                          <a:effectLst/>
                          <a:latin typeface="맑은 고딕" charset="0"/>
                        </a:rPr>
                        <a:t>이상훈</a:t>
                      </a:r>
                      <a:endParaRPr lang="ko-KR" altLang="en-US">
                        <a:effectLst/>
                      </a:endParaRPr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268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0" i="0" u="none" strike="noStrike">
                          <a:solidFill>
                            <a:srgbClr val="041B31"/>
                          </a:solidFill>
                          <a:effectLst/>
                          <a:latin typeface="맑은 고딕" charset="0"/>
                        </a:rPr>
                        <a:t>해당 곡 아티스트의 다른 앨범 및 노래</a:t>
                      </a:r>
                      <a:endParaRPr lang="ko-KR" altLang="en-US">
                        <a:effectLst/>
                      </a:endParaRPr>
                    </a:p>
                  </a:txBody>
                  <a:tcPr marL="101600" marR="1016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0" i="0" u="none" strike="noStrike">
                          <a:solidFill>
                            <a:srgbClr val="041B31"/>
                          </a:solidFill>
                          <a:effectLst/>
                          <a:latin typeface="맑은 고딕" charset="0"/>
                        </a:rPr>
                        <a:t>이상훈</a:t>
                      </a:r>
                      <a:endParaRPr lang="ko-KR" altLang="en-US">
                        <a:effectLst/>
                      </a:endParaRPr>
                    </a:p>
                  </a:txBody>
                  <a:tcPr marL="101600" marR="1016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268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0" i="0" u="none" strike="noStrike">
                          <a:solidFill>
                            <a:srgbClr val="041B31"/>
                          </a:solidFill>
                          <a:effectLst/>
                          <a:latin typeface="맑은 고딕" charset="0"/>
                        </a:rPr>
                        <a:t>가사</a:t>
                      </a:r>
                      <a:endParaRPr lang="ko-KR" altLang="en-US">
                        <a:effectLst/>
                      </a:endParaRPr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0" i="0" u="none" strike="noStrike">
                          <a:solidFill>
                            <a:srgbClr val="041B31"/>
                          </a:solidFill>
                          <a:effectLst/>
                          <a:latin typeface="맑은 고딕" charset="0"/>
                        </a:rPr>
                        <a:t>김준혁</a:t>
                      </a:r>
                      <a:endParaRPr lang="ko-KR" altLang="en-US">
                        <a:effectLst/>
                      </a:endParaRPr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268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0" i="0" u="none" strike="noStrike">
                          <a:solidFill>
                            <a:srgbClr val="041B31"/>
                          </a:solidFill>
                          <a:effectLst/>
                          <a:latin typeface="맑은 고딕" charset="0"/>
                        </a:rPr>
                        <a:t>감정 상태에 따른 곡 추천</a:t>
                      </a:r>
                      <a:endParaRPr lang="ko-KR" altLang="en-US">
                        <a:effectLst/>
                      </a:endParaRPr>
                    </a:p>
                  </a:txBody>
                  <a:tcPr marL="101600" marR="1016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0" i="0" u="none" strike="noStrike">
                          <a:solidFill>
                            <a:srgbClr val="041B31"/>
                          </a:solidFill>
                          <a:effectLst/>
                          <a:latin typeface="맑은 고딕" charset="0"/>
                        </a:rPr>
                        <a:t>김준혁</a:t>
                      </a:r>
                      <a:endParaRPr lang="ko-KR" altLang="en-US">
                        <a:effectLst/>
                      </a:endParaRPr>
                    </a:p>
                  </a:txBody>
                  <a:tcPr marL="101600" marR="1016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7268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0" i="0" u="none" strike="noStrike">
                          <a:solidFill>
                            <a:srgbClr val="041B31"/>
                          </a:solidFill>
                          <a:effectLst/>
                          <a:latin typeface="맑은 고딕" charset="0"/>
                        </a:rPr>
                        <a:t>추천 알고리즘 구현</a:t>
                      </a:r>
                      <a:endParaRPr lang="ko-KR" altLang="en-US">
                        <a:effectLst/>
                      </a:endParaRPr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0" i="0" u="none" strike="noStrike">
                          <a:solidFill>
                            <a:srgbClr val="041B31"/>
                          </a:solidFill>
                          <a:effectLst/>
                          <a:latin typeface="맑은 고딕" charset="0"/>
                        </a:rPr>
                        <a:t>김준혁</a:t>
                      </a:r>
                      <a:r>
                        <a:rPr lang="en-US" altLang="ko-KR" b="0" i="0" u="none" strike="noStrike">
                          <a:solidFill>
                            <a:srgbClr val="041B31"/>
                          </a:solidFill>
                          <a:effectLst/>
                          <a:latin typeface="맑은 고딕" charset="0"/>
                        </a:rPr>
                        <a:t>, </a:t>
                      </a:r>
                      <a:r>
                        <a:rPr lang="ko-KR" altLang="en-US" b="0" i="0" u="none" strike="noStrike">
                          <a:solidFill>
                            <a:srgbClr val="041B31"/>
                          </a:solidFill>
                          <a:effectLst/>
                          <a:latin typeface="맑은 고딕" charset="0"/>
                        </a:rPr>
                        <a:t>이상훈</a:t>
                      </a:r>
                      <a:endParaRPr lang="ko-KR" altLang="en-US">
                        <a:effectLst/>
                      </a:endParaRPr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6662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41B31"/>
                          </a:solidFill>
                          <a:effectLst/>
                          <a:latin typeface="맑은 고딕" charset="0"/>
                        </a:rPr>
                        <a:t>Data cache 구현</a:t>
                      </a:r>
                      <a:endParaRPr lang="en-US" dirty="0">
                        <a:effectLst/>
                      </a:endParaRPr>
                    </a:p>
                  </a:txBody>
                  <a:tcPr marL="101600" marR="1016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0" i="0" u="none" strike="noStrike" dirty="0">
                          <a:solidFill>
                            <a:srgbClr val="041B31"/>
                          </a:solidFill>
                          <a:effectLst/>
                          <a:latin typeface="맑은 고딕" charset="0"/>
                        </a:rPr>
                        <a:t>팀 전원</a:t>
                      </a:r>
                      <a:endParaRPr lang="ko-KR" altLang="en-US" dirty="0">
                        <a:effectLst/>
                      </a:endParaRPr>
                    </a:p>
                  </a:txBody>
                  <a:tcPr marL="101600" marR="1016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23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7777606" y="1285490"/>
            <a:ext cx="2709081" cy="1079854"/>
            <a:chOff x="2221420" y="1285490"/>
            <a:chExt cx="942816" cy="1079854"/>
          </a:xfrm>
        </p:grpSpPr>
        <p:sp>
          <p:nvSpPr>
            <p:cNvPr id="26" name="Rectangle 1"/>
            <p:cNvSpPr>
              <a:spLocks/>
            </p:cNvSpPr>
            <p:nvPr/>
          </p:nvSpPr>
          <p:spPr bwMode="auto">
            <a:xfrm>
              <a:off x="2221421" y="1285490"/>
              <a:ext cx="942814" cy="83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5401" b="1" dirty="0">
                  <a:solidFill>
                    <a:schemeClr val="tx2"/>
                  </a:solidFill>
                  <a:latin typeface="Lato Regular"/>
                  <a:ea typeface="ＭＳ Ｐゴシック" charset="0"/>
                  <a:cs typeface="Lato Regular"/>
                  <a:sym typeface="Bebas Neue" charset="0"/>
                </a:rPr>
                <a:t>Schedule</a:t>
              </a:r>
            </a:p>
          </p:txBody>
        </p:sp>
        <p:sp>
          <p:nvSpPr>
            <p:cNvPr id="27" name="Rectangle 76"/>
            <p:cNvSpPr/>
            <p:nvPr/>
          </p:nvSpPr>
          <p:spPr>
            <a:xfrm flipV="1">
              <a:off x="2221420" y="2319624"/>
              <a:ext cx="942816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6148402"/>
              </p:ext>
            </p:extLst>
          </p:nvPr>
        </p:nvGraphicFramePr>
        <p:xfrm>
          <a:off x="501957" y="2823891"/>
          <a:ext cx="17223334" cy="10558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42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51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64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572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700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700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700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700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21512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92493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07002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88369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94306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1383322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</a:tblGrid>
              <a:tr h="490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ato Regular" panose="020F0502020204030203" pitchFamily="34" charset="0"/>
                          <a:ea typeface="Lato Regular" panose="020F0502020204030203" pitchFamily="34" charset="0"/>
                          <a:cs typeface="Lato Regular" panose="020F0502020204030203" pitchFamily="34" charset="0"/>
                        </a:rPr>
                        <a:t>9</a:t>
                      </a:r>
                      <a:r>
                        <a:rPr lang="ko-KR" altLang="en-US" sz="24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월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ato Regular" panose="020F0502020204030203" pitchFamily="34" charset="0"/>
                          <a:ea typeface="Lato Regular" panose="020F0502020204030203" pitchFamily="34" charset="0"/>
                          <a:cs typeface="Lato Regular" panose="020F0502020204030203" pitchFamily="34" charset="0"/>
                        </a:rPr>
                        <a:t>10</a:t>
                      </a:r>
                      <a:r>
                        <a:rPr lang="ko-KR" altLang="en-US" sz="24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월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ato Regular" panose="020F0502020204030203" pitchFamily="34" charset="0"/>
                          <a:ea typeface="Lato Regular" panose="020F0502020204030203" pitchFamily="34" charset="0"/>
                          <a:cs typeface="Lato Regular" panose="020F0502020204030203" pitchFamily="34" charset="0"/>
                        </a:rPr>
                        <a:t>11</a:t>
                      </a:r>
                      <a:r>
                        <a:rPr lang="ko-KR" altLang="en-US" sz="24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월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ato Regular" panose="020F0502020204030203" pitchFamily="34" charset="0"/>
                          <a:ea typeface="Lato Regular" panose="020F0502020204030203" pitchFamily="34" charset="0"/>
                          <a:cs typeface="Lato Regular" panose="020F0502020204030203" pitchFamily="34" charset="0"/>
                        </a:rPr>
                        <a:t>12</a:t>
                      </a:r>
                      <a:r>
                        <a:rPr lang="ko-KR" altLang="en-US" sz="24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6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ato Regular" panose="020F0502020204030203" pitchFamily="34" charset="0"/>
                          <a:ea typeface="Lato Regular" panose="020F0502020204030203" pitchFamily="34" charset="0"/>
                          <a:cs typeface="Lato Regular" panose="020F0502020204030203" pitchFamily="34" charset="0"/>
                        </a:rPr>
                        <a:t>2</a:t>
                      </a:r>
                      <a:r>
                        <a:rPr lang="ko-KR" altLang="en-US" sz="24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주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ato Regular" panose="020F0502020204030203" pitchFamily="34" charset="0"/>
                          <a:ea typeface="Lato Regular" panose="020F0502020204030203" pitchFamily="34" charset="0"/>
                          <a:cs typeface="Lato Regular" panose="020F0502020204030203" pitchFamily="34" charset="0"/>
                        </a:rPr>
                        <a:t>3</a:t>
                      </a:r>
                      <a:r>
                        <a:rPr lang="ko-KR" altLang="en-US" sz="24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주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ato Regular" panose="020F0502020204030203" pitchFamily="34" charset="0"/>
                          <a:ea typeface="Lato Regular" panose="020F0502020204030203" pitchFamily="34" charset="0"/>
                          <a:cs typeface="Lato Regular" panose="020F0502020204030203" pitchFamily="34" charset="0"/>
                        </a:rPr>
                        <a:t>4</a:t>
                      </a:r>
                      <a:r>
                        <a:rPr lang="ko-KR" altLang="en-US" sz="24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주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ato Regular" panose="020F0502020204030203" pitchFamily="34" charset="0"/>
                          <a:ea typeface="Lato Regular" panose="020F0502020204030203" pitchFamily="34" charset="0"/>
                          <a:cs typeface="Lato Regular" panose="020F0502020204030203" pitchFamily="34" charset="0"/>
                        </a:rPr>
                        <a:t>1</a:t>
                      </a:r>
                      <a:r>
                        <a:rPr lang="ko-KR" altLang="en-US" sz="24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ato Regular" panose="020F0502020204030203" pitchFamily="34" charset="0"/>
                          <a:ea typeface="Lato Regular" panose="020F0502020204030203" pitchFamily="34" charset="0"/>
                          <a:cs typeface="Lato Regular" panose="020F0502020204030203" pitchFamily="34" charset="0"/>
                        </a:rPr>
                        <a:t>2</a:t>
                      </a:r>
                      <a:r>
                        <a:rPr lang="ko-KR" altLang="en-US" sz="24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ato Regular" panose="020F0502020204030203" pitchFamily="34" charset="0"/>
                          <a:ea typeface="Lato Regular" panose="020F0502020204030203" pitchFamily="34" charset="0"/>
                          <a:cs typeface="Lato Regular" panose="020F0502020204030203" pitchFamily="34" charset="0"/>
                        </a:rPr>
                        <a:t>3</a:t>
                      </a:r>
                      <a:r>
                        <a:rPr lang="ko-KR" altLang="en-US" sz="24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주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ato Regular" panose="020F0502020204030203" pitchFamily="34" charset="0"/>
                          <a:ea typeface="Lato Regular" panose="020F0502020204030203" pitchFamily="34" charset="0"/>
                          <a:cs typeface="Lato Regular" panose="020F0502020204030203" pitchFamily="34" charset="0"/>
                        </a:rPr>
                        <a:t>4</a:t>
                      </a:r>
                      <a:r>
                        <a:rPr lang="ko-KR" altLang="en-US" sz="24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주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ato Regular" panose="020F0502020204030203" pitchFamily="34" charset="0"/>
                          <a:ea typeface="Lato Regular" panose="020F0502020204030203" pitchFamily="34" charset="0"/>
                          <a:cs typeface="Lato Regular" panose="020F0502020204030203" pitchFamily="34" charset="0"/>
                        </a:rPr>
                        <a:t>1</a:t>
                      </a:r>
                      <a:r>
                        <a:rPr lang="ko-KR" altLang="en-US" sz="24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ato Regular" panose="020F0502020204030203" pitchFamily="34" charset="0"/>
                          <a:ea typeface="Lato Regular" panose="020F0502020204030203" pitchFamily="34" charset="0"/>
                          <a:cs typeface="Lato Regular" panose="020F0502020204030203" pitchFamily="34" charset="0"/>
                        </a:rPr>
                        <a:t>2</a:t>
                      </a:r>
                      <a:r>
                        <a:rPr lang="ko-KR" altLang="en-US" sz="24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ato Regular" panose="020F0502020204030203" pitchFamily="34" charset="0"/>
                          <a:ea typeface="Lato Regular" panose="020F0502020204030203" pitchFamily="34" charset="0"/>
                          <a:cs typeface="Lato Regular" panose="020F0502020204030203" pitchFamily="34" charset="0"/>
                        </a:rPr>
                        <a:t>3</a:t>
                      </a:r>
                      <a:r>
                        <a:rPr lang="ko-KR" altLang="en-US" sz="24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ato Regular" panose="020F0502020204030203" pitchFamily="34" charset="0"/>
                          <a:ea typeface="Lato Regular" panose="020F0502020204030203" pitchFamily="34" charset="0"/>
                          <a:cs typeface="Lato Regular" panose="020F0502020204030203" pitchFamily="34" charset="0"/>
                        </a:rPr>
                        <a:t>4</a:t>
                      </a:r>
                      <a:r>
                        <a:rPr lang="ko-KR" altLang="en-US" sz="24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ato Regular" panose="020F0502020204030203" pitchFamily="34" charset="0"/>
                          <a:ea typeface="Lato Regular" panose="020F0502020204030203" pitchFamily="34" charset="0"/>
                          <a:cs typeface="Lato Regular" panose="020F0502020204030203" pitchFamily="34" charset="0"/>
                        </a:rPr>
                        <a:t>1</a:t>
                      </a:r>
                      <a:r>
                        <a:rPr lang="ko-KR" altLang="en-US" sz="24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Lato Regular" panose="020F0502020204030203" pitchFamily="34" charset="0"/>
                          <a:ea typeface="Lato Regular" panose="020F0502020204030203" pitchFamily="34" charset="0"/>
                          <a:cs typeface="Lato Regular" panose="020F0502020204030203" pitchFamily="34" charset="0"/>
                        </a:rPr>
                        <a:t>2</a:t>
                      </a:r>
                      <a:r>
                        <a:rPr lang="ko-KR" altLang="en-US" sz="2400" b="0" dirty="0">
                          <a:latin typeface="Lato Regular" panose="020F0502020204030203" pitchFamily="34" charset="0"/>
                          <a:ea typeface="+mj-ea"/>
                          <a:cs typeface="Lato Regular" panose="020F0502020204030203" pitchFamily="34" charset="0"/>
                        </a:rPr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889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i="0" u="none" strike="noStrike" dirty="0">
                          <a:solidFill>
                            <a:srgbClr val="7E7E7E"/>
                          </a:solidFill>
                          <a:effectLst/>
                          <a:latin typeface="맑은 고딕" charset="0"/>
                        </a:rPr>
                        <a:t>사전지식 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7E7E7E"/>
                          </a:solidFill>
                          <a:effectLst/>
                          <a:latin typeface="맑은 고딕" charset="0"/>
                        </a:rPr>
                        <a:t>이해 및 </a:t>
                      </a:r>
                      <a:r>
                        <a:rPr lang="ko-KR" altLang="en-US" sz="2000" b="0" i="0" u="none" strike="noStrike" dirty="0">
                          <a:solidFill>
                            <a:srgbClr val="7E7E7E"/>
                          </a:solidFill>
                          <a:effectLst/>
                          <a:latin typeface="맑은 고딕" charset="0"/>
                        </a:rPr>
                        <a:t>개발 환경 구축</a:t>
                      </a:r>
                      <a:endParaRPr lang="ko-KR" altLang="en-US" sz="2000" dirty="0">
                        <a:effectLst/>
                      </a:endParaRPr>
                    </a:p>
                    <a:p>
                      <a:pPr fontAlgn="t"/>
                      <a:r>
                        <a:rPr lang="ko-KR" altLang="en-US" sz="2000" dirty="0">
                          <a:effectLst/>
                        </a:rPr>
                        <a:t/>
                      </a:r>
                      <a:br>
                        <a:rPr lang="ko-KR" altLang="en-US" sz="2000" dirty="0">
                          <a:effectLst/>
                        </a:rPr>
                      </a:br>
                      <a:endParaRPr lang="ko-KR" altLang="en-US" sz="2000" dirty="0">
                        <a:effectLst/>
                      </a:endParaRPr>
                    </a:p>
                  </a:txBody>
                  <a:tcPr marL="101600" marR="1016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0" i="0" u="none" strike="noStrike" dirty="0">
                          <a:solidFill>
                            <a:srgbClr val="7E7E7E"/>
                          </a:solidFill>
                          <a:effectLst/>
                          <a:latin typeface="맑은 고딕" charset="0"/>
                        </a:rPr>
                        <a:t>9/30</a:t>
                      </a:r>
                      <a:endParaRPr lang="ko-KR" altLang="en-US" sz="20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i="0" u="none" strike="noStrike" dirty="0">
                          <a:solidFill>
                            <a:srgbClr val="7E7E7E"/>
                          </a:solidFill>
                          <a:effectLst/>
                          <a:latin typeface="맑은 고딕" charset="0"/>
                        </a:rPr>
                        <a:t>스펙발표</a:t>
                      </a:r>
                      <a:endParaRPr lang="ko-KR" altLang="en-US" sz="2000" dirty="0">
                        <a:effectLst/>
                      </a:endParaRPr>
                    </a:p>
                    <a:p>
                      <a:pPr fontAlgn="t"/>
                      <a:r>
                        <a:rPr lang="ko-KR" altLang="en-US" sz="2000" dirty="0">
                          <a:effectLst/>
                        </a:rPr>
                        <a:t/>
                      </a:r>
                      <a:br>
                        <a:rPr lang="ko-KR" altLang="en-US" sz="2000" dirty="0">
                          <a:effectLst/>
                        </a:rPr>
                      </a:br>
                      <a:endParaRPr lang="ko-KR" altLang="en-US" sz="2000" dirty="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683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7E7E7E"/>
                          </a:solidFill>
                          <a:effectLst/>
                          <a:latin typeface="맑은 고딕" charset="0"/>
                        </a:rPr>
                        <a:t>Protoype 개발</a:t>
                      </a:r>
                      <a:endParaRPr lang="en-US" sz="20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7E7E7E"/>
                          </a:solidFill>
                          <a:effectLst/>
                          <a:latin typeface="맑은 고딕" charset="0"/>
                        </a:rPr>
                        <a:t>Alexa Skills Kit intent 구현</a:t>
                      </a:r>
                      <a:endParaRPr lang="en-US" sz="2000">
                        <a:effectLst/>
                      </a:endParaRPr>
                    </a:p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502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7E7E7E"/>
                          </a:solidFill>
                          <a:effectLst/>
                          <a:latin typeface="맑은 고딕" charset="0"/>
                        </a:rPr>
                        <a:t>기계 번역, 음성 합성 API 호출</a:t>
                      </a:r>
                      <a:endParaRPr lang="en-US" sz="20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7E7E7E"/>
                          </a:solidFill>
                          <a:effectLst/>
                          <a:latin typeface="맑은 고딕" charset="0"/>
                        </a:rPr>
                        <a:t>Lambda function 구현</a:t>
                      </a:r>
                      <a:endParaRPr lang="en-US" sz="20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7E7E7E"/>
                          </a:solidFill>
                          <a:effectLst/>
                          <a:latin typeface="맑은 고딕" charset="0"/>
                        </a:rPr>
                        <a:t>DB modeling</a:t>
                      </a:r>
                      <a:endParaRPr lang="en-US" sz="200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endParaRPr lang="en-US" sz="2000" dirty="0">
                        <a:effectLst/>
                      </a:endParaRPr>
                    </a:p>
                  </a:txBody>
                  <a:tcPr marL="101600" marR="10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endParaRPr lang="en-US" sz="2000" dirty="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endParaRPr lang="en-US" sz="2000" dirty="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5562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0" i="0" u="none" strike="noStrike">
                          <a:solidFill>
                            <a:srgbClr val="7E7E7E"/>
                          </a:solidFill>
                          <a:effectLst/>
                          <a:latin typeface="맑은 고딕" charset="0"/>
                        </a:rPr>
                        <a:t>K-pop </a:t>
                      </a:r>
                      <a:r>
                        <a:rPr lang="ko-KR" altLang="en-US" sz="2000" b="0" i="0" u="none" strike="noStrike">
                          <a:solidFill>
                            <a:srgbClr val="7E7E7E"/>
                          </a:solidFill>
                          <a:effectLst/>
                          <a:latin typeface="맑은 고딕" charset="0"/>
                        </a:rPr>
                        <a:t>컨텐츠 구현</a:t>
                      </a:r>
                      <a:endParaRPr lang="ko-KR" altLang="en-US" sz="200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endParaRPr lang="en-US" sz="2000" dirty="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9716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7E7E7E"/>
                          </a:solidFill>
                          <a:effectLst/>
                          <a:latin typeface="맑은 고딕" charset="0"/>
                        </a:rPr>
                        <a:t>Learning Korean 컨텐츠 구현</a:t>
                      </a:r>
                      <a:endParaRPr lang="en-US" sz="200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endParaRPr lang="en-US" sz="2000" dirty="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 smtClean="0">
                          <a:effectLst/>
                        </a:rPr>
                        <a:t>10/28</a:t>
                      </a:r>
                      <a:endParaRPr lang="ko-KR" altLang="en-US" sz="2000" dirty="0" smtClean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 smtClean="0">
                          <a:effectLst/>
                        </a:rPr>
                        <a:t>중간발표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9803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i="0" u="none" strike="noStrike">
                          <a:solidFill>
                            <a:srgbClr val="7E7E7E"/>
                          </a:solidFill>
                          <a:effectLst/>
                          <a:latin typeface="맑은 고딕" charset="0"/>
                        </a:rPr>
                        <a:t>한국어 퀴즈 구현</a:t>
                      </a:r>
                      <a:endParaRPr lang="ko-KR" altLang="en-US" sz="2000">
                        <a:effectLst/>
                      </a:endParaRPr>
                    </a:p>
                  </a:txBody>
                  <a:tcPr marL="101600" marR="1016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endParaRPr lang="en-US" sz="2000" dirty="0">
                        <a:effectLst/>
                      </a:endParaRPr>
                    </a:p>
                  </a:txBody>
                  <a:tcPr marL="101600" marR="1016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endParaRPr lang="en-US" sz="2000" dirty="0">
                        <a:effectLst/>
                      </a:endParaRPr>
                    </a:p>
                  </a:txBody>
                  <a:tcPr marL="101600" marR="1016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endParaRPr lang="en-US" sz="2000" dirty="0">
                        <a:effectLst/>
                      </a:endParaRPr>
                    </a:p>
                  </a:txBody>
                  <a:tcPr marL="101600" marR="10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endParaRPr lang="en-US" sz="2000" dirty="0">
                        <a:effectLst/>
                      </a:endParaRPr>
                    </a:p>
                  </a:txBody>
                  <a:tcPr marL="101600" marR="1016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0694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i="0" u="none" strike="noStrike">
                          <a:solidFill>
                            <a:srgbClr val="7E7E7E"/>
                          </a:solidFill>
                          <a:effectLst/>
                          <a:latin typeface="맑은 고딕" charset="0"/>
                        </a:rPr>
                        <a:t>추천 알고리즘 구현</a:t>
                      </a:r>
                      <a:endParaRPr lang="ko-KR" altLang="en-US" sz="200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endParaRPr lang="en-US" sz="2000" dirty="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endParaRPr lang="en-US" sz="2000" dirty="0">
                        <a:effectLst/>
                      </a:endParaRPr>
                    </a:p>
                  </a:txBody>
                  <a:tcPr marL="101600" marR="1016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endParaRPr lang="en-US" sz="2000" dirty="0">
                        <a:effectLst/>
                      </a:endParaRPr>
                    </a:p>
                  </a:txBody>
                  <a:tcPr marL="101600" marR="10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endParaRPr lang="en-US" sz="2000" dirty="0">
                        <a:effectLst/>
                      </a:endParaRPr>
                    </a:p>
                  </a:txBody>
                  <a:tcPr marL="101600" marR="1016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76715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7E7E7E"/>
                          </a:solidFill>
                          <a:effectLst/>
                          <a:latin typeface="맑은 고딕" charset="0"/>
                        </a:rPr>
                        <a:t>Data caching 구현</a:t>
                      </a:r>
                      <a:endParaRPr lang="en-US" sz="2000">
                        <a:effectLst/>
                      </a:endParaRPr>
                    </a:p>
                  </a:txBody>
                  <a:tcPr marL="101600" marR="1016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endParaRPr lang="en-US" sz="2000" dirty="0">
                        <a:effectLst/>
                      </a:endParaRPr>
                    </a:p>
                  </a:txBody>
                  <a:tcPr marL="101600" marR="10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endParaRPr lang="en-US" sz="2000" dirty="0">
                        <a:effectLst/>
                      </a:endParaRPr>
                    </a:p>
                  </a:txBody>
                  <a:tcPr marL="101600" marR="1016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endParaRPr lang="en-US" sz="2000" dirty="0">
                        <a:effectLst/>
                      </a:endParaRPr>
                    </a:p>
                  </a:txBody>
                  <a:tcPr marL="101600" marR="10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endParaRPr lang="en-US" sz="2000" dirty="0">
                        <a:effectLst/>
                      </a:endParaRPr>
                    </a:p>
                  </a:txBody>
                  <a:tcPr marL="101600" marR="10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292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i="0" u="none" strike="noStrike" dirty="0">
                          <a:solidFill>
                            <a:srgbClr val="7E7E7E"/>
                          </a:solidFill>
                          <a:effectLst/>
                          <a:latin typeface="맑은 고딕" charset="0"/>
                        </a:rPr>
                        <a:t>소스 리팩토링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endParaRPr lang="en-US" sz="2000" dirty="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endParaRPr lang="en-US" sz="2000" dirty="0">
                        <a:effectLst/>
                      </a:endParaRPr>
                    </a:p>
                  </a:txBody>
                  <a:tcPr marL="101600" marR="1016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endParaRPr lang="en-US" sz="2000" dirty="0">
                        <a:effectLst/>
                      </a:endParaRPr>
                    </a:p>
                  </a:txBody>
                  <a:tcPr marL="101600" marR="10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292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i="0" u="none" strike="noStrike" dirty="0">
                          <a:solidFill>
                            <a:srgbClr val="7E7E7E"/>
                          </a:solidFill>
                          <a:effectLst/>
                          <a:latin typeface="맑은 고딕" charset="0"/>
                        </a:rPr>
                        <a:t>최종 발표 준비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endParaRPr lang="en-US" sz="2000" dirty="0">
                        <a:effectLst/>
                      </a:endParaRPr>
                    </a:p>
                  </a:txBody>
                  <a:tcPr marL="101600" marR="10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101600" marR="10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endParaRPr lang="en-US" sz="2000" dirty="0">
                        <a:effectLst/>
                      </a:endParaRPr>
                    </a:p>
                  </a:txBody>
                  <a:tcPr marL="101600" marR="10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2000" dirty="0" smtClean="0">
                          <a:effectLst/>
                        </a:rPr>
                        <a:t>최종발표</a:t>
                      </a:r>
                      <a:endParaRPr lang="en-US" sz="2000" dirty="0">
                        <a:effectLst/>
                      </a:endParaRPr>
                    </a:p>
                  </a:txBody>
                  <a:tcPr marL="101600" marR="10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2727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08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23061" y="1285490"/>
            <a:ext cx="2739533" cy="1079853"/>
            <a:chOff x="1323061" y="1285490"/>
            <a:chExt cx="2739533" cy="1079853"/>
          </a:xfrm>
        </p:grpSpPr>
        <p:sp>
          <p:nvSpPr>
            <p:cNvPr id="34" name="Rectangle 1"/>
            <p:cNvSpPr>
              <a:spLocks/>
            </p:cNvSpPr>
            <p:nvPr/>
          </p:nvSpPr>
          <p:spPr bwMode="auto">
            <a:xfrm>
              <a:off x="1323061" y="1285490"/>
              <a:ext cx="2739533" cy="83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5401" b="1" dirty="0">
                  <a:solidFill>
                    <a:schemeClr val="tx2"/>
                  </a:solidFill>
                  <a:latin typeface="Lato Regular"/>
                  <a:ea typeface="ＭＳ Ｐゴシック" charset="0"/>
                  <a:cs typeface="Lato Regular"/>
                  <a:sym typeface="Bebas Neue" charset="0"/>
                </a:rPr>
                <a:t>Contents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323061" y="2319624"/>
              <a:ext cx="273953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746351" y="2839193"/>
            <a:ext cx="9658828" cy="394035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US" sz="3200" b="1" dirty="0">
                <a:latin typeface="Lato Light"/>
                <a:ea typeface="Open Sans" panose="020B0606030504020204" pitchFamily="34" charset="0"/>
                <a:cs typeface="Lato Light"/>
              </a:rPr>
              <a:t>Overview</a:t>
            </a:r>
          </a:p>
        </p:txBody>
      </p:sp>
      <p:sp>
        <p:nvSpPr>
          <p:cNvPr id="35" name="Oval 34"/>
          <p:cNvSpPr/>
          <p:nvPr/>
        </p:nvSpPr>
        <p:spPr>
          <a:xfrm>
            <a:off x="1873637" y="2769026"/>
            <a:ext cx="357919" cy="358012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 sz="2701"/>
          </a:p>
        </p:txBody>
      </p:sp>
      <p:sp>
        <p:nvSpPr>
          <p:cNvPr id="38" name="Oval 37"/>
          <p:cNvSpPr/>
          <p:nvPr/>
        </p:nvSpPr>
        <p:spPr>
          <a:xfrm>
            <a:off x="1873637" y="3649191"/>
            <a:ext cx="357919" cy="358012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 sz="2701"/>
          </a:p>
        </p:txBody>
      </p:sp>
      <p:sp>
        <p:nvSpPr>
          <p:cNvPr id="43" name="Oval 42"/>
          <p:cNvSpPr/>
          <p:nvPr/>
        </p:nvSpPr>
        <p:spPr>
          <a:xfrm>
            <a:off x="1873637" y="4529356"/>
            <a:ext cx="357919" cy="358012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 sz="2701"/>
          </a:p>
        </p:txBody>
      </p:sp>
      <p:sp>
        <p:nvSpPr>
          <p:cNvPr id="37" name="TextBox 36"/>
          <p:cNvSpPr txBox="1"/>
          <p:nvPr/>
        </p:nvSpPr>
        <p:spPr>
          <a:xfrm>
            <a:off x="2746351" y="3683046"/>
            <a:ext cx="9658828" cy="398809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US" sz="3200" b="1" dirty="0">
                <a:latin typeface="Lato Light"/>
                <a:ea typeface="Open Sans" panose="020B0606030504020204" pitchFamily="34" charset="0"/>
                <a:cs typeface="Lato Light"/>
              </a:rPr>
              <a:t>Goal / Problem &amp; Requirement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46351" y="4529356"/>
            <a:ext cx="9658828" cy="398809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US" sz="3200" b="1" dirty="0">
                <a:latin typeface="Lato Light"/>
                <a:ea typeface="Open Sans" panose="020B0606030504020204" pitchFamily="34" charset="0"/>
                <a:cs typeface="Lato Light"/>
              </a:rPr>
              <a:t>Approach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46351" y="5406356"/>
            <a:ext cx="9658828" cy="337465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US" sz="3200" b="1" dirty="0">
                <a:latin typeface="Lato Light"/>
                <a:ea typeface="Open Sans" panose="020B0606030504020204" pitchFamily="34" charset="0"/>
                <a:cs typeface="Lato Light"/>
              </a:rPr>
              <a:t>Development Environment</a:t>
            </a:r>
          </a:p>
        </p:txBody>
      </p:sp>
      <p:sp>
        <p:nvSpPr>
          <p:cNvPr id="46" name="Oval 34"/>
          <p:cNvSpPr/>
          <p:nvPr/>
        </p:nvSpPr>
        <p:spPr>
          <a:xfrm>
            <a:off x="1873637" y="5336189"/>
            <a:ext cx="357919" cy="358012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 sz="2701"/>
          </a:p>
        </p:txBody>
      </p:sp>
      <p:sp>
        <p:nvSpPr>
          <p:cNvPr id="47" name="Oval 37"/>
          <p:cNvSpPr/>
          <p:nvPr/>
        </p:nvSpPr>
        <p:spPr>
          <a:xfrm>
            <a:off x="1873637" y="6216353"/>
            <a:ext cx="357919" cy="358012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 sz="2701"/>
          </a:p>
        </p:txBody>
      </p:sp>
      <p:sp>
        <p:nvSpPr>
          <p:cNvPr id="48" name="Oval 42"/>
          <p:cNvSpPr/>
          <p:nvPr/>
        </p:nvSpPr>
        <p:spPr>
          <a:xfrm>
            <a:off x="1873637" y="7096518"/>
            <a:ext cx="357919" cy="358012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 sz="2701"/>
          </a:p>
        </p:txBody>
      </p:sp>
      <p:sp>
        <p:nvSpPr>
          <p:cNvPr id="49" name="TextBox 48"/>
          <p:cNvSpPr txBox="1"/>
          <p:nvPr/>
        </p:nvSpPr>
        <p:spPr>
          <a:xfrm>
            <a:off x="2746351" y="6250209"/>
            <a:ext cx="9658828" cy="398809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US" sz="3200" b="1" dirty="0">
                <a:latin typeface="Lato Light"/>
                <a:ea typeface="Open Sans" panose="020B0606030504020204" pitchFamily="34" charset="0"/>
                <a:cs typeface="Lato Light"/>
              </a:rPr>
              <a:t>Architecture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746351" y="7096518"/>
            <a:ext cx="9658828" cy="333425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US" sz="3200" b="1" dirty="0" smtClean="0">
                <a:latin typeface="Lato Light"/>
                <a:ea typeface="Open Sans" panose="020B0606030504020204" pitchFamily="34" charset="0"/>
                <a:cs typeface="Lato Light"/>
              </a:rPr>
              <a:t>Implementation Spec</a:t>
            </a:r>
            <a:endParaRPr lang="en-US" sz="3200" b="1" dirty="0">
              <a:latin typeface="Lato Light"/>
              <a:ea typeface="Open Sans" panose="020B0606030504020204" pitchFamily="34" charset="0"/>
              <a:cs typeface="Lato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46351" y="7978450"/>
            <a:ext cx="9658828" cy="398809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US" sz="3200" b="1" dirty="0">
                <a:latin typeface="Lato Light"/>
                <a:ea typeface="Open Sans" panose="020B0606030504020204" pitchFamily="34" charset="0"/>
                <a:cs typeface="Lato Light"/>
              </a:rPr>
              <a:t>Current Status</a:t>
            </a:r>
          </a:p>
        </p:txBody>
      </p:sp>
      <p:sp>
        <p:nvSpPr>
          <p:cNvPr id="56" name="Oval 34"/>
          <p:cNvSpPr/>
          <p:nvPr/>
        </p:nvSpPr>
        <p:spPr>
          <a:xfrm>
            <a:off x="1873637" y="7908283"/>
            <a:ext cx="357919" cy="358012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 sz="2701"/>
          </a:p>
        </p:txBody>
      </p:sp>
      <p:grpSp>
        <p:nvGrpSpPr>
          <p:cNvPr id="4" name="Group 3"/>
          <p:cNvGrpSpPr/>
          <p:nvPr/>
        </p:nvGrpSpPr>
        <p:grpSpPr>
          <a:xfrm>
            <a:off x="1873637" y="8788447"/>
            <a:ext cx="10531542" cy="432665"/>
            <a:chOff x="1873637" y="8788447"/>
            <a:chExt cx="10531542" cy="432665"/>
          </a:xfrm>
        </p:grpSpPr>
        <p:sp>
          <p:nvSpPr>
            <p:cNvPr id="76" name="Oval 37"/>
            <p:cNvSpPr/>
            <p:nvPr/>
          </p:nvSpPr>
          <p:spPr>
            <a:xfrm>
              <a:off x="1873637" y="8788447"/>
              <a:ext cx="357919" cy="358012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sz="2701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746351" y="8822303"/>
              <a:ext cx="9658828" cy="398809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just">
                <a:lnSpc>
                  <a:spcPts val="2600"/>
                </a:lnSpc>
              </a:pPr>
              <a:r>
                <a:rPr lang="en-US" sz="3200" b="1" dirty="0">
                  <a:latin typeface="Lato Light"/>
                  <a:ea typeface="Open Sans" panose="020B0606030504020204" pitchFamily="34" charset="0"/>
                  <a:cs typeface="Lato Light"/>
                </a:rPr>
                <a:t>Further Plan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73637" y="10615780"/>
            <a:ext cx="10531542" cy="398809"/>
            <a:chOff x="1873637" y="9668612"/>
            <a:chExt cx="10531542" cy="398809"/>
          </a:xfrm>
        </p:grpSpPr>
        <p:sp>
          <p:nvSpPr>
            <p:cNvPr id="78" name="Oval 42"/>
            <p:cNvSpPr/>
            <p:nvPr/>
          </p:nvSpPr>
          <p:spPr>
            <a:xfrm>
              <a:off x="1873637" y="9668612"/>
              <a:ext cx="357919" cy="358012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sz="2701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746351" y="9668612"/>
              <a:ext cx="9658828" cy="398809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just">
                <a:lnSpc>
                  <a:spcPts val="2600"/>
                </a:lnSpc>
              </a:pPr>
              <a:r>
                <a:rPr lang="en-US" sz="3200" b="1" dirty="0">
                  <a:latin typeface="Lato Light"/>
                  <a:ea typeface="Open Sans" panose="020B0606030504020204" pitchFamily="34" charset="0"/>
                  <a:cs typeface="Lato Light"/>
                </a:rPr>
                <a:t>Division and Assignment of work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73637" y="11541866"/>
            <a:ext cx="10531542" cy="468976"/>
            <a:chOff x="1873637" y="10480377"/>
            <a:chExt cx="10531542" cy="468976"/>
          </a:xfrm>
        </p:grpSpPr>
        <p:sp>
          <p:nvSpPr>
            <p:cNvPr id="81" name="TextBox 80"/>
            <p:cNvSpPr txBox="1"/>
            <p:nvPr/>
          </p:nvSpPr>
          <p:spPr>
            <a:xfrm>
              <a:off x="2746351" y="10550544"/>
              <a:ext cx="9658828" cy="398809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just">
                <a:lnSpc>
                  <a:spcPts val="2600"/>
                </a:lnSpc>
              </a:pPr>
              <a:r>
                <a:rPr lang="en-US" sz="3200" b="1" dirty="0">
                  <a:latin typeface="Lato Light"/>
                  <a:ea typeface="Open Sans" panose="020B0606030504020204" pitchFamily="34" charset="0"/>
                  <a:cs typeface="Lato Light"/>
                </a:rPr>
                <a:t>Schedule</a:t>
              </a:r>
            </a:p>
          </p:txBody>
        </p:sp>
        <p:sp>
          <p:nvSpPr>
            <p:cNvPr id="82" name="Oval 34"/>
            <p:cNvSpPr/>
            <p:nvPr/>
          </p:nvSpPr>
          <p:spPr>
            <a:xfrm>
              <a:off x="1873637" y="10480377"/>
              <a:ext cx="357919" cy="358012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sz="2701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873637" y="9673246"/>
            <a:ext cx="10531542" cy="367281"/>
            <a:chOff x="1873637" y="8788447"/>
            <a:chExt cx="10531542" cy="367281"/>
          </a:xfrm>
        </p:grpSpPr>
        <p:sp>
          <p:nvSpPr>
            <p:cNvPr id="28" name="Oval 37"/>
            <p:cNvSpPr/>
            <p:nvPr/>
          </p:nvSpPr>
          <p:spPr>
            <a:xfrm>
              <a:off x="1873637" y="8788447"/>
              <a:ext cx="357919" cy="358012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sz="2701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46351" y="8822303"/>
              <a:ext cx="9658828" cy="333425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just">
                <a:lnSpc>
                  <a:spcPts val="2600"/>
                </a:lnSpc>
              </a:pPr>
              <a:r>
                <a:rPr lang="en-US" sz="3200" b="1" dirty="0" smtClean="0">
                  <a:latin typeface="Lato Light"/>
                  <a:ea typeface="Open Sans" panose="020B0606030504020204" pitchFamily="34" charset="0"/>
                  <a:cs typeface="Lato Light"/>
                </a:rPr>
                <a:t>Demo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216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9829" y="4431666"/>
            <a:ext cx="139846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accent1"/>
                </a:solidFill>
                <a:latin typeface="Lato Thin" panose="020F0502020204030203" pitchFamily="34" charset="0"/>
                <a:cs typeface="Lato Thin" panose="020F0502020204030203" pitchFamily="34" charset="0"/>
              </a:rPr>
              <a:t>해외에서의</a:t>
            </a:r>
            <a:r>
              <a:rPr lang="en-US" altLang="ko-KR" dirty="0" smtClean="0">
                <a:solidFill>
                  <a:schemeClr val="accent1"/>
                </a:solidFill>
                <a:latin typeface="Lato Thin" panose="020F0502020204030203" pitchFamily="34" charset="0"/>
                <a:cs typeface="Lato Thin" panose="020F0502020204030203" pitchFamily="34" charset="0"/>
              </a:rPr>
              <a:t> K-Pop</a:t>
            </a:r>
            <a:r>
              <a:rPr lang="ko-KR" altLang="en-US" dirty="0" smtClean="0">
                <a:solidFill>
                  <a:schemeClr val="accent1"/>
                </a:solidFill>
                <a:latin typeface="Lato Thin" panose="020F0502020204030203" pitchFamily="34" charset="0"/>
                <a:cs typeface="Lato Thin" panose="020F0502020204030203" pitchFamily="34" charset="0"/>
              </a:rPr>
              <a:t>의 인기 증가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endParaRPr lang="ko-KR" altLang="en-US" dirty="0">
              <a:solidFill>
                <a:schemeClr val="accent1"/>
              </a:solidFill>
              <a:latin typeface="Lato Thin" panose="020F0502020204030203" pitchFamily="34" charset="0"/>
              <a:ea typeface="Lato Thin" panose="020F0502020204030203" pitchFamily="34" charset="0"/>
              <a:cs typeface="Lato Thin" panose="020F0502020204030203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accent1"/>
                </a:solidFill>
                <a:latin typeface="Lato Thin" panose="020F0502020204030203" pitchFamily="34" charset="0"/>
                <a:cs typeface="Lato Thin" panose="020F0502020204030203" pitchFamily="34" charset="0"/>
              </a:rPr>
              <a:t>한국어 학습에 대한 수요 증가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7678234" y="1285490"/>
            <a:ext cx="2907848" cy="1079853"/>
            <a:chOff x="1238906" y="1285490"/>
            <a:chExt cx="2907848" cy="1079853"/>
          </a:xfrm>
        </p:grpSpPr>
        <p:sp>
          <p:nvSpPr>
            <p:cNvPr id="26" name="Rectangle 1"/>
            <p:cNvSpPr>
              <a:spLocks/>
            </p:cNvSpPr>
            <p:nvPr/>
          </p:nvSpPr>
          <p:spPr bwMode="auto">
            <a:xfrm>
              <a:off x="1238906" y="1285490"/>
              <a:ext cx="2907848" cy="83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5401" b="1" dirty="0">
                  <a:solidFill>
                    <a:schemeClr val="tx2"/>
                  </a:solidFill>
                  <a:latin typeface="Lato Regular"/>
                  <a:ea typeface="ＭＳ Ｐゴシック" charset="0"/>
                  <a:cs typeface="Lato Regular"/>
                  <a:sym typeface="Bebas Neue" charset="0"/>
                </a:rPr>
                <a:t>Overview</a:t>
              </a:r>
            </a:p>
          </p:txBody>
        </p:sp>
        <p:sp>
          <p:nvSpPr>
            <p:cNvPr id="27" name="Rectangle 76"/>
            <p:cNvSpPr/>
            <p:nvPr/>
          </p:nvSpPr>
          <p:spPr>
            <a:xfrm>
              <a:off x="1323061" y="2319624"/>
              <a:ext cx="273953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139828" y="3482226"/>
            <a:ext cx="2021083" cy="630950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/>
                </a:solidFill>
                <a:latin typeface="Lato Regular"/>
                <a:cs typeface="Lato Regular"/>
              </a:rPr>
              <a:t>연구 </a:t>
            </a:r>
            <a:r>
              <a:rPr lang="ko-KR" altLang="en-US" sz="3200" b="1" dirty="0" smtClean="0">
                <a:solidFill>
                  <a:schemeClr val="accent1"/>
                </a:solidFill>
                <a:latin typeface="Lato Regular"/>
                <a:cs typeface="Lato Regular"/>
              </a:rPr>
              <a:t>배경</a:t>
            </a:r>
            <a:endParaRPr lang="id-ID" sz="3200" b="1" dirty="0">
              <a:solidFill>
                <a:schemeClr val="accent1"/>
              </a:solidFill>
              <a:latin typeface="Lato Regular"/>
              <a:cs typeface="Lato Regular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09454" y="4177460"/>
            <a:ext cx="144276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473" y="6504482"/>
            <a:ext cx="7961014" cy="529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0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"/>
          <p:cNvSpPr>
            <a:spLocks/>
          </p:cNvSpPr>
          <p:nvPr/>
        </p:nvSpPr>
        <p:spPr bwMode="auto">
          <a:xfrm>
            <a:off x="3897341" y="1285490"/>
            <a:ext cx="10469632" cy="83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5401" b="1" dirty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Bebas Neue" charset="0"/>
              </a:rPr>
              <a:t>Goal/Problem &amp; Requirement</a:t>
            </a:r>
          </a:p>
        </p:txBody>
      </p:sp>
      <p:grpSp>
        <p:nvGrpSpPr>
          <p:cNvPr id="9" name="Group 44"/>
          <p:cNvGrpSpPr/>
          <p:nvPr/>
        </p:nvGrpSpPr>
        <p:grpSpPr>
          <a:xfrm>
            <a:off x="8934256" y="2309631"/>
            <a:ext cx="600075" cy="142912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10" name="Oval 3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 sz="2701"/>
            </a:p>
          </p:txBody>
        </p:sp>
        <p:sp>
          <p:nvSpPr>
            <p:cNvPr id="11" name="Oval 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 sz="2701"/>
            </a:p>
          </p:txBody>
        </p:sp>
        <p:sp>
          <p:nvSpPr>
            <p:cNvPr id="12" name="Oval 5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en-US" sz="2701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53666" y="3768765"/>
            <a:ext cx="11653769" cy="2530360"/>
            <a:chOff x="3853666" y="3768765"/>
            <a:chExt cx="11653769" cy="2530360"/>
          </a:xfrm>
        </p:grpSpPr>
        <p:grpSp>
          <p:nvGrpSpPr>
            <p:cNvPr id="5" name="Group 4"/>
            <p:cNvGrpSpPr/>
            <p:nvPr/>
          </p:nvGrpSpPr>
          <p:grpSpPr>
            <a:xfrm>
              <a:off x="3853666" y="3768765"/>
              <a:ext cx="8350319" cy="1269886"/>
              <a:chOff x="4503548" y="8694417"/>
              <a:chExt cx="8350319" cy="1269886"/>
            </a:xfrm>
          </p:grpSpPr>
          <p:sp>
            <p:nvSpPr>
              <p:cNvPr id="18" name="Oval 39"/>
              <p:cNvSpPr/>
              <p:nvPr/>
            </p:nvSpPr>
            <p:spPr>
              <a:xfrm>
                <a:off x="4503548" y="8694417"/>
                <a:ext cx="1269391" cy="126988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0" bIns="48019" rtlCol="0" anchor="ctr"/>
              <a:lstStyle/>
              <a:p>
                <a:pPr algn="ctr"/>
                <a:endParaRPr lang="en-US" sz="2101" dirty="0">
                  <a:latin typeface="Lato Regular"/>
                  <a:cs typeface="Lato Regular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328042" y="9185127"/>
                <a:ext cx="6525825" cy="4360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ts val="3401"/>
                  </a:lnSpc>
                  <a:spcAft>
                    <a:spcPts val="1200"/>
                  </a:spcAft>
                </a:pPr>
                <a:r>
                  <a:rPr lang="en-US" sz="4800" b="1" spc="40" dirty="0" smtClean="0">
                    <a:solidFill>
                      <a:srgbClr val="041B31"/>
                    </a:solidFill>
                    <a:latin typeface="Lato Regular"/>
                    <a:cs typeface="Lato Regular"/>
                  </a:rPr>
                  <a:t>K-pop</a:t>
                </a:r>
                <a:r>
                  <a:rPr lang="en-US" altLang="ko-KR" sz="4800" b="1" spc="40" dirty="0" smtClean="0">
                    <a:solidFill>
                      <a:srgbClr val="041B31"/>
                    </a:solidFill>
                    <a:latin typeface="Lato Regular"/>
                    <a:cs typeface="Lato Regular"/>
                  </a:rPr>
                  <a:t> </a:t>
                </a:r>
                <a:r>
                  <a:rPr lang="ko-KR" altLang="en-US" sz="4800" b="1" spc="40" dirty="0" smtClean="0">
                    <a:solidFill>
                      <a:srgbClr val="041B31"/>
                    </a:solidFill>
                    <a:latin typeface="Lato Regular"/>
                    <a:cs typeface="Lato Regular"/>
                  </a:rPr>
                  <a:t>컨텐츠 관련 기능</a:t>
                </a:r>
                <a:endParaRPr lang="en-US" sz="4800" b="1" spc="40" dirty="0">
                  <a:solidFill>
                    <a:srgbClr val="041B31"/>
                  </a:solidFill>
                  <a:latin typeface="Lato Regular"/>
                  <a:cs typeface="Lato Regular"/>
                </a:endParaRPr>
              </a:p>
            </p:txBody>
          </p:sp>
          <p:sp>
            <p:nvSpPr>
              <p:cNvPr id="34" name="Freeform 134"/>
              <p:cNvSpPr>
                <a:spLocks noChangeArrowheads="1"/>
              </p:cNvSpPr>
              <p:nvPr/>
            </p:nvSpPr>
            <p:spPr bwMode="auto">
              <a:xfrm>
                <a:off x="4863605" y="9035138"/>
                <a:ext cx="588289" cy="588443"/>
              </a:xfrm>
              <a:custGeom>
                <a:avLst/>
                <a:gdLst>
                  <a:gd name="T0" fmla="*/ 588 w 634"/>
                  <a:gd name="T1" fmla="*/ 294 h 634"/>
                  <a:gd name="T2" fmla="*/ 309 w 634"/>
                  <a:gd name="T3" fmla="*/ 0 h 634"/>
                  <a:gd name="T4" fmla="*/ 44 w 634"/>
                  <a:gd name="T5" fmla="*/ 294 h 634"/>
                  <a:gd name="T6" fmla="*/ 0 w 634"/>
                  <a:gd name="T7" fmla="*/ 471 h 634"/>
                  <a:gd name="T8" fmla="*/ 162 w 634"/>
                  <a:gd name="T9" fmla="*/ 560 h 634"/>
                  <a:gd name="T10" fmla="*/ 235 w 634"/>
                  <a:gd name="T11" fmla="*/ 353 h 634"/>
                  <a:gd name="T12" fmla="*/ 73 w 634"/>
                  <a:gd name="T13" fmla="*/ 280 h 634"/>
                  <a:gd name="T14" fmla="*/ 544 w 634"/>
                  <a:gd name="T15" fmla="*/ 280 h 634"/>
                  <a:gd name="T16" fmla="*/ 397 w 634"/>
                  <a:gd name="T17" fmla="*/ 353 h 634"/>
                  <a:gd name="T18" fmla="*/ 471 w 634"/>
                  <a:gd name="T19" fmla="*/ 560 h 634"/>
                  <a:gd name="T20" fmla="*/ 515 w 634"/>
                  <a:gd name="T21" fmla="*/ 618 h 634"/>
                  <a:gd name="T22" fmla="*/ 544 w 634"/>
                  <a:gd name="T23" fmla="*/ 618 h 634"/>
                  <a:gd name="T24" fmla="*/ 633 w 634"/>
                  <a:gd name="T25" fmla="*/ 471 h 634"/>
                  <a:gd name="T26" fmla="*/ 588 w 634"/>
                  <a:gd name="T27" fmla="*/ 294 h 634"/>
                  <a:gd name="T28" fmla="*/ 132 w 634"/>
                  <a:gd name="T29" fmla="*/ 324 h 634"/>
                  <a:gd name="T30" fmla="*/ 191 w 634"/>
                  <a:gd name="T31" fmla="*/ 353 h 634"/>
                  <a:gd name="T32" fmla="*/ 162 w 634"/>
                  <a:gd name="T33" fmla="*/ 515 h 634"/>
                  <a:gd name="T34" fmla="*/ 117 w 634"/>
                  <a:gd name="T35" fmla="*/ 412 h 634"/>
                  <a:gd name="T36" fmla="*/ 88 w 634"/>
                  <a:gd name="T37" fmla="*/ 324 h 634"/>
                  <a:gd name="T38" fmla="*/ 73 w 634"/>
                  <a:gd name="T39" fmla="*/ 412 h 634"/>
                  <a:gd name="T40" fmla="*/ 73 w 634"/>
                  <a:gd name="T41" fmla="*/ 515 h 634"/>
                  <a:gd name="T42" fmla="*/ 44 w 634"/>
                  <a:gd name="T43" fmla="*/ 353 h 634"/>
                  <a:gd name="T44" fmla="*/ 88 w 634"/>
                  <a:gd name="T45" fmla="*/ 324 h 634"/>
                  <a:gd name="T46" fmla="*/ 485 w 634"/>
                  <a:gd name="T47" fmla="*/ 515 h 634"/>
                  <a:gd name="T48" fmla="*/ 426 w 634"/>
                  <a:gd name="T49" fmla="*/ 471 h 634"/>
                  <a:gd name="T50" fmla="*/ 471 w 634"/>
                  <a:gd name="T51" fmla="*/ 324 h 634"/>
                  <a:gd name="T52" fmla="*/ 515 w 634"/>
                  <a:gd name="T53" fmla="*/ 412 h 634"/>
                  <a:gd name="T54" fmla="*/ 588 w 634"/>
                  <a:gd name="T55" fmla="*/ 471 h 634"/>
                  <a:gd name="T56" fmla="*/ 544 w 634"/>
                  <a:gd name="T57" fmla="*/ 515 h 634"/>
                  <a:gd name="T58" fmla="*/ 544 w 634"/>
                  <a:gd name="T59" fmla="*/ 412 h 634"/>
                  <a:gd name="T60" fmla="*/ 544 w 634"/>
                  <a:gd name="T61" fmla="*/ 324 h 634"/>
                  <a:gd name="T62" fmla="*/ 588 w 634"/>
                  <a:gd name="T63" fmla="*/ 471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34" h="634">
                    <a:moveTo>
                      <a:pt x="588" y="294"/>
                    </a:moveTo>
                    <a:lnTo>
                      <a:pt x="588" y="294"/>
                    </a:lnTo>
                    <a:cubicBezTo>
                      <a:pt x="588" y="280"/>
                      <a:pt x="588" y="280"/>
                      <a:pt x="588" y="265"/>
                    </a:cubicBezTo>
                    <a:cubicBezTo>
                      <a:pt x="588" y="118"/>
                      <a:pt x="471" y="0"/>
                      <a:pt x="309" y="0"/>
                    </a:cubicBezTo>
                    <a:cubicBezTo>
                      <a:pt x="162" y="0"/>
                      <a:pt x="44" y="118"/>
                      <a:pt x="44" y="265"/>
                    </a:cubicBezTo>
                    <a:cubicBezTo>
                      <a:pt x="44" y="280"/>
                      <a:pt x="44" y="280"/>
                      <a:pt x="44" y="294"/>
                    </a:cubicBezTo>
                    <a:cubicBezTo>
                      <a:pt x="14" y="309"/>
                      <a:pt x="0" y="324"/>
                      <a:pt x="0" y="353"/>
                    </a:cubicBezTo>
                    <a:cubicBezTo>
                      <a:pt x="0" y="471"/>
                      <a:pt x="0" y="471"/>
                      <a:pt x="0" y="471"/>
                    </a:cubicBezTo>
                    <a:cubicBezTo>
                      <a:pt x="0" y="515"/>
                      <a:pt x="29" y="560"/>
                      <a:pt x="73" y="560"/>
                    </a:cubicBezTo>
                    <a:lnTo>
                      <a:pt x="162" y="560"/>
                    </a:lnTo>
                    <a:cubicBezTo>
                      <a:pt x="206" y="560"/>
                      <a:pt x="235" y="515"/>
                      <a:pt x="235" y="471"/>
                    </a:cubicBezTo>
                    <a:cubicBezTo>
                      <a:pt x="235" y="353"/>
                      <a:pt x="235" y="353"/>
                      <a:pt x="235" y="353"/>
                    </a:cubicBezTo>
                    <a:cubicBezTo>
                      <a:pt x="235" y="309"/>
                      <a:pt x="206" y="280"/>
                      <a:pt x="162" y="280"/>
                    </a:cubicBezTo>
                    <a:cubicBezTo>
                      <a:pt x="162" y="280"/>
                      <a:pt x="88" y="280"/>
                      <a:pt x="73" y="280"/>
                    </a:cubicBezTo>
                    <a:cubicBezTo>
                      <a:pt x="73" y="147"/>
                      <a:pt x="176" y="44"/>
                      <a:pt x="309" y="44"/>
                    </a:cubicBezTo>
                    <a:cubicBezTo>
                      <a:pt x="442" y="44"/>
                      <a:pt x="544" y="133"/>
                      <a:pt x="544" y="280"/>
                    </a:cubicBezTo>
                    <a:lnTo>
                      <a:pt x="471" y="280"/>
                    </a:lnTo>
                    <a:cubicBezTo>
                      <a:pt x="426" y="280"/>
                      <a:pt x="397" y="309"/>
                      <a:pt x="397" y="353"/>
                    </a:cubicBezTo>
                    <a:cubicBezTo>
                      <a:pt x="397" y="471"/>
                      <a:pt x="397" y="471"/>
                      <a:pt x="397" y="471"/>
                    </a:cubicBezTo>
                    <a:cubicBezTo>
                      <a:pt x="397" y="515"/>
                      <a:pt x="426" y="560"/>
                      <a:pt x="471" y="560"/>
                    </a:cubicBezTo>
                    <a:lnTo>
                      <a:pt x="515" y="560"/>
                    </a:lnTo>
                    <a:cubicBezTo>
                      <a:pt x="515" y="618"/>
                      <a:pt x="515" y="618"/>
                      <a:pt x="515" y="618"/>
                    </a:cubicBezTo>
                    <a:cubicBezTo>
                      <a:pt x="515" y="618"/>
                      <a:pt x="515" y="633"/>
                      <a:pt x="530" y="633"/>
                    </a:cubicBezTo>
                    <a:cubicBezTo>
                      <a:pt x="544" y="633"/>
                      <a:pt x="544" y="618"/>
                      <a:pt x="544" y="618"/>
                    </a:cubicBezTo>
                    <a:cubicBezTo>
                      <a:pt x="544" y="560"/>
                      <a:pt x="544" y="560"/>
                      <a:pt x="544" y="560"/>
                    </a:cubicBezTo>
                    <a:cubicBezTo>
                      <a:pt x="588" y="560"/>
                      <a:pt x="633" y="515"/>
                      <a:pt x="633" y="471"/>
                    </a:cubicBezTo>
                    <a:cubicBezTo>
                      <a:pt x="633" y="353"/>
                      <a:pt x="633" y="353"/>
                      <a:pt x="633" y="353"/>
                    </a:cubicBezTo>
                    <a:cubicBezTo>
                      <a:pt x="633" y="324"/>
                      <a:pt x="618" y="309"/>
                      <a:pt x="588" y="294"/>
                    </a:cubicBezTo>
                    <a:close/>
                    <a:moveTo>
                      <a:pt x="132" y="324"/>
                    </a:moveTo>
                    <a:lnTo>
                      <a:pt x="132" y="324"/>
                    </a:lnTo>
                    <a:cubicBezTo>
                      <a:pt x="162" y="324"/>
                      <a:pt x="162" y="324"/>
                      <a:pt x="162" y="324"/>
                    </a:cubicBezTo>
                    <a:cubicBezTo>
                      <a:pt x="176" y="324"/>
                      <a:pt x="191" y="339"/>
                      <a:pt x="191" y="353"/>
                    </a:cubicBezTo>
                    <a:cubicBezTo>
                      <a:pt x="191" y="471"/>
                      <a:pt x="191" y="471"/>
                      <a:pt x="191" y="471"/>
                    </a:cubicBezTo>
                    <a:cubicBezTo>
                      <a:pt x="191" y="501"/>
                      <a:pt x="176" y="515"/>
                      <a:pt x="162" y="515"/>
                    </a:cubicBezTo>
                    <a:cubicBezTo>
                      <a:pt x="147" y="515"/>
                      <a:pt x="147" y="515"/>
                      <a:pt x="147" y="515"/>
                    </a:cubicBezTo>
                    <a:cubicBezTo>
                      <a:pt x="132" y="486"/>
                      <a:pt x="117" y="442"/>
                      <a:pt x="117" y="412"/>
                    </a:cubicBezTo>
                    <a:cubicBezTo>
                      <a:pt x="117" y="383"/>
                      <a:pt x="117" y="353"/>
                      <a:pt x="132" y="324"/>
                    </a:cubicBezTo>
                    <a:close/>
                    <a:moveTo>
                      <a:pt x="88" y="324"/>
                    </a:moveTo>
                    <a:lnTo>
                      <a:pt x="88" y="324"/>
                    </a:lnTo>
                    <a:cubicBezTo>
                      <a:pt x="88" y="353"/>
                      <a:pt x="73" y="383"/>
                      <a:pt x="73" y="412"/>
                    </a:cubicBezTo>
                    <a:cubicBezTo>
                      <a:pt x="73" y="442"/>
                      <a:pt x="88" y="486"/>
                      <a:pt x="103" y="515"/>
                    </a:cubicBezTo>
                    <a:cubicBezTo>
                      <a:pt x="73" y="515"/>
                      <a:pt x="73" y="515"/>
                      <a:pt x="73" y="515"/>
                    </a:cubicBezTo>
                    <a:cubicBezTo>
                      <a:pt x="59" y="515"/>
                      <a:pt x="44" y="501"/>
                      <a:pt x="44" y="471"/>
                    </a:cubicBezTo>
                    <a:cubicBezTo>
                      <a:pt x="44" y="353"/>
                      <a:pt x="44" y="353"/>
                      <a:pt x="44" y="353"/>
                    </a:cubicBezTo>
                    <a:cubicBezTo>
                      <a:pt x="44" y="339"/>
                      <a:pt x="59" y="324"/>
                      <a:pt x="73" y="324"/>
                    </a:cubicBezTo>
                    <a:lnTo>
                      <a:pt x="88" y="324"/>
                    </a:lnTo>
                    <a:close/>
                    <a:moveTo>
                      <a:pt x="485" y="515"/>
                    </a:moveTo>
                    <a:lnTo>
                      <a:pt x="485" y="515"/>
                    </a:lnTo>
                    <a:cubicBezTo>
                      <a:pt x="471" y="515"/>
                      <a:pt x="471" y="515"/>
                      <a:pt x="471" y="515"/>
                    </a:cubicBezTo>
                    <a:cubicBezTo>
                      <a:pt x="456" y="515"/>
                      <a:pt x="426" y="501"/>
                      <a:pt x="426" y="471"/>
                    </a:cubicBezTo>
                    <a:cubicBezTo>
                      <a:pt x="426" y="353"/>
                      <a:pt x="426" y="353"/>
                      <a:pt x="426" y="353"/>
                    </a:cubicBezTo>
                    <a:cubicBezTo>
                      <a:pt x="426" y="339"/>
                      <a:pt x="456" y="324"/>
                      <a:pt x="471" y="324"/>
                    </a:cubicBezTo>
                    <a:cubicBezTo>
                      <a:pt x="500" y="324"/>
                      <a:pt x="500" y="324"/>
                      <a:pt x="500" y="324"/>
                    </a:cubicBezTo>
                    <a:cubicBezTo>
                      <a:pt x="500" y="353"/>
                      <a:pt x="515" y="383"/>
                      <a:pt x="515" y="412"/>
                    </a:cubicBezTo>
                    <a:cubicBezTo>
                      <a:pt x="515" y="442"/>
                      <a:pt x="500" y="486"/>
                      <a:pt x="485" y="515"/>
                    </a:cubicBezTo>
                    <a:close/>
                    <a:moveTo>
                      <a:pt x="588" y="471"/>
                    </a:moveTo>
                    <a:lnTo>
                      <a:pt x="588" y="471"/>
                    </a:lnTo>
                    <a:cubicBezTo>
                      <a:pt x="588" y="501"/>
                      <a:pt x="574" y="515"/>
                      <a:pt x="544" y="515"/>
                    </a:cubicBezTo>
                    <a:cubicBezTo>
                      <a:pt x="530" y="515"/>
                      <a:pt x="530" y="515"/>
                      <a:pt x="530" y="515"/>
                    </a:cubicBezTo>
                    <a:cubicBezTo>
                      <a:pt x="544" y="486"/>
                      <a:pt x="544" y="442"/>
                      <a:pt x="544" y="412"/>
                    </a:cubicBezTo>
                    <a:cubicBezTo>
                      <a:pt x="544" y="383"/>
                      <a:pt x="544" y="353"/>
                      <a:pt x="530" y="324"/>
                    </a:cubicBezTo>
                    <a:cubicBezTo>
                      <a:pt x="544" y="324"/>
                      <a:pt x="544" y="324"/>
                      <a:pt x="544" y="324"/>
                    </a:cubicBezTo>
                    <a:cubicBezTo>
                      <a:pt x="574" y="324"/>
                      <a:pt x="588" y="339"/>
                      <a:pt x="588" y="353"/>
                    </a:cubicBezTo>
                    <a:lnTo>
                      <a:pt x="588" y="4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701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955425" y="5233336"/>
              <a:ext cx="9552010" cy="1065789"/>
              <a:chOff x="6057557" y="5140113"/>
              <a:chExt cx="9552010" cy="106578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7557" y="5140113"/>
                <a:ext cx="1129736" cy="1065789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7428032" y="5349841"/>
                <a:ext cx="81815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solidFill>
                      <a:schemeClr val="accent1"/>
                    </a:solidFill>
                  </a:rPr>
                  <a:t>Collaborative Filtering</a:t>
                </a:r>
                <a:r>
                  <a:rPr lang="ko-KR" altLang="en-US" sz="4000" b="1" dirty="0" smtClean="0">
                    <a:solidFill>
                      <a:schemeClr val="accent1"/>
                    </a:solidFill>
                  </a:rPr>
                  <a:t> 알고리즘 구현</a:t>
                </a:r>
                <a:endParaRPr lang="en-US" sz="4000" b="1" dirty="0" smtClean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853666" y="7425352"/>
            <a:ext cx="8619797" cy="2672788"/>
            <a:chOff x="3853666" y="7181512"/>
            <a:chExt cx="8619797" cy="2672788"/>
          </a:xfrm>
        </p:grpSpPr>
        <p:grpSp>
          <p:nvGrpSpPr>
            <p:cNvPr id="8" name="Group 7"/>
            <p:cNvGrpSpPr/>
            <p:nvPr/>
          </p:nvGrpSpPr>
          <p:grpSpPr>
            <a:xfrm>
              <a:off x="3853666" y="7181512"/>
              <a:ext cx="6487311" cy="2672788"/>
              <a:chOff x="3650108" y="3621406"/>
              <a:chExt cx="6487311" cy="2672788"/>
            </a:xfrm>
          </p:grpSpPr>
          <p:sp>
            <p:nvSpPr>
              <p:cNvPr id="33" name="Freeform 116"/>
              <p:cNvSpPr>
                <a:spLocks noChangeArrowheads="1"/>
              </p:cNvSpPr>
              <p:nvPr/>
            </p:nvSpPr>
            <p:spPr bwMode="auto">
              <a:xfrm>
                <a:off x="5803618" y="5659250"/>
                <a:ext cx="615249" cy="634944"/>
              </a:xfrm>
              <a:custGeom>
                <a:avLst/>
                <a:gdLst>
                  <a:gd name="T0" fmla="*/ 400 w 445"/>
                  <a:gd name="T1" fmla="*/ 159 h 462"/>
                  <a:gd name="T2" fmla="*/ 400 w 445"/>
                  <a:gd name="T3" fmla="*/ 159 h 462"/>
                  <a:gd name="T4" fmla="*/ 266 w 445"/>
                  <a:gd name="T5" fmla="*/ 8 h 462"/>
                  <a:gd name="T6" fmla="*/ 36 w 445"/>
                  <a:gd name="T7" fmla="*/ 248 h 462"/>
                  <a:gd name="T8" fmla="*/ 9 w 445"/>
                  <a:gd name="T9" fmla="*/ 319 h 462"/>
                  <a:gd name="T10" fmla="*/ 81 w 445"/>
                  <a:gd name="T11" fmla="*/ 355 h 462"/>
                  <a:gd name="T12" fmla="*/ 98 w 445"/>
                  <a:gd name="T13" fmla="*/ 346 h 462"/>
                  <a:gd name="T14" fmla="*/ 134 w 445"/>
                  <a:gd name="T15" fmla="*/ 372 h 462"/>
                  <a:gd name="T16" fmla="*/ 160 w 445"/>
                  <a:gd name="T17" fmla="*/ 434 h 462"/>
                  <a:gd name="T18" fmla="*/ 187 w 445"/>
                  <a:gd name="T19" fmla="*/ 452 h 462"/>
                  <a:gd name="T20" fmla="*/ 240 w 445"/>
                  <a:gd name="T21" fmla="*/ 434 h 462"/>
                  <a:gd name="T22" fmla="*/ 249 w 445"/>
                  <a:gd name="T23" fmla="*/ 416 h 462"/>
                  <a:gd name="T24" fmla="*/ 231 w 445"/>
                  <a:gd name="T25" fmla="*/ 390 h 462"/>
                  <a:gd name="T26" fmla="*/ 204 w 445"/>
                  <a:gd name="T27" fmla="*/ 337 h 462"/>
                  <a:gd name="T28" fmla="*/ 231 w 445"/>
                  <a:gd name="T29" fmla="*/ 310 h 462"/>
                  <a:gd name="T30" fmla="*/ 417 w 445"/>
                  <a:gd name="T31" fmla="*/ 355 h 462"/>
                  <a:gd name="T32" fmla="*/ 400 w 445"/>
                  <a:gd name="T33" fmla="*/ 159 h 462"/>
                  <a:gd name="T34" fmla="*/ 390 w 445"/>
                  <a:gd name="T35" fmla="*/ 310 h 462"/>
                  <a:gd name="T36" fmla="*/ 390 w 445"/>
                  <a:gd name="T37" fmla="*/ 310 h 462"/>
                  <a:gd name="T38" fmla="*/ 302 w 445"/>
                  <a:gd name="T39" fmla="*/ 204 h 462"/>
                  <a:gd name="T40" fmla="*/ 284 w 445"/>
                  <a:gd name="T41" fmla="*/ 62 h 462"/>
                  <a:gd name="T42" fmla="*/ 364 w 445"/>
                  <a:gd name="T43" fmla="*/ 177 h 462"/>
                  <a:gd name="T44" fmla="*/ 390 w 445"/>
                  <a:gd name="T45" fmla="*/ 31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5" h="462">
                    <a:moveTo>
                      <a:pt x="400" y="159"/>
                    </a:moveTo>
                    <a:lnTo>
                      <a:pt x="400" y="159"/>
                    </a:lnTo>
                    <a:cubicBezTo>
                      <a:pt x="364" y="71"/>
                      <a:pt x="302" y="0"/>
                      <a:pt x="266" y="8"/>
                    </a:cubicBezTo>
                    <a:cubicBezTo>
                      <a:pt x="213" y="36"/>
                      <a:pt x="302" y="142"/>
                      <a:pt x="36" y="248"/>
                    </a:cubicBezTo>
                    <a:cubicBezTo>
                      <a:pt x="9" y="257"/>
                      <a:pt x="0" y="292"/>
                      <a:pt x="9" y="319"/>
                    </a:cubicBezTo>
                    <a:cubicBezTo>
                      <a:pt x="18" y="337"/>
                      <a:pt x="53" y="363"/>
                      <a:pt x="81" y="355"/>
                    </a:cubicBezTo>
                    <a:lnTo>
                      <a:pt x="98" y="346"/>
                    </a:lnTo>
                    <a:cubicBezTo>
                      <a:pt x="116" y="372"/>
                      <a:pt x="134" y="355"/>
                      <a:pt x="134" y="372"/>
                    </a:cubicBezTo>
                    <a:cubicBezTo>
                      <a:pt x="143" y="390"/>
                      <a:pt x="160" y="425"/>
                      <a:pt x="160" y="434"/>
                    </a:cubicBezTo>
                    <a:cubicBezTo>
                      <a:pt x="169" y="443"/>
                      <a:pt x="178" y="461"/>
                      <a:pt x="187" y="452"/>
                    </a:cubicBezTo>
                    <a:cubicBezTo>
                      <a:pt x="196" y="452"/>
                      <a:pt x="231" y="443"/>
                      <a:pt x="240" y="434"/>
                    </a:cubicBezTo>
                    <a:cubicBezTo>
                      <a:pt x="257" y="434"/>
                      <a:pt x="257" y="425"/>
                      <a:pt x="249" y="416"/>
                    </a:cubicBezTo>
                    <a:cubicBezTo>
                      <a:pt x="249" y="408"/>
                      <a:pt x="231" y="399"/>
                      <a:pt x="231" y="390"/>
                    </a:cubicBezTo>
                    <a:cubicBezTo>
                      <a:pt x="222" y="381"/>
                      <a:pt x="213" y="346"/>
                      <a:pt x="204" y="337"/>
                    </a:cubicBezTo>
                    <a:cubicBezTo>
                      <a:pt x="196" y="328"/>
                      <a:pt x="213" y="310"/>
                      <a:pt x="231" y="310"/>
                    </a:cubicBezTo>
                    <a:cubicBezTo>
                      <a:pt x="355" y="302"/>
                      <a:pt x="373" y="372"/>
                      <a:pt x="417" y="355"/>
                    </a:cubicBezTo>
                    <a:cubicBezTo>
                      <a:pt x="444" y="346"/>
                      <a:pt x="444" y="248"/>
                      <a:pt x="400" y="159"/>
                    </a:cubicBezTo>
                    <a:close/>
                    <a:moveTo>
                      <a:pt x="390" y="310"/>
                    </a:moveTo>
                    <a:lnTo>
                      <a:pt x="390" y="310"/>
                    </a:lnTo>
                    <a:cubicBezTo>
                      <a:pt x="381" y="310"/>
                      <a:pt x="328" y="275"/>
                      <a:pt x="302" y="204"/>
                    </a:cubicBezTo>
                    <a:cubicBezTo>
                      <a:pt x="275" y="133"/>
                      <a:pt x="275" y="62"/>
                      <a:pt x="284" y="62"/>
                    </a:cubicBezTo>
                    <a:cubicBezTo>
                      <a:pt x="293" y="62"/>
                      <a:pt x="337" y="106"/>
                      <a:pt x="364" y="177"/>
                    </a:cubicBezTo>
                    <a:cubicBezTo>
                      <a:pt x="400" y="248"/>
                      <a:pt x="390" y="302"/>
                      <a:pt x="390" y="3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none" lIns="68586" tIns="34293" rIns="68586" bIns="34293" anchor="ctr"/>
              <a:lstStyle/>
              <a:p>
                <a:pPr>
                  <a:defRPr/>
                </a:pPr>
                <a:endParaRPr lang="en-US" sz="2701" dirty="0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3650108" y="3621406"/>
                <a:ext cx="6487311" cy="1269886"/>
                <a:chOff x="4503546" y="6493794"/>
                <a:chExt cx="6487311" cy="1269886"/>
              </a:xfrm>
            </p:grpSpPr>
            <p:sp>
              <p:nvSpPr>
                <p:cNvPr id="21" name="Oval 49"/>
                <p:cNvSpPr/>
                <p:nvPr/>
              </p:nvSpPr>
              <p:spPr>
                <a:xfrm>
                  <a:off x="4503546" y="6493794"/>
                  <a:ext cx="1269391" cy="1269886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48019" rtlCol="0" anchor="ctr"/>
                <a:lstStyle/>
                <a:p>
                  <a:pPr algn="ctr"/>
                  <a:endParaRPr lang="en-US" sz="2101" dirty="0">
                    <a:latin typeface="Lato Regular"/>
                    <a:cs typeface="Lato Regular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328042" y="7031273"/>
                  <a:ext cx="4662815" cy="4360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ts val="3401"/>
                    </a:lnSpc>
                    <a:spcAft>
                      <a:spcPts val="1200"/>
                    </a:spcAft>
                  </a:pPr>
                  <a:r>
                    <a:rPr lang="ko-KR" altLang="en-US" sz="4800" b="1" spc="40" dirty="0" smtClean="0">
                      <a:solidFill>
                        <a:srgbClr val="041B31"/>
                      </a:solidFill>
                      <a:latin typeface="Lato Regular"/>
                      <a:cs typeface="Lato Regular"/>
                    </a:rPr>
                    <a:t>한국어 학습 기능</a:t>
                  </a:r>
                  <a:endParaRPr lang="en-US" sz="4800" b="1" spc="40" dirty="0">
                    <a:solidFill>
                      <a:srgbClr val="041B31"/>
                    </a:solidFill>
                    <a:latin typeface="Lato Regular"/>
                    <a:cs typeface="Lato Regular"/>
                  </a:endParaRPr>
                </a:p>
              </p:txBody>
            </p:sp>
            <p:sp>
              <p:nvSpPr>
                <p:cNvPr id="35" name="Freeform 14"/>
                <p:cNvSpPr>
                  <a:spLocks noChangeArrowheads="1"/>
                </p:cNvSpPr>
                <p:nvPr/>
              </p:nvSpPr>
              <p:spPr bwMode="auto">
                <a:xfrm>
                  <a:off x="4863603" y="6885366"/>
                  <a:ext cx="584208" cy="584360"/>
                </a:xfrm>
                <a:custGeom>
                  <a:avLst/>
                  <a:gdLst>
                    <a:gd name="T0" fmla="*/ 75960749 w 609"/>
                    <a:gd name="T1" fmla="*/ 63149718 h 609"/>
                    <a:gd name="T2" fmla="*/ 39339251 w 609"/>
                    <a:gd name="T3" fmla="*/ 78678142 h 609"/>
                    <a:gd name="T4" fmla="*/ 2717393 w 609"/>
                    <a:gd name="T5" fmla="*/ 63149718 h 609"/>
                    <a:gd name="T6" fmla="*/ 0 w 609"/>
                    <a:gd name="T7" fmla="*/ 3752694 h 609"/>
                    <a:gd name="T8" fmla="*/ 5435146 w 609"/>
                    <a:gd name="T9" fmla="*/ 1035300 h 609"/>
                    <a:gd name="T10" fmla="*/ 5435146 w 609"/>
                    <a:gd name="T11" fmla="*/ 1035300 h 609"/>
                    <a:gd name="T12" fmla="*/ 39339251 w 609"/>
                    <a:gd name="T13" fmla="*/ 14752129 h 609"/>
                    <a:gd name="T14" fmla="*/ 73113853 w 609"/>
                    <a:gd name="T15" fmla="*/ 1035300 h 609"/>
                    <a:gd name="T16" fmla="*/ 73113853 w 609"/>
                    <a:gd name="T17" fmla="*/ 1035300 h 609"/>
                    <a:gd name="T18" fmla="*/ 78678142 w 609"/>
                    <a:gd name="T19" fmla="*/ 3752694 h 609"/>
                    <a:gd name="T20" fmla="*/ 75960749 w 609"/>
                    <a:gd name="T21" fmla="*/ 63149718 h 609"/>
                    <a:gd name="T22" fmla="*/ 35715700 w 609"/>
                    <a:gd name="T23" fmla="*/ 21093073 h 609"/>
                    <a:gd name="T24" fmla="*/ 7246742 w 609"/>
                    <a:gd name="T25" fmla="*/ 57714571 h 609"/>
                    <a:gd name="T26" fmla="*/ 35715700 w 609"/>
                    <a:gd name="T27" fmla="*/ 21093073 h 609"/>
                    <a:gd name="T28" fmla="*/ 71302258 w 609"/>
                    <a:gd name="T29" fmla="*/ 9187840 h 609"/>
                    <a:gd name="T30" fmla="*/ 42962442 w 609"/>
                    <a:gd name="T31" fmla="*/ 69619805 h 609"/>
                    <a:gd name="T32" fmla="*/ 71302258 w 609"/>
                    <a:gd name="T33" fmla="*/ 9187840 h 609"/>
                    <a:gd name="T34" fmla="*/ 48526731 w 609"/>
                    <a:gd name="T35" fmla="*/ 26657363 h 609"/>
                    <a:gd name="T36" fmla="*/ 62114417 w 609"/>
                    <a:gd name="T37" fmla="*/ 20187276 h 609"/>
                    <a:gd name="T38" fmla="*/ 67678707 w 609"/>
                    <a:gd name="T39" fmla="*/ 23810467 h 609"/>
                    <a:gd name="T40" fmla="*/ 64961313 w 609"/>
                    <a:gd name="T41" fmla="*/ 26657363 h 609"/>
                    <a:gd name="T42" fmla="*/ 52150282 w 609"/>
                    <a:gd name="T43" fmla="*/ 32998307 h 609"/>
                    <a:gd name="T44" fmla="*/ 46585633 w 609"/>
                    <a:gd name="T45" fmla="*/ 29374756 h 609"/>
                    <a:gd name="T46" fmla="*/ 48526731 w 609"/>
                    <a:gd name="T47" fmla="*/ 39339251 h 609"/>
                    <a:gd name="T48" fmla="*/ 48526731 w 609"/>
                    <a:gd name="T49" fmla="*/ 39339251 h 609"/>
                    <a:gd name="T50" fmla="*/ 62114417 w 609"/>
                    <a:gd name="T51" fmla="*/ 33904105 h 609"/>
                    <a:gd name="T52" fmla="*/ 67678707 w 609"/>
                    <a:gd name="T53" fmla="*/ 36621498 h 609"/>
                    <a:gd name="T54" fmla="*/ 52150282 w 609"/>
                    <a:gd name="T55" fmla="*/ 46715136 h 609"/>
                    <a:gd name="T56" fmla="*/ 50338687 w 609"/>
                    <a:gd name="T57" fmla="*/ 46715136 h 609"/>
                    <a:gd name="T58" fmla="*/ 48526731 w 609"/>
                    <a:gd name="T59" fmla="*/ 39339251 h 609"/>
                    <a:gd name="T60" fmla="*/ 48526731 w 609"/>
                    <a:gd name="T61" fmla="*/ 53056080 h 609"/>
                    <a:gd name="T62" fmla="*/ 62114417 w 609"/>
                    <a:gd name="T63" fmla="*/ 46715136 h 609"/>
                    <a:gd name="T64" fmla="*/ 64055516 w 609"/>
                    <a:gd name="T65" fmla="*/ 46715136 h 609"/>
                    <a:gd name="T66" fmla="*/ 64961313 w 609"/>
                    <a:gd name="T67" fmla="*/ 53961878 h 609"/>
                    <a:gd name="T68" fmla="*/ 52150282 w 609"/>
                    <a:gd name="T69" fmla="*/ 59526167 h 609"/>
                    <a:gd name="T70" fmla="*/ 50338687 w 609"/>
                    <a:gd name="T71" fmla="*/ 60431965 h 609"/>
                    <a:gd name="T72" fmla="*/ 48526731 w 609"/>
                    <a:gd name="T73" fmla="*/ 53056080 h 609"/>
                    <a:gd name="T74" fmla="*/ 14622627 w 609"/>
                    <a:gd name="T75" fmla="*/ 20187276 h 609"/>
                    <a:gd name="T76" fmla="*/ 16434582 w 609"/>
                    <a:gd name="T77" fmla="*/ 20187276 h 609"/>
                    <a:gd name="T78" fmla="*/ 30151411 w 609"/>
                    <a:gd name="T79" fmla="*/ 26657363 h 609"/>
                    <a:gd name="T80" fmla="*/ 28339815 w 609"/>
                    <a:gd name="T81" fmla="*/ 32998307 h 609"/>
                    <a:gd name="T82" fmla="*/ 26527860 w 609"/>
                    <a:gd name="T83" fmla="*/ 32998307 h 609"/>
                    <a:gd name="T84" fmla="*/ 13716829 w 609"/>
                    <a:gd name="T85" fmla="*/ 26657363 h 609"/>
                    <a:gd name="T86" fmla="*/ 14622627 w 609"/>
                    <a:gd name="T87" fmla="*/ 20187276 h 609"/>
                    <a:gd name="T88" fmla="*/ 14622627 w 609"/>
                    <a:gd name="T89" fmla="*/ 32998307 h 609"/>
                    <a:gd name="T90" fmla="*/ 16434582 w 609"/>
                    <a:gd name="T91" fmla="*/ 33904105 h 609"/>
                    <a:gd name="T92" fmla="*/ 30151411 w 609"/>
                    <a:gd name="T93" fmla="*/ 39339251 h 609"/>
                    <a:gd name="T94" fmla="*/ 28339815 w 609"/>
                    <a:gd name="T95" fmla="*/ 46715136 h 609"/>
                    <a:gd name="T96" fmla="*/ 26527860 w 609"/>
                    <a:gd name="T97" fmla="*/ 46715136 h 609"/>
                    <a:gd name="T98" fmla="*/ 13716829 w 609"/>
                    <a:gd name="T99" fmla="*/ 40245049 h 609"/>
                    <a:gd name="T100" fmla="*/ 14622627 w 609"/>
                    <a:gd name="T101" fmla="*/ 32998307 h 609"/>
                    <a:gd name="T102" fmla="*/ 14622627 w 609"/>
                    <a:gd name="T103" fmla="*/ 46715136 h 609"/>
                    <a:gd name="T104" fmla="*/ 16434582 w 609"/>
                    <a:gd name="T105" fmla="*/ 46715136 h 609"/>
                    <a:gd name="T106" fmla="*/ 30151411 w 609"/>
                    <a:gd name="T107" fmla="*/ 53056080 h 609"/>
                    <a:gd name="T108" fmla="*/ 28339815 w 609"/>
                    <a:gd name="T109" fmla="*/ 60431965 h 609"/>
                    <a:gd name="T110" fmla="*/ 26527860 w 609"/>
                    <a:gd name="T111" fmla="*/ 59526167 h 609"/>
                    <a:gd name="T112" fmla="*/ 13716829 w 609"/>
                    <a:gd name="T113" fmla="*/ 53961878 h 609"/>
                    <a:gd name="T114" fmla="*/ 14622627 w 609"/>
                    <a:gd name="T115" fmla="*/ 46715136 h 609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609" h="609">
                      <a:moveTo>
                        <a:pt x="587" y="488"/>
                      </a:moveTo>
                      <a:lnTo>
                        <a:pt x="587" y="488"/>
                      </a:lnTo>
                      <a:cubicBezTo>
                        <a:pt x="318" y="601"/>
                        <a:pt x="318" y="601"/>
                        <a:pt x="318" y="601"/>
                      </a:cubicBezTo>
                      <a:cubicBezTo>
                        <a:pt x="311" y="608"/>
                        <a:pt x="311" y="608"/>
                        <a:pt x="304" y="608"/>
                      </a:cubicBezTo>
                      <a:cubicBezTo>
                        <a:pt x="297" y="608"/>
                        <a:pt x="297" y="608"/>
                        <a:pt x="290" y="601"/>
                      </a:cubicBezTo>
                      <a:cubicBezTo>
                        <a:pt x="21" y="488"/>
                        <a:pt x="21" y="488"/>
                        <a:pt x="21" y="488"/>
                      </a:cubicBezTo>
                      <a:cubicBezTo>
                        <a:pt x="7" y="488"/>
                        <a:pt x="0" y="474"/>
                        <a:pt x="0" y="467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5"/>
                        <a:pt x="14" y="0"/>
                        <a:pt x="28" y="0"/>
                      </a:cubicBezTo>
                      <a:cubicBezTo>
                        <a:pt x="35" y="0"/>
                        <a:pt x="35" y="0"/>
                        <a:pt x="42" y="8"/>
                      </a:cubicBezTo>
                      <a:cubicBezTo>
                        <a:pt x="304" y="114"/>
                        <a:pt x="304" y="114"/>
                        <a:pt x="304" y="114"/>
                      </a:cubicBezTo>
                      <a:cubicBezTo>
                        <a:pt x="565" y="8"/>
                        <a:pt x="565" y="8"/>
                        <a:pt x="565" y="8"/>
                      </a:cubicBezTo>
                      <a:cubicBezTo>
                        <a:pt x="572" y="0"/>
                        <a:pt x="572" y="0"/>
                        <a:pt x="579" y="0"/>
                      </a:cubicBezTo>
                      <a:cubicBezTo>
                        <a:pt x="594" y="0"/>
                        <a:pt x="608" y="15"/>
                        <a:pt x="608" y="29"/>
                      </a:cubicBezTo>
                      <a:cubicBezTo>
                        <a:pt x="608" y="467"/>
                        <a:pt x="608" y="467"/>
                        <a:pt x="608" y="467"/>
                      </a:cubicBezTo>
                      <a:cubicBezTo>
                        <a:pt x="608" y="474"/>
                        <a:pt x="601" y="488"/>
                        <a:pt x="587" y="488"/>
                      </a:cubicBezTo>
                      <a:close/>
                      <a:moveTo>
                        <a:pt x="276" y="163"/>
                      </a:moveTo>
                      <a:lnTo>
                        <a:pt x="276" y="163"/>
                      </a:lnTo>
                      <a:cubicBezTo>
                        <a:pt x="56" y="71"/>
                        <a:pt x="56" y="71"/>
                        <a:pt x="56" y="71"/>
                      </a:cubicBezTo>
                      <a:cubicBezTo>
                        <a:pt x="56" y="446"/>
                        <a:pt x="56" y="446"/>
                        <a:pt x="56" y="446"/>
                      </a:cubicBezTo>
                      <a:cubicBezTo>
                        <a:pt x="276" y="538"/>
                        <a:pt x="276" y="538"/>
                        <a:pt x="276" y="538"/>
                      </a:cubicBezTo>
                      <a:lnTo>
                        <a:pt x="276" y="163"/>
                      </a:lnTo>
                      <a:close/>
                      <a:moveTo>
                        <a:pt x="551" y="71"/>
                      </a:moveTo>
                      <a:lnTo>
                        <a:pt x="551" y="71"/>
                      </a:lnTo>
                      <a:cubicBezTo>
                        <a:pt x="332" y="163"/>
                        <a:pt x="332" y="163"/>
                        <a:pt x="332" y="163"/>
                      </a:cubicBezTo>
                      <a:cubicBezTo>
                        <a:pt x="332" y="538"/>
                        <a:pt x="332" y="538"/>
                        <a:pt x="332" y="538"/>
                      </a:cubicBezTo>
                      <a:cubicBezTo>
                        <a:pt x="551" y="446"/>
                        <a:pt x="551" y="446"/>
                        <a:pt x="551" y="446"/>
                      </a:cubicBezTo>
                      <a:lnTo>
                        <a:pt x="551" y="71"/>
                      </a:lnTo>
                      <a:close/>
                      <a:moveTo>
                        <a:pt x="375" y="206"/>
                      </a:moveTo>
                      <a:lnTo>
                        <a:pt x="375" y="206"/>
                      </a:lnTo>
                      <a:cubicBezTo>
                        <a:pt x="480" y="156"/>
                        <a:pt x="480" y="156"/>
                        <a:pt x="480" y="156"/>
                      </a:cubicBezTo>
                      <a:cubicBezTo>
                        <a:pt x="488" y="156"/>
                        <a:pt x="488" y="156"/>
                        <a:pt x="495" y="156"/>
                      </a:cubicBezTo>
                      <a:cubicBezTo>
                        <a:pt x="509" y="156"/>
                        <a:pt x="523" y="163"/>
                        <a:pt x="523" y="184"/>
                      </a:cubicBezTo>
                      <a:cubicBezTo>
                        <a:pt x="523" y="191"/>
                        <a:pt x="516" y="206"/>
                        <a:pt x="502" y="206"/>
                      </a:cubicBezTo>
                      <a:cubicBezTo>
                        <a:pt x="403" y="255"/>
                        <a:pt x="403" y="255"/>
                        <a:pt x="403" y="255"/>
                      </a:cubicBezTo>
                      <a:cubicBezTo>
                        <a:pt x="396" y="255"/>
                        <a:pt x="396" y="255"/>
                        <a:pt x="389" y="255"/>
                      </a:cubicBezTo>
                      <a:cubicBezTo>
                        <a:pt x="375" y="255"/>
                        <a:pt x="360" y="248"/>
                        <a:pt x="360" y="227"/>
                      </a:cubicBezTo>
                      <a:cubicBezTo>
                        <a:pt x="360" y="220"/>
                        <a:pt x="367" y="206"/>
                        <a:pt x="375" y="206"/>
                      </a:cubicBezTo>
                      <a:close/>
                      <a:moveTo>
                        <a:pt x="375" y="304"/>
                      </a:moveTo>
                      <a:lnTo>
                        <a:pt x="375" y="304"/>
                      </a:lnTo>
                      <a:cubicBezTo>
                        <a:pt x="480" y="262"/>
                        <a:pt x="480" y="262"/>
                        <a:pt x="480" y="262"/>
                      </a:cubicBezTo>
                      <a:cubicBezTo>
                        <a:pt x="488" y="255"/>
                        <a:pt x="488" y="255"/>
                        <a:pt x="495" y="255"/>
                      </a:cubicBezTo>
                      <a:cubicBezTo>
                        <a:pt x="509" y="255"/>
                        <a:pt x="523" y="269"/>
                        <a:pt x="523" y="283"/>
                      </a:cubicBezTo>
                      <a:cubicBezTo>
                        <a:pt x="523" y="297"/>
                        <a:pt x="516" y="304"/>
                        <a:pt x="502" y="311"/>
                      </a:cubicBezTo>
                      <a:cubicBezTo>
                        <a:pt x="403" y="361"/>
                        <a:pt x="403" y="361"/>
                        <a:pt x="403" y="361"/>
                      </a:cubicBezTo>
                      <a:cubicBezTo>
                        <a:pt x="396" y="361"/>
                        <a:pt x="396" y="361"/>
                        <a:pt x="389" y="361"/>
                      </a:cubicBezTo>
                      <a:cubicBezTo>
                        <a:pt x="375" y="361"/>
                        <a:pt x="360" y="347"/>
                        <a:pt x="360" y="333"/>
                      </a:cubicBezTo>
                      <a:cubicBezTo>
                        <a:pt x="360" y="319"/>
                        <a:pt x="367" y="311"/>
                        <a:pt x="375" y="304"/>
                      </a:cubicBezTo>
                      <a:close/>
                      <a:moveTo>
                        <a:pt x="375" y="410"/>
                      </a:moveTo>
                      <a:lnTo>
                        <a:pt x="375" y="410"/>
                      </a:lnTo>
                      <a:cubicBezTo>
                        <a:pt x="480" y="361"/>
                        <a:pt x="480" y="361"/>
                        <a:pt x="480" y="361"/>
                      </a:cubicBezTo>
                      <a:cubicBezTo>
                        <a:pt x="488" y="361"/>
                        <a:pt x="488" y="361"/>
                        <a:pt x="495" y="361"/>
                      </a:cubicBezTo>
                      <a:cubicBezTo>
                        <a:pt x="509" y="361"/>
                        <a:pt x="523" y="375"/>
                        <a:pt x="523" y="389"/>
                      </a:cubicBezTo>
                      <a:cubicBezTo>
                        <a:pt x="523" y="403"/>
                        <a:pt x="516" y="410"/>
                        <a:pt x="502" y="417"/>
                      </a:cubicBezTo>
                      <a:cubicBezTo>
                        <a:pt x="403" y="460"/>
                        <a:pt x="403" y="460"/>
                        <a:pt x="403" y="460"/>
                      </a:cubicBezTo>
                      <a:cubicBezTo>
                        <a:pt x="396" y="467"/>
                        <a:pt x="396" y="467"/>
                        <a:pt x="389" y="467"/>
                      </a:cubicBezTo>
                      <a:cubicBezTo>
                        <a:pt x="375" y="467"/>
                        <a:pt x="360" y="453"/>
                        <a:pt x="360" y="439"/>
                      </a:cubicBezTo>
                      <a:cubicBezTo>
                        <a:pt x="360" y="425"/>
                        <a:pt x="367" y="417"/>
                        <a:pt x="375" y="410"/>
                      </a:cubicBezTo>
                      <a:close/>
                      <a:moveTo>
                        <a:pt x="113" y="156"/>
                      </a:moveTo>
                      <a:lnTo>
                        <a:pt x="113" y="156"/>
                      </a:lnTo>
                      <a:cubicBezTo>
                        <a:pt x="120" y="156"/>
                        <a:pt x="120" y="156"/>
                        <a:pt x="127" y="156"/>
                      </a:cubicBezTo>
                      <a:cubicBezTo>
                        <a:pt x="233" y="206"/>
                        <a:pt x="233" y="206"/>
                        <a:pt x="233" y="206"/>
                      </a:cubicBezTo>
                      <a:cubicBezTo>
                        <a:pt x="240" y="206"/>
                        <a:pt x="247" y="220"/>
                        <a:pt x="247" y="227"/>
                      </a:cubicBezTo>
                      <a:cubicBezTo>
                        <a:pt x="247" y="248"/>
                        <a:pt x="233" y="255"/>
                        <a:pt x="219" y="255"/>
                      </a:cubicBezTo>
                      <a:cubicBezTo>
                        <a:pt x="212" y="255"/>
                        <a:pt x="212" y="255"/>
                        <a:pt x="205" y="255"/>
                      </a:cubicBezTo>
                      <a:cubicBezTo>
                        <a:pt x="106" y="206"/>
                        <a:pt x="106" y="206"/>
                        <a:pt x="106" y="206"/>
                      </a:cubicBezTo>
                      <a:cubicBezTo>
                        <a:pt x="92" y="206"/>
                        <a:pt x="85" y="191"/>
                        <a:pt x="85" y="184"/>
                      </a:cubicBezTo>
                      <a:cubicBezTo>
                        <a:pt x="85" y="163"/>
                        <a:pt x="99" y="156"/>
                        <a:pt x="113" y="156"/>
                      </a:cubicBezTo>
                      <a:close/>
                      <a:moveTo>
                        <a:pt x="113" y="255"/>
                      </a:moveTo>
                      <a:lnTo>
                        <a:pt x="113" y="255"/>
                      </a:lnTo>
                      <a:cubicBezTo>
                        <a:pt x="120" y="255"/>
                        <a:pt x="120" y="255"/>
                        <a:pt x="127" y="262"/>
                      </a:cubicBezTo>
                      <a:cubicBezTo>
                        <a:pt x="233" y="304"/>
                        <a:pt x="233" y="304"/>
                        <a:pt x="233" y="304"/>
                      </a:cubicBezTo>
                      <a:cubicBezTo>
                        <a:pt x="240" y="311"/>
                        <a:pt x="247" y="319"/>
                        <a:pt x="247" y="333"/>
                      </a:cubicBezTo>
                      <a:cubicBezTo>
                        <a:pt x="247" y="347"/>
                        <a:pt x="233" y="361"/>
                        <a:pt x="219" y="361"/>
                      </a:cubicBezTo>
                      <a:cubicBezTo>
                        <a:pt x="212" y="361"/>
                        <a:pt x="212" y="361"/>
                        <a:pt x="205" y="361"/>
                      </a:cubicBezTo>
                      <a:cubicBezTo>
                        <a:pt x="106" y="311"/>
                        <a:pt x="106" y="311"/>
                        <a:pt x="106" y="311"/>
                      </a:cubicBezTo>
                      <a:cubicBezTo>
                        <a:pt x="92" y="304"/>
                        <a:pt x="85" y="297"/>
                        <a:pt x="85" y="283"/>
                      </a:cubicBezTo>
                      <a:cubicBezTo>
                        <a:pt x="85" y="269"/>
                        <a:pt x="99" y="255"/>
                        <a:pt x="113" y="255"/>
                      </a:cubicBezTo>
                      <a:close/>
                      <a:moveTo>
                        <a:pt x="113" y="361"/>
                      </a:moveTo>
                      <a:lnTo>
                        <a:pt x="113" y="361"/>
                      </a:lnTo>
                      <a:cubicBezTo>
                        <a:pt x="120" y="361"/>
                        <a:pt x="120" y="361"/>
                        <a:pt x="127" y="361"/>
                      </a:cubicBezTo>
                      <a:cubicBezTo>
                        <a:pt x="233" y="410"/>
                        <a:pt x="233" y="410"/>
                        <a:pt x="233" y="410"/>
                      </a:cubicBezTo>
                      <a:cubicBezTo>
                        <a:pt x="240" y="417"/>
                        <a:pt x="247" y="425"/>
                        <a:pt x="247" y="439"/>
                      </a:cubicBezTo>
                      <a:cubicBezTo>
                        <a:pt x="247" y="453"/>
                        <a:pt x="233" y="467"/>
                        <a:pt x="219" y="467"/>
                      </a:cubicBezTo>
                      <a:cubicBezTo>
                        <a:pt x="212" y="467"/>
                        <a:pt x="212" y="467"/>
                        <a:pt x="205" y="460"/>
                      </a:cubicBezTo>
                      <a:cubicBezTo>
                        <a:pt x="106" y="417"/>
                        <a:pt x="106" y="417"/>
                        <a:pt x="106" y="417"/>
                      </a:cubicBezTo>
                      <a:cubicBezTo>
                        <a:pt x="92" y="410"/>
                        <a:pt x="85" y="403"/>
                        <a:pt x="85" y="389"/>
                      </a:cubicBezTo>
                      <a:cubicBezTo>
                        <a:pt x="85" y="375"/>
                        <a:pt x="99" y="361"/>
                        <a:pt x="113" y="36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2701"/>
                </a:p>
              </p:txBody>
            </p:sp>
          </p:grpSp>
        </p:grpSp>
        <p:grpSp>
          <p:nvGrpSpPr>
            <p:cNvPr id="24" name="Group 23"/>
            <p:cNvGrpSpPr/>
            <p:nvPr/>
          </p:nvGrpSpPr>
          <p:grpSpPr>
            <a:xfrm>
              <a:off x="5955425" y="8530341"/>
              <a:ext cx="6518038" cy="1065789"/>
              <a:chOff x="6057557" y="5140113"/>
              <a:chExt cx="6518038" cy="1065789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7557" y="5140113"/>
                <a:ext cx="1129736" cy="1065789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7428032" y="5349841"/>
                <a:ext cx="514756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000" b="1" dirty="0" smtClean="0">
                    <a:solidFill>
                      <a:schemeClr val="accent1"/>
                    </a:solidFill>
                  </a:rPr>
                  <a:t>한국어 발음 음성 재생</a:t>
                </a:r>
                <a:endParaRPr lang="en-US" sz="4000" b="1" dirty="0" smtClean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036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7683847" y="1285490"/>
            <a:ext cx="2896627" cy="1079853"/>
            <a:chOff x="1244519" y="1285490"/>
            <a:chExt cx="2896627" cy="1079853"/>
          </a:xfrm>
        </p:grpSpPr>
        <p:sp>
          <p:nvSpPr>
            <p:cNvPr id="26" name="Rectangle 1"/>
            <p:cNvSpPr>
              <a:spLocks/>
            </p:cNvSpPr>
            <p:nvPr/>
          </p:nvSpPr>
          <p:spPr bwMode="auto">
            <a:xfrm>
              <a:off x="1244519" y="1285490"/>
              <a:ext cx="2896627" cy="83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5401" b="1" dirty="0">
                  <a:solidFill>
                    <a:schemeClr val="tx2"/>
                  </a:solidFill>
                  <a:latin typeface="Lato Regular"/>
                  <a:ea typeface="ＭＳ Ｐゴシック" charset="0"/>
                  <a:cs typeface="Lato Regular"/>
                  <a:sym typeface="Bebas Neue" charset="0"/>
                </a:rPr>
                <a:t>Approach</a:t>
              </a:r>
            </a:p>
          </p:txBody>
        </p:sp>
        <p:sp>
          <p:nvSpPr>
            <p:cNvPr id="27" name="Rectangle 76"/>
            <p:cNvSpPr/>
            <p:nvPr/>
          </p:nvSpPr>
          <p:spPr>
            <a:xfrm>
              <a:off x="1323061" y="2319624"/>
              <a:ext cx="273953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835736" y="3266395"/>
            <a:ext cx="9875148" cy="2535975"/>
            <a:chOff x="1798320" y="6049711"/>
            <a:chExt cx="9875148" cy="2535975"/>
          </a:xfrm>
        </p:grpSpPr>
        <p:sp>
          <p:nvSpPr>
            <p:cNvPr id="18" name="TextBox 17"/>
            <p:cNvSpPr txBox="1"/>
            <p:nvPr/>
          </p:nvSpPr>
          <p:spPr>
            <a:xfrm>
              <a:off x="2083012" y="6049711"/>
              <a:ext cx="3991173" cy="877171"/>
            </a:xfrm>
            <a:prstGeom prst="rect">
              <a:avLst/>
            </a:prstGeom>
            <a:noFill/>
          </p:spPr>
          <p:txBody>
            <a:bodyPr wrap="none" lIns="137168" tIns="68584" rIns="137168" bIns="68584" rtlCol="0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chemeClr val="accent1"/>
                  </a:solidFill>
                  <a:latin typeface="Lato Regular"/>
                  <a:cs typeface="Lato Regular"/>
                </a:rPr>
                <a:t>음성 합성 </a:t>
              </a:r>
              <a:r>
                <a:rPr lang="en-US" altLang="ko-KR" sz="4800" b="1" dirty="0">
                  <a:solidFill>
                    <a:schemeClr val="accent1"/>
                  </a:solidFill>
                  <a:latin typeface="Lato Regular"/>
                  <a:cs typeface="Lato Regular"/>
                </a:rPr>
                <a:t>API</a:t>
              </a:r>
              <a:endParaRPr lang="id-ID" sz="4800" b="1" dirty="0">
                <a:solidFill>
                  <a:schemeClr val="accent1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09453" y="6927176"/>
              <a:ext cx="3085033" cy="610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20" name="Freeform 118"/>
            <p:cNvSpPr>
              <a:spLocks noChangeArrowheads="1"/>
            </p:cNvSpPr>
            <p:nvPr/>
          </p:nvSpPr>
          <p:spPr bwMode="auto">
            <a:xfrm>
              <a:off x="2309453" y="7384449"/>
              <a:ext cx="639733" cy="639899"/>
            </a:xfrm>
            <a:custGeom>
              <a:avLst/>
              <a:gdLst>
                <a:gd name="T0" fmla="*/ 38763987 w 602"/>
                <a:gd name="T1" fmla="*/ 78441997 h 602"/>
                <a:gd name="T2" fmla="*/ 38763987 w 602"/>
                <a:gd name="T3" fmla="*/ 78441997 h 602"/>
                <a:gd name="T4" fmla="*/ 0 w 602"/>
                <a:gd name="T5" fmla="*/ 38763987 h 602"/>
                <a:gd name="T6" fmla="*/ 38763987 w 602"/>
                <a:gd name="T7" fmla="*/ 0 h 602"/>
                <a:gd name="T8" fmla="*/ 78441997 w 602"/>
                <a:gd name="T9" fmla="*/ 38763987 h 602"/>
                <a:gd name="T10" fmla="*/ 38763987 w 602"/>
                <a:gd name="T11" fmla="*/ 78441997 h 602"/>
                <a:gd name="T12" fmla="*/ 38763987 w 602"/>
                <a:gd name="T13" fmla="*/ 7439717 h 602"/>
                <a:gd name="T14" fmla="*/ 38763987 w 602"/>
                <a:gd name="T15" fmla="*/ 7439717 h 602"/>
                <a:gd name="T16" fmla="*/ 7439717 w 602"/>
                <a:gd name="T17" fmla="*/ 38763987 h 602"/>
                <a:gd name="T18" fmla="*/ 38763987 w 602"/>
                <a:gd name="T19" fmla="*/ 71002280 h 602"/>
                <a:gd name="T20" fmla="*/ 71002280 w 602"/>
                <a:gd name="T21" fmla="*/ 38763987 h 602"/>
                <a:gd name="T22" fmla="*/ 38763987 w 602"/>
                <a:gd name="T23" fmla="*/ 7439717 h 602"/>
                <a:gd name="T24" fmla="*/ 56253627 w 602"/>
                <a:gd name="T25" fmla="*/ 31455051 h 602"/>
                <a:gd name="T26" fmla="*/ 56253627 w 602"/>
                <a:gd name="T27" fmla="*/ 31455051 h 602"/>
                <a:gd name="T28" fmla="*/ 36937024 w 602"/>
                <a:gd name="T29" fmla="*/ 51685677 h 602"/>
                <a:gd name="T30" fmla="*/ 36937024 w 602"/>
                <a:gd name="T31" fmla="*/ 51685677 h 602"/>
                <a:gd name="T32" fmla="*/ 34196037 w 602"/>
                <a:gd name="T33" fmla="*/ 52598978 h 602"/>
                <a:gd name="T34" fmla="*/ 31324631 w 602"/>
                <a:gd name="T35" fmla="*/ 51685677 h 602"/>
                <a:gd name="T36" fmla="*/ 31324631 w 602"/>
                <a:gd name="T37" fmla="*/ 51685677 h 602"/>
                <a:gd name="T38" fmla="*/ 20361046 w 602"/>
                <a:gd name="T39" fmla="*/ 40591311 h 602"/>
                <a:gd name="T40" fmla="*/ 20361046 w 602"/>
                <a:gd name="T41" fmla="*/ 40591311 h 602"/>
                <a:gd name="T42" fmla="*/ 19447384 w 602"/>
                <a:gd name="T43" fmla="*/ 37850325 h 602"/>
                <a:gd name="T44" fmla="*/ 23102033 w 602"/>
                <a:gd name="T45" fmla="*/ 34196037 h 602"/>
                <a:gd name="T46" fmla="*/ 25842658 w 602"/>
                <a:gd name="T47" fmla="*/ 35109700 h 602"/>
                <a:gd name="T48" fmla="*/ 25842658 w 602"/>
                <a:gd name="T49" fmla="*/ 35109700 h 602"/>
                <a:gd name="T50" fmla="*/ 34196037 w 602"/>
                <a:gd name="T51" fmla="*/ 43462718 h 602"/>
                <a:gd name="T52" fmla="*/ 51685677 w 602"/>
                <a:gd name="T53" fmla="*/ 26756320 h 602"/>
                <a:gd name="T54" fmla="*/ 51685677 w 602"/>
                <a:gd name="T55" fmla="*/ 26756320 h 602"/>
                <a:gd name="T56" fmla="*/ 53512640 w 602"/>
                <a:gd name="T57" fmla="*/ 25842658 h 602"/>
                <a:gd name="T58" fmla="*/ 57167289 w 602"/>
                <a:gd name="T59" fmla="*/ 29497307 h 602"/>
                <a:gd name="T60" fmla="*/ 56253627 w 602"/>
                <a:gd name="T61" fmla="*/ 31455051 h 602"/>
                <a:gd name="T62" fmla="*/ 56253627 w 602"/>
                <a:gd name="T63" fmla="*/ 25842658 h 602"/>
                <a:gd name="T64" fmla="*/ 56253627 w 602"/>
                <a:gd name="T65" fmla="*/ 25842658 h 602"/>
                <a:gd name="T66" fmla="*/ 25842658 w 602"/>
                <a:gd name="T67" fmla="*/ 56253627 h 602"/>
                <a:gd name="T68" fmla="*/ 25842658 w 602"/>
                <a:gd name="T69" fmla="*/ 56253627 h 602"/>
                <a:gd name="T70" fmla="*/ 52598978 w 602"/>
                <a:gd name="T71" fmla="*/ 56253627 h 602"/>
                <a:gd name="T72" fmla="*/ 52598978 w 602"/>
                <a:gd name="T73" fmla="*/ 56253627 h 602"/>
                <a:gd name="T74" fmla="*/ 56253627 w 602"/>
                <a:gd name="T75" fmla="*/ 52598978 h 602"/>
                <a:gd name="T76" fmla="*/ 56253627 w 602"/>
                <a:gd name="T77" fmla="*/ 52598978 h 60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602" h="602">
                  <a:moveTo>
                    <a:pt x="297" y="601"/>
                  </a:moveTo>
                  <a:lnTo>
                    <a:pt x="297" y="601"/>
                  </a:lnTo>
                  <a:cubicBezTo>
                    <a:pt x="135" y="601"/>
                    <a:pt x="0" y="467"/>
                    <a:pt x="0" y="297"/>
                  </a:cubicBezTo>
                  <a:cubicBezTo>
                    <a:pt x="0" y="135"/>
                    <a:pt x="135" y="0"/>
                    <a:pt x="297" y="0"/>
                  </a:cubicBezTo>
                  <a:cubicBezTo>
                    <a:pt x="467" y="0"/>
                    <a:pt x="601" y="135"/>
                    <a:pt x="601" y="297"/>
                  </a:cubicBezTo>
                  <a:cubicBezTo>
                    <a:pt x="601" y="467"/>
                    <a:pt x="467" y="601"/>
                    <a:pt x="297" y="601"/>
                  </a:cubicBezTo>
                  <a:close/>
                  <a:moveTo>
                    <a:pt x="297" y="57"/>
                  </a:moveTo>
                  <a:lnTo>
                    <a:pt x="297" y="57"/>
                  </a:lnTo>
                  <a:cubicBezTo>
                    <a:pt x="163" y="57"/>
                    <a:pt x="57" y="163"/>
                    <a:pt x="57" y="297"/>
                  </a:cubicBezTo>
                  <a:cubicBezTo>
                    <a:pt x="57" y="431"/>
                    <a:pt x="163" y="544"/>
                    <a:pt x="297" y="544"/>
                  </a:cubicBezTo>
                  <a:cubicBezTo>
                    <a:pt x="431" y="544"/>
                    <a:pt x="544" y="431"/>
                    <a:pt x="544" y="297"/>
                  </a:cubicBezTo>
                  <a:cubicBezTo>
                    <a:pt x="544" y="163"/>
                    <a:pt x="431" y="57"/>
                    <a:pt x="297" y="57"/>
                  </a:cubicBezTo>
                  <a:close/>
                  <a:moveTo>
                    <a:pt x="431" y="241"/>
                  </a:moveTo>
                  <a:lnTo>
                    <a:pt x="431" y="241"/>
                  </a:lnTo>
                  <a:cubicBezTo>
                    <a:pt x="283" y="396"/>
                    <a:pt x="283" y="396"/>
                    <a:pt x="283" y="396"/>
                  </a:cubicBezTo>
                  <a:cubicBezTo>
                    <a:pt x="276" y="403"/>
                    <a:pt x="269" y="403"/>
                    <a:pt x="262" y="403"/>
                  </a:cubicBezTo>
                  <a:cubicBezTo>
                    <a:pt x="255" y="403"/>
                    <a:pt x="248" y="403"/>
                    <a:pt x="240" y="396"/>
                  </a:cubicBezTo>
                  <a:cubicBezTo>
                    <a:pt x="156" y="311"/>
                    <a:pt x="156" y="311"/>
                    <a:pt x="156" y="311"/>
                  </a:cubicBezTo>
                  <a:cubicBezTo>
                    <a:pt x="149" y="304"/>
                    <a:pt x="149" y="297"/>
                    <a:pt x="149" y="290"/>
                  </a:cubicBezTo>
                  <a:cubicBezTo>
                    <a:pt x="149" y="276"/>
                    <a:pt x="163" y="262"/>
                    <a:pt x="177" y="262"/>
                  </a:cubicBezTo>
                  <a:cubicBezTo>
                    <a:pt x="184" y="262"/>
                    <a:pt x="191" y="262"/>
                    <a:pt x="198" y="269"/>
                  </a:cubicBezTo>
                  <a:cubicBezTo>
                    <a:pt x="262" y="333"/>
                    <a:pt x="262" y="333"/>
                    <a:pt x="262" y="333"/>
                  </a:cubicBezTo>
                  <a:cubicBezTo>
                    <a:pt x="396" y="205"/>
                    <a:pt x="396" y="205"/>
                    <a:pt x="396" y="205"/>
                  </a:cubicBezTo>
                  <a:cubicBezTo>
                    <a:pt x="396" y="198"/>
                    <a:pt x="403" y="198"/>
                    <a:pt x="410" y="198"/>
                  </a:cubicBezTo>
                  <a:cubicBezTo>
                    <a:pt x="431" y="198"/>
                    <a:pt x="438" y="205"/>
                    <a:pt x="438" y="226"/>
                  </a:cubicBezTo>
                  <a:cubicBezTo>
                    <a:pt x="438" y="234"/>
                    <a:pt x="438" y="241"/>
                    <a:pt x="431" y="241"/>
                  </a:cubicBezTo>
                  <a:close/>
                  <a:moveTo>
                    <a:pt x="431" y="198"/>
                  </a:moveTo>
                  <a:lnTo>
                    <a:pt x="431" y="198"/>
                  </a:lnTo>
                  <a:close/>
                  <a:moveTo>
                    <a:pt x="198" y="431"/>
                  </a:moveTo>
                  <a:lnTo>
                    <a:pt x="198" y="431"/>
                  </a:lnTo>
                  <a:close/>
                  <a:moveTo>
                    <a:pt x="403" y="431"/>
                  </a:moveTo>
                  <a:lnTo>
                    <a:pt x="403" y="431"/>
                  </a:lnTo>
                  <a:close/>
                  <a:moveTo>
                    <a:pt x="431" y="403"/>
                  </a:moveTo>
                  <a:lnTo>
                    <a:pt x="431" y="4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701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75629" y="7385357"/>
              <a:ext cx="849783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한글 </a:t>
              </a:r>
              <a:r>
                <a:rPr lang="en-US" altLang="ko-KR" dirty="0">
                  <a:solidFill>
                    <a:schemeClr val="accent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text </a:t>
              </a:r>
              <a:r>
                <a:rPr lang="en-US" altLang="ko-KR" dirty="0">
                  <a:solidFill>
                    <a:schemeClr val="accent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  <a:sym typeface="Wingdings" panose="05000000000000000000" pitchFamily="2" charset="2"/>
                </a:rPr>
                <a:t> </a:t>
              </a:r>
              <a:r>
                <a:rPr lang="ko-KR" altLang="en-US" dirty="0">
                  <a:solidFill>
                    <a:schemeClr val="accent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  <a:sym typeface="Wingdings" panose="05000000000000000000" pitchFamily="2" charset="2"/>
                </a:rPr>
                <a:t>한국어 원어민 발음 </a:t>
              </a:r>
              <a:r>
                <a:rPr lang="en-US" altLang="ko-KR" dirty="0">
                  <a:solidFill>
                    <a:schemeClr val="accent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  <a:sym typeface="Wingdings" panose="05000000000000000000" pitchFamily="2" charset="2"/>
                </a:rPr>
                <a:t>mp3 </a:t>
              </a:r>
              <a:r>
                <a:rPr lang="ko-KR" altLang="en-US" dirty="0">
                  <a:solidFill>
                    <a:schemeClr val="accent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  <a:sym typeface="Wingdings" panose="05000000000000000000" pitchFamily="2" charset="2"/>
                </a:rPr>
                <a:t>파일</a:t>
              </a:r>
              <a:endParaRPr lang="ko-KR" altLang="en-US" dirty="0">
                <a:solidFill>
                  <a:schemeClr val="accent1"/>
                </a:solidFill>
                <a:latin typeface="Lato Semibold" panose="020F0502020204030203" pitchFamily="34" charset="0"/>
                <a:cs typeface="Lato Semibold" panose="020F0502020204030203" pitchFamily="34" charset="0"/>
              </a:endParaRPr>
            </a:p>
            <a:p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98320" y="6065520"/>
              <a:ext cx="184731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mtClean="0"/>
            </a:p>
            <a:p>
              <a:endParaRPr lang="ko-KR" altLang="en-US" dirty="0"/>
            </a:p>
            <a:p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120428" y="8353503"/>
            <a:ext cx="5778515" cy="2962724"/>
            <a:chOff x="2083012" y="8458628"/>
            <a:chExt cx="5778515" cy="2962724"/>
          </a:xfrm>
        </p:grpSpPr>
        <p:sp>
          <p:nvSpPr>
            <p:cNvPr id="24" name="Rectangle 23"/>
            <p:cNvSpPr/>
            <p:nvPr/>
          </p:nvSpPr>
          <p:spPr>
            <a:xfrm>
              <a:off x="3126158" y="9743416"/>
              <a:ext cx="36471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accent1"/>
                  </a:solidFill>
                  <a:latin typeface="Lato Semibold" panose="020F0502020204030203" pitchFamily="34" charset="0"/>
                  <a:cs typeface="Lato Semibold" panose="020F0502020204030203" pitchFamily="34" charset="0"/>
                </a:rPr>
                <a:t>실시간 차트 정보</a:t>
              </a:r>
              <a:endParaRPr lang="ko-KR" altLang="en-US" dirty="0">
                <a:solidFill>
                  <a:schemeClr val="accent1"/>
                </a:solidFill>
                <a:latin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2083012" y="8458628"/>
              <a:ext cx="3131772" cy="1927904"/>
              <a:chOff x="2033628" y="7940072"/>
              <a:chExt cx="3131772" cy="1927904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2033628" y="7940072"/>
                <a:ext cx="3131772" cy="877171"/>
              </a:xfrm>
              <a:prstGeom prst="rect">
                <a:avLst/>
              </a:prstGeom>
              <a:noFill/>
            </p:spPr>
            <p:txBody>
              <a:bodyPr wrap="none" lIns="137168" tIns="68584" rIns="137168" bIns="68584" rtlCol="0">
                <a:spAutoFit/>
              </a:bodyPr>
              <a:lstStyle/>
              <a:p>
                <a:pPr algn="ctr"/>
                <a:r>
                  <a:rPr lang="en-US" altLang="ko-KR" sz="4800" b="1" dirty="0" smtClean="0">
                    <a:solidFill>
                      <a:schemeClr val="accent1"/>
                    </a:solidFill>
                    <a:latin typeface="Lato Regular"/>
                    <a:cs typeface="Lato Regular"/>
                  </a:rPr>
                  <a:t>Melon API</a:t>
                </a:r>
                <a:endParaRPr lang="id-ID" sz="4800" b="1" dirty="0">
                  <a:solidFill>
                    <a:schemeClr val="accent1"/>
                  </a:solidFill>
                  <a:latin typeface="Lato Regular"/>
                  <a:cs typeface="Lato Regular"/>
                </a:endParaRPr>
              </a:p>
            </p:txBody>
          </p:sp>
          <p:sp>
            <p:nvSpPr>
              <p:cNvPr id="36" name="Freeform 118"/>
              <p:cNvSpPr>
                <a:spLocks noChangeArrowheads="1"/>
              </p:cNvSpPr>
              <p:nvPr/>
            </p:nvSpPr>
            <p:spPr bwMode="auto">
              <a:xfrm>
                <a:off x="2157054" y="9228077"/>
                <a:ext cx="639733" cy="639899"/>
              </a:xfrm>
              <a:custGeom>
                <a:avLst/>
                <a:gdLst>
                  <a:gd name="T0" fmla="*/ 38763987 w 602"/>
                  <a:gd name="T1" fmla="*/ 78441997 h 602"/>
                  <a:gd name="T2" fmla="*/ 38763987 w 602"/>
                  <a:gd name="T3" fmla="*/ 78441997 h 602"/>
                  <a:gd name="T4" fmla="*/ 0 w 602"/>
                  <a:gd name="T5" fmla="*/ 38763987 h 602"/>
                  <a:gd name="T6" fmla="*/ 38763987 w 602"/>
                  <a:gd name="T7" fmla="*/ 0 h 602"/>
                  <a:gd name="T8" fmla="*/ 78441997 w 602"/>
                  <a:gd name="T9" fmla="*/ 38763987 h 602"/>
                  <a:gd name="T10" fmla="*/ 38763987 w 602"/>
                  <a:gd name="T11" fmla="*/ 78441997 h 602"/>
                  <a:gd name="T12" fmla="*/ 38763987 w 602"/>
                  <a:gd name="T13" fmla="*/ 7439717 h 602"/>
                  <a:gd name="T14" fmla="*/ 38763987 w 602"/>
                  <a:gd name="T15" fmla="*/ 7439717 h 602"/>
                  <a:gd name="T16" fmla="*/ 7439717 w 602"/>
                  <a:gd name="T17" fmla="*/ 38763987 h 602"/>
                  <a:gd name="T18" fmla="*/ 38763987 w 602"/>
                  <a:gd name="T19" fmla="*/ 71002280 h 602"/>
                  <a:gd name="T20" fmla="*/ 71002280 w 602"/>
                  <a:gd name="T21" fmla="*/ 38763987 h 602"/>
                  <a:gd name="T22" fmla="*/ 38763987 w 602"/>
                  <a:gd name="T23" fmla="*/ 7439717 h 602"/>
                  <a:gd name="T24" fmla="*/ 56253627 w 602"/>
                  <a:gd name="T25" fmla="*/ 31455051 h 602"/>
                  <a:gd name="T26" fmla="*/ 56253627 w 602"/>
                  <a:gd name="T27" fmla="*/ 31455051 h 602"/>
                  <a:gd name="T28" fmla="*/ 36937024 w 602"/>
                  <a:gd name="T29" fmla="*/ 51685677 h 602"/>
                  <a:gd name="T30" fmla="*/ 36937024 w 602"/>
                  <a:gd name="T31" fmla="*/ 51685677 h 602"/>
                  <a:gd name="T32" fmla="*/ 34196037 w 602"/>
                  <a:gd name="T33" fmla="*/ 52598978 h 602"/>
                  <a:gd name="T34" fmla="*/ 31324631 w 602"/>
                  <a:gd name="T35" fmla="*/ 51685677 h 602"/>
                  <a:gd name="T36" fmla="*/ 31324631 w 602"/>
                  <a:gd name="T37" fmla="*/ 51685677 h 602"/>
                  <a:gd name="T38" fmla="*/ 20361046 w 602"/>
                  <a:gd name="T39" fmla="*/ 40591311 h 602"/>
                  <a:gd name="T40" fmla="*/ 20361046 w 602"/>
                  <a:gd name="T41" fmla="*/ 40591311 h 602"/>
                  <a:gd name="T42" fmla="*/ 19447384 w 602"/>
                  <a:gd name="T43" fmla="*/ 37850325 h 602"/>
                  <a:gd name="T44" fmla="*/ 23102033 w 602"/>
                  <a:gd name="T45" fmla="*/ 34196037 h 602"/>
                  <a:gd name="T46" fmla="*/ 25842658 w 602"/>
                  <a:gd name="T47" fmla="*/ 35109700 h 602"/>
                  <a:gd name="T48" fmla="*/ 25842658 w 602"/>
                  <a:gd name="T49" fmla="*/ 35109700 h 602"/>
                  <a:gd name="T50" fmla="*/ 34196037 w 602"/>
                  <a:gd name="T51" fmla="*/ 43462718 h 602"/>
                  <a:gd name="T52" fmla="*/ 51685677 w 602"/>
                  <a:gd name="T53" fmla="*/ 26756320 h 602"/>
                  <a:gd name="T54" fmla="*/ 51685677 w 602"/>
                  <a:gd name="T55" fmla="*/ 26756320 h 602"/>
                  <a:gd name="T56" fmla="*/ 53512640 w 602"/>
                  <a:gd name="T57" fmla="*/ 25842658 h 602"/>
                  <a:gd name="T58" fmla="*/ 57167289 w 602"/>
                  <a:gd name="T59" fmla="*/ 29497307 h 602"/>
                  <a:gd name="T60" fmla="*/ 56253627 w 602"/>
                  <a:gd name="T61" fmla="*/ 31455051 h 602"/>
                  <a:gd name="T62" fmla="*/ 56253627 w 602"/>
                  <a:gd name="T63" fmla="*/ 25842658 h 602"/>
                  <a:gd name="T64" fmla="*/ 56253627 w 602"/>
                  <a:gd name="T65" fmla="*/ 25842658 h 602"/>
                  <a:gd name="T66" fmla="*/ 25842658 w 602"/>
                  <a:gd name="T67" fmla="*/ 56253627 h 602"/>
                  <a:gd name="T68" fmla="*/ 25842658 w 602"/>
                  <a:gd name="T69" fmla="*/ 56253627 h 602"/>
                  <a:gd name="T70" fmla="*/ 52598978 w 602"/>
                  <a:gd name="T71" fmla="*/ 56253627 h 602"/>
                  <a:gd name="T72" fmla="*/ 52598978 w 602"/>
                  <a:gd name="T73" fmla="*/ 56253627 h 602"/>
                  <a:gd name="T74" fmla="*/ 56253627 w 602"/>
                  <a:gd name="T75" fmla="*/ 52598978 h 602"/>
                  <a:gd name="T76" fmla="*/ 56253627 w 602"/>
                  <a:gd name="T77" fmla="*/ 52598978 h 60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602" h="602">
                    <a:moveTo>
                      <a:pt x="297" y="601"/>
                    </a:moveTo>
                    <a:lnTo>
                      <a:pt x="297" y="601"/>
                    </a:lnTo>
                    <a:cubicBezTo>
                      <a:pt x="135" y="601"/>
                      <a:pt x="0" y="467"/>
                      <a:pt x="0" y="297"/>
                    </a:cubicBezTo>
                    <a:cubicBezTo>
                      <a:pt x="0" y="135"/>
                      <a:pt x="135" y="0"/>
                      <a:pt x="297" y="0"/>
                    </a:cubicBezTo>
                    <a:cubicBezTo>
                      <a:pt x="467" y="0"/>
                      <a:pt x="601" y="135"/>
                      <a:pt x="601" y="297"/>
                    </a:cubicBezTo>
                    <a:cubicBezTo>
                      <a:pt x="601" y="467"/>
                      <a:pt x="467" y="601"/>
                      <a:pt x="297" y="601"/>
                    </a:cubicBezTo>
                    <a:close/>
                    <a:moveTo>
                      <a:pt x="297" y="57"/>
                    </a:moveTo>
                    <a:lnTo>
                      <a:pt x="297" y="57"/>
                    </a:lnTo>
                    <a:cubicBezTo>
                      <a:pt x="163" y="57"/>
                      <a:pt x="57" y="163"/>
                      <a:pt x="57" y="297"/>
                    </a:cubicBezTo>
                    <a:cubicBezTo>
                      <a:pt x="57" y="431"/>
                      <a:pt x="163" y="544"/>
                      <a:pt x="297" y="544"/>
                    </a:cubicBezTo>
                    <a:cubicBezTo>
                      <a:pt x="431" y="544"/>
                      <a:pt x="544" y="431"/>
                      <a:pt x="544" y="297"/>
                    </a:cubicBezTo>
                    <a:cubicBezTo>
                      <a:pt x="544" y="163"/>
                      <a:pt x="431" y="57"/>
                      <a:pt x="297" y="57"/>
                    </a:cubicBezTo>
                    <a:close/>
                    <a:moveTo>
                      <a:pt x="431" y="241"/>
                    </a:moveTo>
                    <a:lnTo>
                      <a:pt x="431" y="241"/>
                    </a:lnTo>
                    <a:cubicBezTo>
                      <a:pt x="283" y="396"/>
                      <a:pt x="283" y="396"/>
                      <a:pt x="283" y="396"/>
                    </a:cubicBezTo>
                    <a:cubicBezTo>
                      <a:pt x="276" y="403"/>
                      <a:pt x="269" y="403"/>
                      <a:pt x="262" y="403"/>
                    </a:cubicBezTo>
                    <a:cubicBezTo>
                      <a:pt x="255" y="403"/>
                      <a:pt x="248" y="403"/>
                      <a:pt x="240" y="396"/>
                    </a:cubicBezTo>
                    <a:cubicBezTo>
                      <a:pt x="156" y="311"/>
                      <a:pt x="156" y="311"/>
                      <a:pt x="156" y="311"/>
                    </a:cubicBezTo>
                    <a:cubicBezTo>
                      <a:pt x="149" y="304"/>
                      <a:pt x="149" y="297"/>
                      <a:pt x="149" y="290"/>
                    </a:cubicBezTo>
                    <a:cubicBezTo>
                      <a:pt x="149" y="276"/>
                      <a:pt x="163" y="262"/>
                      <a:pt x="177" y="262"/>
                    </a:cubicBezTo>
                    <a:cubicBezTo>
                      <a:pt x="184" y="262"/>
                      <a:pt x="191" y="262"/>
                      <a:pt x="198" y="269"/>
                    </a:cubicBezTo>
                    <a:cubicBezTo>
                      <a:pt x="262" y="333"/>
                      <a:pt x="262" y="333"/>
                      <a:pt x="262" y="333"/>
                    </a:cubicBezTo>
                    <a:cubicBezTo>
                      <a:pt x="396" y="205"/>
                      <a:pt x="396" y="205"/>
                      <a:pt x="396" y="205"/>
                    </a:cubicBezTo>
                    <a:cubicBezTo>
                      <a:pt x="396" y="198"/>
                      <a:pt x="403" y="198"/>
                      <a:pt x="410" y="198"/>
                    </a:cubicBezTo>
                    <a:cubicBezTo>
                      <a:pt x="431" y="198"/>
                      <a:pt x="438" y="205"/>
                      <a:pt x="438" y="226"/>
                    </a:cubicBezTo>
                    <a:cubicBezTo>
                      <a:pt x="438" y="234"/>
                      <a:pt x="438" y="241"/>
                      <a:pt x="431" y="241"/>
                    </a:cubicBezTo>
                    <a:close/>
                    <a:moveTo>
                      <a:pt x="431" y="198"/>
                    </a:moveTo>
                    <a:lnTo>
                      <a:pt x="431" y="198"/>
                    </a:lnTo>
                    <a:close/>
                    <a:moveTo>
                      <a:pt x="198" y="431"/>
                    </a:moveTo>
                    <a:lnTo>
                      <a:pt x="198" y="431"/>
                    </a:lnTo>
                    <a:close/>
                    <a:moveTo>
                      <a:pt x="403" y="431"/>
                    </a:moveTo>
                    <a:lnTo>
                      <a:pt x="403" y="431"/>
                    </a:lnTo>
                    <a:close/>
                    <a:moveTo>
                      <a:pt x="431" y="403"/>
                    </a:moveTo>
                    <a:lnTo>
                      <a:pt x="431" y="40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701"/>
              </a:p>
            </p:txBody>
          </p:sp>
        </p:grpSp>
        <p:sp>
          <p:nvSpPr>
            <p:cNvPr id="37" name="Freeform 118"/>
            <p:cNvSpPr>
              <a:spLocks noChangeArrowheads="1"/>
            </p:cNvSpPr>
            <p:nvPr/>
          </p:nvSpPr>
          <p:spPr bwMode="auto">
            <a:xfrm>
              <a:off x="2183997" y="10775021"/>
              <a:ext cx="639733" cy="639899"/>
            </a:xfrm>
            <a:custGeom>
              <a:avLst/>
              <a:gdLst>
                <a:gd name="T0" fmla="*/ 38763987 w 602"/>
                <a:gd name="T1" fmla="*/ 78441997 h 602"/>
                <a:gd name="T2" fmla="*/ 38763987 w 602"/>
                <a:gd name="T3" fmla="*/ 78441997 h 602"/>
                <a:gd name="T4" fmla="*/ 0 w 602"/>
                <a:gd name="T5" fmla="*/ 38763987 h 602"/>
                <a:gd name="T6" fmla="*/ 38763987 w 602"/>
                <a:gd name="T7" fmla="*/ 0 h 602"/>
                <a:gd name="T8" fmla="*/ 78441997 w 602"/>
                <a:gd name="T9" fmla="*/ 38763987 h 602"/>
                <a:gd name="T10" fmla="*/ 38763987 w 602"/>
                <a:gd name="T11" fmla="*/ 78441997 h 602"/>
                <a:gd name="T12" fmla="*/ 38763987 w 602"/>
                <a:gd name="T13" fmla="*/ 7439717 h 602"/>
                <a:gd name="T14" fmla="*/ 38763987 w 602"/>
                <a:gd name="T15" fmla="*/ 7439717 h 602"/>
                <a:gd name="T16" fmla="*/ 7439717 w 602"/>
                <a:gd name="T17" fmla="*/ 38763987 h 602"/>
                <a:gd name="T18" fmla="*/ 38763987 w 602"/>
                <a:gd name="T19" fmla="*/ 71002280 h 602"/>
                <a:gd name="T20" fmla="*/ 71002280 w 602"/>
                <a:gd name="T21" fmla="*/ 38763987 h 602"/>
                <a:gd name="T22" fmla="*/ 38763987 w 602"/>
                <a:gd name="T23" fmla="*/ 7439717 h 602"/>
                <a:gd name="T24" fmla="*/ 56253627 w 602"/>
                <a:gd name="T25" fmla="*/ 31455051 h 602"/>
                <a:gd name="T26" fmla="*/ 56253627 w 602"/>
                <a:gd name="T27" fmla="*/ 31455051 h 602"/>
                <a:gd name="T28" fmla="*/ 36937024 w 602"/>
                <a:gd name="T29" fmla="*/ 51685677 h 602"/>
                <a:gd name="T30" fmla="*/ 36937024 w 602"/>
                <a:gd name="T31" fmla="*/ 51685677 h 602"/>
                <a:gd name="T32" fmla="*/ 34196037 w 602"/>
                <a:gd name="T33" fmla="*/ 52598978 h 602"/>
                <a:gd name="T34" fmla="*/ 31324631 w 602"/>
                <a:gd name="T35" fmla="*/ 51685677 h 602"/>
                <a:gd name="T36" fmla="*/ 31324631 w 602"/>
                <a:gd name="T37" fmla="*/ 51685677 h 602"/>
                <a:gd name="T38" fmla="*/ 20361046 w 602"/>
                <a:gd name="T39" fmla="*/ 40591311 h 602"/>
                <a:gd name="T40" fmla="*/ 20361046 w 602"/>
                <a:gd name="T41" fmla="*/ 40591311 h 602"/>
                <a:gd name="T42" fmla="*/ 19447384 w 602"/>
                <a:gd name="T43" fmla="*/ 37850325 h 602"/>
                <a:gd name="T44" fmla="*/ 23102033 w 602"/>
                <a:gd name="T45" fmla="*/ 34196037 h 602"/>
                <a:gd name="T46" fmla="*/ 25842658 w 602"/>
                <a:gd name="T47" fmla="*/ 35109700 h 602"/>
                <a:gd name="T48" fmla="*/ 25842658 w 602"/>
                <a:gd name="T49" fmla="*/ 35109700 h 602"/>
                <a:gd name="T50" fmla="*/ 34196037 w 602"/>
                <a:gd name="T51" fmla="*/ 43462718 h 602"/>
                <a:gd name="T52" fmla="*/ 51685677 w 602"/>
                <a:gd name="T53" fmla="*/ 26756320 h 602"/>
                <a:gd name="T54" fmla="*/ 51685677 w 602"/>
                <a:gd name="T55" fmla="*/ 26756320 h 602"/>
                <a:gd name="T56" fmla="*/ 53512640 w 602"/>
                <a:gd name="T57" fmla="*/ 25842658 h 602"/>
                <a:gd name="T58" fmla="*/ 57167289 w 602"/>
                <a:gd name="T59" fmla="*/ 29497307 h 602"/>
                <a:gd name="T60" fmla="*/ 56253627 w 602"/>
                <a:gd name="T61" fmla="*/ 31455051 h 602"/>
                <a:gd name="T62" fmla="*/ 56253627 w 602"/>
                <a:gd name="T63" fmla="*/ 25842658 h 602"/>
                <a:gd name="T64" fmla="*/ 56253627 w 602"/>
                <a:gd name="T65" fmla="*/ 25842658 h 602"/>
                <a:gd name="T66" fmla="*/ 25842658 w 602"/>
                <a:gd name="T67" fmla="*/ 56253627 h 602"/>
                <a:gd name="T68" fmla="*/ 25842658 w 602"/>
                <a:gd name="T69" fmla="*/ 56253627 h 602"/>
                <a:gd name="T70" fmla="*/ 52598978 w 602"/>
                <a:gd name="T71" fmla="*/ 56253627 h 602"/>
                <a:gd name="T72" fmla="*/ 52598978 w 602"/>
                <a:gd name="T73" fmla="*/ 56253627 h 602"/>
                <a:gd name="T74" fmla="*/ 56253627 w 602"/>
                <a:gd name="T75" fmla="*/ 52598978 h 602"/>
                <a:gd name="T76" fmla="*/ 56253627 w 602"/>
                <a:gd name="T77" fmla="*/ 52598978 h 60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602" h="602">
                  <a:moveTo>
                    <a:pt x="297" y="601"/>
                  </a:moveTo>
                  <a:lnTo>
                    <a:pt x="297" y="601"/>
                  </a:lnTo>
                  <a:cubicBezTo>
                    <a:pt x="135" y="601"/>
                    <a:pt x="0" y="467"/>
                    <a:pt x="0" y="297"/>
                  </a:cubicBezTo>
                  <a:cubicBezTo>
                    <a:pt x="0" y="135"/>
                    <a:pt x="135" y="0"/>
                    <a:pt x="297" y="0"/>
                  </a:cubicBezTo>
                  <a:cubicBezTo>
                    <a:pt x="467" y="0"/>
                    <a:pt x="601" y="135"/>
                    <a:pt x="601" y="297"/>
                  </a:cubicBezTo>
                  <a:cubicBezTo>
                    <a:pt x="601" y="467"/>
                    <a:pt x="467" y="601"/>
                    <a:pt x="297" y="601"/>
                  </a:cubicBezTo>
                  <a:close/>
                  <a:moveTo>
                    <a:pt x="297" y="57"/>
                  </a:moveTo>
                  <a:lnTo>
                    <a:pt x="297" y="57"/>
                  </a:lnTo>
                  <a:cubicBezTo>
                    <a:pt x="163" y="57"/>
                    <a:pt x="57" y="163"/>
                    <a:pt x="57" y="297"/>
                  </a:cubicBezTo>
                  <a:cubicBezTo>
                    <a:pt x="57" y="431"/>
                    <a:pt x="163" y="544"/>
                    <a:pt x="297" y="544"/>
                  </a:cubicBezTo>
                  <a:cubicBezTo>
                    <a:pt x="431" y="544"/>
                    <a:pt x="544" y="431"/>
                    <a:pt x="544" y="297"/>
                  </a:cubicBezTo>
                  <a:cubicBezTo>
                    <a:pt x="544" y="163"/>
                    <a:pt x="431" y="57"/>
                    <a:pt x="297" y="57"/>
                  </a:cubicBezTo>
                  <a:close/>
                  <a:moveTo>
                    <a:pt x="431" y="241"/>
                  </a:moveTo>
                  <a:lnTo>
                    <a:pt x="431" y="241"/>
                  </a:lnTo>
                  <a:cubicBezTo>
                    <a:pt x="283" y="396"/>
                    <a:pt x="283" y="396"/>
                    <a:pt x="283" y="396"/>
                  </a:cubicBezTo>
                  <a:cubicBezTo>
                    <a:pt x="276" y="403"/>
                    <a:pt x="269" y="403"/>
                    <a:pt x="262" y="403"/>
                  </a:cubicBezTo>
                  <a:cubicBezTo>
                    <a:pt x="255" y="403"/>
                    <a:pt x="248" y="403"/>
                    <a:pt x="240" y="396"/>
                  </a:cubicBezTo>
                  <a:cubicBezTo>
                    <a:pt x="156" y="311"/>
                    <a:pt x="156" y="311"/>
                    <a:pt x="156" y="311"/>
                  </a:cubicBezTo>
                  <a:cubicBezTo>
                    <a:pt x="149" y="304"/>
                    <a:pt x="149" y="297"/>
                    <a:pt x="149" y="290"/>
                  </a:cubicBezTo>
                  <a:cubicBezTo>
                    <a:pt x="149" y="276"/>
                    <a:pt x="163" y="262"/>
                    <a:pt x="177" y="262"/>
                  </a:cubicBezTo>
                  <a:cubicBezTo>
                    <a:pt x="184" y="262"/>
                    <a:pt x="191" y="262"/>
                    <a:pt x="198" y="269"/>
                  </a:cubicBezTo>
                  <a:cubicBezTo>
                    <a:pt x="262" y="333"/>
                    <a:pt x="262" y="333"/>
                    <a:pt x="262" y="333"/>
                  </a:cubicBezTo>
                  <a:cubicBezTo>
                    <a:pt x="396" y="205"/>
                    <a:pt x="396" y="205"/>
                    <a:pt x="396" y="205"/>
                  </a:cubicBezTo>
                  <a:cubicBezTo>
                    <a:pt x="396" y="198"/>
                    <a:pt x="403" y="198"/>
                    <a:pt x="410" y="198"/>
                  </a:cubicBezTo>
                  <a:cubicBezTo>
                    <a:pt x="431" y="198"/>
                    <a:pt x="438" y="205"/>
                    <a:pt x="438" y="226"/>
                  </a:cubicBezTo>
                  <a:cubicBezTo>
                    <a:pt x="438" y="234"/>
                    <a:pt x="438" y="241"/>
                    <a:pt x="431" y="241"/>
                  </a:cubicBezTo>
                  <a:close/>
                  <a:moveTo>
                    <a:pt x="431" y="198"/>
                  </a:moveTo>
                  <a:lnTo>
                    <a:pt x="431" y="198"/>
                  </a:lnTo>
                  <a:close/>
                  <a:moveTo>
                    <a:pt x="198" y="431"/>
                  </a:moveTo>
                  <a:lnTo>
                    <a:pt x="198" y="431"/>
                  </a:lnTo>
                  <a:close/>
                  <a:moveTo>
                    <a:pt x="403" y="431"/>
                  </a:moveTo>
                  <a:lnTo>
                    <a:pt x="403" y="431"/>
                  </a:lnTo>
                  <a:close/>
                  <a:moveTo>
                    <a:pt x="431" y="403"/>
                  </a:moveTo>
                  <a:lnTo>
                    <a:pt x="431" y="4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701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75629" y="10775021"/>
              <a:ext cx="468589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accent1"/>
                  </a:solidFill>
                  <a:latin typeface="Lato Semibold" panose="020F0502020204030203" pitchFamily="34" charset="0"/>
                  <a:cs typeface="Lato Semibold" panose="020F0502020204030203" pitchFamily="34" charset="0"/>
                </a:rPr>
                <a:t>아티스트 및 앨범 정보</a:t>
              </a:r>
              <a:endParaRPr lang="ko-KR" altLang="en-US" dirty="0">
                <a:solidFill>
                  <a:schemeClr val="accent1"/>
                </a:solidFill>
                <a:latin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309453" y="9345188"/>
              <a:ext cx="3085033" cy="610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120428" y="5840633"/>
            <a:ext cx="14976290" cy="1871013"/>
            <a:chOff x="2183998" y="3650133"/>
            <a:chExt cx="14976289" cy="1871013"/>
          </a:xfrm>
        </p:grpSpPr>
        <p:sp>
          <p:nvSpPr>
            <p:cNvPr id="5" name="TextBox 4"/>
            <p:cNvSpPr txBox="1"/>
            <p:nvPr/>
          </p:nvSpPr>
          <p:spPr>
            <a:xfrm>
              <a:off x="3175629" y="4813260"/>
              <a:ext cx="139846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accent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  <a:sym typeface="Wingdings" panose="05000000000000000000" pitchFamily="2" charset="2"/>
                </a:rPr>
                <a:t>English </a:t>
              </a:r>
              <a:r>
                <a:rPr lang="en-US" altLang="ko-KR" sz="4000" dirty="0">
                  <a:solidFill>
                    <a:schemeClr val="accent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  <a:sym typeface="Wingdings" panose="05000000000000000000" pitchFamily="2" charset="2"/>
                </a:rPr>
                <a:t> </a:t>
              </a:r>
              <a:r>
                <a:rPr lang="ko-KR" altLang="en-US" sz="4000" dirty="0">
                  <a:solidFill>
                    <a:schemeClr val="accent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  <a:sym typeface="Wingdings" panose="05000000000000000000" pitchFamily="2" charset="2"/>
                </a:rPr>
                <a:t>한글 </a:t>
              </a:r>
              <a:r>
                <a:rPr lang="en-US" altLang="ko-KR" sz="4000" dirty="0">
                  <a:solidFill>
                    <a:schemeClr val="accent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  <a:sym typeface="Wingdings" panose="05000000000000000000" pitchFamily="2" charset="2"/>
                </a:rPr>
                <a:t>text</a:t>
              </a:r>
              <a:endParaRPr lang="ko-KR" altLang="en-US" sz="4000" dirty="0">
                <a:solidFill>
                  <a:schemeClr val="accent1"/>
                </a:solidFill>
                <a:latin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183998" y="3650133"/>
              <a:ext cx="3991174" cy="1828598"/>
              <a:chOff x="2183998" y="3650133"/>
              <a:chExt cx="3991174" cy="1828598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2183998" y="3650133"/>
                <a:ext cx="3991174" cy="877171"/>
              </a:xfrm>
              <a:prstGeom prst="rect">
                <a:avLst/>
              </a:prstGeom>
              <a:noFill/>
            </p:spPr>
            <p:txBody>
              <a:bodyPr wrap="none" lIns="137168" tIns="68584" rIns="137168" bIns="68584" rtlCol="0">
                <a:spAutoFit/>
              </a:bodyPr>
              <a:lstStyle/>
              <a:p>
                <a:pPr algn="ctr"/>
                <a:r>
                  <a:rPr lang="ko-KR" altLang="en-US" sz="4800" b="1" dirty="0">
                    <a:solidFill>
                      <a:schemeClr val="accent1"/>
                    </a:solidFill>
                    <a:latin typeface="Lato Regular"/>
                    <a:cs typeface="Lato Regular"/>
                  </a:rPr>
                  <a:t>기계 번역 </a:t>
                </a:r>
                <a:r>
                  <a:rPr lang="en-US" altLang="ko-KR" sz="4800" b="1" dirty="0">
                    <a:solidFill>
                      <a:schemeClr val="accent1"/>
                    </a:solidFill>
                    <a:latin typeface="Lato Regular"/>
                    <a:cs typeface="Lato Regular"/>
                  </a:rPr>
                  <a:t>API</a:t>
                </a:r>
                <a:endParaRPr lang="id-ID" sz="4800" b="1" dirty="0">
                  <a:solidFill>
                    <a:schemeClr val="accent1"/>
                  </a:solidFill>
                  <a:latin typeface="Lato Regular"/>
                  <a:cs typeface="Lato Regular"/>
                </a:endParaRPr>
              </a:p>
            </p:txBody>
          </p:sp>
          <p:sp>
            <p:nvSpPr>
              <p:cNvPr id="12" name="Freeform 118"/>
              <p:cNvSpPr>
                <a:spLocks noChangeArrowheads="1"/>
              </p:cNvSpPr>
              <p:nvPr/>
            </p:nvSpPr>
            <p:spPr bwMode="auto">
              <a:xfrm>
                <a:off x="2309453" y="4838832"/>
                <a:ext cx="639733" cy="639899"/>
              </a:xfrm>
              <a:custGeom>
                <a:avLst/>
                <a:gdLst>
                  <a:gd name="T0" fmla="*/ 38763987 w 602"/>
                  <a:gd name="T1" fmla="*/ 78441997 h 602"/>
                  <a:gd name="T2" fmla="*/ 38763987 w 602"/>
                  <a:gd name="T3" fmla="*/ 78441997 h 602"/>
                  <a:gd name="T4" fmla="*/ 0 w 602"/>
                  <a:gd name="T5" fmla="*/ 38763987 h 602"/>
                  <a:gd name="T6" fmla="*/ 38763987 w 602"/>
                  <a:gd name="T7" fmla="*/ 0 h 602"/>
                  <a:gd name="T8" fmla="*/ 78441997 w 602"/>
                  <a:gd name="T9" fmla="*/ 38763987 h 602"/>
                  <a:gd name="T10" fmla="*/ 38763987 w 602"/>
                  <a:gd name="T11" fmla="*/ 78441997 h 602"/>
                  <a:gd name="T12" fmla="*/ 38763987 w 602"/>
                  <a:gd name="T13" fmla="*/ 7439717 h 602"/>
                  <a:gd name="T14" fmla="*/ 38763987 w 602"/>
                  <a:gd name="T15" fmla="*/ 7439717 h 602"/>
                  <a:gd name="T16" fmla="*/ 7439717 w 602"/>
                  <a:gd name="T17" fmla="*/ 38763987 h 602"/>
                  <a:gd name="T18" fmla="*/ 38763987 w 602"/>
                  <a:gd name="T19" fmla="*/ 71002280 h 602"/>
                  <a:gd name="T20" fmla="*/ 71002280 w 602"/>
                  <a:gd name="T21" fmla="*/ 38763987 h 602"/>
                  <a:gd name="T22" fmla="*/ 38763987 w 602"/>
                  <a:gd name="T23" fmla="*/ 7439717 h 602"/>
                  <a:gd name="T24" fmla="*/ 56253627 w 602"/>
                  <a:gd name="T25" fmla="*/ 31455051 h 602"/>
                  <a:gd name="T26" fmla="*/ 56253627 w 602"/>
                  <a:gd name="T27" fmla="*/ 31455051 h 602"/>
                  <a:gd name="T28" fmla="*/ 36937024 w 602"/>
                  <a:gd name="T29" fmla="*/ 51685677 h 602"/>
                  <a:gd name="T30" fmla="*/ 36937024 w 602"/>
                  <a:gd name="T31" fmla="*/ 51685677 h 602"/>
                  <a:gd name="T32" fmla="*/ 34196037 w 602"/>
                  <a:gd name="T33" fmla="*/ 52598978 h 602"/>
                  <a:gd name="T34" fmla="*/ 31324631 w 602"/>
                  <a:gd name="T35" fmla="*/ 51685677 h 602"/>
                  <a:gd name="T36" fmla="*/ 31324631 w 602"/>
                  <a:gd name="T37" fmla="*/ 51685677 h 602"/>
                  <a:gd name="T38" fmla="*/ 20361046 w 602"/>
                  <a:gd name="T39" fmla="*/ 40591311 h 602"/>
                  <a:gd name="T40" fmla="*/ 20361046 w 602"/>
                  <a:gd name="T41" fmla="*/ 40591311 h 602"/>
                  <a:gd name="T42" fmla="*/ 19447384 w 602"/>
                  <a:gd name="T43" fmla="*/ 37850325 h 602"/>
                  <a:gd name="T44" fmla="*/ 23102033 w 602"/>
                  <a:gd name="T45" fmla="*/ 34196037 h 602"/>
                  <a:gd name="T46" fmla="*/ 25842658 w 602"/>
                  <a:gd name="T47" fmla="*/ 35109700 h 602"/>
                  <a:gd name="T48" fmla="*/ 25842658 w 602"/>
                  <a:gd name="T49" fmla="*/ 35109700 h 602"/>
                  <a:gd name="T50" fmla="*/ 34196037 w 602"/>
                  <a:gd name="T51" fmla="*/ 43462718 h 602"/>
                  <a:gd name="T52" fmla="*/ 51685677 w 602"/>
                  <a:gd name="T53" fmla="*/ 26756320 h 602"/>
                  <a:gd name="T54" fmla="*/ 51685677 w 602"/>
                  <a:gd name="T55" fmla="*/ 26756320 h 602"/>
                  <a:gd name="T56" fmla="*/ 53512640 w 602"/>
                  <a:gd name="T57" fmla="*/ 25842658 h 602"/>
                  <a:gd name="T58" fmla="*/ 57167289 w 602"/>
                  <a:gd name="T59" fmla="*/ 29497307 h 602"/>
                  <a:gd name="T60" fmla="*/ 56253627 w 602"/>
                  <a:gd name="T61" fmla="*/ 31455051 h 602"/>
                  <a:gd name="T62" fmla="*/ 56253627 w 602"/>
                  <a:gd name="T63" fmla="*/ 25842658 h 602"/>
                  <a:gd name="T64" fmla="*/ 56253627 w 602"/>
                  <a:gd name="T65" fmla="*/ 25842658 h 602"/>
                  <a:gd name="T66" fmla="*/ 25842658 w 602"/>
                  <a:gd name="T67" fmla="*/ 56253627 h 602"/>
                  <a:gd name="T68" fmla="*/ 25842658 w 602"/>
                  <a:gd name="T69" fmla="*/ 56253627 h 602"/>
                  <a:gd name="T70" fmla="*/ 52598978 w 602"/>
                  <a:gd name="T71" fmla="*/ 56253627 h 602"/>
                  <a:gd name="T72" fmla="*/ 52598978 w 602"/>
                  <a:gd name="T73" fmla="*/ 56253627 h 602"/>
                  <a:gd name="T74" fmla="*/ 56253627 w 602"/>
                  <a:gd name="T75" fmla="*/ 52598978 h 602"/>
                  <a:gd name="T76" fmla="*/ 56253627 w 602"/>
                  <a:gd name="T77" fmla="*/ 52598978 h 60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602" h="602">
                    <a:moveTo>
                      <a:pt x="297" y="601"/>
                    </a:moveTo>
                    <a:lnTo>
                      <a:pt x="297" y="601"/>
                    </a:lnTo>
                    <a:cubicBezTo>
                      <a:pt x="135" y="601"/>
                      <a:pt x="0" y="467"/>
                      <a:pt x="0" y="297"/>
                    </a:cubicBezTo>
                    <a:cubicBezTo>
                      <a:pt x="0" y="135"/>
                      <a:pt x="135" y="0"/>
                      <a:pt x="297" y="0"/>
                    </a:cubicBezTo>
                    <a:cubicBezTo>
                      <a:pt x="467" y="0"/>
                      <a:pt x="601" y="135"/>
                      <a:pt x="601" y="297"/>
                    </a:cubicBezTo>
                    <a:cubicBezTo>
                      <a:pt x="601" y="467"/>
                      <a:pt x="467" y="601"/>
                      <a:pt x="297" y="601"/>
                    </a:cubicBezTo>
                    <a:close/>
                    <a:moveTo>
                      <a:pt x="297" y="57"/>
                    </a:moveTo>
                    <a:lnTo>
                      <a:pt x="297" y="57"/>
                    </a:lnTo>
                    <a:cubicBezTo>
                      <a:pt x="163" y="57"/>
                      <a:pt x="57" y="163"/>
                      <a:pt x="57" y="297"/>
                    </a:cubicBezTo>
                    <a:cubicBezTo>
                      <a:pt x="57" y="431"/>
                      <a:pt x="163" y="544"/>
                      <a:pt x="297" y="544"/>
                    </a:cubicBezTo>
                    <a:cubicBezTo>
                      <a:pt x="431" y="544"/>
                      <a:pt x="544" y="431"/>
                      <a:pt x="544" y="297"/>
                    </a:cubicBezTo>
                    <a:cubicBezTo>
                      <a:pt x="544" y="163"/>
                      <a:pt x="431" y="57"/>
                      <a:pt x="297" y="57"/>
                    </a:cubicBezTo>
                    <a:close/>
                    <a:moveTo>
                      <a:pt x="431" y="241"/>
                    </a:moveTo>
                    <a:lnTo>
                      <a:pt x="431" y="241"/>
                    </a:lnTo>
                    <a:cubicBezTo>
                      <a:pt x="283" y="396"/>
                      <a:pt x="283" y="396"/>
                      <a:pt x="283" y="396"/>
                    </a:cubicBezTo>
                    <a:cubicBezTo>
                      <a:pt x="276" y="403"/>
                      <a:pt x="269" y="403"/>
                      <a:pt x="262" y="403"/>
                    </a:cubicBezTo>
                    <a:cubicBezTo>
                      <a:pt x="255" y="403"/>
                      <a:pt x="248" y="403"/>
                      <a:pt x="240" y="396"/>
                    </a:cubicBezTo>
                    <a:cubicBezTo>
                      <a:pt x="156" y="311"/>
                      <a:pt x="156" y="311"/>
                      <a:pt x="156" y="311"/>
                    </a:cubicBezTo>
                    <a:cubicBezTo>
                      <a:pt x="149" y="304"/>
                      <a:pt x="149" y="297"/>
                      <a:pt x="149" y="290"/>
                    </a:cubicBezTo>
                    <a:cubicBezTo>
                      <a:pt x="149" y="276"/>
                      <a:pt x="163" y="262"/>
                      <a:pt x="177" y="262"/>
                    </a:cubicBezTo>
                    <a:cubicBezTo>
                      <a:pt x="184" y="262"/>
                      <a:pt x="191" y="262"/>
                      <a:pt x="198" y="269"/>
                    </a:cubicBezTo>
                    <a:cubicBezTo>
                      <a:pt x="262" y="333"/>
                      <a:pt x="262" y="333"/>
                      <a:pt x="262" y="333"/>
                    </a:cubicBezTo>
                    <a:cubicBezTo>
                      <a:pt x="396" y="205"/>
                      <a:pt x="396" y="205"/>
                      <a:pt x="396" y="205"/>
                    </a:cubicBezTo>
                    <a:cubicBezTo>
                      <a:pt x="396" y="198"/>
                      <a:pt x="403" y="198"/>
                      <a:pt x="410" y="198"/>
                    </a:cubicBezTo>
                    <a:cubicBezTo>
                      <a:pt x="431" y="198"/>
                      <a:pt x="438" y="205"/>
                      <a:pt x="438" y="226"/>
                    </a:cubicBezTo>
                    <a:cubicBezTo>
                      <a:pt x="438" y="234"/>
                      <a:pt x="438" y="241"/>
                      <a:pt x="431" y="241"/>
                    </a:cubicBezTo>
                    <a:close/>
                    <a:moveTo>
                      <a:pt x="431" y="198"/>
                    </a:moveTo>
                    <a:lnTo>
                      <a:pt x="431" y="198"/>
                    </a:lnTo>
                    <a:close/>
                    <a:moveTo>
                      <a:pt x="198" y="431"/>
                    </a:moveTo>
                    <a:lnTo>
                      <a:pt x="198" y="431"/>
                    </a:lnTo>
                    <a:close/>
                    <a:moveTo>
                      <a:pt x="403" y="431"/>
                    </a:moveTo>
                    <a:lnTo>
                      <a:pt x="403" y="431"/>
                    </a:lnTo>
                    <a:close/>
                    <a:moveTo>
                      <a:pt x="431" y="403"/>
                    </a:moveTo>
                    <a:lnTo>
                      <a:pt x="431" y="40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701"/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2309453" y="4528919"/>
              <a:ext cx="3987461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40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5097406" y="1285490"/>
            <a:ext cx="8069518" cy="1079853"/>
            <a:chOff x="1288655" y="1285490"/>
            <a:chExt cx="2808358" cy="1079853"/>
          </a:xfrm>
        </p:grpSpPr>
        <p:sp>
          <p:nvSpPr>
            <p:cNvPr id="26" name="Rectangle 1"/>
            <p:cNvSpPr>
              <a:spLocks/>
            </p:cNvSpPr>
            <p:nvPr/>
          </p:nvSpPr>
          <p:spPr bwMode="auto">
            <a:xfrm>
              <a:off x="1288655" y="1285490"/>
              <a:ext cx="2808358" cy="83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5401" b="1" dirty="0">
                  <a:solidFill>
                    <a:schemeClr val="tx2"/>
                  </a:solidFill>
                  <a:latin typeface="Lato Regular"/>
                  <a:ea typeface="ＭＳ Ｐゴシック" charset="0"/>
                  <a:cs typeface="Lato Regular"/>
                  <a:sym typeface="Bebas Neue" charset="0"/>
                </a:rPr>
                <a:t>Development Environment</a:t>
              </a:r>
            </a:p>
          </p:txBody>
        </p:sp>
        <p:sp>
          <p:nvSpPr>
            <p:cNvPr id="27" name="Rectangle 76"/>
            <p:cNvSpPr/>
            <p:nvPr/>
          </p:nvSpPr>
          <p:spPr>
            <a:xfrm>
              <a:off x="1323061" y="2319624"/>
              <a:ext cx="273953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11" name="Oval 20"/>
          <p:cNvSpPr/>
          <p:nvPr/>
        </p:nvSpPr>
        <p:spPr>
          <a:xfrm>
            <a:off x="2651129" y="4035748"/>
            <a:ext cx="3240360" cy="3241204"/>
          </a:xfrm>
          <a:prstGeom prst="ellipse">
            <a:avLst/>
          </a:prstGeom>
          <a:noFill/>
          <a:ln w="69850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/>
          </a:p>
        </p:txBody>
      </p:sp>
      <p:sp>
        <p:nvSpPr>
          <p:cNvPr id="13" name="Arc 21"/>
          <p:cNvSpPr/>
          <p:nvPr/>
        </p:nvSpPr>
        <p:spPr>
          <a:xfrm>
            <a:off x="2652821" y="4037440"/>
            <a:ext cx="3236976" cy="3237819"/>
          </a:xfrm>
          <a:prstGeom prst="arc">
            <a:avLst>
              <a:gd name="adj1" fmla="val 10766207"/>
              <a:gd name="adj2" fmla="val 0"/>
            </a:avLst>
          </a:prstGeom>
          <a:ln w="6985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/>
          </a:p>
        </p:txBody>
      </p:sp>
      <p:sp>
        <p:nvSpPr>
          <p:cNvPr id="14" name="Oval 22"/>
          <p:cNvSpPr/>
          <p:nvPr/>
        </p:nvSpPr>
        <p:spPr>
          <a:xfrm>
            <a:off x="5891489" y="4035748"/>
            <a:ext cx="3240360" cy="3241204"/>
          </a:xfrm>
          <a:prstGeom prst="ellipse">
            <a:avLst/>
          </a:prstGeom>
          <a:noFill/>
          <a:ln w="69850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/>
          </a:p>
        </p:txBody>
      </p:sp>
      <p:sp>
        <p:nvSpPr>
          <p:cNvPr id="15" name="Arc 23"/>
          <p:cNvSpPr/>
          <p:nvPr/>
        </p:nvSpPr>
        <p:spPr>
          <a:xfrm rot="10800000">
            <a:off x="5893181" y="4037440"/>
            <a:ext cx="3236976" cy="3237819"/>
          </a:xfrm>
          <a:prstGeom prst="arc">
            <a:avLst>
              <a:gd name="adj1" fmla="val 10766207"/>
              <a:gd name="adj2" fmla="val 0"/>
            </a:avLst>
          </a:prstGeom>
          <a:ln w="698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/>
          </a:p>
        </p:txBody>
      </p:sp>
      <p:sp>
        <p:nvSpPr>
          <p:cNvPr id="16" name="Oval 24"/>
          <p:cNvSpPr/>
          <p:nvPr/>
        </p:nvSpPr>
        <p:spPr>
          <a:xfrm>
            <a:off x="9130456" y="4035748"/>
            <a:ext cx="3240360" cy="3241204"/>
          </a:xfrm>
          <a:prstGeom prst="ellipse">
            <a:avLst/>
          </a:prstGeom>
          <a:noFill/>
          <a:ln w="69850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/>
          </a:p>
        </p:txBody>
      </p:sp>
      <p:sp>
        <p:nvSpPr>
          <p:cNvPr id="17" name="Arc 25"/>
          <p:cNvSpPr/>
          <p:nvPr/>
        </p:nvSpPr>
        <p:spPr>
          <a:xfrm>
            <a:off x="9132146" y="4037440"/>
            <a:ext cx="3236976" cy="3237819"/>
          </a:xfrm>
          <a:prstGeom prst="arc">
            <a:avLst>
              <a:gd name="adj1" fmla="val 10766207"/>
              <a:gd name="adj2" fmla="val 0"/>
            </a:avLst>
          </a:prstGeom>
          <a:ln w="6985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/>
          </a:p>
        </p:txBody>
      </p:sp>
      <p:sp>
        <p:nvSpPr>
          <p:cNvPr id="32" name="Freeform 38"/>
          <p:cNvSpPr>
            <a:spLocks noChangeArrowheads="1"/>
          </p:cNvSpPr>
          <p:nvPr/>
        </p:nvSpPr>
        <p:spPr bwMode="auto">
          <a:xfrm>
            <a:off x="10590881" y="4592581"/>
            <a:ext cx="306719" cy="694337"/>
          </a:xfrm>
          <a:custGeom>
            <a:avLst/>
            <a:gdLst>
              <a:gd name="T0" fmla="*/ 26 w 205"/>
              <a:gd name="T1" fmla="*/ 443 h 453"/>
              <a:gd name="T2" fmla="*/ 26 w 205"/>
              <a:gd name="T3" fmla="*/ 443 h 453"/>
              <a:gd name="T4" fmla="*/ 106 w 205"/>
              <a:gd name="T5" fmla="*/ 266 h 453"/>
              <a:gd name="T6" fmla="*/ 8 w 205"/>
              <a:gd name="T7" fmla="*/ 212 h 453"/>
              <a:gd name="T8" fmla="*/ 186 w 205"/>
              <a:gd name="T9" fmla="*/ 0 h 453"/>
              <a:gd name="T10" fmla="*/ 106 w 205"/>
              <a:gd name="T11" fmla="*/ 187 h 453"/>
              <a:gd name="T12" fmla="*/ 204 w 205"/>
              <a:gd name="T13" fmla="*/ 240 h 453"/>
              <a:gd name="T14" fmla="*/ 26 w 205"/>
              <a:gd name="T15" fmla="*/ 443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453">
                <a:moveTo>
                  <a:pt x="26" y="443"/>
                </a:moveTo>
                <a:lnTo>
                  <a:pt x="26" y="443"/>
                </a:lnTo>
                <a:cubicBezTo>
                  <a:pt x="17" y="443"/>
                  <a:pt x="106" y="266"/>
                  <a:pt x="106" y="266"/>
                </a:cubicBezTo>
                <a:cubicBezTo>
                  <a:pt x="97" y="257"/>
                  <a:pt x="8" y="231"/>
                  <a:pt x="8" y="212"/>
                </a:cubicBezTo>
                <a:cubicBezTo>
                  <a:pt x="0" y="196"/>
                  <a:pt x="177" y="0"/>
                  <a:pt x="186" y="0"/>
                </a:cubicBezTo>
                <a:cubicBezTo>
                  <a:pt x="186" y="9"/>
                  <a:pt x="106" y="177"/>
                  <a:pt x="106" y="187"/>
                </a:cubicBezTo>
                <a:cubicBezTo>
                  <a:pt x="114" y="196"/>
                  <a:pt x="204" y="222"/>
                  <a:pt x="204" y="240"/>
                </a:cubicBezTo>
                <a:cubicBezTo>
                  <a:pt x="204" y="249"/>
                  <a:pt x="35" y="452"/>
                  <a:pt x="26" y="4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/>
          </a:p>
        </p:txBody>
      </p:sp>
      <p:sp>
        <p:nvSpPr>
          <p:cNvPr id="35" name="Freeform 39"/>
          <p:cNvSpPr>
            <a:spLocks noChangeArrowheads="1"/>
          </p:cNvSpPr>
          <p:nvPr/>
        </p:nvSpPr>
        <p:spPr bwMode="auto">
          <a:xfrm>
            <a:off x="7225230" y="4673784"/>
            <a:ext cx="595833" cy="595987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/>
          </a:p>
        </p:txBody>
      </p:sp>
      <p:sp>
        <p:nvSpPr>
          <p:cNvPr id="37" name="Oval 22"/>
          <p:cNvSpPr/>
          <p:nvPr/>
        </p:nvSpPr>
        <p:spPr>
          <a:xfrm>
            <a:off x="5926671" y="8060159"/>
            <a:ext cx="3240360" cy="3241204"/>
          </a:xfrm>
          <a:prstGeom prst="ellipse">
            <a:avLst/>
          </a:prstGeom>
          <a:noFill/>
          <a:ln w="69850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/>
          </a:p>
        </p:txBody>
      </p:sp>
      <p:sp>
        <p:nvSpPr>
          <p:cNvPr id="38" name="Arc 23"/>
          <p:cNvSpPr/>
          <p:nvPr/>
        </p:nvSpPr>
        <p:spPr>
          <a:xfrm rot="10800000">
            <a:off x="5928363" y="8061851"/>
            <a:ext cx="3236976" cy="3237819"/>
          </a:xfrm>
          <a:prstGeom prst="arc">
            <a:avLst>
              <a:gd name="adj1" fmla="val 10766207"/>
              <a:gd name="adj2" fmla="val 0"/>
            </a:avLst>
          </a:prstGeom>
          <a:ln w="698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/>
          </a:p>
        </p:txBody>
      </p:sp>
      <p:sp>
        <p:nvSpPr>
          <p:cNvPr id="39" name="Oval 24"/>
          <p:cNvSpPr/>
          <p:nvPr/>
        </p:nvSpPr>
        <p:spPr>
          <a:xfrm>
            <a:off x="9165638" y="8060159"/>
            <a:ext cx="3240360" cy="3241204"/>
          </a:xfrm>
          <a:prstGeom prst="ellipse">
            <a:avLst/>
          </a:prstGeom>
          <a:noFill/>
          <a:ln w="69850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/>
          </a:p>
        </p:txBody>
      </p:sp>
      <p:sp>
        <p:nvSpPr>
          <p:cNvPr id="40" name="Arc 25"/>
          <p:cNvSpPr/>
          <p:nvPr/>
        </p:nvSpPr>
        <p:spPr>
          <a:xfrm>
            <a:off x="9167328" y="8061851"/>
            <a:ext cx="3236976" cy="3237819"/>
          </a:xfrm>
          <a:prstGeom prst="arc">
            <a:avLst>
              <a:gd name="adj1" fmla="val 10766207"/>
              <a:gd name="adj2" fmla="val 0"/>
            </a:avLst>
          </a:prstGeom>
          <a:ln w="6985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/>
          </a:p>
        </p:txBody>
      </p:sp>
      <p:sp>
        <p:nvSpPr>
          <p:cNvPr id="45" name="Freeform 38"/>
          <p:cNvSpPr>
            <a:spLocks noChangeArrowheads="1"/>
          </p:cNvSpPr>
          <p:nvPr/>
        </p:nvSpPr>
        <p:spPr bwMode="auto">
          <a:xfrm>
            <a:off x="10626063" y="8616992"/>
            <a:ext cx="306719" cy="694337"/>
          </a:xfrm>
          <a:custGeom>
            <a:avLst/>
            <a:gdLst>
              <a:gd name="T0" fmla="*/ 26 w 205"/>
              <a:gd name="T1" fmla="*/ 443 h 453"/>
              <a:gd name="T2" fmla="*/ 26 w 205"/>
              <a:gd name="T3" fmla="*/ 443 h 453"/>
              <a:gd name="T4" fmla="*/ 106 w 205"/>
              <a:gd name="T5" fmla="*/ 266 h 453"/>
              <a:gd name="T6" fmla="*/ 8 w 205"/>
              <a:gd name="T7" fmla="*/ 212 h 453"/>
              <a:gd name="T8" fmla="*/ 186 w 205"/>
              <a:gd name="T9" fmla="*/ 0 h 453"/>
              <a:gd name="T10" fmla="*/ 106 w 205"/>
              <a:gd name="T11" fmla="*/ 187 h 453"/>
              <a:gd name="T12" fmla="*/ 204 w 205"/>
              <a:gd name="T13" fmla="*/ 240 h 453"/>
              <a:gd name="T14" fmla="*/ 26 w 205"/>
              <a:gd name="T15" fmla="*/ 443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453">
                <a:moveTo>
                  <a:pt x="26" y="443"/>
                </a:moveTo>
                <a:lnTo>
                  <a:pt x="26" y="443"/>
                </a:lnTo>
                <a:cubicBezTo>
                  <a:pt x="17" y="443"/>
                  <a:pt x="106" y="266"/>
                  <a:pt x="106" y="266"/>
                </a:cubicBezTo>
                <a:cubicBezTo>
                  <a:pt x="97" y="257"/>
                  <a:pt x="8" y="231"/>
                  <a:pt x="8" y="212"/>
                </a:cubicBezTo>
                <a:cubicBezTo>
                  <a:pt x="0" y="196"/>
                  <a:pt x="177" y="0"/>
                  <a:pt x="186" y="0"/>
                </a:cubicBezTo>
                <a:cubicBezTo>
                  <a:pt x="186" y="9"/>
                  <a:pt x="106" y="177"/>
                  <a:pt x="106" y="187"/>
                </a:cubicBezTo>
                <a:cubicBezTo>
                  <a:pt x="114" y="196"/>
                  <a:pt x="204" y="222"/>
                  <a:pt x="204" y="240"/>
                </a:cubicBezTo>
                <a:cubicBezTo>
                  <a:pt x="204" y="249"/>
                  <a:pt x="35" y="452"/>
                  <a:pt x="26" y="4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/>
          </a:p>
        </p:txBody>
      </p:sp>
      <p:sp>
        <p:nvSpPr>
          <p:cNvPr id="46" name="Freeform 39"/>
          <p:cNvSpPr>
            <a:spLocks noChangeArrowheads="1"/>
          </p:cNvSpPr>
          <p:nvPr/>
        </p:nvSpPr>
        <p:spPr bwMode="auto">
          <a:xfrm>
            <a:off x="7260412" y="8698195"/>
            <a:ext cx="595833" cy="595987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68586" tIns="34293" rIns="68586" bIns="34293" anchor="ctr"/>
          <a:lstStyle/>
          <a:p>
            <a:pPr>
              <a:defRPr/>
            </a:pPr>
            <a:endParaRPr lang="en-US" sz="2701" dirty="0"/>
          </a:p>
        </p:txBody>
      </p:sp>
      <p:sp>
        <p:nvSpPr>
          <p:cNvPr id="2" name="TextBox 1"/>
          <p:cNvSpPr txBox="1"/>
          <p:nvPr/>
        </p:nvSpPr>
        <p:spPr>
          <a:xfrm>
            <a:off x="3045728" y="4923892"/>
            <a:ext cx="2453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041B3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Alexa Skills Kit</a:t>
            </a:r>
            <a:endParaRPr lang="ko-KR" altLang="en-US" sz="4000" dirty="0">
              <a:solidFill>
                <a:srgbClr val="041B31"/>
              </a:solidFill>
              <a:latin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49512" y="5006961"/>
            <a:ext cx="2453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002060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AWS Lambda</a:t>
            </a:r>
            <a:endParaRPr lang="ko-KR" altLang="en-US" sz="4000" dirty="0">
              <a:solidFill>
                <a:srgbClr val="002060"/>
              </a:solidFill>
              <a:latin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339242" y="5324578"/>
            <a:ext cx="285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accent5">
                    <a:lumMod val="50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S3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31353" y="8711264"/>
            <a:ext cx="24539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>
                <a:solidFill>
                  <a:schemeClr val="accent6">
                    <a:lumMod val="50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Naver</a:t>
            </a:r>
            <a:endParaRPr lang="en-US" altLang="ko-KR" sz="4000" dirty="0">
              <a:solidFill>
                <a:schemeClr val="accent6">
                  <a:lumMod val="50000"/>
                </a:schemeClr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  <a:p>
            <a:pPr algn="ctr"/>
            <a:r>
              <a:rPr lang="ko-KR" altLang="en-US" sz="4000" b="1" dirty="0">
                <a:solidFill>
                  <a:schemeClr val="accent6">
                    <a:lumMod val="50000"/>
                  </a:schemeClr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기계 번역</a:t>
            </a:r>
            <a:endParaRPr lang="en-US" altLang="ko-KR" sz="4000" b="1" dirty="0">
              <a:solidFill>
                <a:schemeClr val="accent6">
                  <a:lumMod val="50000"/>
                </a:schemeClr>
              </a:solidFill>
              <a:latin typeface="Lato Heavy" panose="020F0502020204030203" pitchFamily="34" charset="0"/>
              <a:cs typeface="Lato Heavy" panose="020F0502020204030203" pitchFamily="34" charset="0"/>
            </a:endParaRPr>
          </a:p>
          <a:p>
            <a:pPr algn="ctr"/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API</a:t>
            </a:r>
            <a:endParaRPr lang="ko-KR" altLang="en-US" sz="4000" dirty="0">
              <a:solidFill>
                <a:schemeClr val="accent6">
                  <a:lumMod val="50000"/>
                </a:schemeClr>
              </a:solidFill>
              <a:latin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552447" y="8711264"/>
            <a:ext cx="24539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>
                <a:solidFill>
                  <a:schemeClr val="accent6">
                    <a:lumMod val="50000"/>
                  </a:schemeClr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Naver</a:t>
            </a:r>
            <a:endParaRPr lang="en-US" altLang="ko-KR" sz="4000" dirty="0">
              <a:solidFill>
                <a:schemeClr val="accent6">
                  <a:lumMod val="50000"/>
                </a:schemeClr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  <a:p>
            <a:pPr algn="ctr"/>
            <a:r>
              <a:rPr lang="ko-KR" altLang="en-US" sz="4000" b="1" dirty="0">
                <a:solidFill>
                  <a:schemeClr val="accent6">
                    <a:lumMod val="50000"/>
                  </a:schemeClr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음성 합성</a:t>
            </a:r>
            <a:endParaRPr lang="en-US" altLang="ko-KR" sz="4000" b="1" dirty="0">
              <a:solidFill>
                <a:schemeClr val="accent6">
                  <a:lumMod val="50000"/>
                </a:schemeClr>
              </a:solidFill>
              <a:latin typeface="Lato Heavy" panose="020F0502020204030203" pitchFamily="34" charset="0"/>
              <a:cs typeface="Lato Heavy" panose="020F0502020204030203" pitchFamily="34" charset="0"/>
            </a:endParaRPr>
          </a:p>
          <a:p>
            <a:pPr algn="ctr"/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API</a:t>
            </a:r>
            <a:endParaRPr lang="ko-KR" altLang="en-US" sz="4000" dirty="0">
              <a:solidFill>
                <a:schemeClr val="accent6">
                  <a:lumMod val="50000"/>
                </a:schemeClr>
              </a:solidFill>
              <a:latin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28" name="Oval 20"/>
          <p:cNvSpPr/>
          <p:nvPr/>
        </p:nvSpPr>
        <p:spPr>
          <a:xfrm rot="10800000">
            <a:off x="12387553" y="4037441"/>
            <a:ext cx="3240360" cy="3241204"/>
          </a:xfrm>
          <a:prstGeom prst="ellipse">
            <a:avLst/>
          </a:prstGeom>
          <a:noFill/>
          <a:ln w="69850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/>
          </a:p>
        </p:txBody>
      </p:sp>
      <p:sp>
        <p:nvSpPr>
          <p:cNvPr id="29" name="Arc 21"/>
          <p:cNvSpPr/>
          <p:nvPr/>
        </p:nvSpPr>
        <p:spPr>
          <a:xfrm rot="10800000">
            <a:off x="12389245" y="4039133"/>
            <a:ext cx="3236976" cy="3237819"/>
          </a:xfrm>
          <a:prstGeom prst="arc">
            <a:avLst>
              <a:gd name="adj1" fmla="val 10766207"/>
              <a:gd name="adj2" fmla="val 0"/>
            </a:avLst>
          </a:prstGeom>
          <a:ln w="6985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37168" tIns="68584" rIns="137168" bIns="68584" rtlCol="0" anchor="ctr"/>
          <a:lstStyle/>
          <a:p>
            <a:pPr algn="ctr"/>
            <a:endParaRPr lang="en-US" sz="2701"/>
          </a:p>
        </p:txBody>
      </p:sp>
      <p:sp>
        <p:nvSpPr>
          <p:cNvPr id="30" name="TextBox 29"/>
          <p:cNvSpPr txBox="1"/>
          <p:nvPr/>
        </p:nvSpPr>
        <p:spPr>
          <a:xfrm>
            <a:off x="12588779" y="5233361"/>
            <a:ext cx="2837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>
                <a:solidFill>
                  <a:srgbClr val="041B31"/>
                </a:solidFill>
                <a:latin typeface="Lato Heavy" panose="020F0502020204030203" pitchFamily="34" charset="0"/>
                <a:cs typeface="Lato Heavy" panose="020F0502020204030203" pitchFamily="34" charset="0"/>
              </a:rPr>
              <a:t>DynamoDB</a:t>
            </a:r>
            <a:endParaRPr lang="ko-KR" altLang="en-US" sz="4000" dirty="0">
              <a:solidFill>
                <a:srgbClr val="041B31"/>
              </a:solidFill>
              <a:latin typeface="Lato Heavy" panose="020F0502020204030203" pitchFamily="34" charset="0"/>
              <a:cs typeface="Lato Heavy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43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6992194" y="1285490"/>
            <a:ext cx="4279917" cy="1079853"/>
            <a:chOff x="1323061" y="1285490"/>
            <a:chExt cx="2739533" cy="1079853"/>
          </a:xfrm>
        </p:grpSpPr>
        <p:sp>
          <p:nvSpPr>
            <p:cNvPr id="26" name="Rectangle 1"/>
            <p:cNvSpPr>
              <a:spLocks/>
            </p:cNvSpPr>
            <p:nvPr/>
          </p:nvSpPr>
          <p:spPr bwMode="auto">
            <a:xfrm>
              <a:off x="1499518" y="1285490"/>
              <a:ext cx="2386631" cy="83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5401" b="1" dirty="0">
                  <a:solidFill>
                    <a:schemeClr val="tx2"/>
                  </a:solidFill>
                  <a:latin typeface="Lato Regular"/>
                  <a:ea typeface="ＭＳ Ｐゴシック" charset="0"/>
                  <a:cs typeface="Lato Regular"/>
                  <a:sym typeface="Bebas Neue" charset="0"/>
                </a:rPr>
                <a:t>Architecture</a:t>
              </a:r>
            </a:p>
          </p:txBody>
        </p:sp>
        <p:sp>
          <p:nvSpPr>
            <p:cNvPr id="27" name="Rectangle 76"/>
            <p:cNvSpPr/>
            <p:nvPr/>
          </p:nvSpPr>
          <p:spPr>
            <a:xfrm>
              <a:off x="1323061" y="2319624"/>
              <a:ext cx="273953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86521" y="2823071"/>
            <a:ext cx="1734480" cy="3453112"/>
            <a:chOff x="1626076" y="2823071"/>
            <a:chExt cx="2666889" cy="3453112"/>
          </a:xfrm>
        </p:grpSpPr>
        <p:sp>
          <p:nvSpPr>
            <p:cNvPr id="40" name="Rounded Rectangle 64"/>
            <p:cNvSpPr/>
            <p:nvPr/>
          </p:nvSpPr>
          <p:spPr>
            <a:xfrm>
              <a:off x="1626076" y="2823071"/>
              <a:ext cx="2666889" cy="3453112"/>
            </a:xfrm>
            <a:prstGeom prst="roundRect">
              <a:avLst>
                <a:gd name="adj" fmla="val 963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/>
            </a:p>
          </p:txBody>
        </p:sp>
        <p:sp>
          <p:nvSpPr>
            <p:cNvPr id="41" name="Freeform 46"/>
            <p:cNvSpPr>
              <a:spLocks noChangeArrowheads="1"/>
            </p:cNvSpPr>
            <p:nvPr/>
          </p:nvSpPr>
          <p:spPr bwMode="auto">
            <a:xfrm>
              <a:off x="2513492" y="3923410"/>
              <a:ext cx="1016739" cy="892467"/>
            </a:xfrm>
            <a:custGeom>
              <a:avLst/>
              <a:gdLst>
                <a:gd name="T0" fmla="*/ 363 w 461"/>
                <a:gd name="T1" fmla="*/ 336 h 443"/>
                <a:gd name="T2" fmla="*/ 363 w 461"/>
                <a:gd name="T3" fmla="*/ 336 h 443"/>
                <a:gd name="T4" fmla="*/ 284 w 461"/>
                <a:gd name="T5" fmla="*/ 248 h 443"/>
                <a:gd name="T6" fmla="*/ 310 w 461"/>
                <a:gd name="T7" fmla="*/ 195 h 443"/>
                <a:gd name="T8" fmla="*/ 328 w 461"/>
                <a:gd name="T9" fmla="*/ 151 h 443"/>
                <a:gd name="T10" fmla="*/ 319 w 461"/>
                <a:gd name="T11" fmla="*/ 132 h 443"/>
                <a:gd name="T12" fmla="*/ 328 w 461"/>
                <a:gd name="T13" fmla="*/ 88 h 443"/>
                <a:gd name="T14" fmla="*/ 230 w 461"/>
                <a:gd name="T15" fmla="*/ 0 h 443"/>
                <a:gd name="T16" fmla="*/ 132 w 461"/>
                <a:gd name="T17" fmla="*/ 88 h 443"/>
                <a:gd name="T18" fmla="*/ 141 w 461"/>
                <a:gd name="T19" fmla="*/ 132 h 443"/>
                <a:gd name="T20" fmla="*/ 132 w 461"/>
                <a:gd name="T21" fmla="*/ 151 h 443"/>
                <a:gd name="T22" fmla="*/ 150 w 461"/>
                <a:gd name="T23" fmla="*/ 195 h 443"/>
                <a:gd name="T24" fmla="*/ 177 w 461"/>
                <a:gd name="T25" fmla="*/ 248 h 443"/>
                <a:gd name="T26" fmla="*/ 97 w 461"/>
                <a:gd name="T27" fmla="*/ 336 h 443"/>
                <a:gd name="T28" fmla="*/ 0 w 461"/>
                <a:gd name="T29" fmla="*/ 398 h 443"/>
                <a:gd name="T30" fmla="*/ 0 w 461"/>
                <a:gd name="T31" fmla="*/ 442 h 443"/>
                <a:gd name="T32" fmla="*/ 230 w 461"/>
                <a:gd name="T33" fmla="*/ 442 h 443"/>
                <a:gd name="T34" fmla="*/ 460 w 461"/>
                <a:gd name="T35" fmla="*/ 442 h 443"/>
                <a:gd name="T36" fmla="*/ 460 w 461"/>
                <a:gd name="T37" fmla="*/ 398 h 443"/>
                <a:gd name="T38" fmla="*/ 363 w 461"/>
                <a:gd name="T39" fmla="*/ 336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1" h="443">
                  <a:moveTo>
                    <a:pt x="363" y="336"/>
                  </a:moveTo>
                  <a:lnTo>
                    <a:pt x="363" y="336"/>
                  </a:lnTo>
                  <a:cubicBezTo>
                    <a:pt x="301" y="310"/>
                    <a:pt x="284" y="292"/>
                    <a:pt x="284" y="248"/>
                  </a:cubicBezTo>
                  <a:cubicBezTo>
                    <a:pt x="284" y="230"/>
                    <a:pt x="301" y="239"/>
                    <a:pt x="310" y="195"/>
                  </a:cubicBezTo>
                  <a:cubicBezTo>
                    <a:pt x="310" y="176"/>
                    <a:pt x="328" y="195"/>
                    <a:pt x="328" y="151"/>
                  </a:cubicBezTo>
                  <a:cubicBezTo>
                    <a:pt x="328" y="132"/>
                    <a:pt x="319" y="132"/>
                    <a:pt x="319" y="132"/>
                  </a:cubicBezTo>
                  <a:cubicBezTo>
                    <a:pt x="319" y="132"/>
                    <a:pt x="328" y="106"/>
                    <a:pt x="328" y="88"/>
                  </a:cubicBezTo>
                  <a:cubicBezTo>
                    <a:pt x="328" y="61"/>
                    <a:pt x="319" y="0"/>
                    <a:pt x="230" y="0"/>
                  </a:cubicBezTo>
                  <a:cubicBezTo>
                    <a:pt x="141" y="0"/>
                    <a:pt x="132" y="61"/>
                    <a:pt x="132" y="88"/>
                  </a:cubicBezTo>
                  <a:cubicBezTo>
                    <a:pt x="132" y="106"/>
                    <a:pt x="141" y="132"/>
                    <a:pt x="141" y="132"/>
                  </a:cubicBezTo>
                  <a:cubicBezTo>
                    <a:pt x="141" y="132"/>
                    <a:pt x="132" y="132"/>
                    <a:pt x="132" y="151"/>
                  </a:cubicBezTo>
                  <a:cubicBezTo>
                    <a:pt x="132" y="195"/>
                    <a:pt x="150" y="176"/>
                    <a:pt x="150" y="195"/>
                  </a:cubicBezTo>
                  <a:cubicBezTo>
                    <a:pt x="159" y="239"/>
                    <a:pt x="177" y="230"/>
                    <a:pt x="177" y="248"/>
                  </a:cubicBezTo>
                  <a:cubicBezTo>
                    <a:pt x="177" y="292"/>
                    <a:pt x="159" y="310"/>
                    <a:pt x="97" y="336"/>
                  </a:cubicBezTo>
                  <a:cubicBezTo>
                    <a:pt x="35" y="354"/>
                    <a:pt x="0" y="380"/>
                    <a:pt x="0" y="398"/>
                  </a:cubicBezTo>
                  <a:cubicBezTo>
                    <a:pt x="0" y="407"/>
                    <a:pt x="0" y="442"/>
                    <a:pt x="0" y="442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460" y="442"/>
                    <a:pt x="460" y="442"/>
                    <a:pt x="460" y="442"/>
                  </a:cubicBezTo>
                  <a:cubicBezTo>
                    <a:pt x="460" y="442"/>
                    <a:pt x="460" y="407"/>
                    <a:pt x="460" y="398"/>
                  </a:cubicBezTo>
                  <a:cubicBezTo>
                    <a:pt x="460" y="380"/>
                    <a:pt x="425" y="354"/>
                    <a:pt x="363" y="3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914705">
                <a:defRPr/>
              </a:pPr>
              <a:endParaRPr lang="en-US" sz="2701" dirty="0">
                <a:latin typeface="Lato Light"/>
                <a:cs typeface="Lato Ligh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006600" y="3230905"/>
              <a:ext cx="2032000" cy="692505"/>
            </a:xfrm>
            <a:prstGeom prst="rect">
              <a:avLst/>
            </a:prstGeom>
            <a:noFill/>
          </p:spPr>
          <p:txBody>
            <a:bodyPr wrap="square" lIns="137168" tIns="68584" rIns="137168" bIns="68584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  <a:latin typeface="Lato Regular"/>
                  <a:cs typeface="Lato Regular"/>
                </a:rPr>
                <a:t>User</a:t>
              </a:r>
              <a:endParaRPr lang="id-ID" b="1" dirty="0">
                <a:solidFill>
                  <a:srgbClr val="002060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87366" y="4826000"/>
              <a:ext cx="2563332" cy="1000282"/>
            </a:xfrm>
            <a:prstGeom prst="rect">
              <a:avLst/>
            </a:prstGeom>
            <a:noFill/>
          </p:spPr>
          <p:txBody>
            <a:bodyPr wrap="square" lIns="137168" tIns="68584" rIns="137168" bIns="68584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002060"/>
                  </a:solidFill>
                  <a:latin typeface="Lato Regular"/>
                  <a:cs typeface="Lato Regular"/>
                </a:rPr>
                <a:t>Input</a:t>
              </a:r>
            </a:p>
            <a:p>
              <a:pPr algn="ctr"/>
              <a:endParaRPr lang="en-US" sz="2800" b="1" dirty="0">
                <a:solidFill>
                  <a:srgbClr val="002060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300336" y="8073211"/>
            <a:ext cx="3935066" cy="3920439"/>
            <a:chOff x="6928747" y="8177777"/>
            <a:chExt cx="3935066" cy="3920439"/>
          </a:xfrm>
        </p:grpSpPr>
        <p:sp>
          <p:nvSpPr>
            <p:cNvPr id="36" name="Rounded Rectangle 59"/>
            <p:cNvSpPr/>
            <p:nvPr/>
          </p:nvSpPr>
          <p:spPr>
            <a:xfrm>
              <a:off x="6928747" y="8177777"/>
              <a:ext cx="3935066" cy="3920439"/>
            </a:xfrm>
            <a:prstGeom prst="roundRect">
              <a:avLst>
                <a:gd name="adj" fmla="val 963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971651" y="8316238"/>
              <a:ext cx="1880531" cy="692505"/>
            </a:xfrm>
            <a:prstGeom prst="rect">
              <a:avLst/>
            </a:prstGeom>
            <a:noFill/>
          </p:spPr>
          <p:txBody>
            <a:bodyPr wrap="none" lIns="137168" tIns="68584" rIns="137168" bIns="68584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  <a:latin typeface="Lato Regular"/>
                  <a:cs typeface="Lato Regular"/>
                </a:rPr>
                <a:t>AWS </a:t>
              </a:r>
              <a:r>
                <a:rPr lang="id-ID" b="1" dirty="0" smtClean="0">
                  <a:solidFill>
                    <a:schemeClr val="accent5">
                      <a:lumMod val="50000"/>
                    </a:schemeClr>
                  </a:solidFill>
                  <a:latin typeface="Lato Regular"/>
                  <a:cs typeface="Lato Regular"/>
                </a:rPr>
                <a:t>S3</a:t>
              </a:r>
              <a:endParaRPr lang="id-ID" b="1" dirty="0">
                <a:solidFill>
                  <a:schemeClr val="accent5">
                    <a:lumMod val="50000"/>
                  </a:schemeClr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47" name="Freeform 57"/>
            <p:cNvSpPr>
              <a:spLocks noChangeAspect="1" noChangeArrowheads="1"/>
            </p:cNvSpPr>
            <p:nvPr/>
          </p:nvSpPr>
          <p:spPr bwMode="auto">
            <a:xfrm>
              <a:off x="8532395" y="9147204"/>
              <a:ext cx="759033" cy="665025"/>
            </a:xfrm>
            <a:custGeom>
              <a:avLst/>
              <a:gdLst>
                <a:gd name="T0" fmla="*/ 587 w 602"/>
                <a:gd name="T1" fmla="*/ 289 h 531"/>
                <a:gd name="T2" fmla="*/ 311 w 602"/>
                <a:gd name="T3" fmla="*/ 403 h 531"/>
                <a:gd name="T4" fmla="*/ 311 w 602"/>
                <a:gd name="T5" fmla="*/ 403 h 531"/>
                <a:gd name="T6" fmla="*/ 304 w 602"/>
                <a:gd name="T7" fmla="*/ 410 h 531"/>
                <a:gd name="T8" fmla="*/ 290 w 602"/>
                <a:gd name="T9" fmla="*/ 403 h 531"/>
                <a:gd name="T10" fmla="*/ 290 w 602"/>
                <a:gd name="T11" fmla="*/ 403 h 531"/>
                <a:gd name="T12" fmla="*/ 15 w 602"/>
                <a:gd name="T13" fmla="*/ 289 h 531"/>
                <a:gd name="T14" fmla="*/ 29 w 602"/>
                <a:gd name="T15" fmla="*/ 240 h 531"/>
                <a:gd name="T16" fmla="*/ 43 w 602"/>
                <a:gd name="T17" fmla="*/ 240 h 531"/>
                <a:gd name="T18" fmla="*/ 43 w 602"/>
                <a:gd name="T19" fmla="*/ 240 h 531"/>
                <a:gd name="T20" fmla="*/ 566 w 602"/>
                <a:gd name="T21" fmla="*/ 240 h 531"/>
                <a:gd name="T22" fmla="*/ 566 w 602"/>
                <a:gd name="T23" fmla="*/ 240 h 531"/>
                <a:gd name="T24" fmla="*/ 573 w 602"/>
                <a:gd name="T25" fmla="*/ 240 h 531"/>
                <a:gd name="T26" fmla="*/ 587 w 602"/>
                <a:gd name="T27" fmla="*/ 289 h 531"/>
                <a:gd name="T28" fmla="*/ 587 w 602"/>
                <a:gd name="T29" fmla="*/ 169 h 531"/>
                <a:gd name="T30" fmla="*/ 311 w 602"/>
                <a:gd name="T31" fmla="*/ 282 h 531"/>
                <a:gd name="T32" fmla="*/ 311 w 602"/>
                <a:gd name="T33" fmla="*/ 282 h 531"/>
                <a:gd name="T34" fmla="*/ 304 w 602"/>
                <a:gd name="T35" fmla="*/ 282 h 531"/>
                <a:gd name="T36" fmla="*/ 290 w 602"/>
                <a:gd name="T37" fmla="*/ 282 h 531"/>
                <a:gd name="T38" fmla="*/ 290 w 602"/>
                <a:gd name="T39" fmla="*/ 282 h 531"/>
                <a:gd name="T40" fmla="*/ 15 w 602"/>
                <a:gd name="T41" fmla="*/ 169 h 531"/>
                <a:gd name="T42" fmla="*/ 15 w 602"/>
                <a:gd name="T43" fmla="*/ 120 h 531"/>
                <a:gd name="T44" fmla="*/ 290 w 602"/>
                <a:gd name="T45" fmla="*/ 7 h 531"/>
                <a:gd name="T46" fmla="*/ 290 w 602"/>
                <a:gd name="T47" fmla="*/ 7 h 531"/>
                <a:gd name="T48" fmla="*/ 304 w 602"/>
                <a:gd name="T49" fmla="*/ 0 h 531"/>
                <a:gd name="T50" fmla="*/ 311 w 602"/>
                <a:gd name="T51" fmla="*/ 7 h 531"/>
                <a:gd name="T52" fmla="*/ 311 w 602"/>
                <a:gd name="T53" fmla="*/ 7 h 531"/>
                <a:gd name="T54" fmla="*/ 587 w 602"/>
                <a:gd name="T55" fmla="*/ 120 h 531"/>
                <a:gd name="T56" fmla="*/ 587 w 602"/>
                <a:gd name="T57" fmla="*/ 169 h 531"/>
                <a:gd name="T58" fmla="*/ 29 w 602"/>
                <a:gd name="T59" fmla="*/ 360 h 531"/>
                <a:gd name="T60" fmla="*/ 43 w 602"/>
                <a:gd name="T61" fmla="*/ 360 h 531"/>
                <a:gd name="T62" fmla="*/ 43 w 602"/>
                <a:gd name="T63" fmla="*/ 360 h 531"/>
                <a:gd name="T64" fmla="*/ 566 w 602"/>
                <a:gd name="T65" fmla="*/ 360 h 531"/>
                <a:gd name="T66" fmla="*/ 566 w 602"/>
                <a:gd name="T67" fmla="*/ 360 h 531"/>
                <a:gd name="T68" fmla="*/ 573 w 602"/>
                <a:gd name="T69" fmla="*/ 360 h 531"/>
                <a:gd name="T70" fmla="*/ 587 w 602"/>
                <a:gd name="T71" fmla="*/ 417 h 531"/>
                <a:gd name="T72" fmla="*/ 311 w 602"/>
                <a:gd name="T73" fmla="*/ 530 h 531"/>
                <a:gd name="T74" fmla="*/ 311 w 602"/>
                <a:gd name="T75" fmla="*/ 530 h 531"/>
                <a:gd name="T76" fmla="*/ 304 w 602"/>
                <a:gd name="T77" fmla="*/ 530 h 531"/>
                <a:gd name="T78" fmla="*/ 290 w 602"/>
                <a:gd name="T79" fmla="*/ 530 h 531"/>
                <a:gd name="T80" fmla="*/ 290 w 602"/>
                <a:gd name="T81" fmla="*/ 530 h 531"/>
                <a:gd name="T82" fmla="*/ 15 w 602"/>
                <a:gd name="T83" fmla="*/ 417 h 531"/>
                <a:gd name="T84" fmla="*/ 29 w 602"/>
                <a:gd name="T85" fmla="*/ 36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2" h="531">
                  <a:moveTo>
                    <a:pt x="587" y="289"/>
                  </a:moveTo>
                  <a:lnTo>
                    <a:pt x="587" y="289"/>
                  </a:lnTo>
                  <a:lnTo>
                    <a:pt x="587" y="289"/>
                  </a:lnTo>
                  <a:cubicBezTo>
                    <a:pt x="311" y="403"/>
                    <a:pt x="311" y="403"/>
                    <a:pt x="311" y="403"/>
                  </a:cubicBezTo>
                  <a:lnTo>
                    <a:pt x="311" y="403"/>
                  </a:lnTo>
                  <a:lnTo>
                    <a:pt x="311" y="403"/>
                  </a:lnTo>
                  <a:lnTo>
                    <a:pt x="311" y="403"/>
                  </a:lnTo>
                  <a:cubicBezTo>
                    <a:pt x="311" y="410"/>
                    <a:pt x="304" y="410"/>
                    <a:pt x="304" y="410"/>
                  </a:cubicBezTo>
                  <a:cubicBezTo>
                    <a:pt x="297" y="410"/>
                    <a:pt x="297" y="410"/>
                    <a:pt x="290" y="403"/>
                  </a:cubicBezTo>
                  <a:lnTo>
                    <a:pt x="290" y="403"/>
                  </a:lnTo>
                  <a:lnTo>
                    <a:pt x="290" y="403"/>
                  </a:lnTo>
                  <a:lnTo>
                    <a:pt x="290" y="403"/>
                  </a:lnTo>
                  <a:cubicBezTo>
                    <a:pt x="15" y="289"/>
                    <a:pt x="15" y="289"/>
                    <a:pt x="15" y="289"/>
                  </a:cubicBezTo>
                  <a:lnTo>
                    <a:pt x="15" y="289"/>
                  </a:lnTo>
                  <a:cubicBezTo>
                    <a:pt x="7" y="289"/>
                    <a:pt x="0" y="275"/>
                    <a:pt x="0" y="268"/>
                  </a:cubicBezTo>
                  <a:cubicBezTo>
                    <a:pt x="0" y="247"/>
                    <a:pt x="15" y="240"/>
                    <a:pt x="29" y="240"/>
                  </a:cubicBezTo>
                  <a:cubicBezTo>
                    <a:pt x="36" y="240"/>
                    <a:pt x="36" y="240"/>
                    <a:pt x="43" y="240"/>
                  </a:cubicBezTo>
                  <a:lnTo>
                    <a:pt x="43" y="240"/>
                  </a:lnTo>
                  <a:lnTo>
                    <a:pt x="43" y="240"/>
                  </a:lnTo>
                  <a:lnTo>
                    <a:pt x="43" y="240"/>
                  </a:lnTo>
                  <a:cubicBezTo>
                    <a:pt x="304" y="346"/>
                    <a:pt x="304" y="346"/>
                    <a:pt x="304" y="346"/>
                  </a:cubicBezTo>
                  <a:cubicBezTo>
                    <a:pt x="566" y="240"/>
                    <a:pt x="566" y="240"/>
                    <a:pt x="566" y="240"/>
                  </a:cubicBezTo>
                  <a:lnTo>
                    <a:pt x="566" y="240"/>
                  </a:lnTo>
                  <a:lnTo>
                    <a:pt x="566" y="240"/>
                  </a:lnTo>
                  <a:lnTo>
                    <a:pt x="566" y="240"/>
                  </a:lnTo>
                  <a:lnTo>
                    <a:pt x="573" y="240"/>
                  </a:lnTo>
                  <a:cubicBezTo>
                    <a:pt x="594" y="240"/>
                    <a:pt x="601" y="247"/>
                    <a:pt x="601" y="268"/>
                  </a:cubicBezTo>
                  <a:cubicBezTo>
                    <a:pt x="601" y="275"/>
                    <a:pt x="594" y="289"/>
                    <a:pt x="587" y="289"/>
                  </a:cubicBezTo>
                  <a:close/>
                  <a:moveTo>
                    <a:pt x="587" y="169"/>
                  </a:moveTo>
                  <a:lnTo>
                    <a:pt x="587" y="169"/>
                  </a:lnTo>
                  <a:lnTo>
                    <a:pt x="587" y="169"/>
                  </a:lnTo>
                  <a:cubicBezTo>
                    <a:pt x="311" y="282"/>
                    <a:pt x="311" y="282"/>
                    <a:pt x="311" y="282"/>
                  </a:cubicBezTo>
                  <a:lnTo>
                    <a:pt x="311" y="282"/>
                  </a:lnTo>
                  <a:lnTo>
                    <a:pt x="311" y="282"/>
                  </a:lnTo>
                  <a:lnTo>
                    <a:pt x="311" y="282"/>
                  </a:lnTo>
                  <a:lnTo>
                    <a:pt x="304" y="282"/>
                  </a:lnTo>
                  <a:cubicBezTo>
                    <a:pt x="297" y="282"/>
                    <a:pt x="297" y="282"/>
                    <a:pt x="290" y="282"/>
                  </a:cubicBezTo>
                  <a:lnTo>
                    <a:pt x="290" y="282"/>
                  </a:lnTo>
                  <a:lnTo>
                    <a:pt x="290" y="282"/>
                  </a:lnTo>
                  <a:lnTo>
                    <a:pt x="290" y="282"/>
                  </a:lnTo>
                  <a:cubicBezTo>
                    <a:pt x="15" y="169"/>
                    <a:pt x="15" y="169"/>
                    <a:pt x="15" y="169"/>
                  </a:cubicBezTo>
                  <a:lnTo>
                    <a:pt x="15" y="169"/>
                  </a:lnTo>
                  <a:cubicBezTo>
                    <a:pt x="7" y="162"/>
                    <a:pt x="0" y="155"/>
                    <a:pt x="0" y="141"/>
                  </a:cubicBezTo>
                  <a:cubicBezTo>
                    <a:pt x="0" y="134"/>
                    <a:pt x="7" y="120"/>
                    <a:pt x="15" y="120"/>
                  </a:cubicBezTo>
                  <a:lnTo>
                    <a:pt x="15" y="120"/>
                  </a:lnTo>
                  <a:cubicBezTo>
                    <a:pt x="290" y="7"/>
                    <a:pt x="290" y="7"/>
                    <a:pt x="290" y="7"/>
                  </a:cubicBezTo>
                  <a:lnTo>
                    <a:pt x="290" y="7"/>
                  </a:lnTo>
                  <a:lnTo>
                    <a:pt x="290" y="7"/>
                  </a:lnTo>
                  <a:lnTo>
                    <a:pt x="290" y="7"/>
                  </a:lnTo>
                  <a:cubicBezTo>
                    <a:pt x="297" y="0"/>
                    <a:pt x="297" y="0"/>
                    <a:pt x="304" y="0"/>
                  </a:cubicBezTo>
                  <a:cubicBezTo>
                    <a:pt x="304" y="0"/>
                    <a:pt x="311" y="0"/>
                    <a:pt x="311" y="7"/>
                  </a:cubicBezTo>
                  <a:lnTo>
                    <a:pt x="311" y="7"/>
                  </a:lnTo>
                  <a:lnTo>
                    <a:pt x="311" y="7"/>
                  </a:lnTo>
                  <a:lnTo>
                    <a:pt x="311" y="7"/>
                  </a:lnTo>
                  <a:cubicBezTo>
                    <a:pt x="587" y="120"/>
                    <a:pt x="587" y="120"/>
                    <a:pt x="587" y="120"/>
                  </a:cubicBezTo>
                  <a:lnTo>
                    <a:pt x="587" y="120"/>
                  </a:lnTo>
                  <a:cubicBezTo>
                    <a:pt x="594" y="120"/>
                    <a:pt x="601" y="134"/>
                    <a:pt x="601" y="141"/>
                  </a:cubicBezTo>
                  <a:cubicBezTo>
                    <a:pt x="601" y="155"/>
                    <a:pt x="594" y="162"/>
                    <a:pt x="587" y="169"/>
                  </a:cubicBezTo>
                  <a:close/>
                  <a:moveTo>
                    <a:pt x="29" y="360"/>
                  </a:moveTo>
                  <a:lnTo>
                    <a:pt x="29" y="360"/>
                  </a:lnTo>
                  <a:cubicBezTo>
                    <a:pt x="36" y="360"/>
                    <a:pt x="36" y="360"/>
                    <a:pt x="43" y="360"/>
                  </a:cubicBezTo>
                  <a:lnTo>
                    <a:pt x="43" y="360"/>
                  </a:lnTo>
                  <a:lnTo>
                    <a:pt x="43" y="360"/>
                  </a:lnTo>
                  <a:lnTo>
                    <a:pt x="43" y="360"/>
                  </a:lnTo>
                  <a:cubicBezTo>
                    <a:pt x="304" y="473"/>
                    <a:pt x="304" y="473"/>
                    <a:pt x="304" y="473"/>
                  </a:cubicBezTo>
                  <a:cubicBezTo>
                    <a:pt x="566" y="360"/>
                    <a:pt x="566" y="360"/>
                    <a:pt x="566" y="360"/>
                  </a:cubicBezTo>
                  <a:lnTo>
                    <a:pt x="566" y="360"/>
                  </a:lnTo>
                  <a:lnTo>
                    <a:pt x="566" y="360"/>
                  </a:lnTo>
                  <a:lnTo>
                    <a:pt x="566" y="360"/>
                  </a:lnTo>
                  <a:lnTo>
                    <a:pt x="573" y="360"/>
                  </a:lnTo>
                  <a:cubicBezTo>
                    <a:pt x="594" y="360"/>
                    <a:pt x="601" y="374"/>
                    <a:pt x="601" y="388"/>
                  </a:cubicBezTo>
                  <a:cubicBezTo>
                    <a:pt x="601" y="403"/>
                    <a:pt x="594" y="410"/>
                    <a:pt x="587" y="417"/>
                  </a:cubicBezTo>
                  <a:lnTo>
                    <a:pt x="587" y="417"/>
                  </a:lnTo>
                  <a:cubicBezTo>
                    <a:pt x="311" y="530"/>
                    <a:pt x="311" y="530"/>
                    <a:pt x="311" y="530"/>
                  </a:cubicBezTo>
                  <a:lnTo>
                    <a:pt x="311" y="530"/>
                  </a:lnTo>
                  <a:lnTo>
                    <a:pt x="311" y="530"/>
                  </a:lnTo>
                  <a:lnTo>
                    <a:pt x="311" y="530"/>
                  </a:lnTo>
                  <a:lnTo>
                    <a:pt x="304" y="530"/>
                  </a:lnTo>
                  <a:cubicBezTo>
                    <a:pt x="297" y="530"/>
                    <a:pt x="297" y="530"/>
                    <a:pt x="290" y="530"/>
                  </a:cubicBezTo>
                  <a:lnTo>
                    <a:pt x="290" y="530"/>
                  </a:lnTo>
                  <a:lnTo>
                    <a:pt x="290" y="530"/>
                  </a:lnTo>
                  <a:lnTo>
                    <a:pt x="290" y="530"/>
                  </a:lnTo>
                  <a:cubicBezTo>
                    <a:pt x="15" y="417"/>
                    <a:pt x="15" y="417"/>
                    <a:pt x="15" y="417"/>
                  </a:cubicBezTo>
                  <a:lnTo>
                    <a:pt x="15" y="417"/>
                  </a:lnTo>
                  <a:cubicBezTo>
                    <a:pt x="7" y="410"/>
                    <a:pt x="0" y="403"/>
                    <a:pt x="0" y="388"/>
                  </a:cubicBezTo>
                  <a:cubicBezTo>
                    <a:pt x="0" y="374"/>
                    <a:pt x="15" y="360"/>
                    <a:pt x="29" y="3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270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931424" y="10104628"/>
              <a:ext cx="1929712" cy="1123393"/>
            </a:xfrm>
            <a:prstGeom prst="rect">
              <a:avLst/>
            </a:prstGeom>
            <a:noFill/>
          </p:spPr>
          <p:txBody>
            <a:bodyPr wrap="none" lIns="137168" tIns="68584" rIns="137168" bIns="68584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002060"/>
                  </a:solidFill>
                  <a:latin typeface="Lato Regular"/>
                  <a:cs typeface="Lato Regular"/>
                </a:rPr>
                <a:t>TTS files</a:t>
              </a:r>
            </a:p>
            <a:p>
              <a:pPr algn="ctr"/>
              <a:r>
                <a:rPr lang="en-US" sz="3200" b="1" dirty="0" smtClean="0">
                  <a:solidFill>
                    <a:srgbClr val="002060"/>
                  </a:solidFill>
                  <a:latin typeface="Lato Regular"/>
                  <a:cs typeface="Lato Regular"/>
                </a:rPr>
                <a:t>MP3 files</a:t>
              </a:r>
              <a:endParaRPr lang="en-US" sz="3200" b="1" dirty="0">
                <a:solidFill>
                  <a:srgbClr val="002060"/>
                </a:solidFill>
                <a:latin typeface="Lato Regular"/>
                <a:cs typeface="Lato Regular"/>
              </a:endParaRPr>
            </a:p>
          </p:txBody>
        </p:sp>
      </p:grpSp>
      <p:cxnSp>
        <p:nvCxnSpPr>
          <p:cNvPr id="6" name="직선 화살표 연결선 5"/>
          <p:cNvCxnSpPr/>
          <p:nvPr/>
        </p:nvCxnSpPr>
        <p:spPr>
          <a:xfrm>
            <a:off x="3068898" y="4282837"/>
            <a:ext cx="1411909" cy="7099"/>
          </a:xfrm>
          <a:prstGeom prst="straightConnector1">
            <a:avLst/>
          </a:prstGeom>
          <a:ln w="762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10837988" y="6086626"/>
            <a:ext cx="1501858" cy="2014019"/>
          </a:xfrm>
          <a:prstGeom prst="straightConnector1">
            <a:avLst/>
          </a:prstGeom>
          <a:ln w="762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3032965" y="4854531"/>
            <a:ext cx="1428797" cy="23904"/>
          </a:xfrm>
          <a:prstGeom prst="straightConnector1">
            <a:avLst/>
          </a:prstGeom>
          <a:ln w="762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 flipV="1">
            <a:off x="11352798" y="6060200"/>
            <a:ext cx="1466273" cy="1812104"/>
          </a:xfrm>
          <a:prstGeom prst="straightConnector1">
            <a:avLst/>
          </a:prstGeom>
          <a:ln w="762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1887965" y="8175049"/>
            <a:ext cx="3935066" cy="3920439"/>
            <a:chOff x="6928747" y="8177777"/>
            <a:chExt cx="3935066" cy="3920439"/>
          </a:xfrm>
        </p:grpSpPr>
        <p:sp>
          <p:nvSpPr>
            <p:cNvPr id="31" name="Rounded Rectangle 59"/>
            <p:cNvSpPr/>
            <p:nvPr/>
          </p:nvSpPr>
          <p:spPr>
            <a:xfrm>
              <a:off x="6928747" y="8177777"/>
              <a:ext cx="3935066" cy="3920439"/>
            </a:xfrm>
            <a:prstGeom prst="roundRect">
              <a:avLst>
                <a:gd name="adj" fmla="val 963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03435" y="8316238"/>
              <a:ext cx="3816960" cy="692505"/>
            </a:xfrm>
            <a:prstGeom prst="rect">
              <a:avLst/>
            </a:prstGeom>
            <a:noFill/>
          </p:spPr>
          <p:txBody>
            <a:bodyPr wrap="none" lIns="137168" tIns="68584" rIns="137168" bIns="68584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5">
                      <a:lumMod val="50000"/>
                    </a:schemeClr>
                  </a:solidFill>
                  <a:latin typeface="Lato Regular"/>
                  <a:cs typeface="Lato Regular"/>
                </a:rPr>
                <a:t>AWS Dynamo DB</a:t>
              </a:r>
              <a:endParaRPr lang="id-ID" b="1" dirty="0">
                <a:solidFill>
                  <a:schemeClr val="accent5">
                    <a:lumMod val="50000"/>
                  </a:schemeClr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34" name="Freeform 57"/>
            <p:cNvSpPr>
              <a:spLocks noChangeAspect="1" noChangeArrowheads="1"/>
            </p:cNvSpPr>
            <p:nvPr/>
          </p:nvSpPr>
          <p:spPr bwMode="auto">
            <a:xfrm>
              <a:off x="8532395" y="9147204"/>
              <a:ext cx="759033" cy="665025"/>
            </a:xfrm>
            <a:custGeom>
              <a:avLst/>
              <a:gdLst>
                <a:gd name="T0" fmla="*/ 587 w 602"/>
                <a:gd name="T1" fmla="*/ 289 h 531"/>
                <a:gd name="T2" fmla="*/ 311 w 602"/>
                <a:gd name="T3" fmla="*/ 403 h 531"/>
                <a:gd name="T4" fmla="*/ 311 w 602"/>
                <a:gd name="T5" fmla="*/ 403 h 531"/>
                <a:gd name="T6" fmla="*/ 304 w 602"/>
                <a:gd name="T7" fmla="*/ 410 h 531"/>
                <a:gd name="T8" fmla="*/ 290 w 602"/>
                <a:gd name="T9" fmla="*/ 403 h 531"/>
                <a:gd name="T10" fmla="*/ 290 w 602"/>
                <a:gd name="T11" fmla="*/ 403 h 531"/>
                <a:gd name="T12" fmla="*/ 15 w 602"/>
                <a:gd name="T13" fmla="*/ 289 h 531"/>
                <a:gd name="T14" fmla="*/ 29 w 602"/>
                <a:gd name="T15" fmla="*/ 240 h 531"/>
                <a:gd name="T16" fmla="*/ 43 w 602"/>
                <a:gd name="T17" fmla="*/ 240 h 531"/>
                <a:gd name="T18" fmla="*/ 43 w 602"/>
                <a:gd name="T19" fmla="*/ 240 h 531"/>
                <a:gd name="T20" fmla="*/ 566 w 602"/>
                <a:gd name="T21" fmla="*/ 240 h 531"/>
                <a:gd name="T22" fmla="*/ 566 w 602"/>
                <a:gd name="T23" fmla="*/ 240 h 531"/>
                <a:gd name="T24" fmla="*/ 573 w 602"/>
                <a:gd name="T25" fmla="*/ 240 h 531"/>
                <a:gd name="T26" fmla="*/ 587 w 602"/>
                <a:gd name="T27" fmla="*/ 289 h 531"/>
                <a:gd name="T28" fmla="*/ 587 w 602"/>
                <a:gd name="T29" fmla="*/ 169 h 531"/>
                <a:gd name="T30" fmla="*/ 311 w 602"/>
                <a:gd name="T31" fmla="*/ 282 h 531"/>
                <a:gd name="T32" fmla="*/ 311 w 602"/>
                <a:gd name="T33" fmla="*/ 282 h 531"/>
                <a:gd name="T34" fmla="*/ 304 w 602"/>
                <a:gd name="T35" fmla="*/ 282 h 531"/>
                <a:gd name="T36" fmla="*/ 290 w 602"/>
                <a:gd name="T37" fmla="*/ 282 h 531"/>
                <a:gd name="T38" fmla="*/ 290 w 602"/>
                <a:gd name="T39" fmla="*/ 282 h 531"/>
                <a:gd name="T40" fmla="*/ 15 w 602"/>
                <a:gd name="T41" fmla="*/ 169 h 531"/>
                <a:gd name="T42" fmla="*/ 15 w 602"/>
                <a:gd name="T43" fmla="*/ 120 h 531"/>
                <a:gd name="T44" fmla="*/ 290 w 602"/>
                <a:gd name="T45" fmla="*/ 7 h 531"/>
                <a:gd name="T46" fmla="*/ 290 w 602"/>
                <a:gd name="T47" fmla="*/ 7 h 531"/>
                <a:gd name="T48" fmla="*/ 304 w 602"/>
                <a:gd name="T49" fmla="*/ 0 h 531"/>
                <a:gd name="T50" fmla="*/ 311 w 602"/>
                <a:gd name="T51" fmla="*/ 7 h 531"/>
                <a:gd name="T52" fmla="*/ 311 w 602"/>
                <a:gd name="T53" fmla="*/ 7 h 531"/>
                <a:gd name="T54" fmla="*/ 587 w 602"/>
                <a:gd name="T55" fmla="*/ 120 h 531"/>
                <a:gd name="T56" fmla="*/ 587 w 602"/>
                <a:gd name="T57" fmla="*/ 169 h 531"/>
                <a:gd name="T58" fmla="*/ 29 w 602"/>
                <a:gd name="T59" fmla="*/ 360 h 531"/>
                <a:gd name="T60" fmla="*/ 43 w 602"/>
                <a:gd name="T61" fmla="*/ 360 h 531"/>
                <a:gd name="T62" fmla="*/ 43 w 602"/>
                <a:gd name="T63" fmla="*/ 360 h 531"/>
                <a:gd name="T64" fmla="*/ 566 w 602"/>
                <a:gd name="T65" fmla="*/ 360 h 531"/>
                <a:gd name="T66" fmla="*/ 566 w 602"/>
                <a:gd name="T67" fmla="*/ 360 h 531"/>
                <a:gd name="T68" fmla="*/ 573 w 602"/>
                <a:gd name="T69" fmla="*/ 360 h 531"/>
                <a:gd name="T70" fmla="*/ 587 w 602"/>
                <a:gd name="T71" fmla="*/ 417 h 531"/>
                <a:gd name="T72" fmla="*/ 311 w 602"/>
                <a:gd name="T73" fmla="*/ 530 h 531"/>
                <a:gd name="T74" fmla="*/ 311 w 602"/>
                <a:gd name="T75" fmla="*/ 530 h 531"/>
                <a:gd name="T76" fmla="*/ 304 w 602"/>
                <a:gd name="T77" fmla="*/ 530 h 531"/>
                <a:gd name="T78" fmla="*/ 290 w 602"/>
                <a:gd name="T79" fmla="*/ 530 h 531"/>
                <a:gd name="T80" fmla="*/ 290 w 602"/>
                <a:gd name="T81" fmla="*/ 530 h 531"/>
                <a:gd name="T82" fmla="*/ 15 w 602"/>
                <a:gd name="T83" fmla="*/ 417 h 531"/>
                <a:gd name="T84" fmla="*/ 29 w 602"/>
                <a:gd name="T85" fmla="*/ 36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2" h="531">
                  <a:moveTo>
                    <a:pt x="587" y="289"/>
                  </a:moveTo>
                  <a:lnTo>
                    <a:pt x="587" y="289"/>
                  </a:lnTo>
                  <a:lnTo>
                    <a:pt x="587" y="289"/>
                  </a:lnTo>
                  <a:cubicBezTo>
                    <a:pt x="311" y="403"/>
                    <a:pt x="311" y="403"/>
                    <a:pt x="311" y="403"/>
                  </a:cubicBezTo>
                  <a:lnTo>
                    <a:pt x="311" y="403"/>
                  </a:lnTo>
                  <a:lnTo>
                    <a:pt x="311" y="403"/>
                  </a:lnTo>
                  <a:lnTo>
                    <a:pt x="311" y="403"/>
                  </a:lnTo>
                  <a:cubicBezTo>
                    <a:pt x="311" y="410"/>
                    <a:pt x="304" y="410"/>
                    <a:pt x="304" y="410"/>
                  </a:cubicBezTo>
                  <a:cubicBezTo>
                    <a:pt x="297" y="410"/>
                    <a:pt x="297" y="410"/>
                    <a:pt x="290" y="403"/>
                  </a:cubicBezTo>
                  <a:lnTo>
                    <a:pt x="290" y="403"/>
                  </a:lnTo>
                  <a:lnTo>
                    <a:pt x="290" y="403"/>
                  </a:lnTo>
                  <a:lnTo>
                    <a:pt x="290" y="403"/>
                  </a:lnTo>
                  <a:cubicBezTo>
                    <a:pt x="15" y="289"/>
                    <a:pt x="15" y="289"/>
                    <a:pt x="15" y="289"/>
                  </a:cubicBezTo>
                  <a:lnTo>
                    <a:pt x="15" y="289"/>
                  </a:lnTo>
                  <a:cubicBezTo>
                    <a:pt x="7" y="289"/>
                    <a:pt x="0" y="275"/>
                    <a:pt x="0" y="268"/>
                  </a:cubicBezTo>
                  <a:cubicBezTo>
                    <a:pt x="0" y="247"/>
                    <a:pt x="15" y="240"/>
                    <a:pt x="29" y="240"/>
                  </a:cubicBezTo>
                  <a:cubicBezTo>
                    <a:pt x="36" y="240"/>
                    <a:pt x="36" y="240"/>
                    <a:pt x="43" y="240"/>
                  </a:cubicBezTo>
                  <a:lnTo>
                    <a:pt x="43" y="240"/>
                  </a:lnTo>
                  <a:lnTo>
                    <a:pt x="43" y="240"/>
                  </a:lnTo>
                  <a:lnTo>
                    <a:pt x="43" y="240"/>
                  </a:lnTo>
                  <a:cubicBezTo>
                    <a:pt x="304" y="346"/>
                    <a:pt x="304" y="346"/>
                    <a:pt x="304" y="346"/>
                  </a:cubicBezTo>
                  <a:cubicBezTo>
                    <a:pt x="566" y="240"/>
                    <a:pt x="566" y="240"/>
                    <a:pt x="566" y="240"/>
                  </a:cubicBezTo>
                  <a:lnTo>
                    <a:pt x="566" y="240"/>
                  </a:lnTo>
                  <a:lnTo>
                    <a:pt x="566" y="240"/>
                  </a:lnTo>
                  <a:lnTo>
                    <a:pt x="566" y="240"/>
                  </a:lnTo>
                  <a:lnTo>
                    <a:pt x="573" y="240"/>
                  </a:lnTo>
                  <a:cubicBezTo>
                    <a:pt x="594" y="240"/>
                    <a:pt x="601" y="247"/>
                    <a:pt x="601" y="268"/>
                  </a:cubicBezTo>
                  <a:cubicBezTo>
                    <a:pt x="601" y="275"/>
                    <a:pt x="594" y="289"/>
                    <a:pt x="587" y="289"/>
                  </a:cubicBezTo>
                  <a:close/>
                  <a:moveTo>
                    <a:pt x="587" y="169"/>
                  </a:moveTo>
                  <a:lnTo>
                    <a:pt x="587" y="169"/>
                  </a:lnTo>
                  <a:lnTo>
                    <a:pt x="587" y="169"/>
                  </a:lnTo>
                  <a:cubicBezTo>
                    <a:pt x="311" y="282"/>
                    <a:pt x="311" y="282"/>
                    <a:pt x="311" y="282"/>
                  </a:cubicBezTo>
                  <a:lnTo>
                    <a:pt x="311" y="282"/>
                  </a:lnTo>
                  <a:lnTo>
                    <a:pt x="311" y="282"/>
                  </a:lnTo>
                  <a:lnTo>
                    <a:pt x="311" y="282"/>
                  </a:lnTo>
                  <a:lnTo>
                    <a:pt x="304" y="282"/>
                  </a:lnTo>
                  <a:cubicBezTo>
                    <a:pt x="297" y="282"/>
                    <a:pt x="297" y="282"/>
                    <a:pt x="290" y="282"/>
                  </a:cubicBezTo>
                  <a:lnTo>
                    <a:pt x="290" y="282"/>
                  </a:lnTo>
                  <a:lnTo>
                    <a:pt x="290" y="282"/>
                  </a:lnTo>
                  <a:lnTo>
                    <a:pt x="290" y="282"/>
                  </a:lnTo>
                  <a:cubicBezTo>
                    <a:pt x="15" y="169"/>
                    <a:pt x="15" y="169"/>
                    <a:pt x="15" y="169"/>
                  </a:cubicBezTo>
                  <a:lnTo>
                    <a:pt x="15" y="169"/>
                  </a:lnTo>
                  <a:cubicBezTo>
                    <a:pt x="7" y="162"/>
                    <a:pt x="0" y="155"/>
                    <a:pt x="0" y="141"/>
                  </a:cubicBezTo>
                  <a:cubicBezTo>
                    <a:pt x="0" y="134"/>
                    <a:pt x="7" y="120"/>
                    <a:pt x="15" y="120"/>
                  </a:cubicBezTo>
                  <a:lnTo>
                    <a:pt x="15" y="120"/>
                  </a:lnTo>
                  <a:cubicBezTo>
                    <a:pt x="290" y="7"/>
                    <a:pt x="290" y="7"/>
                    <a:pt x="290" y="7"/>
                  </a:cubicBezTo>
                  <a:lnTo>
                    <a:pt x="290" y="7"/>
                  </a:lnTo>
                  <a:lnTo>
                    <a:pt x="290" y="7"/>
                  </a:lnTo>
                  <a:lnTo>
                    <a:pt x="290" y="7"/>
                  </a:lnTo>
                  <a:cubicBezTo>
                    <a:pt x="297" y="0"/>
                    <a:pt x="297" y="0"/>
                    <a:pt x="304" y="0"/>
                  </a:cubicBezTo>
                  <a:cubicBezTo>
                    <a:pt x="304" y="0"/>
                    <a:pt x="311" y="0"/>
                    <a:pt x="311" y="7"/>
                  </a:cubicBezTo>
                  <a:lnTo>
                    <a:pt x="311" y="7"/>
                  </a:lnTo>
                  <a:lnTo>
                    <a:pt x="311" y="7"/>
                  </a:lnTo>
                  <a:lnTo>
                    <a:pt x="311" y="7"/>
                  </a:lnTo>
                  <a:cubicBezTo>
                    <a:pt x="587" y="120"/>
                    <a:pt x="587" y="120"/>
                    <a:pt x="587" y="120"/>
                  </a:cubicBezTo>
                  <a:lnTo>
                    <a:pt x="587" y="120"/>
                  </a:lnTo>
                  <a:cubicBezTo>
                    <a:pt x="594" y="120"/>
                    <a:pt x="601" y="134"/>
                    <a:pt x="601" y="141"/>
                  </a:cubicBezTo>
                  <a:cubicBezTo>
                    <a:pt x="601" y="155"/>
                    <a:pt x="594" y="162"/>
                    <a:pt x="587" y="169"/>
                  </a:cubicBezTo>
                  <a:close/>
                  <a:moveTo>
                    <a:pt x="29" y="360"/>
                  </a:moveTo>
                  <a:lnTo>
                    <a:pt x="29" y="360"/>
                  </a:lnTo>
                  <a:cubicBezTo>
                    <a:pt x="36" y="360"/>
                    <a:pt x="36" y="360"/>
                    <a:pt x="43" y="360"/>
                  </a:cubicBezTo>
                  <a:lnTo>
                    <a:pt x="43" y="360"/>
                  </a:lnTo>
                  <a:lnTo>
                    <a:pt x="43" y="360"/>
                  </a:lnTo>
                  <a:lnTo>
                    <a:pt x="43" y="360"/>
                  </a:lnTo>
                  <a:cubicBezTo>
                    <a:pt x="304" y="473"/>
                    <a:pt x="304" y="473"/>
                    <a:pt x="304" y="473"/>
                  </a:cubicBezTo>
                  <a:cubicBezTo>
                    <a:pt x="566" y="360"/>
                    <a:pt x="566" y="360"/>
                    <a:pt x="566" y="360"/>
                  </a:cubicBezTo>
                  <a:lnTo>
                    <a:pt x="566" y="360"/>
                  </a:lnTo>
                  <a:lnTo>
                    <a:pt x="566" y="360"/>
                  </a:lnTo>
                  <a:lnTo>
                    <a:pt x="566" y="360"/>
                  </a:lnTo>
                  <a:lnTo>
                    <a:pt x="573" y="360"/>
                  </a:lnTo>
                  <a:cubicBezTo>
                    <a:pt x="594" y="360"/>
                    <a:pt x="601" y="374"/>
                    <a:pt x="601" y="388"/>
                  </a:cubicBezTo>
                  <a:cubicBezTo>
                    <a:pt x="601" y="403"/>
                    <a:pt x="594" y="410"/>
                    <a:pt x="587" y="417"/>
                  </a:cubicBezTo>
                  <a:lnTo>
                    <a:pt x="587" y="417"/>
                  </a:lnTo>
                  <a:cubicBezTo>
                    <a:pt x="311" y="530"/>
                    <a:pt x="311" y="530"/>
                    <a:pt x="311" y="530"/>
                  </a:cubicBezTo>
                  <a:lnTo>
                    <a:pt x="311" y="530"/>
                  </a:lnTo>
                  <a:lnTo>
                    <a:pt x="311" y="530"/>
                  </a:lnTo>
                  <a:lnTo>
                    <a:pt x="311" y="530"/>
                  </a:lnTo>
                  <a:lnTo>
                    <a:pt x="304" y="530"/>
                  </a:lnTo>
                  <a:cubicBezTo>
                    <a:pt x="297" y="530"/>
                    <a:pt x="297" y="530"/>
                    <a:pt x="290" y="530"/>
                  </a:cubicBezTo>
                  <a:lnTo>
                    <a:pt x="290" y="530"/>
                  </a:lnTo>
                  <a:lnTo>
                    <a:pt x="290" y="530"/>
                  </a:lnTo>
                  <a:lnTo>
                    <a:pt x="290" y="530"/>
                  </a:lnTo>
                  <a:cubicBezTo>
                    <a:pt x="15" y="417"/>
                    <a:pt x="15" y="417"/>
                    <a:pt x="15" y="417"/>
                  </a:cubicBezTo>
                  <a:lnTo>
                    <a:pt x="15" y="417"/>
                  </a:lnTo>
                  <a:cubicBezTo>
                    <a:pt x="7" y="410"/>
                    <a:pt x="0" y="403"/>
                    <a:pt x="0" y="388"/>
                  </a:cubicBezTo>
                  <a:cubicBezTo>
                    <a:pt x="0" y="374"/>
                    <a:pt x="15" y="360"/>
                    <a:pt x="29" y="3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270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30537" y="10104628"/>
              <a:ext cx="3731486" cy="1615835"/>
            </a:xfrm>
            <a:prstGeom prst="rect">
              <a:avLst/>
            </a:prstGeom>
            <a:noFill/>
          </p:spPr>
          <p:txBody>
            <a:bodyPr wrap="none" lIns="137168" tIns="68584" rIns="137168" bIns="68584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2060"/>
                  </a:solidFill>
                  <a:latin typeface="Lato Regular"/>
                  <a:cs typeface="Lato Regular"/>
                </a:rPr>
                <a:t>Korean expressions</a:t>
              </a:r>
            </a:p>
            <a:p>
              <a:pPr algn="ctr"/>
              <a:endParaRPr lang="en-US" sz="3200" b="1" dirty="0">
                <a:solidFill>
                  <a:srgbClr val="002060"/>
                </a:solidFill>
                <a:latin typeface="Lato Regular"/>
                <a:cs typeface="Lato Regular"/>
              </a:endParaRPr>
            </a:p>
            <a:p>
              <a:pPr algn="ctr"/>
              <a:r>
                <a:rPr lang="en-US" sz="3200" b="1" dirty="0">
                  <a:solidFill>
                    <a:srgbClr val="002060"/>
                  </a:solidFill>
                  <a:latin typeface="Lato Regular"/>
                  <a:cs typeface="Lato Regular"/>
                </a:rPr>
                <a:t>K-pop information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93" y="2925340"/>
            <a:ext cx="1460786" cy="3453112"/>
            <a:chOff x="7071609" y="2925340"/>
            <a:chExt cx="1460786" cy="3453112"/>
          </a:xfrm>
        </p:grpSpPr>
        <p:sp>
          <p:nvSpPr>
            <p:cNvPr id="23" name="Rounded Rectangle 46"/>
            <p:cNvSpPr/>
            <p:nvPr/>
          </p:nvSpPr>
          <p:spPr>
            <a:xfrm>
              <a:off x="7071610" y="2925340"/>
              <a:ext cx="1460785" cy="3453112"/>
            </a:xfrm>
            <a:prstGeom prst="roundRect">
              <a:avLst>
                <a:gd name="adj" fmla="val 963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71609" y="2976921"/>
              <a:ext cx="1280495" cy="630950"/>
            </a:xfrm>
            <a:prstGeom prst="rect">
              <a:avLst/>
            </a:prstGeom>
            <a:noFill/>
          </p:spPr>
          <p:txBody>
            <a:bodyPr wrap="none" lIns="137168" tIns="68584" rIns="137168" bIns="68584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002060"/>
                  </a:solidFill>
                  <a:latin typeface="Lato Regular"/>
                  <a:cs typeface="Lato Regular"/>
                </a:rPr>
                <a:t>Alexa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2696" y="3456783"/>
              <a:ext cx="952500" cy="281940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8171947" y="3294031"/>
            <a:ext cx="3716018" cy="2627708"/>
            <a:chOff x="11475802" y="3536050"/>
            <a:chExt cx="3716018" cy="2627708"/>
          </a:xfrm>
        </p:grpSpPr>
        <p:sp>
          <p:nvSpPr>
            <p:cNvPr id="42" name="Rounded Rectangle 46"/>
            <p:cNvSpPr/>
            <p:nvPr/>
          </p:nvSpPr>
          <p:spPr>
            <a:xfrm>
              <a:off x="11475802" y="3536050"/>
              <a:ext cx="3716018" cy="2627708"/>
            </a:xfrm>
            <a:prstGeom prst="roundRect">
              <a:avLst>
                <a:gd name="adj" fmla="val 963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630993" y="3942998"/>
              <a:ext cx="3329607" cy="630950"/>
            </a:xfrm>
            <a:prstGeom prst="rect">
              <a:avLst/>
            </a:prstGeom>
            <a:noFill/>
          </p:spPr>
          <p:txBody>
            <a:bodyPr wrap="square" lIns="137168" tIns="68584" rIns="137168" bIns="68584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002060"/>
                  </a:solidFill>
                  <a:latin typeface="Lato Regular"/>
                  <a:cs typeface="Lato Regular"/>
                </a:rPr>
                <a:t>AWS Lambda</a:t>
              </a:r>
              <a:endParaRPr lang="id-ID" sz="3200" b="1" dirty="0">
                <a:solidFill>
                  <a:srgbClr val="002060"/>
                </a:solidFill>
                <a:latin typeface="Lato Regular"/>
                <a:cs typeface="Lato Regular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84511" y="4573948"/>
              <a:ext cx="1498600" cy="1498600"/>
            </a:xfrm>
            <a:prstGeom prst="rect">
              <a:avLst/>
            </a:prstGeom>
          </p:spPr>
        </p:pic>
      </p:grpSp>
      <p:cxnSp>
        <p:nvCxnSpPr>
          <p:cNvPr id="48" name="직선 화살표 연결선 5"/>
          <p:cNvCxnSpPr/>
          <p:nvPr/>
        </p:nvCxnSpPr>
        <p:spPr>
          <a:xfrm>
            <a:off x="6411470" y="4234559"/>
            <a:ext cx="1411909" cy="7099"/>
          </a:xfrm>
          <a:prstGeom prst="straightConnector1">
            <a:avLst/>
          </a:prstGeom>
          <a:ln w="762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58"/>
          <p:cNvCxnSpPr/>
          <p:nvPr/>
        </p:nvCxnSpPr>
        <p:spPr>
          <a:xfrm flipH="1">
            <a:off x="6345056" y="4893712"/>
            <a:ext cx="1428797" cy="23904"/>
          </a:xfrm>
          <a:prstGeom prst="straightConnector1">
            <a:avLst/>
          </a:prstGeom>
          <a:ln w="762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6"/>
          <p:cNvCxnSpPr/>
          <p:nvPr/>
        </p:nvCxnSpPr>
        <p:spPr>
          <a:xfrm flipH="1">
            <a:off x="7257976" y="6122591"/>
            <a:ext cx="1742932" cy="1790066"/>
          </a:xfrm>
          <a:prstGeom prst="straightConnector1">
            <a:avLst/>
          </a:prstGeom>
          <a:ln w="762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6"/>
          <p:cNvCxnSpPr/>
          <p:nvPr/>
        </p:nvCxnSpPr>
        <p:spPr>
          <a:xfrm flipV="1">
            <a:off x="7973375" y="6189115"/>
            <a:ext cx="1542343" cy="1706349"/>
          </a:xfrm>
          <a:prstGeom prst="straightConnector1">
            <a:avLst/>
          </a:prstGeom>
          <a:ln w="762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13861298" y="3338042"/>
            <a:ext cx="3716018" cy="2627708"/>
            <a:chOff x="11475802" y="3536050"/>
            <a:chExt cx="3716018" cy="2627708"/>
          </a:xfrm>
        </p:grpSpPr>
        <p:sp>
          <p:nvSpPr>
            <p:cNvPr id="61" name="Rounded Rectangle 46"/>
            <p:cNvSpPr/>
            <p:nvPr/>
          </p:nvSpPr>
          <p:spPr>
            <a:xfrm>
              <a:off x="11475802" y="3536050"/>
              <a:ext cx="3716018" cy="2627708"/>
            </a:xfrm>
            <a:prstGeom prst="roundRect">
              <a:avLst>
                <a:gd name="adj" fmla="val 963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1630993" y="3942998"/>
              <a:ext cx="3329607" cy="630950"/>
            </a:xfrm>
            <a:prstGeom prst="rect">
              <a:avLst/>
            </a:prstGeom>
            <a:noFill/>
          </p:spPr>
          <p:txBody>
            <a:bodyPr wrap="square" lIns="137168" tIns="68584" rIns="137168" bIns="68584" rtlCol="0">
              <a:spAutoFit/>
            </a:bodyPr>
            <a:lstStyle/>
            <a:p>
              <a:pPr algn="ctr"/>
              <a:r>
                <a:rPr lang="ko-KR" altLang="en-US" sz="3200" b="1" dirty="0" smtClean="0">
                  <a:solidFill>
                    <a:srgbClr val="002060"/>
                  </a:solidFill>
                  <a:latin typeface="Lato Regular"/>
                  <a:cs typeface="Lato Regular"/>
                </a:rPr>
                <a:t>외부 </a:t>
              </a:r>
              <a:r>
                <a:rPr lang="en-US" sz="3200" b="1" dirty="0" smtClean="0">
                  <a:solidFill>
                    <a:srgbClr val="002060"/>
                  </a:solidFill>
                  <a:latin typeface="Lato Regular"/>
                  <a:cs typeface="Lato Regular"/>
                </a:rPr>
                <a:t>API</a:t>
              </a:r>
              <a:endParaRPr lang="ko-KR" altLang="en-US" sz="3200" b="1" dirty="0" smtClean="0">
                <a:solidFill>
                  <a:srgbClr val="002060"/>
                </a:solidFill>
                <a:latin typeface="Lato Regular"/>
                <a:cs typeface="Lato Regular"/>
              </a:endParaRPr>
            </a:p>
          </p:txBody>
        </p:sp>
      </p:grpSp>
      <p:cxnSp>
        <p:nvCxnSpPr>
          <p:cNvPr id="67" name="직선 화살표 연결선 5"/>
          <p:cNvCxnSpPr/>
          <p:nvPr/>
        </p:nvCxnSpPr>
        <p:spPr>
          <a:xfrm>
            <a:off x="12171166" y="4234559"/>
            <a:ext cx="1411909" cy="7099"/>
          </a:xfrm>
          <a:prstGeom prst="straightConnector1">
            <a:avLst/>
          </a:prstGeom>
          <a:ln w="762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58"/>
          <p:cNvCxnSpPr/>
          <p:nvPr/>
        </p:nvCxnSpPr>
        <p:spPr>
          <a:xfrm flipH="1">
            <a:off x="12085934" y="4868398"/>
            <a:ext cx="1428797" cy="23904"/>
          </a:xfrm>
          <a:prstGeom prst="straightConnector1">
            <a:avLst/>
          </a:prstGeom>
          <a:ln w="762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6981" y="4507248"/>
            <a:ext cx="1944652" cy="107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4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4755961" y="1285490"/>
            <a:ext cx="8752396" cy="1079854"/>
            <a:chOff x="1169825" y="1285490"/>
            <a:chExt cx="3046013" cy="1079854"/>
          </a:xfrm>
        </p:grpSpPr>
        <p:sp>
          <p:nvSpPr>
            <p:cNvPr id="26" name="Rectangle 1"/>
            <p:cNvSpPr>
              <a:spLocks/>
            </p:cNvSpPr>
            <p:nvPr/>
          </p:nvSpPr>
          <p:spPr bwMode="auto">
            <a:xfrm>
              <a:off x="1169825" y="1285490"/>
              <a:ext cx="3046013" cy="83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5401" b="1" dirty="0" smtClean="0">
                  <a:solidFill>
                    <a:schemeClr val="tx2"/>
                  </a:solidFill>
                  <a:latin typeface="Lato Regular"/>
                  <a:ea typeface="ＭＳ Ｐゴシック" charset="0"/>
                  <a:cs typeface="Lato Regular"/>
                  <a:sym typeface="Bebas Neue" charset="0"/>
                </a:rPr>
                <a:t>Implementation Spec </a:t>
              </a:r>
              <a:r>
                <a:rPr lang="en-US" sz="5401" b="1" dirty="0">
                  <a:solidFill>
                    <a:schemeClr val="tx2"/>
                  </a:solidFill>
                  <a:latin typeface="Lato Regular"/>
                  <a:ea typeface="ＭＳ Ｐゴシック" charset="0"/>
                  <a:cs typeface="Lato Regular"/>
                  <a:sym typeface="Bebas Neue" charset="0"/>
                </a:rPr>
                <a:t>: K-pop</a:t>
              </a:r>
            </a:p>
          </p:txBody>
        </p:sp>
        <p:sp>
          <p:nvSpPr>
            <p:cNvPr id="27" name="Rectangle 76"/>
            <p:cNvSpPr/>
            <p:nvPr/>
          </p:nvSpPr>
          <p:spPr>
            <a:xfrm>
              <a:off x="1729089" y="2319624"/>
              <a:ext cx="1927477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5" name="내용 개체 틀 4"/>
          <p:cNvSpPr txBox="1">
            <a:spLocks/>
          </p:cNvSpPr>
          <p:nvPr/>
        </p:nvSpPr>
        <p:spPr>
          <a:xfrm>
            <a:off x="2602524" y="3587261"/>
            <a:ext cx="13053988" cy="7901353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4000" b="1" dirty="0">
                <a:solidFill>
                  <a:srgbClr val="041B3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인기</a:t>
            </a:r>
            <a:r>
              <a:rPr lang="en-US" altLang="ko-KR" sz="4000" b="1" dirty="0">
                <a:solidFill>
                  <a:srgbClr val="041B3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 </a:t>
            </a:r>
            <a:r>
              <a:rPr lang="ko-KR" altLang="en-US" sz="4000" b="1" dirty="0">
                <a:solidFill>
                  <a:srgbClr val="041B3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차트 상위 곡 정보 제공</a:t>
            </a:r>
            <a:endParaRPr lang="en-US" altLang="ko-KR" sz="4000" b="1" dirty="0">
              <a:solidFill>
                <a:srgbClr val="041B31"/>
              </a:solidFill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4000" b="1" dirty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해당 곡을 부른 가수의 다른 </a:t>
            </a:r>
            <a:r>
              <a:rPr lang="ko-KR" altLang="en-US" sz="4000" b="1" dirty="0" smtClean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곡 리스트 제공</a:t>
            </a:r>
            <a:endParaRPr lang="en-US" altLang="ko-KR" sz="4000" b="1" dirty="0">
              <a:solidFill>
                <a:srgbClr val="041B3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4000" b="1" dirty="0" smtClean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곡 재생 및 가사 </a:t>
            </a:r>
            <a:r>
              <a:rPr lang="ko-KR" altLang="en-US" sz="4000" b="1" dirty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읽어주기 서비스</a:t>
            </a:r>
            <a:endParaRPr lang="en-US" altLang="ko-KR" sz="4000" b="1" dirty="0">
              <a:solidFill>
                <a:srgbClr val="041B3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4000" b="1" dirty="0" smtClean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사용자의 감정에 따른 추천곡 재생</a:t>
            </a:r>
            <a:endParaRPr lang="en-US" altLang="ko-KR" sz="4000" b="1" dirty="0">
              <a:solidFill>
                <a:srgbClr val="041B31"/>
              </a:solidFill>
              <a:latin typeface="Lato Semibold" panose="020F0502020204030203" pitchFamily="34" charset="0"/>
              <a:cs typeface="Lato Semi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06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3136739" y="1285490"/>
            <a:ext cx="11990848" cy="1079853"/>
            <a:chOff x="606302" y="1285490"/>
            <a:chExt cx="4173061" cy="1079853"/>
          </a:xfrm>
        </p:grpSpPr>
        <p:sp>
          <p:nvSpPr>
            <p:cNvPr id="26" name="Rectangle 1"/>
            <p:cNvSpPr>
              <a:spLocks/>
            </p:cNvSpPr>
            <p:nvPr/>
          </p:nvSpPr>
          <p:spPr bwMode="auto">
            <a:xfrm>
              <a:off x="606302" y="1285490"/>
              <a:ext cx="4173061" cy="83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5401" b="1" dirty="0" smtClean="0">
                  <a:solidFill>
                    <a:schemeClr val="tx2"/>
                  </a:solidFill>
                  <a:latin typeface="Lato Regular"/>
                  <a:ea typeface="ＭＳ Ｐゴシック" charset="0"/>
                  <a:cs typeface="Lato Regular"/>
                  <a:sym typeface="Bebas Neue" charset="0"/>
                </a:rPr>
                <a:t>Implementation Spec </a:t>
              </a:r>
              <a:r>
                <a:rPr lang="en-US" sz="5401" b="1" dirty="0">
                  <a:solidFill>
                    <a:schemeClr val="tx2"/>
                  </a:solidFill>
                  <a:latin typeface="Lato Regular"/>
                  <a:ea typeface="ＭＳ Ｐゴシック" charset="0"/>
                  <a:cs typeface="Lato Regular"/>
                  <a:sym typeface="Bebas Neue" charset="0"/>
                </a:rPr>
                <a:t>: Learning Korean</a:t>
              </a:r>
            </a:p>
          </p:txBody>
        </p:sp>
        <p:sp>
          <p:nvSpPr>
            <p:cNvPr id="27" name="Rectangle 76"/>
            <p:cNvSpPr/>
            <p:nvPr/>
          </p:nvSpPr>
          <p:spPr>
            <a:xfrm>
              <a:off x="1323061" y="2319624"/>
              <a:ext cx="273953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213989" y="5996979"/>
            <a:ext cx="5087747" cy="2034518"/>
            <a:chOff x="4086767" y="5199905"/>
            <a:chExt cx="5262505" cy="2338034"/>
          </a:xfrm>
        </p:grpSpPr>
        <p:sp>
          <p:nvSpPr>
            <p:cNvPr id="2" name="타원형 설명선 1"/>
            <p:cNvSpPr/>
            <p:nvPr/>
          </p:nvSpPr>
          <p:spPr>
            <a:xfrm rot="5400000">
              <a:off x="5549003" y="3737669"/>
              <a:ext cx="2338034" cy="5262505"/>
            </a:xfrm>
            <a:prstGeom prst="wedgeEllipseCallout">
              <a:avLst>
                <a:gd name="adj1" fmla="val -41012"/>
                <a:gd name="adj2" fmla="val 614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879027" y="5726499"/>
              <a:ext cx="442271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41B3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What does ‘Hello’ mean in Korean?</a:t>
              </a:r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9734306" y="8031498"/>
            <a:ext cx="4062260" cy="1845921"/>
            <a:chOff x="9734306" y="8031498"/>
            <a:chExt cx="4062260" cy="1845921"/>
          </a:xfrm>
        </p:grpSpPr>
        <p:sp>
          <p:nvSpPr>
            <p:cNvPr id="9" name="타원형 설명선 8"/>
            <p:cNvSpPr/>
            <p:nvPr/>
          </p:nvSpPr>
          <p:spPr>
            <a:xfrm rot="5400000">
              <a:off x="10842475" y="6923329"/>
              <a:ext cx="1845921" cy="4062260"/>
            </a:xfrm>
            <a:prstGeom prst="wedgeEllipseCallout">
              <a:avLst>
                <a:gd name="adj1" fmla="val -34402"/>
                <a:gd name="adj2" fmla="val -6232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636520" y="8631293"/>
              <a:ext cx="25244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041B31"/>
                  </a:solidFill>
                  <a:latin typeface="Lato Semibold" panose="020F0502020204030203" pitchFamily="34" charset="0"/>
                  <a:cs typeface="Lato Semibold" panose="020F0502020204030203" pitchFamily="34" charset="0"/>
                </a:rPr>
                <a:t>안녕하세요</a:t>
              </a:r>
              <a:endParaRPr lang="ko-KR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192498" y="3733631"/>
            <a:ext cx="10816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41B31"/>
                </a:solidFill>
                <a:latin typeface="Lato Semibold" panose="020F0502020204030203" pitchFamily="34" charset="0"/>
                <a:cs typeface="Lato Semibold" panose="020F0502020204030203" pitchFamily="34" charset="0"/>
              </a:rPr>
              <a:t>올바르게 번역된 한국어 원어민 발음 출력</a:t>
            </a:r>
            <a:endParaRPr lang="ko-KR" altLang="en-US" dirty="0"/>
          </a:p>
        </p:txBody>
      </p:sp>
      <p:sp>
        <p:nvSpPr>
          <p:cNvPr id="12" name="Freeform 46"/>
          <p:cNvSpPr>
            <a:spLocks noChangeArrowheads="1"/>
          </p:cNvSpPr>
          <p:nvPr/>
        </p:nvSpPr>
        <p:spPr bwMode="auto">
          <a:xfrm>
            <a:off x="2192498" y="5441401"/>
            <a:ext cx="861791" cy="807628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914705">
              <a:defRPr/>
            </a:pPr>
            <a:endParaRPr lang="en-US" sz="2701" dirty="0">
              <a:latin typeface="Lato Light"/>
              <a:cs typeface="Lato Ligh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734" y="7499718"/>
            <a:ext cx="1595406" cy="15954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18411" y="6284960"/>
            <a:ext cx="1209964" cy="692505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Lato Regular"/>
                <a:cs typeface="Lato Regular"/>
              </a:rPr>
              <a:t>User</a:t>
            </a:r>
            <a:endParaRPr lang="id-ID" b="1" dirty="0">
              <a:solidFill>
                <a:srgbClr val="002060"/>
              </a:solidFill>
              <a:latin typeface="Lato Regular"/>
              <a:cs typeface="Lato Regula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601001" y="9184915"/>
            <a:ext cx="1405529" cy="692505"/>
          </a:xfrm>
          <a:prstGeom prst="rect">
            <a:avLst/>
          </a:prstGeom>
          <a:noFill/>
        </p:spPr>
        <p:txBody>
          <a:bodyPr wrap="none" lIns="137168" tIns="68584" rIns="137168" bIns="68584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Lato Regular"/>
                <a:cs typeface="Lato Regular"/>
              </a:rPr>
              <a:t>Alexa</a:t>
            </a:r>
            <a:endParaRPr lang="id-ID" b="1" dirty="0">
              <a:solidFill>
                <a:srgbClr val="002060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2568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Business Plan Light">
      <a:dk1>
        <a:srgbClr val="7E7E7E"/>
      </a:dk1>
      <a:lt1>
        <a:srgbClr val="FFFFFF"/>
      </a:lt1>
      <a:dk2>
        <a:srgbClr val="6B6B6B"/>
      </a:dk2>
      <a:lt2>
        <a:srgbClr val="FFFFFF"/>
      </a:lt2>
      <a:accent1>
        <a:srgbClr val="212428"/>
      </a:accent1>
      <a:accent2>
        <a:srgbClr val="25AEDB"/>
      </a:accent2>
      <a:accent3>
        <a:srgbClr val="2CE1BE"/>
      </a:accent3>
      <a:accent4>
        <a:srgbClr val="212428"/>
      </a:accent4>
      <a:accent5>
        <a:srgbClr val="25AEDB"/>
      </a:accent5>
      <a:accent6>
        <a:srgbClr val="2CE1BE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27301</TotalTime>
  <Words>429</Words>
  <Application>Microsoft Macintosh PowerPoint</Application>
  <PresentationFormat>Custom</PresentationFormat>
  <Paragraphs>300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맑은 고딕</vt:lpstr>
      <vt:lpstr>Bebas Neue</vt:lpstr>
      <vt:lpstr>Calibri</vt:lpstr>
      <vt:lpstr>Lato Heavy</vt:lpstr>
      <vt:lpstr>Lato Light</vt:lpstr>
      <vt:lpstr>Lato Regular</vt:lpstr>
      <vt:lpstr>Lato Semibold</vt:lpstr>
      <vt:lpstr>Lato Thin</vt:lpstr>
      <vt:lpstr>ＭＳ Ｐゴシック</vt:lpstr>
      <vt:lpstr>Open Sans</vt:lpstr>
      <vt:lpstr>Source Sans Pro</vt:lpstr>
      <vt:lpstr>Wingdings</vt:lpstr>
      <vt:lpstr>Arial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Barcena</dc:title>
  <dc:subject/>
  <dc:creator>SlidePro</dc:creator>
  <cp:keywords/>
  <dc:description/>
  <cp:lastModifiedBy>Microsoft Office User</cp:lastModifiedBy>
  <cp:revision>5170</cp:revision>
  <dcterms:created xsi:type="dcterms:W3CDTF">2014-11-12T21:47:38Z</dcterms:created>
  <dcterms:modified xsi:type="dcterms:W3CDTF">2016-10-31T09:14:16Z</dcterms:modified>
  <cp:category/>
</cp:coreProperties>
</file>