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6" r:id="rId51"/>
    <p:sldId id="304" r:id="rId52"/>
    <p:sldId id="305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44" autoAdjust="0"/>
  </p:normalViewPr>
  <p:slideViewPr>
    <p:cSldViewPr>
      <p:cViewPr varScale="1">
        <p:scale>
          <a:sx n="70" d="100"/>
          <a:sy n="70" d="100"/>
        </p:scale>
        <p:origin x="11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7921" y="434086"/>
            <a:ext cx="430593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3041" y="1395832"/>
            <a:ext cx="5300980" cy="432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0E6F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69126" y="1460449"/>
            <a:ext cx="5180330" cy="399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0E6FF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563" y="432561"/>
            <a:ext cx="110408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304" y="2037079"/>
            <a:ext cx="5501005" cy="222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openai.com/docs/guides/completion" TargetMode="External"/><Relationship Id="rId2" Type="http://schemas.openxmlformats.org/officeDocument/2006/relationships/hyperlink" Target="https://oai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azure-openai-in-a-day-workshop/blob/main/exercises/exercises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mateo@contosorestaurant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hyperlink" Target="https://conversational-knowledge-mining.azurewebsites.net/Home/Search?q=seattle" TargetMode="External"/><Relationship Id="rId5" Type="http://schemas.openxmlformats.org/officeDocument/2006/relationships/image" Target="../media/image168.png"/><Relationship Id="rId10" Type="http://schemas.openxmlformats.org/officeDocument/2006/relationships/hyperlink" Target="https://github.com/microsoft/Customer-Service-Conversational-Insights" TargetMode="External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jp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18" Type="http://schemas.openxmlformats.org/officeDocument/2006/relationships/hyperlink" Target="https://nam06.safelinks.protection.outlook.com/?url=https%3A%2F%2Ftechcommunity.microsoft.com%2Ft5%2Fai-applied-ai-blog%2Frevolutionize-your-enterprise-data-with-chatgpt-next-gen-apps-w%2Fba-p%2F3762087&amp;data=05%7C01%7CPhilipp.Hinderberger%40microsoft.com%7C91eabbe880db42d31a1908db25406ec9%7C72f988bf86f141af91ab2d7cd011db47%7C1%7C0%7C638144730889030749%7CUnknown%7CTWFpbGZsb3d8eyJWIjoiMC4wLjAwMDAiLCJQIjoiV2luMzIiLCJBTiI6Ik1haWwiLCJXVCI6Mn0%3D%7C3000%7C%7C%7C&amp;sdata=zZwI2IOsyHLb%2FeY2idnSoOHPULPSbSf4xVqVlOvlygc%3D&amp;reserved=0" TargetMode="External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hyperlink" Target="https://nam06.safelinks.protection.outlook.com/?url=https%3A%2F%2Fgithub.com%2FAzure-Samples%2Fazure-search-openai-demo%2F&amp;data=05%7C01%7CPhilipp.Hinderberger%40microsoft.com%7C91eabbe880db42d31a1908db25406ec9%7C72f988bf86f141af91ab2d7cd011db47%7C1%7C0%7C638144730889030749%7CUnknown%7CTWFpbGZsb3d8eyJWIjoiMC4wLjAwMDAiLCJQIjoiV2luMzIiLCJBTiI6Ik1haWwiLCJXVCI6Mn0%3D%7C3000%7C%7C%7C&amp;sdata=KWcYw6sC%2F399APcR5VoY2Lc5r9urUnll12oE1PWpM3Q%3D&amp;reserved=0" TargetMode="External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hyperlink" Target="https://microsoft-open-ai-demo.azurewebsites.net/" TargetMode="External"/><Relationship Id="rId3" Type="http://schemas.openxmlformats.org/officeDocument/2006/relationships/image" Target="../media/image196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hyperlink" Target="https://github.com/ruoccofabrizio/azure-open-ai-embeddings-qna/" TargetMode="External"/><Relationship Id="rId2" Type="http://schemas.openxmlformats.org/officeDocument/2006/relationships/image" Target="../media/image181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18" Type="http://schemas.openxmlformats.org/officeDocument/2006/relationships/image" Target="../media/image217.png"/><Relationship Id="rId26" Type="http://schemas.openxmlformats.org/officeDocument/2006/relationships/image" Target="../media/image225.png"/><Relationship Id="rId3" Type="http://schemas.openxmlformats.org/officeDocument/2006/relationships/image" Target="../media/image202.png"/><Relationship Id="rId21" Type="http://schemas.openxmlformats.org/officeDocument/2006/relationships/image" Target="../media/image220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17" Type="http://schemas.openxmlformats.org/officeDocument/2006/relationships/image" Target="../media/image216.png"/><Relationship Id="rId25" Type="http://schemas.openxmlformats.org/officeDocument/2006/relationships/image" Target="../media/image224.png"/><Relationship Id="rId2" Type="http://schemas.openxmlformats.org/officeDocument/2006/relationships/image" Target="../media/image201.png"/><Relationship Id="rId16" Type="http://schemas.openxmlformats.org/officeDocument/2006/relationships/image" Target="../media/image215.png"/><Relationship Id="rId20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24" Type="http://schemas.openxmlformats.org/officeDocument/2006/relationships/image" Target="../media/image223.png"/><Relationship Id="rId5" Type="http://schemas.openxmlformats.org/officeDocument/2006/relationships/image" Target="../media/image204.png"/><Relationship Id="rId15" Type="http://schemas.openxmlformats.org/officeDocument/2006/relationships/image" Target="../media/image214.png"/><Relationship Id="rId23" Type="http://schemas.openxmlformats.org/officeDocument/2006/relationships/image" Target="../media/image222.png"/><Relationship Id="rId10" Type="http://schemas.openxmlformats.org/officeDocument/2006/relationships/image" Target="../media/image209.png"/><Relationship Id="rId19" Type="http://schemas.openxmlformats.org/officeDocument/2006/relationships/image" Target="../media/image218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Relationship Id="rId22" Type="http://schemas.openxmlformats.org/officeDocument/2006/relationships/image" Target="../media/image221.png"/><Relationship Id="rId27" Type="http://schemas.openxmlformats.org/officeDocument/2006/relationships/image" Target="../media/image2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cognitive-services/openai/how-to/fine-tuning?pivots=programming-language-studi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-openai-in-a-day-workshop/blob/main/exercises/qna_with_embeddings_exercise.ipynb" TargetMode="External"/><Relationship Id="rId2" Type="http://schemas.openxmlformats.org/officeDocument/2006/relationships/hyperlink" Target="https://github.com/microsoft/azure-openai-in-a-day-workshop/blob/main/exercises/quickstar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azure-openai-in-a-day-workshop/blob/main/exercises/movie_classification_unsupervised_incl_recommendations_exercise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mpost.io/100-best-chatgpt-prompts-to-unleash-ais-potential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8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7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13.png"/><Relationship Id="rId30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1413" y="631081"/>
              <a:ext cx="986790" cy="189865"/>
            </a:xfrm>
            <a:custGeom>
              <a:avLst/>
              <a:gdLst/>
              <a:ahLst/>
              <a:cxnLst/>
              <a:rect l="l" t="t" r="r" b="b"/>
              <a:pathLst>
                <a:path w="986789" h="189865">
                  <a:moveTo>
                    <a:pt x="43297" y="12938"/>
                  </a:moveTo>
                  <a:lnTo>
                    <a:pt x="0" y="12938"/>
                  </a:lnTo>
                  <a:lnTo>
                    <a:pt x="0" y="187196"/>
                  </a:lnTo>
                  <a:lnTo>
                    <a:pt x="28592" y="187196"/>
                  </a:lnTo>
                  <a:lnTo>
                    <a:pt x="28592" y="65560"/>
                  </a:lnTo>
                  <a:lnTo>
                    <a:pt x="27794" y="56933"/>
                  </a:lnTo>
                  <a:lnTo>
                    <a:pt x="27715" y="48307"/>
                  </a:lnTo>
                  <a:lnTo>
                    <a:pt x="26867" y="44856"/>
                  </a:lnTo>
                  <a:lnTo>
                    <a:pt x="55920" y="44856"/>
                  </a:lnTo>
                  <a:lnTo>
                    <a:pt x="43297" y="12938"/>
                  </a:lnTo>
                  <a:close/>
                </a:path>
                <a:path w="986789" h="189865">
                  <a:moveTo>
                    <a:pt x="55920" y="44856"/>
                  </a:moveTo>
                  <a:lnTo>
                    <a:pt x="27715" y="44856"/>
                  </a:lnTo>
                  <a:lnTo>
                    <a:pt x="29440" y="51757"/>
                  </a:lnTo>
                  <a:lnTo>
                    <a:pt x="31194" y="56933"/>
                  </a:lnTo>
                  <a:lnTo>
                    <a:pt x="32042" y="60383"/>
                  </a:lnTo>
                  <a:lnTo>
                    <a:pt x="84022" y="187196"/>
                  </a:lnTo>
                  <a:lnTo>
                    <a:pt x="103961" y="187196"/>
                  </a:lnTo>
                  <a:lnTo>
                    <a:pt x="121046" y="144924"/>
                  </a:lnTo>
                  <a:lnTo>
                    <a:pt x="94430" y="144924"/>
                  </a:lnTo>
                  <a:lnTo>
                    <a:pt x="93553" y="139751"/>
                  </a:lnTo>
                  <a:lnTo>
                    <a:pt x="90951" y="131986"/>
                  </a:lnTo>
                  <a:lnTo>
                    <a:pt x="86624" y="122497"/>
                  </a:lnTo>
                  <a:lnTo>
                    <a:pt x="55920" y="44856"/>
                  </a:lnTo>
                  <a:close/>
                </a:path>
                <a:path w="986789" h="189865">
                  <a:moveTo>
                    <a:pt x="188831" y="44856"/>
                  </a:moveTo>
                  <a:lnTo>
                    <a:pt x="160239" y="44856"/>
                  </a:lnTo>
                  <a:lnTo>
                    <a:pt x="159749" y="54210"/>
                  </a:lnTo>
                  <a:lnTo>
                    <a:pt x="159497" y="62756"/>
                  </a:lnTo>
                  <a:lnTo>
                    <a:pt x="159391" y="187196"/>
                  </a:lnTo>
                  <a:lnTo>
                    <a:pt x="188831" y="187196"/>
                  </a:lnTo>
                  <a:lnTo>
                    <a:pt x="188831" y="44856"/>
                  </a:lnTo>
                  <a:close/>
                </a:path>
                <a:path w="986789" h="189865">
                  <a:moveTo>
                    <a:pt x="188831" y="12938"/>
                  </a:moveTo>
                  <a:lnTo>
                    <a:pt x="148135" y="12938"/>
                  </a:lnTo>
                  <a:lnTo>
                    <a:pt x="103084" y="122497"/>
                  </a:lnTo>
                  <a:lnTo>
                    <a:pt x="95278" y="144924"/>
                  </a:lnTo>
                  <a:lnTo>
                    <a:pt x="121046" y="144924"/>
                  </a:lnTo>
                  <a:lnTo>
                    <a:pt x="155912" y="58660"/>
                  </a:lnTo>
                  <a:lnTo>
                    <a:pt x="157666" y="56072"/>
                  </a:lnTo>
                  <a:lnTo>
                    <a:pt x="158514" y="50033"/>
                  </a:lnTo>
                  <a:lnTo>
                    <a:pt x="160239" y="44856"/>
                  </a:lnTo>
                  <a:lnTo>
                    <a:pt x="188831" y="44856"/>
                  </a:lnTo>
                  <a:lnTo>
                    <a:pt x="188831" y="12938"/>
                  </a:lnTo>
                  <a:close/>
                </a:path>
                <a:path w="986789" h="189865">
                  <a:moveTo>
                    <a:pt x="246863" y="62110"/>
                  </a:moveTo>
                  <a:lnTo>
                    <a:pt x="217423" y="62110"/>
                  </a:lnTo>
                  <a:lnTo>
                    <a:pt x="217423" y="187196"/>
                  </a:lnTo>
                  <a:lnTo>
                    <a:pt x="246863" y="187196"/>
                  </a:lnTo>
                  <a:lnTo>
                    <a:pt x="246863" y="62110"/>
                  </a:lnTo>
                  <a:close/>
                </a:path>
                <a:path w="986789" h="189865">
                  <a:moveTo>
                    <a:pt x="237362" y="9488"/>
                  </a:moveTo>
                  <a:lnTo>
                    <a:pt x="227831" y="9488"/>
                  </a:lnTo>
                  <a:lnTo>
                    <a:pt x="223475" y="11211"/>
                  </a:lnTo>
                  <a:lnTo>
                    <a:pt x="220025" y="14664"/>
                  </a:lnTo>
                  <a:lnTo>
                    <a:pt x="216546" y="17250"/>
                  </a:lnTo>
                  <a:lnTo>
                    <a:pt x="214821" y="21565"/>
                  </a:lnTo>
                  <a:lnTo>
                    <a:pt x="214821" y="31053"/>
                  </a:lnTo>
                  <a:lnTo>
                    <a:pt x="237362" y="43130"/>
                  </a:lnTo>
                  <a:lnTo>
                    <a:pt x="241689" y="41406"/>
                  </a:lnTo>
                  <a:lnTo>
                    <a:pt x="245138" y="38818"/>
                  </a:lnTo>
                  <a:lnTo>
                    <a:pt x="248617" y="35368"/>
                  </a:lnTo>
                  <a:lnTo>
                    <a:pt x="250342" y="31053"/>
                  </a:lnTo>
                  <a:lnTo>
                    <a:pt x="250342" y="21565"/>
                  </a:lnTo>
                  <a:lnTo>
                    <a:pt x="248617" y="18114"/>
                  </a:lnTo>
                  <a:lnTo>
                    <a:pt x="241689" y="11211"/>
                  </a:lnTo>
                  <a:lnTo>
                    <a:pt x="237362" y="9488"/>
                  </a:lnTo>
                  <a:close/>
                </a:path>
                <a:path w="986789" h="189865">
                  <a:moveTo>
                    <a:pt x="345621" y="59522"/>
                  </a:moveTo>
                  <a:lnTo>
                    <a:pt x="306959" y="64253"/>
                  </a:lnTo>
                  <a:lnTo>
                    <a:pt x="275456" y="92302"/>
                  </a:lnTo>
                  <a:lnTo>
                    <a:pt x="267679" y="127671"/>
                  </a:lnTo>
                  <a:lnTo>
                    <a:pt x="268162" y="136420"/>
                  </a:lnTo>
                  <a:lnTo>
                    <a:pt x="284665" y="172423"/>
                  </a:lnTo>
                  <a:lnTo>
                    <a:pt x="320376" y="189299"/>
                  </a:lnTo>
                  <a:lnTo>
                    <a:pt x="329161" y="189785"/>
                  </a:lnTo>
                  <a:lnTo>
                    <a:pt x="339217" y="189299"/>
                  </a:lnTo>
                  <a:lnTo>
                    <a:pt x="348544" y="187843"/>
                  </a:lnTo>
                  <a:lnTo>
                    <a:pt x="357060" y="185417"/>
                  </a:lnTo>
                  <a:lnTo>
                    <a:pt x="364682" y="182020"/>
                  </a:lnTo>
                  <a:lnTo>
                    <a:pt x="365559" y="181158"/>
                  </a:lnTo>
                  <a:lnTo>
                    <a:pt x="365559" y="165628"/>
                  </a:lnTo>
                  <a:lnTo>
                    <a:pt x="335242" y="165628"/>
                  </a:lnTo>
                  <a:lnTo>
                    <a:pt x="327125" y="164981"/>
                  </a:lnTo>
                  <a:lnTo>
                    <a:pt x="298630" y="134168"/>
                  </a:lnTo>
                  <a:lnTo>
                    <a:pt x="297996" y="125083"/>
                  </a:lnTo>
                  <a:lnTo>
                    <a:pt x="298643" y="116362"/>
                  </a:lnTo>
                  <a:lnTo>
                    <a:pt x="327985" y="84336"/>
                  </a:lnTo>
                  <a:lnTo>
                    <a:pt x="336090" y="83675"/>
                  </a:lnTo>
                  <a:lnTo>
                    <a:pt x="365559" y="83675"/>
                  </a:lnTo>
                  <a:lnTo>
                    <a:pt x="365559" y="65560"/>
                  </a:lnTo>
                  <a:lnTo>
                    <a:pt x="364682" y="65560"/>
                  </a:lnTo>
                  <a:lnTo>
                    <a:pt x="361232" y="63834"/>
                  </a:lnTo>
                  <a:lnTo>
                    <a:pt x="356876" y="62110"/>
                  </a:lnTo>
                  <a:lnTo>
                    <a:pt x="350824" y="61248"/>
                  </a:lnTo>
                  <a:lnTo>
                    <a:pt x="345621" y="59522"/>
                  </a:lnTo>
                  <a:close/>
                </a:path>
                <a:path w="986789" h="189865">
                  <a:moveTo>
                    <a:pt x="365559" y="154416"/>
                  </a:moveTo>
                  <a:lnTo>
                    <a:pt x="363805" y="155278"/>
                  </a:lnTo>
                  <a:lnTo>
                    <a:pt x="359478" y="158728"/>
                  </a:lnTo>
                  <a:lnTo>
                    <a:pt x="355151" y="161316"/>
                  </a:lnTo>
                  <a:lnTo>
                    <a:pt x="344773" y="164766"/>
                  </a:lnTo>
                  <a:lnTo>
                    <a:pt x="339569" y="165628"/>
                  </a:lnTo>
                  <a:lnTo>
                    <a:pt x="365559" y="165628"/>
                  </a:lnTo>
                  <a:lnTo>
                    <a:pt x="365559" y="154416"/>
                  </a:lnTo>
                  <a:close/>
                </a:path>
                <a:path w="986789" h="189865">
                  <a:moveTo>
                    <a:pt x="365559" y="83675"/>
                  </a:moveTo>
                  <a:lnTo>
                    <a:pt x="336090" y="83675"/>
                  </a:lnTo>
                  <a:lnTo>
                    <a:pt x="343224" y="84309"/>
                  </a:lnTo>
                  <a:lnTo>
                    <a:pt x="350276" y="86156"/>
                  </a:lnTo>
                  <a:lnTo>
                    <a:pt x="357164" y="89135"/>
                  </a:lnTo>
                  <a:lnTo>
                    <a:pt x="363805" y="93167"/>
                  </a:lnTo>
                  <a:lnTo>
                    <a:pt x="365559" y="94029"/>
                  </a:lnTo>
                  <a:lnTo>
                    <a:pt x="365559" y="83675"/>
                  </a:lnTo>
                  <a:close/>
                </a:path>
                <a:path w="986789" h="189865">
                  <a:moveTo>
                    <a:pt x="416663" y="62110"/>
                  </a:moveTo>
                  <a:lnTo>
                    <a:pt x="387193" y="62110"/>
                  </a:lnTo>
                  <a:lnTo>
                    <a:pt x="387193" y="187196"/>
                  </a:lnTo>
                  <a:lnTo>
                    <a:pt x="416663" y="187196"/>
                  </a:lnTo>
                  <a:lnTo>
                    <a:pt x="416663" y="123359"/>
                  </a:lnTo>
                  <a:lnTo>
                    <a:pt x="417150" y="115420"/>
                  </a:lnTo>
                  <a:lnTo>
                    <a:pt x="435724" y="86264"/>
                  </a:lnTo>
                  <a:lnTo>
                    <a:pt x="459960" y="86264"/>
                  </a:lnTo>
                  <a:lnTo>
                    <a:pt x="459960" y="83676"/>
                  </a:lnTo>
                  <a:lnTo>
                    <a:pt x="416663" y="83675"/>
                  </a:lnTo>
                  <a:lnTo>
                    <a:pt x="416663" y="62110"/>
                  </a:lnTo>
                  <a:close/>
                </a:path>
                <a:path w="986789" h="189865">
                  <a:moveTo>
                    <a:pt x="459960" y="86264"/>
                  </a:moveTo>
                  <a:lnTo>
                    <a:pt x="446103" y="86264"/>
                  </a:lnTo>
                  <a:lnTo>
                    <a:pt x="448705" y="87126"/>
                  </a:lnTo>
                  <a:lnTo>
                    <a:pt x="455633" y="88852"/>
                  </a:lnTo>
                  <a:lnTo>
                    <a:pt x="459112" y="90579"/>
                  </a:lnTo>
                  <a:lnTo>
                    <a:pt x="459960" y="91440"/>
                  </a:lnTo>
                  <a:lnTo>
                    <a:pt x="459960" y="86264"/>
                  </a:lnTo>
                  <a:close/>
                </a:path>
                <a:path w="986789" h="189865">
                  <a:moveTo>
                    <a:pt x="457358" y="60384"/>
                  </a:moveTo>
                  <a:lnTo>
                    <a:pt x="440899" y="60384"/>
                  </a:lnTo>
                  <a:lnTo>
                    <a:pt x="433970" y="62110"/>
                  </a:lnTo>
                  <a:lnTo>
                    <a:pt x="428795" y="67287"/>
                  </a:lnTo>
                  <a:lnTo>
                    <a:pt x="423591" y="71599"/>
                  </a:lnTo>
                  <a:lnTo>
                    <a:pt x="420112" y="76775"/>
                  </a:lnTo>
                  <a:lnTo>
                    <a:pt x="417510" y="83675"/>
                  </a:lnTo>
                  <a:lnTo>
                    <a:pt x="459960" y="83676"/>
                  </a:lnTo>
                  <a:lnTo>
                    <a:pt x="459960" y="62110"/>
                  </a:lnTo>
                  <a:lnTo>
                    <a:pt x="457358" y="60384"/>
                  </a:lnTo>
                  <a:close/>
                </a:path>
                <a:path w="986789" h="189865">
                  <a:moveTo>
                    <a:pt x="528400" y="59522"/>
                  </a:moveTo>
                  <a:lnTo>
                    <a:pt x="488933" y="69348"/>
                  </a:lnTo>
                  <a:lnTo>
                    <a:pt x="462836" y="111228"/>
                  </a:lnTo>
                  <a:lnTo>
                    <a:pt x="461714" y="125947"/>
                  </a:lnTo>
                  <a:lnTo>
                    <a:pt x="462836" y="140020"/>
                  </a:lnTo>
                  <a:lnTo>
                    <a:pt x="488266" y="179959"/>
                  </a:lnTo>
                  <a:lnTo>
                    <a:pt x="524951" y="189785"/>
                  </a:lnTo>
                  <a:lnTo>
                    <a:pt x="539208" y="188653"/>
                  </a:lnTo>
                  <a:lnTo>
                    <a:pt x="552008" y="185256"/>
                  </a:lnTo>
                  <a:lnTo>
                    <a:pt x="563185" y="179594"/>
                  </a:lnTo>
                  <a:lnTo>
                    <a:pt x="572575" y="171667"/>
                  </a:lnTo>
                  <a:lnTo>
                    <a:pt x="577453" y="165628"/>
                  </a:lnTo>
                  <a:lnTo>
                    <a:pt x="526675" y="165628"/>
                  </a:lnTo>
                  <a:lnTo>
                    <a:pt x="519212" y="164981"/>
                  </a:lnTo>
                  <a:lnTo>
                    <a:pt x="492666" y="134290"/>
                  </a:lnTo>
                  <a:lnTo>
                    <a:pt x="492091" y="125947"/>
                  </a:lnTo>
                  <a:lnTo>
                    <a:pt x="492150" y="123359"/>
                  </a:lnTo>
                  <a:lnTo>
                    <a:pt x="512485" y="86263"/>
                  </a:lnTo>
                  <a:lnTo>
                    <a:pt x="526675" y="83676"/>
                  </a:lnTo>
                  <a:lnTo>
                    <a:pt x="579511" y="83676"/>
                  </a:lnTo>
                  <a:lnTo>
                    <a:pt x="574300" y="76775"/>
                  </a:lnTo>
                  <a:lnTo>
                    <a:pt x="565060" y="68985"/>
                  </a:lnTo>
                  <a:lnTo>
                    <a:pt x="554277" y="63620"/>
                  </a:lnTo>
                  <a:lnTo>
                    <a:pt x="542031" y="60519"/>
                  </a:lnTo>
                  <a:lnTo>
                    <a:pt x="528400" y="59522"/>
                  </a:lnTo>
                  <a:close/>
                </a:path>
                <a:path w="986789" h="189865">
                  <a:moveTo>
                    <a:pt x="579511" y="83676"/>
                  </a:moveTo>
                  <a:lnTo>
                    <a:pt x="526675" y="83676"/>
                  </a:lnTo>
                  <a:lnTo>
                    <a:pt x="533990" y="84322"/>
                  </a:lnTo>
                  <a:lnTo>
                    <a:pt x="540416" y="86264"/>
                  </a:lnTo>
                  <a:lnTo>
                    <a:pt x="559548" y="123359"/>
                  </a:lnTo>
                  <a:lnTo>
                    <a:pt x="559508" y="125947"/>
                  </a:lnTo>
                  <a:lnTo>
                    <a:pt x="541183" y="163041"/>
                  </a:lnTo>
                  <a:lnTo>
                    <a:pt x="526675" y="165628"/>
                  </a:lnTo>
                  <a:lnTo>
                    <a:pt x="577453" y="165628"/>
                  </a:lnTo>
                  <a:lnTo>
                    <a:pt x="580535" y="161814"/>
                  </a:lnTo>
                  <a:lnTo>
                    <a:pt x="586217" y="150425"/>
                  </a:lnTo>
                  <a:lnTo>
                    <a:pt x="589624" y="137580"/>
                  </a:lnTo>
                  <a:lnTo>
                    <a:pt x="590759" y="123359"/>
                  </a:lnTo>
                  <a:lnTo>
                    <a:pt x="589651" y="109287"/>
                  </a:lnTo>
                  <a:lnTo>
                    <a:pt x="586433" y="96832"/>
                  </a:lnTo>
                  <a:lnTo>
                    <a:pt x="581263" y="85995"/>
                  </a:lnTo>
                  <a:lnTo>
                    <a:pt x="579511" y="83676"/>
                  </a:lnTo>
                  <a:close/>
                </a:path>
                <a:path w="986789" h="189865">
                  <a:moveTo>
                    <a:pt x="604617" y="154416"/>
                  </a:moveTo>
                  <a:lnTo>
                    <a:pt x="604617" y="182882"/>
                  </a:lnTo>
                  <a:lnTo>
                    <a:pt x="605494" y="182882"/>
                  </a:lnTo>
                  <a:lnTo>
                    <a:pt x="608973" y="185470"/>
                  </a:lnTo>
                  <a:lnTo>
                    <a:pt x="615025" y="186335"/>
                  </a:lnTo>
                  <a:lnTo>
                    <a:pt x="621077" y="188058"/>
                  </a:lnTo>
                  <a:lnTo>
                    <a:pt x="633209" y="189785"/>
                  </a:lnTo>
                  <a:lnTo>
                    <a:pt x="673934" y="179432"/>
                  </a:lnTo>
                  <a:lnTo>
                    <a:pt x="684436" y="166493"/>
                  </a:lnTo>
                  <a:lnTo>
                    <a:pt x="634075" y="166491"/>
                  </a:lnTo>
                  <a:lnTo>
                    <a:pt x="628882" y="165628"/>
                  </a:lnTo>
                  <a:lnTo>
                    <a:pt x="622831" y="163905"/>
                  </a:lnTo>
                  <a:lnTo>
                    <a:pt x="610698" y="158728"/>
                  </a:lnTo>
                  <a:lnTo>
                    <a:pt x="606371" y="155278"/>
                  </a:lnTo>
                  <a:lnTo>
                    <a:pt x="604617" y="154416"/>
                  </a:lnTo>
                  <a:close/>
                </a:path>
                <a:path w="986789" h="189865">
                  <a:moveTo>
                    <a:pt x="661801" y="59522"/>
                  </a:moveTo>
                  <a:lnTo>
                    <a:pt x="618504" y="69875"/>
                  </a:lnTo>
                  <a:lnTo>
                    <a:pt x="604617" y="97479"/>
                  </a:lnTo>
                  <a:lnTo>
                    <a:pt x="604617" y="103517"/>
                  </a:lnTo>
                  <a:lnTo>
                    <a:pt x="605494" y="108694"/>
                  </a:lnTo>
                  <a:lnTo>
                    <a:pt x="607219" y="113006"/>
                  </a:lnTo>
                  <a:lnTo>
                    <a:pt x="612423" y="121633"/>
                  </a:lnTo>
                  <a:lnTo>
                    <a:pt x="616750" y="124221"/>
                  </a:lnTo>
                  <a:lnTo>
                    <a:pt x="620229" y="127671"/>
                  </a:lnTo>
                  <a:lnTo>
                    <a:pt x="626280" y="131124"/>
                  </a:lnTo>
                  <a:lnTo>
                    <a:pt x="634963" y="134574"/>
                  </a:lnTo>
                  <a:lnTo>
                    <a:pt x="641015" y="137163"/>
                  </a:lnTo>
                  <a:lnTo>
                    <a:pt x="653148" y="143201"/>
                  </a:lnTo>
                  <a:lnTo>
                    <a:pt x="654873" y="144925"/>
                  </a:lnTo>
                  <a:lnTo>
                    <a:pt x="656598" y="147513"/>
                  </a:lnTo>
                  <a:lnTo>
                    <a:pt x="658352" y="150963"/>
                  </a:lnTo>
                  <a:lnTo>
                    <a:pt x="658352" y="162178"/>
                  </a:lnTo>
                  <a:lnTo>
                    <a:pt x="652271" y="166493"/>
                  </a:lnTo>
                  <a:lnTo>
                    <a:pt x="684437" y="166491"/>
                  </a:lnTo>
                  <a:lnTo>
                    <a:pt x="686967" y="159051"/>
                  </a:lnTo>
                  <a:lnTo>
                    <a:pt x="687792" y="150963"/>
                  </a:lnTo>
                  <a:lnTo>
                    <a:pt x="687792" y="142336"/>
                  </a:lnTo>
                  <a:lnTo>
                    <a:pt x="655750" y="113871"/>
                  </a:lnTo>
                  <a:lnTo>
                    <a:pt x="646219" y="110418"/>
                  </a:lnTo>
                  <a:lnTo>
                    <a:pt x="640138" y="106968"/>
                  </a:lnTo>
                  <a:lnTo>
                    <a:pt x="638413" y="104379"/>
                  </a:lnTo>
                  <a:lnTo>
                    <a:pt x="635811" y="102656"/>
                  </a:lnTo>
                  <a:lnTo>
                    <a:pt x="634086" y="99205"/>
                  </a:lnTo>
                  <a:lnTo>
                    <a:pt x="634086" y="91441"/>
                  </a:lnTo>
                  <a:lnTo>
                    <a:pt x="635811" y="88852"/>
                  </a:lnTo>
                  <a:lnTo>
                    <a:pt x="639290" y="86264"/>
                  </a:lnTo>
                  <a:lnTo>
                    <a:pt x="641892" y="83676"/>
                  </a:lnTo>
                  <a:lnTo>
                    <a:pt x="646219" y="82814"/>
                  </a:lnTo>
                  <a:lnTo>
                    <a:pt x="680863" y="82814"/>
                  </a:lnTo>
                  <a:lnTo>
                    <a:pt x="680863" y="64699"/>
                  </a:lnTo>
                  <a:lnTo>
                    <a:pt x="677384" y="62972"/>
                  </a:lnTo>
                  <a:lnTo>
                    <a:pt x="673056" y="62110"/>
                  </a:lnTo>
                  <a:lnTo>
                    <a:pt x="667005" y="60384"/>
                  </a:lnTo>
                  <a:lnTo>
                    <a:pt x="661801" y="59522"/>
                  </a:lnTo>
                  <a:close/>
                </a:path>
                <a:path w="986789" h="189865">
                  <a:moveTo>
                    <a:pt x="680863" y="82814"/>
                  </a:moveTo>
                  <a:lnTo>
                    <a:pt x="656598" y="82814"/>
                  </a:lnTo>
                  <a:lnTo>
                    <a:pt x="667005" y="84540"/>
                  </a:lnTo>
                  <a:lnTo>
                    <a:pt x="672209" y="86264"/>
                  </a:lnTo>
                  <a:lnTo>
                    <a:pt x="676536" y="88852"/>
                  </a:lnTo>
                  <a:lnTo>
                    <a:pt x="679986" y="90579"/>
                  </a:lnTo>
                  <a:lnTo>
                    <a:pt x="680863" y="91441"/>
                  </a:lnTo>
                  <a:lnTo>
                    <a:pt x="680863" y="82814"/>
                  </a:lnTo>
                  <a:close/>
                </a:path>
                <a:path w="986789" h="189865">
                  <a:moveTo>
                    <a:pt x="766610" y="59522"/>
                  </a:moveTo>
                  <a:lnTo>
                    <a:pt x="728006" y="69348"/>
                  </a:lnTo>
                  <a:lnTo>
                    <a:pt x="701898" y="111228"/>
                  </a:lnTo>
                  <a:lnTo>
                    <a:pt x="700772" y="125948"/>
                  </a:lnTo>
                  <a:lnTo>
                    <a:pt x="701898" y="140020"/>
                  </a:lnTo>
                  <a:lnTo>
                    <a:pt x="727349" y="179959"/>
                  </a:lnTo>
                  <a:lnTo>
                    <a:pt x="764008" y="189785"/>
                  </a:lnTo>
                  <a:lnTo>
                    <a:pt x="778283" y="188653"/>
                  </a:lnTo>
                  <a:lnTo>
                    <a:pt x="791091" y="185256"/>
                  </a:lnTo>
                  <a:lnTo>
                    <a:pt x="802272" y="179594"/>
                  </a:lnTo>
                  <a:lnTo>
                    <a:pt x="811662" y="171667"/>
                  </a:lnTo>
                  <a:lnTo>
                    <a:pt x="816459" y="165628"/>
                  </a:lnTo>
                  <a:lnTo>
                    <a:pt x="765763" y="165628"/>
                  </a:lnTo>
                  <a:lnTo>
                    <a:pt x="757928" y="164981"/>
                  </a:lnTo>
                  <a:lnTo>
                    <a:pt x="731728" y="134290"/>
                  </a:lnTo>
                  <a:lnTo>
                    <a:pt x="731149" y="125948"/>
                  </a:lnTo>
                  <a:lnTo>
                    <a:pt x="731209" y="123359"/>
                  </a:lnTo>
                  <a:lnTo>
                    <a:pt x="751240" y="86264"/>
                  </a:lnTo>
                  <a:lnTo>
                    <a:pt x="765763" y="83676"/>
                  </a:lnTo>
                  <a:lnTo>
                    <a:pt x="818018" y="83676"/>
                  </a:lnTo>
                  <a:lnTo>
                    <a:pt x="812539" y="76775"/>
                  </a:lnTo>
                  <a:lnTo>
                    <a:pt x="803776" y="68985"/>
                  </a:lnTo>
                  <a:lnTo>
                    <a:pt x="793149" y="63620"/>
                  </a:lnTo>
                  <a:lnTo>
                    <a:pt x="780735" y="60520"/>
                  </a:lnTo>
                  <a:lnTo>
                    <a:pt x="766610" y="59522"/>
                  </a:lnTo>
                  <a:close/>
                </a:path>
                <a:path w="986789" h="189865">
                  <a:moveTo>
                    <a:pt x="818018" y="83676"/>
                  </a:moveTo>
                  <a:lnTo>
                    <a:pt x="765763" y="83676"/>
                  </a:lnTo>
                  <a:lnTo>
                    <a:pt x="773077" y="84323"/>
                  </a:lnTo>
                  <a:lnTo>
                    <a:pt x="779503" y="86264"/>
                  </a:lnTo>
                  <a:lnTo>
                    <a:pt x="798635" y="123359"/>
                  </a:lnTo>
                  <a:lnTo>
                    <a:pt x="798592" y="125948"/>
                  </a:lnTo>
                  <a:lnTo>
                    <a:pt x="779821" y="163041"/>
                  </a:lnTo>
                  <a:lnTo>
                    <a:pt x="765763" y="165628"/>
                  </a:lnTo>
                  <a:lnTo>
                    <a:pt x="816459" y="165628"/>
                  </a:lnTo>
                  <a:lnTo>
                    <a:pt x="819490" y="161814"/>
                  </a:lnTo>
                  <a:lnTo>
                    <a:pt x="824880" y="150425"/>
                  </a:lnTo>
                  <a:lnTo>
                    <a:pt x="827996" y="137580"/>
                  </a:lnTo>
                  <a:lnTo>
                    <a:pt x="828999" y="123359"/>
                  </a:lnTo>
                  <a:lnTo>
                    <a:pt x="828010" y="109287"/>
                  </a:lnTo>
                  <a:lnTo>
                    <a:pt x="824990" y="96832"/>
                  </a:lnTo>
                  <a:lnTo>
                    <a:pt x="819860" y="85995"/>
                  </a:lnTo>
                  <a:lnTo>
                    <a:pt x="818018" y="83676"/>
                  </a:lnTo>
                  <a:close/>
                </a:path>
                <a:path w="986789" h="189865">
                  <a:moveTo>
                    <a:pt x="956319" y="86264"/>
                  </a:moveTo>
                  <a:lnTo>
                    <a:pt x="926879" y="86264"/>
                  </a:lnTo>
                  <a:lnTo>
                    <a:pt x="926879" y="150101"/>
                  </a:lnTo>
                  <a:lnTo>
                    <a:pt x="947711" y="187345"/>
                  </a:lnTo>
                  <a:lnTo>
                    <a:pt x="971901" y="189785"/>
                  </a:lnTo>
                  <a:lnTo>
                    <a:pt x="976258" y="188920"/>
                  </a:lnTo>
                  <a:lnTo>
                    <a:pt x="984034" y="186335"/>
                  </a:lnTo>
                  <a:lnTo>
                    <a:pt x="985788" y="185470"/>
                  </a:lnTo>
                  <a:lnTo>
                    <a:pt x="986636" y="185470"/>
                  </a:lnTo>
                  <a:lnTo>
                    <a:pt x="986636" y="165628"/>
                  </a:lnTo>
                  <a:lnTo>
                    <a:pt x="967575" y="165628"/>
                  </a:lnTo>
                  <a:lnTo>
                    <a:pt x="963248" y="163905"/>
                  </a:lnTo>
                  <a:lnTo>
                    <a:pt x="960646" y="161316"/>
                  </a:lnTo>
                  <a:lnTo>
                    <a:pt x="958044" y="157866"/>
                  </a:lnTo>
                  <a:lnTo>
                    <a:pt x="956319" y="152690"/>
                  </a:lnTo>
                  <a:lnTo>
                    <a:pt x="956319" y="86264"/>
                  </a:lnTo>
                  <a:close/>
                </a:path>
                <a:path w="986789" h="189865">
                  <a:moveTo>
                    <a:pt x="882704" y="86264"/>
                  </a:moveTo>
                  <a:lnTo>
                    <a:pt x="853235" y="86264"/>
                  </a:lnTo>
                  <a:lnTo>
                    <a:pt x="853235" y="187197"/>
                  </a:lnTo>
                  <a:lnTo>
                    <a:pt x="882704" y="187197"/>
                  </a:lnTo>
                  <a:lnTo>
                    <a:pt x="882704" y="86264"/>
                  </a:lnTo>
                  <a:close/>
                </a:path>
                <a:path w="986789" h="189865">
                  <a:moveTo>
                    <a:pt x="986636" y="161316"/>
                  </a:moveTo>
                  <a:lnTo>
                    <a:pt x="981432" y="163905"/>
                  </a:lnTo>
                  <a:lnTo>
                    <a:pt x="976258" y="165628"/>
                  </a:lnTo>
                  <a:lnTo>
                    <a:pt x="986636" y="165628"/>
                  </a:lnTo>
                  <a:lnTo>
                    <a:pt x="986636" y="161316"/>
                  </a:lnTo>
                  <a:close/>
                </a:path>
                <a:path w="986789" h="189865">
                  <a:moveTo>
                    <a:pt x="986636" y="62110"/>
                  </a:moveTo>
                  <a:lnTo>
                    <a:pt x="832449" y="62110"/>
                  </a:lnTo>
                  <a:lnTo>
                    <a:pt x="832449" y="86264"/>
                  </a:lnTo>
                  <a:lnTo>
                    <a:pt x="986636" y="86264"/>
                  </a:lnTo>
                  <a:lnTo>
                    <a:pt x="986636" y="62110"/>
                  </a:lnTo>
                  <a:close/>
                </a:path>
                <a:path w="986789" h="189865">
                  <a:moveTo>
                    <a:pt x="905216" y="0"/>
                  </a:moveTo>
                  <a:lnTo>
                    <a:pt x="867970" y="9488"/>
                  </a:lnTo>
                  <a:lnTo>
                    <a:pt x="853235" y="36230"/>
                  </a:lnTo>
                  <a:lnTo>
                    <a:pt x="853235" y="62110"/>
                  </a:lnTo>
                  <a:lnTo>
                    <a:pt x="882704" y="62110"/>
                  </a:lnTo>
                  <a:lnTo>
                    <a:pt x="882704" y="39680"/>
                  </a:lnTo>
                  <a:lnTo>
                    <a:pt x="884429" y="33642"/>
                  </a:lnTo>
                  <a:lnTo>
                    <a:pt x="887879" y="30192"/>
                  </a:lnTo>
                  <a:lnTo>
                    <a:pt x="890481" y="25877"/>
                  </a:lnTo>
                  <a:lnTo>
                    <a:pt x="895685" y="24153"/>
                  </a:lnTo>
                  <a:lnTo>
                    <a:pt x="915623" y="24153"/>
                  </a:lnTo>
                  <a:lnTo>
                    <a:pt x="915623" y="2585"/>
                  </a:lnTo>
                  <a:lnTo>
                    <a:pt x="914746" y="2585"/>
                  </a:lnTo>
                  <a:lnTo>
                    <a:pt x="910419" y="861"/>
                  </a:lnTo>
                  <a:lnTo>
                    <a:pt x="905216" y="0"/>
                  </a:lnTo>
                  <a:close/>
                </a:path>
                <a:path w="986789" h="189865">
                  <a:moveTo>
                    <a:pt x="956319" y="25015"/>
                  </a:moveTo>
                  <a:lnTo>
                    <a:pt x="955442" y="25015"/>
                  </a:lnTo>
                  <a:lnTo>
                    <a:pt x="927727" y="33642"/>
                  </a:lnTo>
                  <a:lnTo>
                    <a:pt x="926879" y="34504"/>
                  </a:lnTo>
                  <a:lnTo>
                    <a:pt x="926879" y="62110"/>
                  </a:lnTo>
                  <a:lnTo>
                    <a:pt x="956319" y="62110"/>
                  </a:lnTo>
                  <a:lnTo>
                    <a:pt x="956319" y="25015"/>
                  </a:lnTo>
                  <a:close/>
                </a:path>
                <a:path w="986789" h="189865">
                  <a:moveTo>
                    <a:pt x="915623" y="24153"/>
                  </a:moveTo>
                  <a:lnTo>
                    <a:pt x="905216" y="24153"/>
                  </a:lnTo>
                  <a:lnTo>
                    <a:pt x="909542" y="25015"/>
                  </a:lnTo>
                  <a:lnTo>
                    <a:pt x="913869" y="27603"/>
                  </a:lnTo>
                  <a:lnTo>
                    <a:pt x="915623" y="27603"/>
                  </a:lnTo>
                  <a:lnTo>
                    <a:pt x="915623" y="241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869" y="586223"/>
              <a:ext cx="291054" cy="2898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172" y="2985261"/>
            <a:ext cx="340867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5" dirty="0"/>
              <a:t>Azure</a:t>
            </a:r>
            <a:r>
              <a:rPr sz="2800" spc="-100" dirty="0"/>
              <a:t> </a:t>
            </a:r>
            <a:r>
              <a:rPr sz="2800" spc="-50" dirty="0"/>
              <a:t>OpenAI</a:t>
            </a:r>
            <a:r>
              <a:rPr sz="2800" spc="-110" dirty="0"/>
              <a:t> </a:t>
            </a:r>
            <a:r>
              <a:rPr sz="2800" spc="-25" dirty="0"/>
              <a:t>Service </a:t>
            </a:r>
            <a:r>
              <a:rPr sz="2800" spc="-75" dirty="0">
                <a:solidFill>
                  <a:srgbClr val="50E6FF"/>
                </a:solidFill>
              </a:rPr>
              <a:t>Deep-</a:t>
            </a:r>
            <a:r>
              <a:rPr sz="2800" spc="-45" dirty="0">
                <a:solidFill>
                  <a:srgbClr val="50E6FF"/>
                </a:solidFill>
              </a:rPr>
              <a:t>Dive</a:t>
            </a:r>
            <a:r>
              <a:rPr sz="2800" spc="-80" dirty="0">
                <a:solidFill>
                  <a:srgbClr val="50E6FF"/>
                </a:solidFill>
              </a:rPr>
              <a:t> </a:t>
            </a:r>
            <a:r>
              <a:rPr sz="2800" spc="-20" dirty="0">
                <a:solidFill>
                  <a:srgbClr val="50E6FF"/>
                </a:solidFill>
              </a:rPr>
              <a:t>Workshop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058" y="1858517"/>
            <a:ext cx="8754745" cy="3578225"/>
          </a:xfrm>
          <a:custGeom>
            <a:avLst/>
            <a:gdLst/>
            <a:ahLst/>
            <a:cxnLst/>
            <a:rect l="l" t="t" r="r" b="b"/>
            <a:pathLst>
              <a:path w="8754745" h="3578225">
                <a:moveTo>
                  <a:pt x="8754237" y="3514344"/>
                </a:moveTo>
                <a:lnTo>
                  <a:pt x="8735187" y="3504819"/>
                </a:lnTo>
                <a:lnTo>
                  <a:pt x="8627237" y="3450844"/>
                </a:lnTo>
                <a:lnTo>
                  <a:pt x="8627237" y="3504819"/>
                </a:lnTo>
                <a:lnTo>
                  <a:pt x="73025" y="3504819"/>
                </a:lnTo>
                <a:lnTo>
                  <a:pt x="73025" y="127000"/>
                </a:lnTo>
                <a:lnTo>
                  <a:pt x="127000" y="127000"/>
                </a:lnTo>
                <a:lnTo>
                  <a:pt x="120650" y="114300"/>
                </a:lnTo>
                <a:lnTo>
                  <a:pt x="63500" y="0"/>
                </a:lnTo>
                <a:lnTo>
                  <a:pt x="0" y="127000"/>
                </a:lnTo>
                <a:lnTo>
                  <a:pt x="53975" y="127000"/>
                </a:lnTo>
                <a:lnTo>
                  <a:pt x="53975" y="3514102"/>
                </a:lnTo>
                <a:lnTo>
                  <a:pt x="63500" y="3514102"/>
                </a:lnTo>
                <a:lnTo>
                  <a:pt x="63500" y="3523869"/>
                </a:lnTo>
                <a:lnTo>
                  <a:pt x="8627237" y="3523869"/>
                </a:lnTo>
                <a:lnTo>
                  <a:pt x="8627237" y="3577844"/>
                </a:lnTo>
                <a:lnTo>
                  <a:pt x="8735187" y="3523869"/>
                </a:lnTo>
                <a:lnTo>
                  <a:pt x="8754237" y="3514344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00320" y="2893875"/>
            <a:ext cx="295275" cy="144589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b="1" dirty="0">
                <a:solidFill>
                  <a:srgbClr val="FFFFFF"/>
                </a:solidFill>
                <a:latin typeface="Segoe UI Semibold"/>
                <a:cs typeface="Segoe UI Semibold"/>
              </a:rPr>
              <a:t>What</a:t>
            </a:r>
            <a:r>
              <a:rPr sz="1600" b="1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b="1" dirty="0">
                <a:solidFill>
                  <a:srgbClr val="FFFFFF"/>
                </a:solidFill>
                <a:latin typeface="Segoe UI Semibold"/>
                <a:cs typeface="Segoe UI Semibold"/>
              </a:rPr>
              <a:t>AI</a:t>
            </a:r>
            <a:r>
              <a:rPr sz="16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b="1" dirty="0">
                <a:solidFill>
                  <a:srgbClr val="FFFFFF"/>
                </a:solidFill>
                <a:latin typeface="Segoe UI Semibold"/>
                <a:cs typeface="Segoe UI Semibold"/>
              </a:rPr>
              <a:t>can</a:t>
            </a:r>
            <a:r>
              <a:rPr sz="16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do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0530" y="5451754"/>
            <a:ext cx="477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Time</a:t>
            </a:r>
            <a:endParaRPr sz="1600">
              <a:latin typeface="Segoe UI Semibold"/>
              <a:cs typeface="Segoe UI Semibold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27732" y="1914144"/>
            <a:ext cx="9005570" cy="3206750"/>
            <a:chOff x="2427732" y="1914144"/>
            <a:chExt cx="9005570" cy="3206750"/>
          </a:xfrm>
        </p:grpSpPr>
        <p:sp>
          <p:nvSpPr>
            <p:cNvPr id="6" name="object 6"/>
            <p:cNvSpPr/>
            <p:nvPr/>
          </p:nvSpPr>
          <p:spPr>
            <a:xfrm>
              <a:off x="2446782" y="1933194"/>
              <a:ext cx="7958455" cy="3168650"/>
            </a:xfrm>
            <a:custGeom>
              <a:avLst/>
              <a:gdLst/>
              <a:ahLst/>
              <a:cxnLst/>
              <a:rect l="l" t="t" r="r" b="b"/>
              <a:pathLst>
                <a:path w="7958455" h="3168650">
                  <a:moveTo>
                    <a:pt x="0" y="3156076"/>
                  </a:moveTo>
                  <a:lnTo>
                    <a:pt x="58774" y="3156759"/>
                  </a:lnTo>
                  <a:lnTo>
                    <a:pt x="117544" y="3157441"/>
                  </a:lnTo>
                  <a:lnTo>
                    <a:pt x="176308" y="3158118"/>
                  </a:lnTo>
                  <a:lnTo>
                    <a:pt x="235060" y="3158790"/>
                  </a:lnTo>
                  <a:lnTo>
                    <a:pt x="293799" y="3159454"/>
                  </a:lnTo>
                  <a:lnTo>
                    <a:pt x="352520" y="3160110"/>
                  </a:lnTo>
                  <a:lnTo>
                    <a:pt x="411219" y="3160754"/>
                  </a:lnTo>
                  <a:lnTo>
                    <a:pt x="469894" y="3161384"/>
                  </a:lnTo>
                  <a:lnTo>
                    <a:pt x="528541" y="3162000"/>
                  </a:lnTo>
                  <a:lnTo>
                    <a:pt x="587155" y="3162599"/>
                  </a:lnTo>
                  <a:lnTo>
                    <a:pt x="645734" y="3163180"/>
                  </a:lnTo>
                  <a:lnTo>
                    <a:pt x="704275" y="3163740"/>
                  </a:lnTo>
                  <a:lnTo>
                    <a:pt x="762772" y="3164277"/>
                  </a:lnTo>
                  <a:lnTo>
                    <a:pt x="821224" y="3164790"/>
                  </a:lnTo>
                  <a:lnTo>
                    <a:pt x="879626" y="3165277"/>
                  </a:lnTo>
                  <a:lnTo>
                    <a:pt x="937975" y="3165735"/>
                  </a:lnTo>
                  <a:lnTo>
                    <a:pt x="996268" y="3166164"/>
                  </a:lnTo>
                  <a:lnTo>
                    <a:pt x="1054500" y="3166561"/>
                  </a:lnTo>
                  <a:lnTo>
                    <a:pt x="1112669" y="3166924"/>
                  </a:lnTo>
                  <a:lnTo>
                    <a:pt x="1170770" y="3167252"/>
                  </a:lnTo>
                  <a:lnTo>
                    <a:pt x="1228801" y="3167542"/>
                  </a:lnTo>
                  <a:lnTo>
                    <a:pt x="1286757" y="3167793"/>
                  </a:lnTo>
                  <a:lnTo>
                    <a:pt x="1344635" y="3168003"/>
                  </a:lnTo>
                  <a:lnTo>
                    <a:pt x="1402433" y="3168169"/>
                  </a:lnTo>
                  <a:lnTo>
                    <a:pt x="1460145" y="3168291"/>
                  </a:lnTo>
                  <a:lnTo>
                    <a:pt x="1517769" y="3168366"/>
                  </a:lnTo>
                  <a:lnTo>
                    <a:pt x="1575300" y="3168392"/>
                  </a:lnTo>
                  <a:lnTo>
                    <a:pt x="1632737" y="3168367"/>
                  </a:lnTo>
                  <a:lnTo>
                    <a:pt x="1690074" y="3168290"/>
                  </a:lnTo>
                  <a:lnTo>
                    <a:pt x="1747308" y="3168159"/>
                  </a:lnTo>
                  <a:lnTo>
                    <a:pt x="1804437" y="3167972"/>
                  </a:lnTo>
                  <a:lnTo>
                    <a:pt x="1861456" y="3167726"/>
                  </a:lnTo>
                  <a:lnTo>
                    <a:pt x="1918361" y="3167421"/>
                  </a:lnTo>
                  <a:lnTo>
                    <a:pt x="1975150" y="3167053"/>
                  </a:lnTo>
                  <a:lnTo>
                    <a:pt x="2031819" y="3166622"/>
                  </a:lnTo>
                  <a:lnTo>
                    <a:pt x="2088364" y="3166126"/>
                  </a:lnTo>
                  <a:lnTo>
                    <a:pt x="2144781" y="3165561"/>
                  </a:lnTo>
                  <a:lnTo>
                    <a:pt x="2201068" y="3164928"/>
                  </a:lnTo>
                  <a:lnTo>
                    <a:pt x="2257220" y="3164223"/>
                  </a:lnTo>
                  <a:lnTo>
                    <a:pt x="2313235" y="3163446"/>
                  </a:lnTo>
                  <a:lnTo>
                    <a:pt x="2369107" y="3162593"/>
                  </a:lnTo>
                  <a:lnTo>
                    <a:pt x="2424835" y="3161663"/>
                  </a:lnTo>
                  <a:lnTo>
                    <a:pt x="2480414" y="3160655"/>
                  </a:lnTo>
                  <a:lnTo>
                    <a:pt x="2535842" y="3159566"/>
                  </a:lnTo>
                  <a:lnTo>
                    <a:pt x="2591113" y="3158395"/>
                  </a:lnTo>
                  <a:lnTo>
                    <a:pt x="2646226" y="3157139"/>
                  </a:lnTo>
                  <a:lnTo>
                    <a:pt x="2701175" y="3155797"/>
                  </a:lnTo>
                  <a:lnTo>
                    <a:pt x="2755959" y="3154367"/>
                  </a:lnTo>
                  <a:lnTo>
                    <a:pt x="2810572" y="3152847"/>
                  </a:lnTo>
                  <a:lnTo>
                    <a:pt x="2865013" y="3151236"/>
                  </a:lnTo>
                  <a:lnTo>
                    <a:pt x="2919276" y="3149530"/>
                  </a:lnTo>
                  <a:lnTo>
                    <a:pt x="2973360" y="3147729"/>
                  </a:lnTo>
                  <a:lnTo>
                    <a:pt x="3027259" y="3145830"/>
                  </a:lnTo>
                  <a:lnTo>
                    <a:pt x="3080971" y="3143833"/>
                  </a:lnTo>
                  <a:lnTo>
                    <a:pt x="3134492" y="3141733"/>
                  </a:lnTo>
                  <a:lnTo>
                    <a:pt x="3187818" y="3139531"/>
                  </a:lnTo>
                  <a:lnTo>
                    <a:pt x="3240946" y="3137224"/>
                  </a:lnTo>
                  <a:lnTo>
                    <a:pt x="3293873" y="3134810"/>
                  </a:lnTo>
                  <a:lnTo>
                    <a:pt x="3346595" y="3132287"/>
                  </a:lnTo>
                  <a:lnTo>
                    <a:pt x="3399108" y="3129654"/>
                  </a:lnTo>
                  <a:lnTo>
                    <a:pt x="3451408" y="3126908"/>
                  </a:lnTo>
                  <a:lnTo>
                    <a:pt x="3503493" y="3124048"/>
                  </a:lnTo>
                  <a:lnTo>
                    <a:pt x="3555359" y="3121072"/>
                  </a:lnTo>
                  <a:lnTo>
                    <a:pt x="3607002" y="3117977"/>
                  </a:lnTo>
                  <a:lnTo>
                    <a:pt x="3658419" y="3114763"/>
                  </a:lnTo>
                  <a:lnTo>
                    <a:pt x="3709606" y="3111427"/>
                  </a:lnTo>
                  <a:lnTo>
                    <a:pt x="3760559" y="3107967"/>
                  </a:lnTo>
                  <a:lnTo>
                    <a:pt x="3811275" y="3104381"/>
                  </a:lnTo>
                  <a:lnTo>
                    <a:pt x="3861751" y="3100668"/>
                  </a:lnTo>
                  <a:lnTo>
                    <a:pt x="3911983" y="3096825"/>
                  </a:lnTo>
                  <a:lnTo>
                    <a:pt x="3961968" y="3092852"/>
                  </a:lnTo>
                  <a:lnTo>
                    <a:pt x="4011701" y="3088745"/>
                  </a:lnTo>
                  <a:lnTo>
                    <a:pt x="4061180" y="3084503"/>
                  </a:lnTo>
                  <a:lnTo>
                    <a:pt x="4110400" y="3080125"/>
                  </a:lnTo>
                  <a:lnTo>
                    <a:pt x="4159359" y="3075607"/>
                  </a:lnTo>
                  <a:lnTo>
                    <a:pt x="4208053" y="3070950"/>
                  </a:lnTo>
                  <a:lnTo>
                    <a:pt x="4256477" y="3066149"/>
                  </a:lnTo>
                  <a:lnTo>
                    <a:pt x="4304630" y="3061205"/>
                  </a:lnTo>
                  <a:lnTo>
                    <a:pt x="4352507" y="3056114"/>
                  </a:lnTo>
                  <a:lnTo>
                    <a:pt x="4400104" y="3050875"/>
                  </a:lnTo>
                  <a:lnTo>
                    <a:pt x="4447418" y="3045486"/>
                  </a:lnTo>
                  <a:lnTo>
                    <a:pt x="4494446" y="3039945"/>
                  </a:lnTo>
                  <a:lnTo>
                    <a:pt x="4541184" y="3034250"/>
                  </a:lnTo>
                  <a:lnTo>
                    <a:pt x="4587629" y="3028400"/>
                  </a:lnTo>
                  <a:lnTo>
                    <a:pt x="4633776" y="3022392"/>
                  </a:lnTo>
                  <a:lnTo>
                    <a:pt x="4679623" y="3016225"/>
                  </a:lnTo>
                  <a:lnTo>
                    <a:pt x="4725166" y="3009897"/>
                  </a:lnTo>
                  <a:lnTo>
                    <a:pt x="4770401" y="3003406"/>
                  </a:lnTo>
                  <a:lnTo>
                    <a:pt x="4815325" y="2996749"/>
                  </a:lnTo>
                  <a:lnTo>
                    <a:pt x="4859934" y="2989926"/>
                  </a:lnTo>
                  <a:lnTo>
                    <a:pt x="4904225" y="2982934"/>
                  </a:lnTo>
                  <a:lnTo>
                    <a:pt x="4948194" y="2975771"/>
                  </a:lnTo>
                  <a:lnTo>
                    <a:pt x="4991838" y="2968436"/>
                  </a:lnTo>
                  <a:lnTo>
                    <a:pt x="5035153" y="2960927"/>
                  </a:lnTo>
                  <a:lnTo>
                    <a:pt x="5078136" y="2953241"/>
                  </a:lnTo>
                  <a:lnTo>
                    <a:pt x="5120782" y="2945378"/>
                  </a:lnTo>
                  <a:lnTo>
                    <a:pt x="5163089" y="2937334"/>
                  </a:lnTo>
                  <a:lnTo>
                    <a:pt x="5205053" y="2929109"/>
                  </a:lnTo>
                  <a:lnTo>
                    <a:pt x="5246671" y="2920699"/>
                  </a:lnTo>
                  <a:lnTo>
                    <a:pt x="5287938" y="2912104"/>
                  </a:lnTo>
                  <a:lnTo>
                    <a:pt x="5328852" y="2903322"/>
                  </a:lnTo>
                  <a:lnTo>
                    <a:pt x="5369409" y="2894350"/>
                  </a:lnTo>
                  <a:lnTo>
                    <a:pt x="5409605" y="2885187"/>
                  </a:lnTo>
                  <a:lnTo>
                    <a:pt x="5449437" y="2875831"/>
                  </a:lnTo>
                  <a:lnTo>
                    <a:pt x="5488901" y="2866280"/>
                  </a:lnTo>
                  <a:lnTo>
                    <a:pt x="5527993" y="2856532"/>
                  </a:lnTo>
                  <a:lnTo>
                    <a:pt x="5566711" y="2846585"/>
                  </a:lnTo>
                  <a:lnTo>
                    <a:pt x="5605051" y="2836438"/>
                  </a:lnTo>
                  <a:lnTo>
                    <a:pt x="5643009" y="2826088"/>
                  </a:lnTo>
                  <a:lnTo>
                    <a:pt x="5680581" y="2815534"/>
                  </a:lnTo>
                  <a:lnTo>
                    <a:pt x="5717764" y="2804774"/>
                  </a:lnTo>
                  <a:lnTo>
                    <a:pt x="5754555" y="2793805"/>
                  </a:lnTo>
                  <a:lnTo>
                    <a:pt x="5826944" y="2771237"/>
                  </a:lnTo>
                  <a:lnTo>
                    <a:pt x="5897722" y="2747813"/>
                  </a:lnTo>
                  <a:lnTo>
                    <a:pt x="5966858" y="2723519"/>
                  </a:lnTo>
                  <a:lnTo>
                    <a:pt x="6034326" y="2698340"/>
                  </a:lnTo>
                  <a:lnTo>
                    <a:pt x="6122089" y="2663177"/>
                  </a:lnTo>
                  <a:lnTo>
                    <a:pt x="6175562" y="2640308"/>
                  </a:lnTo>
                  <a:lnTo>
                    <a:pt x="6227861" y="2616816"/>
                  </a:lnTo>
                  <a:lnTo>
                    <a:pt x="6279001" y="2592710"/>
                  </a:lnTo>
                  <a:lnTo>
                    <a:pt x="6329000" y="2567999"/>
                  </a:lnTo>
                  <a:lnTo>
                    <a:pt x="6377874" y="2542691"/>
                  </a:lnTo>
                  <a:lnTo>
                    <a:pt x="6425641" y="2516795"/>
                  </a:lnTo>
                  <a:lnTo>
                    <a:pt x="6472317" y="2490321"/>
                  </a:lnTo>
                  <a:lnTo>
                    <a:pt x="6517918" y="2463278"/>
                  </a:lnTo>
                  <a:lnTo>
                    <a:pt x="6562463" y="2435674"/>
                  </a:lnTo>
                  <a:lnTo>
                    <a:pt x="6605966" y="2407517"/>
                  </a:lnTo>
                  <a:lnTo>
                    <a:pt x="6648446" y="2378818"/>
                  </a:lnTo>
                  <a:lnTo>
                    <a:pt x="6689919" y="2349585"/>
                  </a:lnTo>
                  <a:lnTo>
                    <a:pt x="6730401" y="2319827"/>
                  </a:lnTo>
                  <a:lnTo>
                    <a:pt x="6769910" y="2289552"/>
                  </a:lnTo>
                  <a:lnTo>
                    <a:pt x="6808463" y="2258770"/>
                  </a:lnTo>
                  <a:lnTo>
                    <a:pt x="6846075" y="2227490"/>
                  </a:lnTo>
                  <a:lnTo>
                    <a:pt x="6882764" y="2195720"/>
                  </a:lnTo>
                  <a:lnTo>
                    <a:pt x="6918547" y="2163470"/>
                  </a:lnTo>
                  <a:lnTo>
                    <a:pt x="6953441" y="2130748"/>
                  </a:lnTo>
                  <a:lnTo>
                    <a:pt x="6987462" y="2097563"/>
                  </a:lnTo>
                  <a:lnTo>
                    <a:pt x="7020626" y="2063924"/>
                  </a:lnTo>
                  <a:lnTo>
                    <a:pt x="7052952" y="2029840"/>
                  </a:lnTo>
                  <a:lnTo>
                    <a:pt x="7084455" y="1995320"/>
                  </a:lnTo>
                  <a:lnTo>
                    <a:pt x="7115152" y="1960373"/>
                  </a:lnTo>
                  <a:lnTo>
                    <a:pt x="7145060" y="1925007"/>
                  </a:lnTo>
                  <a:lnTo>
                    <a:pt x="7174197" y="1889232"/>
                  </a:lnTo>
                  <a:lnTo>
                    <a:pt x="7202578" y="1853057"/>
                  </a:lnTo>
                  <a:lnTo>
                    <a:pt x="7230220" y="1816490"/>
                  </a:lnTo>
                  <a:lnTo>
                    <a:pt x="7257141" y="1779540"/>
                  </a:lnTo>
                  <a:lnTo>
                    <a:pt x="7283357" y="1742217"/>
                  </a:lnTo>
                  <a:lnTo>
                    <a:pt x="7308885" y="1704529"/>
                  </a:lnTo>
                  <a:lnTo>
                    <a:pt x="7333741" y="1666484"/>
                  </a:lnTo>
                  <a:lnTo>
                    <a:pt x="7357942" y="1628093"/>
                  </a:lnTo>
                  <a:lnTo>
                    <a:pt x="7381506" y="1589363"/>
                  </a:lnTo>
                  <a:lnTo>
                    <a:pt x="7404449" y="1550304"/>
                  </a:lnTo>
                  <a:lnTo>
                    <a:pt x="7426787" y="1510925"/>
                  </a:lnTo>
                  <a:lnTo>
                    <a:pt x="7448538" y="1471234"/>
                  </a:lnTo>
                  <a:lnTo>
                    <a:pt x="7469718" y="1431241"/>
                  </a:lnTo>
                  <a:lnTo>
                    <a:pt x="7490345" y="1390954"/>
                  </a:lnTo>
                  <a:lnTo>
                    <a:pt x="7510434" y="1350383"/>
                  </a:lnTo>
                  <a:lnTo>
                    <a:pt x="7530002" y="1309535"/>
                  </a:lnTo>
                  <a:lnTo>
                    <a:pt x="7549068" y="1268421"/>
                  </a:lnTo>
                  <a:lnTo>
                    <a:pt x="7567646" y="1227048"/>
                  </a:lnTo>
                  <a:lnTo>
                    <a:pt x="7585754" y="1185427"/>
                  </a:lnTo>
                  <a:lnTo>
                    <a:pt x="7603409" y="1143565"/>
                  </a:lnTo>
                  <a:lnTo>
                    <a:pt x="7620628" y="1101472"/>
                  </a:lnTo>
                  <a:lnTo>
                    <a:pt x="7637427" y="1059156"/>
                  </a:lnTo>
                  <a:lnTo>
                    <a:pt x="7653823" y="1016627"/>
                  </a:lnTo>
                  <a:lnTo>
                    <a:pt x="7669833" y="973893"/>
                  </a:lnTo>
                  <a:lnTo>
                    <a:pt x="7685473" y="930964"/>
                  </a:lnTo>
                  <a:lnTo>
                    <a:pt x="7700761" y="887847"/>
                  </a:lnTo>
                  <a:lnTo>
                    <a:pt x="7715713" y="844553"/>
                  </a:lnTo>
                  <a:lnTo>
                    <a:pt x="7730347" y="801090"/>
                  </a:lnTo>
                  <a:lnTo>
                    <a:pt x="7744678" y="757466"/>
                  </a:lnTo>
                  <a:lnTo>
                    <a:pt x="7758723" y="713692"/>
                  </a:lnTo>
                  <a:lnTo>
                    <a:pt x="7772500" y="669775"/>
                  </a:lnTo>
                  <a:lnTo>
                    <a:pt x="7786025" y="625725"/>
                  </a:lnTo>
                  <a:lnTo>
                    <a:pt x="7799315" y="581550"/>
                  </a:lnTo>
                  <a:lnTo>
                    <a:pt x="7812387" y="537259"/>
                  </a:lnTo>
                  <a:lnTo>
                    <a:pt x="7825257" y="492862"/>
                  </a:lnTo>
                  <a:lnTo>
                    <a:pt x="7837942" y="448368"/>
                  </a:lnTo>
                  <a:lnTo>
                    <a:pt x="7850460" y="403784"/>
                  </a:lnTo>
                  <a:lnTo>
                    <a:pt x="7862826" y="359120"/>
                  </a:lnTo>
                  <a:lnTo>
                    <a:pt x="7875058" y="314385"/>
                  </a:lnTo>
                  <a:lnTo>
                    <a:pt x="7887172" y="269588"/>
                  </a:lnTo>
                  <a:lnTo>
                    <a:pt x="7899186" y="224738"/>
                  </a:lnTo>
                  <a:lnTo>
                    <a:pt x="7911115" y="179844"/>
                  </a:lnTo>
                  <a:lnTo>
                    <a:pt x="7922977" y="134913"/>
                  </a:lnTo>
                  <a:lnTo>
                    <a:pt x="7934789" y="89957"/>
                  </a:lnTo>
                  <a:lnTo>
                    <a:pt x="7946567" y="44983"/>
                  </a:lnTo>
                  <a:lnTo>
                    <a:pt x="7958328" y="0"/>
                  </a:lnTo>
                </a:path>
              </a:pathLst>
            </a:custGeom>
            <a:ln w="38100">
              <a:solidFill>
                <a:srgbClr val="50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1091" y="4638294"/>
              <a:ext cx="1171828" cy="1722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081260" y="3395980"/>
              <a:ext cx="589915" cy="1061085"/>
            </a:xfrm>
            <a:custGeom>
              <a:avLst/>
              <a:gdLst/>
              <a:ahLst/>
              <a:cxnLst/>
              <a:rect l="l" t="t" r="r" b="b"/>
              <a:pathLst>
                <a:path w="589915" h="1061085">
                  <a:moveTo>
                    <a:pt x="14732" y="0"/>
                  </a:moveTo>
                  <a:lnTo>
                    <a:pt x="0" y="47498"/>
                  </a:lnTo>
                  <a:lnTo>
                    <a:pt x="3" y="48514"/>
                  </a:lnTo>
                  <a:lnTo>
                    <a:pt x="851" y="79756"/>
                  </a:lnTo>
                  <a:lnTo>
                    <a:pt x="889" y="82042"/>
                  </a:lnTo>
                  <a:lnTo>
                    <a:pt x="5588" y="133477"/>
                  </a:lnTo>
                  <a:lnTo>
                    <a:pt x="5969" y="135255"/>
                  </a:lnTo>
                  <a:lnTo>
                    <a:pt x="27178" y="225171"/>
                  </a:lnTo>
                  <a:lnTo>
                    <a:pt x="72771" y="348869"/>
                  </a:lnTo>
                  <a:lnTo>
                    <a:pt x="73025" y="349631"/>
                  </a:lnTo>
                  <a:lnTo>
                    <a:pt x="135382" y="486918"/>
                  </a:lnTo>
                  <a:lnTo>
                    <a:pt x="135763" y="487807"/>
                  </a:lnTo>
                  <a:lnTo>
                    <a:pt x="218567" y="632968"/>
                  </a:lnTo>
                  <a:lnTo>
                    <a:pt x="219075" y="633603"/>
                  </a:lnTo>
                  <a:lnTo>
                    <a:pt x="309499" y="768731"/>
                  </a:lnTo>
                  <a:lnTo>
                    <a:pt x="310134" y="769493"/>
                  </a:lnTo>
                  <a:lnTo>
                    <a:pt x="400939" y="883793"/>
                  </a:lnTo>
                  <a:lnTo>
                    <a:pt x="478790" y="967359"/>
                  </a:lnTo>
                  <a:lnTo>
                    <a:pt x="479044" y="967486"/>
                  </a:lnTo>
                  <a:lnTo>
                    <a:pt x="536448" y="1025017"/>
                  </a:lnTo>
                  <a:lnTo>
                    <a:pt x="574294" y="1058291"/>
                  </a:lnTo>
                  <a:lnTo>
                    <a:pt x="576707" y="1060450"/>
                  </a:lnTo>
                  <a:lnTo>
                    <a:pt x="580136" y="1061085"/>
                  </a:lnTo>
                  <a:lnTo>
                    <a:pt x="589661" y="1050036"/>
                  </a:lnTo>
                  <a:lnTo>
                    <a:pt x="588518" y="1046734"/>
                  </a:lnTo>
                  <a:lnTo>
                    <a:pt x="586105" y="1044702"/>
                  </a:lnTo>
                  <a:lnTo>
                    <a:pt x="548593" y="1012317"/>
                  </a:lnTo>
                  <a:lnTo>
                    <a:pt x="491871" y="955675"/>
                  </a:lnTo>
                  <a:lnTo>
                    <a:pt x="417575" y="869061"/>
                  </a:lnTo>
                  <a:lnTo>
                    <a:pt x="328138" y="756412"/>
                  </a:lnTo>
                  <a:lnTo>
                    <a:pt x="237915" y="621919"/>
                  </a:lnTo>
                  <a:lnTo>
                    <a:pt x="155067" y="476885"/>
                  </a:lnTo>
                  <a:lnTo>
                    <a:pt x="93805" y="341376"/>
                  </a:lnTo>
                  <a:lnTo>
                    <a:pt x="93444" y="340625"/>
                  </a:lnTo>
                  <a:lnTo>
                    <a:pt x="93373" y="340360"/>
                  </a:lnTo>
                  <a:lnTo>
                    <a:pt x="51368" y="219456"/>
                  </a:lnTo>
                  <a:lnTo>
                    <a:pt x="50926" y="218186"/>
                  </a:lnTo>
                  <a:lnTo>
                    <a:pt x="30393" y="131318"/>
                  </a:lnTo>
                  <a:lnTo>
                    <a:pt x="30225" y="131318"/>
                  </a:lnTo>
                  <a:lnTo>
                    <a:pt x="30064" y="130188"/>
                  </a:lnTo>
                  <a:lnTo>
                    <a:pt x="30068" y="129540"/>
                  </a:lnTo>
                  <a:lnTo>
                    <a:pt x="25777" y="81153"/>
                  </a:lnTo>
                  <a:lnTo>
                    <a:pt x="25654" y="80518"/>
                  </a:lnTo>
                  <a:lnTo>
                    <a:pt x="24789" y="48514"/>
                  </a:lnTo>
                  <a:lnTo>
                    <a:pt x="25589" y="27305"/>
                  </a:lnTo>
                  <a:lnTo>
                    <a:pt x="25400" y="27305"/>
                  </a:lnTo>
                  <a:lnTo>
                    <a:pt x="25595" y="26035"/>
                  </a:lnTo>
                  <a:lnTo>
                    <a:pt x="25711" y="25654"/>
                  </a:lnTo>
                  <a:lnTo>
                    <a:pt x="26500" y="21462"/>
                  </a:lnTo>
                  <a:lnTo>
                    <a:pt x="26162" y="21462"/>
                  </a:lnTo>
                  <a:lnTo>
                    <a:pt x="27050" y="18542"/>
                  </a:lnTo>
                  <a:lnTo>
                    <a:pt x="27469" y="18542"/>
                  </a:lnTo>
                  <a:lnTo>
                    <a:pt x="29972" y="12954"/>
                  </a:lnTo>
                  <a:lnTo>
                    <a:pt x="27178" y="5587"/>
                  </a:lnTo>
                  <a:lnTo>
                    <a:pt x="14732" y="0"/>
                  </a:lnTo>
                  <a:close/>
                </a:path>
                <a:path w="589915" h="1061085">
                  <a:moveTo>
                    <a:pt x="548005" y="1011809"/>
                  </a:moveTo>
                  <a:lnTo>
                    <a:pt x="548513" y="1012317"/>
                  </a:lnTo>
                  <a:lnTo>
                    <a:pt x="548005" y="1011809"/>
                  </a:lnTo>
                  <a:close/>
                </a:path>
                <a:path w="589915" h="1061085">
                  <a:moveTo>
                    <a:pt x="491363" y="955167"/>
                  </a:moveTo>
                  <a:lnTo>
                    <a:pt x="491744" y="955675"/>
                  </a:lnTo>
                  <a:lnTo>
                    <a:pt x="491363" y="955167"/>
                  </a:lnTo>
                  <a:close/>
                </a:path>
                <a:path w="589915" h="1061085">
                  <a:moveTo>
                    <a:pt x="417628" y="869061"/>
                  </a:moveTo>
                  <a:lnTo>
                    <a:pt x="417830" y="869315"/>
                  </a:lnTo>
                  <a:lnTo>
                    <a:pt x="417628" y="869061"/>
                  </a:lnTo>
                  <a:close/>
                </a:path>
                <a:path w="589915" h="1061085">
                  <a:moveTo>
                    <a:pt x="327533" y="755650"/>
                  </a:moveTo>
                  <a:lnTo>
                    <a:pt x="328041" y="756412"/>
                  </a:lnTo>
                  <a:lnTo>
                    <a:pt x="327533" y="755650"/>
                  </a:lnTo>
                  <a:close/>
                </a:path>
                <a:path w="589915" h="1061085">
                  <a:moveTo>
                    <a:pt x="237614" y="621470"/>
                  </a:moveTo>
                  <a:lnTo>
                    <a:pt x="237871" y="621919"/>
                  </a:lnTo>
                  <a:lnTo>
                    <a:pt x="237614" y="621470"/>
                  </a:lnTo>
                  <a:close/>
                </a:path>
                <a:path w="589915" h="1061085">
                  <a:moveTo>
                    <a:pt x="237508" y="621284"/>
                  </a:moveTo>
                  <a:lnTo>
                    <a:pt x="237614" y="621470"/>
                  </a:lnTo>
                  <a:lnTo>
                    <a:pt x="237508" y="621284"/>
                  </a:lnTo>
                  <a:close/>
                </a:path>
                <a:path w="589915" h="1061085">
                  <a:moveTo>
                    <a:pt x="155172" y="476885"/>
                  </a:moveTo>
                  <a:lnTo>
                    <a:pt x="155575" y="477774"/>
                  </a:lnTo>
                  <a:lnTo>
                    <a:pt x="155172" y="476885"/>
                  </a:lnTo>
                  <a:close/>
                </a:path>
                <a:path w="589915" h="1061085">
                  <a:moveTo>
                    <a:pt x="93345" y="340360"/>
                  </a:moveTo>
                  <a:lnTo>
                    <a:pt x="93725" y="341376"/>
                  </a:lnTo>
                  <a:lnTo>
                    <a:pt x="93465" y="340625"/>
                  </a:lnTo>
                  <a:lnTo>
                    <a:pt x="93345" y="340360"/>
                  </a:lnTo>
                  <a:close/>
                </a:path>
                <a:path w="589915" h="1061085">
                  <a:moveTo>
                    <a:pt x="93465" y="340625"/>
                  </a:moveTo>
                  <a:lnTo>
                    <a:pt x="93725" y="341376"/>
                  </a:lnTo>
                  <a:lnTo>
                    <a:pt x="93465" y="340625"/>
                  </a:lnTo>
                  <a:close/>
                </a:path>
                <a:path w="589915" h="1061085">
                  <a:moveTo>
                    <a:pt x="93373" y="340360"/>
                  </a:moveTo>
                  <a:lnTo>
                    <a:pt x="93465" y="340625"/>
                  </a:lnTo>
                  <a:lnTo>
                    <a:pt x="93373" y="340360"/>
                  </a:lnTo>
                  <a:close/>
                </a:path>
                <a:path w="589915" h="1061085">
                  <a:moveTo>
                    <a:pt x="50926" y="218186"/>
                  </a:moveTo>
                  <a:lnTo>
                    <a:pt x="51308" y="219456"/>
                  </a:lnTo>
                  <a:lnTo>
                    <a:pt x="51178" y="218909"/>
                  </a:lnTo>
                  <a:lnTo>
                    <a:pt x="50926" y="218186"/>
                  </a:lnTo>
                  <a:close/>
                </a:path>
                <a:path w="589915" h="1061085">
                  <a:moveTo>
                    <a:pt x="51178" y="218909"/>
                  </a:moveTo>
                  <a:lnTo>
                    <a:pt x="51308" y="219456"/>
                  </a:lnTo>
                  <a:lnTo>
                    <a:pt x="51178" y="218909"/>
                  </a:lnTo>
                  <a:close/>
                </a:path>
                <a:path w="589915" h="1061085">
                  <a:moveTo>
                    <a:pt x="51006" y="218186"/>
                  </a:moveTo>
                  <a:lnTo>
                    <a:pt x="51178" y="218909"/>
                  </a:lnTo>
                  <a:lnTo>
                    <a:pt x="51006" y="218186"/>
                  </a:lnTo>
                  <a:close/>
                </a:path>
                <a:path w="589915" h="1061085">
                  <a:moveTo>
                    <a:pt x="29972" y="129540"/>
                  </a:moveTo>
                  <a:lnTo>
                    <a:pt x="30225" y="131318"/>
                  </a:lnTo>
                  <a:lnTo>
                    <a:pt x="30125" y="130188"/>
                  </a:lnTo>
                  <a:lnTo>
                    <a:pt x="29972" y="129540"/>
                  </a:lnTo>
                  <a:close/>
                </a:path>
                <a:path w="589915" h="1061085">
                  <a:moveTo>
                    <a:pt x="30125" y="130188"/>
                  </a:moveTo>
                  <a:lnTo>
                    <a:pt x="30225" y="131318"/>
                  </a:lnTo>
                  <a:lnTo>
                    <a:pt x="30393" y="131318"/>
                  </a:lnTo>
                  <a:lnTo>
                    <a:pt x="30125" y="130188"/>
                  </a:lnTo>
                  <a:close/>
                </a:path>
                <a:path w="589915" h="1061085">
                  <a:moveTo>
                    <a:pt x="30068" y="129540"/>
                  </a:moveTo>
                  <a:lnTo>
                    <a:pt x="30125" y="130188"/>
                  </a:lnTo>
                  <a:lnTo>
                    <a:pt x="30068" y="129540"/>
                  </a:lnTo>
                  <a:close/>
                </a:path>
                <a:path w="589915" h="1061085">
                  <a:moveTo>
                    <a:pt x="25654" y="79756"/>
                  </a:moveTo>
                  <a:lnTo>
                    <a:pt x="25654" y="80518"/>
                  </a:lnTo>
                  <a:lnTo>
                    <a:pt x="25654" y="79756"/>
                  </a:lnTo>
                  <a:close/>
                </a:path>
                <a:path w="589915" h="1061085">
                  <a:moveTo>
                    <a:pt x="24779" y="48149"/>
                  </a:moveTo>
                  <a:lnTo>
                    <a:pt x="24765" y="48514"/>
                  </a:lnTo>
                  <a:lnTo>
                    <a:pt x="24779" y="48149"/>
                  </a:lnTo>
                  <a:close/>
                </a:path>
                <a:path w="589915" h="1061085">
                  <a:moveTo>
                    <a:pt x="24799" y="47625"/>
                  </a:moveTo>
                  <a:lnTo>
                    <a:pt x="24779" y="48149"/>
                  </a:lnTo>
                  <a:lnTo>
                    <a:pt x="24799" y="47625"/>
                  </a:lnTo>
                  <a:close/>
                </a:path>
                <a:path w="589915" h="1061085">
                  <a:moveTo>
                    <a:pt x="25654" y="25654"/>
                  </a:moveTo>
                  <a:lnTo>
                    <a:pt x="25400" y="27305"/>
                  </a:lnTo>
                  <a:lnTo>
                    <a:pt x="25639" y="26035"/>
                  </a:lnTo>
                  <a:lnTo>
                    <a:pt x="25654" y="25654"/>
                  </a:lnTo>
                  <a:close/>
                </a:path>
                <a:path w="589915" h="1061085">
                  <a:moveTo>
                    <a:pt x="25639" y="26035"/>
                  </a:moveTo>
                  <a:lnTo>
                    <a:pt x="25400" y="27305"/>
                  </a:lnTo>
                  <a:lnTo>
                    <a:pt x="25589" y="27305"/>
                  </a:lnTo>
                  <a:lnTo>
                    <a:pt x="25639" y="26035"/>
                  </a:lnTo>
                  <a:close/>
                </a:path>
                <a:path w="589915" h="1061085">
                  <a:moveTo>
                    <a:pt x="25711" y="25654"/>
                  </a:moveTo>
                  <a:lnTo>
                    <a:pt x="25639" y="26035"/>
                  </a:lnTo>
                  <a:lnTo>
                    <a:pt x="25711" y="25654"/>
                  </a:lnTo>
                  <a:close/>
                </a:path>
                <a:path w="589915" h="1061085">
                  <a:moveTo>
                    <a:pt x="27050" y="18542"/>
                  </a:moveTo>
                  <a:lnTo>
                    <a:pt x="26162" y="21462"/>
                  </a:lnTo>
                  <a:lnTo>
                    <a:pt x="26746" y="20157"/>
                  </a:lnTo>
                  <a:lnTo>
                    <a:pt x="27050" y="18542"/>
                  </a:lnTo>
                  <a:close/>
                </a:path>
                <a:path w="589915" h="1061085">
                  <a:moveTo>
                    <a:pt x="26746" y="20157"/>
                  </a:moveTo>
                  <a:lnTo>
                    <a:pt x="26162" y="21462"/>
                  </a:lnTo>
                  <a:lnTo>
                    <a:pt x="26500" y="21462"/>
                  </a:lnTo>
                  <a:lnTo>
                    <a:pt x="26746" y="20157"/>
                  </a:lnTo>
                  <a:close/>
                </a:path>
                <a:path w="589915" h="1061085">
                  <a:moveTo>
                    <a:pt x="27469" y="18542"/>
                  </a:moveTo>
                  <a:lnTo>
                    <a:pt x="27050" y="18542"/>
                  </a:lnTo>
                  <a:lnTo>
                    <a:pt x="26746" y="20157"/>
                  </a:lnTo>
                  <a:lnTo>
                    <a:pt x="27469" y="18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5596" y="3397885"/>
              <a:ext cx="311023" cy="1906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4475" y="3054096"/>
              <a:ext cx="219455" cy="210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79" y="0"/>
            <a:ext cx="1144524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60" y="1562100"/>
            <a:ext cx="3267455" cy="1143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80869" y="2733294"/>
            <a:ext cx="25660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36195" indent="2540"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Ensure</a:t>
            </a:r>
            <a:r>
              <a:rPr sz="180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artificial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general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intelligence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(AGI)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benefits</a:t>
            </a:r>
            <a:r>
              <a:rPr sz="180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humanity.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50E6FF"/>
                </a:solidFill>
                <a:latin typeface="Segoe UI"/>
                <a:cs typeface="Segoe UI"/>
              </a:rPr>
              <a:t>Groundbreaking</a:t>
            </a:r>
            <a:r>
              <a:rPr sz="1800" spc="-11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50E6FF"/>
                </a:solidFill>
                <a:latin typeface="Segoe UI"/>
                <a:cs typeface="Segoe UI"/>
              </a:rPr>
              <a:t>research</a:t>
            </a:r>
            <a:endParaRPr sz="1800">
              <a:latin typeface="Segoe UI"/>
              <a:cs typeface="Segoe UI"/>
            </a:endParaRPr>
          </a:p>
          <a:p>
            <a:pPr marL="521970" marR="514984" indent="1270" algn="ctr">
              <a:lnSpc>
                <a:spcPct val="100000"/>
              </a:lnSpc>
            </a:pPr>
            <a:r>
              <a:rPr sz="1800" dirty="0">
                <a:solidFill>
                  <a:srgbClr val="50E6FF"/>
                </a:solidFill>
                <a:latin typeface="Segoe UI"/>
                <a:cs typeface="Segoe UI"/>
              </a:rPr>
              <a:t>Latest</a:t>
            </a:r>
            <a:r>
              <a:rPr sz="1800" spc="-7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50E6FF"/>
                </a:solidFill>
                <a:latin typeface="Segoe UI"/>
                <a:cs typeface="Segoe UI"/>
              </a:rPr>
              <a:t>models </a:t>
            </a:r>
            <a:r>
              <a:rPr sz="1800" dirty="0">
                <a:solidFill>
                  <a:srgbClr val="50E6FF"/>
                </a:solidFill>
                <a:latin typeface="Segoe UI"/>
                <a:cs typeface="Segoe UI"/>
              </a:rPr>
              <a:t>Fast</a:t>
            </a:r>
            <a:r>
              <a:rPr sz="1800" spc="-7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50E6FF"/>
                </a:solidFill>
                <a:latin typeface="Segoe UI"/>
                <a:cs typeface="Segoe UI"/>
              </a:rPr>
              <a:t>innovation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9107" y="1240536"/>
            <a:ext cx="3931920" cy="1761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04075" y="2720721"/>
            <a:ext cx="26847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0" i="1" dirty="0">
                <a:latin typeface="Segoe UI"/>
                <a:cs typeface="Segoe UI"/>
              </a:rPr>
              <a:t>Empower</a:t>
            </a:r>
            <a:r>
              <a:rPr sz="1800" b="0" i="1" spc="-30" dirty="0">
                <a:latin typeface="Segoe UI"/>
                <a:cs typeface="Segoe UI"/>
              </a:rPr>
              <a:t> </a:t>
            </a:r>
            <a:r>
              <a:rPr sz="1800" b="0" i="1" dirty="0">
                <a:latin typeface="Segoe UI"/>
                <a:cs typeface="Segoe UI"/>
              </a:rPr>
              <a:t>every</a:t>
            </a:r>
            <a:r>
              <a:rPr sz="1800" b="0" i="1" spc="-35" dirty="0">
                <a:latin typeface="Segoe UI"/>
                <a:cs typeface="Segoe UI"/>
              </a:rPr>
              <a:t> </a:t>
            </a:r>
            <a:r>
              <a:rPr sz="1800" b="0" i="1" dirty="0">
                <a:latin typeface="Segoe UI"/>
                <a:cs typeface="Segoe UI"/>
              </a:rPr>
              <a:t>person</a:t>
            </a:r>
            <a:r>
              <a:rPr sz="1800" b="0" i="1" spc="-35" dirty="0">
                <a:latin typeface="Segoe UI"/>
                <a:cs typeface="Segoe UI"/>
              </a:rPr>
              <a:t> </a:t>
            </a:r>
            <a:r>
              <a:rPr sz="1800" b="0" i="1" spc="-25" dirty="0">
                <a:latin typeface="Segoe UI"/>
                <a:cs typeface="Segoe UI"/>
              </a:rPr>
              <a:t>and </a:t>
            </a:r>
            <a:r>
              <a:rPr sz="1800" b="0" i="1" dirty="0">
                <a:latin typeface="Segoe UI"/>
                <a:cs typeface="Segoe UI"/>
              </a:rPr>
              <a:t>organization</a:t>
            </a:r>
            <a:r>
              <a:rPr sz="1800" b="0" i="1" spc="-15" dirty="0">
                <a:latin typeface="Segoe UI"/>
                <a:cs typeface="Segoe UI"/>
              </a:rPr>
              <a:t> </a:t>
            </a:r>
            <a:r>
              <a:rPr sz="1800" b="0" i="1" dirty="0">
                <a:latin typeface="Segoe UI"/>
                <a:cs typeface="Segoe UI"/>
              </a:rPr>
              <a:t>on</a:t>
            </a:r>
            <a:r>
              <a:rPr sz="1800" b="0" i="1" spc="-20" dirty="0">
                <a:latin typeface="Segoe UI"/>
                <a:cs typeface="Segoe UI"/>
              </a:rPr>
              <a:t> </a:t>
            </a:r>
            <a:r>
              <a:rPr sz="1800" b="0" i="1" dirty="0">
                <a:latin typeface="Segoe UI"/>
                <a:cs typeface="Segoe UI"/>
              </a:rPr>
              <a:t>the</a:t>
            </a:r>
            <a:r>
              <a:rPr sz="1800" b="0" i="1" spc="-15" dirty="0">
                <a:latin typeface="Segoe UI"/>
                <a:cs typeface="Segoe UI"/>
              </a:rPr>
              <a:t> </a:t>
            </a:r>
            <a:r>
              <a:rPr sz="1800" b="0" i="1" spc="-10" dirty="0">
                <a:latin typeface="Segoe UI"/>
                <a:cs typeface="Segoe UI"/>
              </a:rPr>
              <a:t>planet </a:t>
            </a:r>
            <a:r>
              <a:rPr sz="1800" b="0" i="1" dirty="0">
                <a:latin typeface="Segoe UI"/>
                <a:cs typeface="Segoe UI"/>
              </a:rPr>
              <a:t>to</a:t>
            </a:r>
            <a:r>
              <a:rPr sz="1800" b="0" i="1" spc="-10" dirty="0">
                <a:latin typeface="Segoe UI"/>
                <a:cs typeface="Segoe UI"/>
              </a:rPr>
              <a:t> </a:t>
            </a:r>
            <a:r>
              <a:rPr sz="1800" b="0" i="1" dirty="0">
                <a:latin typeface="Segoe UI"/>
                <a:cs typeface="Segoe UI"/>
              </a:rPr>
              <a:t>achieve</a:t>
            </a:r>
            <a:r>
              <a:rPr sz="1800" b="0" i="1" spc="-25" dirty="0">
                <a:latin typeface="Segoe UI"/>
                <a:cs typeface="Segoe UI"/>
              </a:rPr>
              <a:t> </a:t>
            </a:r>
            <a:r>
              <a:rPr sz="1800" b="0" i="1" spc="-20" dirty="0">
                <a:latin typeface="Segoe UI"/>
                <a:cs typeface="Segoe UI"/>
              </a:rPr>
              <a:t>more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7267" y="3818382"/>
            <a:ext cx="1898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0E6FF"/>
                </a:solidFill>
                <a:latin typeface="Segoe UI"/>
                <a:cs typeface="Segoe UI"/>
              </a:rPr>
              <a:t>Enterprise</a:t>
            </a:r>
            <a:r>
              <a:rPr sz="180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50E6FF"/>
                </a:solidFill>
                <a:latin typeface="Segoe UI"/>
                <a:cs typeface="Segoe UI"/>
              </a:rPr>
              <a:t>features </a:t>
            </a:r>
            <a:r>
              <a:rPr sz="1800" dirty="0">
                <a:solidFill>
                  <a:srgbClr val="50E6FF"/>
                </a:solidFill>
                <a:latin typeface="Segoe UI"/>
                <a:cs typeface="Segoe UI"/>
              </a:rPr>
              <a:t>Production</a:t>
            </a:r>
            <a:r>
              <a:rPr sz="18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50E6FF"/>
                </a:solidFill>
                <a:latin typeface="Segoe UI"/>
                <a:cs typeface="Segoe UI"/>
              </a:rPr>
              <a:t>SLAs </a:t>
            </a:r>
            <a:r>
              <a:rPr sz="1800" dirty="0">
                <a:solidFill>
                  <a:srgbClr val="50E6FF"/>
                </a:solidFill>
                <a:latin typeface="Segoe UI"/>
                <a:cs typeface="Segoe UI"/>
              </a:rPr>
              <a:t>Data</a:t>
            </a:r>
            <a:r>
              <a:rPr sz="1800" spc="-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50E6FF"/>
                </a:solidFill>
                <a:latin typeface="Segoe UI"/>
                <a:cs typeface="Segoe UI"/>
              </a:rPr>
              <a:t>privacy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3015" y="2801620"/>
            <a:ext cx="486156" cy="49149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31519" y="5852159"/>
            <a:ext cx="2178050" cy="495300"/>
          </a:xfrm>
          <a:custGeom>
            <a:avLst/>
            <a:gdLst/>
            <a:ahLst/>
            <a:cxnLst/>
            <a:rect l="l" t="t" r="r" b="b"/>
            <a:pathLst>
              <a:path w="2178050" h="495300">
                <a:moveTo>
                  <a:pt x="2140712" y="0"/>
                </a:moveTo>
                <a:lnTo>
                  <a:pt x="37071" y="0"/>
                </a:lnTo>
                <a:lnTo>
                  <a:pt x="22642" y="2913"/>
                </a:lnTo>
                <a:lnTo>
                  <a:pt x="10858" y="10858"/>
                </a:lnTo>
                <a:lnTo>
                  <a:pt x="2913" y="22642"/>
                </a:lnTo>
                <a:lnTo>
                  <a:pt x="0" y="37071"/>
                </a:lnTo>
                <a:lnTo>
                  <a:pt x="0" y="458228"/>
                </a:lnTo>
                <a:lnTo>
                  <a:pt x="2913" y="472657"/>
                </a:lnTo>
                <a:lnTo>
                  <a:pt x="10858" y="484441"/>
                </a:lnTo>
                <a:lnTo>
                  <a:pt x="22642" y="492386"/>
                </a:lnTo>
                <a:lnTo>
                  <a:pt x="37071" y="495299"/>
                </a:lnTo>
                <a:lnTo>
                  <a:pt x="2140712" y="495299"/>
                </a:lnTo>
                <a:lnTo>
                  <a:pt x="2155132" y="492386"/>
                </a:lnTo>
                <a:lnTo>
                  <a:pt x="2166921" y="484441"/>
                </a:lnTo>
                <a:lnTo>
                  <a:pt x="2174876" y="472657"/>
                </a:lnTo>
                <a:lnTo>
                  <a:pt x="2177796" y="458228"/>
                </a:lnTo>
                <a:lnTo>
                  <a:pt x="2177796" y="37071"/>
                </a:lnTo>
                <a:lnTo>
                  <a:pt x="2174876" y="22642"/>
                </a:lnTo>
                <a:lnTo>
                  <a:pt x="2166921" y="10858"/>
                </a:lnTo>
                <a:lnTo>
                  <a:pt x="2155132" y="2913"/>
                </a:lnTo>
                <a:lnTo>
                  <a:pt x="21407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704" y="5928156"/>
            <a:ext cx="2061845" cy="67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GPT-</a:t>
            </a:r>
            <a:r>
              <a:rPr sz="2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3</a:t>
            </a:r>
            <a:endParaRPr sz="20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Generate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Understand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6347" y="5852159"/>
            <a:ext cx="2178050" cy="495300"/>
          </a:xfrm>
          <a:custGeom>
            <a:avLst/>
            <a:gdLst/>
            <a:ahLst/>
            <a:cxnLst/>
            <a:rect l="l" t="t" r="r" b="b"/>
            <a:pathLst>
              <a:path w="2178050" h="495300">
                <a:moveTo>
                  <a:pt x="2147189" y="0"/>
                </a:moveTo>
                <a:lnTo>
                  <a:pt x="30606" y="0"/>
                </a:lnTo>
                <a:lnTo>
                  <a:pt x="18698" y="2403"/>
                </a:lnTo>
                <a:lnTo>
                  <a:pt x="8969" y="8956"/>
                </a:lnTo>
                <a:lnTo>
                  <a:pt x="2407" y="18677"/>
                </a:lnTo>
                <a:lnTo>
                  <a:pt x="0" y="30581"/>
                </a:lnTo>
                <a:lnTo>
                  <a:pt x="0" y="464718"/>
                </a:lnTo>
                <a:lnTo>
                  <a:pt x="2407" y="476622"/>
                </a:lnTo>
                <a:lnTo>
                  <a:pt x="8969" y="486343"/>
                </a:lnTo>
                <a:lnTo>
                  <a:pt x="18698" y="492896"/>
                </a:lnTo>
                <a:lnTo>
                  <a:pt x="30606" y="495299"/>
                </a:lnTo>
                <a:lnTo>
                  <a:pt x="2147189" y="495299"/>
                </a:lnTo>
                <a:lnTo>
                  <a:pt x="2159097" y="492896"/>
                </a:lnTo>
                <a:lnTo>
                  <a:pt x="2168826" y="486343"/>
                </a:lnTo>
                <a:lnTo>
                  <a:pt x="2175388" y="476622"/>
                </a:lnTo>
                <a:lnTo>
                  <a:pt x="2177796" y="464718"/>
                </a:lnTo>
                <a:lnTo>
                  <a:pt x="2177796" y="30581"/>
                </a:lnTo>
                <a:lnTo>
                  <a:pt x="2175388" y="18677"/>
                </a:lnTo>
                <a:lnTo>
                  <a:pt x="2168826" y="8956"/>
                </a:lnTo>
                <a:lnTo>
                  <a:pt x="2159097" y="2403"/>
                </a:lnTo>
                <a:lnTo>
                  <a:pt x="214718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60190" y="5928156"/>
            <a:ext cx="2150745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Codex</a:t>
            </a:r>
            <a:endParaRPr sz="20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Generate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Understand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71844" y="5852159"/>
            <a:ext cx="2178050" cy="495300"/>
          </a:xfrm>
          <a:custGeom>
            <a:avLst/>
            <a:gdLst/>
            <a:ahLst/>
            <a:cxnLst/>
            <a:rect l="l" t="t" r="r" b="b"/>
            <a:pathLst>
              <a:path w="2178050" h="495300">
                <a:moveTo>
                  <a:pt x="2140711" y="0"/>
                </a:moveTo>
                <a:lnTo>
                  <a:pt x="37083" y="0"/>
                </a:lnTo>
                <a:lnTo>
                  <a:pt x="22663" y="2913"/>
                </a:lnTo>
                <a:lnTo>
                  <a:pt x="10874" y="10858"/>
                </a:lnTo>
                <a:lnTo>
                  <a:pt x="2919" y="22642"/>
                </a:lnTo>
                <a:lnTo>
                  <a:pt x="0" y="37071"/>
                </a:lnTo>
                <a:lnTo>
                  <a:pt x="0" y="458228"/>
                </a:lnTo>
                <a:lnTo>
                  <a:pt x="2919" y="472657"/>
                </a:lnTo>
                <a:lnTo>
                  <a:pt x="10874" y="484441"/>
                </a:lnTo>
                <a:lnTo>
                  <a:pt x="22663" y="492386"/>
                </a:lnTo>
                <a:lnTo>
                  <a:pt x="37083" y="495299"/>
                </a:lnTo>
                <a:lnTo>
                  <a:pt x="2140711" y="495299"/>
                </a:lnTo>
                <a:lnTo>
                  <a:pt x="2155132" y="492386"/>
                </a:lnTo>
                <a:lnTo>
                  <a:pt x="2166921" y="484441"/>
                </a:lnTo>
                <a:lnTo>
                  <a:pt x="2174876" y="472657"/>
                </a:lnTo>
                <a:lnTo>
                  <a:pt x="2177796" y="458228"/>
                </a:lnTo>
                <a:lnTo>
                  <a:pt x="2177796" y="37071"/>
                </a:lnTo>
                <a:lnTo>
                  <a:pt x="2174876" y="22642"/>
                </a:lnTo>
                <a:lnTo>
                  <a:pt x="2166921" y="10858"/>
                </a:lnTo>
                <a:lnTo>
                  <a:pt x="2155132" y="2913"/>
                </a:lnTo>
                <a:lnTo>
                  <a:pt x="214071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0940" y="5928156"/>
            <a:ext cx="24257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DALL·E</a:t>
            </a:r>
            <a:r>
              <a:rPr sz="2000" b="1" spc="-10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150" b="1" i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preview</a:t>
            </a:r>
            <a:endParaRPr sz="115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Generate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images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prompts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75064" y="5852159"/>
            <a:ext cx="2178050" cy="515620"/>
          </a:xfrm>
          <a:custGeom>
            <a:avLst/>
            <a:gdLst/>
            <a:ahLst/>
            <a:cxnLst/>
            <a:rect l="l" t="t" r="r" b="b"/>
            <a:pathLst>
              <a:path w="2178050" h="515620">
                <a:moveTo>
                  <a:pt x="2139187" y="0"/>
                </a:moveTo>
                <a:lnTo>
                  <a:pt x="38607" y="0"/>
                </a:lnTo>
                <a:lnTo>
                  <a:pt x="23574" y="3029"/>
                </a:lnTo>
                <a:lnTo>
                  <a:pt x="11302" y="11291"/>
                </a:lnTo>
                <a:lnTo>
                  <a:pt x="3032" y="23547"/>
                </a:lnTo>
                <a:lnTo>
                  <a:pt x="0" y="38557"/>
                </a:lnTo>
                <a:lnTo>
                  <a:pt x="0" y="476554"/>
                </a:lnTo>
                <a:lnTo>
                  <a:pt x="3032" y="491564"/>
                </a:lnTo>
                <a:lnTo>
                  <a:pt x="11302" y="503820"/>
                </a:lnTo>
                <a:lnTo>
                  <a:pt x="23574" y="512082"/>
                </a:lnTo>
                <a:lnTo>
                  <a:pt x="38607" y="515111"/>
                </a:lnTo>
                <a:lnTo>
                  <a:pt x="2139187" y="515111"/>
                </a:lnTo>
                <a:lnTo>
                  <a:pt x="2154221" y="512082"/>
                </a:lnTo>
                <a:lnTo>
                  <a:pt x="2166492" y="503820"/>
                </a:lnTo>
                <a:lnTo>
                  <a:pt x="2174763" y="491564"/>
                </a:lnTo>
                <a:lnTo>
                  <a:pt x="2177795" y="476554"/>
                </a:lnTo>
                <a:lnTo>
                  <a:pt x="2177795" y="38557"/>
                </a:lnTo>
                <a:lnTo>
                  <a:pt x="2174763" y="23547"/>
                </a:lnTo>
                <a:lnTo>
                  <a:pt x="2166492" y="11291"/>
                </a:lnTo>
                <a:lnTo>
                  <a:pt x="2154221" y="3029"/>
                </a:lnTo>
                <a:lnTo>
                  <a:pt x="2139187" y="0"/>
                </a:lnTo>
                <a:close/>
              </a:path>
            </a:pathLst>
          </a:custGeom>
          <a:solidFill>
            <a:srgbClr val="BE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21773" y="5938520"/>
            <a:ext cx="149606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ChatGPT</a:t>
            </a:r>
            <a:r>
              <a:rPr sz="2000" b="1" spc="-7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150" b="1" i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preview</a:t>
            </a:r>
            <a:endParaRPr sz="11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Chat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GPT-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0865" y="1206449"/>
            <a:ext cx="1892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0E6FF"/>
                </a:solidFill>
              </a:rPr>
              <a:t>Generative</a:t>
            </a:r>
            <a:r>
              <a:rPr sz="2400" spc="-65" dirty="0">
                <a:solidFill>
                  <a:srgbClr val="50E6FF"/>
                </a:solidFill>
              </a:rPr>
              <a:t> </a:t>
            </a:r>
            <a:r>
              <a:rPr sz="2400" spc="-25" dirty="0">
                <a:solidFill>
                  <a:srgbClr val="50E6FF"/>
                </a:solidFill>
              </a:rPr>
              <a:t>AI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891" y="563880"/>
            <a:ext cx="1595628" cy="4267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82396" y="1872995"/>
            <a:ext cx="2178050" cy="494030"/>
          </a:xfrm>
          <a:custGeom>
            <a:avLst/>
            <a:gdLst/>
            <a:ahLst/>
            <a:cxnLst/>
            <a:rect l="l" t="t" r="r" b="b"/>
            <a:pathLst>
              <a:path w="2178050" h="494030">
                <a:moveTo>
                  <a:pt x="2140839" y="0"/>
                </a:moveTo>
                <a:lnTo>
                  <a:pt x="36956" y="0"/>
                </a:lnTo>
                <a:lnTo>
                  <a:pt x="22572" y="2899"/>
                </a:lnTo>
                <a:lnTo>
                  <a:pt x="10825" y="10810"/>
                </a:lnTo>
                <a:lnTo>
                  <a:pt x="2904" y="22556"/>
                </a:lnTo>
                <a:lnTo>
                  <a:pt x="0" y="36956"/>
                </a:lnTo>
                <a:lnTo>
                  <a:pt x="0" y="456818"/>
                </a:lnTo>
                <a:lnTo>
                  <a:pt x="2904" y="471219"/>
                </a:lnTo>
                <a:lnTo>
                  <a:pt x="10825" y="482965"/>
                </a:lnTo>
                <a:lnTo>
                  <a:pt x="22572" y="490876"/>
                </a:lnTo>
                <a:lnTo>
                  <a:pt x="36956" y="493775"/>
                </a:lnTo>
                <a:lnTo>
                  <a:pt x="2140839" y="493775"/>
                </a:lnTo>
                <a:lnTo>
                  <a:pt x="2155239" y="490876"/>
                </a:lnTo>
                <a:lnTo>
                  <a:pt x="2166985" y="482965"/>
                </a:lnTo>
                <a:lnTo>
                  <a:pt x="2174896" y="471219"/>
                </a:lnTo>
                <a:lnTo>
                  <a:pt x="2177796" y="456818"/>
                </a:lnTo>
                <a:lnTo>
                  <a:pt x="2177796" y="36956"/>
                </a:lnTo>
                <a:lnTo>
                  <a:pt x="2174896" y="22556"/>
                </a:lnTo>
                <a:lnTo>
                  <a:pt x="2166985" y="10810"/>
                </a:lnTo>
                <a:lnTo>
                  <a:pt x="2155239" y="2899"/>
                </a:lnTo>
                <a:lnTo>
                  <a:pt x="2140839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552444" y="330708"/>
            <a:ext cx="2257425" cy="798830"/>
            <a:chOff x="3552444" y="330708"/>
            <a:chExt cx="2257425" cy="798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80" y="562356"/>
              <a:ext cx="1588008" cy="4297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52444" y="330708"/>
              <a:ext cx="1073150" cy="798830"/>
            </a:xfrm>
            <a:custGeom>
              <a:avLst/>
              <a:gdLst/>
              <a:ahLst/>
              <a:cxnLst/>
              <a:rect l="l" t="t" r="r" b="b"/>
              <a:pathLst>
                <a:path w="1073150" h="798830">
                  <a:moveTo>
                    <a:pt x="1072896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1072896" y="798576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8614" y="1947418"/>
            <a:ext cx="711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GPT-</a:t>
            </a:r>
            <a:r>
              <a:rPr sz="2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3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962" y="2570734"/>
            <a:ext cx="66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Prompt: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962" y="2982214"/>
            <a:ext cx="241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Write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tagline</a:t>
            </a:r>
            <a:r>
              <a:rPr sz="12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ice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cream</a:t>
            </a:r>
            <a:r>
              <a:rPr sz="1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shop.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962" y="3576573"/>
            <a:ext cx="852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Response: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586" y="3989451"/>
            <a:ext cx="2209800" cy="20129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ourier New"/>
                <a:cs typeface="Courier New"/>
              </a:rPr>
              <a:t>We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serve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up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smiles</a:t>
            </a:r>
            <a:r>
              <a:rPr sz="1200" spc="-20" dirty="0">
                <a:latin typeface="Courier New"/>
                <a:cs typeface="Courier New"/>
              </a:rPr>
              <a:t> with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586" y="4190619"/>
            <a:ext cx="1104900" cy="1847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200" dirty="0">
                <a:latin typeface="Courier New"/>
                <a:cs typeface="Courier New"/>
              </a:rPr>
              <a:t>every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scoop!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31691" y="1872995"/>
            <a:ext cx="2178050" cy="494030"/>
          </a:xfrm>
          <a:custGeom>
            <a:avLst/>
            <a:gdLst/>
            <a:ahLst/>
            <a:cxnLst/>
            <a:rect l="l" t="t" r="r" b="b"/>
            <a:pathLst>
              <a:path w="2178050" h="494030">
                <a:moveTo>
                  <a:pt x="2147316" y="0"/>
                </a:moveTo>
                <a:lnTo>
                  <a:pt x="30480" y="0"/>
                </a:ln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0" y="463295"/>
                </a:lnTo>
                <a:lnTo>
                  <a:pt x="2387" y="475184"/>
                </a:lnTo>
                <a:lnTo>
                  <a:pt x="8905" y="484870"/>
                </a:lnTo>
                <a:lnTo>
                  <a:pt x="18591" y="491388"/>
                </a:lnTo>
                <a:lnTo>
                  <a:pt x="30480" y="493775"/>
                </a:lnTo>
                <a:lnTo>
                  <a:pt x="2147316" y="493775"/>
                </a:lnTo>
                <a:lnTo>
                  <a:pt x="2159204" y="491388"/>
                </a:lnTo>
                <a:lnTo>
                  <a:pt x="2168890" y="484870"/>
                </a:lnTo>
                <a:lnTo>
                  <a:pt x="2175408" y="475184"/>
                </a:lnTo>
                <a:lnTo>
                  <a:pt x="2177796" y="463295"/>
                </a:lnTo>
                <a:lnTo>
                  <a:pt x="2177796" y="30479"/>
                </a:lnTo>
                <a:lnTo>
                  <a:pt x="2175408" y="18591"/>
                </a:lnTo>
                <a:lnTo>
                  <a:pt x="2168890" y="8905"/>
                </a:lnTo>
                <a:lnTo>
                  <a:pt x="2159204" y="2387"/>
                </a:lnTo>
                <a:lnTo>
                  <a:pt x="2147316" y="0"/>
                </a:lnTo>
                <a:close/>
              </a:path>
            </a:pathLst>
          </a:custGeom>
          <a:solidFill>
            <a:srgbClr val="856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0926" y="1947418"/>
            <a:ext cx="72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Codex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3284" y="2570734"/>
            <a:ext cx="66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Prompt: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3284" y="2982214"/>
            <a:ext cx="2510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customers,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columns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[CustomerId,</a:t>
            </a:r>
            <a:r>
              <a:rPr sz="12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FirstName,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LastName,</a:t>
            </a:r>
            <a:r>
              <a:rPr sz="12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Company,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Address,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City,</a:t>
            </a:r>
            <a:r>
              <a:rPr sz="1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State,</a:t>
            </a:r>
            <a:r>
              <a:rPr sz="1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Country, PostalCode]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3284" y="4125595"/>
            <a:ext cx="2416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SQL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query</a:t>
            </a:r>
            <a:r>
              <a:rPr sz="12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all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customers</a:t>
            </a:r>
            <a:r>
              <a:rPr sz="1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Texas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named Jane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query</a:t>
            </a:r>
            <a:r>
              <a:rPr sz="1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Response: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5603" y="5406758"/>
            <a:ext cx="736600" cy="20129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ourier New"/>
                <a:cs typeface="Courier New"/>
              </a:rPr>
              <a:t>SELECT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5603" y="5607926"/>
            <a:ext cx="1289685" cy="18288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customers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5603" y="5790806"/>
            <a:ext cx="2118360" cy="18288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latin typeface="Courier New"/>
                <a:cs typeface="Courier New"/>
              </a:rPr>
              <a:t>WHERE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State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'TX'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AND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35603" y="5973686"/>
            <a:ext cx="1658620" cy="1847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200" dirty="0">
                <a:latin typeface="Courier New"/>
                <a:cs typeface="Courier New"/>
              </a:rPr>
              <a:t>FirstName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'Jane'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2511" y="1872995"/>
            <a:ext cx="2178050" cy="494030"/>
          </a:xfrm>
          <a:custGeom>
            <a:avLst/>
            <a:gdLst/>
            <a:ahLst/>
            <a:cxnLst/>
            <a:rect l="l" t="t" r="r" b="b"/>
            <a:pathLst>
              <a:path w="2178050" h="494030">
                <a:moveTo>
                  <a:pt x="2140839" y="0"/>
                </a:moveTo>
                <a:lnTo>
                  <a:pt x="36957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6"/>
                </a:lnTo>
                <a:lnTo>
                  <a:pt x="0" y="456818"/>
                </a:lnTo>
                <a:lnTo>
                  <a:pt x="2899" y="471219"/>
                </a:lnTo>
                <a:lnTo>
                  <a:pt x="10810" y="482965"/>
                </a:lnTo>
                <a:lnTo>
                  <a:pt x="22556" y="490876"/>
                </a:lnTo>
                <a:lnTo>
                  <a:pt x="36957" y="493775"/>
                </a:lnTo>
                <a:lnTo>
                  <a:pt x="2140839" y="493775"/>
                </a:lnTo>
                <a:lnTo>
                  <a:pt x="2155239" y="490876"/>
                </a:lnTo>
                <a:lnTo>
                  <a:pt x="2166985" y="482965"/>
                </a:lnTo>
                <a:lnTo>
                  <a:pt x="2174896" y="471219"/>
                </a:lnTo>
                <a:lnTo>
                  <a:pt x="2177795" y="456818"/>
                </a:lnTo>
                <a:lnTo>
                  <a:pt x="2177795" y="36956"/>
                </a:lnTo>
                <a:lnTo>
                  <a:pt x="2174896" y="22556"/>
                </a:lnTo>
                <a:lnTo>
                  <a:pt x="2166985" y="10810"/>
                </a:lnTo>
                <a:lnTo>
                  <a:pt x="2155239" y="2899"/>
                </a:lnTo>
                <a:lnTo>
                  <a:pt x="214083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82155" y="1947418"/>
            <a:ext cx="787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DALL·E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6865" y="2570734"/>
            <a:ext cx="2509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Prompt:</a:t>
            </a:r>
            <a:r>
              <a:rPr sz="1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white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Siamese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cat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66865" y="2982214"/>
            <a:ext cx="852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Response: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411" y="3430523"/>
            <a:ext cx="2253995" cy="2253996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9422892" y="2590800"/>
            <a:ext cx="2194560" cy="463550"/>
          </a:xfrm>
          <a:custGeom>
            <a:avLst/>
            <a:gdLst/>
            <a:ahLst/>
            <a:cxnLst/>
            <a:rect l="l" t="t" r="r" b="b"/>
            <a:pathLst>
              <a:path w="2194559" h="463550">
                <a:moveTo>
                  <a:pt x="1828800" y="368808"/>
                </a:moveTo>
                <a:lnTo>
                  <a:pt x="1280159" y="368808"/>
                </a:lnTo>
                <a:lnTo>
                  <a:pt x="1828291" y="463041"/>
                </a:lnTo>
                <a:lnTo>
                  <a:pt x="1828800" y="368808"/>
                </a:lnTo>
                <a:close/>
              </a:path>
              <a:path w="2194559" h="463550">
                <a:moveTo>
                  <a:pt x="2133091" y="0"/>
                </a:moveTo>
                <a:lnTo>
                  <a:pt x="61467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7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7" y="368808"/>
                </a:lnTo>
                <a:lnTo>
                  <a:pt x="2133091" y="368808"/>
                </a:lnTo>
                <a:lnTo>
                  <a:pt x="2157001" y="363972"/>
                </a:lnTo>
                <a:lnTo>
                  <a:pt x="2176541" y="350789"/>
                </a:lnTo>
                <a:lnTo>
                  <a:pt x="2189724" y="331249"/>
                </a:lnTo>
                <a:lnTo>
                  <a:pt x="2194559" y="307339"/>
                </a:lnTo>
                <a:lnTo>
                  <a:pt x="2194559" y="61467"/>
                </a:lnTo>
                <a:lnTo>
                  <a:pt x="2189724" y="37558"/>
                </a:lnTo>
                <a:lnTo>
                  <a:pt x="2176541" y="18018"/>
                </a:lnTo>
                <a:lnTo>
                  <a:pt x="2157001" y="4835"/>
                </a:lnTo>
                <a:lnTo>
                  <a:pt x="213309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9131807" y="1872995"/>
            <a:ext cx="2178050" cy="520065"/>
            <a:chOff x="9131807" y="1872995"/>
            <a:chExt cx="2178050" cy="520065"/>
          </a:xfrm>
        </p:grpSpPr>
        <p:sp>
          <p:nvSpPr>
            <p:cNvPr id="30" name="object 30"/>
            <p:cNvSpPr/>
            <p:nvPr/>
          </p:nvSpPr>
          <p:spPr>
            <a:xfrm>
              <a:off x="9131807" y="1872995"/>
              <a:ext cx="2178050" cy="494030"/>
            </a:xfrm>
            <a:custGeom>
              <a:avLst/>
              <a:gdLst/>
              <a:ahLst/>
              <a:cxnLst/>
              <a:rect l="l" t="t" r="r" b="b"/>
              <a:pathLst>
                <a:path w="2178050" h="494030">
                  <a:moveTo>
                    <a:pt x="2140839" y="0"/>
                  </a:moveTo>
                  <a:lnTo>
                    <a:pt x="36957" y="0"/>
                  </a:lnTo>
                  <a:lnTo>
                    <a:pt x="22556" y="2899"/>
                  </a:lnTo>
                  <a:lnTo>
                    <a:pt x="10810" y="10810"/>
                  </a:lnTo>
                  <a:lnTo>
                    <a:pt x="2899" y="22556"/>
                  </a:lnTo>
                  <a:lnTo>
                    <a:pt x="0" y="36956"/>
                  </a:lnTo>
                  <a:lnTo>
                    <a:pt x="0" y="456818"/>
                  </a:lnTo>
                  <a:lnTo>
                    <a:pt x="2899" y="471219"/>
                  </a:lnTo>
                  <a:lnTo>
                    <a:pt x="10810" y="482965"/>
                  </a:lnTo>
                  <a:lnTo>
                    <a:pt x="22556" y="490876"/>
                  </a:lnTo>
                  <a:lnTo>
                    <a:pt x="36957" y="493775"/>
                  </a:lnTo>
                  <a:lnTo>
                    <a:pt x="2140839" y="493775"/>
                  </a:lnTo>
                  <a:lnTo>
                    <a:pt x="2155239" y="490876"/>
                  </a:lnTo>
                  <a:lnTo>
                    <a:pt x="2166985" y="482965"/>
                  </a:lnTo>
                  <a:lnTo>
                    <a:pt x="2174896" y="471219"/>
                  </a:lnTo>
                  <a:lnTo>
                    <a:pt x="2177796" y="456818"/>
                  </a:lnTo>
                  <a:lnTo>
                    <a:pt x="2177796" y="36956"/>
                  </a:lnTo>
                  <a:lnTo>
                    <a:pt x="2174896" y="22556"/>
                  </a:lnTo>
                  <a:lnTo>
                    <a:pt x="2166985" y="10810"/>
                  </a:lnTo>
                  <a:lnTo>
                    <a:pt x="2155239" y="2899"/>
                  </a:lnTo>
                  <a:lnTo>
                    <a:pt x="2140839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31807" y="1877567"/>
              <a:ext cx="2178050" cy="515620"/>
            </a:xfrm>
            <a:custGeom>
              <a:avLst/>
              <a:gdLst/>
              <a:ahLst/>
              <a:cxnLst/>
              <a:rect l="l" t="t" r="r" b="b"/>
              <a:pathLst>
                <a:path w="2178050" h="515619">
                  <a:moveTo>
                    <a:pt x="2139188" y="0"/>
                  </a:moveTo>
                  <a:lnTo>
                    <a:pt x="38608" y="0"/>
                  </a:lnTo>
                  <a:lnTo>
                    <a:pt x="23574" y="3032"/>
                  </a:lnTo>
                  <a:lnTo>
                    <a:pt x="11302" y="11302"/>
                  </a:lnTo>
                  <a:lnTo>
                    <a:pt x="3032" y="23574"/>
                  </a:lnTo>
                  <a:lnTo>
                    <a:pt x="0" y="38608"/>
                  </a:lnTo>
                  <a:lnTo>
                    <a:pt x="0" y="476504"/>
                  </a:lnTo>
                  <a:lnTo>
                    <a:pt x="3032" y="491537"/>
                  </a:lnTo>
                  <a:lnTo>
                    <a:pt x="11302" y="503809"/>
                  </a:lnTo>
                  <a:lnTo>
                    <a:pt x="23574" y="512079"/>
                  </a:lnTo>
                  <a:lnTo>
                    <a:pt x="38608" y="515112"/>
                  </a:lnTo>
                  <a:lnTo>
                    <a:pt x="2139188" y="515112"/>
                  </a:lnTo>
                  <a:lnTo>
                    <a:pt x="2154221" y="512079"/>
                  </a:lnTo>
                  <a:lnTo>
                    <a:pt x="2166493" y="503809"/>
                  </a:lnTo>
                  <a:lnTo>
                    <a:pt x="2174763" y="491537"/>
                  </a:lnTo>
                  <a:lnTo>
                    <a:pt x="2177796" y="476504"/>
                  </a:lnTo>
                  <a:lnTo>
                    <a:pt x="2177796" y="38608"/>
                  </a:lnTo>
                  <a:lnTo>
                    <a:pt x="2174763" y="23574"/>
                  </a:lnTo>
                  <a:lnTo>
                    <a:pt x="2166492" y="11302"/>
                  </a:lnTo>
                  <a:lnTo>
                    <a:pt x="2154221" y="3032"/>
                  </a:lnTo>
                  <a:lnTo>
                    <a:pt x="2139188" y="0"/>
                  </a:lnTo>
                  <a:close/>
                </a:path>
              </a:pathLst>
            </a:custGeom>
            <a:solidFill>
              <a:srgbClr val="BE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606533" y="2706369"/>
            <a:ext cx="19100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Courier New"/>
                <a:cs typeface="Courier New"/>
              </a:rPr>
              <a:t>What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is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the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fastest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animal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on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land?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26652" y="3131820"/>
            <a:ext cx="2194560" cy="765810"/>
          </a:xfrm>
          <a:custGeom>
            <a:avLst/>
            <a:gdLst/>
            <a:ahLst/>
            <a:cxnLst/>
            <a:rect l="l" t="t" r="r" b="b"/>
            <a:pathLst>
              <a:path w="2194559" h="765810">
                <a:moveTo>
                  <a:pt x="914400" y="678179"/>
                </a:moveTo>
                <a:lnTo>
                  <a:pt x="365759" y="678179"/>
                </a:lnTo>
                <a:lnTo>
                  <a:pt x="366649" y="765301"/>
                </a:lnTo>
                <a:lnTo>
                  <a:pt x="914400" y="678179"/>
                </a:lnTo>
                <a:close/>
              </a:path>
              <a:path w="2194559" h="765810">
                <a:moveTo>
                  <a:pt x="2081529" y="0"/>
                </a:moveTo>
                <a:lnTo>
                  <a:pt x="113029" y="0"/>
                </a:lnTo>
                <a:lnTo>
                  <a:pt x="69008" y="8874"/>
                </a:lnTo>
                <a:lnTo>
                  <a:pt x="33083" y="33083"/>
                </a:lnTo>
                <a:lnTo>
                  <a:pt x="8874" y="69008"/>
                </a:lnTo>
                <a:lnTo>
                  <a:pt x="0" y="113029"/>
                </a:lnTo>
                <a:lnTo>
                  <a:pt x="0" y="565149"/>
                </a:lnTo>
                <a:lnTo>
                  <a:pt x="8874" y="609171"/>
                </a:lnTo>
                <a:lnTo>
                  <a:pt x="33083" y="645096"/>
                </a:lnTo>
                <a:lnTo>
                  <a:pt x="69008" y="669305"/>
                </a:lnTo>
                <a:lnTo>
                  <a:pt x="113029" y="678179"/>
                </a:lnTo>
                <a:lnTo>
                  <a:pt x="2081529" y="678179"/>
                </a:lnTo>
                <a:lnTo>
                  <a:pt x="2125551" y="669305"/>
                </a:lnTo>
                <a:lnTo>
                  <a:pt x="2161476" y="645096"/>
                </a:lnTo>
                <a:lnTo>
                  <a:pt x="2185685" y="609171"/>
                </a:lnTo>
                <a:lnTo>
                  <a:pt x="2194559" y="565149"/>
                </a:lnTo>
                <a:lnTo>
                  <a:pt x="2194559" y="113029"/>
                </a:lnTo>
                <a:lnTo>
                  <a:pt x="2185685" y="69008"/>
                </a:lnTo>
                <a:lnTo>
                  <a:pt x="2161476" y="33083"/>
                </a:lnTo>
                <a:lnTo>
                  <a:pt x="2125551" y="8874"/>
                </a:lnTo>
                <a:lnTo>
                  <a:pt x="208152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39555" y="3295650"/>
            <a:ext cx="185547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Courier New"/>
                <a:cs typeface="Courier New"/>
              </a:rPr>
              <a:t>the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cheetah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(Acinonyx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jubatus), </a:t>
            </a:r>
            <a:r>
              <a:rPr sz="700" dirty="0">
                <a:latin typeface="Courier New"/>
                <a:cs typeface="Courier New"/>
              </a:rPr>
              <a:t>which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can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reach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speeds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of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up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to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60 </a:t>
            </a:r>
            <a:r>
              <a:rPr sz="700" dirty="0">
                <a:latin typeface="Courier New"/>
                <a:cs typeface="Courier New"/>
              </a:rPr>
              <a:t>miles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(97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kilometers)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per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hour.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22892" y="3982211"/>
            <a:ext cx="2194560" cy="474980"/>
          </a:xfrm>
          <a:custGeom>
            <a:avLst/>
            <a:gdLst/>
            <a:ahLst/>
            <a:cxnLst/>
            <a:rect l="l" t="t" r="r" b="b"/>
            <a:pathLst>
              <a:path w="2194559" h="474979">
                <a:moveTo>
                  <a:pt x="1828800" y="368807"/>
                </a:moveTo>
                <a:lnTo>
                  <a:pt x="1280159" y="368807"/>
                </a:lnTo>
                <a:lnTo>
                  <a:pt x="1828291" y="474980"/>
                </a:lnTo>
                <a:lnTo>
                  <a:pt x="1828800" y="368807"/>
                </a:lnTo>
                <a:close/>
              </a:path>
              <a:path w="2194559" h="474979">
                <a:moveTo>
                  <a:pt x="2133091" y="0"/>
                </a:moveTo>
                <a:lnTo>
                  <a:pt x="61467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7" y="368807"/>
                </a:lnTo>
                <a:lnTo>
                  <a:pt x="2133091" y="368807"/>
                </a:lnTo>
                <a:lnTo>
                  <a:pt x="2157001" y="363972"/>
                </a:lnTo>
                <a:lnTo>
                  <a:pt x="2176541" y="350789"/>
                </a:lnTo>
                <a:lnTo>
                  <a:pt x="2189724" y="331249"/>
                </a:lnTo>
                <a:lnTo>
                  <a:pt x="2194559" y="307339"/>
                </a:lnTo>
                <a:lnTo>
                  <a:pt x="2194559" y="61468"/>
                </a:lnTo>
                <a:lnTo>
                  <a:pt x="2189724" y="37558"/>
                </a:lnTo>
                <a:lnTo>
                  <a:pt x="2176541" y="18018"/>
                </a:lnTo>
                <a:lnTo>
                  <a:pt x="2157001" y="4835"/>
                </a:lnTo>
                <a:lnTo>
                  <a:pt x="213309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48493" y="4089019"/>
            <a:ext cx="14757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urier New"/>
                <a:cs typeface="Courier New"/>
              </a:rPr>
              <a:t>What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makes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them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so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fast?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26652" y="4523232"/>
            <a:ext cx="2194560" cy="1338580"/>
          </a:xfrm>
          <a:custGeom>
            <a:avLst/>
            <a:gdLst/>
            <a:ahLst/>
            <a:cxnLst/>
            <a:rect l="l" t="t" r="r" b="b"/>
            <a:pathLst>
              <a:path w="2194559" h="1338579">
                <a:moveTo>
                  <a:pt x="914400" y="1243584"/>
                </a:moveTo>
                <a:lnTo>
                  <a:pt x="365759" y="1243584"/>
                </a:lnTo>
                <a:lnTo>
                  <a:pt x="368300" y="1338211"/>
                </a:lnTo>
                <a:lnTo>
                  <a:pt x="914400" y="1243584"/>
                </a:lnTo>
                <a:close/>
              </a:path>
              <a:path w="2194559" h="1338579">
                <a:moveTo>
                  <a:pt x="1987296" y="0"/>
                </a:moveTo>
                <a:lnTo>
                  <a:pt x="207264" y="0"/>
                </a:lnTo>
                <a:lnTo>
                  <a:pt x="159753" y="5476"/>
                </a:lnTo>
                <a:lnTo>
                  <a:pt x="116132" y="21073"/>
                </a:lnTo>
                <a:lnTo>
                  <a:pt x="77648" y="45546"/>
                </a:lnTo>
                <a:lnTo>
                  <a:pt x="45546" y="77648"/>
                </a:lnTo>
                <a:lnTo>
                  <a:pt x="21073" y="116132"/>
                </a:lnTo>
                <a:lnTo>
                  <a:pt x="5476" y="159753"/>
                </a:lnTo>
                <a:lnTo>
                  <a:pt x="0" y="207264"/>
                </a:lnTo>
                <a:lnTo>
                  <a:pt x="0" y="1036320"/>
                </a:lnTo>
                <a:lnTo>
                  <a:pt x="5476" y="1083842"/>
                </a:lnTo>
                <a:lnTo>
                  <a:pt x="21073" y="1127467"/>
                </a:lnTo>
                <a:lnTo>
                  <a:pt x="45546" y="1165951"/>
                </a:lnTo>
                <a:lnTo>
                  <a:pt x="77648" y="1198049"/>
                </a:lnTo>
                <a:lnTo>
                  <a:pt x="116132" y="1222516"/>
                </a:lnTo>
                <a:lnTo>
                  <a:pt x="159753" y="1238109"/>
                </a:lnTo>
                <a:lnTo>
                  <a:pt x="207264" y="1243584"/>
                </a:lnTo>
                <a:lnTo>
                  <a:pt x="1987296" y="1243584"/>
                </a:lnTo>
                <a:lnTo>
                  <a:pt x="2034806" y="1238109"/>
                </a:lnTo>
                <a:lnTo>
                  <a:pt x="2078427" y="1222516"/>
                </a:lnTo>
                <a:lnTo>
                  <a:pt x="2116911" y="1198049"/>
                </a:lnTo>
                <a:lnTo>
                  <a:pt x="2149013" y="1165951"/>
                </a:lnTo>
                <a:lnTo>
                  <a:pt x="2173486" y="1127467"/>
                </a:lnTo>
                <a:lnTo>
                  <a:pt x="2189083" y="1083842"/>
                </a:lnTo>
                <a:lnTo>
                  <a:pt x="2194559" y="1036320"/>
                </a:lnTo>
                <a:lnTo>
                  <a:pt x="2194559" y="207264"/>
                </a:lnTo>
                <a:lnTo>
                  <a:pt x="2189083" y="159753"/>
                </a:lnTo>
                <a:lnTo>
                  <a:pt x="2173486" y="116132"/>
                </a:lnTo>
                <a:lnTo>
                  <a:pt x="2149013" y="77648"/>
                </a:lnTo>
                <a:lnTo>
                  <a:pt x="2116911" y="45546"/>
                </a:lnTo>
                <a:lnTo>
                  <a:pt x="2078427" y="21073"/>
                </a:lnTo>
                <a:lnTo>
                  <a:pt x="2034806" y="5476"/>
                </a:lnTo>
                <a:lnTo>
                  <a:pt x="198729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167241" y="4810505"/>
            <a:ext cx="191008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Courier New"/>
                <a:cs typeface="Courier New"/>
              </a:rPr>
              <a:t>Cheetahs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are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built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for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speed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and </a:t>
            </a:r>
            <a:r>
              <a:rPr sz="700" dirty="0">
                <a:latin typeface="Courier New"/>
                <a:cs typeface="Courier New"/>
              </a:rPr>
              <a:t>have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several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adaptations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that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spc="-20" dirty="0">
                <a:latin typeface="Courier New"/>
                <a:cs typeface="Courier New"/>
              </a:rPr>
              <a:t>make </a:t>
            </a:r>
            <a:r>
              <a:rPr sz="700" dirty="0">
                <a:latin typeface="Courier New"/>
                <a:cs typeface="Courier New"/>
              </a:rPr>
              <a:t>them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the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fastest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land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animal:</a:t>
            </a:r>
            <a:r>
              <a:rPr sz="700" spc="-20" dirty="0">
                <a:latin typeface="Courier New"/>
                <a:cs typeface="Courier New"/>
              </a:rPr>
              <a:t> lean </a:t>
            </a:r>
            <a:r>
              <a:rPr sz="700" dirty="0">
                <a:latin typeface="Courier New"/>
                <a:cs typeface="Courier New"/>
              </a:rPr>
              <a:t>body,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long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legs,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flexible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spine, </a:t>
            </a:r>
            <a:r>
              <a:rPr sz="700" dirty="0">
                <a:latin typeface="Courier New"/>
                <a:cs typeface="Courier New"/>
              </a:rPr>
              <a:t>large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nostrils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and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claws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that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20" dirty="0">
                <a:latin typeface="Courier New"/>
                <a:cs typeface="Courier New"/>
              </a:rPr>
              <a:t>don’t </a:t>
            </a:r>
            <a:r>
              <a:rPr sz="700" spc="-10" dirty="0">
                <a:latin typeface="Courier New"/>
                <a:cs typeface="Courier New"/>
              </a:rPr>
              <a:t>retract.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026652" y="5939028"/>
            <a:ext cx="2590800" cy="307975"/>
            <a:chOff x="9026652" y="5939028"/>
            <a:chExt cx="2590800" cy="307975"/>
          </a:xfrm>
        </p:grpSpPr>
        <p:sp>
          <p:nvSpPr>
            <p:cNvPr id="40" name="object 40"/>
            <p:cNvSpPr/>
            <p:nvPr/>
          </p:nvSpPr>
          <p:spPr>
            <a:xfrm>
              <a:off x="9026652" y="5939028"/>
              <a:ext cx="2590800" cy="307975"/>
            </a:xfrm>
            <a:custGeom>
              <a:avLst/>
              <a:gdLst/>
              <a:ahLst/>
              <a:cxnLst/>
              <a:rect l="l" t="t" r="r" b="b"/>
              <a:pathLst>
                <a:path w="2590800" h="307975">
                  <a:moveTo>
                    <a:pt x="2539492" y="0"/>
                  </a:moveTo>
                  <a:lnTo>
                    <a:pt x="51307" y="0"/>
                  </a:lnTo>
                  <a:lnTo>
                    <a:pt x="31343" y="4032"/>
                  </a:lnTo>
                  <a:lnTo>
                    <a:pt x="15033" y="15028"/>
                  </a:lnTo>
                  <a:lnTo>
                    <a:pt x="4034" y="31337"/>
                  </a:lnTo>
                  <a:lnTo>
                    <a:pt x="0" y="51308"/>
                  </a:lnTo>
                  <a:lnTo>
                    <a:pt x="0" y="256540"/>
                  </a:lnTo>
                  <a:lnTo>
                    <a:pt x="4034" y="276510"/>
                  </a:lnTo>
                  <a:lnTo>
                    <a:pt x="15033" y="292819"/>
                  </a:lnTo>
                  <a:lnTo>
                    <a:pt x="31343" y="303815"/>
                  </a:lnTo>
                  <a:lnTo>
                    <a:pt x="51307" y="307848"/>
                  </a:lnTo>
                  <a:lnTo>
                    <a:pt x="2539492" y="307848"/>
                  </a:lnTo>
                  <a:lnTo>
                    <a:pt x="2559456" y="303815"/>
                  </a:lnTo>
                  <a:lnTo>
                    <a:pt x="2575766" y="292819"/>
                  </a:lnTo>
                  <a:lnTo>
                    <a:pt x="2586765" y="276510"/>
                  </a:lnTo>
                  <a:lnTo>
                    <a:pt x="2590800" y="256540"/>
                  </a:lnTo>
                  <a:lnTo>
                    <a:pt x="2590800" y="51308"/>
                  </a:lnTo>
                  <a:lnTo>
                    <a:pt x="2586765" y="31337"/>
                  </a:lnTo>
                  <a:lnTo>
                    <a:pt x="2575766" y="15028"/>
                  </a:lnTo>
                  <a:lnTo>
                    <a:pt x="2559456" y="4032"/>
                  </a:lnTo>
                  <a:lnTo>
                    <a:pt x="2539492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6053" y="6008455"/>
              <a:ext cx="183692" cy="16974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732644" y="1962657"/>
            <a:ext cx="986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ChatGPT</a:t>
            </a:r>
            <a:endParaRPr sz="20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04" y="5792520"/>
            <a:ext cx="10267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0E6FF"/>
                </a:solidFill>
                <a:latin typeface="Segoe UI Semibold"/>
                <a:cs typeface="Segoe UI Semibold"/>
              </a:rPr>
              <a:t>ML</a:t>
            </a:r>
            <a:r>
              <a:rPr sz="1400" b="1" spc="-15" dirty="0">
                <a:solidFill>
                  <a:srgbClr val="50E6FF"/>
                </a:solidFill>
                <a:latin typeface="Segoe UI Semibold"/>
                <a:cs typeface="Segoe UI Semibold"/>
              </a:rPr>
              <a:t> </a:t>
            </a:r>
            <a:r>
              <a:rPr sz="1400" b="1" spc="-10" dirty="0">
                <a:solidFill>
                  <a:srgbClr val="50E6FF"/>
                </a:solidFill>
                <a:latin typeface="Segoe UI Semibold"/>
                <a:cs typeface="Segoe UI Semibold"/>
              </a:rPr>
              <a:t>Platform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004" y="4538373"/>
            <a:ext cx="1977389" cy="4895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400" b="1" dirty="0">
                <a:solidFill>
                  <a:srgbClr val="50E6FF"/>
                </a:solidFill>
                <a:latin typeface="Segoe UI Semibold"/>
                <a:cs typeface="Segoe UI Semibold"/>
              </a:rPr>
              <a:t>Customizable</a:t>
            </a:r>
            <a:r>
              <a:rPr sz="1400" b="1" spc="-55" dirty="0">
                <a:solidFill>
                  <a:srgbClr val="50E6FF"/>
                </a:solidFill>
                <a:latin typeface="Segoe UI Semibold"/>
                <a:cs typeface="Segoe UI Semibold"/>
              </a:rPr>
              <a:t> </a:t>
            </a:r>
            <a:r>
              <a:rPr sz="1400" b="1" dirty="0">
                <a:solidFill>
                  <a:srgbClr val="50E6FF"/>
                </a:solidFill>
                <a:latin typeface="Segoe UI Semibold"/>
                <a:cs typeface="Segoe UI Semibold"/>
              </a:rPr>
              <a:t>AI</a:t>
            </a:r>
            <a:r>
              <a:rPr sz="1400" b="1" spc="-25" dirty="0">
                <a:solidFill>
                  <a:srgbClr val="50E6FF"/>
                </a:solidFill>
                <a:latin typeface="Segoe UI Semibold"/>
                <a:cs typeface="Segoe UI Semibold"/>
              </a:rPr>
              <a:t> </a:t>
            </a:r>
            <a:r>
              <a:rPr sz="1400" b="1" spc="-10" dirty="0">
                <a:solidFill>
                  <a:srgbClr val="50E6FF"/>
                </a:solidFill>
                <a:latin typeface="Segoe UI Semibold"/>
                <a:cs typeface="Segoe UI Semibold"/>
              </a:rPr>
              <a:t>Models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00" dirty="0">
                <a:solidFill>
                  <a:srgbClr val="50E6FF"/>
                </a:solidFill>
                <a:latin typeface="Segoe UI"/>
                <a:cs typeface="Segoe UI"/>
              </a:rPr>
              <a:t>Cognitive</a:t>
            </a:r>
            <a:r>
              <a:rPr sz="1000" spc="-2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50E6FF"/>
                </a:solidFill>
                <a:latin typeface="Segoe UI"/>
                <a:cs typeface="Segoe UI"/>
              </a:rPr>
              <a:t>Services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4" y="2310866"/>
            <a:ext cx="1692275" cy="5219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dirty="0">
                <a:solidFill>
                  <a:srgbClr val="50E6FF"/>
                </a:solidFill>
                <a:latin typeface="Segoe UI Semibold"/>
                <a:cs typeface="Segoe UI Semibold"/>
              </a:rPr>
              <a:t>Application</a:t>
            </a:r>
            <a:r>
              <a:rPr sz="1400" b="1" spc="-85" dirty="0">
                <a:solidFill>
                  <a:srgbClr val="50E6FF"/>
                </a:solidFill>
                <a:latin typeface="Segoe UI Semibold"/>
                <a:cs typeface="Segoe UI Semibold"/>
              </a:rPr>
              <a:t> </a:t>
            </a:r>
            <a:r>
              <a:rPr sz="1400" b="1" spc="-10" dirty="0">
                <a:solidFill>
                  <a:srgbClr val="50E6FF"/>
                </a:solidFill>
                <a:latin typeface="Segoe UI Semibold"/>
                <a:cs typeface="Segoe UI Semibold"/>
              </a:rPr>
              <a:t>Platform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0" dirty="0">
                <a:solidFill>
                  <a:srgbClr val="50E6FF"/>
                </a:solidFill>
                <a:latin typeface="Segoe UI"/>
                <a:cs typeface="Segoe UI"/>
              </a:rPr>
              <a:t>AI</a:t>
            </a:r>
            <a:r>
              <a:rPr sz="1000" spc="-1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50E6FF"/>
                </a:solidFill>
                <a:latin typeface="Segoe UI"/>
                <a:cs typeface="Segoe UI"/>
              </a:rPr>
              <a:t>Builder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004" y="1394206"/>
            <a:ext cx="1025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50E6FF"/>
                </a:solidFill>
                <a:latin typeface="Segoe UI Semibold"/>
                <a:cs typeface="Segoe UI Semibold"/>
              </a:rPr>
              <a:t>Applications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7141" y="310337"/>
            <a:ext cx="1546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Azure</a:t>
            </a:r>
            <a:r>
              <a:rPr sz="3200" spc="-145" dirty="0"/>
              <a:t> </a:t>
            </a:r>
            <a:r>
              <a:rPr sz="3200" spc="-25" dirty="0"/>
              <a:t>AI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2886455" y="1011936"/>
            <a:ext cx="7599045" cy="1005840"/>
            <a:chOff x="2886455" y="1011936"/>
            <a:chExt cx="7599045" cy="1005840"/>
          </a:xfrm>
        </p:grpSpPr>
        <p:sp>
          <p:nvSpPr>
            <p:cNvPr id="8" name="object 8"/>
            <p:cNvSpPr/>
            <p:nvPr/>
          </p:nvSpPr>
          <p:spPr>
            <a:xfrm>
              <a:off x="2886455" y="1011936"/>
              <a:ext cx="7599045" cy="1005840"/>
            </a:xfrm>
            <a:custGeom>
              <a:avLst/>
              <a:gdLst/>
              <a:ahLst/>
              <a:cxnLst/>
              <a:rect l="l" t="t" r="r" b="b"/>
              <a:pathLst>
                <a:path w="7599045" h="1005839">
                  <a:moveTo>
                    <a:pt x="7598664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7598664" y="1005839"/>
                  </a:lnTo>
                  <a:lnTo>
                    <a:pt x="7598664" y="0"/>
                  </a:lnTo>
                  <a:close/>
                </a:path>
              </a:pathLst>
            </a:custGeom>
            <a:solidFill>
              <a:srgbClr val="252525">
                <a:alpha val="6627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199" y="1257300"/>
              <a:ext cx="1418844" cy="5212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416" y="1210056"/>
              <a:ext cx="1380743" cy="60807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86455" y="1011936"/>
            <a:ext cx="759904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100">
              <a:latin typeface="Times New Roman"/>
              <a:cs typeface="Times New Roman"/>
            </a:endParaRPr>
          </a:p>
          <a:p>
            <a:pPr marR="386715" algn="r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Segoe UI"/>
                <a:cs typeface="Segoe UI"/>
              </a:rPr>
              <a:t>Partner</a:t>
            </a:r>
            <a:r>
              <a:rPr sz="11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Segoe UI"/>
                <a:cs typeface="Segoe UI"/>
              </a:rPr>
              <a:t>Solutions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86455" y="2112264"/>
            <a:ext cx="7599045" cy="1005840"/>
            <a:chOff x="2886455" y="2112264"/>
            <a:chExt cx="7599045" cy="1005840"/>
          </a:xfrm>
        </p:grpSpPr>
        <p:sp>
          <p:nvSpPr>
            <p:cNvPr id="13" name="object 13"/>
            <p:cNvSpPr/>
            <p:nvPr/>
          </p:nvSpPr>
          <p:spPr>
            <a:xfrm>
              <a:off x="2886455" y="2112264"/>
              <a:ext cx="7599045" cy="1005840"/>
            </a:xfrm>
            <a:custGeom>
              <a:avLst/>
              <a:gdLst/>
              <a:ahLst/>
              <a:cxnLst/>
              <a:rect l="l" t="t" r="r" b="b"/>
              <a:pathLst>
                <a:path w="7599045" h="1005839">
                  <a:moveTo>
                    <a:pt x="7598664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7598664" y="1005839"/>
                  </a:lnTo>
                  <a:lnTo>
                    <a:pt x="7598664" y="0"/>
                  </a:lnTo>
                  <a:close/>
                </a:path>
              </a:pathLst>
            </a:custGeom>
            <a:solidFill>
              <a:srgbClr val="252525">
                <a:alpha val="6627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4971" y="2290572"/>
              <a:ext cx="36576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3772" y="2292096"/>
              <a:ext cx="36576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3176" y="2292096"/>
              <a:ext cx="36575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3560" y="2290572"/>
              <a:ext cx="365759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86455" y="2112264"/>
            <a:ext cx="759904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5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  <a:tabLst>
                <a:tab pos="1978660" algn="l"/>
                <a:tab pos="3902075" algn="l"/>
                <a:tab pos="6115050" algn="l"/>
              </a:tabLst>
            </a:pP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10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	Power</a:t>
            </a:r>
            <a:r>
              <a:rPr sz="10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Segoe UI"/>
                <a:cs typeface="Segoe UI"/>
              </a:rPr>
              <a:t>Apps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	Power</a:t>
            </a:r>
            <a:r>
              <a:rPr sz="10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Automate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	Power</a:t>
            </a:r>
            <a:r>
              <a:rPr sz="10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Virtual</a:t>
            </a:r>
            <a:r>
              <a:rPr sz="105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Agents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6455" y="5413247"/>
            <a:ext cx="7597140" cy="1005840"/>
            <a:chOff x="2886455" y="5413247"/>
            <a:chExt cx="7597140" cy="1005840"/>
          </a:xfrm>
        </p:grpSpPr>
        <p:sp>
          <p:nvSpPr>
            <p:cNvPr id="20" name="object 20"/>
            <p:cNvSpPr/>
            <p:nvPr/>
          </p:nvSpPr>
          <p:spPr>
            <a:xfrm>
              <a:off x="2886455" y="5413247"/>
              <a:ext cx="7597140" cy="1005840"/>
            </a:xfrm>
            <a:custGeom>
              <a:avLst/>
              <a:gdLst/>
              <a:ahLst/>
              <a:cxnLst/>
              <a:rect l="l" t="t" r="r" b="b"/>
              <a:pathLst>
                <a:path w="7597140" h="1005839">
                  <a:moveTo>
                    <a:pt x="7597140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7597140" y="1005839"/>
                  </a:lnTo>
                  <a:lnTo>
                    <a:pt x="7597140" y="0"/>
                  </a:lnTo>
                  <a:close/>
                </a:path>
              </a:pathLst>
            </a:custGeom>
            <a:solidFill>
              <a:srgbClr val="252525">
                <a:alpha val="6627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9844" y="5710427"/>
              <a:ext cx="413003" cy="41300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886455" y="5413247"/>
            <a:ext cx="759714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Times New Roman"/>
              <a:cs typeface="Times New Roman"/>
            </a:endParaRPr>
          </a:p>
          <a:p>
            <a:pPr marL="519430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Machine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Learning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87979" y="4312920"/>
            <a:ext cx="7597140" cy="1005840"/>
            <a:chOff x="2887979" y="4312920"/>
            <a:chExt cx="7597140" cy="1005840"/>
          </a:xfrm>
        </p:grpSpPr>
        <p:sp>
          <p:nvSpPr>
            <p:cNvPr id="24" name="object 24"/>
            <p:cNvSpPr/>
            <p:nvPr/>
          </p:nvSpPr>
          <p:spPr>
            <a:xfrm>
              <a:off x="2887979" y="4312920"/>
              <a:ext cx="7597140" cy="1005840"/>
            </a:xfrm>
            <a:custGeom>
              <a:avLst/>
              <a:gdLst/>
              <a:ahLst/>
              <a:cxnLst/>
              <a:rect l="l" t="t" r="r" b="b"/>
              <a:pathLst>
                <a:path w="7597140" h="1005839">
                  <a:moveTo>
                    <a:pt x="7597140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7597140" y="1005839"/>
                  </a:lnTo>
                  <a:lnTo>
                    <a:pt x="7597140" y="0"/>
                  </a:lnTo>
                  <a:close/>
                </a:path>
              </a:pathLst>
            </a:custGeom>
            <a:solidFill>
              <a:srgbClr val="252525">
                <a:alpha val="6627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200" y="4439411"/>
              <a:ext cx="365760" cy="381000"/>
            </a:xfrm>
            <a:custGeom>
              <a:avLst/>
              <a:gdLst/>
              <a:ahLst/>
              <a:cxnLst/>
              <a:rect l="l" t="t" r="r" b="b"/>
              <a:pathLst>
                <a:path w="365760" h="381000">
                  <a:moveTo>
                    <a:pt x="53340" y="369570"/>
                  </a:moveTo>
                  <a:lnTo>
                    <a:pt x="11176" y="369570"/>
                  </a:lnTo>
                  <a:lnTo>
                    <a:pt x="11176" y="326136"/>
                  </a:lnTo>
                  <a:lnTo>
                    <a:pt x="0" y="326136"/>
                  </a:lnTo>
                  <a:lnTo>
                    <a:pt x="0" y="381000"/>
                  </a:lnTo>
                  <a:lnTo>
                    <a:pt x="53340" y="381000"/>
                  </a:lnTo>
                  <a:lnTo>
                    <a:pt x="53340" y="369570"/>
                  </a:lnTo>
                  <a:close/>
                </a:path>
                <a:path w="365760" h="381000">
                  <a:moveTo>
                    <a:pt x="53340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1176" y="56388"/>
                  </a:lnTo>
                  <a:lnTo>
                    <a:pt x="11176" y="11811"/>
                  </a:lnTo>
                  <a:lnTo>
                    <a:pt x="53340" y="11811"/>
                  </a:lnTo>
                  <a:lnTo>
                    <a:pt x="53340" y="0"/>
                  </a:lnTo>
                  <a:close/>
                </a:path>
                <a:path w="365760" h="381000">
                  <a:moveTo>
                    <a:pt x="365760" y="326136"/>
                  </a:moveTo>
                  <a:lnTo>
                    <a:pt x="354330" y="326136"/>
                  </a:lnTo>
                  <a:lnTo>
                    <a:pt x="354330" y="369570"/>
                  </a:lnTo>
                  <a:lnTo>
                    <a:pt x="310896" y="369570"/>
                  </a:lnTo>
                  <a:lnTo>
                    <a:pt x="310896" y="381000"/>
                  </a:lnTo>
                  <a:lnTo>
                    <a:pt x="365760" y="381000"/>
                  </a:lnTo>
                  <a:lnTo>
                    <a:pt x="365760" y="326136"/>
                  </a:lnTo>
                  <a:close/>
                </a:path>
                <a:path w="365760" h="381000">
                  <a:moveTo>
                    <a:pt x="365760" y="0"/>
                  </a:moveTo>
                  <a:lnTo>
                    <a:pt x="310896" y="0"/>
                  </a:lnTo>
                  <a:lnTo>
                    <a:pt x="310896" y="11811"/>
                  </a:lnTo>
                  <a:lnTo>
                    <a:pt x="354330" y="11811"/>
                  </a:lnTo>
                  <a:lnTo>
                    <a:pt x="354330" y="56388"/>
                  </a:lnTo>
                  <a:lnTo>
                    <a:pt x="365760" y="5638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1923" y="4466844"/>
              <a:ext cx="220979" cy="3322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69180" y="4451603"/>
              <a:ext cx="100965" cy="304800"/>
            </a:xfrm>
            <a:custGeom>
              <a:avLst/>
              <a:gdLst/>
              <a:ahLst/>
              <a:cxnLst/>
              <a:rect l="l" t="t" r="r" b="b"/>
              <a:pathLst>
                <a:path w="100964" h="304800">
                  <a:moveTo>
                    <a:pt x="13716" y="62484"/>
                  </a:moveTo>
                  <a:lnTo>
                    <a:pt x="10668" y="59436"/>
                  </a:lnTo>
                  <a:lnTo>
                    <a:pt x="3048" y="59436"/>
                  </a:lnTo>
                  <a:lnTo>
                    <a:pt x="0" y="62484"/>
                  </a:lnTo>
                  <a:lnTo>
                    <a:pt x="0" y="66294"/>
                  </a:lnTo>
                  <a:lnTo>
                    <a:pt x="0" y="242316"/>
                  </a:lnTo>
                  <a:lnTo>
                    <a:pt x="3048" y="245364"/>
                  </a:lnTo>
                  <a:lnTo>
                    <a:pt x="10668" y="245364"/>
                  </a:lnTo>
                  <a:lnTo>
                    <a:pt x="13716" y="242316"/>
                  </a:lnTo>
                  <a:lnTo>
                    <a:pt x="13716" y="62484"/>
                  </a:lnTo>
                  <a:close/>
                </a:path>
                <a:path w="100964" h="304800">
                  <a:moveTo>
                    <a:pt x="56388" y="3048"/>
                  </a:moveTo>
                  <a:lnTo>
                    <a:pt x="53340" y="0"/>
                  </a:lnTo>
                  <a:lnTo>
                    <a:pt x="45720" y="0"/>
                  </a:lnTo>
                  <a:lnTo>
                    <a:pt x="42672" y="3048"/>
                  </a:lnTo>
                  <a:lnTo>
                    <a:pt x="42672" y="6858"/>
                  </a:lnTo>
                  <a:lnTo>
                    <a:pt x="42672" y="301752"/>
                  </a:lnTo>
                  <a:lnTo>
                    <a:pt x="45720" y="304800"/>
                  </a:lnTo>
                  <a:lnTo>
                    <a:pt x="53340" y="304800"/>
                  </a:lnTo>
                  <a:lnTo>
                    <a:pt x="56388" y="301752"/>
                  </a:lnTo>
                  <a:lnTo>
                    <a:pt x="56388" y="3048"/>
                  </a:lnTo>
                  <a:close/>
                </a:path>
                <a:path w="100964" h="304800">
                  <a:moveTo>
                    <a:pt x="100584" y="62865"/>
                  </a:moveTo>
                  <a:lnTo>
                    <a:pt x="97155" y="59436"/>
                  </a:lnTo>
                  <a:lnTo>
                    <a:pt x="88773" y="59436"/>
                  </a:lnTo>
                  <a:lnTo>
                    <a:pt x="85344" y="62865"/>
                  </a:lnTo>
                  <a:lnTo>
                    <a:pt x="85344" y="67056"/>
                  </a:lnTo>
                  <a:lnTo>
                    <a:pt x="85344" y="241935"/>
                  </a:lnTo>
                  <a:lnTo>
                    <a:pt x="88773" y="245364"/>
                  </a:lnTo>
                  <a:lnTo>
                    <a:pt x="97155" y="245364"/>
                  </a:lnTo>
                  <a:lnTo>
                    <a:pt x="100584" y="241935"/>
                  </a:lnTo>
                  <a:lnTo>
                    <a:pt x="100584" y="62865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35067" y="4590288"/>
              <a:ext cx="15240" cy="33655"/>
            </a:xfrm>
            <a:custGeom>
              <a:avLst/>
              <a:gdLst/>
              <a:ahLst/>
              <a:cxnLst/>
              <a:rect l="l" t="t" r="r" b="b"/>
              <a:pathLst>
                <a:path w="15239" h="33654">
                  <a:moveTo>
                    <a:pt x="11811" y="0"/>
                  </a:moveTo>
                  <a:lnTo>
                    <a:pt x="3429" y="0"/>
                  </a:lnTo>
                  <a:lnTo>
                    <a:pt x="0" y="3429"/>
                  </a:lnTo>
                  <a:lnTo>
                    <a:pt x="0" y="7619"/>
                  </a:lnTo>
                  <a:lnTo>
                    <a:pt x="0" y="30099"/>
                  </a:lnTo>
                  <a:lnTo>
                    <a:pt x="3429" y="33528"/>
                  </a:lnTo>
                  <a:lnTo>
                    <a:pt x="11811" y="33528"/>
                  </a:lnTo>
                  <a:lnTo>
                    <a:pt x="15240" y="30099"/>
                  </a:lnTo>
                  <a:lnTo>
                    <a:pt x="15240" y="3429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58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79263" y="4579620"/>
              <a:ext cx="15240" cy="55244"/>
            </a:xfrm>
            <a:custGeom>
              <a:avLst/>
              <a:gdLst/>
              <a:ahLst/>
              <a:cxnLst/>
              <a:rect l="l" t="t" r="r" b="b"/>
              <a:pathLst>
                <a:path w="15239" h="55245">
                  <a:moveTo>
                    <a:pt x="11811" y="0"/>
                  </a:moveTo>
                  <a:lnTo>
                    <a:pt x="3428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51434"/>
                  </a:lnTo>
                  <a:lnTo>
                    <a:pt x="3428" y="54863"/>
                  </a:lnTo>
                  <a:lnTo>
                    <a:pt x="11811" y="54863"/>
                  </a:lnTo>
                  <a:lnTo>
                    <a:pt x="15239" y="51434"/>
                  </a:lnTo>
                  <a:lnTo>
                    <a:pt x="15239" y="3428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1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23460" y="4558283"/>
              <a:ext cx="192405" cy="97790"/>
            </a:xfrm>
            <a:custGeom>
              <a:avLst/>
              <a:gdLst/>
              <a:ahLst/>
              <a:cxnLst/>
              <a:rect l="l" t="t" r="r" b="b"/>
              <a:pathLst>
                <a:path w="192404" h="97789">
                  <a:moveTo>
                    <a:pt x="13716" y="3048"/>
                  </a:moveTo>
                  <a:lnTo>
                    <a:pt x="106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6858"/>
                  </a:lnTo>
                  <a:lnTo>
                    <a:pt x="0" y="94488"/>
                  </a:lnTo>
                  <a:lnTo>
                    <a:pt x="3048" y="97536"/>
                  </a:lnTo>
                  <a:lnTo>
                    <a:pt x="10668" y="97536"/>
                  </a:lnTo>
                  <a:lnTo>
                    <a:pt x="13716" y="94488"/>
                  </a:lnTo>
                  <a:lnTo>
                    <a:pt x="13716" y="3048"/>
                  </a:lnTo>
                  <a:close/>
                </a:path>
                <a:path w="192404" h="97789">
                  <a:moveTo>
                    <a:pt x="192024" y="3429"/>
                  </a:moveTo>
                  <a:lnTo>
                    <a:pt x="188595" y="0"/>
                  </a:lnTo>
                  <a:lnTo>
                    <a:pt x="180213" y="0"/>
                  </a:lnTo>
                  <a:lnTo>
                    <a:pt x="176784" y="3429"/>
                  </a:lnTo>
                  <a:lnTo>
                    <a:pt x="176784" y="7620"/>
                  </a:lnTo>
                  <a:lnTo>
                    <a:pt x="176784" y="94107"/>
                  </a:lnTo>
                  <a:lnTo>
                    <a:pt x="180213" y="97536"/>
                  </a:lnTo>
                  <a:lnTo>
                    <a:pt x="188595" y="97536"/>
                  </a:lnTo>
                  <a:lnTo>
                    <a:pt x="192024" y="94107"/>
                  </a:lnTo>
                  <a:lnTo>
                    <a:pt x="192024" y="3429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39867" y="4579620"/>
              <a:ext cx="13970" cy="55244"/>
            </a:xfrm>
            <a:custGeom>
              <a:avLst/>
              <a:gdLst/>
              <a:ahLst/>
              <a:cxnLst/>
              <a:rect l="l" t="t" r="r" b="b"/>
              <a:pathLst>
                <a:path w="13970" h="55245">
                  <a:moveTo>
                    <a:pt x="10668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6857"/>
                  </a:lnTo>
                  <a:lnTo>
                    <a:pt x="0" y="51815"/>
                  </a:lnTo>
                  <a:lnTo>
                    <a:pt x="3048" y="54863"/>
                  </a:lnTo>
                  <a:lnTo>
                    <a:pt x="10668" y="54863"/>
                  </a:lnTo>
                  <a:lnTo>
                    <a:pt x="13716" y="51815"/>
                  </a:lnTo>
                  <a:lnTo>
                    <a:pt x="13716" y="3047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1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5587" y="4590288"/>
              <a:ext cx="15240" cy="33655"/>
            </a:xfrm>
            <a:custGeom>
              <a:avLst/>
              <a:gdLst/>
              <a:ahLst/>
              <a:cxnLst/>
              <a:rect l="l" t="t" r="r" b="b"/>
              <a:pathLst>
                <a:path w="15239" h="33654">
                  <a:moveTo>
                    <a:pt x="11811" y="0"/>
                  </a:moveTo>
                  <a:lnTo>
                    <a:pt x="3428" y="0"/>
                  </a:lnTo>
                  <a:lnTo>
                    <a:pt x="0" y="3429"/>
                  </a:lnTo>
                  <a:lnTo>
                    <a:pt x="0" y="7619"/>
                  </a:lnTo>
                  <a:lnTo>
                    <a:pt x="0" y="30099"/>
                  </a:lnTo>
                  <a:lnTo>
                    <a:pt x="3428" y="33528"/>
                  </a:lnTo>
                  <a:lnTo>
                    <a:pt x="11811" y="33528"/>
                  </a:lnTo>
                  <a:lnTo>
                    <a:pt x="15239" y="30099"/>
                  </a:lnTo>
                  <a:lnTo>
                    <a:pt x="15239" y="3429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58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42888" y="4471415"/>
              <a:ext cx="157480" cy="142240"/>
            </a:xfrm>
            <a:custGeom>
              <a:avLst/>
              <a:gdLst/>
              <a:ahLst/>
              <a:cxnLst/>
              <a:rect l="l" t="t" r="r" b="b"/>
              <a:pathLst>
                <a:path w="157479" h="142239">
                  <a:moveTo>
                    <a:pt x="78105" y="56769"/>
                  </a:moveTo>
                  <a:lnTo>
                    <a:pt x="0" y="56769"/>
                  </a:lnTo>
                  <a:lnTo>
                    <a:pt x="0" y="84963"/>
                  </a:lnTo>
                  <a:lnTo>
                    <a:pt x="78105" y="84963"/>
                  </a:lnTo>
                  <a:lnTo>
                    <a:pt x="78105" y="56769"/>
                  </a:lnTo>
                  <a:close/>
                </a:path>
                <a:path w="157479" h="142239">
                  <a:moveTo>
                    <a:pt x="156972" y="113411"/>
                  </a:moveTo>
                  <a:lnTo>
                    <a:pt x="0" y="113411"/>
                  </a:lnTo>
                  <a:lnTo>
                    <a:pt x="0" y="141732"/>
                  </a:lnTo>
                  <a:lnTo>
                    <a:pt x="156972" y="141732"/>
                  </a:lnTo>
                  <a:lnTo>
                    <a:pt x="156972" y="113411"/>
                  </a:lnTo>
                  <a:close/>
                </a:path>
                <a:path w="157479" h="142239">
                  <a:moveTo>
                    <a:pt x="156972" y="0"/>
                  </a:moveTo>
                  <a:lnTo>
                    <a:pt x="0" y="0"/>
                  </a:lnTo>
                  <a:lnTo>
                    <a:pt x="0" y="28321"/>
                  </a:lnTo>
                  <a:lnTo>
                    <a:pt x="156972" y="28321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63843" y="4471034"/>
              <a:ext cx="344805" cy="340360"/>
            </a:xfrm>
            <a:custGeom>
              <a:avLst/>
              <a:gdLst/>
              <a:ahLst/>
              <a:cxnLst/>
              <a:rect l="l" t="t" r="r" b="b"/>
              <a:pathLst>
                <a:path w="344804" h="340360">
                  <a:moveTo>
                    <a:pt x="141605" y="291211"/>
                  </a:moveTo>
                  <a:lnTo>
                    <a:pt x="121627" y="270510"/>
                  </a:lnTo>
                  <a:lnTo>
                    <a:pt x="103124" y="251333"/>
                  </a:lnTo>
                  <a:lnTo>
                    <a:pt x="98298" y="270510"/>
                  </a:lnTo>
                  <a:lnTo>
                    <a:pt x="46304" y="243128"/>
                  </a:lnTo>
                  <a:lnTo>
                    <a:pt x="20574" y="206883"/>
                  </a:lnTo>
                  <a:lnTo>
                    <a:pt x="18796" y="201676"/>
                  </a:lnTo>
                  <a:lnTo>
                    <a:pt x="0" y="202819"/>
                  </a:lnTo>
                  <a:lnTo>
                    <a:pt x="17208" y="237858"/>
                  </a:lnTo>
                  <a:lnTo>
                    <a:pt x="53657" y="272732"/>
                  </a:lnTo>
                  <a:lnTo>
                    <a:pt x="93853" y="288417"/>
                  </a:lnTo>
                  <a:lnTo>
                    <a:pt x="89789" y="304927"/>
                  </a:lnTo>
                  <a:lnTo>
                    <a:pt x="141605" y="291211"/>
                  </a:lnTo>
                  <a:close/>
                </a:path>
                <a:path w="344804" h="340360">
                  <a:moveTo>
                    <a:pt x="265938" y="256159"/>
                  </a:moveTo>
                  <a:lnTo>
                    <a:pt x="187833" y="256159"/>
                  </a:lnTo>
                  <a:lnTo>
                    <a:pt x="187833" y="284099"/>
                  </a:lnTo>
                  <a:lnTo>
                    <a:pt x="265938" y="284099"/>
                  </a:lnTo>
                  <a:lnTo>
                    <a:pt x="265938" y="256159"/>
                  </a:lnTo>
                  <a:close/>
                </a:path>
                <a:path w="344804" h="340360">
                  <a:moveTo>
                    <a:pt x="280479" y="119481"/>
                  </a:moveTo>
                  <a:lnTo>
                    <a:pt x="274269" y="87985"/>
                  </a:lnTo>
                  <a:lnTo>
                    <a:pt x="261696" y="59588"/>
                  </a:lnTo>
                  <a:lnTo>
                    <a:pt x="243459" y="35179"/>
                  </a:lnTo>
                  <a:lnTo>
                    <a:pt x="242303" y="34290"/>
                  </a:lnTo>
                  <a:lnTo>
                    <a:pt x="223012" y="19304"/>
                  </a:lnTo>
                  <a:lnTo>
                    <a:pt x="235712" y="0"/>
                  </a:lnTo>
                  <a:lnTo>
                    <a:pt x="183007" y="1397"/>
                  </a:lnTo>
                  <a:lnTo>
                    <a:pt x="202946" y="50165"/>
                  </a:lnTo>
                  <a:lnTo>
                    <a:pt x="213233" y="34290"/>
                  </a:lnTo>
                  <a:lnTo>
                    <a:pt x="221729" y="40259"/>
                  </a:lnTo>
                  <a:lnTo>
                    <a:pt x="241528" y="62293"/>
                  </a:lnTo>
                  <a:lnTo>
                    <a:pt x="255397" y="89001"/>
                  </a:lnTo>
                  <a:lnTo>
                    <a:pt x="262496" y="119278"/>
                  </a:lnTo>
                  <a:lnTo>
                    <a:pt x="262001" y="152019"/>
                  </a:lnTo>
                  <a:lnTo>
                    <a:pt x="279654" y="153162"/>
                  </a:lnTo>
                  <a:lnTo>
                    <a:pt x="280479" y="119481"/>
                  </a:lnTo>
                  <a:close/>
                </a:path>
                <a:path w="344804" h="340360">
                  <a:moveTo>
                    <a:pt x="344805" y="312293"/>
                  </a:moveTo>
                  <a:lnTo>
                    <a:pt x="187833" y="312293"/>
                  </a:lnTo>
                  <a:lnTo>
                    <a:pt x="187833" y="340233"/>
                  </a:lnTo>
                  <a:lnTo>
                    <a:pt x="344805" y="340233"/>
                  </a:lnTo>
                  <a:lnTo>
                    <a:pt x="344805" y="312293"/>
                  </a:lnTo>
                  <a:close/>
                </a:path>
                <a:path w="344804" h="340360">
                  <a:moveTo>
                    <a:pt x="344805" y="200025"/>
                  </a:moveTo>
                  <a:lnTo>
                    <a:pt x="187833" y="200025"/>
                  </a:lnTo>
                  <a:lnTo>
                    <a:pt x="187833" y="227965"/>
                  </a:lnTo>
                  <a:lnTo>
                    <a:pt x="344805" y="227965"/>
                  </a:lnTo>
                  <a:lnTo>
                    <a:pt x="344805" y="200025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9183" y="4439412"/>
              <a:ext cx="365760" cy="35661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121151" y="4985766"/>
            <a:ext cx="530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54480" algn="l"/>
                <a:tab pos="3076575" algn="l"/>
                <a:tab pos="4723765" algn="l"/>
              </a:tabLst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Vision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Speech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Decision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86455" y="3212592"/>
            <a:ext cx="7599045" cy="1005840"/>
            <a:chOff x="2886455" y="3212592"/>
            <a:chExt cx="7599045" cy="1005840"/>
          </a:xfrm>
        </p:grpSpPr>
        <p:sp>
          <p:nvSpPr>
            <p:cNvPr id="38" name="object 38"/>
            <p:cNvSpPr/>
            <p:nvPr/>
          </p:nvSpPr>
          <p:spPr>
            <a:xfrm>
              <a:off x="2886455" y="3212592"/>
              <a:ext cx="7599045" cy="1005840"/>
            </a:xfrm>
            <a:custGeom>
              <a:avLst/>
              <a:gdLst/>
              <a:ahLst/>
              <a:cxnLst/>
              <a:rect l="l" t="t" r="r" b="b"/>
              <a:pathLst>
                <a:path w="7599045" h="1005839">
                  <a:moveTo>
                    <a:pt x="7598664" y="0"/>
                  </a:moveTo>
                  <a:lnTo>
                    <a:pt x="0" y="0"/>
                  </a:lnTo>
                  <a:lnTo>
                    <a:pt x="0" y="1005840"/>
                  </a:lnTo>
                  <a:lnTo>
                    <a:pt x="7598664" y="1005840"/>
                  </a:lnTo>
                  <a:lnTo>
                    <a:pt x="7598664" y="0"/>
                  </a:lnTo>
                  <a:close/>
                </a:path>
              </a:pathLst>
            </a:custGeom>
            <a:solidFill>
              <a:srgbClr val="252525">
                <a:alpha val="6627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6608" y="3336036"/>
              <a:ext cx="373379" cy="37185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98235" y="3336036"/>
              <a:ext cx="365760" cy="3657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6891" y="3336036"/>
              <a:ext cx="365760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1820" y="3336036"/>
              <a:ext cx="365759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9015" y="3336036"/>
              <a:ext cx="365759" cy="36575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67004" y="3411702"/>
            <a:ext cx="9816465" cy="6902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b="1" spc="-10" dirty="0">
                <a:solidFill>
                  <a:srgbClr val="50E6FF"/>
                </a:solidFill>
                <a:latin typeface="Segoe UI Semibold"/>
                <a:cs typeface="Segoe UI Semibold"/>
              </a:rPr>
              <a:t>Scenario-</a:t>
            </a:r>
            <a:r>
              <a:rPr sz="1400" b="1" dirty="0">
                <a:solidFill>
                  <a:srgbClr val="50E6FF"/>
                </a:solidFill>
                <a:latin typeface="Segoe UI Semibold"/>
                <a:cs typeface="Segoe UI Semibold"/>
              </a:rPr>
              <a:t>Based</a:t>
            </a:r>
            <a:r>
              <a:rPr sz="1400" b="1" spc="40" dirty="0">
                <a:solidFill>
                  <a:srgbClr val="50E6FF"/>
                </a:solidFill>
                <a:latin typeface="Segoe UI Semibold"/>
                <a:cs typeface="Segoe UI Semibold"/>
              </a:rPr>
              <a:t> </a:t>
            </a:r>
            <a:r>
              <a:rPr sz="1400" b="1" spc="-10" dirty="0">
                <a:solidFill>
                  <a:srgbClr val="50E6FF"/>
                </a:solidFill>
                <a:latin typeface="Segoe UI Semibold"/>
                <a:cs typeface="Segoe UI Semibold"/>
              </a:rPr>
              <a:t>Services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ts val="1140"/>
              </a:lnSpc>
              <a:spcBef>
                <a:spcPts val="425"/>
              </a:spcBef>
            </a:pPr>
            <a:r>
              <a:rPr sz="1000" dirty="0">
                <a:solidFill>
                  <a:srgbClr val="50E6FF"/>
                </a:solidFill>
                <a:latin typeface="Segoe UI"/>
                <a:cs typeface="Segoe UI"/>
              </a:rPr>
              <a:t>Applied</a:t>
            </a:r>
            <a:r>
              <a:rPr sz="1000" spc="-2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50E6FF"/>
                </a:solidFill>
                <a:latin typeface="Segoe UI"/>
                <a:cs typeface="Segoe UI"/>
              </a:rPr>
              <a:t>AI</a:t>
            </a:r>
            <a:r>
              <a:rPr sz="1000" spc="-2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50E6FF"/>
                </a:solidFill>
                <a:latin typeface="Segoe UI"/>
                <a:cs typeface="Segoe UI"/>
              </a:rPr>
              <a:t>Services</a:t>
            </a:r>
            <a:endParaRPr sz="1000">
              <a:latin typeface="Segoe UI"/>
              <a:cs typeface="Segoe UI"/>
            </a:endParaRPr>
          </a:p>
          <a:p>
            <a:pPr marL="2449830">
              <a:lnSpc>
                <a:spcPts val="1380"/>
              </a:lnSpc>
              <a:tabLst>
                <a:tab pos="3357879" algn="l"/>
                <a:tab pos="4652010" algn="l"/>
                <a:tab pos="5989955" algn="l"/>
                <a:tab pos="7126605" algn="l"/>
                <a:tab pos="8334375" algn="l"/>
              </a:tabLst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Bot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Cognitive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Search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Form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Recognizer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Video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Indexer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Metrics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Advisor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	Immersive</a:t>
            </a:r>
            <a:r>
              <a:rPr sz="12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Reader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01311" y="3336035"/>
            <a:ext cx="365760" cy="36575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0599166" y="3206242"/>
            <a:ext cx="471170" cy="3219450"/>
            <a:chOff x="10599166" y="3206242"/>
            <a:chExt cx="471170" cy="3219450"/>
          </a:xfrm>
        </p:grpSpPr>
        <p:sp>
          <p:nvSpPr>
            <p:cNvPr id="47" name="object 47"/>
            <p:cNvSpPr/>
            <p:nvPr/>
          </p:nvSpPr>
          <p:spPr>
            <a:xfrm>
              <a:off x="10605516" y="3212592"/>
              <a:ext cx="361315" cy="3206750"/>
            </a:xfrm>
            <a:custGeom>
              <a:avLst/>
              <a:gdLst/>
              <a:ahLst/>
              <a:cxnLst/>
              <a:rect l="l" t="t" r="r" b="b"/>
              <a:pathLst>
                <a:path w="361315" h="3206750">
                  <a:moveTo>
                    <a:pt x="0" y="0"/>
                  </a:moveTo>
                  <a:lnTo>
                    <a:pt x="45314" y="3279"/>
                  </a:lnTo>
                  <a:lnTo>
                    <a:pt x="88946" y="12856"/>
                  </a:lnTo>
                  <a:lnTo>
                    <a:pt x="130559" y="28334"/>
                  </a:lnTo>
                  <a:lnTo>
                    <a:pt x="169813" y="49319"/>
                  </a:lnTo>
                  <a:lnTo>
                    <a:pt x="206371" y="75416"/>
                  </a:lnTo>
                  <a:lnTo>
                    <a:pt x="239894" y="106231"/>
                  </a:lnTo>
                  <a:lnTo>
                    <a:pt x="270045" y="141370"/>
                  </a:lnTo>
                  <a:lnTo>
                    <a:pt x="296485" y="180436"/>
                  </a:lnTo>
                  <a:lnTo>
                    <a:pt x="318876" y="223036"/>
                  </a:lnTo>
                  <a:lnTo>
                    <a:pt x="336880" y="268775"/>
                  </a:lnTo>
                  <a:lnTo>
                    <a:pt x="350159" y="317258"/>
                  </a:lnTo>
                  <a:lnTo>
                    <a:pt x="358374" y="368090"/>
                  </a:lnTo>
                  <a:lnTo>
                    <a:pt x="361187" y="420878"/>
                  </a:lnTo>
                  <a:lnTo>
                    <a:pt x="361187" y="2785554"/>
                  </a:lnTo>
                  <a:lnTo>
                    <a:pt x="358374" y="2838357"/>
                  </a:lnTo>
                  <a:lnTo>
                    <a:pt x="350159" y="2889203"/>
                  </a:lnTo>
                  <a:lnTo>
                    <a:pt x="336880" y="2937697"/>
                  </a:lnTo>
                  <a:lnTo>
                    <a:pt x="318876" y="2983444"/>
                  </a:lnTo>
                  <a:lnTo>
                    <a:pt x="296485" y="3026050"/>
                  </a:lnTo>
                  <a:lnTo>
                    <a:pt x="270045" y="3065121"/>
                  </a:lnTo>
                  <a:lnTo>
                    <a:pt x="239894" y="3100262"/>
                  </a:lnTo>
                  <a:lnTo>
                    <a:pt x="206371" y="3131079"/>
                  </a:lnTo>
                  <a:lnTo>
                    <a:pt x="169813" y="3157177"/>
                  </a:lnTo>
                  <a:lnTo>
                    <a:pt x="130559" y="3178162"/>
                  </a:lnTo>
                  <a:lnTo>
                    <a:pt x="88946" y="3193640"/>
                  </a:lnTo>
                  <a:lnTo>
                    <a:pt x="45314" y="3203216"/>
                  </a:lnTo>
                  <a:lnTo>
                    <a:pt x="0" y="3206496"/>
                  </a:lnTo>
                </a:path>
              </a:pathLst>
            </a:custGeom>
            <a:ln w="12700">
              <a:solidFill>
                <a:srgbClr val="50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812780" y="4375404"/>
              <a:ext cx="257810" cy="882650"/>
            </a:xfrm>
            <a:custGeom>
              <a:avLst/>
              <a:gdLst/>
              <a:ahLst/>
              <a:cxnLst/>
              <a:rect l="l" t="t" r="r" b="b"/>
              <a:pathLst>
                <a:path w="257809" h="882650">
                  <a:moveTo>
                    <a:pt x="257555" y="0"/>
                  </a:moveTo>
                  <a:lnTo>
                    <a:pt x="0" y="0"/>
                  </a:lnTo>
                  <a:lnTo>
                    <a:pt x="0" y="882396"/>
                  </a:lnTo>
                  <a:lnTo>
                    <a:pt x="257555" y="88239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623295" y="4830826"/>
            <a:ext cx="912494" cy="330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36830">
              <a:lnSpc>
                <a:spcPts val="1130"/>
              </a:lnSpc>
              <a:spcBef>
                <a:spcPts val="250"/>
              </a:spcBef>
            </a:pPr>
            <a:r>
              <a:rPr sz="1050" b="1" dirty="0">
                <a:solidFill>
                  <a:srgbClr val="FFFFFF"/>
                </a:solidFill>
                <a:latin typeface="Segoe UI Semibold"/>
                <a:cs typeface="Segoe UI Semibold"/>
              </a:rPr>
              <a:t>Developers</a:t>
            </a:r>
            <a:r>
              <a:rPr sz="105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&amp; </a:t>
            </a:r>
            <a:r>
              <a:rPr sz="1050" b="1" dirty="0">
                <a:solidFill>
                  <a:srgbClr val="FFFFFF"/>
                </a:solidFill>
                <a:latin typeface="Segoe UI Semibold"/>
                <a:cs typeface="Segoe UI Semibold"/>
              </a:rPr>
              <a:t>Data</a:t>
            </a:r>
            <a:r>
              <a:rPr sz="105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Scientists</a:t>
            </a:r>
            <a:endParaRPr sz="1050">
              <a:latin typeface="Segoe UI Semibold"/>
              <a:cs typeface="Segoe UI Semibold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594593" y="1005586"/>
            <a:ext cx="504825" cy="2117725"/>
            <a:chOff x="10594593" y="1005586"/>
            <a:chExt cx="504825" cy="2117725"/>
          </a:xfrm>
        </p:grpSpPr>
        <p:sp>
          <p:nvSpPr>
            <p:cNvPr id="51" name="object 51"/>
            <p:cNvSpPr/>
            <p:nvPr/>
          </p:nvSpPr>
          <p:spPr>
            <a:xfrm>
              <a:off x="10600943" y="1011936"/>
              <a:ext cx="361315" cy="2105025"/>
            </a:xfrm>
            <a:custGeom>
              <a:avLst/>
              <a:gdLst/>
              <a:ahLst/>
              <a:cxnLst/>
              <a:rect l="l" t="t" r="r" b="b"/>
              <a:pathLst>
                <a:path w="361315" h="2105025">
                  <a:moveTo>
                    <a:pt x="0" y="0"/>
                  </a:moveTo>
                  <a:lnTo>
                    <a:pt x="53382" y="3097"/>
                  </a:lnTo>
                  <a:lnTo>
                    <a:pt x="104329" y="12093"/>
                  </a:lnTo>
                  <a:lnTo>
                    <a:pt x="152284" y="26548"/>
                  </a:lnTo>
                  <a:lnTo>
                    <a:pt x="196687" y="46018"/>
                  </a:lnTo>
                  <a:lnTo>
                    <a:pt x="236981" y="70062"/>
                  </a:lnTo>
                  <a:lnTo>
                    <a:pt x="272607" y="98237"/>
                  </a:lnTo>
                  <a:lnTo>
                    <a:pt x="303008" y="130103"/>
                  </a:lnTo>
                  <a:lnTo>
                    <a:pt x="327624" y="165216"/>
                  </a:lnTo>
                  <a:lnTo>
                    <a:pt x="345898" y="203135"/>
                  </a:lnTo>
                  <a:lnTo>
                    <a:pt x="357272" y="243418"/>
                  </a:lnTo>
                  <a:lnTo>
                    <a:pt x="361187" y="285623"/>
                  </a:lnTo>
                  <a:lnTo>
                    <a:pt x="361187" y="1819021"/>
                  </a:lnTo>
                  <a:lnTo>
                    <a:pt x="357272" y="1861225"/>
                  </a:lnTo>
                  <a:lnTo>
                    <a:pt x="345898" y="1901508"/>
                  </a:lnTo>
                  <a:lnTo>
                    <a:pt x="327624" y="1939427"/>
                  </a:lnTo>
                  <a:lnTo>
                    <a:pt x="303008" y="1974540"/>
                  </a:lnTo>
                  <a:lnTo>
                    <a:pt x="272607" y="2006406"/>
                  </a:lnTo>
                  <a:lnTo>
                    <a:pt x="236981" y="2034581"/>
                  </a:lnTo>
                  <a:lnTo>
                    <a:pt x="196687" y="2058625"/>
                  </a:lnTo>
                  <a:lnTo>
                    <a:pt x="152284" y="2078095"/>
                  </a:lnTo>
                  <a:lnTo>
                    <a:pt x="104329" y="2092550"/>
                  </a:lnTo>
                  <a:lnTo>
                    <a:pt x="53382" y="2101546"/>
                  </a:lnTo>
                  <a:lnTo>
                    <a:pt x="0" y="2104643"/>
                  </a:lnTo>
                </a:path>
              </a:pathLst>
            </a:custGeom>
            <a:ln w="12699">
              <a:solidFill>
                <a:srgbClr val="50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41735" y="1623059"/>
              <a:ext cx="257810" cy="882650"/>
            </a:xfrm>
            <a:custGeom>
              <a:avLst/>
              <a:gdLst/>
              <a:ahLst/>
              <a:cxnLst/>
              <a:rect l="l" t="t" r="r" b="b"/>
              <a:pathLst>
                <a:path w="257809" h="882650">
                  <a:moveTo>
                    <a:pt x="257555" y="0"/>
                  </a:moveTo>
                  <a:lnTo>
                    <a:pt x="0" y="0"/>
                  </a:lnTo>
                  <a:lnTo>
                    <a:pt x="0" y="882396"/>
                  </a:lnTo>
                  <a:lnTo>
                    <a:pt x="257555" y="88239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795004" y="4296409"/>
            <a:ext cx="2550160" cy="1029969"/>
            <a:chOff x="8795004" y="4296409"/>
            <a:chExt cx="2550160" cy="1029969"/>
          </a:xfrm>
        </p:grpSpPr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07852" y="4471415"/>
              <a:ext cx="336803" cy="3368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11256" y="4491227"/>
              <a:ext cx="300227" cy="30022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95004" y="4296409"/>
              <a:ext cx="1792224" cy="102997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0683620" y="2076450"/>
            <a:ext cx="542290" cy="330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05410" marR="5080" indent="-93345">
              <a:lnSpc>
                <a:spcPts val="1130"/>
              </a:lnSpc>
              <a:spcBef>
                <a:spcPts val="250"/>
              </a:spcBef>
            </a:pPr>
            <a:r>
              <a:rPr sz="105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Business Users</a:t>
            </a:r>
            <a:endParaRPr sz="1050">
              <a:latin typeface="Segoe UI Semibold"/>
              <a:cs typeface="Segoe UI Semibold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698480" y="1720595"/>
            <a:ext cx="510540" cy="332740"/>
            <a:chOff x="10698480" y="1720595"/>
            <a:chExt cx="510540" cy="332740"/>
          </a:xfrm>
        </p:grpSpPr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76788" y="1720595"/>
              <a:ext cx="332231" cy="3322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98480" y="1740407"/>
              <a:ext cx="298703" cy="300227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8889238" y="4390390"/>
            <a:ext cx="1594485" cy="842010"/>
          </a:xfrm>
          <a:prstGeom prst="rect">
            <a:avLst/>
          </a:prstGeom>
          <a:solidFill>
            <a:srgbClr val="252525">
              <a:alpha val="66273"/>
            </a:srgbClr>
          </a:solidFill>
        </p:spPr>
        <p:txBody>
          <a:bodyPr vert="horz" wrap="square" lIns="0" tIns="71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Times New Roman"/>
              <a:cs typeface="Times New Roman"/>
            </a:endParaRPr>
          </a:p>
          <a:p>
            <a:pPr marL="640715" marR="261620" indent="-25146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OpenAI Service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2313177"/>
            <a:ext cx="3912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solidFill>
                  <a:srgbClr val="E6E6E6"/>
                </a:solidFill>
              </a:rPr>
              <a:t>Azure</a:t>
            </a:r>
            <a:r>
              <a:rPr sz="3200" spc="-160" dirty="0">
                <a:solidFill>
                  <a:srgbClr val="E6E6E6"/>
                </a:solidFill>
              </a:rPr>
              <a:t> </a:t>
            </a:r>
            <a:r>
              <a:rPr sz="3200" spc="-40" dirty="0">
                <a:solidFill>
                  <a:srgbClr val="E6E6E6"/>
                </a:solidFill>
              </a:rPr>
              <a:t>OpenAI</a:t>
            </a:r>
            <a:r>
              <a:rPr sz="3200" spc="-165" dirty="0">
                <a:solidFill>
                  <a:srgbClr val="E6E6E6"/>
                </a:solidFill>
              </a:rPr>
              <a:t> </a:t>
            </a:r>
            <a:r>
              <a:rPr sz="3200" spc="-10" dirty="0">
                <a:solidFill>
                  <a:srgbClr val="E6E6E6"/>
                </a:solidFill>
              </a:rPr>
              <a:t>Service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309104" y="3454400"/>
            <a:ext cx="4097020" cy="226060"/>
            <a:chOff x="7309104" y="3454400"/>
            <a:chExt cx="4097020" cy="226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9104" y="3454400"/>
              <a:ext cx="2341245" cy="1744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4733" y="3554185"/>
              <a:ext cx="60944" cy="190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4870" y="3457066"/>
              <a:ext cx="1651127" cy="22301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8977" y="3731386"/>
            <a:ext cx="2722499" cy="2230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498335" y="3427476"/>
            <a:ext cx="459105" cy="460375"/>
            <a:chOff x="6498335" y="3427476"/>
            <a:chExt cx="459105" cy="460375"/>
          </a:xfrm>
        </p:grpSpPr>
        <p:sp>
          <p:nvSpPr>
            <p:cNvPr id="9" name="object 9"/>
            <p:cNvSpPr/>
            <p:nvPr/>
          </p:nvSpPr>
          <p:spPr>
            <a:xfrm>
              <a:off x="6498336" y="3427475"/>
              <a:ext cx="459105" cy="460375"/>
            </a:xfrm>
            <a:custGeom>
              <a:avLst/>
              <a:gdLst/>
              <a:ahLst/>
              <a:cxnLst/>
              <a:rect l="l" t="t" r="r" b="b"/>
              <a:pathLst>
                <a:path w="459104" h="460375">
                  <a:moveTo>
                    <a:pt x="115811" y="137160"/>
                  </a:moveTo>
                  <a:lnTo>
                    <a:pt x="0" y="137160"/>
                  </a:lnTo>
                  <a:lnTo>
                    <a:pt x="0" y="321564"/>
                  </a:lnTo>
                  <a:lnTo>
                    <a:pt x="115811" y="321564"/>
                  </a:lnTo>
                  <a:lnTo>
                    <a:pt x="115811" y="137160"/>
                  </a:lnTo>
                  <a:close/>
                </a:path>
                <a:path w="459104" h="460375">
                  <a:moveTo>
                    <a:pt x="321564" y="342900"/>
                  </a:moveTo>
                  <a:lnTo>
                    <a:pt x="0" y="342900"/>
                  </a:lnTo>
                  <a:lnTo>
                    <a:pt x="0" y="460248"/>
                  </a:lnTo>
                  <a:lnTo>
                    <a:pt x="321564" y="460248"/>
                  </a:lnTo>
                  <a:lnTo>
                    <a:pt x="321564" y="342900"/>
                  </a:lnTo>
                  <a:close/>
                </a:path>
                <a:path w="459104" h="460375">
                  <a:moveTo>
                    <a:pt x="321564" y="137160"/>
                  </a:moveTo>
                  <a:lnTo>
                    <a:pt x="135636" y="137160"/>
                  </a:lnTo>
                  <a:lnTo>
                    <a:pt x="135636" y="184404"/>
                  </a:lnTo>
                  <a:lnTo>
                    <a:pt x="321564" y="184404"/>
                  </a:lnTo>
                  <a:lnTo>
                    <a:pt x="321564" y="137160"/>
                  </a:lnTo>
                  <a:close/>
                </a:path>
                <a:path w="459104" h="460375">
                  <a:moveTo>
                    <a:pt x="458724" y="195961"/>
                  </a:moveTo>
                  <a:lnTo>
                    <a:pt x="454075" y="173012"/>
                  </a:lnTo>
                  <a:lnTo>
                    <a:pt x="441528" y="154330"/>
                  </a:lnTo>
                  <a:lnTo>
                    <a:pt x="423087" y="141770"/>
                  </a:lnTo>
                  <a:lnTo>
                    <a:pt x="400812" y="137160"/>
                  </a:lnTo>
                  <a:lnTo>
                    <a:pt x="378206" y="141770"/>
                  </a:lnTo>
                  <a:lnTo>
                    <a:pt x="359803" y="154330"/>
                  </a:lnTo>
                  <a:lnTo>
                    <a:pt x="347421" y="173012"/>
                  </a:lnTo>
                  <a:lnTo>
                    <a:pt x="342900" y="195961"/>
                  </a:lnTo>
                  <a:lnTo>
                    <a:pt x="342900" y="402336"/>
                  </a:lnTo>
                  <a:lnTo>
                    <a:pt x="347421" y="424789"/>
                  </a:lnTo>
                  <a:lnTo>
                    <a:pt x="359803" y="443204"/>
                  </a:lnTo>
                  <a:lnTo>
                    <a:pt x="378206" y="455676"/>
                  </a:lnTo>
                  <a:lnTo>
                    <a:pt x="400812" y="460248"/>
                  </a:lnTo>
                  <a:lnTo>
                    <a:pt x="423087" y="455676"/>
                  </a:lnTo>
                  <a:lnTo>
                    <a:pt x="441528" y="443204"/>
                  </a:lnTo>
                  <a:lnTo>
                    <a:pt x="454075" y="424789"/>
                  </a:lnTo>
                  <a:lnTo>
                    <a:pt x="458724" y="402336"/>
                  </a:lnTo>
                  <a:lnTo>
                    <a:pt x="458724" y="195961"/>
                  </a:lnTo>
                  <a:close/>
                </a:path>
                <a:path w="459104" h="460375">
                  <a:moveTo>
                    <a:pt x="458724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58724" y="115824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3971" y="3631692"/>
              <a:ext cx="48895" cy="117475"/>
            </a:xfrm>
            <a:custGeom>
              <a:avLst/>
              <a:gdLst/>
              <a:ahLst/>
              <a:cxnLst/>
              <a:rect l="l" t="t" r="r" b="b"/>
              <a:pathLst>
                <a:path w="48895" h="117475">
                  <a:moveTo>
                    <a:pt x="24383" y="0"/>
                  </a:moveTo>
                  <a:lnTo>
                    <a:pt x="15109" y="1988"/>
                  </a:lnTo>
                  <a:lnTo>
                    <a:pt x="7334" y="7334"/>
                  </a:lnTo>
                  <a:lnTo>
                    <a:pt x="1988" y="15109"/>
                  </a:lnTo>
                  <a:lnTo>
                    <a:pt x="0" y="24383"/>
                  </a:lnTo>
                  <a:lnTo>
                    <a:pt x="0" y="92836"/>
                  </a:lnTo>
                  <a:lnTo>
                    <a:pt x="1988" y="102560"/>
                  </a:lnTo>
                  <a:lnTo>
                    <a:pt x="7334" y="110331"/>
                  </a:lnTo>
                  <a:lnTo>
                    <a:pt x="15109" y="115482"/>
                  </a:lnTo>
                  <a:lnTo>
                    <a:pt x="24383" y="117347"/>
                  </a:lnTo>
                  <a:lnTo>
                    <a:pt x="33658" y="115482"/>
                  </a:lnTo>
                  <a:lnTo>
                    <a:pt x="41433" y="110331"/>
                  </a:lnTo>
                  <a:lnTo>
                    <a:pt x="46779" y="102560"/>
                  </a:lnTo>
                  <a:lnTo>
                    <a:pt x="48768" y="92836"/>
                  </a:lnTo>
                  <a:lnTo>
                    <a:pt x="48768" y="24383"/>
                  </a:lnTo>
                  <a:lnTo>
                    <a:pt x="46779" y="15109"/>
                  </a:lnTo>
                  <a:lnTo>
                    <a:pt x="41433" y="7334"/>
                  </a:lnTo>
                  <a:lnTo>
                    <a:pt x="33658" y="198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4076" y="3631691"/>
              <a:ext cx="116205" cy="117475"/>
            </a:xfrm>
            <a:custGeom>
              <a:avLst/>
              <a:gdLst/>
              <a:ahLst/>
              <a:cxnLst/>
              <a:rect l="l" t="t" r="r" b="b"/>
              <a:pathLst>
                <a:path w="116204" h="117475">
                  <a:moveTo>
                    <a:pt x="47244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47244" y="48768"/>
                  </a:lnTo>
                  <a:lnTo>
                    <a:pt x="47244" y="0"/>
                  </a:lnTo>
                  <a:close/>
                </a:path>
                <a:path w="116204" h="117475">
                  <a:moveTo>
                    <a:pt x="115824" y="70104"/>
                  </a:moveTo>
                  <a:lnTo>
                    <a:pt x="0" y="70104"/>
                  </a:lnTo>
                  <a:lnTo>
                    <a:pt x="0" y="117348"/>
                  </a:lnTo>
                  <a:lnTo>
                    <a:pt x="115824" y="117348"/>
                  </a:lnTo>
                  <a:lnTo>
                    <a:pt x="115824" y="70104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72655" y="3631692"/>
              <a:ext cx="47625" cy="48895"/>
            </a:xfrm>
            <a:custGeom>
              <a:avLst/>
              <a:gdLst/>
              <a:ahLst/>
              <a:cxnLst/>
              <a:rect l="l" t="t" r="r" b="b"/>
              <a:pathLst>
                <a:path w="47625" h="48895">
                  <a:moveTo>
                    <a:pt x="23622" y="0"/>
                  </a:moveTo>
                  <a:lnTo>
                    <a:pt x="14412" y="1916"/>
                  </a:lnTo>
                  <a:lnTo>
                    <a:pt x="6905" y="7143"/>
                  </a:lnTo>
                  <a:lnTo>
                    <a:pt x="1851" y="14894"/>
                  </a:lnTo>
                  <a:lnTo>
                    <a:pt x="0" y="24383"/>
                  </a:lnTo>
                  <a:lnTo>
                    <a:pt x="1851" y="33873"/>
                  </a:lnTo>
                  <a:lnTo>
                    <a:pt x="6905" y="41624"/>
                  </a:lnTo>
                  <a:lnTo>
                    <a:pt x="14412" y="46851"/>
                  </a:lnTo>
                  <a:lnTo>
                    <a:pt x="23622" y="48767"/>
                  </a:lnTo>
                  <a:lnTo>
                    <a:pt x="32831" y="46851"/>
                  </a:lnTo>
                  <a:lnTo>
                    <a:pt x="40338" y="41624"/>
                  </a:lnTo>
                  <a:lnTo>
                    <a:pt x="45392" y="33873"/>
                  </a:lnTo>
                  <a:lnTo>
                    <a:pt x="47244" y="24383"/>
                  </a:lnTo>
                  <a:lnTo>
                    <a:pt x="45392" y="14894"/>
                  </a:lnTo>
                  <a:lnTo>
                    <a:pt x="40338" y="7143"/>
                  </a:lnTo>
                  <a:lnTo>
                    <a:pt x="32831" y="1916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19264" y="4359528"/>
            <a:ext cx="3714750" cy="222250"/>
            <a:chOff x="7319264" y="4359528"/>
            <a:chExt cx="3714750" cy="2222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9264" y="4359528"/>
              <a:ext cx="449071" cy="1718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9545" y="4456774"/>
              <a:ext cx="60944" cy="190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9461" y="4359528"/>
              <a:ext cx="3154172" cy="22174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6343" y="4631309"/>
            <a:ext cx="2137409" cy="22555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498335" y="4326635"/>
            <a:ext cx="556260" cy="513715"/>
            <a:chOff x="6498335" y="4326635"/>
            <a:chExt cx="556260" cy="513715"/>
          </a:xfrm>
        </p:grpSpPr>
        <p:sp>
          <p:nvSpPr>
            <p:cNvPr id="19" name="object 19"/>
            <p:cNvSpPr/>
            <p:nvPr/>
          </p:nvSpPr>
          <p:spPr>
            <a:xfrm>
              <a:off x="6498336" y="4326635"/>
              <a:ext cx="556260" cy="513715"/>
            </a:xfrm>
            <a:custGeom>
              <a:avLst/>
              <a:gdLst/>
              <a:ahLst/>
              <a:cxnLst/>
              <a:rect l="l" t="t" r="r" b="b"/>
              <a:pathLst>
                <a:path w="556259" h="513714">
                  <a:moveTo>
                    <a:pt x="213360" y="163068"/>
                  </a:moveTo>
                  <a:lnTo>
                    <a:pt x="170167" y="188887"/>
                  </a:lnTo>
                  <a:lnTo>
                    <a:pt x="136944" y="225399"/>
                  </a:lnTo>
                  <a:lnTo>
                    <a:pt x="115608" y="270052"/>
                  </a:lnTo>
                  <a:lnTo>
                    <a:pt x="108077" y="320294"/>
                  </a:lnTo>
                  <a:lnTo>
                    <a:pt x="108432" y="333006"/>
                  </a:lnTo>
                  <a:lnTo>
                    <a:pt x="109626" y="345465"/>
                  </a:lnTo>
                  <a:lnTo>
                    <a:pt x="111823" y="357746"/>
                  </a:lnTo>
                  <a:lnTo>
                    <a:pt x="115189" y="369951"/>
                  </a:lnTo>
                  <a:lnTo>
                    <a:pt x="116078" y="375412"/>
                  </a:lnTo>
                  <a:lnTo>
                    <a:pt x="58039" y="409702"/>
                  </a:lnTo>
                  <a:lnTo>
                    <a:pt x="36563" y="372618"/>
                  </a:lnTo>
                  <a:lnTo>
                    <a:pt x="35687" y="369951"/>
                  </a:lnTo>
                  <a:lnTo>
                    <a:pt x="31242" y="369951"/>
                  </a:lnTo>
                  <a:lnTo>
                    <a:pt x="28562" y="370840"/>
                  </a:lnTo>
                  <a:lnTo>
                    <a:pt x="27686" y="373507"/>
                  </a:lnTo>
                  <a:lnTo>
                    <a:pt x="0" y="476504"/>
                  </a:lnTo>
                  <a:lnTo>
                    <a:pt x="0" y="480187"/>
                  </a:lnTo>
                  <a:lnTo>
                    <a:pt x="1778" y="483743"/>
                  </a:lnTo>
                  <a:lnTo>
                    <a:pt x="2667" y="484632"/>
                  </a:lnTo>
                  <a:lnTo>
                    <a:pt x="4445" y="484632"/>
                  </a:lnTo>
                  <a:lnTo>
                    <a:pt x="107188" y="512699"/>
                  </a:lnTo>
                  <a:lnTo>
                    <a:pt x="109855" y="513588"/>
                  </a:lnTo>
                  <a:lnTo>
                    <a:pt x="111633" y="511810"/>
                  </a:lnTo>
                  <a:lnTo>
                    <a:pt x="111633" y="510921"/>
                  </a:lnTo>
                  <a:lnTo>
                    <a:pt x="112509" y="510032"/>
                  </a:lnTo>
                  <a:lnTo>
                    <a:pt x="113411" y="508127"/>
                  </a:lnTo>
                  <a:lnTo>
                    <a:pt x="112509" y="505460"/>
                  </a:lnTo>
                  <a:lnTo>
                    <a:pt x="91935" y="469265"/>
                  </a:lnTo>
                  <a:lnTo>
                    <a:pt x="124079" y="450342"/>
                  </a:lnTo>
                  <a:lnTo>
                    <a:pt x="146431" y="436753"/>
                  </a:lnTo>
                  <a:lnTo>
                    <a:pt x="167894" y="424180"/>
                  </a:lnTo>
                  <a:lnTo>
                    <a:pt x="156705" y="409702"/>
                  </a:lnTo>
                  <a:lnTo>
                    <a:pt x="150901" y="402209"/>
                  </a:lnTo>
                  <a:lnTo>
                    <a:pt x="137934" y="377291"/>
                  </a:lnTo>
                  <a:lnTo>
                    <a:pt x="129654" y="349859"/>
                  </a:lnTo>
                  <a:lnTo>
                    <a:pt x="126733" y="320294"/>
                  </a:lnTo>
                  <a:lnTo>
                    <a:pt x="133108" y="276720"/>
                  </a:lnTo>
                  <a:lnTo>
                    <a:pt x="150952" y="238061"/>
                  </a:lnTo>
                  <a:lnTo>
                    <a:pt x="178333" y="206184"/>
                  </a:lnTo>
                  <a:lnTo>
                    <a:pt x="213360" y="182880"/>
                  </a:lnTo>
                  <a:lnTo>
                    <a:pt x="213360" y="163068"/>
                  </a:lnTo>
                  <a:close/>
                </a:path>
                <a:path w="556259" h="513714">
                  <a:moveTo>
                    <a:pt x="448056" y="320167"/>
                  </a:moveTo>
                  <a:lnTo>
                    <a:pt x="441833" y="274447"/>
                  </a:lnTo>
                  <a:lnTo>
                    <a:pt x="424167" y="233184"/>
                  </a:lnTo>
                  <a:lnTo>
                    <a:pt x="396506" y="198297"/>
                  </a:lnTo>
                  <a:lnTo>
                    <a:pt x="360337" y="171665"/>
                  </a:lnTo>
                  <a:lnTo>
                    <a:pt x="317119" y="155194"/>
                  </a:lnTo>
                  <a:lnTo>
                    <a:pt x="312547" y="154305"/>
                  </a:lnTo>
                  <a:lnTo>
                    <a:pt x="312547" y="86995"/>
                  </a:lnTo>
                  <a:lnTo>
                    <a:pt x="356489" y="86995"/>
                  </a:lnTo>
                  <a:lnTo>
                    <a:pt x="357505" y="84328"/>
                  </a:lnTo>
                  <a:lnTo>
                    <a:pt x="358394" y="83439"/>
                  </a:lnTo>
                  <a:lnTo>
                    <a:pt x="358394" y="82550"/>
                  </a:lnTo>
                  <a:lnTo>
                    <a:pt x="359283" y="79883"/>
                  </a:lnTo>
                  <a:lnTo>
                    <a:pt x="356489" y="77978"/>
                  </a:lnTo>
                  <a:lnTo>
                    <a:pt x="281178" y="2667"/>
                  </a:lnTo>
                  <a:lnTo>
                    <a:pt x="279400" y="0"/>
                  </a:lnTo>
                  <a:lnTo>
                    <a:pt x="274955" y="0"/>
                  </a:lnTo>
                  <a:lnTo>
                    <a:pt x="272161" y="2667"/>
                  </a:lnTo>
                  <a:lnTo>
                    <a:pt x="196850" y="77978"/>
                  </a:lnTo>
                  <a:lnTo>
                    <a:pt x="195072" y="79883"/>
                  </a:lnTo>
                  <a:lnTo>
                    <a:pt x="195072" y="82550"/>
                  </a:lnTo>
                  <a:lnTo>
                    <a:pt x="195961" y="83439"/>
                  </a:lnTo>
                  <a:lnTo>
                    <a:pt x="195961" y="84328"/>
                  </a:lnTo>
                  <a:lnTo>
                    <a:pt x="196850" y="86995"/>
                  </a:lnTo>
                  <a:lnTo>
                    <a:pt x="243459" y="86995"/>
                  </a:lnTo>
                  <a:lnTo>
                    <a:pt x="243459" y="173990"/>
                  </a:lnTo>
                  <a:lnTo>
                    <a:pt x="251701" y="172173"/>
                  </a:lnTo>
                  <a:lnTo>
                    <a:pt x="260197" y="170776"/>
                  </a:lnTo>
                  <a:lnTo>
                    <a:pt x="268871" y="169875"/>
                  </a:lnTo>
                  <a:lnTo>
                    <a:pt x="277622" y="169545"/>
                  </a:lnTo>
                  <a:lnTo>
                    <a:pt x="325335" y="177304"/>
                  </a:lnTo>
                  <a:lnTo>
                    <a:pt x="366725" y="198831"/>
                  </a:lnTo>
                  <a:lnTo>
                    <a:pt x="399326" y="231546"/>
                  </a:lnTo>
                  <a:lnTo>
                    <a:pt x="420700" y="272859"/>
                  </a:lnTo>
                  <a:lnTo>
                    <a:pt x="428371" y="320167"/>
                  </a:lnTo>
                  <a:lnTo>
                    <a:pt x="428371" y="334518"/>
                  </a:lnTo>
                  <a:lnTo>
                    <a:pt x="446278" y="344424"/>
                  </a:lnTo>
                  <a:lnTo>
                    <a:pt x="447255" y="334518"/>
                  </a:lnTo>
                  <a:lnTo>
                    <a:pt x="448056" y="327406"/>
                  </a:lnTo>
                  <a:lnTo>
                    <a:pt x="448056" y="320167"/>
                  </a:lnTo>
                  <a:close/>
                </a:path>
                <a:path w="556259" h="513714">
                  <a:moveTo>
                    <a:pt x="556260" y="477774"/>
                  </a:moveTo>
                  <a:lnTo>
                    <a:pt x="544576" y="434721"/>
                  </a:lnTo>
                  <a:lnTo>
                    <a:pt x="537781" y="409702"/>
                  </a:lnTo>
                  <a:lnTo>
                    <a:pt x="528320" y="374777"/>
                  </a:lnTo>
                  <a:lnTo>
                    <a:pt x="527431" y="371983"/>
                  </a:lnTo>
                  <a:lnTo>
                    <a:pt x="525653" y="371094"/>
                  </a:lnTo>
                  <a:lnTo>
                    <a:pt x="520319" y="371094"/>
                  </a:lnTo>
                  <a:lnTo>
                    <a:pt x="519303" y="373761"/>
                  </a:lnTo>
                  <a:lnTo>
                    <a:pt x="498602" y="409702"/>
                  </a:lnTo>
                  <a:lnTo>
                    <a:pt x="422148" y="365760"/>
                  </a:lnTo>
                  <a:lnTo>
                    <a:pt x="401142" y="407987"/>
                  </a:lnTo>
                  <a:lnTo>
                    <a:pt x="368261" y="441464"/>
                  </a:lnTo>
                  <a:lnTo>
                    <a:pt x="326097" y="463499"/>
                  </a:lnTo>
                  <a:lnTo>
                    <a:pt x="277241" y="471424"/>
                  </a:lnTo>
                  <a:lnTo>
                    <a:pt x="254000" y="469633"/>
                  </a:lnTo>
                  <a:lnTo>
                    <a:pt x="231787" y="464413"/>
                  </a:lnTo>
                  <a:lnTo>
                    <a:pt x="210921" y="455993"/>
                  </a:lnTo>
                  <a:lnTo>
                    <a:pt x="191770" y="444627"/>
                  </a:lnTo>
                  <a:lnTo>
                    <a:pt x="173736" y="455295"/>
                  </a:lnTo>
                  <a:lnTo>
                    <a:pt x="197116" y="470255"/>
                  </a:lnTo>
                  <a:lnTo>
                    <a:pt x="222440" y="481253"/>
                  </a:lnTo>
                  <a:lnTo>
                    <a:pt x="249275" y="488035"/>
                  </a:lnTo>
                  <a:lnTo>
                    <a:pt x="277241" y="490347"/>
                  </a:lnTo>
                  <a:lnTo>
                    <a:pt x="311721" y="487006"/>
                  </a:lnTo>
                  <a:lnTo>
                    <a:pt x="344322" y="477075"/>
                  </a:lnTo>
                  <a:lnTo>
                    <a:pt x="354685" y="471424"/>
                  </a:lnTo>
                  <a:lnTo>
                    <a:pt x="374205" y="460781"/>
                  </a:lnTo>
                  <a:lnTo>
                    <a:pt x="400558" y="438277"/>
                  </a:lnTo>
                  <a:lnTo>
                    <a:pt x="404114" y="434721"/>
                  </a:lnTo>
                  <a:lnTo>
                    <a:pt x="464439" y="468757"/>
                  </a:lnTo>
                  <a:lnTo>
                    <a:pt x="442849" y="505587"/>
                  </a:lnTo>
                  <a:lnTo>
                    <a:pt x="441071" y="508254"/>
                  </a:lnTo>
                  <a:lnTo>
                    <a:pt x="442849" y="510921"/>
                  </a:lnTo>
                  <a:lnTo>
                    <a:pt x="445516" y="513588"/>
                  </a:lnTo>
                  <a:lnTo>
                    <a:pt x="448310" y="512699"/>
                  </a:lnTo>
                  <a:lnTo>
                    <a:pt x="550799" y="484886"/>
                  </a:lnTo>
                  <a:lnTo>
                    <a:pt x="552704" y="484886"/>
                  </a:lnTo>
                  <a:lnTo>
                    <a:pt x="554482" y="483997"/>
                  </a:lnTo>
                  <a:lnTo>
                    <a:pt x="556260" y="480441"/>
                  </a:lnTo>
                  <a:lnTo>
                    <a:pt x="556260" y="477774"/>
                  </a:lnTo>
                  <a:close/>
                </a:path>
              </a:pathLst>
            </a:custGeom>
            <a:solidFill>
              <a:srgbClr val="4F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315" y="4591811"/>
              <a:ext cx="112775" cy="11125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9264" y="2509901"/>
            <a:ext cx="3898645" cy="2230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6343" y="2785617"/>
            <a:ext cx="1430401" cy="17043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499859" y="2500883"/>
            <a:ext cx="458470" cy="459740"/>
            <a:chOff x="6499859" y="2500883"/>
            <a:chExt cx="458470" cy="459740"/>
          </a:xfrm>
        </p:grpSpPr>
        <p:sp>
          <p:nvSpPr>
            <p:cNvPr id="24" name="object 24"/>
            <p:cNvSpPr/>
            <p:nvPr/>
          </p:nvSpPr>
          <p:spPr>
            <a:xfrm>
              <a:off x="6499859" y="2577083"/>
              <a:ext cx="92710" cy="141605"/>
            </a:xfrm>
            <a:custGeom>
              <a:avLst/>
              <a:gdLst/>
              <a:ahLst/>
              <a:cxnLst/>
              <a:rect l="l" t="t" r="r" b="b"/>
              <a:pathLst>
                <a:path w="92709" h="141605">
                  <a:moveTo>
                    <a:pt x="58165" y="0"/>
                  </a:moveTo>
                  <a:lnTo>
                    <a:pt x="35218" y="30448"/>
                  </a:lnTo>
                  <a:lnTo>
                    <a:pt x="17462" y="64611"/>
                  </a:lnTo>
                  <a:lnTo>
                    <a:pt x="5516" y="101869"/>
                  </a:lnTo>
                  <a:lnTo>
                    <a:pt x="0" y="141604"/>
                  </a:lnTo>
                  <a:lnTo>
                    <a:pt x="48513" y="141604"/>
                  </a:lnTo>
                  <a:lnTo>
                    <a:pt x="52966" y="111696"/>
                  </a:lnTo>
                  <a:lnTo>
                    <a:pt x="62039" y="83597"/>
                  </a:lnTo>
                  <a:lnTo>
                    <a:pt x="75303" y="57737"/>
                  </a:lnTo>
                  <a:lnTo>
                    <a:pt x="92329" y="34543"/>
                  </a:lnTo>
                  <a:lnTo>
                    <a:pt x="58165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99859" y="2743199"/>
              <a:ext cx="217678" cy="2165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40651" y="2500883"/>
              <a:ext cx="217170" cy="2169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76059" y="2500883"/>
              <a:ext cx="141605" cy="93345"/>
            </a:xfrm>
            <a:custGeom>
              <a:avLst/>
              <a:gdLst/>
              <a:ahLst/>
              <a:cxnLst/>
              <a:rect l="l" t="t" r="r" b="b"/>
              <a:pathLst>
                <a:path w="141604" h="93344">
                  <a:moveTo>
                    <a:pt x="141350" y="17"/>
                  </a:moveTo>
                  <a:lnTo>
                    <a:pt x="101780" y="5466"/>
                  </a:lnTo>
                  <a:lnTo>
                    <a:pt x="64595" y="17446"/>
                  </a:lnTo>
                  <a:lnTo>
                    <a:pt x="30481" y="35307"/>
                  </a:lnTo>
                  <a:lnTo>
                    <a:pt x="0" y="58419"/>
                  </a:lnTo>
                  <a:lnTo>
                    <a:pt x="34417" y="93090"/>
                  </a:lnTo>
                  <a:lnTo>
                    <a:pt x="57590" y="75729"/>
                  </a:lnTo>
                  <a:lnTo>
                    <a:pt x="83407" y="62214"/>
                  </a:lnTo>
                  <a:lnTo>
                    <a:pt x="111462" y="52960"/>
                  </a:lnTo>
                  <a:lnTo>
                    <a:pt x="141350" y="48387"/>
                  </a:lnTo>
                  <a:lnTo>
                    <a:pt x="141350" y="17"/>
                  </a:lnTo>
                  <a:close/>
                </a:path>
                <a:path w="141604" h="93344">
                  <a:moveTo>
                    <a:pt x="141478" y="0"/>
                  </a:moveTo>
                  <a:lnTo>
                    <a:pt x="141350" y="0"/>
                  </a:lnTo>
                  <a:lnTo>
                    <a:pt x="141478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40652" y="2743199"/>
              <a:ext cx="216535" cy="217170"/>
            </a:xfrm>
            <a:custGeom>
              <a:avLst/>
              <a:gdLst/>
              <a:ahLst/>
              <a:cxnLst/>
              <a:rect l="l" t="t" r="r" b="b"/>
              <a:pathLst>
                <a:path w="216534" h="217169">
                  <a:moveTo>
                    <a:pt x="49276" y="158496"/>
                  </a:moveTo>
                  <a:lnTo>
                    <a:pt x="37388" y="162191"/>
                  </a:lnTo>
                  <a:lnTo>
                    <a:pt x="25209" y="165074"/>
                  </a:lnTo>
                  <a:lnTo>
                    <a:pt x="12725" y="167144"/>
                  </a:lnTo>
                  <a:lnTo>
                    <a:pt x="0" y="168402"/>
                  </a:lnTo>
                  <a:lnTo>
                    <a:pt x="0" y="216916"/>
                  </a:lnTo>
                  <a:lnTo>
                    <a:pt x="12585" y="215900"/>
                  </a:lnTo>
                  <a:lnTo>
                    <a:pt x="25019" y="214210"/>
                  </a:lnTo>
                  <a:lnTo>
                    <a:pt x="37249" y="211874"/>
                  </a:lnTo>
                  <a:lnTo>
                    <a:pt x="49276" y="208915"/>
                  </a:lnTo>
                  <a:lnTo>
                    <a:pt x="49276" y="158496"/>
                  </a:lnTo>
                  <a:close/>
                </a:path>
                <a:path w="216534" h="217169">
                  <a:moveTo>
                    <a:pt x="216281" y="0"/>
                  </a:moveTo>
                  <a:lnTo>
                    <a:pt x="169799" y="0"/>
                  </a:lnTo>
                  <a:lnTo>
                    <a:pt x="169672" y="2413"/>
                  </a:lnTo>
                  <a:lnTo>
                    <a:pt x="169164" y="7112"/>
                  </a:lnTo>
                  <a:lnTo>
                    <a:pt x="181610" y="14782"/>
                  </a:lnTo>
                  <a:lnTo>
                    <a:pt x="192493" y="24472"/>
                  </a:lnTo>
                  <a:lnTo>
                    <a:pt x="201523" y="35890"/>
                  </a:lnTo>
                  <a:lnTo>
                    <a:pt x="208407" y="48768"/>
                  </a:lnTo>
                  <a:lnTo>
                    <a:pt x="211328" y="36918"/>
                  </a:lnTo>
                  <a:lnTo>
                    <a:pt x="213626" y="24815"/>
                  </a:lnTo>
                  <a:lnTo>
                    <a:pt x="215277" y="12496"/>
                  </a:lnTo>
                  <a:lnTo>
                    <a:pt x="216281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97395" y="2641091"/>
              <a:ext cx="262255" cy="152400"/>
            </a:xfrm>
            <a:custGeom>
              <a:avLst/>
              <a:gdLst/>
              <a:ahLst/>
              <a:cxnLst/>
              <a:rect l="l" t="t" r="r" b="b"/>
              <a:pathLst>
                <a:path w="262254" h="152400">
                  <a:moveTo>
                    <a:pt x="125602" y="0"/>
                  </a:moveTo>
                  <a:lnTo>
                    <a:pt x="95982" y="5974"/>
                  </a:lnTo>
                  <a:lnTo>
                    <a:pt x="71802" y="22272"/>
                  </a:lnTo>
                  <a:lnTo>
                    <a:pt x="55504" y="46452"/>
                  </a:lnTo>
                  <a:lnTo>
                    <a:pt x="49529" y="76073"/>
                  </a:lnTo>
                  <a:lnTo>
                    <a:pt x="49656" y="79121"/>
                  </a:lnTo>
                  <a:lnTo>
                    <a:pt x="45847" y="77850"/>
                  </a:lnTo>
                  <a:lnTo>
                    <a:pt x="41782" y="77216"/>
                  </a:lnTo>
                  <a:lnTo>
                    <a:pt x="37464" y="77216"/>
                  </a:lnTo>
                  <a:lnTo>
                    <a:pt x="22877" y="80158"/>
                  </a:lnTo>
                  <a:lnTo>
                    <a:pt x="10969" y="88185"/>
                  </a:lnTo>
                  <a:lnTo>
                    <a:pt x="2942" y="100093"/>
                  </a:lnTo>
                  <a:lnTo>
                    <a:pt x="0" y="114681"/>
                  </a:lnTo>
                  <a:lnTo>
                    <a:pt x="2599" y="128371"/>
                  </a:lnTo>
                  <a:lnTo>
                    <a:pt x="9747" y="139811"/>
                  </a:lnTo>
                  <a:lnTo>
                    <a:pt x="20466" y="147988"/>
                  </a:lnTo>
                  <a:lnTo>
                    <a:pt x="33781" y="151892"/>
                  </a:lnTo>
                  <a:lnTo>
                    <a:pt x="197611" y="152146"/>
                  </a:lnTo>
                  <a:lnTo>
                    <a:pt x="208097" y="133653"/>
                  </a:lnTo>
                  <a:lnTo>
                    <a:pt x="222821" y="118506"/>
                  </a:lnTo>
                  <a:lnTo>
                    <a:pt x="240974" y="107479"/>
                  </a:lnTo>
                  <a:lnTo>
                    <a:pt x="261747" y="101346"/>
                  </a:lnTo>
                  <a:lnTo>
                    <a:pt x="262254" y="95885"/>
                  </a:lnTo>
                  <a:lnTo>
                    <a:pt x="262254" y="92963"/>
                  </a:lnTo>
                  <a:lnTo>
                    <a:pt x="257617" y="69967"/>
                  </a:lnTo>
                  <a:lnTo>
                    <a:pt x="244967" y="51196"/>
                  </a:lnTo>
                  <a:lnTo>
                    <a:pt x="226196" y="38546"/>
                  </a:lnTo>
                  <a:lnTo>
                    <a:pt x="203200" y="33909"/>
                  </a:lnTo>
                  <a:lnTo>
                    <a:pt x="198627" y="33909"/>
                  </a:lnTo>
                  <a:lnTo>
                    <a:pt x="194182" y="34290"/>
                  </a:lnTo>
                  <a:lnTo>
                    <a:pt x="189992" y="35433"/>
                  </a:lnTo>
                  <a:lnTo>
                    <a:pt x="178002" y="20895"/>
                  </a:lnTo>
                  <a:lnTo>
                    <a:pt x="162845" y="9715"/>
                  </a:lnTo>
                  <a:lnTo>
                    <a:pt x="145164" y="2536"/>
                  </a:lnTo>
                  <a:lnTo>
                    <a:pt x="125602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2279" y="2763011"/>
              <a:ext cx="120269" cy="19710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319264" y="5285866"/>
            <a:ext cx="4251325" cy="223520"/>
            <a:chOff x="7319264" y="5285866"/>
            <a:chExt cx="4251325" cy="22352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19264" y="5287263"/>
              <a:ext cx="1015872" cy="22034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59521" y="5383112"/>
              <a:ext cx="60944" cy="190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44432" y="5285866"/>
              <a:ext cx="2431212" cy="2230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00029" y="5383112"/>
              <a:ext cx="60944" cy="1908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92230" y="5285866"/>
              <a:ext cx="577850" cy="171831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07833" y="5560186"/>
            <a:ext cx="4477766" cy="22175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506432" y="5274564"/>
            <a:ext cx="466090" cy="472440"/>
            <a:chOff x="6506432" y="5274564"/>
            <a:chExt cx="466090" cy="472440"/>
          </a:xfrm>
        </p:grpSpPr>
        <p:sp>
          <p:nvSpPr>
            <p:cNvPr id="39" name="object 39"/>
            <p:cNvSpPr/>
            <p:nvPr/>
          </p:nvSpPr>
          <p:spPr>
            <a:xfrm>
              <a:off x="6506432" y="5422392"/>
              <a:ext cx="452755" cy="173990"/>
            </a:xfrm>
            <a:custGeom>
              <a:avLst/>
              <a:gdLst/>
              <a:ahLst/>
              <a:cxnLst/>
              <a:rect l="l" t="t" r="r" b="b"/>
              <a:pathLst>
                <a:path w="452754" h="173989">
                  <a:moveTo>
                    <a:pt x="86391" y="0"/>
                  </a:moveTo>
                  <a:lnTo>
                    <a:pt x="38189" y="13608"/>
                  </a:lnTo>
                  <a:lnTo>
                    <a:pt x="6072" y="53959"/>
                  </a:lnTo>
                  <a:lnTo>
                    <a:pt x="0" y="86868"/>
                  </a:lnTo>
                  <a:lnTo>
                    <a:pt x="6072" y="119776"/>
                  </a:lnTo>
                  <a:lnTo>
                    <a:pt x="38189" y="160148"/>
                  </a:lnTo>
                  <a:lnTo>
                    <a:pt x="86391" y="173736"/>
                  </a:lnTo>
                  <a:lnTo>
                    <a:pt x="103151" y="172302"/>
                  </a:lnTo>
                  <a:lnTo>
                    <a:pt x="119411" y="167849"/>
                  </a:lnTo>
                  <a:lnTo>
                    <a:pt x="134719" y="160148"/>
                  </a:lnTo>
                  <a:lnTo>
                    <a:pt x="148621" y="148971"/>
                  </a:lnTo>
                  <a:lnTo>
                    <a:pt x="86391" y="148971"/>
                  </a:lnTo>
                  <a:lnTo>
                    <a:pt x="74926" y="147984"/>
                  </a:lnTo>
                  <a:lnTo>
                    <a:pt x="30099" y="110601"/>
                  </a:lnTo>
                  <a:lnTo>
                    <a:pt x="25431" y="86868"/>
                  </a:lnTo>
                  <a:lnTo>
                    <a:pt x="30099" y="63134"/>
                  </a:lnTo>
                  <a:lnTo>
                    <a:pt x="63436" y="28844"/>
                  </a:lnTo>
                  <a:lnTo>
                    <a:pt x="86391" y="24765"/>
                  </a:lnTo>
                  <a:lnTo>
                    <a:pt x="148621" y="24765"/>
                  </a:lnTo>
                  <a:lnTo>
                    <a:pt x="134719" y="13608"/>
                  </a:lnTo>
                  <a:lnTo>
                    <a:pt x="119411" y="5905"/>
                  </a:lnTo>
                  <a:lnTo>
                    <a:pt x="103151" y="1440"/>
                  </a:lnTo>
                  <a:lnTo>
                    <a:pt x="86391" y="0"/>
                  </a:lnTo>
                  <a:close/>
                </a:path>
                <a:path w="452754" h="173989">
                  <a:moveTo>
                    <a:pt x="148621" y="24765"/>
                  </a:moveTo>
                  <a:lnTo>
                    <a:pt x="86391" y="24765"/>
                  </a:lnTo>
                  <a:lnTo>
                    <a:pt x="99040" y="25751"/>
                  </a:lnTo>
                  <a:lnTo>
                    <a:pt x="110712" y="28844"/>
                  </a:lnTo>
                  <a:lnTo>
                    <a:pt x="145859" y="62658"/>
                  </a:lnTo>
                  <a:lnTo>
                    <a:pt x="151161" y="86868"/>
                  </a:lnTo>
                  <a:lnTo>
                    <a:pt x="149796" y="99442"/>
                  </a:lnTo>
                  <a:lnTo>
                    <a:pt x="122503" y="139487"/>
                  </a:lnTo>
                  <a:lnTo>
                    <a:pt x="86391" y="148971"/>
                  </a:lnTo>
                  <a:lnTo>
                    <a:pt x="148621" y="148971"/>
                  </a:lnTo>
                  <a:lnTo>
                    <a:pt x="158476" y="137336"/>
                  </a:lnTo>
                  <a:lnTo>
                    <a:pt x="165735" y="125047"/>
                  </a:lnTo>
                  <a:lnTo>
                    <a:pt x="170660" y="112305"/>
                  </a:lnTo>
                  <a:lnTo>
                    <a:pt x="173513" y="99314"/>
                  </a:lnTo>
                  <a:lnTo>
                    <a:pt x="452151" y="99314"/>
                  </a:lnTo>
                  <a:lnTo>
                    <a:pt x="452151" y="74422"/>
                  </a:lnTo>
                  <a:lnTo>
                    <a:pt x="173513" y="74422"/>
                  </a:lnTo>
                  <a:lnTo>
                    <a:pt x="170660" y="61430"/>
                  </a:lnTo>
                  <a:lnTo>
                    <a:pt x="165734" y="48688"/>
                  </a:lnTo>
                  <a:lnTo>
                    <a:pt x="158476" y="36399"/>
                  </a:lnTo>
                  <a:lnTo>
                    <a:pt x="148621" y="24765"/>
                  </a:lnTo>
                  <a:close/>
                </a:path>
                <a:path w="452754" h="173989">
                  <a:moveTo>
                    <a:pt x="427259" y="99314"/>
                  </a:moveTo>
                  <a:lnTo>
                    <a:pt x="352583" y="99314"/>
                  </a:lnTo>
                  <a:lnTo>
                    <a:pt x="352583" y="133985"/>
                  </a:lnTo>
                  <a:lnTo>
                    <a:pt x="427259" y="133985"/>
                  </a:lnTo>
                  <a:lnTo>
                    <a:pt x="427259" y="99314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09004" y="5274564"/>
              <a:ext cx="463550" cy="472440"/>
            </a:xfrm>
            <a:custGeom>
              <a:avLst/>
              <a:gdLst/>
              <a:ahLst/>
              <a:cxnLst/>
              <a:rect l="l" t="t" r="r" b="b"/>
              <a:pathLst>
                <a:path w="463550" h="472439">
                  <a:moveTo>
                    <a:pt x="463296" y="410718"/>
                  </a:moveTo>
                  <a:lnTo>
                    <a:pt x="401447" y="348996"/>
                  </a:lnTo>
                  <a:lnTo>
                    <a:pt x="401447" y="390144"/>
                  </a:lnTo>
                  <a:lnTo>
                    <a:pt x="0" y="390144"/>
                  </a:lnTo>
                  <a:lnTo>
                    <a:pt x="0" y="436041"/>
                  </a:lnTo>
                  <a:lnTo>
                    <a:pt x="401447" y="436041"/>
                  </a:lnTo>
                  <a:lnTo>
                    <a:pt x="401447" y="472440"/>
                  </a:lnTo>
                  <a:lnTo>
                    <a:pt x="463296" y="410718"/>
                  </a:lnTo>
                  <a:close/>
                </a:path>
                <a:path w="463550" h="472439">
                  <a:moveTo>
                    <a:pt x="463296" y="61722"/>
                  </a:moveTo>
                  <a:lnTo>
                    <a:pt x="401447" y="0"/>
                  </a:lnTo>
                  <a:lnTo>
                    <a:pt x="401447" y="39624"/>
                  </a:lnTo>
                  <a:lnTo>
                    <a:pt x="0" y="39624"/>
                  </a:lnTo>
                  <a:lnTo>
                    <a:pt x="0" y="83820"/>
                  </a:lnTo>
                  <a:lnTo>
                    <a:pt x="401447" y="83820"/>
                  </a:lnTo>
                  <a:lnTo>
                    <a:pt x="401447" y="123444"/>
                  </a:lnTo>
                  <a:lnTo>
                    <a:pt x="463296" y="61722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498335" y="1321308"/>
            <a:ext cx="605028" cy="48310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319264" y="1303655"/>
            <a:ext cx="4251959" cy="22301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309231" y="1577975"/>
            <a:ext cx="4361434" cy="22301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04278" y="1852295"/>
            <a:ext cx="3896105" cy="223012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510540" y="3354323"/>
            <a:ext cx="2178050" cy="495300"/>
          </a:xfrm>
          <a:custGeom>
            <a:avLst/>
            <a:gdLst/>
            <a:ahLst/>
            <a:cxnLst/>
            <a:rect l="l" t="t" r="r" b="b"/>
            <a:pathLst>
              <a:path w="2178050" h="495300">
                <a:moveTo>
                  <a:pt x="2140712" y="0"/>
                </a:moveTo>
                <a:lnTo>
                  <a:pt x="37071" y="0"/>
                </a:lnTo>
                <a:lnTo>
                  <a:pt x="22642" y="2919"/>
                </a:lnTo>
                <a:lnTo>
                  <a:pt x="10858" y="10874"/>
                </a:lnTo>
                <a:lnTo>
                  <a:pt x="2913" y="22663"/>
                </a:lnTo>
                <a:lnTo>
                  <a:pt x="0" y="37084"/>
                </a:lnTo>
                <a:lnTo>
                  <a:pt x="0" y="458215"/>
                </a:lnTo>
                <a:lnTo>
                  <a:pt x="2913" y="472636"/>
                </a:lnTo>
                <a:lnTo>
                  <a:pt x="10858" y="484425"/>
                </a:lnTo>
                <a:lnTo>
                  <a:pt x="22642" y="492380"/>
                </a:lnTo>
                <a:lnTo>
                  <a:pt x="37071" y="495300"/>
                </a:lnTo>
                <a:lnTo>
                  <a:pt x="2140712" y="495300"/>
                </a:lnTo>
                <a:lnTo>
                  <a:pt x="2155132" y="492380"/>
                </a:lnTo>
                <a:lnTo>
                  <a:pt x="2166921" y="484425"/>
                </a:lnTo>
                <a:lnTo>
                  <a:pt x="2174876" y="472636"/>
                </a:lnTo>
                <a:lnTo>
                  <a:pt x="2177796" y="458215"/>
                </a:lnTo>
                <a:lnTo>
                  <a:pt x="2177796" y="37084"/>
                </a:lnTo>
                <a:lnTo>
                  <a:pt x="2174876" y="22663"/>
                </a:lnTo>
                <a:lnTo>
                  <a:pt x="2166921" y="10874"/>
                </a:lnTo>
                <a:lnTo>
                  <a:pt x="2155132" y="2919"/>
                </a:lnTo>
                <a:lnTo>
                  <a:pt x="21407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47038" y="3429761"/>
            <a:ext cx="711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solidFill>
                  <a:srgbClr val="FFFFFF"/>
                </a:solidFill>
                <a:latin typeface="Segoe UI Semibold"/>
                <a:cs typeface="Segoe UI Semibold"/>
              </a:rPr>
              <a:t>GPT-</a:t>
            </a:r>
            <a:r>
              <a:rPr sz="2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3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07792" y="3357371"/>
            <a:ext cx="2178050" cy="494030"/>
          </a:xfrm>
          <a:custGeom>
            <a:avLst/>
            <a:gdLst/>
            <a:ahLst/>
            <a:cxnLst/>
            <a:rect l="l" t="t" r="r" b="b"/>
            <a:pathLst>
              <a:path w="2178050" h="494029">
                <a:moveTo>
                  <a:pt x="2147316" y="0"/>
                </a:moveTo>
                <a:lnTo>
                  <a:pt x="30480" y="0"/>
                </a:ln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0" y="463295"/>
                </a:lnTo>
                <a:lnTo>
                  <a:pt x="2387" y="475184"/>
                </a:lnTo>
                <a:lnTo>
                  <a:pt x="8905" y="484870"/>
                </a:lnTo>
                <a:lnTo>
                  <a:pt x="18591" y="491388"/>
                </a:lnTo>
                <a:lnTo>
                  <a:pt x="30480" y="493775"/>
                </a:lnTo>
                <a:lnTo>
                  <a:pt x="2147316" y="493775"/>
                </a:lnTo>
                <a:lnTo>
                  <a:pt x="2159204" y="491388"/>
                </a:lnTo>
                <a:lnTo>
                  <a:pt x="2168890" y="484870"/>
                </a:lnTo>
                <a:lnTo>
                  <a:pt x="2175408" y="475184"/>
                </a:lnTo>
                <a:lnTo>
                  <a:pt x="2177796" y="463295"/>
                </a:lnTo>
                <a:lnTo>
                  <a:pt x="2177796" y="30479"/>
                </a:lnTo>
                <a:lnTo>
                  <a:pt x="2175408" y="18591"/>
                </a:lnTo>
                <a:lnTo>
                  <a:pt x="2168890" y="8905"/>
                </a:lnTo>
                <a:lnTo>
                  <a:pt x="2159204" y="2387"/>
                </a:lnTo>
                <a:lnTo>
                  <a:pt x="2147316" y="0"/>
                </a:lnTo>
                <a:close/>
              </a:path>
            </a:pathLst>
          </a:custGeom>
          <a:solidFill>
            <a:srgbClr val="7852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36009" y="3431794"/>
            <a:ext cx="723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Codex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8640" y="4005071"/>
            <a:ext cx="2178050" cy="495300"/>
          </a:xfrm>
          <a:custGeom>
            <a:avLst/>
            <a:gdLst/>
            <a:ahLst/>
            <a:cxnLst/>
            <a:rect l="l" t="t" r="r" b="b"/>
            <a:pathLst>
              <a:path w="2178050" h="495300">
                <a:moveTo>
                  <a:pt x="2140712" y="0"/>
                </a:moveTo>
                <a:lnTo>
                  <a:pt x="37071" y="0"/>
                </a:lnTo>
                <a:lnTo>
                  <a:pt x="22642" y="2919"/>
                </a:lnTo>
                <a:lnTo>
                  <a:pt x="10858" y="10874"/>
                </a:lnTo>
                <a:lnTo>
                  <a:pt x="2913" y="22663"/>
                </a:lnTo>
                <a:lnTo>
                  <a:pt x="0" y="37083"/>
                </a:lnTo>
                <a:lnTo>
                  <a:pt x="0" y="458215"/>
                </a:lnTo>
                <a:lnTo>
                  <a:pt x="2913" y="472636"/>
                </a:lnTo>
                <a:lnTo>
                  <a:pt x="10858" y="484425"/>
                </a:lnTo>
                <a:lnTo>
                  <a:pt x="22642" y="492380"/>
                </a:lnTo>
                <a:lnTo>
                  <a:pt x="37071" y="495300"/>
                </a:lnTo>
                <a:lnTo>
                  <a:pt x="2140712" y="495300"/>
                </a:lnTo>
                <a:lnTo>
                  <a:pt x="2155132" y="492380"/>
                </a:lnTo>
                <a:lnTo>
                  <a:pt x="2166921" y="484425"/>
                </a:lnTo>
                <a:lnTo>
                  <a:pt x="2174876" y="472636"/>
                </a:lnTo>
                <a:lnTo>
                  <a:pt x="2177796" y="458215"/>
                </a:lnTo>
                <a:lnTo>
                  <a:pt x="2177796" y="37083"/>
                </a:lnTo>
                <a:lnTo>
                  <a:pt x="2174876" y="22663"/>
                </a:lnTo>
                <a:lnTo>
                  <a:pt x="2166921" y="10874"/>
                </a:lnTo>
                <a:lnTo>
                  <a:pt x="2155132" y="2919"/>
                </a:lnTo>
                <a:lnTo>
                  <a:pt x="214071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93139" y="4081017"/>
            <a:ext cx="1294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DALL·E</a:t>
            </a:r>
            <a:r>
              <a:rPr sz="2000" b="1" spc="-10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150" b="1" i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preview</a:t>
            </a:r>
            <a:endParaRPr sz="1150">
              <a:latin typeface="Segoe UI Semibold"/>
              <a:cs typeface="Segoe UI Semibold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07792" y="4005071"/>
            <a:ext cx="2178050" cy="494030"/>
          </a:xfrm>
          <a:custGeom>
            <a:avLst/>
            <a:gdLst/>
            <a:ahLst/>
            <a:cxnLst/>
            <a:rect l="l" t="t" r="r" b="b"/>
            <a:pathLst>
              <a:path w="2178050" h="494029">
                <a:moveTo>
                  <a:pt x="214083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6"/>
                </a:lnTo>
                <a:lnTo>
                  <a:pt x="0" y="456819"/>
                </a:lnTo>
                <a:lnTo>
                  <a:pt x="2899" y="471219"/>
                </a:lnTo>
                <a:lnTo>
                  <a:pt x="10810" y="482965"/>
                </a:lnTo>
                <a:lnTo>
                  <a:pt x="22556" y="490876"/>
                </a:lnTo>
                <a:lnTo>
                  <a:pt x="36956" y="493775"/>
                </a:lnTo>
                <a:lnTo>
                  <a:pt x="2140838" y="493775"/>
                </a:lnTo>
                <a:lnTo>
                  <a:pt x="2155239" y="490876"/>
                </a:lnTo>
                <a:lnTo>
                  <a:pt x="2166985" y="482965"/>
                </a:lnTo>
                <a:lnTo>
                  <a:pt x="2174896" y="471219"/>
                </a:lnTo>
                <a:lnTo>
                  <a:pt x="2177796" y="456819"/>
                </a:lnTo>
                <a:lnTo>
                  <a:pt x="2177796" y="36956"/>
                </a:lnTo>
                <a:lnTo>
                  <a:pt x="2174896" y="22556"/>
                </a:lnTo>
                <a:lnTo>
                  <a:pt x="2166985" y="10810"/>
                </a:lnTo>
                <a:lnTo>
                  <a:pt x="2155239" y="2899"/>
                </a:lnTo>
                <a:lnTo>
                  <a:pt x="2140838" y="0"/>
                </a:lnTo>
                <a:close/>
              </a:path>
            </a:pathLst>
          </a:custGeom>
          <a:solidFill>
            <a:srgbClr val="BE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251961" y="4079569"/>
            <a:ext cx="14960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ChatGPT</a:t>
            </a:r>
            <a:r>
              <a:rPr sz="2000" b="1" spc="-9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150" b="1" i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preview</a:t>
            </a:r>
            <a:endParaRPr sz="115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2843860"/>
            <a:ext cx="4972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Demo</a:t>
            </a:r>
            <a:r>
              <a:rPr sz="3200" spc="-150" dirty="0"/>
              <a:t> </a:t>
            </a:r>
            <a:r>
              <a:rPr sz="3200" spc="-45" dirty="0"/>
              <a:t>Azure</a:t>
            </a:r>
            <a:r>
              <a:rPr sz="3200" spc="-145" dirty="0"/>
              <a:t> </a:t>
            </a:r>
            <a:r>
              <a:rPr sz="3200" spc="-50" dirty="0"/>
              <a:t>OpenAI</a:t>
            </a:r>
            <a:r>
              <a:rPr sz="3200" spc="-155" dirty="0"/>
              <a:t> </a:t>
            </a:r>
            <a:r>
              <a:rPr sz="3200" spc="-25" dirty="0"/>
              <a:t>Studio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2844545"/>
            <a:ext cx="103631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Break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013" y="1405127"/>
            <a:ext cx="11240770" cy="4815840"/>
            <a:chOff x="366013" y="1405127"/>
            <a:chExt cx="11240770" cy="4815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63" y="1405127"/>
              <a:ext cx="11018520" cy="36682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0297" y="1802129"/>
              <a:ext cx="3797935" cy="288290"/>
            </a:xfrm>
            <a:custGeom>
              <a:avLst/>
              <a:gdLst/>
              <a:ahLst/>
              <a:cxnLst/>
              <a:rect l="l" t="t" r="r" b="b"/>
              <a:pathLst>
                <a:path w="3797935" h="288289">
                  <a:moveTo>
                    <a:pt x="0" y="48006"/>
                  </a:moveTo>
                  <a:lnTo>
                    <a:pt x="3771" y="29307"/>
                  </a:lnTo>
                  <a:lnTo>
                    <a:pt x="14058" y="14049"/>
                  </a:lnTo>
                  <a:lnTo>
                    <a:pt x="29317" y="3768"/>
                  </a:lnTo>
                  <a:lnTo>
                    <a:pt x="48006" y="0"/>
                  </a:lnTo>
                  <a:lnTo>
                    <a:pt x="3749802" y="0"/>
                  </a:lnTo>
                  <a:lnTo>
                    <a:pt x="3768500" y="3768"/>
                  </a:lnTo>
                  <a:lnTo>
                    <a:pt x="3783758" y="14049"/>
                  </a:lnTo>
                  <a:lnTo>
                    <a:pt x="3794039" y="29307"/>
                  </a:lnTo>
                  <a:lnTo>
                    <a:pt x="3797807" y="48006"/>
                  </a:lnTo>
                  <a:lnTo>
                    <a:pt x="3797807" y="240030"/>
                  </a:lnTo>
                  <a:lnTo>
                    <a:pt x="3794039" y="258728"/>
                  </a:lnTo>
                  <a:lnTo>
                    <a:pt x="3783758" y="273986"/>
                  </a:lnTo>
                  <a:lnTo>
                    <a:pt x="3768500" y="284267"/>
                  </a:lnTo>
                  <a:lnTo>
                    <a:pt x="3749802" y="288036"/>
                  </a:lnTo>
                  <a:lnTo>
                    <a:pt x="48006" y="288036"/>
                  </a:lnTo>
                  <a:lnTo>
                    <a:pt x="29317" y="284267"/>
                  </a:lnTo>
                  <a:lnTo>
                    <a:pt x="14058" y="273986"/>
                  </a:lnTo>
                  <a:lnTo>
                    <a:pt x="3771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2573" y="1719834"/>
              <a:ext cx="10408920" cy="2639695"/>
            </a:xfrm>
            <a:custGeom>
              <a:avLst/>
              <a:gdLst/>
              <a:ahLst/>
              <a:cxnLst/>
              <a:rect l="l" t="t" r="r" b="b"/>
              <a:pathLst>
                <a:path w="10408920" h="2639695">
                  <a:moveTo>
                    <a:pt x="0" y="186436"/>
                  </a:moveTo>
                  <a:lnTo>
                    <a:pt x="6659" y="136863"/>
                  </a:lnTo>
                  <a:lnTo>
                    <a:pt x="25452" y="92324"/>
                  </a:lnTo>
                  <a:lnTo>
                    <a:pt x="54603" y="54594"/>
                  </a:lnTo>
                  <a:lnTo>
                    <a:pt x="92335" y="25447"/>
                  </a:lnTo>
                  <a:lnTo>
                    <a:pt x="136871" y="6657"/>
                  </a:lnTo>
                  <a:lnTo>
                    <a:pt x="186436" y="0"/>
                  </a:lnTo>
                  <a:lnTo>
                    <a:pt x="10222484" y="0"/>
                  </a:lnTo>
                  <a:lnTo>
                    <a:pt x="10272056" y="6657"/>
                  </a:lnTo>
                  <a:lnTo>
                    <a:pt x="10316595" y="25447"/>
                  </a:lnTo>
                  <a:lnTo>
                    <a:pt x="10354325" y="54594"/>
                  </a:lnTo>
                  <a:lnTo>
                    <a:pt x="10383472" y="92324"/>
                  </a:lnTo>
                  <a:lnTo>
                    <a:pt x="10402262" y="136863"/>
                  </a:lnTo>
                  <a:lnTo>
                    <a:pt x="10408920" y="186436"/>
                  </a:lnTo>
                  <a:lnTo>
                    <a:pt x="10408920" y="2453132"/>
                  </a:lnTo>
                  <a:lnTo>
                    <a:pt x="10402262" y="2502704"/>
                  </a:lnTo>
                  <a:lnTo>
                    <a:pt x="10383472" y="2547243"/>
                  </a:lnTo>
                  <a:lnTo>
                    <a:pt x="10354325" y="2584973"/>
                  </a:lnTo>
                  <a:lnTo>
                    <a:pt x="10316595" y="2614120"/>
                  </a:lnTo>
                  <a:lnTo>
                    <a:pt x="10272056" y="2632910"/>
                  </a:lnTo>
                  <a:lnTo>
                    <a:pt x="10222484" y="2639567"/>
                  </a:lnTo>
                  <a:lnTo>
                    <a:pt x="186436" y="2639567"/>
                  </a:lnTo>
                  <a:lnTo>
                    <a:pt x="136871" y="2632910"/>
                  </a:lnTo>
                  <a:lnTo>
                    <a:pt x="92335" y="2614120"/>
                  </a:lnTo>
                  <a:lnTo>
                    <a:pt x="54603" y="2584973"/>
                  </a:lnTo>
                  <a:lnTo>
                    <a:pt x="25452" y="2547243"/>
                  </a:lnTo>
                  <a:lnTo>
                    <a:pt x="6659" y="2502704"/>
                  </a:lnTo>
                  <a:lnTo>
                    <a:pt x="0" y="2453132"/>
                  </a:lnTo>
                  <a:lnTo>
                    <a:pt x="0" y="186436"/>
                  </a:lnTo>
                  <a:close/>
                </a:path>
              </a:pathLst>
            </a:custGeom>
            <a:ln w="19049">
              <a:solidFill>
                <a:srgbClr val="0E78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297" y="4537710"/>
              <a:ext cx="3360420" cy="253365"/>
            </a:xfrm>
            <a:custGeom>
              <a:avLst/>
              <a:gdLst/>
              <a:ahLst/>
              <a:cxnLst/>
              <a:rect l="l" t="t" r="r" b="b"/>
              <a:pathLst>
                <a:path w="3360420" h="253364">
                  <a:moveTo>
                    <a:pt x="0" y="42163"/>
                  </a:moveTo>
                  <a:lnTo>
                    <a:pt x="3312" y="25771"/>
                  </a:lnTo>
                  <a:lnTo>
                    <a:pt x="12347" y="12366"/>
                  </a:lnTo>
                  <a:lnTo>
                    <a:pt x="25749" y="3319"/>
                  </a:lnTo>
                  <a:lnTo>
                    <a:pt x="42164" y="0"/>
                  </a:lnTo>
                  <a:lnTo>
                    <a:pt x="3318255" y="0"/>
                  </a:lnTo>
                  <a:lnTo>
                    <a:pt x="3334648" y="3319"/>
                  </a:lnTo>
                  <a:lnTo>
                    <a:pt x="3348053" y="12366"/>
                  </a:lnTo>
                  <a:lnTo>
                    <a:pt x="3357100" y="25771"/>
                  </a:lnTo>
                  <a:lnTo>
                    <a:pt x="3360419" y="42163"/>
                  </a:lnTo>
                  <a:lnTo>
                    <a:pt x="3360419" y="210819"/>
                  </a:lnTo>
                  <a:lnTo>
                    <a:pt x="3357100" y="227212"/>
                  </a:lnTo>
                  <a:lnTo>
                    <a:pt x="3348053" y="240617"/>
                  </a:lnTo>
                  <a:lnTo>
                    <a:pt x="3334648" y="249664"/>
                  </a:lnTo>
                  <a:lnTo>
                    <a:pt x="3318255" y="252983"/>
                  </a:lnTo>
                  <a:lnTo>
                    <a:pt x="42164" y="252983"/>
                  </a:lnTo>
                  <a:lnTo>
                    <a:pt x="25749" y="249664"/>
                  </a:lnTo>
                  <a:lnTo>
                    <a:pt x="12347" y="240617"/>
                  </a:lnTo>
                  <a:lnTo>
                    <a:pt x="3312" y="227212"/>
                  </a:lnTo>
                  <a:lnTo>
                    <a:pt x="0" y="210819"/>
                  </a:lnTo>
                  <a:lnTo>
                    <a:pt x="0" y="42163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015" y="4572000"/>
              <a:ext cx="3301365" cy="180340"/>
            </a:xfrm>
            <a:custGeom>
              <a:avLst/>
              <a:gdLst/>
              <a:ahLst/>
              <a:cxnLst/>
              <a:rect l="l" t="t" r="r" b="b"/>
              <a:pathLst>
                <a:path w="3301365" h="180339">
                  <a:moveTo>
                    <a:pt x="3271012" y="0"/>
                  </a:moveTo>
                  <a:lnTo>
                    <a:pt x="29971" y="0"/>
                  </a:lnTo>
                  <a:lnTo>
                    <a:pt x="18307" y="2361"/>
                  </a:lnTo>
                  <a:lnTo>
                    <a:pt x="8780" y="8794"/>
                  </a:lnTo>
                  <a:lnTo>
                    <a:pt x="2356" y="18323"/>
                  </a:lnTo>
                  <a:lnTo>
                    <a:pt x="0" y="29972"/>
                  </a:lnTo>
                  <a:lnTo>
                    <a:pt x="0" y="149860"/>
                  </a:lnTo>
                  <a:lnTo>
                    <a:pt x="2356" y="161508"/>
                  </a:lnTo>
                  <a:lnTo>
                    <a:pt x="8780" y="171037"/>
                  </a:lnTo>
                  <a:lnTo>
                    <a:pt x="18307" y="177470"/>
                  </a:lnTo>
                  <a:lnTo>
                    <a:pt x="29971" y="179831"/>
                  </a:lnTo>
                  <a:lnTo>
                    <a:pt x="3271012" y="179831"/>
                  </a:lnTo>
                  <a:lnTo>
                    <a:pt x="3282660" y="177470"/>
                  </a:lnTo>
                  <a:lnTo>
                    <a:pt x="3292189" y="171037"/>
                  </a:lnTo>
                  <a:lnTo>
                    <a:pt x="3298622" y="161508"/>
                  </a:lnTo>
                  <a:lnTo>
                    <a:pt x="3300984" y="149860"/>
                  </a:lnTo>
                  <a:lnTo>
                    <a:pt x="3300984" y="29972"/>
                  </a:lnTo>
                  <a:lnTo>
                    <a:pt x="3298622" y="18323"/>
                  </a:lnTo>
                  <a:lnTo>
                    <a:pt x="3292189" y="8794"/>
                  </a:lnTo>
                  <a:lnTo>
                    <a:pt x="3282660" y="2361"/>
                  </a:lnTo>
                  <a:lnTo>
                    <a:pt x="3271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427" y="5829299"/>
              <a:ext cx="81915" cy="391795"/>
            </a:xfrm>
            <a:custGeom>
              <a:avLst/>
              <a:gdLst/>
              <a:ahLst/>
              <a:cxnLst/>
              <a:rect l="l" t="t" r="r" b="b"/>
              <a:pathLst>
                <a:path w="81914" h="391795">
                  <a:moveTo>
                    <a:pt x="44181" y="74902"/>
                  </a:moveTo>
                  <a:lnTo>
                    <a:pt x="31608" y="76406"/>
                  </a:lnTo>
                  <a:lnTo>
                    <a:pt x="69342" y="391502"/>
                  </a:lnTo>
                  <a:lnTo>
                    <a:pt x="81914" y="389991"/>
                  </a:lnTo>
                  <a:lnTo>
                    <a:pt x="44181" y="74902"/>
                  </a:lnTo>
                  <a:close/>
                </a:path>
                <a:path w="81914" h="391795">
                  <a:moveTo>
                    <a:pt x="28828" y="0"/>
                  </a:moveTo>
                  <a:lnTo>
                    <a:pt x="0" y="80187"/>
                  </a:lnTo>
                  <a:lnTo>
                    <a:pt x="31608" y="76406"/>
                  </a:lnTo>
                  <a:lnTo>
                    <a:pt x="30099" y="63804"/>
                  </a:lnTo>
                  <a:lnTo>
                    <a:pt x="42672" y="62293"/>
                  </a:lnTo>
                  <a:lnTo>
                    <a:pt x="69868" y="62293"/>
                  </a:lnTo>
                  <a:lnTo>
                    <a:pt x="28828" y="0"/>
                  </a:lnTo>
                  <a:close/>
                </a:path>
                <a:path w="81914" h="391795">
                  <a:moveTo>
                    <a:pt x="42672" y="62293"/>
                  </a:moveTo>
                  <a:lnTo>
                    <a:pt x="30099" y="63804"/>
                  </a:lnTo>
                  <a:lnTo>
                    <a:pt x="31608" y="76406"/>
                  </a:lnTo>
                  <a:lnTo>
                    <a:pt x="44181" y="74902"/>
                  </a:lnTo>
                  <a:lnTo>
                    <a:pt x="42672" y="62293"/>
                  </a:lnTo>
                  <a:close/>
                </a:path>
                <a:path w="81914" h="391795">
                  <a:moveTo>
                    <a:pt x="69868" y="62293"/>
                  </a:moveTo>
                  <a:lnTo>
                    <a:pt x="42672" y="62293"/>
                  </a:lnTo>
                  <a:lnTo>
                    <a:pt x="44181" y="74902"/>
                  </a:lnTo>
                  <a:lnTo>
                    <a:pt x="75692" y="71132"/>
                  </a:lnTo>
                  <a:lnTo>
                    <a:pt x="69868" y="62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6013" y="3201923"/>
              <a:ext cx="234950" cy="2898775"/>
            </a:xfrm>
            <a:custGeom>
              <a:avLst/>
              <a:gdLst/>
              <a:ahLst/>
              <a:cxnLst/>
              <a:rect l="l" t="t" r="r" b="b"/>
              <a:pathLst>
                <a:path w="234950" h="2898775">
                  <a:moveTo>
                    <a:pt x="146050" y="31750"/>
                  </a:moveTo>
                  <a:lnTo>
                    <a:pt x="2844" y="31750"/>
                  </a:lnTo>
                  <a:lnTo>
                    <a:pt x="0" y="34543"/>
                  </a:lnTo>
                  <a:lnTo>
                    <a:pt x="0" y="2895777"/>
                  </a:lnTo>
                  <a:lnTo>
                    <a:pt x="2844" y="2898622"/>
                  </a:lnTo>
                  <a:lnTo>
                    <a:pt x="234950" y="2898622"/>
                  </a:lnTo>
                  <a:lnTo>
                    <a:pt x="234950" y="2892272"/>
                  </a:lnTo>
                  <a:lnTo>
                    <a:pt x="12700" y="2892272"/>
                  </a:lnTo>
                  <a:lnTo>
                    <a:pt x="6350" y="2885922"/>
                  </a:lnTo>
                  <a:lnTo>
                    <a:pt x="12700" y="2885922"/>
                  </a:lnTo>
                  <a:lnTo>
                    <a:pt x="12700" y="44450"/>
                  </a:lnTo>
                  <a:lnTo>
                    <a:pt x="6350" y="44450"/>
                  </a:lnTo>
                  <a:lnTo>
                    <a:pt x="12700" y="38100"/>
                  </a:lnTo>
                  <a:lnTo>
                    <a:pt x="146050" y="38100"/>
                  </a:lnTo>
                  <a:lnTo>
                    <a:pt x="146050" y="31750"/>
                  </a:lnTo>
                  <a:close/>
                </a:path>
                <a:path w="234950" h="2898775">
                  <a:moveTo>
                    <a:pt x="12700" y="2885922"/>
                  </a:moveTo>
                  <a:lnTo>
                    <a:pt x="6350" y="2885922"/>
                  </a:lnTo>
                  <a:lnTo>
                    <a:pt x="12700" y="2892272"/>
                  </a:lnTo>
                  <a:lnTo>
                    <a:pt x="12700" y="2885922"/>
                  </a:lnTo>
                  <a:close/>
                </a:path>
                <a:path w="234950" h="2898775">
                  <a:moveTo>
                    <a:pt x="234950" y="2885922"/>
                  </a:moveTo>
                  <a:lnTo>
                    <a:pt x="12700" y="2885922"/>
                  </a:lnTo>
                  <a:lnTo>
                    <a:pt x="12700" y="2892272"/>
                  </a:lnTo>
                  <a:lnTo>
                    <a:pt x="234950" y="2892272"/>
                  </a:lnTo>
                  <a:lnTo>
                    <a:pt x="234950" y="2885922"/>
                  </a:lnTo>
                  <a:close/>
                </a:path>
                <a:path w="234950" h="2898775">
                  <a:moveTo>
                    <a:pt x="146050" y="0"/>
                  </a:moveTo>
                  <a:lnTo>
                    <a:pt x="146050" y="76200"/>
                  </a:lnTo>
                  <a:lnTo>
                    <a:pt x="209550" y="44450"/>
                  </a:lnTo>
                  <a:lnTo>
                    <a:pt x="158750" y="44450"/>
                  </a:lnTo>
                  <a:lnTo>
                    <a:pt x="158750" y="31750"/>
                  </a:lnTo>
                  <a:lnTo>
                    <a:pt x="209550" y="31750"/>
                  </a:lnTo>
                  <a:lnTo>
                    <a:pt x="146050" y="0"/>
                  </a:lnTo>
                  <a:close/>
                </a:path>
                <a:path w="234950" h="2898775">
                  <a:moveTo>
                    <a:pt x="12700" y="38100"/>
                  </a:moveTo>
                  <a:lnTo>
                    <a:pt x="6350" y="44450"/>
                  </a:lnTo>
                  <a:lnTo>
                    <a:pt x="12700" y="44450"/>
                  </a:lnTo>
                  <a:lnTo>
                    <a:pt x="12700" y="38100"/>
                  </a:lnTo>
                  <a:close/>
                </a:path>
                <a:path w="234950" h="2898775">
                  <a:moveTo>
                    <a:pt x="146050" y="38100"/>
                  </a:moveTo>
                  <a:lnTo>
                    <a:pt x="12700" y="38100"/>
                  </a:lnTo>
                  <a:lnTo>
                    <a:pt x="12700" y="44450"/>
                  </a:lnTo>
                  <a:lnTo>
                    <a:pt x="146050" y="44450"/>
                  </a:lnTo>
                  <a:lnTo>
                    <a:pt x="146050" y="38100"/>
                  </a:lnTo>
                  <a:close/>
                </a:path>
                <a:path w="234950" h="2898775">
                  <a:moveTo>
                    <a:pt x="209550" y="31750"/>
                  </a:moveTo>
                  <a:lnTo>
                    <a:pt x="158750" y="31750"/>
                  </a:lnTo>
                  <a:lnTo>
                    <a:pt x="158750" y="44450"/>
                  </a:lnTo>
                  <a:lnTo>
                    <a:pt x="209550" y="44450"/>
                  </a:lnTo>
                  <a:lnTo>
                    <a:pt x="222250" y="38100"/>
                  </a:lnTo>
                  <a:lnTo>
                    <a:pt x="209550" y="31750"/>
                  </a:lnTo>
                  <a:close/>
                </a:path>
              </a:pathLst>
            </a:custGeom>
            <a:solidFill>
              <a:srgbClr val="0E78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9955" y="4625339"/>
              <a:ext cx="1875789" cy="1444625"/>
            </a:xfrm>
            <a:custGeom>
              <a:avLst/>
              <a:gdLst/>
              <a:ahLst/>
              <a:cxnLst/>
              <a:rect l="l" t="t" r="r" b="b"/>
              <a:pathLst>
                <a:path w="1875789" h="1444625">
                  <a:moveTo>
                    <a:pt x="931418" y="38100"/>
                  </a:moveTo>
                  <a:lnTo>
                    <a:pt x="931418" y="1441272"/>
                  </a:lnTo>
                  <a:lnTo>
                    <a:pt x="934339" y="1444117"/>
                  </a:lnTo>
                  <a:lnTo>
                    <a:pt x="1875536" y="1444117"/>
                  </a:lnTo>
                  <a:lnTo>
                    <a:pt x="1875536" y="1437767"/>
                  </a:lnTo>
                  <a:lnTo>
                    <a:pt x="944118" y="1437767"/>
                  </a:lnTo>
                  <a:lnTo>
                    <a:pt x="937768" y="1431417"/>
                  </a:lnTo>
                  <a:lnTo>
                    <a:pt x="944118" y="1431417"/>
                  </a:lnTo>
                  <a:lnTo>
                    <a:pt x="944118" y="44450"/>
                  </a:lnTo>
                  <a:lnTo>
                    <a:pt x="937768" y="44450"/>
                  </a:lnTo>
                  <a:lnTo>
                    <a:pt x="931418" y="38100"/>
                  </a:lnTo>
                  <a:close/>
                </a:path>
                <a:path w="1875789" h="1444625">
                  <a:moveTo>
                    <a:pt x="944118" y="1431417"/>
                  </a:moveTo>
                  <a:lnTo>
                    <a:pt x="937768" y="1431417"/>
                  </a:lnTo>
                  <a:lnTo>
                    <a:pt x="944118" y="1437767"/>
                  </a:lnTo>
                  <a:lnTo>
                    <a:pt x="944118" y="1431417"/>
                  </a:lnTo>
                  <a:close/>
                </a:path>
                <a:path w="1875789" h="1444625">
                  <a:moveTo>
                    <a:pt x="1875536" y="1431417"/>
                  </a:moveTo>
                  <a:lnTo>
                    <a:pt x="944118" y="1431417"/>
                  </a:lnTo>
                  <a:lnTo>
                    <a:pt x="944118" y="1437767"/>
                  </a:lnTo>
                  <a:lnTo>
                    <a:pt x="1875536" y="1437767"/>
                  </a:lnTo>
                  <a:lnTo>
                    <a:pt x="1875536" y="1431417"/>
                  </a:lnTo>
                  <a:close/>
                </a:path>
                <a:path w="1875789" h="144462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75789" h="144462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75789" h="1444625">
                  <a:moveTo>
                    <a:pt x="94132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31418" y="44450"/>
                  </a:lnTo>
                  <a:lnTo>
                    <a:pt x="931418" y="38100"/>
                  </a:lnTo>
                  <a:lnTo>
                    <a:pt x="944118" y="38100"/>
                  </a:lnTo>
                  <a:lnTo>
                    <a:pt x="944118" y="34543"/>
                  </a:lnTo>
                  <a:lnTo>
                    <a:pt x="941324" y="31750"/>
                  </a:lnTo>
                  <a:close/>
                </a:path>
                <a:path w="1875789" h="1444625">
                  <a:moveTo>
                    <a:pt x="944118" y="38100"/>
                  </a:moveTo>
                  <a:lnTo>
                    <a:pt x="931418" y="38100"/>
                  </a:lnTo>
                  <a:lnTo>
                    <a:pt x="937768" y="44450"/>
                  </a:lnTo>
                  <a:lnTo>
                    <a:pt x="944118" y="44450"/>
                  </a:lnTo>
                  <a:lnTo>
                    <a:pt x="944118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75628" y="5397195"/>
            <a:ext cx="2701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r>
              <a:rPr sz="18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–</a:t>
            </a:r>
            <a:r>
              <a:rPr sz="1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Output</a:t>
            </a:r>
            <a:r>
              <a:rPr sz="18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that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GPT-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based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on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prompt.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004" y="5427979"/>
            <a:ext cx="2968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18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–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input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that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provides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some</a:t>
            </a:r>
            <a:r>
              <a:rPr sz="1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context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engine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what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expecting.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solidFill>
                  <a:srgbClr val="50E6FF"/>
                </a:solidFill>
              </a:rPr>
              <a:t>Azure</a:t>
            </a:r>
            <a:r>
              <a:rPr sz="3200" spc="-145" dirty="0">
                <a:solidFill>
                  <a:srgbClr val="50E6FF"/>
                </a:solidFill>
              </a:rPr>
              <a:t> </a:t>
            </a:r>
            <a:r>
              <a:rPr sz="3200" spc="-40" dirty="0">
                <a:solidFill>
                  <a:srgbClr val="50E6FF"/>
                </a:solidFill>
              </a:rPr>
              <a:t>OpenAI</a:t>
            </a:r>
            <a:r>
              <a:rPr sz="3200" spc="-150" dirty="0">
                <a:solidFill>
                  <a:srgbClr val="50E6FF"/>
                </a:solidFill>
              </a:rPr>
              <a:t> </a:t>
            </a:r>
            <a:r>
              <a:rPr sz="3200" spc="-20" dirty="0">
                <a:solidFill>
                  <a:srgbClr val="50E6FF"/>
                </a:solidFill>
              </a:rPr>
              <a:t>Service</a:t>
            </a:r>
            <a:r>
              <a:rPr sz="3200" spc="-145" dirty="0">
                <a:solidFill>
                  <a:srgbClr val="50E6FF"/>
                </a:solidFill>
              </a:rPr>
              <a:t> </a:t>
            </a:r>
            <a:r>
              <a:rPr sz="3200" dirty="0"/>
              <a:t>|</a:t>
            </a:r>
            <a:r>
              <a:rPr sz="3200" spc="-130" dirty="0"/>
              <a:t> </a:t>
            </a:r>
            <a:r>
              <a:rPr sz="3200" spc="-70" dirty="0"/>
              <a:t>GPT-</a:t>
            </a:r>
            <a:r>
              <a:rPr sz="3200" dirty="0"/>
              <a:t>3</a:t>
            </a:r>
            <a:r>
              <a:rPr sz="3200" spc="-120" dirty="0"/>
              <a:t> </a:t>
            </a:r>
            <a:r>
              <a:rPr sz="3200" spc="-50" dirty="0"/>
              <a:t>Prompt</a:t>
            </a:r>
            <a:r>
              <a:rPr sz="3200" spc="-120" dirty="0"/>
              <a:t> </a:t>
            </a:r>
            <a:r>
              <a:rPr sz="3200" spc="-10" dirty="0"/>
              <a:t>Design</a:t>
            </a:r>
            <a:endParaRPr sz="3200"/>
          </a:p>
        </p:txBody>
      </p:sp>
      <p:sp>
        <p:nvSpPr>
          <p:cNvPr id="14" name="object 14"/>
          <p:cNvSpPr/>
          <p:nvPr/>
        </p:nvSpPr>
        <p:spPr>
          <a:xfrm>
            <a:off x="507491" y="617219"/>
            <a:ext cx="0" cy="345440"/>
          </a:xfrm>
          <a:custGeom>
            <a:avLst/>
            <a:gdLst/>
            <a:ahLst/>
            <a:cxnLst/>
            <a:rect l="l" t="t" r="r" b="b"/>
            <a:pathLst>
              <a:path h="345440">
                <a:moveTo>
                  <a:pt x="0" y="0"/>
                </a:moveTo>
                <a:lnTo>
                  <a:pt x="0" y="345439"/>
                </a:lnTo>
              </a:path>
            </a:pathLst>
          </a:custGeom>
          <a:ln w="57150">
            <a:solidFill>
              <a:srgbClr val="5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Hands-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601" y="1325735"/>
            <a:ext cx="10819765" cy="38366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Signup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Go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Azure</a:t>
            </a:r>
            <a:r>
              <a:rPr sz="2000" u="sng" spc="-6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OpenAI</a:t>
            </a:r>
            <a:r>
              <a:rPr sz="2000" u="sng" spc="-4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Studio</a:t>
            </a:r>
            <a:r>
              <a:rPr sz="2000" u="sng" spc="-5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-</a:t>
            </a:r>
            <a:r>
              <a:rPr sz="2000" u="sng" spc="-4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Microsoft</a:t>
            </a:r>
            <a:r>
              <a:rPr sz="2000" u="sng" spc="-4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Azure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Walk</a:t>
            </a:r>
            <a:r>
              <a:rPr sz="20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through</a:t>
            </a:r>
            <a:r>
              <a:rPr sz="20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20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r>
              <a:rPr sz="20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tutorial</a:t>
            </a:r>
            <a:r>
              <a:rPr sz="20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(if</a:t>
            </a:r>
            <a:r>
              <a:rPr sz="20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needed)</a:t>
            </a:r>
            <a:endParaRPr sz="2000">
              <a:latin typeface="Segoe UI"/>
              <a:cs typeface="Segoe UI"/>
            </a:endParaRPr>
          </a:p>
          <a:p>
            <a:pPr marL="669290" lvl="2" indent="-200025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3"/>
              </a:rPr>
              <a:t>https://beta.openai.com/docs/guides/completion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Then</a:t>
            </a:r>
            <a:r>
              <a:rPr sz="28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2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exercises</a:t>
            </a:r>
            <a:r>
              <a:rPr sz="28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8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following</a:t>
            </a:r>
            <a:r>
              <a:rPr sz="2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slides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slide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some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desired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(output)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Try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prompt,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achieves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find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solution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exercise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speaker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notes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also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find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exercises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here:</a:t>
            </a:r>
            <a:endParaRPr sz="2000">
              <a:latin typeface="Segoe UI"/>
              <a:cs typeface="Segoe UI"/>
            </a:endParaRPr>
          </a:p>
          <a:p>
            <a:pPr marL="669290" lvl="2" indent="-200025">
              <a:lnSpc>
                <a:spcPct val="100000"/>
              </a:lnSpc>
              <a:spcBef>
                <a:spcPts val="405"/>
              </a:spcBef>
              <a:buClr>
                <a:srgbClr val="FFFFFF"/>
              </a:buClr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u="sng" spc="-2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azure-</a:t>
            </a:r>
            <a:r>
              <a:rPr sz="16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openai-in-a-day-workshop/exercises.md</a:t>
            </a:r>
            <a:r>
              <a:rPr sz="1600" u="sng" spc="9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at</a:t>
            </a:r>
            <a:r>
              <a:rPr sz="1600" u="sng" spc="4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main</a:t>
            </a:r>
            <a:r>
              <a:rPr sz="1600" u="sng" spc="2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·</a:t>
            </a:r>
            <a:r>
              <a:rPr sz="1600" u="sng" spc="6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spc="-2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microsoft/azure-openai-</a:t>
            </a:r>
            <a:r>
              <a:rPr sz="16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in-a-day-</a:t>
            </a:r>
            <a:r>
              <a:rPr sz="16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workshop</a:t>
            </a:r>
            <a:r>
              <a:rPr sz="1600" u="sng" spc="10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(github.com)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9758-51D7-67EE-4D37-DD8AD285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539" y="432561"/>
            <a:ext cx="6327895" cy="574040"/>
          </a:xfrm>
        </p:spPr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4F25FAC-5308-031F-8D07-16E29031EDBE}"/>
              </a:ext>
            </a:extLst>
          </p:cNvPr>
          <p:cNvSpPr txBox="1">
            <a:spLocks/>
          </p:cNvSpPr>
          <p:nvPr/>
        </p:nvSpPr>
        <p:spPr>
          <a:xfrm>
            <a:off x="5710621" y="1454658"/>
            <a:ext cx="6364287" cy="163121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Instructor: Brian Nielsen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Cloud Practice Lead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F35277-61AF-7FB9-2A49-B355EC10DF18}"/>
              </a:ext>
            </a:extLst>
          </p:cNvPr>
          <p:cNvGrpSpPr/>
          <p:nvPr/>
        </p:nvGrpSpPr>
        <p:grpSpPr>
          <a:xfrm>
            <a:off x="377895" y="245798"/>
            <a:ext cx="4757531" cy="5973570"/>
            <a:chOff x="7341704" y="129888"/>
            <a:chExt cx="4757531" cy="59735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1810F-40D2-0C4F-8630-4D4AFD8408EA}"/>
                </a:ext>
              </a:extLst>
            </p:cNvPr>
            <p:cNvSpPr/>
            <p:nvPr/>
          </p:nvSpPr>
          <p:spPr bwMode="auto">
            <a:xfrm>
              <a:off x="7341704" y="129888"/>
              <a:ext cx="4757531" cy="597357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ompTIA CySA+ ce Certification badge image. Issued by CompTIA">
              <a:extLst>
                <a:ext uri="{FF2B5EF4-FFF2-40B4-BE49-F238E27FC236}">
                  <a16:creationId xmlns:a16="http://schemas.microsoft.com/office/drawing/2014/main" id="{E5256139-70A0-53B5-A1BB-508BD23F8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247" y="4600577"/>
              <a:ext cx="1009508" cy="100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108322-87CB-6DB0-4904-713CD4497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755" y="4598508"/>
              <a:ext cx="2914650" cy="150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1220B372-0C97-70D8-C113-976E6B14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4818" y="129888"/>
              <a:ext cx="4441587" cy="4497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79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40" dirty="0"/>
              <a:t> </a:t>
            </a:r>
            <a:r>
              <a:rPr dirty="0"/>
              <a:t>1</a:t>
            </a:r>
            <a:r>
              <a:rPr spc="-145" dirty="0"/>
              <a:t> </a:t>
            </a:r>
            <a:r>
              <a:rPr dirty="0"/>
              <a:t>–</a:t>
            </a:r>
            <a:r>
              <a:rPr spc="-145" dirty="0"/>
              <a:t> </a:t>
            </a:r>
            <a:r>
              <a:rPr spc="-35" dirty="0"/>
              <a:t>German</a:t>
            </a:r>
            <a:r>
              <a:rPr spc="-160" dirty="0"/>
              <a:t> </a:t>
            </a:r>
            <a:r>
              <a:rPr spc="-3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15900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3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 marR="60452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but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then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came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and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covered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sky.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4565903"/>
            <a:ext cx="8339455" cy="15900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3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Ich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genoss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die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Sonne,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aber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dann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kam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eine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riesige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Wolke</a:t>
            </a:r>
            <a:endParaRPr sz="20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und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bedeckte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den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Himmel.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396818"/>
            <a:ext cx="153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4908550"/>
            <a:ext cx="1801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30" dirty="0"/>
              <a:t> </a:t>
            </a:r>
            <a:r>
              <a:rPr dirty="0"/>
              <a:t>2</a:t>
            </a:r>
            <a:r>
              <a:rPr spc="-140" dirty="0"/>
              <a:t> </a:t>
            </a:r>
            <a:r>
              <a:rPr dirty="0"/>
              <a:t>–</a:t>
            </a:r>
            <a:r>
              <a:rPr spc="-135" dirty="0"/>
              <a:t> </a:t>
            </a:r>
            <a:r>
              <a:rPr spc="-35" dirty="0"/>
              <a:t>Negation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15900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3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 marR="60452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but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then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came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and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covered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sky.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4565903"/>
            <a:ext cx="8339455" cy="15900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3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not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then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did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not</a:t>
            </a:r>
            <a:endParaRPr sz="20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come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cover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sky.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396818"/>
            <a:ext cx="153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4908550"/>
            <a:ext cx="1801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30" dirty="0"/>
              <a:t> </a:t>
            </a:r>
            <a:r>
              <a:rPr dirty="0"/>
              <a:t>3</a:t>
            </a:r>
            <a:r>
              <a:rPr spc="-140" dirty="0"/>
              <a:t> </a:t>
            </a:r>
            <a:r>
              <a:rPr dirty="0"/>
              <a:t>–</a:t>
            </a:r>
            <a:r>
              <a:rPr spc="-135" dirty="0"/>
              <a:t> </a:t>
            </a:r>
            <a:r>
              <a:rPr spc="-4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20745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imes New Roman"/>
              <a:cs typeface="Times New Roman"/>
            </a:endParaRPr>
          </a:p>
          <a:p>
            <a:pPr marL="182880" marR="37719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"Not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much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to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write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about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here,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but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does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exactly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what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it's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supposed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to.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filters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out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pop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sounds.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now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my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recordings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are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much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more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crisp.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it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one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of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lowest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prices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pop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filters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on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amazon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so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might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well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buy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it,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they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honestly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work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same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despite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their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pricing"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5042915"/>
            <a:ext cx="8339455" cy="14605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Positive:</a:t>
            </a:r>
            <a:r>
              <a:rPr sz="1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0.75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Neutral:</a:t>
            </a:r>
            <a:r>
              <a:rPr sz="1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0.20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Negative:</a:t>
            </a:r>
            <a:r>
              <a:rPr sz="1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0.05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639439"/>
            <a:ext cx="1536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5197805"/>
            <a:ext cx="1802130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  <a:p>
            <a:pPr marL="838200">
              <a:lnSpc>
                <a:spcPct val="100000"/>
              </a:lnSpc>
              <a:spcBef>
                <a:spcPts val="40"/>
              </a:spcBef>
            </a:pPr>
            <a:r>
              <a:rPr sz="1600" dirty="0">
                <a:solidFill>
                  <a:srgbClr val="50E6FF"/>
                </a:solidFill>
                <a:latin typeface="Segoe UI"/>
                <a:cs typeface="Segoe UI"/>
              </a:rPr>
              <a:t>(or</a:t>
            </a:r>
            <a:r>
              <a:rPr sz="1600" spc="-10" dirty="0">
                <a:solidFill>
                  <a:srgbClr val="50E6FF"/>
                </a:solidFill>
                <a:latin typeface="Segoe UI"/>
                <a:cs typeface="Segoe UI"/>
              </a:rPr>
              <a:t> similar)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45" dirty="0"/>
              <a:t> </a:t>
            </a:r>
            <a:r>
              <a:rPr dirty="0"/>
              <a:t>4</a:t>
            </a:r>
            <a:r>
              <a:rPr spc="-150" dirty="0"/>
              <a:t> </a:t>
            </a:r>
            <a:r>
              <a:rPr dirty="0"/>
              <a:t>–</a:t>
            </a:r>
            <a:r>
              <a:rPr spc="-150" dirty="0"/>
              <a:t> </a:t>
            </a:r>
            <a:r>
              <a:rPr spc="-65" dirty="0"/>
              <a:t>E-</a:t>
            </a:r>
            <a:r>
              <a:rPr spc="-10" dirty="0"/>
              <a:t>Mail</a:t>
            </a:r>
            <a:r>
              <a:rPr spc="-175" dirty="0"/>
              <a:t> </a:t>
            </a:r>
            <a:r>
              <a:rPr spc="-35" dirty="0"/>
              <a:t>Summarization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20745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Your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own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long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email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thread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5042915"/>
            <a:ext cx="8339455" cy="14605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Summary:</a:t>
            </a:r>
            <a:r>
              <a:rPr sz="1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XYZ</a:t>
            </a:r>
            <a:endParaRPr sz="1800">
              <a:latin typeface="Consolas"/>
              <a:cs typeface="Consolas"/>
            </a:endParaRPr>
          </a:p>
          <a:p>
            <a:pPr marL="182880" marR="576707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Open</a:t>
            </a:r>
            <a:r>
              <a:rPr sz="1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Questions: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XYZ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Action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Items: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XYZ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639439"/>
            <a:ext cx="1536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5197805"/>
            <a:ext cx="1802130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  <a:p>
            <a:pPr marL="838200">
              <a:lnSpc>
                <a:spcPct val="100000"/>
              </a:lnSpc>
              <a:spcBef>
                <a:spcPts val="40"/>
              </a:spcBef>
            </a:pPr>
            <a:r>
              <a:rPr sz="1600" dirty="0">
                <a:solidFill>
                  <a:srgbClr val="50E6FF"/>
                </a:solidFill>
                <a:latin typeface="Segoe UI"/>
                <a:cs typeface="Segoe UI"/>
              </a:rPr>
              <a:t>(or</a:t>
            </a:r>
            <a:r>
              <a:rPr sz="1600" spc="-10" dirty="0">
                <a:solidFill>
                  <a:srgbClr val="50E6FF"/>
                </a:solidFill>
                <a:latin typeface="Segoe UI"/>
                <a:cs typeface="Segoe UI"/>
              </a:rPr>
              <a:t> similar)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30" dirty="0"/>
              <a:t> </a:t>
            </a:r>
            <a:r>
              <a:rPr dirty="0"/>
              <a:t>5</a:t>
            </a:r>
            <a:r>
              <a:rPr spc="-140" dirty="0"/>
              <a:t> </a:t>
            </a:r>
            <a:r>
              <a:rPr dirty="0"/>
              <a:t>–</a:t>
            </a:r>
            <a:r>
              <a:rPr spc="-135" dirty="0"/>
              <a:t> </a:t>
            </a:r>
            <a:r>
              <a:rPr spc="-50" dirty="0"/>
              <a:t>Rewriting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15900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3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 marR="60452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but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then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came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and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covered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sky.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4565903"/>
            <a:ext cx="8339455" cy="15900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3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She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but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then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came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endParaRPr sz="20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covered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sky.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396818"/>
            <a:ext cx="153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4908550"/>
            <a:ext cx="1801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30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40" dirty="0"/>
              <a:t> </a:t>
            </a:r>
            <a:r>
              <a:rPr dirty="0"/>
              <a:t>6</a:t>
            </a:r>
            <a:r>
              <a:rPr spc="-145" dirty="0"/>
              <a:t> </a:t>
            </a:r>
            <a:r>
              <a:rPr dirty="0"/>
              <a:t>–</a:t>
            </a:r>
            <a:r>
              <a:rPr spc="-155" dirty="0"/>
              <a:t> </a:t>
            </a:r>
            <a:r>
              <a:rPr spc="-40" dirty="0"/>
              <a:t>Multiple</a:t>
            </a:r>
            <a:r>
              <a:rPr spc="-140" dirty="0"/>
              <a:t> </a:t>
            </a:r>
            <a:r>
              <a:rPr spc="-7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159004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3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5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 marR="60452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but</a:t>
            </a:r>
            <a:r>
              <a:rPr sz="20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then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came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D3D3D3"/>
                </a:solidFill>
                <a:latin typeface="Consolas"/>
                <a:cs typeface="Consolas"/>
              </a:rPr>
              <a:t>and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covered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sky.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4565903"/>
            <a:ext cx="8339455" cy="193738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054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830"/>
              </a:spcBef>
            </a:pPr>
            <a:r>
              <a:rPr sz="1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82880" marR="567690" indent="393065">
              <a:lnSpc>
                <a:spcPct val="100000"/>
              </a:lnSpc>
            </a:pP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"translated":</a:t>
            </a:r>
            <a:r>
              <a:rPr sz="1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"Ich</a:t>
            </a:r>
            <a:r>
              <a:rPr sz="1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genoss</a:t>
            </a:r>
            <a:r>
              <a:rPr sz="1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die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Sonne,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aber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dann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kam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eine</a:t>
            </a:r>
            <a:r>
              <a:rPr sz="1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riesige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Wolke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und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bedeckte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den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D3D3D3"/>
                </a:solidFill>
                <a:latin typeface="Consolas"/>
                <a:cs typeface="Consolas"/>
              </a:rPr>
              <a:t>Himmel.",</a:t>
            </a:r>
            <a:endParaRPr sz="1400">
              <a:latin typeface="Consolas"/>
              <a:cs typeface="Consolas"/>
            </a:endParaRPr>
          </a:p>
          <a:p>
            <a:pPr marL="576580">
              <a:lnSpc>
                <a:spcPct val="100000"/>
              </a:lnSpc>
            </a:pP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"negated":</a:t>
            </a:r>
            <a:r>
              <a:rPr sz="1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"I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1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not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no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came</a:t>
            </a:r>
            <a:r>
              <a:rPr sz="1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D3D3D3"/>
                </a:solidFill>
                <a:latin typeface="Consolas"/>
                <a:cs typeface="Consolas"/>
              </a:rPr>
              <a:t>covered</a:t>
            </a:r>
            <a:endParaRPr sz="14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D3D3D3"/>
                </a:solidFill>
                <a:latin typeface="Consolas"/>
                <a:cs typeface="Consolas"/>
              </a:rPr>
              <a:t>sky.",</a:t>
            </a:r>
            <a:endParaRPr sz="1400">
              <a:latin typeface="Consolas"/>
              <a:cs typeface="Consolas"/>
            </a:endParaRPr>
          </a:p>
          <a:p>
            <a:pPr marL="182880" marR="571500" indent="3930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"third_person":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"She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enjoying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sun,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but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then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huge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cloud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came</a:t>
            </a:r>
            <a:r>
              <a:rPr sz="1400" spc="-25" dirty="0">
                <a:solidFill>
                  <a:srgbClr val="D3D3D3"/>
                </a:solidFill>
                <a:latin typeface="Consolas"/>
                <a:cs typeface="Consolas"/>
              </a:rPr>
              <a:t> and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covered</a:t>
            </a:r>
            <a:r>
              <a:rPr sz="1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D3D3D3"/>
                </a:solidFill>
                <a:latin typeface="Consolas"/>
                <a:cs typeface="Consolas"/>
              </a:rPr>
              <a:t>sky."</a:t>
            </a:r>
            <a:endParaRPr sz="14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396818"/>
            <a:ext cx="1537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5082666"/>
            <a:ext cx="180149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55" dirty="0"/>
              <a:t> </a:t>
            </a:r>
            <a:r>
              <a:rPr dirty="0"/>
              <a:t>7</a:t>
            </a:r>
            <a:r>
              <a:rPr spc="-170" dirty="0"/>
              <a:t> </a:t>
            </a:r>
            <a:r>
              <a:rPr dirty="0"/>
              <a:t>–</a:t>
            </a:r>
            <a:r>
              <a:rPr spc="-160" dirty="0"/>
              <a:t> </a:t>
            </a:r>
            <a:r>
              <a:rPr spc="-20" dirty="0"/>
              <a:t>Data</a:t>
            </a:r>
            <a:r>
              <a:rPr spc="-165" dirty="0"/>
              <a:t> </a:t>
            </a:r>
            <a:r>
              <a:rPr spc="-45" dirty="0"/>
              <a:t>extraction</a:t>
            </a:r>
            <a:r>
              <a:rPr spc="-170" dirty="0"/>
              <a:t> </a:t>
            </a:r>
            <a:r>
              <a:rPr dirty="0"/>
              <a:t>to</a:t>
            </a:r>
            <a:r>
              <a:rPr spc="-165" dirty="0"/>
              <a:t> </a:t>
            </a:r>
            <a:r>
              <a:rPr spc="-20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20745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82880" marR="375285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Hello,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my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name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Mateo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Gomez.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lost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my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Credit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card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on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August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17th,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would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like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to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request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its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cancellation.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last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purchase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made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was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of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Chicken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parmigiana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dish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at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Contoso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Restaurant,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located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near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Hollywood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Museum,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for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$40.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Below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my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personal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information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for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validation: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Profession:</a:t>
            </a:r>
            <a:r>
              <a:rPr sz="11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Accountant</a:t>
            </a:r>
            <a:endParaRPr sz="1100">
              <a:latin typeface="Consolas"/>
              <a:cs typeface="Consolas"/>
            </a:endParaRPr>
          </a:p>
          <a:p>
            <a:pPr marL="182880" marR="5328285">
              <a:lnSpc>
                <a:spcPct val="100000"/>
              </a:lnSpc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Social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Security</a:t>
            </a:r>
            <a:r>
              <a:rPr sz="11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number</a:t>
            </a:r>
            <a:r>
              <a:rPr sz="11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1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123-45-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6789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Date</a:t>
            </a:r>
            <a:r>
              <a:rPr sz="11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of</a:t>
            </a:r>
            <a:r>
              <a:rPr sz="11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birth: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 9-9-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1989</a:t>
            </a:r>
            <a:endParaRPr sz="11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Phone number: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949-555-</a:t>
            </a:r>
            <a:r>
              <a:rPr sz="1100" spc="-20" dirty="0">
                <a:solidFill>
                  <a:srgbClr val="D3D3D3"/>
                </a:solidFill>
                <a:latin typeface="Consolas"/>
                <a:cs typeface="Consolas"/>
              </a:rPr>
              <a:t>0110</a:t>
            </a:r>
            <a:endParaRPr sz="1100">
              <a:latin typeface="Consolas"/>
              <a:cs typeface="Consolas"/>
            </a:endParaRPr>
          </a:p>
          <a:p>
            <a:pPr marL="182880" marR="3804285">
              <a:lnSpc>
                <a:spcPct val="100000"/>
              </a:lnSpc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Personal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address: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1234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Hollywood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Boulevard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Los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Angeles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CA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Linked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email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account: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  <a:hlinkClick r:id="rId2"/>
              </a:rPr>
              <a:t>mateo@contosorestaurant.com</a:t>
            </a:r>
            <a:endParaRPr sz="11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Swift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code:</a:t>
            </a:r>
            <a:r>
              <a:rPr sz="11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CHASUS33XXX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5042915"/>
            <a:ext cx="8339455" cy="14605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70"/>
              </a:spcBef>
            </a:pPr>
            <a:r>
              <a:rPr sz="11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87680" marR="5328285">
              <a:lnSpc>
                <a:spcPct val="100000"/>
              </a:lnSpc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"reason":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"Lost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card",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"classified_reason":</a:t>
            </a:r>
            <a:r>
              <a:rPr sz="11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"lost_card",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"name":</a:t>
            </a:r>
            <a:r>
              <a:rPr sz="11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"Mateo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Gomez",</a:t>
            </a:r>
            <a:endParaRPr sz="1100">
              <a:latin typeface="Consolas"/>
              <a:cs typeface="Consolas"/>
            </a:endParaRPr>
          </a:p>
          <a:p>
            <a:pPr marL="487680" marR="6240780">
              <a:lnSpc>
                <a:spcPct val="100000"/>
              </a:lnSpc>
            </a:pP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"ssn":</a:t>
            </a:r>
            <a:r>
              <a:rPr sz="1100" spc="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"123-45-6789", </a:t>
            </a:r>
            <a:r>
              <a:rPr sz="1100" dirty="0">
                <a:solidFill>
                  <a:srgbClr val="D3D3D3"/>
                </a:solidFill>
                <a:latin typeface="Consolas"/>
                <a:cs typeface="Consolas"/>
              </a:rPr>
              <a:t>"dob":</a:t>
            </a:r>
            <a:r>
              <a:rPr sz="11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3D3D3"/>
                </a:solidFill>
                <a:latin typeface="Consolas"/>
                <a:cs typeface="Consolas"/>
              </a:rPr>
              <a:t>"09/09/1989"</a:t>
            </a:r>
            <a:endParaRPr sz="11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1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639439"/>
            <a:ext cx="1536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5252720"/>
            <a:ext cx="18021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35" dirty="0"/>
              <a:t> </a:t>
            </a:r>
            <a:r>
              <a:rPr dirty="0"/>
              <a:t>8</a:t>
            </a:r>
            <a:r>
              <a:rPr spc="-150" dirty="0"/>
              <a:t> </a:t>
            </a:r>
            <a:r>
              <a:rPr dirty="0"/>
              <a:t>–</a:t>
            </a:r>
            <a:r>
              <a:rPr spc="-140" dirty="0"/>
              <a:t> </a:t>
            </a:r>
            <a:r>
              <a:rPr spc="-65" dirty="0"/>
              <a:t>Fashion</a:t>
            </a:r>
            <a:r>
              <a:rPr spc="-150" dirty="0"/>
              <a:t> </a:t>
            </a:r>
            <a:r>
              <a:rPr spc="-50" dirty="0"/>
              <a:t>product</a:t>
            </a:r>
            <a:r>
              <a:rPr spc="-150" dirty="0"/>
              <a:t> </a:t>
            </a:r>
            <a:r>
              <a:rPr spc="-2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20745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imes New Roman"/>
              <a:cs typeface="Times New Roman"/>
            </a:endParaRPr>
          </a:p>
          <a:p>
            <a:pPr marL="182880" marR="6393180" algn="just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Season: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Winter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Style: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Sweater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Gender: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Female</a:t>
            </a:r>
            <a:endParaRPr sz="1800">
              <a:latin typeface="Consolas"/>
              <a:cs typeface="Consolas"/>
            </a:endParaRPr>
          </a:p>
          <a:p>
            <a:pPr marL="182880" marR="5390515" algn="just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Target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group: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Teenager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Material:</a:t>
            </a:r>
            <a:r>
              <a:rPr sz="1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Cotton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5042915"/>
            <a:ext cx="8339455" cy="14605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68910" rIns="0" bIns="0" rtlCol="0">
            <a:spAutoFit/>
          </a:bodyPr>
          <a:lstStyle/>
          <a:p>
            <a:pPr marL="182880" marR="752475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Stay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warm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stylish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this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winter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with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our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cozy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cotton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sweaters,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perfect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for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fashion-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forward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teenager.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Refresh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your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wardrobe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with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latest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winter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styles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from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our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collection.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6230" y="3639439"/>
            <a:ext cx="1536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577" y="5197805"/>
            <a:ext cx="1802130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Expected completion</a:t>
            </a:r>
            <a:endParaRPr sz="2800">
              <a:latin typeface="Segoe UI"/>
              <a:cs typeface="Segoe UI"/>
            </a:endParaRPr>
          </a:p>
          <a:p>
            <a:pPr marL="838200">
              <a:lnSpc>
                <a:spcPct val="100000"/>
              </a:lnSpc>
              <a:spcBef>
                <a:spcPts val="40"/>
              </a:spcBef>
            </a:pPr>
            <a:r>
              <a:rPr sz="1600" dirty="0">
                <a:solidFill>
                  <a:srgbClr val="50E6FF"/>
                </a:solidFill>
                <a:latin typeface="Segoe UI"/>
                <a:cs typeface="Segoe UI"/>
              </a:rPr>
              <a:t>(or</a:t>
            </a:r>
            <a:r>
              <a:rPr sz="1600" spc="-10" dirty="0">
                <a:solidFill>
                  <a:srgbClr val="50E6FF"/>
                </a:solidFill>
                <a:latin typeface="Segoe UI"/>
                <a:cs typeface="Segoe UI"/>
              </a:rPr>
              <a:t> similar)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40" dirty="0"/>
              <a:t> </a:t>
            </a:r>
            <a:r>
              <a:rPr dirty="0"/>
              <a:t>9</a:t>
            </a:r>
            <a:r>
              <a:rPr spc="-145" dirty="0"/>
              <a:t> </a:t>
            </a:r>
            <a:r>
              <a:rPr dirty="0"/>
              <a:t>–</a:t>
            </a:r>
            <a:r>
              <a:rPr spc="-160" dirty="0"/>
              <a:t> </a:t>
            </a:r>
            <a:r>
              <a:rPr spc="-25" dirty="0"/>
              <a:t>Write</a:t>
            </a:r>
            <a:r>
              <a:rPr spc="-135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20" dirty="0"/>
              <a:t>Blog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831974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35608"/>
            <a:ext cx="8339455" cy="1266825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blog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post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topic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choice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9940" y="2839211"/>
            <a:ext cx="8339455" cy="339280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86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65"/>
              </a:spcBef>
            </a:pPr>
            <a:endParaRPr sz="1800">
              <a:latin typeface="Times New Roman"/>
              <a:cs typeface="Times New Roman"/>
            </a:endParaRPr>
          </a:p>
          <a:p>
            <a:pPr marL="182880" marR="502284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Step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1: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want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you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to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act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as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social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media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manager.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You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will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be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helping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me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to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brainstorm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blog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post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outline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ideas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for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the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topic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&lt;Topic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1&gt;: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Step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2: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Write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3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engaging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informative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paragraphs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about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&lt;Idea</a:t>
            </a:r>
            <a:endParaRPr sz="1800">
              <a:latin typeface="Consolas"/>
              <a:cs typeface="Consolas"/>
            </a:endParaRPr>
          </a:p>
          <a:p>
            <a:pPr marL="431800" indent="-248920">
              <a:lnSpc>
                <a:spcPct val="100000"/>
              </a:lnSpc>
              <a:buAutoNum type="arabicPlain"/>
              <a:tabLst>
                <a:tab pos="431800" algn="l"/>
              </a:tabLst>
            </a:pP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description&gt;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Step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3: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Write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3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engaging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informative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paragraphs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about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&lt;Idea</a:t>
            </a:r>
            <a:endParaRPr sz="1800">
              <a:latin typeface="Consolas"/>
              <a:cs typeface="Consolas"/>
            </a:endParaRPr>
          </a:p>
          <a:p>
            <a:pPr marL="431800" indent="-248920">
              <a:lnSpc>
                <a:spcPct val="100000"/>
              </a:lnSpc>
              <a:buAutoNum type="arabicPlain" startAt="2"/>
              <a:tabLst>
                <a:tab pos="431800" algn="l"/>
              </a:tabLst>
            </a:pP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description&gt;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Step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4: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Tags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&lt;List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of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relevant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#hashtags&gt;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6230" y="3639439"/>
            <a:ext cx="1536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60" dirty="0"/>
              <a:t> </a:t>
            </a:r>
            <a:r>
              <a:rPr dirty="0"/>
              <a:t>10</a:t>
            </a:r>
            <a:r>
              <a:rPr spc="-175" dirty="0"/>
              <a:t> </a:t>
            </a:r>
            <a:r>
              <a:rPr dirty="0"/>
              <a:t>–</a:t>
            </a:r>
            <a:r>
              <a:rPr spc="-165" dirty="0"/>
              <a:t> </a:t>
            </a:r>
            <a:r>
              <a:rPr spc="-20" dirty="0"/>
              <a:t>Call</a:t>
            </a:r>
            <a:r>
              <a:rPr spc="-170" dirty="0"/>
              <a:t> </a:t>
            </a:r>
            <a:r>
              <a:rPr spc="-25" dirty="0"/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940" y="1435608"/>
            <a:ext cx="8339455" cy="553720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16839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Analyze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call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center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conversation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995" y="2636520"/>
            <a:ext cx="6472555" cy="4075429"/>
          </a:xfrm>
          <a:custGeom>
            <a:avLst/>
            <a:gdLst/>
            <a:ahLst/>
            <a:cxnLst/>
            <a:rect l="l" t="t" r="r" b="b"/>
            <a:pathLst>
              <a:path w="6472555" h="4075429">
                <a:moveTo>
                  <a:pt x="6472428" y="0"/>
                </a:moveTo>
                <a:lnTo>
                  <a:pt x="0" y="0"/>
                </a:lnTo>
                <a:lnTo>
                  <a:pt x="0" y="4075176"/>
                </a:lnTo>
                <a:lnTo>
                  <a:pt x="6472428" y="4075176"/>
                </a:lnTo>
                <a:lnTo>
                  <a:pt x="647242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871" y="2980131"/>
            <a:ext cx="611378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Employee: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"Hello,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Julia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Schreider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Contoso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Company.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How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help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today?"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Customer: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"Hi,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am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Carsten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Mueller.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ordered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package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days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ago,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February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10th,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was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supposed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arrive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maximum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days.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called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three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times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already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nobody</a:t>
            </a:r>
            <a:r>
              <a:rPr sz="110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could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provide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information.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want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know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package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want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problem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solved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immediately.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worst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long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time!"</a:t>
            </a:r>
            <a:endParaRPr sz="1100">
              <a:latin typeface="Segoe UI"/>
              <a:cs typeface="Segoe UI"/>
            </a:endParaRPr>
          </a:p>
          <a:p>
            <a:pPr marL="12700" marR="13462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Employee: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"I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apologize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inconvenience,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Mr.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Mueller.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understand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frustration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I'm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here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help.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please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provide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order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number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so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look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you?"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Customer: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"Yes,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it's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ACZ456789."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Employee: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"Thank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you.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I'm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looking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now.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please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hold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few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minutes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while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check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status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package?"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Customer: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"Okay."</a:t>
            </a:r>
            <a:endParaRPr sz="1100">
              <a:latin typeface="Segoe UI"/>
              <a:cs typeface="Segoe UI"/>
            </a:endParaRPr>
          </a:p>
          <a:p>
            <a:pPr marL="12700" marR="3937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Employee: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"Thank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patience.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am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sorry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inform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am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unable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find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status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package.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appears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left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sending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address,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up-to-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date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status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on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current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location.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further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investigate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get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back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soon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possible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via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phone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call.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Could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please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provide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contact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information?"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Customer: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"Ah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again.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Anyway,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my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phone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number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+4911112223344."</a:t>
            </a:r>
            <a:endParaRPr sz="1100">
              <a:latin typeface="Segoe UI"/>
              <a:cs typeface="Segoe UI"/>
            </a:endParaRPr>
          </a:p>
          <a:p>
            <a:pPr marL="12700" marR="354965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Employee: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"I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apologize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again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inconvenience.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anything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else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can help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with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today?"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Customer: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"No."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Employee: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"Thank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you.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great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day!"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372" y="1263167"/>
            <a:ext cx="232473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8070">
              <a:lnSpc>
                <a:spcPct val="148900"/>
              </a:lnSpc>
              <a:spcBef>
                <a:spcPts val="100"/>
              </a:spcBef>
            </a:pP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Exercise </a:t>
            </a: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Input</a:t>
            </a:r>
            <a:r>
              <a:rPr sz="28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5868" y="2636520"/>
            <a:ext cx="4742815" cy="4075429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5"/>
              </a:spcBef>
            </a:pP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{</a:t>
            </a:r>
            <a:endParaRPr sz="1100">
              <a:latin typeface="Segoe UI"/>
              <a:cs typeface="Segoe UI"/>
            </a:endParaRPr>
          </a:p>
          <a:p>
            <a:pPr marL="336550" marR="225552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"classified_reason":</a:t>
            </a:r>
            <a:r>
              <a:rPr sz="11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"lost_package",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"resolve_status":</a:t>
            </a:r>
            <a:r>
              <a:rPr sz="11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"unresolved",</a:t>
            </a:r>
            <a:endParaRPr sz="1100">
              <a:latin typeface="Segoe UI"/>
              <a:cs typeface="Segoe UI"/>
            </a:endParaRPr>
          </a:p>
          <a:p>
            <a:pPr marL="184150" marR="351155" indent="1524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"call_summary":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"Customer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ordered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package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days</a:t>
            </a:r>
            <a:r>
              <a:rPr sz="11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ago and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has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received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yet.",</a:t>
            </a:r>
            <a:endParaRPr sz="1100">
              <a:latin typeface="Segoe UI"/>
              <a:cs typeface="Segoe UI"/>
            </a:endParaRPr>
          </a:p>
          <a:p>
            <a:pPr marL="336550" marR="17272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"customer_name":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"Carsten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Mueller",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"employee_name":</a:t>
            </a:r>
            <a:r>
              <a:rPr sz="11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"Julia</a:t>
            </a:r>
            <a:r>
              <a:rPr sz="11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Schreider",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"order_number":</a:t>
            </a:r>
            <a:r>
              <a:rPr sz="11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"ACZ456789", "customer_contact_nr":</a:t>
            </a:r>
            <a:r>
              <a:rPr sz="1100" spc="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"+4911112223344", "new_address":</a:t>
            </a:r>
            <a:r>
              <a:rPr sz="11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"N/A",</a:t>
            </a:r>
            <a:endParaRPr sz="1100">
              <a:latin typeface="Segoe UI"/>
              <a:cs typeface="Segoe UI"/>
            </a:endParaRPr>
          </a:p>
          <a:p>
            <a:pPr marL="336550" marR="185801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"sentiment_initial":</a:t>
            </a:r>
            <a:r>
              <a:rPr sz="11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["angry",</a:t>
            </a:r>
            <a:r>
              <a:rPr sz="11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"frustrated"],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"sentiment_final":</a:t>
            </a:r>
            <a:r>
              <a:rPr sz="11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["calm"], "satisfaction_score_initial":</a:t>
            </a:r>
            <a:r>
              <a:rPr sz="1100" spc="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0,</a:t>
            </a:r>
            <a:endParaRPr sz="1100">
              <a:latin typeface="Segoe UI"/>
              <a:cs typeface="Segoe UI"/>
            </a:endParaRPr>
          </a:p>
          <a:p>
            <a:pPr marL="336550" marR="2709545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"satisfaction_score_final":</a:t>
            </a:r>
            <a:r>
              <a:rPr sz="11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5,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"eta":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"N/A",</a:t>
            </a:r>
            <a:endParaRPr sz="1100">
              <a:latin typeface="Segoe UI"/>
              <a:cs typeface="Segoe UI"/>
            </a:endParaRPr>
          </a:p>
          <a:p>
            <a:pPr marL="184150" marR="840740" indent="1524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"action_item":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["track_package",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"inquire_package_status", "contact_customer"]</a:t>
            </a:r>
            <a:endParaRPr sz="1100">
              <a:latin typeface="Segoe UI"/>
              <a:cs typeface="Segoe UI"/>
            </a:endParaRPr>
          </a:p>
          <a:p>
            <a:pPr marL="184150">
              <a:lnSpc>
                <a:spcPct val="100000"/>
              </a:lnSpc>
            </a:pP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}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438" y="2108073"/>
            <a:ext cx="3367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Expected</a:t>
            </a:r>
            <a:r>
              <a:rPr sz="2800" spc="-14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Completion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Goal</a:t>
            </a:r>
            <a:r>
              <a:rPr spc="-204" dirty="0"/>
              <a:t> </a:t>
            </a:r>
            <a:r>
              <a:rPr spc="-10" dirty="0"/>
              <a:t>for</a:t>
            </a:r>
            <a:r>
              <a:rPr spc="-195" dirty="0"/>
              <a:t> </a:t>
            </a:r>
            <a:r>
              <a:rPr spc="-20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601" y="1325735"/>
            <a:ext cx="4610100" cy="36561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Theory</a:t>
            </a:r>
            <a:endParaRPr sz="2800" dirty="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20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OpenAI</a:t>
            </a:r>
            <a:r>
              <a:rPr sz="20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endParaRPr sz="2000" dirty="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Completions</a:t>
            </a:r>
            <a:endParaRPr sz="2000" dirty="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Embeddings</a:t>
            </a:r>
            <a:endParaRPr sz="2000" dirty="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Few-shot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learning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&amp;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fine-tuning</a:t>
            </a:r>
            <a:endParaRPr sz="2000" dirty="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MVP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Development</a:t>
            </a:r>
            <a:endParaRPr sz="2000" dirty="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25" dirty="0">
                <a:solidFill>
                  <a:srgbClr val="50E6FF"/>
                </a:solidFill>
                <a:latin typeface="Segoe UI"/>
                <a:cs typeface="Segoe UI"/>
              </a:rPr>
              <a:t>Hands-on</a:t>
            </a:r>
            <a:endParaRPr sz="2800" dirty="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10+</a:t>
            </a:r>
            <a:r>
              <a:rPr sz="20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engineering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exercises</a:t>
            </a:r>
            <a:endParaRPr sz="2000" dirty="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lang="en-US" sz="2000" dirty="0">
                <a:solidFill>
                  <a:srgbClr val="FFFFFF"/>
                </a:solidFill>
                <a:latin typeface="Segoe UI"/>
                <a:cs typeface="Segoe UI"/>
              </a:rPr>
              <a:t>Labs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55" dirty="0"/>
              <a:t> </a:t>
            </a:r>
            <a:r>
              <a:rPr dirty="0"/>
              <a:t>11</a:t>
            </a:r>
            <a:r>
              <a:rPr spc="-165" dirty="0"/>
              <a:t> </a:t>
            </a:r>
            <a:r>
              <a:rPr dirty="0"/>
              <a:t>–</a:t>
            </a:r>
            <a:r>
              <a:rPr spc="-160" dirty="0"/>
              <a:t> </a:t>
            </a:r>
            <a:r>
              <a:rPr spc="-70" dirty="0"/>
              <a:t>Few-</a:t>
            </a:r>
            <a:r>
              <a:rPr spc="-25" dirty="0"/>
              <a:t>shot</a:t>
            </a:r>
            <a:r>
              <a:rPr spc="-165" dirty="0"/>
              <a:t> </a:t>
            </a:r>
            <a:r>
              <a:rPr spc="-2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940" y="1435608"/>
            <a:ext cx="8339455" cy="553720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16839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few-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shot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learned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classifies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movie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summary.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40" y="2074164"/>
            <a:ext cx="8339455" cy="4526280"/>
          </a:xfrm>
          <a:custGeom>
            <a:avLst/>
            <a:gdLst/>
            <a:ahLst/>
            <a:cxnLst/>
            <a:rect l="l" t="t" r="r" b="b"/>
            <a:pathLst>
              <a:path w="8339455" h="4526280">
                <a:moveTo>
                  <a:pt x="8339327" y="0"/>
                </a:moveTo>
                <a:lnTo>
                  <a:pt x="0" y="0"/>
                </a:lnTo>
                <a:lnTo>
                  <a:pt x="0" y="4526280"/>
                </a:lnTo>
                <a:lnTo>
                  <a:pt x="8339327" y="4526280"/>
                </a:lnTo>
                <a:lnTo>
                  <a:pt x="833932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0754" y="2217165"/>
            <a:ext cx="798957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0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Paul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Atreides,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brilliant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gifted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young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man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born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great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destiny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beyond</a:t>
            </a:r>
            <a:r>
              <a:rPr sz="1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his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understanding,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must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travel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dangerous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planet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universe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ensure</a:t>
            </a:r>
            <a:r>
              <a:rPr sz="1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future</a:t>
            </a:r>
            <a:r>
              <a:rPr sz="1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his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family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his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people.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malevolent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forces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explode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conflict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over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planet's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exclusive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supply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precious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resource</a:t>
            </a:r>
            <a:r>
              <a:rPr sz="12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existence-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commodity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capable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unlocking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humanity's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greatest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potential-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sz="1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those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who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conquer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fear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survive.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['Action',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'Adventure',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'Science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Fiction’]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botched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store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robbery</a:t>
            </a:r>
            <a:r>
              <a:rPr sz="1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places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Wonder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Woman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global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battle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against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powerful</a:t>
            </a:r>
            <a:r>
              <a:rPr sz="1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mysterious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ancient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force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that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puts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her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powers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jeopardy.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['Action',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'Adventure',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'Fantasy']</a:t>
            </a:r>
            <a:endParaRPr sz="1200">
              <a:latin typeface="Segoe UI"/>
              <a:cs typeface="Segoe UI"/>
            </a:endParaRPr>
          </a:p>
          <a:p>
            <a:pPr marL="12700" marR="269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After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devastating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events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Avengers: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Infinity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War,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universe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ruins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due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efforts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Mad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Titan,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Thanos.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help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remaining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allies,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Avengers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must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assemble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once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order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undo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Thanos'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actions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restore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order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universe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once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all,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matter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what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consequences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may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store.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['Adventure',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'Science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Fiction',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'Action']</a:t>
            </a:r>
            <a:endParaRPr sz="1200">
              <a:latin typeface="Segoe UI"/>
              <a:cs typeface="Segoe UI"/>
            </a:endParaRPr>
          </a:p>
          <a:p>
            <a:pPr marL="12700" marR="201295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widowed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dad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copes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doubts,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fears,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heartache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dirty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diapers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sets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out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raise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his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daughter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his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own.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Inspired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true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story.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['Drama',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'Family',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'Comedy’]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data:</a:t>
            </a:r>
            <a:endParaRPr sz="1200">
              <a:latin typeface="Segoe UI"/>
              <a:cs typeface="Segoe UI"/>
            </a:endParaRPr>
          </a:p>
          <a:p>
            <a:pPr marL="12700" marR="34925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Harry,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Ron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Hermione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walk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away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last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year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Hogwarts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find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destroy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remaining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Horcruxes,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putting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end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Voldemort's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bid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immortality.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Harry's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beloved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Dumbledore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dead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Voldemort's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unscrupulous</a:t>
            </a:r>
            <a:r>
              <a:rPr sz="12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Death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Eaters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loose,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world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dangerous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ever.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553" y="1200429"/>
            <a:ext cx="217360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6940">
              <a:lnSpc>
                <a:spcPct val="149900"/>
              </a:lnSpc>
              <a:spcBef>
                <a:spcPts val="100"/>
              </a:spcBef>
            </a:pP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Exercise </a:t>
            </a: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Data</a:t>
            </a:r>
            <a:r>
              <a:rPr sz="280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samples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Exercise</a:t>
            </a:r>
            <a:r>
              <a:rPr spc="-180" dirty="0"/>
              <a:t> </a:t>
            </a:r>
            <a:r>
              <a:rPr dirty="0"/>
              <a:t>12</a:t>
            </a:r>
            <a:r>
              <a:rPr spc="-190" dirty="0"/>
              <a:t> </a:t>
            </a:r>
            <a:r>
              <a:rPr dirty="0"/>
              <a:t>–</a:t>
            </a:r>
            <a:r>
              <a:rPr spc="-185" dirty="0"/>
              <a:t> </a:t>
            </a:r>
            <a:r>
              <a:rPr dirty="0"/>
              <a:t>NL</a:t>
            </a:r>
            <a:r>
              <a:rPr spc="-18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20" dirty="0"/>
              <a:t>SQL</a:t>
            </a:r>
            <a:r>
              <a:rPr spc="-185" dirty="0"/>
              <a:t> </a:t>
            </a:r>
            <a:r>
              <a:rPr spc="-25" dirty="0"/>
              <a:t>with</a:t>
            </a:r>
            <a:r>
              <a:rPr spc="-180" dirty="0"/>
              <a:t> </a:t>
            </a:r>
            <a:r>
              <a:rPr spc="-10" dirty="0"/>
              <a:t>Codex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645" y="1472565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Exercise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1424939"/>
            <a:ext cx="8339455" cy="553720"/>
          </a:xfrm>
          <a:prstGeom prst="rect">
            <a:avLst/>
          </a:prstGeom>
          <a:solidFill>
            <a:srgbClr val="003B6A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generates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SQL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statement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1111" y="2510027"/>
            <a:ext cx="8868410" cy="20758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6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Table:</a:t>
            </a:r>
            <a:r>
              <a:rPr sz="1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customer</a:t>
            </a:r>
            <a:r>
              <a:rPr sz="16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//</a:t>
            </a:r>
            <a:r>
              <a:rPr sz="16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Columns:</a:t>
            </a:r>
            <a:r>
              <a:rPr sz="16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firstname,</a:t>
            </a:r>
            <a:r>
              <a:rPr sz="16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name,</a:t>
            </a:r>
            <a:r>
              <a:rPr sz="16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customer_id,</a:t>
            </a:r>
            <a:r>
              <a:rPr sz="16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D3D3D3"/>
                </a:solidFill>
                <a:latin typeface="Consolas"/>
                <a:cs typeface="Consolas"/>
              </a:rPr>
              <a:t>address</a:t>
            </a:r>
            <a:endParaRPr sz="16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Table:</a:t>
            </a:r>
            <a:r>
              <a:rPr sz="16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orders</a:t>
            </a:r>
            <a:r>
              <a:rPr sz="1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//</a:t>
            </a:r>
            <a:r>
              <a:rPr sz="16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Columns:</a:t>
            </a:r>
            <a:r>
              <a:rPr sz="16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order_id,</a:t>
            </a:r>
            <a:r>
              <a:rPr sz="16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customer_id,</a:t>
            </a:r>
            <a:r>
              <a:rPr sz="16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product_id,</a:t>
            </a:r>
            <a:r>
              <a:rPr sz="16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D3D3D3"/>
                </a:solidFill>
                <a:latin typeface="Consolas"/>
                <a:cs typeface="Consolas"/>
              </a:rPr>
              <a:t>product_amount</a:t>
            </a:r>
            <a:endParaRPr sz="16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</a:pP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Table:</a:t>
            </a:r>
            <a:r>
              <a:rPr sz="16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products</a:t>
            </a:r>
            <a:r>
              <a:rPr sz="16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//</a:t>
            </a:r>
            <a:r>
              <a:rPr sz="16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Columns:</a:t>
            </a:r>
            <a:r>
              <a:rPr sz="16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product_id,</a:t>
            </a:r>
            <a:r>
              <a:rPr sz="16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price,</a:t>
            </a:r>
            <a:r>
              <a:rPr sz="16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name,</a:t>
            </a:r>
            <a:r>
              <a:rPr sz="16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D3D3D3"/>
                </a:solidFill>
                <a:latin typeface="Consolas"/>
                <a:cs typeface="Consolas"/>
              </a:rPr>
              <a:t>description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1111" y="4715255"/>
            <a:ext cx="8868410" cy="14605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6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16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query</a:t>
            </a:r>
            <a:r>
              <a:rPr sz="16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that</a:t>
            </a:r>
            <a:r>
              <a:rPr sz="16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returns</a:t>
            </a:r>
            <a:r>
              <a:rPr sz="16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6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top</a:t>
            </a:r>
            <a:r>
              <a:rPr sz="16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10</a:t>
            </a:r>
            <a:r>
              <a:rPr sz="16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orders</a:t>
            </a:r>
            <a:r>
              <a:rPr sz="16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and</a:t>
            </a:r>
            <a:r>
              <a:rPr sz="16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show</a:t>
            </a:r>
            <a:r>
              <a:rPr sz="16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the</a:t>
            </a:r>
            <a:r>
              <a:rPr sz="16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D3D3D3"/>
                </a:solidFill>
                <a:latin typeface="Consolas"/>
                <a:cs typeface="Consolas"/>
              </a:rPr>
              <a:t>customer</a:t>
            </a:r>
            <a:r>
              <a:rPr sz="16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D3D3D3"/>
                </a:solidFill>
                <a:latin typeface="Consolas"/>
                <a:cs typeface="Consolas"/>
              </a:rPr>
              <a:t>name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2382" y="3096005"/>
            <a:ext cx="1043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8279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50E6FF"/>
                </a:solidFill>
                <a:latin typeface="Segoe UI"/>
                <a:cs typeface="Segoe UI"/>
              </a:rPr>
              <a:t>Table 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details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5722" y="4925059"/>
            <a:ext cx="98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Query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2843860"/>
            <a:ext cx="103631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Break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469" y="609091"/>
            <a:ext cx="774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Top</a:t>
            </a:r>
            <a:r>
              <a:rPr spc="-110" dirty="0"/>
              <a:t> </a:t>
            </a:r>
            <a:r>
              <a:rPr dirty="0"/>
              <a:t>3</a:t>
            </a:r>
            <a:r>
              <a:rPr spc="-235" dirty="0"/>
              <a:t> </a:t>
            </a:r>
            <a:r>
              <a:rPr spc="-40" dirty="0"/>
              <a:t>Azure</a:t>
            </a:r>
            <a:r>
              <a:rPr spc="-160" dirty="0"/>
              <a:t> </a:t>
            </a:r>
            <a:r>
              <a:rPr spc="-35" dirty="0"/>
              <a:t>OpenAI</a:t>
            </a:r>
            <a:r>
              <a:rPr spc="-165" dirty="0"/>
              <a:t> </a:t>
            </a:r>
            <a:r>
              <a:rPr spc="-20" dirty="0"/>
              <a:t>Service</a:t>
            </a:r>
            <a:r>
              <a:rPr spc="-170" dirty="0"/>
              <a:t> </a:t>
            </a:r>
            <a:r>
              <a:rPr dirty="0">
                <a:solidFill>
                  <a:srgbClr val="50E6FF"/>
                </a:solidFill>
              </a:rPr>
              <a:t>Use</a:t>
            </a:r>
            <a:r>
              <a:rPr spc="-165" dirty="0">
                <a:solidFill>
                  <a:srgbClr val="50E6FF"/>
                </a:solidFill>
              </a:rPr>
              <a:t> </a:t>
            </a:r>
            <a:r>
              <a:rPr spc="-10" dirty="0">
                <a:solidFill>
                  <a:srgbClr val="50E6FF"/>
                </a:solidFill>
              </a:rPr>
              <a:t>Cases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1789176"/>
            <a:ext cx="2084831" cy="20833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4963" y="4168521"/>
            <a:ext cx="2894330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0E6FF"/>
                </a:solidFill>
                <a:latin typeface="Segoe UI"/>
                <a:cs typeface="Segoe UI"/>
              </a:rPr>
              <a:t>Contact</a:t>
            </a:r>
            <a:r>
              <a:rPr sz="2000" b="1" spc="-4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50E6FF"/>
                </a:solidFill>
                <a:latin typeface="Segoe UI"/>
                <a:cs typeface="Segoe UI"/>
              </a:rPr>
              <a:t>Center</a:t>
            </a:r>
            <a:endParaRPr sz="2000">
              <a:latin typeface="Segoe UI"/>
              <a:cs typeface="Segoe UI"/>
            </a:endParaRPr>
          </a:p>
          <a:p>
            <a:pPr marL="62865" marR="54610" indent="-1270" algn="ctr">
              <a:lnSpc>
                <a:spcPct val="100000"/>
              </a:lnSpc>
              <a:spcBef>
                <a:spcPts val="2420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Summarization,</a:t>
            </a:r>
            <a:r>
              <a:rPr sz="16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information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extraction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call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center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calls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chat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conversations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Telco,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banking,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insurance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3479" y="1786127"/>
            <a:ext cx="2083307" cy="20848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07178" y="4168521"/>
            <a:ext cx="284035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6609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0E6FF"/>
                </a:solidFill>
                <a:latin typeface="Segoe UI"/>
                <a:cs typeface="Segoe UI"/>
              </a:rPr>
              <a:t>ChatGPT</a:t>
            </a:r>
            <a:r>
              <a:rPr sz="2000" b="1" spc="-3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50E6FF"/>
                </a:solidFill>
                <a:latin typeface="Segoe UI"/>
                <a:cs typeface="Segoe UI"/>
              </a:rPr>
              <a:t>for </a:t>
            </a:r>
            <a:r>
              <a:rPr sz="2000" b="1" spc="-25" dirty="0">
                <a:solidFill>
                  <a:srgbClr val="50E6FF"/>
                </a:solidFill>
                <a:latin typeface="Segoe UI"/>
                <a:cs typeface="Segoe UI"/>
              </a:rPr>
              <a:t>my </a:t>
            </a:r>
            <a:r>
              <a:rPr sz="2000" b="1" spc="-10" dirty="0">
                <a:solidFill>
                  <a:srgbClr val="50E6FF"/>
                </a:solidFill>
                <a:latin typeface="Segoe UI"/>
                <a:cs typeface="Segoe UI"/>
              </a:rPr>
              <a:t>Enterprise</a:t>
            </a:r>
            <a:endParaRPr sz="2000">
              <a:latin typeface="Segoe UI"/>
              <a:cs typeface="Segoe UI"/>
            </a:endParaRPr>
          </a:p>
          <a:p>
            <a:pPr marL="12700" marR="5080" algn="ctr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Index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knowledge base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give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generative</a:t>
            </a:r>
            <a:r>
              <a:rPr sz="16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answers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arbitrary questions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Nearly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every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industry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859" y="1786127"/>
            <a:ext cx="2083307" cy="20848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58455" y="4168521"/>
            <a:ext cx="2976880" cy="219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0E6FF"/>
                </a:solidFill>
                <a:latin typeface="Segoe UI"/>
                <a:cs typeface="Segoe UI"/>
              </a:rPr>
              <a:t>Document</a:t>
            </a:r>
            <a:r>
              <a:rPr sz="2000" b="1" spc="-9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50E6FF"/>
                </a:solidFill>
                <a:latin typeface="Segoe UI"/>
                <a:cs typeface="Segoe UI"/>
              </a:rPr>
              <a:t>Intelligence</a:t>
            </a:r>
            <a:endParaRPr sz="2000">
              <a:latin typeface="Segoe UI"/>
              <a:cs typeface="Segoe UI"/>
            </a:endParaRPr>
          </a:p>
          <a:p>
            <a:pPr marL="189230" marR="184150" indent="4445" algn="ctr">
              <a:lnSpc>
                <a:spcPct val="100000"/>
              </a:lnSpc>
              <a:spcBef>
                <a:spcPts val="2420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Information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extraction,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classification,</a:t>
            </a:r>
            <a:r>
              <a:rPr sz="16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summarization</a:t>
            </a:r>
            <a:endParaRPr sz="1600">
              <a:latin typeface="Segoe UI"/>
              <a:cs typeface="Segoe UI"/>
            </a:endParaRPr>
          </a:p>
          <a:p>
            <a:pPr marL="12700" marR="5080" indent="-3175" algn="ctr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Extract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complex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entities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from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documents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relationship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(e.g.,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media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research)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Nearly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every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industry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111" y="554862"/>
            <a:ext cx="3870198" cy="3921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0895" y="725230"/>
            <a:ext cx="203453" cy="33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594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solidFill>
                  <a:srgbClr val="0078D3"/>
                </a:solidFill>
              </a:rPr>
              <a:t>Implemented</a:t>
            </a:r>
            <a:r>
              <a:rPr sz="3200" spc="-170" dirty="0">
                <a:solidFill>
                  <a:srgbClr val="0078D3"/>
                </a:solidFill>
              </a:rPr>
              <a:t> </a:t>
            </a:r>
            <a:r>
              <a:rPr sz="3200" spc="-10" dirty="0">
                <a:solidFill>
                  <a:srgbClr val="0078D3"/>
                </a:solidFill>
              </a:rPr>
              <a:t>Use</a:t>
            </a:r>
            <a:r>
              <a:rPr sz="3200" spc="-170" dirty="0">
                <a:solidFill>
                  <a:srgbClr val="0078D3"/>
                </a:solidFill>
              </a:rPr>
              <a:t> </a:t>
            </a:r>
            <a:r>
              <a:rPr sz="3200" spc="-20" dirty="0">
                <a:solidFill>
                  <a:srgbClr val="0078D3"/>
                </a:solidFill>
              </a:rPr>
              <a:t>Case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5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dirty="0"/>
              <a:t>Contact</a:t>
            </a:r>
            <a:r>
              <a:rPr spc="-35" dirty="0"/>
              <a:t> </a:t>
            </a:r>
            <a:r>
              <a:rPr dirty="0"/>
              <a:t>Center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Customer</a:t>
            </a:r>
            <a:r>
              <a:rPr spc="-25" dirty="0"/>
              <a:t> </a:t>
            </a:r>
            <a:r>
              <a:rPr spc="-10" dirty="0"/>
              <a:t>Support</a:t>
            </a:r>
          </a:p>
          <a:p>
            <a:pPr marL="469900" marR="563880" lvl="1" indent="-22860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Summarization,</a:t>
            </a:r>
            <a:r>
              <a:rPr sz="16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information</a:t>
            </a:r>
            <a:r>
              <a:rPr sz="16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extraction</a:t>
            </a:r>
            <a:r>
              <a:rPr sz="16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call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center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calls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chat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conversations</a:t>
            </a:r>
            <a:endParaRPr sz="1600">
              <a:latin typeface="Segoe UI"/>
              <a:cs typeface="Segoe UI"/>
            </a:endParaRPr>
          </a:p>
          <a:p>
            <a:pPr marL="469265" lvl="1" indent="-227965">
              <a:lnSpc>
                <a:spcPct val="100000"/>
              </a:lnSpc>
              <a:spcBef>
                <a:spcPts val="385"/>
              </a:spcBef>
              <a:buSzPct val="90625"/>
              <a:buFont typeface="Wingdings"/>
              <a:buChar char="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Several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telcos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65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dirty="0"/>
              <a:t>Question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Answering</a:t>
            </a:r>
            <a:r>
              <a:rPr spc="-55" dirty="0"/>
              <a:t> </a:t>
            </a:r>
            <a:r>
              <a:rPr spc="-10" dirty="0"/>
              <a:t>(Q&amp;A)</a:t>
            </a:r>
          </a:p>
          <a:p>
            <a:pPr marL="469265" lvl="1" indent="-227965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Index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knowledge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base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give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generative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answers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endParaRPr sz="16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</a:rPr>
              <a:t>arbitrary</a:t>
            </a:r>
            <a:r>
              <a:rPr sz="1600" spc="25" dirty="0">
                <a:solidFill>
                  <a:srgbClr val="FFFFFF"/>
                </a:solidFill>
              </a:rPr>
              <a:t> </a:t>
            </a:r>
            <a:r>
              <a:rPr sz="1600" spc="-10" dirty="0">
                <a:solidFill>
                  <a:srgbClr val="FFFFFF"/>
                </a:solidFill>
              </a:rPr>
              <a:t>questions</a:t>
            </a:r>
            <a:endParaRPr sz="1600"/>
          </a:p>
          <a:p>
            <a:pPr marL="469265" lvl="1" indent="-227965">
              <a:lnSpc>
                <a:spcPct val="100000"/>
              </a:lnSpc>
              <a:spcBef>
                <a:spcPts val="385"/>
              </a:spcBef>
              <a:buSzPct val="90625"/>
              <a:buFont typeface="Wingdings"/>
              <a:buChar char="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Several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insurances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65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dirty="0"/>
              <a:t>Product</a:t>
            </a:r>
            <a:r>
              <a:rPr spc="-70" dirty="0"/>
              <a:t> </a:t>
            </a:r>
            <a:r>
              <a:rPr dirty="0"/>
              <a:t>Description</a:t>
            </a:r>
            <a:r>
              <a:rPr spc="-60" dirty="0"/>
              <a:t> </a:t>
            </a:r>
            <a:r>
              <a:rPr spc="-10" dirty="0"/>
              <a:t>Generation</a:t>
            </a:r>
          </a:p>
          <a:p>
            <a:pPr marL="469265" lvl="1" indent="-227965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Generate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taglines</a:t>
            </a:r>
            <a:r>
              <a:rPr sz="16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metadata</a:t>
            </a:r>
            <a:endParaRPr sz="1600">
              <a:latin typeface="Segoe UI"/>
              <a:cs typeface="Segoe UI"/>
            </a:endParaRPr>
          </a:p>
          <a:p>
            <a:pPr marL="469265" lvl="1" indent="-227965">
              <a:lnSpc>
                <a:spcPct val="100000"/>
              </a:lnSpc>
              <a:spcBef>
                <a:spcPts val="384"/>
              </a:spcBef>
              <a:buSzPct val="90625"/>
              <a:buFont typeface="Wingdings"/>
              <a:buChar char="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Several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fashion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retailers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65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dirty="0"/>
              <a:t>Code</a:t>
            </a:r>
            <a:r>
              <a:rPr spc="-25" dirty="0"/>
              <a:t> </a:t>
            </a:r>
            <a:r>
              <a:rPr spc="-10" dirty="0"/>
              <a:t>generation</a:t>
            </a:r>
          </a:p>
          <a:p>
            <a:pPr marL="469265" lvl="1" indent="-227965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creation,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summarization,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explanation</a:t>
            </a:r>
            <a:endParaRPr sz="1600">
              <a:latin typeface="Segoe UI"/>
              <a:cs typeface="Segoe UI"/>
            </a:endParaRPr>
          </a:p>
          <a:p>
            <a:pPr marL="469265" lvl="1" indent="-227965">
              <a:lnSpc>
                <a:spcPct val="100000"/>
              </a:lnSpc>
              <a:spcBef>
                <a:spcPts val="384"/>
              </a:spcBef>
              <a:buSzPct val="90625"/>
              <a:buFont typeface="Wingdings"/>
              <a:buChar char="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Several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Professional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Companies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Document</a:t>
            </a:r>
            <a:r>
              <a:rPr spc="-10" dirty="0"/>
              <a:t> Intelligence</a:t>
            </a:r>
          </a:p>
          <a:p>
            <a:pPr marL="527685" marR="5080" indent="-287020">
              <a:lnSpc>
                <a:spcPct val="100000"/>
              </a:lnSpc>
              <a:spcBef>
                <a:spcPts val="20"/>
              </a:spcBef>
              <a:buFont typeface="Wingdings"/>
              <a:buChar char=""/>
              <a:tabLst>
                <a:tab pos="527685" algn="l"/>
              </a:tabLst>
            </a:pPr>
            <a:r>
              <a:rPr sz="1600" dirty="0">
                <a:solidFill>
                  <a:srgbClr val="FFFFFF"/>
                </a:solidFill>
              </a:rPr>
              <a:t>Information</a:t>
            </a:r>
            <a:r>
              <a:rPr sz="1600" spc="-80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extraction,</a:t>
            </a:r>
            <a:r>
              <a:rPr sz="1600" spc="-6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classification,</a:t>
            </a:r>
            <a:r>
              <a:rPr sz="1600" spc="-60" dirty="0">
                <a:solidFill>
                  <a:srgbClr val="FFFFFF"/>
                </a:solidFill>
              </a:rPr>
              <a:t> </a:t>
            </a:r>
            <a:r>
              <a:rPr sz="1600" spc="-10" dirty="0">
                <a:solidFill>
                  <a:srgbClr val="FFFFFF"/>
                </a:solidFill>
              </a:rPr>
              <a:t>summarization </a:t>
            </a:r>
            <a:r>
              <a:rPr sz="1600" dirty="0">
                <a:solidFill>
                  <a:srgbClr val="FFFFFF"/>
                </a:solidFill>
              </a:rPr>
              <a:t>on</a:t>
            </a:r>
            <a:r>
              <a:rPr sz="1600" spc="-4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documents,</a:t>
            </a:r>
            <a:r>
              <a:rPr sz="1600" spc="-40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e.g.,</a:t>
            </a:r>
            <a:r>
              <a:rPr sz="1600" spc="-3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maintenance</a:t>
            </a:r>
            <a:r>
              <a:rPr sz="1600" spc="-40" dirty="0">
                <a:solidFill>
                  <a:srgbClr val="FFFFFF"/>
                </a:solidFill>
              </a:rPr>
              <a:t> </a:t>
            </a:r>
            <a:r>
              <a:rPr sz="1600" spc="-20" dirty="0">
                <a:solidFill>
                  <a:srgbClr val="FFFFFF"/>
                </a:solidFill>
              </a:rPr>
              <a:t>logs</a:t>
            </a:r>
            <a:endParaRPr sz="1600"/>
          </a:p>
          <a:p>
            <a:pPr marL="527685" marR="139700" indent="-287020">
              <a:lnSpc>
                <a:spcPct val="100000"/>
              </a:lnSpc>
              <a:buFont typeface="Wingdings"/>
              <a:buChar char=""/>
              <a:tabLst>
                <a:tab pos="527685" algn="l"/>
              </a:tabLst>
            </a:pPr>
            <a:r>
              <a:rPr sz="1600" dirty="0">
                <a:solidFill>
                  <a:srgbClr val="FFFFFF"/>
                </a:solidFill>
              </a:rPr>
              <a:t>Extract</a:t>
            </a:r>
            <a:r>
              <a:rPr sz="1600" spc="-3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complex</a:t>
            </a:r>
            <a:r>
              <a:rPr sz="1600" spc="-30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entities</a:t>
            </a:r>
            <a:r>
              <a:rPr sz="1600" spc="-5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from</a:t>
            </a:r>
            <a:r>
              <a:rPr sz="1600" spc="-40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documents</a:t>
            </a:r>
            <a:r>
              <a:rPr sz="1600" spc="-5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and</a:t>
            </a:r>
            <a:r>
              <a:rPr sz="1600" spc="-55" dirty="0">
                <a:solidFill>
                  <a:srgbClr val="FFFFFF"/>
                </a:solidFill>
              </a:rPr>
              <a:t> </a:t>
            </a:r>
            <a:r>
              <a:rPr sz="1600" spc="-10" dirty="0">
                <a:solidFill>
                  <a:srgbClr val="FFFFFF"/>
                </a:solidFill>
              </a:rPr>
              <a:t>their </a:t>
            </a:r>
            <a:r>
              <a:rPr sz="1600" dirty="0">
                <a:solidFill>
                  <a:srgbClr val="FFFFFF"/>
                </a:solidFill>
              </a:rPr>
              <a:t>relationship</a:t>
            </a:r>
            <a:r>
              <a:rPr sz="1600" spc="-3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(e.g.,</a:t>
            </a:r>
            <a:r>
              <a:rPr sz="1600" spc="-2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in</a:t>
            </a:r>
            <a:r>
              <a:rPr sz="1600" spc="-4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media</a:t>
            </a:r>
            <a:r>
              <a:rPr sz="1600" spc="-5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or</a:t>
            </a:r>
            <a:r>
              <a:rPr sz="1600" spc="-30" dirty="0">
                <a:solidFill>
                  <a:srgbClr val="FFFFFF"/>
                </a:solidFill>
              </a:rPr>
              <a:t> </a:t>
            </a:r>
            <a:r>
              <a:rPr sz="1600" spc="-10" dirty="0">
                <a:solidFill>
                  <a:srgbClr val="FFFFFF"/>
                </a:solidFill>
              </a:rPr>
              <a:t>research)</a:t>
            </a:r>
            <a:endParaRPr sz="1600"/>
          </a:p>
          <a:p>
            <a:pPr marL="527685" indent="-286385">
              <a:lnSpc>
                <a:spcPct val="100000"/>
              </a:lnSpc>
              <a:buFont typeface="Wingdings"/>
              <a:buChar char=""/>
              <a:tabLst>
                <a:tab pos="527685" algn="l"/>
              </a:tabLst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</a:rPr>
              <a:t>Largely</a:t>
            </a:r>
            <a:r>
              <a:rPr sz="1600" spc="-4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used</a:t>
            </a:r>
            <a:r>
              <a:rPr sz="1600" spc="-40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in</a:t>
            </a:r>
            <a:r>
              <a:rPr sz="1600" spc="-45" dirty="0">
                <a:solidFill>
                  <a:srgbClr val="FFFFFF"/>
                </a:solidFill>
              </a:rPr>
              <a:t> </a:t>
            </a:r>
            <a:r>
              <a:rPr sz="1600" dirty="0">
                <a:solidFill>
                  <a:srgbClr val="FFFFFF"/>
                </a:solidFill>
              </a:rPr>
              <a:t>Energy</a:t>
            </a:r>
            <a:r>
              <a:rPr sz="1600" spc="-30" dirty="0">
                <a:solidFill>
                  <a:srgbClr val="FFFFFF"/>
                </a:solidFill>
              </a:rPr>
              <a:t> </a:t>
            </a:r>
            <a:r>
              <a:rPr sz="1600" spc="-10" dirty="0">
                <a:solidFill>
                  <a:srgbClr val="FFFFFF"/>
                </a:solidFill>
              </a:rPr>
              <a:t>sector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pc="-30" dirty="0"/>
              <a:t>Text</a:t>
            </a:r>
            <a:r>
              <a:rPr spc="-85" dirty="0"/>
              <a:t> </a:t>
            </a:r>
            <a:r>
              <a:rPr dirty="0"/>
              <a:t>Rewriting</a:t>
            </a:r>
            <a:r>
              <a:rPr spc="-6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10" dirty="0"/>
              <a:t>Paraphrasing</a:t>
            </a:r>
          </a:p>
          <a:p>
            <a:pPr marL="469900" lvl="1" indent="-228600">
              <a:lnSpc>
                <a:spcPct val="100000"/>
              </a:lnSpc>
              <a:spcBef>
                <a:spcPts val="405"/>
              </a:spcBef>
              <a:buSzPct val="90625"/>
              <a:buFont typeface="Wingdings"/>
              <a:buChar char="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News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article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rewriting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SEO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optimization</a:t>
            </a:r>
            <a:endParaRPr sz="16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384"/>
              </a:spcBef>
              <a:buSzPct val="90625"/>
              <a:buFont typeface="Wingdings"/>
              <a:buChar char=""/>
              <a:tabLst>
                <a:tab pos="469900" algn="l"/>
              </a:tabLst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Several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Media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Companies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dirty="0"/>
              <a:t>Event</a:t>
            </a:r>
            <a:r>
              <a:rPr spc="-60" dirty="0"/>
              <a:t> </a:t>
            </a:r>
            <a:r>
              <a:rPr spc="-10" dirty="0"/>
              <a:t>Summarization</a:t>
            </a:r>
          </a:p>
          <a:p>
            <a:pPr marL="469900" lvl="1" indent="-22860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69900" algn="l"/>
              </a:tabLst>
            </a:pP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Post-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game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summaries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transcripts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automated</a:t>
            </a:r>
            <a:endParaRPr sz="16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</a:rPr>
              <a:t>reviews</a:t>
            </a:r>
            <a:endParaRPr sz="1600"/>
          </a:p>
          <a:p>
            <a:pPr marL="469900" lvl="1" indent="-228600">
              <a:lnSpc>
                <a:spcPct val="100000"/>
              </a:lnSpc>
              <a:spcBef>
                <a:spcPts val="390"/>
              </a:spcBef>
              <a:buSzPct val="90625"/>
              <a:buFont typeface="Wingdings"/>
              <a:buChar char="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Meeting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summarization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action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item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extraction</a:t>
            </a:r>
            <a:endParaRPr sz="1600">
              <a:latin typeface="Segoe UI"/>
              <a:cs typeface="Segoe UI"/>
            </a:endParaRPr>
          </a:p>
          <a:p>
            <a:pPr marL="469900" lvl="1" indent="-228600">
              <a:lnSpc>
                <a:spcPct val="100000"/>
              </a:lnSpc>
              <a:spcBef>
                <a:spcPts val="384"/>
              </a:spcBef>
              <a:buSzPct val="90625"/>
              <a:buFont typeface="Wingdings"/>
              <a:buChar char=""/>
              <a:tabLst>
                <a:tab pos="469900" algn="l"/>
              </a:tabLst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Proof: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Several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Sports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Companies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54" y="441777"/>
            <a:ext cx="10819765" cy="82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800" dirty="0"/>
              <a:t>Contact</a:t>
            </a:r>
            <a:r>
              <a:rPr sz="2800" spc="-85" dirty="0"/>
              <a:t> </a:t>
            </a:r>
            <a:r>
              <a:rPr sz="2800" dirty="0"/>
              <a:t>Center</a:t>
            </a:r>
            <a:r>
              <a:rPr sz="2800" spc="-65" dirty="0"/>
              <a:t> </a:t>
            </a:r>
            <a:r>
              <a:rPr sz="2800" dirty="0"/>
              <a:t>Analytics</a:t>
            </a:r>
            <a:r>
              <a:rPr sz="2800" spc="-55" dirty="0"/>
              <a:t> </a:t>
            </a:r>
            <a:r>
              <a:rPr sz="2800" dirty="0"/>
              <a:t>using</a:t>
            </a:r>
            <a:r>
              <a:rPr sz="2800" spc="-60" dirty="0"/>
              <a:t> </a:t>
            </a:r>
            <a:r>
              <a:rPr sz="2800" dirty="0"/>
              <a:t>Speech</a:t>
            </a:r>
            <a:r>
              <a:rPr sz="2800" spc="-85" dirty="0"/>
              <a:t> </a:t>
            </a:r>
            <a:r>
              <a:rPr sz="2800" dirty="0"/>
              <a:t>API</a:t>
            </a:r>
            <a:r>
              <a:rPr sz="2800" spc="-80" dirty="0"/>
              <a:t> </a:t>
            </a:r>
            <a:r>
              <a:rPr sz="2800" dirty="0"/>
              <a:t>&amp;</a:t>
            </a:r>
            <a:r>
              <a:rPr sz="2800" spc="-70" dirty="0"/>
              <a:t> </a:t>
            </a:r>
            <a:r>
              <a:rPr sz="2800" dirty="0"/>
              <a:t>Azure</a:t>
            </a:r>
            <a:r>
              <a:rPr sz="2800" spc="-65" dirty="0"/>
              <a:t> </a:t>
            </a:r>
            <a:r>
              <a:rPr sz="2800" dirty="0"/>
              <a:t>OpenAI</a:t>
            </a:r>
            <a:r>
              <a:rPr sz="2800" spc="-85" dirty="0"/>
              <a:t> </a:t>
            </a:r>
            <a:r>
              <a:rPr sz="2800" spc="-10" dirty="0"/>
              <a:t>Service</a:t>
            </a:r>
            <a:endParaRPr sz="2800"/>
          </a:p>
          <a:p>
            <a:pPr marR="434975" algn="ctr">
              <a:lnSpc>
                <a:spcPct val="100000"/>
              </a:lnSpc>
              <a:spcBef>
                <a:spcPts val="315"/>
              </a:spcBef>
            </a:pPr>
            <a:r>
              <a:rPr sz="1800" b="0" spc="-55" dirty="0">
                <a:latin typeface="Segoe UI"/>
                <a:cs typeface="Segoe UI"/>
              </a:rPr>
              <a:t>Extract</a:t>
            </a:r>
            <a:r>
              <a:rPr sz="1800" b="0" spc="-80" dirty="0">
                <a:latin typeface="Segoe UI"/>
                <a:cs typeface="Segoe UI"/>
              </a:rPr>
              <a:t> </a:t>
            </a:r>
            <a:r>
              <a:rPr sz="1800" b="0" spc="-45" dirty="0">
                <a:latin typeface="Segoe UI"/>
                <a:cs typeface="Segoe UI"/>
              </a:rPr>
              <a:t>rich</a:t>
            </a:r>
            <a:r>
              <a:rPr sz="1800" b="0" spc="-70" dirty="0">
                <a:latin typeface="Segoe UI"/>
                <a:cs typeface="Segoe UI"/>
              </a:rPr>
              <a:t> </a:t>
            </a:r>
            <a:r>
              <a:rPr sz="1800" b="0" spc="-55" dirty="0">
                <a:latin typeface="Segoe UI"/>
                <a:cs typeface="Segoe UI"/>
              </a:rPr>
              <a:t>insights</a:t>
            </a:r>
            <a:r>
              <a:rPr sz="1800" b="0" spc="-105" dirty="0">
                <a:latin typeface="Segoe UI"/>
                <a:cs typeface="Segoe UI"/>
              </a:rPr>
              <a:t> </a:t>
            </a:r>
            <a:r>
              <a:rPr sz="1800" b="0" spc="-50" dirty="0">
                <a:latin typeface="Segoe UI"/>
                <a:cs typeface="Segoe UI"/>
              </a:rPr>
              <a:t>from</a:t>
            </a:r>
            <a:r>
              <a:rPr sz="1800" b="0" spc="-85" dirty="0">
                <a:latin typeface="Segoe UI"/>
                <a:cs typeface="Segoe UI"/>
              </a:rPr>
              <a:t> </a:t>
            </a:r>
            <a:r>
              <a:rPr sz="1800" b="0" spc="-50" dirty="0">
                <a:latin typeface="Segoe UI"/>
                <a:cs typeface="Segoe UI"/>
              </a:rPr>
              <a:t>call</a:t>
            </a:r>
            <a:r>
              <a:rPr sz="1800" b="0" spc="-75" dirty="0">
                <a:latin typeface="Segoe UI"/>
                <a:cs typeface="Segoe UI"/>
              </a:rPr>
              <a:t> </a:t>
            </a:r>
            <a:r>
              <a:rPr sz="1800" b="0" spc="-10" dirty="0">
                <a:latin typeface="Segoe UI"/>
                <a:cs typeface="Segoe UI"/>
              </a:rPr>
              <a:t>transcripts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411" y="4742179"/>
            <a:ext cx="1055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Call-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Center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Agent</a:t>
            </a:r>
            <a:endParaRPr sz="1000">
              <a:latin typeface="Segoe UI Semibold"/>
              <a:cs typeface="Segoe UI Semi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12163" y="4155947"/>
            <a:ext cx="1889760" cy="1036955"/>
            <a:chOff x="1312163" y="4155947"/>
            <a:chExt cx="1889760" cy="1036955"/>
          </a:xfrm>
        </p:grpSpPr>
        <p:sp>
          <p:nvSpPr>
            <p:cNvPr id="5" name="object 5"/>
            <p:cNvSpPr/>
            <p:nvPr/>
          </p:nvSpPr>
          <p:spPr>
            <a:xfrm>
              <a:off x="1312163" y="4428743"/>
              <a:ext cx="421005" cy="219710"/>
            </a:xfrm>
            <a:custGeom>
              <a:avLst/>
              <a:gdLst/>
              <a:ahLst/>
              <a:cxnLst/>
              <a:rect l="l" t="t" r="r" b="b"/>
              <a:pathLst>
                <a:path w="421005" h="219710">
                  <a:moveTo>
                    <a:pt x="210312" y="0"/>
                  </a:moveTo>
                  <a:lnTo>
                    <a:pt x="169316" y="4034"/>
                  </a:lnTo>
                  <a:lnTo>
                    <a:pt x="130286" y="15986"/>
                  </a:lnTo>
                  <a:lnTo>
                    <a:pt x="94279" y="35629"/>
                  </a:lnTo>
                  <a:lnTo>
                    <a:pt x="62357" y="62737"/>
                  </a:lnTo>
                  <a:lnTo>
                    <a:pt x="36058" y="97405"/>
                  </a:lnTo>
                  <a:lnTo>
                    <a:pt x="16462" y="135667"/>
                  </a:lnTo>
                  <a:lnTo>
                    <a:pt x="4224" y="176645"/>
                  </a:lnTo>
                  <a:lnTo>
                    <a:pt x="0" y="219455"/>
                  </a:lnTo>
                  <a:lnTo>
                    <a:pt x="420624" y="219455"/>
                  </a:lnTo>
                  <a:lnTo>
                    <a:pt x="416399" y="176645"/>
                  </a:lnTo>
                  <a:lnTo>
                    <a:pt x="404161" y="135667"/>
                  </a:lnTo>
                  <a:lnTo>
                    <a:pt x="384565" y="97405"/>
                  </a:lnTo>
                  <a:lnTo>
                    <a:pt x="358267" y="62737"/>
                  </a:lnTo>
                  <a:lnTo>
                    <a:pt x="326344" y="35629"/>
                  </a:lnTo>
                  <a:lnTo>
                    <a:pt x="290337" y="15986"/>
                  </a:lnTo>
                  <a:lnTo>
                    <a:pt x="251307" y="403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555" y="4155947"/>
              <a:ext cx="256031" cy="2453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9427" y="4242815"/>
              <a:ext cx="1682750" cy="949960"/>
            </a:xfrm>
            <a:custGeom>
              <a:avLst/>
              <a:gdLst/>
              <a:ahLst/>
              <a:cxnLst/>
              <a:rect l="l" t="t" r="r" b="b"/>
              <a:pathLst>
                <a:path w="1682750" h="949960">
                  <a:moveTo>
                    <a:pt x="44450" y="778128"/>
                  </a:moveTo>
                  <a:lnTo>
                    <a:pt x="31750" y="778128"/>
                  </a:lnTo>
                  <a:lnTo>
                    <a:pt x="31750" y="946657"/>
                  </a:lnTo>
                  <a:lnTo>
                    <a:pt x="34543" y="949578"/>
                  </a:lnTo>
                  <a:lnTo>
                    <a:pt x="1679448" y="949578"/>
                  </a:lnTo>
                  <a:lnTo>
                    <a:pt x="1682369" y="946657"/>
                  </a:lnTo>
                  <a:lnTo>
                    <a:pt x="1682369" y="943228"/>
                  </a:lnTo>
                  <a:lnTo>
                    <a:pt x="44450" y="943228"/>
                  </a:lnTo>
                  <a:lnTo>
                    <a:pt x="38100" y="936878"/>
                  </a:lnTo>
                  <a:lnTo>
                    <a:pt x="44450" y="936878"/>
                  </a:lnTo>
                  <a:lnTo>
                    <a:pt x="44450" y="778128"/>
                  </a:lnTo>
                  <a:close/>
                </a:path>
                <a:path w="1682750" h="949960">
                  <a:moveTo>
                    <a:pt x="44450" y="936878"/>
                  </a:moveTo>
                  <a:lnTo>
                    <a:pt x="38100" y="936878"/>
                  </a:lnTo>
                  <a:lnTo>
                    <a:pt x="44450" y="943228"/>
                  </a:lnTo>
                  <a:lnTo>
                    <a:pt x="44450" y="936878"/>
                  </a:lnTo>
                  <a:close/>
                </a:path>
                <a:path w="1682750" h="949960">
                  <a:moveTo>
                    <a:pt x="1669669" y="936878"/>
                  </a:moveTo>
                  <a:lnTo>
                    <a:pt x="44450" y="936878"/>
                  </a:lnTo>
                  <a:lnTo>
                    <a:pt x="44450" y="943228"/>
                  </a:lnTo>
                  <a:lnTo>
                    <a:pt x="1669669" y="943228"/>
                  </a:lnTo>
                  <a:lnTo>
                    <a:pt x="1669669" y="936878"/>
                  </a:lnTo>
                  <a:close/>
                </a:path>
                <a:path w="1682750" h="949960">
                  <a:moveTo>
                    <a:pt x="1682369" y="0"/>
                  </a:moveTo>
                  <a:lnTo>
                    <a:pt x="1669669" y="0"/>
                  </a:lnTo>
                  <a:lnTo>
                    <a:pt x="1669669" y="943228"/>
                  </a:lnTo>
                  <a:lnTo>
                    <a:pt x="1676019" y="936878"/>
                  </a:lnTo>
                  <a:lnTo>
                    <a:pt x="1682369" y="936878"/>
                  </a:lnTo>
                  <a:lnTo>
                    <a:pt x="1682369" y="0"/>
                  </a:lnTo>
                  <a:close/>
                </a:path>
                <a:path w="1682750" h="949960">
                  <a:moveTo>
                    <a:pt x="1682369" y="936878"/>
                  </a:moveTo>
                  <a:lnTo>
                    <a:pt x="1676019" y="936878"/>
                  </a:lnTo>
                  <a:lnTo>
                    <a:pt x="1669669" y="943228"/>
                  </a:lnTo>
                  <a:lnTo>
                    <a:pt x="1682369" y="943228"/>
                  </a:lnTo>
                  <a:lnTo>
                    <a:pt x="1682369" y="936878"/>
                  </a:lnTo>
                  <a:close/>
                </a:path>
                <a:path w="1682750" h="949960">
                  <a:moveTo>
                    <a:pt x="38100" y="714628"/>
                  </a:moveTo>
                  <a:lnTo>
                    <a:pt x="0" y="790828"/>
                  </a:lnTo>
                  <a:lnTo>
                    <a:pt x="31750" y="790828"/>
                  </a:lnTo>
                  <a:lnTo>
                    <a:pt x="31750" y="778128"/>
                  </a:lnTo>
                  <a:lnTo>
                    <a:pt x="69850" y="778128"/>
                  </a:lnTo>
                  <a:lnTo>
                    <a:pt x="38100" y="714628"/>
                  </a:lnTo>
                  <a:close/>
                </a:path>
                <a:path w="1682750" h="949960">
                  <a:moveTo>
                    <a:pt x="69850" y="778128"/>
                  </a:moveTo>
                  <a:lnTo>
                    <a:pt x="44450" y="778128"/>
                  </a:lnTo>
                  <a:lnTo>
                    <a:pt x="44450" y="790828"/>
                  </a:lnTo>
                  <a:lnTo>
                    <a:pt x="76200" y="790828"/>
                  </a:lnTo>
                  <a:lnTo>
                    <a:pt x="69850" y="778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9097" y="3306572"/>
            <a:ext cx="10350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Person-to-Person Conversation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7424" y="2881883"/>
            <a:ext cx="76200" cy="1181735"/>
          </a:xfrm>
          <a:custGeom>
            <a:avLst/>
            <a:gdLst/>
            <a:ahLst/>
            <a:cxnLst/>
            <a:rect l="l" t="t" r="r" b="b"/>
            <a:pathLst>
              <a:path w="76200" h="1181735">
                <a:moveTo>
                  <a:pt x="44450" y="63500"/>
                </a:moveTo>
                <a:lnTo>
                  <a:pt x="31750" y="63500"/>
                </a:lnTo>
                <a:lnTo>
                  <a:pt x="31750" y="114300"/>
                </a:lnTo>
                <a:lnTo>
                  <a:pt x="44450" y="114300"/>
                </a:lnTo>
                <a:lnTo>
                  <a:pt x="44450" y="63500"/>
                </a:lnTo>
                <a:close/>
              </a:path>
              <a:path w="76200" h="11817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8173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1181735">
                <a:moveTo>
                  <a:pt x="44450" y="152400"/>
                </a:moveTo>
                <a:lnTo>
                  <a:pt x="31750" y="15240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152400"/>
                </a:lnTo>
                <a:close/>
              </a:path>
              <a:path w="76200" h="1181735">
                <a:moveTo>
                  <a:pt x="44450" y="241300"/>
                </a:moveTo>
                <a:lnTo>
                  <a:pt x="31750" y="241300"/>
                </a:lnTo>
                <a:lnTo>
                  <a:pt x="31750" y="292100"/>
                </a:lnTo>
                <a:lnTo>
                  <a:pt x="44450" y="292100"/>
                </a:lnTo>
                <a:lnTo>
                  <a:pt x="44450" y="241300"/>
                </a:lnTo>
                <a:close/>
              </a:path>
              <a:path w="76200" h="1181735">
                <a:moveTo>
                  <a:pt x="44450" y="330200"/>
                </a:moveTo>
                <a:lnTo>
                  <a:pt x="31750" y="3302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330200"/>
                </a:lnTo>
                <a:close/>
              </a:path>
              <a:path w="76200" h="1181735">
                <a:moveTo>
                  <a:pt x="44450" y="419100"/>
                </a:moveTo>
                <a:lnTo>
                  <a:pt x="31750" y="41910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419100"/>
                </a:lnTo>
                <a:close/>
              </a:path>
              <a:path w="76200" h="1181735">
                <a:moveTo>
                  <a:pt x="44450" y="508000"/>
                </a:moveTo>
                <a:lnTo>
                  <a:pt x="31750" y="508000"/>
                </a:lnTo>
                <a:lnTo>
                  <a:pt x="31750" y="558800"/>
                </a:lnTo>
                <a:lnTo>
                  <a:pt x="44450" y="558800"/>
                </a:lnTo>
                <a:lnTo>
                  <a:pt x="44450" y="508000"/>
                </a:lnTo>
                <a:close/>
              </a:path>
              <a:path w="76200" h="1181735">
                <a:moveTo>
                  <a:pt x="44450" y="596900"/>
                </a:moveTo>
                <a:lnTo>
                  <a:pt x="31750" y="596900"/>
                </a:lnTo>
                <a:lnTo>
                  <a:pt x="31750" y="647700"/>
                </a:lnTo>
                <a:lnTo>
                  <a:pt x="44450" y="647700"/>
                </a:lnTo>
                <a:lnTo>
                  <a:pt x="44450" y="596900"/>
                </a:lnTo>
                <a:close/>
              </a:path>
              <a:path w="76200" h="1181735">
                <a:moveTo>
                  <a:pt x="44450" y="685800"/>
                </a:moveTo>
                <a:lnTo>
                  <a:pt x="31750" y="685800"/>
                </a:lnTo>
                <a:lnTo>
                  <a:pt x="31750" y="736599"/>
                </a:lnTo>
                <a:lnTo>
                  <a:pt x="44450" y="736599"/>
                </a:lnTo>
                <a:lnTo>
                  <a:pt x="44450" y="685800"/>
                </a:lnTo>
                <a:close/>
              </a:path>
              <a:path w="76200" h="1181735">
                <a:moveTo>
                  <a:pt x="44450" y="774699"/>
                </a:moveTo>
                <a:lnTo>
                  <a:pt x="31750" y="774699"/>
                </a:lnTo>
                <a:lnTo>
                  <a:pt x="31750" y="825499"/>
                </a:lnTo>
                <a:lnTo>
                  <a:pt x="44450" y="825499"/>
                </a:lnTo>
                <a:lnTo>
                  <a:pt x="44450" y="774699"/>
                </a:lnTo>
                <a:close/>
              </a:path>
              <a:path w="76200" h="1181735">
                <a:moveTo>
                  <a:pt x="44450" y="863599"/>
                </a:moveTo>
                <a:lnTo>
                  <a:pt x="31750" y="863599"/>
                </a:lnTo>
                <a:lnTo>
                  <a:pt x="31750" y="914399"/>
                </a:lnTo>
                <a:lnTo>
                  <a:pt x="44450" y="914399"/>
                </a:lnTo>
                <a:lnTo>
                  <a:pt x="44450" y="863599"/>
                </a:lnTo>
                <a:close/>
              </a:path>
              <a:path w="76200" h="1181735">
                <a:moveTo>
                  <a:pt x="44450" y="952499"/>
                </a:moveTo>
                <a:lnTo>
                  <a:pt x="31750" y="952499"/>
                </a:lnTo>
                <a:lnTo>
                  <a:pt x="31750" y="1003299"/>
                </a:lnTo>
                <a:lnTo>
                  <a:pt x="44450" y="1003299"/>
                </a:lnTo>
                <a:lnTo>
                  <a:pt x="44450" y="952499"/>
                </a:lnTo>
                <a:close/>
              </a:path>
              <a:path w="76200" h="1181735">
                <a:moveTo>
                  <a:pt x="44450" y="1041399"/>
                </a:moveTo>
                <a:lnTo>
                  <a:pt x="31750" y="1041399"/>
                </a:lnTo>
                <a:lnTo>
                  <a:pt x="31750" y="1092199"/>
                </a:lnTo>
                <a:lnTo>
                  <a:pt x="44450" y="1092199"/>
                </a:lnTo>
                <a:lnTo>
                  <a:pt x="44450" y="1041399"/>
                </a:lnTo>
                <a:close/>
              </a:path>
              <a:path w="76200" h="1181735">
                <a:moveTo>
                  <a:pt x="76200" y="1105408"/>
                </a:moveTo>
                <a:lnTo>
                  <a:pt x="0" y="1105408"/>
                </a:lnTo>
                <a:lnTo>
                  <a:pt x="38100" y="1181608"/>
                </a:lnTo>
                <a:lnTo>
                  <a:pt x="76200" y="1105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9264" y="3613403"/>
            <a:ext cx="430530" cy="76200"/>
          </a:xfrm>
          <a:custGeom>
            <a:avLst/>
            <a:gdLst/>
            <a:ahLst/>
            <a:cxnLst/>
            <a:rect l="l" t="t" r="r" b="b"/>
            <a:pathLst>
              <a:path w="430529" h="76200">
                <a:moveTo>
                  <a:pt x="353822" y="0"/>
                </a:moveTo>
                <a:lnTo>
                  <a:pt x="353822" y="76200"/>
                </a:lnTo>
                <a:lnTo>
                  <a:pt x="417322" y="44450"/>
                </a:lnTo>
                <a:lnTo>
                  <a:pt x="366522" y="44450"/>
                </a:lnTo>
                <a:lnTo>
                  <a:pt x="366522" y="31750"/>
                </a:lnTo>
                <a:lnTo>
                  <a:pt x="417322" y="31750"/>
                </a:lnTo>
                <a:lnTo>
                  <a:pt x="353822" y="0"/>
                </a:lnTo>
                <a:close/>
              </a:path>
              <a:path w="430529" h="76200">
                <a:moveTo>
                  <a:pt x="35382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3822" y="44450"/>
                </a:lnTo>
                <a:lnTo>
                  <a:pt x="353822" y="31750"/>
                </a:lnTo>
                <a:close/>
              </a:path>
              <a:path w="430529" h="76200">
                <a:moveTo>
                  <a:pt x="417322" y="31750"/>
                </a:moveTo>
                <a:lnTo>
                  <a:pt x="366522" y="31750"/>
                </a:lnTo>
                <a:lnTo>
                  <a:pt x="366522" y="44450"/>
                </a:lnTo>
                <a:lnTo>
                  <a:pt x="417322" y="44450"/>
                </a:lnTo>
                <a:lnTo>
                  <a:pt x="430022" y="38100"/>
                </a:lnTo>
                <a:lnTo>
                  <a:pt x="417322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3470" y="2881883"/>
            <a:ext cx="888365" cy="693420"/>
          </a:xfrm>
          <a:custGeom>
            <a:avLst/>
            <a:gdLst/>
            <a:ahLst/>
            <a:cxnLst/>
            <a:rect l="l" t="t" r="r" b="b"/>
            <a:pathLst>
              <a:path w="888365" h="693420">
                <a:moveTo>
                  <a:pt x="823980" y="41839"/>
                </a:moveTo>
                <a:lnTo>
                  <a:pt x="0" y="683005"/>
                </a:lnTo>
                <a:lnTo>
                  <a:pt x="7874" y="693038"/>
                </a:lnTo>
                <a:lnTo>
                  <a:pt x="831777" y="51834"/>
                </a:lnTo>
                <a:lnTo>
                  <a:pt x="823980" y="41839"/>
                </a:lnTo>
                <a:close/>
              </a:path>
              <a:path w="888365" h="693420">
                <a:moveTo>
                  <a:pt x="871725" y="34036"/>
                </a:moveTo>
                <a:lnTo>
                  <a:pt x="834008" y="34036"/>
                </a:lnTo>
                <a:lnTo>
                  <a:pt x="841755" y="44068"/>
                </a:lnTo>
                <a:lnTo>
                  <a:pt x="831777" y="51834"/>
                </a:lnTo>
                <a:lnTo>
                  <a:pt x="851280" y="76835"/>
                </a:lnTo>
                <a:lnTo>
                  <a:pt x="871725" y="34036"/>
                </a:lnTo>
                <a:close/>
              </a:path>
              <a:path w="888365" h="693420">
                <a:moveTo>
                  <a:pt x="834008" y="34036"/>
                </a:moveTo>
                <a:lnTo>
                  <a:pt x="823980" y="41839"/>
                </a:lnTo>
                <a:lnTo>
                  <a:pt x="831777" y="51834"/>
                </a:lnTo>
                <a:lnTo>
                  <a:pt x="841755" y="44068"/>
                </a:lnTo>
                <a:lnTo>
                  <a:pt x="834008" y="34036"/>
                </a:lnTo>
                <a:close/>
              </a:path>
              <a:path w="888365" h="693420">
                <a:moveTo>
                  <a:pt x="887983" y="0"/>
                </a:moveTo>
                <a:lnTo>
                  <a:pt x="804418" y="16763"/>
                </a:lnTo>
                <a:lnTo>
                  <a:pt x="823980" y="41839"/>
                </a:lnTo>
                <a:lnTo>
                  <a:pt x="834008" y="34036"/>
                </a:lnTo>
                <a:lnTo>
                  <a:pt x="871725" y="34036"/>
                </a:lnTo>
                <a:lnTo>
                  <a:pt x="887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1727" y="2550667"/>
            <a:ext cx="374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Caller</a:t>
            </a:r>
            <a:endParaRPr sz="1200">
              <a:latin typeface="Calibri Light"/>
              <a:cs typeface="Calibr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6820" y="1901027"/>
            <a:ext cx="673100" cy="650875"/>
            <a:chOff x="1286820" y="1901027"/>
            <a:chExt cx="673100" cy="6508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816" y="1901027"/>
              <a:ext cx="219990" cy="2201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86820" y="2148652"/>
              <a:ext cx="440055" cy="220345"/>
            </a:xfrm>
            <a:custGeom>
              <a:avLst/>
              <a:gdLst/>
              <a:ahLst/>
              <a:cxnLst/>
              <a:rect l="l" t="t" r="r" b="b"/>
              <a:pathLst>
                <a:path w="440055" h="220344">
                  <a:moveTo>
                    <a:pt x="219990" y="0"/>
                  </a:moveTo>
                  <a:lnTo>
                    <a:pt x="174617" y="3783"/>
                  </a:lnTo>
                  <a:lnTo>
                    <a:pt x="129244" y="13756"/>
                  </a:lnTo>
                  <a:lnTo>
                    <a:pt x="72528" y="35768"/>
                  </a:lnTo>
                  <a:lnTo>
                    <a:pt x="21999" y="66033"/>
                  </a:lnTo>
                  <a:lnTo>
                    <a:pt x="0" y="110055"/>
                  </a:lnTo>
                  <a:lnTo>
                    <a:pt x="0" y="220111"/>
                  </a:lnTo>
                  <a:lnTo>
                    <a:pt x="439981" y="220111"/>
                  </a:lnTo>
                  <a:lnTo>
                    <a:pt x="439981" y="110055"/>
                  </a:lnTo>
                  <a:lnTo>
                    <a:pt x="417982" y="66033"/>
                  </a:lnTo>
                  <a:lnTo>
                    <a:pt x="367453" y="34736"/>
                  </a:lnTo>
                  <a:lnTo>
                    <a:pt x="310736" y="13757"/>
                  </a:lnTo>
                  <a:lnTo>
                    <a:pt x="267426" y="3783"/>
                  </a:lnTo>
                  <a:lnTo>
                    <a:pt x="219990" y="0"/>
                  </a:lnTo>
                  <a:close/>
                </a:path>
              </a:pathLst>
            </a:custGeom>
            <a:solidFill>
              <a:srgbClr val="4F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5201" y="2159457"/>
              <a:ext cx="524510" cy="392430"/>
            </a:xfrm>
            <a:custGeom>
              <a:avLst/>
              <a:gdLst/>
              <a:ahLst/>
              <a:cxnLst/>
              <a:rect l="l" t="t" r="r" b="b"/>
              <a:pathLst>
                <a:path w="524510" h="392430">
                  <a:moveTo>
                    <a:pt x="468350" y="270319"/>
                  </a:moveTo>
                  <a:lnTo>
                    <a:pt x="452539" y="231114"/>
                  </a:lnTo>
                  <a:lnTo>
                    <a:pt x="448373" y="226987"/>
                  </a:lnTo>
                  <a:lnTo>
                    <a:pt x="420636" y="199478"/>
                  </a:lnTo>
                  <a:lnTo>
                    <a:pt x="372097" y="151320"/>
                  </a:lnTo>
                  <a:lnTo>
                    <a:pt x="372097" y="144449"/>
                  </a:lnTo>
                  <a:lnTo>
                    <a:pt x="372097" y="110058"/>
                  </a:lnTo>
                  <a:lnTo>
                    <a:pt x="370522" y="101892"/>
                  </a:lnTo>
                  <a:lnTo>
                    <a:pt x="366166" y="95351"/>
                  </a:lnTo>
                  <a:lnTo>
                    <a:pt x="359625" y="90995"/>
                  </a:lnTo>
                  <a:lnTo>
                    <a:pt x="351472" y="89420"/>
                  </a:lnTo>
                  <a:lnTo>
                    <a:pt x="343319" y="90995"/>
                  </a:lnTo>
                  <a:lnTo>
                    <a:pt x="336778" y="95351"/>
                  </a:lnTo>
                  <a:lnTo>
                    <a:pt x="332435" y="101892"/>
                  </a:lnTo>
                  <a:lnTo>
                    <a:pt x="330847" y="110058"/>
                  </a:lnTo>
                  <a:lnTo>
                    <a:pt x="330847" y="144449"/>
                  </a:lnTo>
                  <a:lnTo>
                    <a:pt x="330847" y="199478"/>
                  </a:lnTo>
                  <a:lnTo>
                    <a:pt x="330847" y="337045"/>
                  </a:lnTo>
                  <a:lnTo>
                    <a:pt x="303352" y="337045"/>
                  </a:lnTo>
                  <a:lnTo>
                    <a:pt x="303352" y="309524"/>
                  </a:lnTo>
                  <a:lnTo>
                    <a:pt x="330847" y="309524"/>
                  </a:lnTo>
                  <a:lnTo>
                    <a:pt x="330847" y="282016"/>
                  </a:lnTo>
                  <a:lnTo>
                    <a:pt x="303352" y="282016"/>
                  </a:lnTo>
                  <a:lnTo>
                    <a:pt x="303352" y="254495"/>
                  </a:lnTo>
                  <a:lnTo>
                    <a:pt x="330847" y="254495"/>
                  </a:lnTo>
                  <a:lnTo>
                    <a:pt x="330847" y="226987"/>
                  </a:lnTo>
                  <a:lnTo>
                    <a:pt x="303352" y="226987"/>
                  </a:lnTo>
                  <a:lnTo>
                    <a:pt x="303352" y="199478"/>
                  </a:lnTo>
                  <a:lnTo>
                    <a:pt x="330847" y="199478"/>
                  </a:lnTo>
                  <a:lnTo>
                    <a:pt x="330847" y="144449"/>
                  </a:lnTo>
                  <a:lnTo>
                    <a:pt x="275856" y="144449"/>
                  </a:lnTo>
                  <a:lnTo>
                    <a:pt x="275856" y="199478"/>
                  </a:lnTo>
                  <a:lnTo>
                    <a:pt x="275856" y="226987"/>
                  </a:lnTo>
                  <a:lnTo>
                    <a:pt x="275856" y="254495"/>
                  </a:lnTo>
                  <a:lnTo>
                    <a:pt x="275856" y="282016"/>
                  </a:lnTo>
                  <a:lnTo>
                    <a:pt x="275856" y="309524"/>
                  </a:lnTo>
                  <a:lnTo>
                    <a:pt x="275856" y="337045"/>
                  </a:lnTo>
                  <a:lnTo>
                    <a:pt x="248348" y="337045"/>
                  </a:lnTo>
                  <a:lnTo>
                    <a:pt x="248348" y="309524"/>
                  </a:lnTo>
                  <a:lnTo>
                    <a:pt x="275856" y="309524"/>
                  </a:lnTo>
                  <a:lnTo>
                    <a:pt x="275856" y="282016"/>
                  </a:lnTo>
                  <a:lnTo>
                    <a:pt x="248348" y="282016"/>
                  </a:lnTo>
                  <a:lnTo>
                    <a:pt x="248348" y="254495"/>
                  </a:lnTo>
                  <a:lnTo>
                    <a:pt x="275856" y="254495"/>
                  </a:lnTo>
                  <a:lnTo>
                    <a:pt x="275856" y="226987"/>
                  </a:lnTo>
                  <a:lnTo>
                    <a:pt x="248348" y="226987"/>
                  </a:lnTo>
                  <a:lnTo>
                    <a:pt x="248348" y="199478"/>
                  </a:lnTo>
                  <a:lnTo>
                    <a:pt x="275856" y="199478"/>
                  </a:lnTo>
                  <a:lnTo>
                    <a:pt x="275856" y="144449"/>
                  </a:lnTo>
                  <a:lnTo>
                    <a:pt x="220853" y="144449"/>
                  </a:lnTo>
                  <a:lnTo>
                    <a:pt x="220853" y="199478"/>
                  </a:lnTo>
                  <a:lnTo>
                    <a:pt x="220853" y="226987"/>
                  </a:lnTo>
                  <a:lnTo>
                    <a:pt x="220853" y="254495"/>
                  </a:lnTo>
                  <a:lnTo>
                    <a:pt x="220853" y="282016"/>
                  </a:lnTo>
                  <a:lnTo>
                    <a:pt x="220853" y="309524"/>
                  </a:lnTo>
                  <a:lnTo>
                    <a:pt x="220853" y="337045"/>
                  </a:lnTo>
                  <a:lnTo>
                    <a:pt x="193357" y="337045"/>
                  </a:lnTo>
                  <a:lnTo>
                    <a:pt x="193357" y="309524"/>
                  </a:lnTo>
                  <a:lnTo>
                    <a:pt x="220853" y="309524"/>
                  </a:lnTo>
                  <a:lnTo>
                    <a:pt x="220853" y="282016"/>
                  </a:lnTo>
                  <a:lnTo>
                    <a:pt x="193357" y="282016"/>
                  </a:lnTo>
                  <a:lnTo>
                    <a:pt x="193357" y="254495"/>
                  </a:lnTo>
                  <a:lnTo>
                    <a:pt x="220853" y="254495"/>
                  </a:lnTo>
                  <a:lnTo>
                    <a:pt x="220853" y="226987"/>
                  </a:lnTo>
                  <a:lnTo>
                    <a:pt x="193357" y="226987"/>
                  </a:lnTo>
                  <a:lnTo>
                    <a:pt x="193357" y="199478"/>
                  </a:lnTo>
                  <a:lnTo>
                    <a:pt x="220853" y="199478"/>
                  </a:lnTo>
                  <a:lnTo>
                    <a:pt x="220853" y="144449"/>
                  </a:lnTo>
                  <a:lnTo>
                    <a:pt x="193357" y="144449"/>
                  </a:lnTo>
                  <a:lnTo>
                    <a:pt x="193357" y="110058"/>
                  </a:lnTo>
                  <a:lnTo>
                    <a:pt x="191782" y="101892"/>
                  </a:lnTo>
                  <a:lnTo>
                    <a:pt x="187426" y="95351"/>
                  </a:lnTo>
                  <a:lnTo>
                    <a:pt x="180886" y="90995"/>
                  </a:lnTo>
                  <a:lnTo>
                    <a:pt x="172732" y="89420"/>
                  </a:lnTo>
                  <a:lnTo>
                    <a:pt x="164579" y="90995"/>
                  </a:lnTo>
                  <a:lnTo>
                    <a:pt x="158038" y="95351"/>
                  </a:lnTo>
                  <a:lnTo>
                    <a:pt x="153682" y="101892"/>
                  </a:lnTo>
                  <a:lnTo>
                    <a:pt x="152107" y="110058"/>
                  </a:lnTo>
                  <a:lnTo>
                    <a:pt x="152107" y="151320"/>
                  </a:lnTo>
                  <a:lnTo>
                    <a:pt x="71678" y="231800"/>
                  </a:lnTo>
                  <a:lnTo>
                    <a:pt x="55930" y="270319"/>
                  </a:lnTo>
                  <a:lnTo>
                    <a:pt x="55867" y="392074"/>
                  </a:lnTo>
                  <a:lnTo>
                    <a:pt x="468350" y="392074"/>
                  </a:lnTo>
                  <a:lnTo>
                    <a:pt x="468350" y="337045"/>
                  </a:lnTo>
                  <a:lnTo>
                    <a:pt x="468350" y="309524"/>
                  </a:lnTo>
                  <a:lnTo>
                    <a:pt x="468350" y="282016"/>
                  </a:lnTo>
                  <a:lnTo>
                    <a:pt x="468350" y="270319"/>
                  </a:lnTo>
                  <a:close/>
                </a:path>
                <a:path w="524510" h="392430">
                  <a:moveTo>
                    <a:pt x="524217" y="96824"/>
                  </a:moveTo>
                  <a:lnTo>
                    <a:pt x="465810" y="44373"/>
                  </a:lnTo>
                  <a:lnTo>
                    <a:pt x="418020" y="25400"/>
                  </a:lnTo>
                  <a:lnTo>
                    <a:pt x="367919" y="11480"/>
                  </a:lnTo>
                  <a:lnTo>
                    <a:pt x="315836" y="2921"/>
                  </a:lnTo>
                  <a:lnTo>
                    <a:pt x="262102" y="0"/>
                  </a:lnTo>
                  <a:lnTo>
                    <a:pt x="208368" y="2921"/>
                  </a:lnTo>
                  <a:lnTo>
                    <a:pt x="156286" y="11480"/>
                  </a:lnTo>
                  <a:lnTo>
                    <a:pt x="106184" y="25400"/>
                  </a:lnTo>
                  <a:lnTo>
                    <a:pt x="58394" y="44373"/>
                  </a:lnTo>
                  <a:lnTo>
                    <a:pt x="13233" y="68097"/>
                  </a:lnTo>
                  <a:lnTo>
                    <a:pt x="0" y="96824"/>
                  </a:lnTo>
                  <a:lnTo>
                    <a:pt x="4305" y="107302"/>
                  </a:lnTo>
                  <a:lnTo>
                    <a:pt x="40741" y="160947"/>
                  </a:lnTo>
                  <a:lnTo>
                    <a:pt x="49707" y="169430"/>
                  </a:lnTo>
                  <a:lnTo>
                    <a:pt x="60934" y="173075"/>
                  </a:lnTo>
                  <a:lnTo>
                    <a:pt x="72542" y="171691"/>
                  </a:lnTo>
                  <a:lnTo>
                    <a:pt x="82677" y="165074"/>
                  </a:lnTo>
                  <a:lnTo>
                    <a:pt x="121856" y="125869"/>
                  </a:lnTo>
                  <a:lnTo>
                    <a:pt x="124612" y="118999"/>
                  </a:lnTo>
                  <a:lnTo>
                    <a:pt x="124612" y="77038"/>
                  </a:lnTo>
                  <a:lnTo>
                    <a:pt x="157594" y="67398"/>
                  </a:lnTo>
                  <a:lnTo>
                    <a:pt x="191554" y="60274"/>
                  </a:lnTo>
                  <a:lnTo>
                    <a:pt x="226402" y="55854"/>
                  </a:lnTo>
                  <a:lnTo>
                    <a:pt x="262102" y="54330"/>
                  </a:lnTo>
                  <a:lnTo>
                    <a:pt x="297802" y="55854"/>
                  </a:lnTo>
                  <a:lnTo>
                    <a:pt x="332651" y="60274"/>
                  </a:lnTo>
                  <a:lnTo>
                    <a:pt x="366610" y="67398"/>
                  </a:lnTo>
                  <a:lnTo>
                    <a:pt x="399592" y="77038"/>
                  </a:lnTo>
                  <a:lnTo>
                    <a:pt x="399592" y="119684"/>
                  </a:lnTo>
                  <a:lnTo>
                    <a:pt x="402348" y="126555"/>
                  </a:lnTo>
                  <a:lnTo>
                    <a:pt x="441528" y="165074"/>
                  </a:lnTo>
                  <a:lnTo>
                    <a:pt x="451954" y="171691"/>
                  </a:lnTo>
                  <a:lnTo>
                    <a:pt x="463537" y="173075"/>
                  </a:lnTo>
                  <a:lnTo>
                    <a:pt x="474599" y="169430"/>
                  </a:lnTo>
                  <a:lnTo>
                    <a:pt x="483463" y="160959"/>
                  </a:lnTo>
                  <a:lnTo>
                    <a:pt x="519899" y="107302"/>
                  </a:lnTo>
                  <a:lnTo>
                    <a:pt x="524217" y="96824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017520" y="3704844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21336" y="0"/>
                </a:moveTo>
                <a:lnTo>
                  <a:pt x="0" y="0"/>
                </a:lnTo>
                <a:lnTo>
                  <a:pt x="0" y="19811"/>
                </a:lnTo>
                <a:lnTo>
                  <a:pt x="21336" y="19811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0295" y="370484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19812" y="0"/>
                </a:moveTo>
                <a:lnTo>
                  <a:pt x="0" y="0"/>
                </a:lnTo>
                <a:lnTo>
                  <a:pt x="0" y="19811"/>
                </a:lnTo>
                <a:lnTo>
                  <a:pt x="19812" y="1981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0023" y="3704844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21336" y="0"/>
                </a:moveTo>
                <a:lnTo>
                  <a:pt x="0" y="0"/>
                </a:lnTo>
                <a:lnTo>
                  <a:pt x="0" y="19811"/>
                </a:lnTo>
                <a:lnTo>
                  <a:pt x="21336" y="19811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2800" y="370484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9812" y="0"/>
                </a:moveTo>
                <a:lnTo>
                  <a:pt x="0" y="0"/>
                </a:lnTo>
                <a:lnTo>
                  <a:pt x="0" y="19811"/>
                </a:lnTo>
                <a:lnTo>
                  <a:pt x="19812" y="1981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029967" y="2351277"/>
            <a:ext cx="1381125" cy="1448435"/>
            <a:chOff x="2029967" y="2351277"/>
            <a:chExt cx="1381125" cy="1448435"/>
          </a:xfrm>
        </p:grpSpPr>
        <p:sp>
          <p:nvSpPr>
            <p:cNvPr id="22" name="object 22"/>
            <p:cNvSpPr/>
            <p:nvPr/>
          </p:nvSpPr>
          <p:spPr>
            <a:xfrm>
              <a:off x="2980943" y="3416808"/>
              <a:ext cx="94615" cy="382905"/>
            </a:xfrm>
            <a:custGeom>
              <a:avLst/>
              <a:gdLst/>
              <a:ahLst/>
              <a:cxnLst/>
              <a:rect l="l" t="t" r="r" b="b"/>
              <a:pathLst>
                <a:path w="94614" h="382904">
                  <a:moveTo>
                    <a:pt x="94487" y="0"/>
                  </a:moveTo>
                  <a:lnTo>
                    <a:pt x="0" y="0"/>
                  </a:lnTo>
                  <a:lnTo>
                    <a:pt x="0" y="382523"/>
                  </a:lnTo>
                  <a:lnTo>
                    <a:pt x="94487" y="38252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17519" y="3752088"/>
              <a:ext cx="21590" cy="20320"/>
            </a:xfrm>
            <a:custGeom>
              <a:avLst/>
              <a:gdLst/>
              <a:ahLst/>
              <a:cxnLst/>
              <a:rect l="l" t="t" r="r" b="b"/>
              <a:pathLst>
                <a:path w="21589" h="20320">
                  <a:moveTo>
                    <a:pt x="2133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21336" y="1981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0671" y="3416808"/>
              <a:ext cx="96520" cy="382905"/>
            </a:xfrm>
            <a:custGeom>
              <a:avLst/>
              <a:gdLst/>
              <a:ahLst/>
              <a:cxnLst/>
              <a:rect l="l" t="t" r="r" b="b"/>
              <a:pathLst>
                <a:path w="96519" h="382904">
                  <a:moveTo>
                    <a:pt x="96012" y="0"/>
                  </a:moveTo>
                  <a:lnTo>
                    <a:pt x="0" y="0"/>
                  </a:lnTo>
                  <a:lnTo>
                    <a:pt x="0" y="382523"/>
                  </a:lnTo>
                  <a:lnTo>
                    <a:pt x="96012" y="382523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30295" y="375208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20">
                  <a:moveTo>
                    <a:pt x="198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9812" y="19812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04971" y="3416808"/>
              <a:ext cx="94615" cy="382905"/>
            </a:xfrm>
            <a:custGeom>
              <a:avLst/>
              <a:gdLst/>
              <a:ahLst/>
              <a:cxnLst/>
              <a:rect l="l" t="t" r="r" b="b"/>
              <a:pathLst>
                <a:path w="94614" h="382904">
                  <a:moveTo>
                    <a:pt x="94487" y="0"/>
                  </a:moveTo>
                  <a:lnTo>
                    <a:pt x="0" y="0"/>
                  </a:lnTo>
                  <a:lnTo>
                    <a:pt x="0" y="382523"/>
                  </a:lnTo>
                  <a:lnTo>
                    <a:pt x="94487" y="38252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0023" y="3752088"/>
              <a:ext cx="21590" cy="20320"/>
            </a:xfrm>
            <a:custGeom>
              <a:avLst/>
              <a:gdLst/>
              <a:ahLst/>
              <a:cxnLst/>
              <a:rect l="l" t="t" r="r" b="b"/>
              <a:pathLst>
                <a:path w="21589" h="20320">
                  <a:moveTo>
                    <a:pt x="2133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21336" y="1981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16223" y="3416808"/>
              <a:ext cx="94615" cy="382905"/>
            </a:xfrm>
            <a:custGeom>
              <a:avLst/>
              <a:gdLst/>
              <a:ahLst/>
              <a:cxnLst/>
              <a:rect l="l" t="t" r="r" b="b"/>
              <a:pathLst>
                <a:path w="94614" h="382904">
                  <a:moveTo>
                    <a:pt x="94487" y="0"/>
                  </a:moveTo>
                  <a:lnTo>
                    <a:pt x="0" y="0"/>
                  </a:lnTo>
                  <a:lnTo>
                    <a:pt x="0" y="382523"/>
                  </a:lnTo>
                  <a:lnTo>
                    <a:pt x="94487" y="38252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2800" y="375208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98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9812" y="19812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29967" y="2351277"/>
              <a:ext cx="1203960" cy="1065530"/>
            </a:xfrm>
            <a:custGeom>
              <a:avLst/>
              <a:gdLst/>
              <a:ahLst/>
              <a:cxnLst/>
              <a:rect l="l" t="t" r="r" b="b"/>
              <a:pathLst>
                <a:path w="1203960" h="1065529">
                  <a:moveTo>
                    <a:pt x="1159509" y="989076"/>
                  </a:moveTo>
                  <a:lnTo>
                    <a:pt x="1127759" y="989076"/>
                  </a:lnTo>
                  <a:lnTo>
                    <a:pt x="1165859" y="1065276"/>
                  </a:lnTo>
                  <a:lnTo>
                    <a:pt x="1197609" y="1001776"/>
                  </a:lnTo>
                  <a:lnTo>
                    <a:pt x="1159509" y="1001776"/>
                  </a:lnTo>
                  <a:lnTo>
                    <a:pt x="1159509" y="989076"/>
                  </a:lnTo>
                  <a:close/>
                </a:path>
                <a:path w="1203960" h="1065529">
                  <a:moveTo>
                    <a:pt x="1159509" y="6350"/>
                  </a:moveTo>
                  <a:lnTo>
                    <a:pt x="1159509" y="1001776"/>
                  </a:lnTo>
                  <a:lnTo>
                    <a:pt x="1172209" y="1001776"/>
                  </a:lnTo>
                  <a:lnTo>
                    <a:pt x="1172209" y="12700"/>
                  </a:lnTo>
                  <a:lnTo>
                    <a:pt x="1165859" y="12700"/>
                  </a:lnTo>
                  <a:lnTo>
                    <a:pt x="1159509" y="6350"/>
                  </a:lnTo>
                  <a:close/>
                </a:path>
                <a:path w="1203960" h="1065529">
                  <a:moveTo>
                    <a:pt x="1203959" y="989076"/>
                  </a:moveTo>
                  <a:lnTo>
                    <a:pt x="1172209" y="989076"/>
                  </a:lnTo>
                  <a:lnTo>
                    <a:pt x="1172209" y="1001776"/>
                  </a:lnTo>
                  <a:lnTo>
                    <a:pt x="1197609" y="1001776"/>
                  </a:lnTo>
                  <a:lnTo>
                    <a:pt x="1203959" y="989076"/>
                  </a:lnTo>
                  <a:close/>
                </a:path>
                <a:path w="1203960" h="1065529">
                  <a:moveTo>
                    <a:pt x="116941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59509" y="12700"/>
                  </a:lnTo>
                  <a:lnTo>
                    <a:pt x="1159509" y="6350"/>
                  </a:lnTo>
                  <a:lnTo>
                    <a:pt x="1172209" y="6350"/>
                  </a:lnTo>
                  <a:lnTo>
                    <a:pt x="1172209" y="2794"/>
                  </a:lnTo>
                  <a:lnTo>
                    <a:pt x="1169415" y="0"/>
                  </a:lnTo>
                  <a:close/>
                </a:path>
                <a:path w="1203960" h="1065529">
                  <a:moveTo>
                    <a:pt x="1172209" y="6350"/>
                  </a:moveTo>
                  <a:lnTo>
                    <a:pt x="1159509" y="6350"/>
                  </a:lnTo>
                  <a:lnTo>
                    <a:pt x="1165859" y="12700"/>
                  </a:lnTo>
                  <a:lnTo>
                    <a:pt x="1172209" y="12700"/>
                  </a:lnTo>
                  <a:lnTo>
                    <a:pt x="1172209" y="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83535" y="3874134"/>
            <a:ext cx="626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A6A6A6"/>
                </a:solidFill>
                <a:latin typeface="Segoe UI Semibold"/>
                <a:cs typeface="Segoe UI Semibold"/>
              </a:rPr>
              <a:t>Telephony Server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59122" y="3868039"/>
            <a:ext cx="4718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A6A6A6"/>
                </a:solidFill>
                <a:latin typeface="Segoe UI Semibold"/>
                <a:cs typeface="Segoe UI Semibold"/>
              </a:rPr>
              <a:t>Azure </a:t>
            </a:r>
            <a:r>
              <a:rPr sz="1000" b="1" spc="-20" dirty="0">
                <a:solidFill>
                  <a:srgbClr val="A6A6A6"/>
                </a:solidFill>
                <a:latin typeface="Segoe UI Semibold"/>
                <a:cs typeface="Segoe UI Semibold"/>
              </a:rPr>
              <a:t>Storage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35523" y="2471927"/>
            <a:ext cx="2680970" cy="2357755"/>
          </a:xfrm>
          <a:custGeom>
            <a:avLst/>
            <a:gdLst/>
            <a:ahLst/>
            <a:cxnLst/>
            <a:rect l="l" t="t" r="r" b="b"/>
            <a:pathLst>
              <a:path w="2680970" h="2357754">
                <a:moveTo>
                  <a:pt x="0" y="487934"/>
                </a:moveTo>
                <a:lnTo>
                  <a:pt x="2233" y="440940"/>
                </a:lnTo>
                <a:lnTo>
                  <a:pt x="8797" y="395210"/>
                </a:lnTo>
                <a:lnTo>
                  <a:pt x="19487" y="350950"/>
                </a:lnTo>
                <a:lnTo>
                  <a:pt x="34100" y="308362"/>
                </a:lnTo>
                <a:lnTo>
                  <a:pt x="52429" y="267653"/>
                </a:lnTo>
                <a:lnTo>
                  <a:pt x="74272" y="229025"/>
                </a:lnTo>
                <a:lnTo>
                  <a:pt x="99423" y="192684"/>
                </a:lnTo>
                <a:lnTo>
                  <a:pt x="127678" y="158833"/>
                </a:lnTo>
                <a:lnTo>
                  <a:pt x="158833" y="127678"/>
                </a:lnTo>
                <a:lnTo>
                  <a:pt x="192684" y="99423"/>
                </a:lnTo>
                <a:lnTo>
                  <a:pt x="229025" y="74272"/>
                </a:lnTo>
                <a:lnTo>
                  <a:pt x="267653" y="52429"/>
                </a:lnTo>
                <a:lnTo>
                  <a:pt x="308362" y="34100"/>
                </a:lnTo>
                <a:lnTo>
                  <a:pt x="350950" y="19487"/>
                </a:lnTo>
                <a:lnTo>
                  <a:pt x="395210" y="8797"/>
                </a:lnTo>
                <a:lnTo>
                  <a:pt x="440940" y="2233"/>
                </a:lnTo>
                <a:lnTo>
                  <a:pt x="487934" y="0"/>
                </a:lnTo>
                <a:lnTo>
                  <a:pt x="2192781" y="0"/>
                </a:lnTo>
                <a:lnTo>
                  <a:pt x="2239775" y="2233"/>
                </a:lnTo>
                <a:lnTo>
                  <a:pt x="2285505" y="8797"/>
                </a:lnTo>
                <a:lnTo>
                  <a:pt x="2329765" y="19487"/>
                </a:lnTo>
                <a:lnTo>
                  <a:pt x="2372353" y="34100"/>
                </a:lnTo>
                <a:lnTo>
                  <a:pt x="2413062" y="52429"/>
                </a:lnTo>
                <a:lnTo>
                  <a:pt x="2451690" y="74272"/>
                </a:lnTo>
                <a:lnTo>
                  <a:pt x="2488031" y="99423"/>
                </a:lnTo>
                <a:lnTo>
                  <a:pt x="2521882" y="127678"/>
                </a:lnTo>
                <a:lnTo>
                  <a:pt x="2553037" y="158833"/>
                </a:lnTo>
                <a:lnTo>
                  <a:pt x="2581292" y="192684"/>
                </a:lnTo>
                <a:lnTo>
                  <a:pt x="2606443" y="229025"/>
                </a:lnTo>
                <a:lnTo>
                  <a:pt x="2628286" y="267653"/>
                </a:lnTo>
                <a:lnTo>
                  <a:pt x="2646615" y="308362"/>
                </a:lnTo>
                <a:lnTo>
                  <a:pt x="2661228" y="350950"/>
                </a:lnTo>
                <a:lnTo>
                  <a:pt x="2671918" y="395210"/>
                </a:lnTo>
                <a:lnTo>
                  <a:pt x="2678482" y="440940"/>
                </a:lnTo>
                <a:lnTo>
                  <a:pt x="2680716" y="487934"/>
                </a:lnTo>
                <a:lnTo>
                  <a:pt x="2680716" y="1869694"/>
                </a:lnTo>
                <a:lnTo>
                  <a:pt x="2678482" y="1916687"/>
                </a:lnTo>
                <a:lnTo>
                  <a:pt x="2671918" y="1962417"/>
                </a:lnTo>
                <a:lnTo>
                  <a:pt x="2661228" y="2006677"/>
                </a:lnTo>
                <a:lnTo>
                  <a:pt x="2646615" y="2049265"/>
                </a:lnTo>
                <a:lnTo>
                  <a:pt x="2628286" y="2089974"/>
                </a:lnTo>
                <a:lnTo>
                  <a:pt x="2606443" y="2128602"/>
                </a:lnTo>
                <a:lnTo>
                  <a:pt x="2581292" y="2164943"/>
                </a:lnTo>
                <a:lnTo>
                  <a:pt x="2553037" y="2198794"/>
                </a:lnTo>
                <a:lnTo>
                  <a:pt x="2521882" y="2229949"/>
                </a:lnTo>
                <a:lnTo>
                  <a:pt x="2488031" y="2258204"/>
                </a:lnTo>
                <a:lnTo>
                  <a:pt x="2451690" y="2283355"/>
                </a:lnTo>
                <a:lnTo>
                  <a:pt x="2413062" y="2305198"/>
                </a:lnTo>
                <a:lnTo>
                  <a:pt x="2372353" y="2323527"/>
                </a:lnTo>
                <a:lnTo>
                  <a:pt x="2329765" y="2338140"/>
                </a:lnTo>
                <a:lnTo>
                  <a:pt x="2285505" y="2348830"/>
                </a:lnTo>
                <a:lnTo>
                  <a:pt x="2239775" y="2355394"/>
                </a:lnTo>
                <a:lnTo>
                  <a:pt x="2192781" y="2357628"/>
                </a:lnTo>
                <a:lnTo>
                  <a:pt x="487934" y="2357628"/>
                </a:lnTo>
                <a:lnTo>
                  <a:pt x="440940" y="2355394"/>
                </a:lnTo>
                <a:lnTo>
                  <a:pt x="395210" y="2348830"/>
                </a:lnTo>
                <a:lnTo>
                  <a:pt x="350950" y="2338140"/>
                </a:lnTo>
                <a:lnTo>
                  <a:pt x="308362" y="2323527"/>
                </a:lnTo>
                <a:lnTo>
                  <a:pt x="267653" y="2305198"/>
                </a:lnTo>
                <a:lnTo>
                  <a:pt x="229025" y="2283355"/>
                </a:lnTo>
                <a:lnTo>
                  <a:pt x="192684" y="2258204"/>
                </a:lnTo>
                <a:lnTo>
                  <a:pt x="158833" y="2229949"/>
                </a:lnTo>
                <a:lnTo>
                  <a:pt x="127678" y="2198794"/>
                </a:lnTo>
                <a:lnTo>
                  <a:pt x="99423" y="2164943"/>
                </a:lnTo>
                <a:lnTo>
                  <a:pt x="74272" y="2128602"/>
                </a:lnTo>
                <a:lnTo>
                  <a:pt x="52429" y="2089974"/>
                </a:lnTo>
                <a:lnTo>
                  <a:pt x="34100" y="2049265"/>
                </a:lnTo>
                <a:lnTo>
                  <a:pt x="19487" y="2006677"/>
                </a:lnTo>
                <a:lnTo>
                  <a:pt x="8797" y="1962417"/>
                </a:lnTo>
                <a:lnTo>
                  <a:pt x="2233" y="1916687"/>
                </a:lnTo>
                <a:lnTo>
                  <a:pt x="0" y="1869694"/>
                </a:lnTo>
                <a:lnTo>
                  <a:pt x="0" y="487934"/>
                </a:lnTo>
                <a:close/>
              </a:path>
            </a:pathLst>
          </a:custGeom>
          <a:ln w="9525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50814" y="4326128"/>
            <a:ext cx="18503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Cognitive</a:t>
            </a:r>
            <a:r>
              <a:rPr sz="1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Services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–</a:t>
            </a:r>
            <a:endParaRPr sz="10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Speech</a:t>
            </a:r>
            <a:r>
              <a:rPr sz="1000" b="1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&amp;</a:t>
            </a:r>
            <a:r>
              <a:rPr sz="10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OpenAI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Service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17411" y="2572893"/>
            <a:ext cx="10718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Intelligent</a:t>
            </a:r>
            <a:endParaRPr sz="1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Transcription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67400" y="3329940"/>
            <a:ext cx="1088390" cy="367665"/>
            <a:chOff x="5867400" y="3329940"/>
            <a:chExt cx="1088390" cy="36766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3329940"/>
              <a:ext cx="365760" cy="36728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25768" y="3514344"/>
              <a:ext cx="430530" cy="76200"/>
            </a:xfrm>
            <a:custGeom>
              <a:avLst/>
              <a:gdLst/>
              <a:ahLst/>
              <a:cxnLst/>
              <a:rect l="l" t="t" r="r" b="b"/>
              <a:pathLst>
                <a:path w="430529" h="76200">
                  <a:moveTo>
                    <a:pt x="353822" y="0"/>
                  </a:moveTo>
                  <a:lnTo>
                    <a:pt x="353822" y="76200"/>
                  </a:lnTo>
                  <a:lnTo>
                    <a:pt x="417322" y="44450"/>
                  </a:lnTo>
                  <a:lnTo>
                    <a:pt x="366522" y="44450"/>
                  </a:lnTo>
                  <a:lnTo>
                    <a:pt x="366522" y="31750"/>
                  </a:lnTo>
                  <a:lnTo>
                    <a:pt x="417322" y="31750"/>
                  </a:lnTo>
                  <a:lnTo>
                    <a:pt x="353822" y="0"/>
                  </a:lnTo>
                  <a:close/>
                </a:path>
                <a:path w="430529" h="76200">
                  <a:moveTo>
                    <a:pt x="3538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53822" y="44450"/>
                  </a:lnTo>
                  <a:lnTo>
                    <a:pt x="353822" y="31750"/>
                  </a:lnTo>
                  <a:close/>
                </a:path>
                <a:path w="430529" h="76200">
                  <a:moveTo>
                    <a:pt x="417322" y="31750"/>
                  </a:moveTo>
                  <a:lnTo>
                    <a:pt x="366522" y="31750"/>
                  </a:lnTo>
                  <a:lnTo>
                    <a:pt x="366522" y="44450"/>
                  </a:lnTo>
                  <a:lnTo>
                    <a:pt x="417322" y="44450"/>
                  </a:lnTo>
                  <a:lnTo>
                    <a:pt x="430022" y="38100"/>
                  </a:lnTo>
                  <a:lnTo>
                    <a:pt x="417322" y="31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598414" y="3794252"/>
            <a:ext cx="9061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Speech-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to-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Text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67804" y="3429761"/>
            <a:ext cx="82994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OpenAI Service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02495" y="1874520"/>
            <a:ext cx="1976755" cy="1777364"/>
          </a:xfrm>
          <a:custGeom>
            <a:avLst/>
            <a:gdLst/>
            <a:ahLst/>
            <a:cxnLst/>
            <a:rect l="l" t="t" r="r" b="b"/>
            <a:pathLst>
              <a:path w="1976754" h="1777364">
                <a:moveTo>
                  <a:pt x="0" y="367791"/>
                </a:moveTo>
                <a:lnTo>
                  <a:pt x="2864" y="321642"/>
                </a:lnTo>
                <a:lnTo>
                  <a:pt x="11228" y="277207"/>
                </a:lnTo>
                <a:lnTo>
                  <a:pt x="24747" y="234831"/>
                </a:lnTo>
                <a:lnTo>
                  <a:pt x="43078" y="194858"/>
                </a:lnTo>
                <a:lnTo>
                  <a:pt x="65875" y="157632"/>
                </a:lnTo>
                <a:lnTo>
                  <a:pt x="92796" y="123496"/>
                </a:lnTo>
                <a:lnTo>
                  <a:pt x="123496" y="92796"/>
                </a:lnTo>
                <a:lnTo>
                  <a:pt x="157632" y="65875"/>
                </a:lnTo>
                <a:lnTo>
                  <a:pt x="194858" y="43078"/>
                </a:lnTo>
                <a:lnTo>
                  <a:pt x="234831" y="24747"/>
                </a:lnTo>
                <a:lnTo>
                  <a:pt x="277207" y="11228"/>
                </a:lnTo>
                <a:lnTo>
                  <a:pt x="321642" y="2864"/>
                </a:lnTo>
                <a:lnTo>
                  <a:pt x="367792" y="0"/>
                </a:lnTo>
                <a:lnTo>
                  <a:pt x="1608835" y="0"/>
                </a:lnTo>
                <a:lnTo>
                  <a:pt x="1654985" y="2864"/>
                </a:lnTo>
                <a:lnTo>
                  <a:pt x="1699420" y="11228"/>
                </a:lnTo>
                <a:lnTo>
                  <a:pt x="1741796" y="24747"/>
                </a:lnTo>
                <a:lnTo>
                  <a:pt x="1781769" y="43078"/>
                </a:lnTo>
                <a:lnTo>
                  <a:pt x="1818995" y="65875"/>
                </a:lnTo>
                <a:lnTo>
                  <a:pt x="1853131" y="92796"/>
                </a:lnTo>
                <a:lnTo>
                  <a:pt x="1883831" y="123496"/>
                </a:lnTo>
                <a:lnTo>
                  <a:pt x="1910752" y="157632"/>
                </a:lnTo>
                <a:lnTo>
                  <a:pt x="1933549" y="194858"/>
                </a:lnTo>
                <a:lnTo>
                  <a:pt x="1951880" y="234831"/>
                </a:lnTo>
                <a:lnTo>
                  <a:pt x="1965399" y="277207"/>
                </a:lnTo>
                <a:lnTo>
                  <a:pt x="1973763" y="321642"/>
                </a:lnTo>
                <a:lnTo>
                  <a:pt x="1976627" y="367791"/>
                </a:lnTo>
                <a:lnTo>
                  <a:pt x="1976627" y="1409191"/>
                </a:lnTo>
                <a:lnTo>
                  <a:pt x="1973763" y="1455341"/>
                </a:lnTo>
                <a:lnTo>
                  <a:pt x="1965399" y="1499776"/>
                </a:lnTo>
                <a:lnTo>
                  <a:pt x="1951880" y="1542152"/>
                </a:lnTo>
                <a:lnTo>
                  <a:pt x="1933549" y="1582125"/>
                </a:lnTo>
                <a:lnTo>
                  <a:pt x="1910752" y="1619351"/>
                </a:lnTo>
                <a:lnTo>
                  <a:pt x="1883831" y="1653487"/>
                </a:lnTo>
                <a:lnTo>
                  <a:pt x="1853131" y="1684187"/>
                </a:lnTo>
                <a:lnTo>
                  <a:pt x="1818995" y="1711108"/>
                </a:lnTo>
                <a:lnTo>
                  <a:pt x="1781769" y="1733905"/>
                </a:lnTo>
                <a:lnTo>
                  <a:pt x="1741796" y="1752236"/>
                </a:lnTo>
                <a:lnTo>
                  <a:pt x="1699420" y="1765755"/>
                </a:lnTo>
                <a:lnTo>
                  <a:pt x="1654985" y="1774119"/>
                </a:lnTo>
                <a:lnTo>
                  <a:pt x="1608835" y="1776983"/>
                </a:lnTo>
                <a:lnTo>
                  <a:pt x="367792" y="1776983"/>
                </a:lnTo>
                <a:lnTo>
                  <a:pt x="321642" y="1774119"/>
                </a:lnTo>
                <a:lnTo>
                  <a:pt x="277207" y="1765755"/>
                </a:lnTo>
                <a:lnTo>
                  <a:pt x="234831" y="1752236"/>
                </a:lnTo>
                <a:lnTo>
                  <a:pt x="194858" y="1733905"/>
                </a:lnTo>
                <a:lnTo>
                  <a:pt x="157632" y="1711108"/>
                </a:lnTo>
                <a:lnTo>
                  <a:pt x="123496" y="1684187"/>
                </a:lnTo>
                <a:lnTo>
                  <a:pt x="92796" y="1653487"/>
                </a:lnTo>
                <a:lnTo>
                  <a:pt x="65875" y="1619351"/>
                </a:lnTo>
                <a:lnTo>
                  <a:pt x="43078" y="1582125"/>
                </a:lnTo>
                <a:lnTo>
                  <a:pt x="24747" y="1542152"/>
                </a:lnTo>
                <a:lnTo>
                  <a:pt x="11228" y="1499776"/>
                </a:lnTo>
                <a:lnTo>
                  <a:pt x="2864" y="1455341"/>
                </a:lnTo>
                <a:lnTo>
                  <a:pt x="0" y="1409191"/>
                </a:lnTo>
                <a:lnTo>
                  <a:pt x="0" y="367791"/>
                </a:lnTo>
                <a:close/>
              </a:path>
            </a:pathLst>
          </a:custGeom>
          <a:ln w="9524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686670" y="3173729"/>
            <a:ext cx="1209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Conversation</a:t>
            </a:r>
            <a:r>
              <a:rPr sz="1000" b="1" spc="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Trends</a:t>
            </a:r>
            <a:endParaRPr sz="1000">
              <a:latin typeface="Segoe UI Semibold"/>
              <a:cs typeface="Segoe UI Semibold"/>
            </a:endParaRPr>
          </a:p>
          <a:p>
            <a:pPr marL="635" algn="ctr">
              <a:lnSpc>
                <a:spcPct val="100000"/>
              </a:lnSpc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&amp;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Insights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10090" y="1930349"/>
            <a:ext cx="136271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Segoe UI Semibold"/>
                <a:cs typeface="Segoe UI Semibold"/>
              </a:rPr>
              <a:t>PowerBI</a:t>
            </a:r>
            <a:r>
              <a:rPr sz="1400" b="1" spc="-9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Insights</a:t>
            </a:r>
            <a:endParaRPr sz="1400">
              <a:latin typeface="Segoe UI Semibold"/>
              <a:cs typeface="Segoe UI Semibold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solidFill>
                  <a:srgbClr val="FFFFFF"/>
                </a:solidFill>
                <a:latin typeface="Segoe UI Semibold"/>
                <a:cs typeface="Segoe UI Semibold"/>
              </a:rPr>
              <a:t>(near</a:t>
            </a:r>
            <a:r>
              <a:rPr sz="1050" b="1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real-time)</a:t>
            </a:r>
            <a:endParaRPr sz="1050">
              <a:latin typeface="Segoe UI Semibold"/>
              <a:cs typeface="Segoe UI Semi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99688" y="3613403"/>
            <a:ext cx="430530" cy="76200"/>
          </a:xfrm>
          <a:custGeom>
            <a:avLst/>
            <a:gdLst/>
            <a:ahLst/>
            <a:cxnLst/>
            <a:rect l="l" t="t" r="r" b="b"/>
            <a:pathLst>
              <a:path w="430529" h="76200">
                <a:moveTo>
                  <a:pt x="353822" y="0"/>
                </a:moveTo>
                <a:lnTo>
                  <a:pt x="353822" y="76200"/>
                </a:lnTo>
                <a:lnTo>
                  <a:pt x="417322" y="44450"/>
                </a:lnTo>
                <a:lnTo>
                  <a:pt x="366522" y="44450"/>
                </a:lnTo>
                <a:lnTo>
                  <a:pt x="366522" y="31750"/>
                </a:lnTo>
                <a:lnTo>
                  <a:pt x="417322" y="31750"/>
                </a:lnTo>
                <a:lnTo>
                  <a:pt x="353822" y="0"/>
                </a:lnTo>
                <a:close/>
              </a:path>
              <a:path w="430529" h="76200">
                <a:moveTo>
                  <a:pt x="35382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3822" y="44450"/>
                </a:lnTo>
                <a:lnTo>
                  <a:pt x="353822" y="31750"/>
                </a:lnTo>
                <a:close/>
              </a:path>
              <a:path w="430529" h="76200">
                <a:moveTo>
                  <a:pt x="417322" y="31750"/>
                </a:moveTo>
                <a:lnTo>
                  <a:pt x="366522" y="31750"/>
                </a:lnTo>
                <a:lnTo>
                  <a:pt x="366522" y="44450"/>
                </a:lnTo>
                <a:lnTo>
                  <a:pt x="417322" y="44450"/>
                </a:lnTo>
                <a:lnTo>
                  <a:pt x="430022" y="38100"/>
                </a:lnTo>
                <a:lnTo>
                  <a:pt x="417322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5279" y="3377184"/>
            <a:ext cx="498348" cy="49682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833620" y="3239261"/>
            <a:ext cx="368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Audio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Files</a:t>
            </a:r>
            <a:endParaRPr sz="1000">
              <a:latin typeface="Segoe UI Semibold"/>
              <a:cs typeface="Segoe UI Semibold"/>
            </a:endParaRP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076" y="2456688"/>
            <a:ext cx="1129283" cy="635508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9314688" y="3872484"/>
            <a:ext cx="1976755" cy="1778635"/>
          </a:xfrm>
          <a:custGeom>
            <a:avLst/>
            <a:gdLst/>
            <a:ahLst/>
            <a:cxnLst/>
            <a:rect l="l" t="t" r="r" b="b"/>
            <a:pathLst>
              <a:path w="1976754" h="1778635">
                <a:moveTo>
                  <a:pt x="0" y="368046"/>
                </a:moveTo>
                <a:lnTo>
                  <a:pt x="2868" y="321892"/>
                </a:lnTo>
                <a:lnTo>
                  <a:pt x="11244" y="277445"/>
                </a:lnTo>
                <a:lnTo>
                  <a:pt x="24781" y="235051"/>
                </a:lnTo>
                <a:lnTo>
                  <a:pt x="43135" y="195055"/>
                </a:lnTo>
                <a:lnTo>
                  <a:pt x="65959" y="157802"/>
                </a:lnTo>
                <a:lnTo>
                  <a:pt x="92909" y="123638"/>
                </a:lnTo>
                <a:lnTo>
                  <a:pt x="123638" y="92909"/>
                </a:lnTo>
                <a:lnTo>
                  <a:pt x="157802" y="65959"/>
                </a:lnTo>
                <a:lnTo>
                  <a:pt x="195055" y="43135"/>
                </a:lnTo>
                <a:lnTo>
                  <a:pt x="235051" y="24781"/>
                </a:lnTo>
                <a:lnTo>
                  <a:pt x="277445" y="11244"/>
                </a:lnTo>
                <a:lnTo>
                  <a:pt x="321892" y="2868"/>
                </a:lnTo>
                <a:lnTo>
                  <a:pt x="368045" y="0"/>
                </a:lnTo>
                <a:lnTo>
                  <a:pt x="1608581" y="0"/>
                </a:lnTo>
                <a:lnTo>
                  <a:pt x="1654735" y="2868"/>
                </a:lnTo>
                <a:lnTo>
                  <a:pt x="1699182" y="11244"/>
                </a:lnTo>
                <a:lnTo>
                  <a:pt x="1741576" y="24781"/>
                </a:lnTo>
                <a:lnTo>
                  <a:pt x="1781572" y="43135"/>
                </a:lnTo>
                <a:lnTo>
                  <a:pt x="1818825" y="65959"/>
                </a:lnTo>
                <a:lnTo>
                  <a:pt x="1852989" y="92909"/>
                </a:lnTo>
                <a:lnTo>
                  <a:pt x="1883718" y="123638"/>
                </a:lnTo>
                <a:lnTo>
                  <a:pt x="1910668" y="157802"/>
                </a:lnTo>
                <a:lnTo>
                  <a:pt x="1933492" y="195055"/>
                </a:lnTo>
                <a:lnTo>
                  <a:pt x="1951846" y="235051"/>
                </a:lnTo>
                <a:lnTo>
                  <a:pt x="1965383" y="277445"/>
                </a:lnTo>
                <a:lnTo>
                  <a:pt x="1973759" y="321892"/>
                </a:lnTo>
                <a:lnTo>
                  <a:pt x="1976627" y="368046"/>
                </a:lnTo>
                <a:lnTo>
                  <a:pt x="1976627" y="1410462"/>
                </a:lnTo>
                <a:lnTo>
                  <a:pt x="1973759" y="1456615"/>
                </a:lnTo>
                <a:lnTo>
                  <a:pt x="1965383" y="1501062"/>
                </a:lnTo>
                <a:lnTo>
                  <a:pt x="1951846" y="1543456"/>
                </a:lnTo>
                <a:lnTo>
                  <a:pt x="1933492" y="1583452"/>
                </a:lnTo>
                <a:lnTo>
                  <a:pt x="1910668" y="1620705"/>
                </a:lnTo>
                <a:lnTo>
                  <a:pt x="1883718" y="1654869"/>
                </a:lnTo>
                <a:lnTo>
                  <a:pt x="1852989" y="1685598"/>
                </a:lnTo>
                <a:lnTo>
                  <a:pt x="1818825" y="1712548"/>
                </a:lnTo>
                <a:lnTo>
                  <a:pt x="1781572" y="1735372"/>
                </a:lnTo>
                <a:lnTo>
                  <a:pt x="1741576" y="1753726"/>
                </a:lnTo>
                <a:lnTo>
                  <a:pt x="1699182" y="1767263"/>
                </a:lnTo>
                <a:lnTo>
                  <a:pt x="1654735" y="1775639"/>
                </a:lnTo>
                <a:lnTo>
                  <a:pt x="1608581" y="1778508"/>
                </a:lnTo>
                <a:lnTo>
                  <a:pt x="368045" y="1778508"/>
                </a:lnTo>
                <a:lnTo>
                  <a:pt x="321892" y="1775639"/>
                </a:lnTo>
                <a:lnTo>
                  <a:pt x="277445" y="1767263"/>
                </a:lnTo>
                <a:lnTo>
                  <a:pt x="235051" y="1753726"/>
                </a:lnTo>
                <a:lnTo>
                  <a:pt x="195055" y="1735372"/>
                </a:lnTo>
                <a:lnTo>
                  <a:pt x="157802" y="1712548"/>
                </a:lnTo>
                <a:lnTo>
                  <a:pt x="123638" y="1685598"/>
                </a:lnTo>
                <a:lnTo>
                  <a:pt x="92909" y="1654869"/>
                </a:lnTo>
                <a:lnTo>
                  <a:pt x="65959" y="1620705"/>
                </a:lnTo>
                <a:lnTo>
                  <a:pt x="43135" y="1583452"/>
                </a:lnTo>
                <a:lnTo>
                  <a:pt x="24781" y="1543456"/>
                </a:lnTo>
                <a:lnTo>
                  <a:pt x="11244" y="1501062"/>
                </a:lnTo>
                <a:lnTo>
                  <a:pt x="2868" y="1456615"/>
                </a:lnTo>
                <a:lnTo>
                  <a:pt x="0" y="1410462"/>
                </a:lnTo>
                <a:lnTo>
                  <a:pt x="0" y="368046"/>
                </a:lnTo>
                <a:close/>
              </a:path>
            </a:pathLst>
          </a:custGeom>
          <a:ln w="9525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477502" y="5173471"/>
            <a:ext cx="16503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Detailed</a:t>
            </a:r>
            <a:r>
              <a:rPr sz="10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call</a:t>
            </a:r>
            <a:r>
              <a:rPr sz="10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history</a:t>
            </a:r>
            <a:r>
              <a:rPr sz="10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incl.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summaries,</a:t>
            </a:r>
            <a:r>
              <a:rPr sz="10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call</a:t>
            </a:r>
            <a:r>
              <a:rPr sz="10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reasons,</a:t>
            </a:r>
            <a:r>
              <a:rPr sz="10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etc.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94468" y="3995673"/>
            <a:ext cx="412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CRM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21823" y="4443984"/>
            <a:ext cx="544195" cy="599440"/>
            <a:chOff x="10021823" y="4443984"/>
            <a:chExt cx="544195" cy="599440"/>
          </a:xfrm>
        </p:grpSpPr>
        <p:sp>
          <p:nvSpPr>
            <p:cNvPr id="52" name="object 52"/>
            <p:cNvSpPr/>
            <p:nvPr/>
          </p:nvSpPr>
          <p:spPr>
            <a:xfrm>
              <a:off x="10094975" y="4907280"/>
              <a:ext cx="265430" cy="135890"/>
            </a:xfrm>
            <a:custGeom>
              <a:avLst/>
              <a:gdLst/>
              <a:ahLst/>
              <a:cxnLst/>
              <a:rect l="l" t="t" r="r" b="b"/>
              <a:pathLst>
                <a:path w="265429" h="135889">
                  <a:moveTo>
                    <a:pt x="205485" y="0"/>
                  </a:moveTo>
                  <a:lnTo>
                    <a:pt x="61468" y="0"/>
                  </a:lnTo>
                  <a:lnTo>
                    <a:pt x="37772" y="4927"/>
                  </a:lnTo>
                  <a:lnTo>
                    <a:pt x="18208" y="18272"/>
                  </a:lnTo>
                  <a:lnTo>
                    <a:pt x="4907" y="37879"/>
                  </a:lnTo>
                  <a:lnTo>
                    <a:pt x="0" y="61595"/>
                  </a:lnTo>
                  <a:lnTo>
                    <a:pt x="0" y="135636"/>
                  </a:lnTo>
                  <a:lnTo>
                    <a:pt x="265175" y="135636"/>
                  </a:lnTo>
                  <a:lnTo>
                    <a:pt x="265175" y="61595"/>
                  </a:lnTo>
                  <a:lnTo>
                    <a:pt x="260546" y="37879"/>
                  </a:lnTo>
                  <a:lnTo>
                    <a:pt x="247856" y="18272"/>
                  </a:lnTo>
                  <a:lnTo>
                    <a:pt x="228903" y="4927"/>
                  </a:lnTo>
                  <a:lnTo>
                    <a:pt x="205485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62031" y="4745736"/>
              <a:ext cx="131064" cy="1310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299191" y="4844796"/>
              <a:ext cx="266700" cy="135890"/>
            </a:xfrm>
            <a:custGeom>
              <a:avLst/>
              <a:gdLst/>
              <a:ahLst/>
              <a:cxnLst/>
              <a:rect l="l" t="t" r="r" b="b"/>
              <a:pathLst>
                <a:path w="266700" h="135889">
                  <a:moveTo>
                    <a:pt x="206628" y="0"/>
                  </a:moveTo>
                  <a:lnTo>
                    <a:pt x="61849" y="0"/>
                  </a:lnTo>
                  <a:lnTo>
                    <a:pt x="38040" y="4927"/>
                  </a:lnTo>
                  <a:lnTo>
                    <a:pt x="18351" y="18272"/>
                  </a:lnTo>
                  <a:lnTo>
                    <a:pt x="4949" y="37879"/>
                  </a:lnTo>
                  <a:lnTo>
                    <a:pt x="0" y="61594"/>
                  </a:lnTo>
                  <a:lnTo>
                    <a:pt x="0" y="135635"/>
                  </a:lnTo>
                  <a:lnTo>
                    <a:pt x="266700" y="135635"/>
                  </a:lnTo>
                  <a:lnTo>
                    <a:pt x="266700" y="61594"/>
                  </a:lnTo>
                  <a:lnTo>
                    <a:pt x="262028" y="37879"/>
                  </a:lnTo>
                  <a:lnTo>
                    <a:pt x="249237" y="18272"/>
                  </a:lnTo>
                  <a:lnTo>
                    <a:pt x="230159" y="4927"/>
                  </a:lnTo>
                  <a:lnTo>
                    <a:pt x="206628" y="0"/>
                  </a:lnTo>
                  <a:close/>
                </a:path>
              </a:pathLst>
            </a:custGeom>
            <a:solidFill>
              <a:srgbClr val="95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66247" y="4683252"/>
              <a:ext cx="132587" cy="12954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021824" y="4443984"/>
              <a:ext cx="340360" cy="536575"/>
            </a:xfrm>
            <a:custGeom>
              <a:avLst/>
              <a:gdLst/>
              <a:ahLst/>
              <a:cxnLst/>
              <a:rect l="l" t="t" r="r" b="b"/>
              <a:pathLst>
                <a:path w="340359" h="536575">
                  <a:moveTo>
                    <a:pt x="303276" y="53340"/>
                  </a:moveTo>
                  <a:lnTo>
                    <a:pt x="299085" y="32575"/>
                  </a:lnTo>
                  <a:lnTo>
                    <a:pt x="287655" y="15621"/>
                  </a:lnTo>
                  <a:lnTo>
                    <a:pt x="270700" y="4191"/>
                  </a:lnTo>
                  <a:lnTo>
                    <a:pt x="249936" y="0"/>
                  </a:lnTo>
                  <a:lnTo>
                    <a:pt x="53340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40"/>
                  </a:lnTo>
                  <a:lnTo>
                    <a:pt x="0" y="169164"/>
                  </a:lnTo>
                  <a:lnTo>
                    <a:pt x="4191" y="189928"/>
                  </a:lnTo>
                  <a:lnTo>
                    <a:pt x="15621" y="206883"/>
                  </a:lnTo>
                  <a:lnTo>
                    <a:pt x="32575" y="218313"/>
                  </a:lnTo>
                  <a:lnTo>
                    <a:pt x="53340" y="222504"/>
                  </a:lnTo>
                  <a:lnTo>
                    <a:pt x="249936" y="222504"/>
                  </a:lnTo>
                  <a:lnTo>
                    <a:pt x="270700" y="218313"/>
                  </a:lnTo>
                  <a:lnTo>
                    <a:pt x="287655" y="206883"/>
                  </a:lnTo>
                  <a:lnTo>
                    <a:pt x="299085" y="189928"/>
                  </a:lnTo>
                  <a:lnTo>
                    <a:pt x="303276" y="169164"/>
                  </a:lnTo>
                  <a:lnTo>
                    <a:pt x="303276" y="53340"/>
                  </a:lnTo>
                  <a:close/>
                </a:path>
                <a:path w="340359" h="536575">
                  <a:moveTo>
                    <a:pt x="339852" y="522859"/>
                  </a:moveTo>
                  <a:lnTo>
                    <a:pt x="335470" y="499846"/>
                  </a:lnTo>
                  <a:lnTo>
                    <a:pt x="323176" y="480885"/>
                  </a:lnTo>
                  <a:lnTo>
                    <a:pt x="304266" y="468033"/>
                  </a:lnTo>
                  <a:lnTo>
                    <a:pt x="280035" y="463296"/>
                  </a:lnTo>
                  <a:lnTo>
                    <a:pt x="277368" y="463296"/>
                  </a:lnTo>
                  <a:lnTo>
                    <a:pt x="277368" y="536448"/>
                  </a:lnTo>
                  <a:lnTo>
                    <a:pt x="339852" y="536448"/>
                  </a:lnTo>
                  <a:lnTo>
                    <a:pt x="339852" y="522859"/>
                  </a:lnTo>
                  <a:close/>
                </a:path>
              </a:pathLst>
            </a:custGeom>
            <a:solidFill>
              <a:srgbClr val="4B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2783" y="4482084"/>
              <a:ext cx="242316" cy="234696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8219567" y="3923919"/>
            <a:ext cx="892810" cy="723900"/>
          </a:xfrm>
          <a:custGeom>
            <a:avLst/>
            <a:gdLst/>
            <a:ahLst/>
            <a:cxnLst/>
            <a:rect l="l" t="t" r="r" b="b"/>
            <a:pathLst>
              <a:path w="892809" h="723900">
                <a:moveTo>
                  <a:pt x="829092" y="680359"/>
                </a:moveTo>
                <a:lnTo>
                  <a:pt x="809116" y="705103"/>
                </a:lnTo>
                <a:lnTo>
                  <a:pt x="892301" y="723391"/>
                </a:lnTo>
                <a:lnTo>
                  <a:pt x="876353" y="688339"/>
                </a:lnTo>
                <a:lnTo>
                  <a:pt x="838961" y="688339"/>
                </a:lnTo>
                <a:lnTo>
                  <a:pt x="829092" y="680359"/>
                </a:lnTo>
                <a:close/>
              </a:path>
              <a:path w="892809" h="723900">
                <a:moveTo>
                  <a:pt x="837090" y="670452"/>
                </a:moveTo>
                <a:lnTo>
                  <a:pt x="829092" y="680359"/>
                </a:lnTo>
                <a:lnTo>
                  <a:pt x="838961" y="688339"/>
                </a:lnTo>
                <a:lnTo>
                  <a:pt x="846962" y="678433"/>
                </a:lnTo>
                <a:lnTo>
                  <a:pt x="837090" y="670452"/>
                </a:lnTo>
                <a:close/>
              </a:path>
              <a:path w="892809" h="723900">
                <a:moveTo>
                  <a:pt x="856996" y="645794"/>
                </a:moveTo>
                <a:lnTo>
                  <a:pt x="837090" y="670452"/>
                </a:lnTo>
                <a:lnTo>
                  <a:pt x="846962" y="678433"/>
                </a:lnTo>
                <a:lnTo>
                  <a:pt x="838961" y="688339"/>
                </a:lnTo>
                <a:lnTo>
                  <a:pt x="876353" y="688339"/>
                </a:lnTo>
                <a:lnTo>
                  <a:pt x="856996" y="645794"/>
                </a:lnTo>
                <a:close/>
              </a:path>
              <a:path w="892809" h="723900">
                <a:moveTo>
                  <a:pt x="7874" y="0"/>
                </a:moveTo>
                <a:lnTo>
                  <a:pt x="0" y="9905"/>
                </a:lnTo>
                <a:lnTo>
                  <a:pt x="829092" y="680359"/>
                </a:lnTo>
                <a:lnTo>
                  <a:pt x="837090" y="670452"/>
                </a:lnTo>
                <a:lnTo>
                  <a:pt x="7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4300" y="6220967"/>
            <a:ext cx="952500" cy="554990"/>
          </a:xfrm>
          <a:custGeom>
            <a:avLst/>
            <a:gdLst/>
            <a:ahLst/>
            <a:cxnLst/>
            <a:rect l="l" t="t" r="r" b="b"/>
            <a:pathLst>
              <a:path w="952500" h="554990">
                <a:moveTo>
                  <a:pt x="952500" y="0"/>
                </a:moveTo>
                <a:lnTo>
                  <a:pt x="0" y="0"/>
                </a:lnTo>
                <a:lnTo>
                  <a:pt x="0" y="554735"/>
                </a:lnTo>
                <a:lnTo>
                  <a:pt x="952500" y="554735"/>
                </a:lnTo>
                <a:lnTo>
                  <a:pt x="952500" y="0"/>
                </a:lnTo>
                <a:close/>
              </a:path>
            </a:pathLst>
          </a:custGeom>
          <a:solidFill>
            <a:srgbClr val="3A3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97612" y="6300012"/>
            <a:ext cx="78359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0330">
              <a:lnSpc>
                <a:spcPts val="1300"/>
              </a:lnSpc>
              <a:spcBef>
                <a:spcPts val="260"/>
              </a:spcBef>
            </a:pPr>
            <a:r>
              <a:rPr sz="1200" u="sng" spc="-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0"/>
              </a:rPr>
              <a:t>Solution</a:t>
            </a:r>
            <a:r>
              <a:rPr sz="1200" spc="-10" dirty="0">
                <a:solidFill>
                  <a:srgbClr val="EBEBEB"/>
                </a:solidFill>
                <a:latin typeface="Segoe UI"/>
                <a:cs typeface="Segoe UI"/>
              </a:rPr>
              <a:t> </a:t>
            </a:r>
            <a:r>
              <a:rPr sz="1200" u="sng" spc="-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0"/>
              </a:rPr>
              <a:t>Accelerator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49096" y="6228588"/>
            <a:ext cx="952500" cy="554990"/>
          </a:xfrm>
          <a:custGeom>
            <a:avLst/>
            <a:gdLst/>
            <a:ahLst/>
            <a:cxnLst/>
            <a:rect l="l" t="t" r="r" b="b"/>
            <a:pathLst>
              <a:path w="952500" h="554990">
                <a:moveTo>
                  <a:pt x="952500" y="0"/>
                </a:moveTo>
                <a:lnTo>
                  <a:pt x="0" y="0"/>
                </a:lnTo>
                <a:lnTo>
                  <a:pt x="0" y="554736"/>
                </a:lnTo>
                <a:lnTo>
                  <a:pt x="952500" y="554736"/>
                </a:lnTo>
                <a:lnTo>
                  <a:pt x="952500" y="0"/>
                </a:lnTo>
                <a:close/>
              </a:path>
            </a:pathLst>
          </a:custGeom>
          <a:solidFill>
            <a:srgbClr val="3A3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343660" y="6307023"/>
            <a:ext cx="56515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65405">
              <a:lnSpc>
                <a:spcPts val="1300"/>
              </a:lnSpc>
              <a:spcBef>
                <a:spcPts val="260"/>
              </a:spcBef>
            </a:pPr>
            <a:r>
              <a:rPr sz="1200" u="sng" spc="-2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1"/>
              </a:rPr>
              <a:t>Demo</a:t>
            </a:r>
            <a:r>
              <a:rPr sz="1200" spc="-20" dirty="0">
                <a:solidFill>
                  <a:srgbClr val="EBEBEB"/>
                </a:solidFill>
                <a:latin typeface="Segoe UI"/>
                <a:cs typeface="Segoe UI"/>
              </a:rPr>
              <a:t> </a:t>
            </a:r>
            <a:r>
              <a:rPr sz="1200" u="sng" spc="-2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1"/>
              </a:rPr>
              <a:t>Website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0393" y="2575052"/>
            <a:ext cx="1619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50E6FF"/>
                </a:solidFill>
                <a:latin typeface="Segoe UI Semibold"/>
                <a:cs typeface="Segoe UI Semibold"/>
              </a:rPr>
              <a:t>Call</a:t>
            </a:r>
            <a:r>
              <a:rPr sz="2400" b="1" spc="-105" dirty="0">
                <a:solidFill>
                  <a:srgbClr val="50E6FF"/>
                </a:solidFill>
                <a:latin typeface="Segoe UI Semibold"/>
                <a:cs typeface="Segoe UI Semibold"/>
              </a:rPr>
              <a:t> </a:t>
            </a:r>
            <a:r>
              <a:rPr sz="2400" b="1" spc="-10" dirty="0">
                <a:solidFill>
                  <a:srgbClr val="50E6FF"/>
                </a:solidFill>
                <a:latin typeface="Segoe UI Semibold"/>
                <a:cs typeface="Segoe UI Semibold"/>
              </a:rPr>
              <a:t>Center </a:t>
            </a:r>
            <a:r>
              <a:rPr sz="2400" b="1" spc="-60" dirty="0">
                <a:solidFill>
                  <a:srgbClr val="50E6FF"/>
                </a:solidFill>
                <a:latin typeface="Segoe UI Semibold"/>
                <a:cs typeface="Segoe UI Semibold"/>
              </a:rPr>
              <a:t>Automation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7756" y="3763645"/>
            <a:ext cx="1153795" cy="295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1932" y="4117594"/>
            <a:ext cx="1357249" cy="215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9570" y="4386960"/>
            <a:ext cx="790194" cy="1704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94948" y="4394580"/>
            <a:ext cx="721868" cy="2127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0273" y="1435608"/>
            <a:ext cx="8623935" cy="5160645"/>
            <a:chOff x="660273" y="1435608"/>
            <a:chExt cx="8623935" cy="516064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848" y="1435608"/>
              <a:ext cx="8595360" cy="51602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8848" y="4044696"/>
              <a:ext cx="8555990" cy="1001394"/>
            </a:xfrm>
            <a:custGeom>
              <a:avLst/>
              <a:gdLst/>
              <a:ahLst/>
              <a:cxnLst/>
              <a:rect l="l" t="t" r="r" b="b"/>
              <a:pathLst>
                <a:path w="8555990" h="1001395">
                  <a:moveTo>
                    <a:pt x="0" y="1001267"/>
                  </a:moveTo>
                  <a:lnTo>
                    <a:pt x="8555736" y="1001267"/>
                  </a:lnTo>
                  <a:lnTo>
                    <a:pt x="8555736" y="0"/>
                  </a:lnTo>
                  <a:lnTo>
                    <a:pt x="0" y="0"/>
                  </a:lnTo>
                  <a:lnTo>
                    <a:pt x="0" y="1001267"/>
                  </a:lnTo>
                  <a:close/>
                </a:path>
              </a:pathLst>
            </a:custGeom>
            <a:ln w="571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8459" y="3938015"/>
              <a:ext cx="2299970" cy="431800"/>
            </a:xfrm>
            <a:custGeom>
              <a:avLst/>
              <a:gdLst/>
              <a:ahLst/>
              <a:cxnLst/>
              <a:rect l="l" t="t" r="r" b="b"/>
              <a:pathLst>
                <a:path w="2299970" h="431800">
                  <a:moveTo>
                    <a:pt x="2299716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2299716" y="431292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96785" y="3921378"/>
            <a:ext cx="2162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Customer</a:t>
            </a:r>
            <a:r>
              <a:rPr sz="1400" b="1" spc="-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conversation</a:t>
            </a:r>
            <a:r>
              <a:rPr sz="1400" b="1" spc="-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spc="-25" dirty="0">
                <a:solidFill>
                  <a:srgbClr val="6F2F9F"/>
                </a:solidFill>
                <a:latin typeface="Segoe UI"/>
                <a:cs typeface="Segoe UI"/>
              </a:rPr>
              <a:t>in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8459" y="4145236"/>
            <a:ext cx="2299970" cy="2241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English</a:t>
            </a:r>
            <a:r>
              <a:rPr sz="1400" b="1" spc="-3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(or</a:t>
            </a:r>
            <a:r>
              <a:rPr sz="1400" b="1" spc="-3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other</a:t>
            </a:r>
            <a:r>
              <a:rPr sz="1400" b="1" spc="-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6F2F9F"/>
                </a:solidFill>
                <a:latin typeface="Segoe UI"/>
                <a:cs typeface="Segoe UI"/>
              </a:rPr>
              <a:t>language)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0273" y="2170557"/>
            <a:ext cx="8613140" cy="1796414"/>
            <a:chOff x="660273" y="2170557"/>
            <a:chExt cx="8613140" cy="1796414"/>
          </a:xfrm>
        </p:grpSpPr>
        <p:sp>
          <p:nvSpPr>
            <p:cNvPr id="14" name="object 14"/>
            <p:cNvSpPr/>
            <p:nvPr/>
          </p:nvSpPr>
          <p:spPr>
            <a:xfrm>
              <a:off x="688848" y="2199132"/>
              <a:ext cx="8555990" cy="1739264"/>
            </a:xfrm>
            <a:custGeom>
              <a:avLst/>
              <a:gdLst/>
              <a:ahLst/>
              <a:cxnLst/>
              <a:rect l="l" t="t" r="r" b="b"/>
              <a:pathLst>
                <a:path w="8555990" h="1739264">
                  <a:moveTo>
                    <a:pt x="0" y="1738883"/>
                  </a:moveTo>
                  <a:lnTo>
                    <a:pt x="8555736" y="1738883"/>
                  </a:lnTo>
                  <a:lnTo>
                    <a:pt x="8555736" y="0"/>
                  </a:lnTo>
                  <a:lnTo>
                    <a:pt x="0" y="0"/>
                  </a:lnTo>
                  <a:lnTo>
                    <a:pt x="0" y="1738883"/>
                  </a:lnTo>
                  <a:close/>
                </a:path>
              </a:pathLst>
            </a:custGeom>
            <a:ln w="571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4512" y="2174748"/>
              <a:ext cx="1884045" cy="429895"/>
            </a:xfrm>
            <a:custGeom>
              <a:avLst/>
              <a:gdLst/>
              <a:ahLst/>
              <a:cxnLst/>
              <a:rect l="l" t="t" r="r" b="b"/>
              <a:pathLst>
                <a:path w="1884045" h="429894">
                  <a:moveTo>
                    <a:pt x="1883663" y="0"/>
                  </a:moveTo>
                  <a:lnTo>
                    <a:pt x="0" y="0"/>
                  </a:lnTo>
                  <a:lnTo>
                    <a:pt x="0" y="429767"/>
                  </a:lnTo>
                  <a:lnTo>
                    <a:pt x="1883663" y="429767"/>
                  </a:lnTo>
                  <a:lnTo>
                    <a:pt x="1883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44511" y="2174748"/>
            <a:ext cx="1884045" cy="207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625"/>
              </a:lnSpc>
            </a:pP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Azure</a:t>
            </a:r>
            <a:r>
              <a:rPr sz="1400" b="1" spc="-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OpenAI</a:t>
            </a:r>
            <a:r>
              <a:rPr sz="1400" b="1" spc="-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6F2F9F"/>
                </a:solidFill>
                <a:latin typeface="Segoe UI"/>
                <a:cs typeface="Segoe UI"/>
              </a:rPr>
              <a:t>Service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4511" y="2381244"/>
            <a:ext cx="1884045" cy="2235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Instruction</a:t>
            </a:r>
            <a:r>
              <a:rPr sz="1400" b="1" spc="-4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in</a:t>
            </a:r>
            <a:r>
              <a:rPr sz="1400" b="1" spc="-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6F2F9F"/>
                </a:solidFill>
                <a:latin typeface="Segoe UI"/>
                <a:cs typeface="Segoe UI"/>
              </a:rPr>
              <a:t>English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9416" y="5078348"/>
            <a:ext cx="8613140" cy="1546225"/>
            <a:chOff x="669416" y="5078348"/>
            <a:chExt cx="8613140" cy="1546225"/>
          </a:xfrm>
        </p:grpSpPr>
        <p:sp>
          <p:nvSpPr>
            <p:cNvPr id="19" name="object 19"/>
            <p:cNvSpPr/>
            <p:nvPr/>
          </p:nvSpPr>
          <p:spPr>
            <a:xfrm>
              <a:off x="697991" y="5106923"/>
              <a:ext cx="8555990" cy="1489075"/>
            </a:xfrm>
            <a:custGeom>
              <a:avLst/>
              <a:gdLst/>
              <a:ahLst/>
              <a:cxnLst/>
              <a:rect l="l" t="t" r="r" b="b"/>
              <a:pathLst>
                <a:path w="8555990" h="1489075">
                  <a:moveTo>
                    <a:pt x="0" y="1488948"/>
                  </a:moveTo>
                  <a:lnTo>
                    <a:pt x="8555736" y="1488948"/>
                  </a:lnTo>
                  <a:lnTo>
                    <a:pt x="8555736" y="0"/>
                  </a:lnTo>
                  <a:lnTo>
                    <a:pt x="0" y="0"/>
                  </a:lnTo>
                  <a:lnTo>
                    <a:pt x="0" y="1488948"/>
                  </a:lnTo>
                  <a:close/>
                </a:path>
              </a:pathLst>
            </a:custGeom>
            <a:ln w="571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85660" y="5081015"/>
              <a:ext cx="1884045" cy="189230"/>
            </a:xfrm>
            <a:custGeom>
              <a:avLst/>
              <a:gdLst/>
              <a:ahLst/>
              <a:cxnLst/>
              <a:rect l="l" t="t" r="r" b="b"/>
              <a:pathLst>
                <a:path w="1884045" h="189229">
                  <a:moveTo>
                    <a:pt x="1883663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1883663" y="188976"/>
                  </a:lnTo>
                  <a:lnTo>
                    <a:pt x="1883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51217" y="5063693"/>
            <a:ext cx="1353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Output</a:t>
            </a:r>
            <a:r>
              <a:rPr sz="1400" b="1" spc="-3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6F2F9F"/>
                </a:solidFill>
                <a:latin typeface="Segoe UI"/>
                <a:cs typeface="Segoe UI"/>
              </a:rPr>
              <a:t>as</a:t>
            </a:r>
            <a:r>
              <a:rPr sz="1400" b="1" spc="-1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400" b="1" spc="-20" dirty="0">
                <a:solidFill>
                  <a:srgbClr val="6F2F9F"/>
                </a:solidFill>
                <a:latin typeface="Segoe UI"/>
                <a:cs typeface="Segoe UI"/>
              </a:rPr>
              <a:t>JSON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743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Azure</a:t>
            </a:r>
            <a:r>
              <a:rPr sz="3200" spc="-160" dirty="0"/>
              <a:t> </a:t>
            </a:r>
            <a:r>
              <a:rPr sz="3200" spc="-40" dirty="0"/>
              <a:t>OpenAI</a:t>
            </a:r>
            <a:r>
              <a:rPr sz="3200" spc="-170" dirty="0"/>
              <a:t> </a:t>
            </a:r>
            <a:r>
              <a:rPr sz="3200" spc="-25" dirty="0"/>
              <a:t>Service</a:t>
            </a:r>
            <a:r>
              <a:rPr sz="3200" spc="-165" dirty="0"/>
              <a:t> </a:t>
            </a:r>
            <a:r>
              <a:rPr sz="3200" dirty="0"/>
              <a:t>|</a:t>
            </a:r>
            <a:r>
              <a:rPr sz="3200" spc="-150" dirty="0"/>
              <a:t> </a:t>
            </a:r>
            <a:r>
              <a:rPr sz="3200" spc="-40" dirty="0"/>
              <a:t>Sample</a:t>
            </a:r>
            <a:r>
              <a:rPr sz="3200" spc="-145" dirty="0"/>
              <a:t> </a:t>
            </a:r>
            <a:r>
              <a:rPr sz="3200" spc="-10" dirty="0"/>
              <a:t>Use</a:t>
            </a:r>
            <a:r>
              <a:rPr sz="3200" spc="-160" dirty="0"/>
              <a:t> </a:t>
            </a:r>
            <a:r>
              <a:rPr sz="3200" spc="-10" dirty="0"/>
              <a:t>Cases</a:t>
            </a:r>
            <a:endParaRPr sz="3200"/>
          </a:p>
        </p:txBody>
      </p:sp>
      <p:sp>
        <p:nvSpPr>
          <p:cNvPr id="23" name="object 23"/>
          <p:cNvSpPr/>
          <p:nvPr/>
        </p:nvSpPr>
        <p:spPr>
          <a:xfrm>
            <a:off x="507491" y="626363"/>
            <a:ext cx="0" cy="345440"/>
          </a:xfrm>
          <a:custGeom>
            <a:avLst/>
            <a:gdLst/>
            <a:ahLst/>
            <a:cxnLst/>
            <a:rect l="l" t="t" r="r" b="b"/>
            <a:pathLst>
              <a:path h="345440">
                <a:moveTo>
                  <a:pt x="0" y="0"/>
                </a:moveTo>
                <a:lnTo>
                  <a:pt x="0" y="345439"/>
                </a:lnTo>
              </a:path>
            </a:pathLst>
          </a:custGeom>
          <a:ln w="57150">
            <a:solidFill>
              <a:srgbClr val="5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1" y="432561"/>
            <a:ext cx="10633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4185" marR="5080" indent="-4262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-240" dirty="0"/>
              <a:t> </a:t>
            </a:r>
            <a:r>
              <a:rPr dirty="0"/>
              <a:t>do</a:t>
            </a:r>
            <a:r>
              <a:rPr spc="-204" dirty="0"/>
              <a:t> </a:t>
            </a:r>
            <a:r>
              <a:rPr dirty="0"/>
              <a:t>I</a:t>
            </a:r>
            <a:r>
              <a:rPr spc="-195" dirty="0"/>
              <a:t> </a:t>
            </a:r>
            <a:r>
              <a:rPr spc="-25" dirty="0"/>
              <a:t>build</a:t>
            </a:r>
            <a:r>
              <a:rPr spc="-185" dirty="0"/>
              <a:t> </a:t>
            </a:r>
            <a:r>
              <a:rPr spc="-40" dirty="0"/>
              <a:t>something</a:t>
            </a:r>
            <a:r>
              <a:rPr spc="-185" dirty="0"/>
              <a:t> </a:t>
            </a:r>
            <a:r>
              <a:rPr spc="-55" dirty="0"/>
              <a:t>like</a:t>
            </a:r>
            <a:r>
              <a:rPr spc="-190" dirty="0"/>
              <a:t> </a:t>
            </a:r>
            <a:r>
              <a:rPr spc="-45" dirty="0"/>
              <a:t>ChatGPT</a:t>
            </a:r>
            <a:r>
              <a:rPr spc="-200" dirty="0"/>
              <a:t> </a:t>
            </a:r>
            <a:r>
              <a:rPr spc="-10" dirty="0"/>
              <a:t>that</a:t>
            </a:r>
            <a:r>
              <a:rPr spc="-200" dirty="0"/>
              <a:t> </a:t>
            </a:r>
            <a:r>
              <a:rPr spc="-10" dirty="0"/>
              <a:t>uses</a:t>
            </a:r>
            <a:r>
              <a:rPr spc="-195" dirty="0"/>
              <a:t> </a:t>
            </a:r>
            <a:r>
              <a:rPr spc="-25" dirty="0"/>
              <a:t>my </a:t>
            </a:r>
            <a:r>
              <a:rPr spc="-10" dirty="0"/>
              <a:t>own</a:t>
            </a:r>
            <a:r>
              <a:rPr spc="-229" dirty="0"/>
              <a:t> </a:t>
            </a:r>
            <a:r>
              <a:rPr spc="-10" dirty="0"/>
              <a:t>data?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516" y="5566664"/>
            <a:ext cx="130213" cy="13018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40599" y="5235828"/>
            <a:ext cx="260985" cy="260350"/>
          </a:xfrm>
          <a:custGeom>
            <a:avLst/>
            <a:gdLst/>
            <a:ahLst/>
            <a:cxnLst/>
            <a:rect l="l" t="t" r="r" b="b"/>
            <a:pathLst>
              <a:path w="260984" h="260350">
                <a:moveTo>
                  <a:pt x="130162" y="0"/>
                </a:moveTo>
                <a:lnTo>
                  <a:pt x="79509" y="10231"/>
                </a:lnTo>
                <a:lnTo>
                  <a:pt x="38134" y="38131"/>
                </a:lnTo>
                <a:lnTo>
                  <a:pt x="10233" y="79509"/>
                </a:lnTo>
                <a:lnTo>
                  <a:pt x="0" y="130175"/>
                </a:lnTo>
                <a:lnTo>
                  <a:pt x="10233" y="180840"/>
                </a:lnTo>
                <a:lnTo>
                  <a:pt x="38134" y="222218"/>
                </a:lnTo>
                <a:lnTo>
                  <a:pt x="79509" y="250118"/>
                </a:lnTo>
                <a:lnTo>
                  <a:pt x="130162" y="260350"/>
                </a:lnTo>
                <a:lnTo>
                  <a:pt x="180900" y="250118"/>
                </a:lnTo>
                <a:lnTo>
                  <a:pt x="222316" y="222218"/>
                </a:lnTo>
                <a:lnTo>
                  <a:pt x="250230" y="180840"/>
                </a:lnTo>
                <a:lnTo>
                  <a:pt x="260464" y="130175"/>
                </a:lnTo>
                <a:lnTo>
                  <a:pt x="250230" y="79509"/>
                </a:lnTo>
                <a:lnTo>
                  <a:pt x="222316" y="38131"/>
                </a:lnTo>
                <a:lnTo>
                  <a:pt x="180900" y="10231"/>
                </a:lnTo>
                <a:lnTo>
                  <a:pt x="130162" y="0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70" y="2454198"/>
            <a:ext cx="3639185" cy="2727960"/>
          </a:xfrm>
          <a:custGeom>
            <a:avLst/>
            <a:gdLst/>
            <a:ahLst/>
            <a:cxnLst/>
            <a:rect l="l" t="t" r="r" b="b"/>
            <a:pathLst>
              <a:path w="3639185" h="2727960">
                <a:moveTo>
                  <a:pt x="1252626" y="2532329"/>
                </a:moveTo>
                <a:lnTo>
                  <a:pt x="1247457" y="2487561"/>
                </a:lnTo>
                <a:lnTo>
                  <a:pt x="1232763" y="2446464"/>
                </a:lnTo>
                <a:lnTo>
                  <a:pt x="1209687" y="2410193"/>
                </a:lnTo>
                <a:lnTo>
                  <a:pt x="1179436" y="2379942"/>
                </a:lnTo>
                <a:lnTo>
                  <a:pt x="1143165" y="2356866"/>
                </a:lnTo>
                <a:lnTo>
                  <a:pt x="1102067" y="2342172"/>
                </a:lnTo>
                <a:lnTo>
                  <a:pt x="1057300" y="2337003"/>
                </a:lnTo>
                <a:lnTo>
                  <a:pt x="1012482" y="2342172"/>
                </a:lnTo>
                <a:lnTo>
                  <a:pt x="971359" y="2356866"/>
                </a:lnTo>
                <a:lnTo>
                  <a:pt x="935101" y="2379942"/>
                </a:lnTo>
                <a:lnTo>
                  <a:pt x="904849" y="2410193"/>
                </a:lnTo>
                <a:lnTo>
                  <a:pt x="881811" y="2446464"/>
                </a:lnTo>
                <a:lnTo>
                  <a:pt x="867117" y="2487561"/>
                </a:lnTo>
                <a:lnTo>
                  <a:pt x="861974" y="2532329"/>
                </a:lnTo>
                <a:lnTo>
                  <a:pt x="867117" y="2577109"/>
                </a:lnTo>
                <a:lnTo>
                  <a:pt x="881811" y="2618206"/>
                </a:lnTo>
                <a:lnTo>
                  <a:pt x="904849" y="2654477"/>
                </a:lnTo>
                <a:lnTo>
                  <a:pt x="935101" y="2684729"/>
                </a:lnTo>
                <a:lnTo>
                  <a:pt x="971359" y="2707805"/>
                </a:lnTo>
                <a:lnTo>
                  <a:pt x="1012482" y="2722499"/>
                </a:lnTo>
                <a:lnTo>
                  <a:pt x="1057300" y="2727655"/>
                </a:lnTo>
                <a:lnTo>
                  <a:pt x="1102067" y="2722499"/>
                </a:lnTo>
                <a:lnTo>
                  <a:pt x="1143165" y="2707805"/>
                </a:lnTo>
                <a:lnTo>
                  <a:pt x="1179436" y="2684729"/>
                </a:lnTo>
                <a:lnTo>
                  <a:pt x="1209687" y="2654477"/>
                </a:lnTo>
                <a:lnTo>
                  <a:pt x="1232763" y="2618206"/>
                </a:lnTo>
                <a:lnTo>
                  <a:pt x="1247457" y="2577109"/>
                </a:lnTo>
                <a:lnTo>
                  <a:pt x="1252626" y="2532329"/>
                </a:lnTo>
                <a:close/>
              </a:path>
              <a:path w="3639185" h="2727960">
                <a:moveTo>
                  <a:pt x="3639134" y="1115187"/>
                </a:moveTo>
                <a:lnTo>
                  <a:pt x="3635121" y="1072489"/>
                </a:lnTo>
                <a:lnTo>
                  <a:pt x="3626916" y="1030058"/>
                </a:lnTo>
                <a:lnTo>
                  <a:pt x="3614470" y="988148"/>
                </a:lnTo>
                <a:lnTo>
                  <a:pt x="3597757" y="947000"/>
                </a:lnTo>
                <a:lnTo>
                  <a:pt x="3576726" y="906881"/>
                </a:lnTo>
                <a:lnTo>
                  <a:pt x="3551364" y="868019"/>
                </a:lnTo>
                <a:lnTo>
                  <a:pt x="3521608" y="830656"/>
                </a:lnTo>
                <a:lnTo>
                  <a:pt x="3527463" y="817918"/>
                </a:lnTo>
                <a:lnTo>
                  <a:pt x="3542055" y="778840"/>
                </a:lnTo>
                <a:lnTo>
                  <a:pt x="3552888" y="733742"/>
                </a:lnTo>
                <a:lnTo>
                  <a:pt x="3557663" y="688797"/>
                </a:lnTo>
                <a:lnTo>
                  <a:pt x="3556584" y="644372"/>
                </a:lnTo>
                <a:lnTo>
                  <a:pt x="3549904" y="600837"/>
                </a:lnTo>
                <a:lnTo>
                  <a:pt x="3537864" y="558558"/>
                </a:lnTo>
                <a:lnTo>
                  <a:pt x="3520694" y="517893"/>
                </a:lnTo>
                <a:lnTo>
                  <a:pt x="3498634" y="479209"/>
                </a:lnTo>
                <a:lnTo>
                  <a:pt x="3471913" y="442861"/>
                </a:lnTo>
                <a:lnTo>
                  <a:pt x="3440773" y="409219"/>
                </a:lnTo>
                <a:lnTo>
                  <a:pt x="3405454" y="378650"/>
                </a:lnTo>
                <a:lnTo>
                  <a:pt x="3366185" y="351523"/>
                </a:lnTo>
                <a:lnTo>
                  <a:pt x="3323209" y="328180"/>
                </a:lnTo>
                <a:lnTo>
                  <a:pt x="3276765" y="309003"/>
                </a:lnTo>
                <a:lnTo>
                  <a:pt x="3227095" y="294335"/>
                </a:lnTo>
                <a:lnTo>
                  <a:pt x="3213201" y="246341"/>
                </a:lnTo>
                <a:lnTo>
                  <a:pt x="3192056" y="200774"/>
                </a:lnTo>
                <a:lnTo>
                  <a:pt x="3164065" y="158242"/>
                </a:lnTo>
                <a:lnTo>
                  <a:pt x="3129635" y="119380"/>
                </a:lnTo>
                <a:lnTo>
                  <a:pt x="3089173" y="84785"/>
                </a:lnTo>
                <a:lnTo>
                  <a:pt x="3048000" y="57899"/>
                </a:lnTo>
                <a:lnTo>
                  <a:pt x="3004312" y="36169"/>
                </a:lnTo>
                <a:lnTo>
                  <a:pt x="2958681" y="19558"/>
                </a:lnTo>
                <a:lnTo>
                  <a:pt x="2911614" y="8026"/>
                </a:lnTo>
                <a:lnTo>
                  <a:pt x="2863672" y="1536"/>
                </a:lnTo>
                <a:lnTo>
                  <a:pt x="2815374" y="50"/>
                </a:lnTo>
                <a:lnTo>
                  <a:pt x="2767279" y="3530"/>
                </a:lnTo>
                <a:lnTo>
                  <a:pt x="2719933" y="11938"/>
                </a:lnTo>
                <a:lnTo>
                  <a:pt x="2673845" y="25222"/>
                </a:lnTo>
                <a:lnTo>
                  <a:pt x="2629585" y="43357"/>
                </a:lnTo>
                <a:lnTo>
                  <a:pt x="2587675" y="66306"/>
                </a:lnTo>
                <a:lnTo>
                  <a:pt x="2548674" y="94005"/>
                </a:lnTo>
                <a:lnTo>
                  <a:pt x="2513101" y="126441"/>
                </a:lnTo>
                <a:lnTo>
                  <a:pt x="2485783" y="98450"/>
                </a:lnTo>
                <a:lnTo>
                  <a:pt x="2455138" y="73469"/>
                </a:lnTo>
                <a:lnTo>
                  <a:pt x="2421458" y="51701"/>
                </a:lnTo>
                <a:lnTo>
                  <a:pt x="2385085" y="33350"/>
                </a:lnTo>
                <a:lnTo>
                  <a:pt x="2338997" y="16459"/>
                </a:lnTo>
                <a:lnTo>
                  <a:pt x="2291854" y="5397"/>
                </a:lnTo>
                <a:lnTo>
                  <a:pt x="2244280" y="0"/>
                </a:lnTo>
                <a:lnTo>
                  <a:pt x="2196820" y="101"/>
                </a:lnTo>
                <a:lnTo>
                  <a:pt x="2150084" y="5524"/>
                </a:lnTo>
                <a:lnTo>
                  <a:pt x="2104669" y="16103"/>
                </a:lnTo>
                <a:lnTo>
                  <a:pt x="2061133" y="31648"/>
                </a:lnTo>
                <a:lnTo>
                  <a:pt x="2020087" y="52006"/>
                </a:lnTo>
                <a:lnTo>
                  <a:pt x="1982101" y="76987"/>
                </a:lnTo>
                <a:lnTo>
                  <a:pt x="1947773" y="106426"/>
                </a:lnTo>
                <a:lnTo>
                  <a:pt x="1917700" y="140157"/>
                </a:lnTo>
                <a:lnTo>
                  <a:pt x="1892452" y="178003"/>
                </a:lnTo>
                <a:lnTo>
                  <a:pt x="1868512" y="158775"/>
                </a:lnTo>
                <a:lnTo>
                  <a:pt x="1816252" y="125133"/>
                </a:lnTo>
                <a:lnTo>
                  <a:pt x="1743773" y="92722"/>
                </a:lnTo>
                <a:lnTo>
                  <a:pt x="1698320" y="79197"/>
                </a:lnTo>
                <a:lnTo>
                  <a:pt x="1652206" y="70129"/>
                </a:lnTo>
                <a:lnTo>
                  <a:pt x="1605800" y="65443"/>
                </a:lnTo>
                <a:lnTo>
                  <a:pt x="1559458" y="65024"/>
                </a:lnTo>
                <a:lnTo>
                  <a:pt x="1513560" y="68783"/>
                </a:lnTo>
                <a:lnTo>
                  <a:pt x="1468462" y="76619"/>
                </a:lnTo>
                <a:lnTo>
                  <a:pt x="1424559" y="88417"/>
                </a:lnTo>
                <a:lnTo>
                  <a:pt x="1382204" y="104101"/>
                </a:lnTo>
                <a:lnTo>
                  <a:pt x="1341767" y="123558"/>
                </a:lnTo>
                <a:lnTo>
                  <a:pt x="1303629" y="146697"/>
                </a:lnTo>
                <a:lnTo>
                  <a:pt x="1268145" y="173405"/>
                </a:lnTo>
                <a:lnTo>
                  <a:pt x="1235697" y="203606"/>
                </a:lnTo>
                <a:lnTo>
                  <a:pt x="1206652" y="237172"/>
                </a:lnTo>
                <a:lnTo>
                  <a:pt x="1181379" y="274015"/>
                </a:lnTo>
                <a:lnTo>
                  <a:pt x="1133322" y="251942"/>
                </a:lnTo>
                <a:lnTo>
                  <a:pt x="1083373" y="234073"/>
                </a:lnTo>
                <a:lnTo>
                  <a:pt x="1031862" y="220497"/>
                </a:lnTo>
                <a:lnTo>
                  <a:pt x="979182" y="211264"/>
                </a:lnTo>
                <a:lnTo>
                  <a:pt x="925664" y="206438"/>
                </a:lnTo>
                <a:lnTo>
                  <a:pt x="871689" y="206082"/>
                </a:lnTo>
                <a:lnTo>
                  <a:pt x="817626" y="210261"/>
                </a:lnTo>
                <a:lnTo>
                  <a:pt x="766686" y="218401"/>
                </a:lnTo>
                <a:lnTo>
                  <a:pt x="717651" y="230301"/>
                </a:lnTo>
                <a:lnTo>
                  <a:pt x="670687" y="245770"/>
                </a:lnTo>
                <a:lnTo>
                  <a:pt x="625957" y="264617"/>
                </a:lnTo>
                <a:lnTo>
                  <a:pt x="583653" y="286639"/>
                </a:lnTo>
                <a:lnTo>
                  <a:pt x="543915" y="311632"/>
                </a:lnTo>
                <a:lnTo>
                  <a:pt x="506945" y="339394"/>
                </a:lnTo>
                <a:lnTo>
                  <a:pt x="472897" y="369747"/>
                </a:lnTo>
                <a:lnTo>
                  <a:pt x="441947" y="402475"/>
                </a:lnTo>
                <a:lnTo>
                  <a:pt x="414274" y="437400"/>
                </a:lnTo>
                <a:lnTo>
                  <a:pt x="390029" y="474294"/>
                </a:lnTo>
                <a:lnTo>
                  <a:pt x="369417" y="512978"/>
                </a:lnTo>
                <a:lnTo>
                  <a:pt x="352577" y="553250"/>
                </a:lnTo>
                <a:lnTo>
                  <a:pt x="339699" y="594906"/>
                </a:lnTo>
                <a:lnTo>
                  <a:pt x="330949" y="637768"/>
                </a:lnTo>
                <a:lnTo>
                  <a:pt x="326504" y="681609"/>
                </a:lnTo>
                <a:lnTo>
                  <a:pt x="326529" y="726249"/>
                </a:lnTo>
                <a:lnTo>
                  <a:pt x="331203" y="771474"/>
                </a:lnTo>
                <a:lnTo>
                  <a:pt x="328142" y="778840"/>
                </a:lnTo>
                <a:lnTo>
                  <a:pt x="279349" y="786257"/>
                </a:lnTo>
                <a:lnTo>
                  <a:pt x="232664" y="799223"/>
                </a:lnTo>
                <a:lnTo>
                  <a:pt x="188620" y="817448"/>
                </a:lnTo>
                <a:lnTo>
                  <a:pt x="147802" y="840625"/>
                </a:lnTo>
                <a:lnTo>
                  <a:pt x="110756" y="868438"/>
                </a:lnTo>
                <a:lnTo>
                  <a:pt x="78028" y="900569"/>
                </a:lnTo>
                <a:lnTo>
                  <a:pt x="50177" y="936701"/>
                </a:lnTo>
                <a:lnTo>
                  <a:pt x="27978" y="975956"/>
                </a:lnTo>
                <a:lnTo>
                  <a:pt x="12331" y="1016508"/>
                </a:lnTo>
                <a:lnTo>
                  <a:pt x="3048" y="1057833"/>
                </a:lnTo>
                <a:lnTo>
                  <a:pt x="0" y="1099413"/>
                </a:lnTo>
                <a:lnTo>
                  <a:pt x="3009" y="1140726"/>
                </a:lnTo>
                <a:lnTo>
                  <a:pt x="11938" y="1181227"/>
                </a:lnTo>
                <a:lnTo>
                  <a:pt x="26619" y="1220419"/>
                </a:lnTo>
                <a:lnTo>
                  <a:pt x="46901" y="1257744"/>
                </a:lnTo>
                <a:lnTo>
                  <a:pt x="72618" y="1292694"/>
                </a:lnTo>
                <a:lnTo>
                  <a:pt x="103632" y="1324749"/>
                </a:lnTo>
                <a:lnTo>
                  <a:pt x="139776" y="1353362"/>
                </a:lnTo>
                <a:lnTo>
                  <a:pt x="180898" y="1378026"/>
                </a:lnTo>
                <a:lnTo>
                  <a:pt x="147243" y="1414475"/>
                </a:lnTo>
                <a:lnTo>
                  <a:pt x="120281" y="1454404"/>
                </a:lnTo>
                <a:lnTo>
                  <a:pt x="100241" y="1497088"/>
                </a:lnTo>
                <a:lnTo>
                  <a:pt x="87414" y="1541856"/>
                </a:lnTo>
                <a:lnTo>
                  <a:pt x="82029" y="1588008"/>
                </a:lnTo>
                <a:lnTo>
                  <a:pt x="84391" y="1634820"/>
                </a:lnTo>
                <a:lnTo>
                  <a:pt x="93510" y="1677758"/>
                </a:lnTo>
                <a:lnTo>
                  <a:pt x="108762" y="1718271"/>
                </a:lnTo>
                <a:lnTo>
                  <a:pt x="129654" y="1756029"/>
                </a:lnTo>
                <a:lnTo>
                  <a:pt x="155702" y="1790687"/>
                </a:lnTo>
                <a:lnTo>
                  <a:pt x="186423" y="1821916"/>
                </a:lnTo>
                <a:lnTo>
                  <a:pt x="221335" y="1849374"/>
                </a:lnTo>
                <a:lnTo>
                  <a:pt x="259930" y="1872742"/>
                </a:lnTo>
                <a:lnTo>
                  <a:pt x="301752" y="1891677"/>
                </a:lnTo>
                <a:lnTo>
                  <a:pt x="346303" y="1905838"/>
                </a:lnTo>
                <a:lnTo>
                  <a:pt x="393103" y="1914906"/>
                </a:lnTo>
                <a:lnTo>
                  <a:pt x="441655" y="1918525"/>
                </a:lnTo>
                <a:lnTo>
                  <a:pt x="491490" y="1916379"/>
                </a:lnTo>
                <a:lnTo>
                  <a:pt x="498348" y="1926666"/>
                </a:lnTo>
                <a:lnTo>
                  <a:pt x="526173" y="1964093"/>
                </a:lnTo>
                <a:lnTo>
                  <a:pt x="556717" y="1998992"/>
                </a:lnTo>
                <a:lnTo>
                  <a:pt x="589775" y="2031301"/>
                </a:lnTo>
                <a:lnTo>
                  <a:pt x="625157" y="2060981"/>
                </a:lnTo>
                <a:lnTo>
                  <a:pt x="662660" y="2088007"/>
                </a:lnTo>
                <a:lnTo>
                  <a:pt x="702081" y="2112314"/>
                </a:lnTo>
                <a:lnTo>
                  <a:pt x="743242" y="2133866"/>
                </a:lnTo>
                <a:lnTo>
                  <a:pt x="785926" y="2152624"/>
                </a:lnTo>
                <a:lnTo>
                  <a:pt x="829932" y="2168550"/>
                </a:lnTo>
                <a:lnTo>
                  <a:pt x="875068" y="2181580"/>
                </a:lnTo>
                <a:lnTo>
                  <a:pt x="921143" y="2191689"/>
                </a:lnTo>
                <a:lnTo>
                  <a:pt x="967955" y="2198827"/>
                </a:lnTo>
                <a:lnTo>
                  <a:pt x="1015301" y="2202954"/>
                </a:lnTo>
                <a:lnTo>
                  <a:pt x="1062990" y="2204021"/>
                </a:lnTo>
                <a:lnTo>
                  <a:pt x="1110818" y="2201989"/>
                </a:lnTo>
                <a:lnTo>
                  <a:pt x="1158595" y="2196808"/>
                </a:lnTo>
                <a:lnTo>
                  <a:pt x="1206106" y="2188451"/>
                </a:lnTo>
                <a:lnTo>
                  <a:pt x="1253172" y="2176856"/>
                </a:lnTo>
                <a:lnTo>
                  <a:pt x="1299578" y="2161984"/>
                </a:lnTo>
                <a:lnTo>
                  <a:pt x="1345133" y="2143798"/>
                </a:lnTo>
                <a:lnTo>
                  <a:pt x="1389659" y="2122246"/>
                </a:lnTo>
                <a:lnTo>
                  <a:pt x="1423123" y="2161870"/>
                </a:lnTo>
                <a:lnTo>
                  <a:pt x="1460639" y="2198192"/>
                </a:lnTo>
                <a:lnTo>
                  <a:pt x="1501851" y="2230996"/>
                </a:lnTo>
                <a:lnTo>
                  <a:pt x="1546453" y="2260079"/>
                </a:lnTo>
                <a:lnTo>
                  <a:pt x="1594129" y="2285225"/>
                </a:lnTo>
                <a:lnTo>
                  <a:pt x="1644535" y="2306243"/>
                </a:lnTo>
                <a:lnTo>
                  <a:pt x="1697380" y="2322906"/>
                </a:lnTo>
                <a:lnTo>
                  <a:pt x="1744878" y="2333650"/>
                </a:lnTo>
                <a:lnTo>
                  <a:pt x="1792465" y="2340686"/>
                </a:lnTo>
                <a:lnTo>
                  <a:pt x="1839899" y="2344102"/>
                </a:lnTo>
                <a:lnTo>
                  <a:pt x="1886966" y="2344001"/>
                </a:lnTo>
                <a:lnTo>
                  <a:pt x="1933473" y="2340495"/>
                </a:lnTo>
                <a:lnTo>
                  <a:pt x="1979193" y="2333663"/>
                </a:lnTo>
                <a:lnTo>
                  <a:pt x="2023922" y="2323630"/>
                </a:lnTo>
                <a:lnTo>
                  <a:pt x="2067445" y="2310485"/>
                </a:lnTo>
                <a:lnTo>
                  <a:pt x="2109546" y="2294318"/>
                </a:lnTo>
                <a:lnTo>
                  <a:pt x="2150021" y="2275255"/>
                </a:lnTo>
                <a:lnTo>
                  <a:pt x="2188641" y="2253373"/>
                </a:lnTo>
                <a:lnTo>
                  <a:pt x="2225205" y="2228773"/>
                </a:lnTo>
                <a:lnTo>
                  <a:pt x="2259495" y="2201570"/>
                </a:lnTo>
                <a:lnTo>
                  <a:pt x="2291308" y="2171865"/>
                </a:lnTo>
                <a:lnTo>
                  <a:pt x="2320417" y="2139734"/>
                </a:lnTo>
                <a:lnTo>
                  <a:pt x="2346617" y="2105304"/>
                </a:lnTo>
                <a:lnTo>
                  <a:pt x="2369705" y="2068664"/>
                </a:lnTo>
                <a:lnTo>
                  <a:pt x="2389454" y="2029917"/>
                </a:lnTo>
                <a:lnTo>
                  <a:pt x="2405659" y="1989150"/>
                </a:lnTo>
                <a:lnTo>
                  <a:pt x="2452700" y="2011870"/>
                </a:lnTo>
                <a:lnTo>
                  <a:pt x="2502077" y="2029828"/>
                </a:lnTo>
                <a:lnTo>
                  <a:pt x="2553322" y="2042883"/>
                </a:lnTo>
                <a:lnTo>
                  <a:pt x="2605963" y="2050961"/>
                </a:lnTo>
                <a:lnTo>
                  <a:pt x="2659532" y="2053920"/>
                </a:lnTo>
                <a:lnTo>
                  <a:pt x="2709316" y="2052078"/>
                </a:lnTo>
                <a:lnTo>
                  <a:pt x="2757716" y="2045957"/>
                </a:lnTo>
                <a:lnTo>
                  <a:pt x="2804452" y="2035771"/>
                </a:lnTo>
                <a:lnTo>
                  <a:pt x="2849308" y="2021738"/>
                </a:lnTo>
                <a:lnTo>
                  <a:pt x="2892018" y="2004072"/>
                </a:lnTo>
                <a:lnTo>
                  <a:pt x="2932341" y="1982978"/>
                </a:lnTo>
                <a:lnTo>
                  <a:pt x="2970022" y="1958670"/>
                </a:lnTo>
                <a:lnTo>
                  <a:pt x="3004845" y="1931365"/>
                </a:lnTo>
                <a:lnTo>
                  <a:pt x="3036519" y="1901278"/>
                </a:lnTo>
                <a:lnTo>
                  <a:pt x="3064840" y="1868627"/>
                </a:lnTo>
                <a:lnTo>
                  <a:pt x="3089541" y="1833600"/>
                </a:lnTo>
                <a:lnTo>
                  <a:pt x="3110369" y="1796427"/>
                </a:lnTo>
                <a:lnTo>
                  <a:pt x="3127095" y="1757324"/>
                </a:lnTo>
                <a:lnTo>
                  <a:pt x="3139452" y="1716493"/>
                </a:lnTo>
                <a:lnTo>
                  <a:pt x="3147212" y="1674152"/>
                </a:lnTo>
                <a:lnTo>
                  <a:pt x="3150133" y="1630502"/>
                </a:lnTo>
                <a:lnTo>
                  <a:pt x="3198164" y="1622666"/>
                </a:lnTo>
                <a:lnTo>
                  <a:pt x="3245091" y="1611261"/>
                </a:lnTo>
                <a:lnTo>
                  <a:pt x="3290646" y="1596390"/>
                </a:lnTo>
                <a:lnTo>
                  <a:pt x="3334601" y="1578178"/>
                </a:lnTo>
                <a:lnTo>
                  <a:pt x="3376701" y="1556702"/>
                </a:lnTo>
                <a:lnTo>
                  <a:pt x="3416706" y="1532077"/>
                </a:lnTo>
                <a:lnTo>
                  <a:pt x="3456432" y="1502727"/>
                </a:lnTo>
                <a:lnTo>
                  <a:pt x="3492373" y="1470926"/>
                </a:lnTo>
                <a:lnTo>
                  <a:pt x="3524478" y="1436916"/>
                </a:lnTo>
                <a:lnTo>
                  <a:pt x="3552736" y="1400937"/>
                </a:lnTo>
                <a:lnTo>
                  <a:pt x="3577082" y="1363268"/>
                </a:lnTo>
                <a:lnTo>
                  <a:pt x="3597478" y="1324127"/>
                </a:lnTo>
                <a:lnTo>
                  <a:pt x="3613912" y="1283779"/>
                </a:lnTo>
                <a:lnTo>
                  <a:pt x="3626332" y="1242453"/>
                </a:lnTo>
                <a:lnTo>
                  <a:pt x="3634702" y="1200416"/>
                </a:lnTo>
                <a:lnTo>
                  <a:pt x="3638969" y="1157922"/>
                </a:lnTo>
                <a:lnTo>
                  <a:pt x="3639134" y="1115187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9515" y="3086481"/>
            <a:ext cx="17367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Segoe UI"/>
                <a:cs typeface="Segoe UI"/>
              </a:rPr>
              <a:t>You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use </a:t>
            </a:r>
            <a:r>
              <a:rPr sz="2000" dirty="0">
                <a:latin typeface="Segoe UI"/>
                <a:cs typeface="Segoe UI"/>
              </a:rPr>
              <a:t>ChatGPT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out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35" dirty="0">
                <a:latin typeface="Segoe UI"/>
                <a:cs typeface="Segoe UI"/>
              </a:rPr>
              <a:t>of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5" dirty="0">
                <a:latin typeface="Segoe UI"/>
                <a:cs typeface="Segoe UI"/>
              </a:rPr>
              <a:t> box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6813" y="5578094"/>
            <a:ext cx="130175" cy="1301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948426" y="5271389"/>
            <a:ext cx="260350" cy="260985"/>
          </a:xfrm>
          <a:custGeom>
            <a:avLst/>
            <a:gdLst/>
            <a:ahLst/>
            <a:cxnLst/>
            <a:rect l="l" t="t" r="r" b="b"/>
            <a:pathLst>
              <a:path w="260350" h="260985">
                <a:moveTo>
                  <a:pt x="130175" y="0"/>
                </a:moveTo>
                <a:lnTo>
                  <a:pt x="79509" y="10251"/>
                </a:lnTo>
                <a:lnTo>
                  <a:pt x="38131" y="38195"/>
                </a:lnTo>
                <a:lnTo>
                  <a:pt x="10231" y="79617"/>
                </a:lnTo>
                <a:lnTo>
                  <a:pt x="0" y="130302"/>
                </a:lnTo>
                <a:lnTo>
                  <a:pt x="10231" y="180967"/>
                </a:lnTo>
                <a:lnTo>
                  <a:pt x="38131" y="222345"/>
                </a:lnTo>
                <a:lnTo>
                  <a:pt x="79509" y="250245"/>
                </a:lnTo>
                <a:lnTo>
                  <a:pt x="130175" y="260477"/>
                </a:lnTo>
                <a:lnTo>
                  <a:pt x="180840" y="250245"/>
                </a:lnTo>
                <a:lnTo>
                  <a:pt x="222218" y="222345"/>
                </a:lnTo>
                <a:lnTo>
                  <a:pt x="250118" y="180967"/>
                </a:lnTo>
                <a:lnTo>
                  <a:pt x="260350" y="130302"/>
                </a:lnTo>
                <a:lnTo>
                  <a:pt x="250118" y="79617"/>
                </a:lnTo>
                <a:lnTo>
                  <a:pt x="222218" y="38195"/>
                </a:lnTo>
                <a:lnTo>
                  <a:pt x="180840" y="10251"/>
                </a:lnTo>
                <a:lnTo>
                  <a:pt x="130175" y="0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1487" y="2454198"/>
            <a:ext cx="3639185" cy="2771775"/>
          </a:xfrm>
          <a:custGeom>
            <a:avLst/>
            <a:gdLst/>
            <a:ahLst/>
            <a:cxnLst/>
            <a:rect l="l" t="t" r="r" b="b"/>
            <a:pathLst>
              <a:path w="3639184" h="2771775">
                <a:moveTo>
                  <a:pt x="1918093" y="2576017"/>
                </a:moveTo>
                <a:lnTo>
                  <a:pt x="1912937" y="2531249"/>
                </a:lnTo>
                <a:lnTo>
                  <a:pt x="1898243" y="2490152"/>
                </a:lnTo>
                <a:lnTo>
                  <a:pt x="1875205" y="2453881"/>
                </a:lnTo>
                <a:lnTo>
                  <a:pt x="1844954" y="2423630"/>
                </a:lnTo>
                <a:lnTo>
                  <a:pt x="1808695" y="2400554"/>
                </a:lnTo>
                <a:lnTo>
                  <a:pt x="1767573" y="2385860"/>
                </a:lnTo>
                <a:lnTo>
                  <a:pt x="1722767" y="2380691"/>
                </a:lnTo>
                <a:lnTo>
                  <a:pt x="1677987" y="2385860"/>
                </a:lnTo>
                <a:lnTo>
                  <a:pt x="1636890" y="2400554"/>
                </a:lnTo>
                <a:lnTo>
                  <a:pt x="1600619" y="2423630"/>
                </a:lnTo>
                <a:lnTo>
                  <a:pt x="1570367" y="2453881"/>
                </a:lnTo>
                <a:lnTo>
                  <a:pt x="1547291" y="2490152"/>
                </a:lnTo>
                <a:lnTo>
                  <a:pt x="1532597" y="2531249"/>
                </a:lnTo>
                <a:lnTo>
                  <a:pt x="1527441" y="2576017"/>
                </a:lnTo>
                <a:lnTo>
                  <a:pt x="1532597" y="2620835"/>
                </a:lnTo>
                <a:lnTo>
                  <a:pt x="1547291" y="2661958"/>
                </a:lnTo>
                <a:lnTo>
                  <a:pt x="1570367" y="2698216"/>
                </a:lnTo>
                <a:lnTo>
                  <a:pt x="1600619" y="2728468"/>
                </a:lnTo>
                <a:lnTo>
                  <a:pt x="1636890" y="2751505"/>
                </a:lnTo>
                <a:lnTo>
                  <a:pt x="1677987" y="2766199"/>
                </a:lnTo>
                <a:lnTo>
                  <a:pt x="1722767" y="2771356"/>
                </a:lnTo>
                <a:lnTo>
                  <a:pt x="1767573" y="2766199"/>
                </a:lnTo>
                <a:lnTo>
                  <a:pt x="1808695" y="2751505"/>
                </a:lnTo>
                <a:lnTo>
                  <a:pt x="1844954" y="2728468"/>
                </a:lnTo>
                <a:lnTo>
                  <a:pt x="1875205" y="2698216"/>
                </a:lnTo>
                <a:lnTo>
                  <a:pt x="1898243" y="2661958"/>
                </a:lnTo>
                <a:lnTo>
                  <a:pt x="1912937" y="2620835"/>
                </a:lnTo>
                <a:lnTo>
                  <a:pt x="1918093" y="2576017"/>
                </a:lnTo>
                <a:close/>
              </a:path>
              <a:path w="3639184" h="2771775">
                <a:moveTo>
                  <a:pt x="3639121" y="1115187"/>
                </a:moveTo>
                <a:lnTo>
                  <a:pt x="3635108" y="1072489"/>
                </a:lnTo>
                <a:lnTo>
                  <a:pt x="3626904" y="1030058"/>
                </a:lnTo>
                <a:lnTo>
                  <a:pt x="3614458" y="988148"/>
                </a:lnTo>
                <a:lnTo>
                  <a:pt x="3597745" y="947000"/>
                </a:lnTo>
                <a:lnTo>
                  <a:pt x="3576713" y="906881"/>
                </a:lnTo>
                <a:lnTo>
                  <a:pt x="3551351" y="868019"/>
                </a:lnTo>
                <a:lnTo>
                  <a:pt x="3521595" y="830656"/>
                </a:lnTo>
                <a:lnTo>
                  <a:pt x="3527450" y="817918"/>
                </a:lnTo>
                <a:lnTo>
                  <a:pt x="3542042" y="778840"/>
                </a:lnTo>
                <a:lnTo>
                  <a:pt x="3552875" y="733742"/>
                </a:lnTo>
                <a:lnTo>
                  <a:pt x="3557651" y="688797"/>
                </a:lnTo>
                <a:lnTo>
                  <a:pt x="3556571" y="644372"/>
                </a:lnTo>
                <a:lnTo>
                  <a:pt x="3549891" y="600837"/>
                </a:lnTo>
                <a:lnTo>
                  <a:pt x="3537851" y="558558"/>
                </a:lnTo>
                <a:lnTo>
                  <a:pt x="3520681" y="517893"/>
                </a:lnTo>
                <a:lnTo>
                  <a:pt x="3498621" y="479209"/>
                </a:lnTo>
                <a:lnTo>
                  <a:pt x="3471900" y="442861"/>
                </a:lnTo>
                <a:lnTo>
                  <a:pt x="3440760" y="409219"/>
                </a:lnTo>
                <a:lnTo>
                  <a:pt x="3405441" y="378650"/>
                </a:lnTo>
                <a:lnTo>
                  <a:pt x="3366173" y="351523"/>
                </a:lnTo>
                <a:lnTo>
                  <a:pt x="3323196" y="328180"/>
                </a:lnTo>
                <a:lnTo>
                  <a:pt x="3276752" y="309003"/>
                </a:lnTo>
                <a:lnTo>
                  <a:pt x="3227082" y="294335"/>
                </a:lnTo>
                <a:lnTo>
                  <a:pt x="3213189" y="246341"/>
                </a:lnTo>
                <a:lnTo>
                  <a:pt x="3192043" y="200774"/>
                </a:lnTo>
                <a:lnTo>
                  <a:pt x="3164052" y="158242"/>
                </a:lnTo>
                <a:lnTo>
                  <a:pt x="3129623" y="119380"/>
                </a:lnTo>
                <a:lnTo>
                  <a:pt x="3089160" y="84785"/>
                </a:lnTo>
                <a:lnTo>
                  <a:pt x="3047987" y="57899"/>
                </a:lnTo>
                <a:lnTo>
                  <a:pt x="3004299" y="36169"/>
                </a:lnTo>
                <a:lnTo>
                  <a:pt x="2958668" y="19558"/>
                </a:lnTo>
                <a:lnTo>
                  <a:pt x="2911602" y="8026"/>
                </a:lnTo>
                <a:lnTo>
                  <a:pt x="2863659" y="1536"/>
                </a:lnTo>
                <a:lnTo>
                  <a:pt x="2815361" y="50"/>
                </a:lnTo>
                <a:lnTo>
                  <a:pt x="2767266" y="3530"/>
                </a:lnTo>
                <a:lnTo>
                  <a:pt x="2719921" y="11938"/>
                </a:lnTo>
                <a:lnTo>
                  <a:pt x="2673832" y="25222"/>
                </a:lnTo>
                <a:lnTo>
                  <a:pt x="2629573" y="43357"/>
                </a:lnTo>
                <a:lnTo>
                  <a:pt x="2587663" y="66306"/>
                </a:lnTo>
                <a:lnTo>
                  <a:pt x="2548661" y="94005"/>
                </a:lnTo>
                <a:lnTo>
                  <a:pt x="2513088" y="126441"/>
                </a:lnTo>
                <a:lnTo>
                  <a:pt x="2485771" y="98450"/>
                </a:lnTo>
                <a:lnTo>
                  <a:pt x="2455126" y="73469"/>
                </a:lnTo>
                <a:lnTo>
                  <a:pt x="2421445" y="51701"/>
                </a:lnTo>
                <a:lnTo>
                  <a:pt x="2385072" y="33350"/>
                </a:lnTo>
                <a:lnTo>
                  <a:pt x="2338984" y="16459"/>
                </a:lnTo>
                <a:lnTo>
                  <a:pt x="2291854" y="5397"/>
                </a:lnTo>
                <a:lnTo>
                  <a:pt x="2244267" y="0"/>
                </a:lnTo>
                <a:lnTo>
                  <a:pt x="2196808" y="101"/>
                </a:lnTo>
                <a:lnTo>
                  <a:pt x="2150072" y="5524"/>
                </a:lnTo>
                <a:lnTo>
                  <a:pt x="2104644" y="16103"/>
                </a:lnTo>
                <a:lnTo>
                  <a:pt x="2061121" y="31648"/>
                </a:lnTo>
                <a:lnTo>
                  <a:pt x="2020074" y="52006"/>
                </a:lnTo>
                <a:lnTo>
                  <a:pt x="1982089" y="76987"/>
                </a:lnTo>
                <a:lnTo>
                  <a:pt x="1947760" y="106426"/>
                </a:lnTo>
                <a:lnTo>
                  <a:pt x="1917687" y="140157"/>
                </a:lnTo>
                <a:lnTo>
                  <a:pt x="1892439" y="178003"/>
                </a:lnTo>
                <a:lnTo>
                  <a:pt x="1868500" y="158775"/>
                </a:lnTo>
                <a:lnTo>
                  <a:pt x="1816239" y="125133"/>
                </a:lnTo>
                <a:lnTo>
                  <a:pt x="1743760" y="92722"/>
                </a:lnTo>
                <a:lnTo>
                  <a:pt x="1698307" y="79197"/>
                </a:lnTo>
                <a:lnTo>
                  <a:pt x="1652193" y="70129"/>
                </a:lnTo>
                <a:lnTo>
                  <a:pt x="1605788" y="65443"/>
                </a:lnTo>
                <a:lnTo>
                  <a:pt x="1559445" y="65024"/>
                </a:lnTo>
                <a:lnTo>
                  <a:pt x="1513547" y="68783"/>
                </a:lnTo>
                <a:lnTo>
                  <a:pt x="1468450" y="76619"/>
                </a:lnTo>
                <a:lnTo>
                  <a:pt x="1424546" y="88417"/>
                </a:lnTo>
                <a:lnTo>
                  <a:pt x="1382191" y="104101"/>
                </a:lnTo>
                <a:lnTo>
                  <a:pt x="1341755" y="123558"/>
                </a:lnTo>
                <a:lnTo>
                  <a:pt x="1303616" y="146697"/>
                </a:lnTo>
                <a:lnTo>
                  <a:pt x="1268133" y="173405"/>
                </a:lnTo>
                <a:lnTo>
                  <a:pt x="1235684" y="203606"/>
                </a:lnTo>
                <a:lnTo>
                  <a:pt x="1206639" y="237172"/>
                </a:lnTo>
                <a:lnTo>
                  <a:pt x="1181366" y="274015"/>
                </a:lnTo>
                <a:lnTo>
                  <a:pt x="1133309" y="251942"/>
                </a:lnTo>
                <a:lnTo>
                  <a:pt x="1083360" y="234073"/>
                </a:lnTo>
                <a:lnTo>
                  <a:pt x="1031862" y="220497"/>
                </a:lnTo>
                <a:lnTo>
                  <a:pt x="979170" y="211264"/>
                </a:lnTo>
                <a:lnTo>
                  <a:pt x="925664" y="206438"/>
                </a:lnTo>
                <a:lnTo>
                  <a:pt x="871702" y="206082"/>
                </a:lnTo>
                <a:lnTo>
                  <a:pt x="817638" y="210261"/>
                </a:lnTo>
                <a:lnTo>
                  <a:pt x="766686" y="218401"/>
                </a:lnTo>
                <a:lnTo>
                  <a:pt x="717638" y="230301"/>
                </a:lnTo>
                <a:lnTo>
                  <a:pt x="670674" y="245770"/>
                </a:lnTo>
                <a:lnTo>
                  <a:pt x="625944" y="264617"/>
                </a:lnTo>
                <a:lnTo>
                  <a:pt x="583628" y="286639"/>
                </a:lnTo>
                <a:lnTo>
                  <a:pt x="543890" y="311632"/>
                </a:lnTo>
                <a:lnTo>
                  <a:pt x="506920" y="339394"/>
                </a:lnTo>
                <a:lnTo>
                  <a:pt x="472884" y="369747"/>
                </a:lnTo>
                <a:lnTo>
                  <a:pt x="441934" y="402475"/>
                </a:lnTo>
                <a:lnTo>
                  <a:pt x="414261" y="437400"/>
                </a:lnTo>
                <a:lnTo>
                  <a:pt x="390029" y="474294"/>
                </a:lnTo>
                <a:lnTo>
                  <a:pt x="369417" y="512978"/>
                </a:lnTo>
                <a:lnTo>
                  <a:pt x="352590" y="553250"/>
                </a:lnTo>
                <a:lnTo>
                  <a:pt x="339712" y="594906"/>
                </a:lnTo>
                <a:lnTo>
                  <a:pt x="330974" y="637768"/>
                </a:lnTo>
                <a:lnTo>
                  <a:pt x="326529" y="681609"/>
                </a:lnTo>
                <a:lnTo>
                  <a:pt x="326555" y="726249"/>
                </a:lnTo>
                <a:lnTo>
                  <a:pt x="331228" y="771474"/>
                </a:lnTo>
                <a:lnTo>
                  <a:pt x="328180" y="778840"/>
                </a:lnTo>
                <a:lnTo>
                  <a:pt x="279349" y="786257"/>
                </a:lnTo>
                <a:lnTo>
                  <a:pt x="232638" y="799223"/>
                </a:lnTo>
                <a:lnTo>
                  <a:pt x="188595" y="817448"/>
                </a:lnTo>
                <a:lnTo>
                  <a:pt x="147764" y="840625"/>
                </a:lnTo>
                <a:lnTo>
                  <a:pt x="110718" y="868438"/>
                </a:lnTo>
                <a:lnTo>
                  <a:pt x="78003" y="900569"/>
                </a:lnTo>
                <a:lnTo>
                  <a:pt x="50177" y="936701"/>
                </a:lnTo>
                <a:lnTo>
                  <a:pt x="27990" y="975956"/>
                </a:lnTo>
                <a:lnTo>
                  <a:pt x="12344" y="1016508"/>
                </a:lnTo>
                <a:lnTo>
                  <a:pt x="3060" y="1057833"/>
                </a:lnTo>
                <a:lnTo>
                  <a:pt x="0" y="1099413"/>
                </a:lnTo>
                <a:lnTo>
                  <a:pt x="3009" y="1140726"/>
                </a:lnTo>
                <a:lnTo>
                  <a:pt x="11925" y="1181227"/>
                </a:lnTo>
                <a:lnTo>
                  <a:pt x="26593" y="1220419"/>
                </a:lnTo>
                <a:lnTo>
                  <a:pt x="46875" y="1257744"/>
                </a:lnTo>
                <a:lnTo>
                  <a:pt x="72580" y="1292694"/>
                </a:lnTo>
                <a:lnTo>
                  <a:pt x="103593" y="1324749"/>
                </a:lnTo>
                <a:lnTo>
                  <a:pt x="139738" y="1353362"/>
                </a:lnTo>
                <a:lnTo>
                  <a:pt x="180860" y="1378026"/>
                </a:lnTo>
                <a:lnTo>
                  <a:pt x="147205" y="1414475"/>
                </a:lnTo>
                <a:lnTo>
                  <a:pt x="120243" y="1454404"/>
                </a:lnTo>
                <a:lnTo>
                  <a:pt x="100215" y="1497088"/>
                </a:lnTo>
                <a:lnTo>
                  <a:pt x="87376" y="1541856"/>
                </a:lnTo>
                <a:lnTo>
                  <a:pt x="81991" y="1588008"/>
                </a:lnTo>
                <a:lnTo>
                  <a:pt x="84340" y="1634820"/>
                </a:lnTo>
                <a:lnTo>
                  <a:pt x="93459" y="1677758"/>
                </a:lnTo>
                <a:lnTo>
                  <a:pt x="108712" y="1718271"/>
                </a:lnTo>
                <a:lnTo>
                  <a:pt x="129616" y="1756029"/>
                </a:lnTo>
                <a:lnTo>
                  <a:pt x="155663" y="1790687"/>
                </a:lnTo>
                <a:lnTo>
                  <a:pt x="186385" y="1821916"/>
                </a:lnTo>
                <a:lnTo>
                  <a:pt x="221284" y="1849374"/>
                </a:lnTo>
                <a:lnTo>
                  <a:pt x="259892" y="1872742"/>
                </a:lnTo>
                <a:lnTo>
                  <a:pt x="301726" y="1891677"/>
                </a:lnTo>
                <a:lnTo>
                  <a:pt x="346278" y="1905838"/>
                </a:lnTo>
                <a:lnTo>
                  <a:pt x="393077" y="1914906"/>
                </a:lnTo>
                <a:lnTo>
                  <a:pt x="441655" y="1918525"/>
                </a:lnTo>
                <a:lnTo>
                  <a:pt x="491502" y="1916379"/>
                </a:lnTo>
                <a:lnTo>
                  <a:pt x="495947" y="1923237"/>
                </a:lnTo>
                <a:lnTo>
                  <a:pt x="526173" y="1964093"/>
                </a:lnTo>
                <a:lnTo>
                  <a:pt x="556717" y="1998992"/>
                </a:lnTo>
                <a:lnTo>
                  <a:pt x="589775" y="2031301"/>
                </a:lnTo>
                <a:lnTo>
                  <a:pt x="625157" y="2060981"/>
                </a:lnTo>
                <a:lnTo>
                  <a:pt x="662647" y="2088007"/>
                </a:lnTo>
                <a:lnTo>
                  <a:pt x="702081" y="2112314"/>
                </a:lnTo>
                <a:lnTo>
                  <a:pt x="743229" y="2133866"/>
                </a:lnTo>
                <a:lnTo>
                  <a:pt x="785914" y="2152624"/>
                </a:lnTo>
                <a:lnTo>
                  <a:pt x="829919" y="2168550"/>
                </a:lnTo>
                <a:lnTo>
                  <a:pt x="875055" y="2181580"/>
                </a:lnTo>
                <a:lnTo>
                  <a:pt x="921131" y="2191689"/>
                </a:lnTo>
                <a:lnTo>
                  <a:pt x="967943" y="2198827"/>
                </a:lnTo>
                <a:lnTo>
                  <a:pt x="1015288" y="2202954"/>
                </a:lnTo>
                <a:lnTo>
                  <a:pt x="1062977" y="2204021"/>
                </a:lnTo>
                <a:lnTo>
                  <a:pt x="1110805" y="2201989"/>
                </a:lnTo>
                <a:lnTo>
                  <a:pt x="1158570" y="2196808"/>
                </a:lnTo>
                <a:lnTo>
                  <a:pt x="1206093" y="2188451"/>
                </a:lnTo>
                <a:lnTo>
                  <a:pt x="1253159" y="2176856"/>
                </a:lnTo>
                <a:lnTo>
                  <a:pt x="1299565" y="2161984"/>
                </a:lnTo>
                <a:lnTo>
                  <a:pt x="1345120" y="2143798"/>
                </a:lnTo>
                <a:lnTo>
                  <a:pt x="1389646" y="2122246"/>
                </a:lnTo>
                <a:lnTo>
                  <a:pt x="1423111" y="2161870"/>
                </a:lnTo>
                <a:lnTo>
                  <a:pt x="1460627" y="2198192"/>
                </a:lnTo>
                <a:lnTo>
                  <a:pt x="1501838" y="2230996"/>
                </a:lnTo>
                <a:lnTo>
                  <a:pt x="1546440" y="2260079"/>
                </a:lnTo>
                <a:lnTo>
                  <a:pt x="1594116" y="2285225"/>
                </a:lnTo>
                <a:lnTo>
                  <a:pt x="1644523" y="2306243"/>
                </a:lnTo>
                <a:lnTo>
                  <a:pt x="1697367" y="2322906"/>
                </a:lnTo>
                <a:lnTo>
                  <a:pt x="1744865" y="2333650"/>
                </a:lnTo>
                <a:lnTo>
                  <a:pt x="1792452" y="2340686"/>
                </a:lnTo>
                <a:lnTo>
                  <a:pt x="1839887" y="2344102"/>
                </a:lnTo>
                <a:lnTo>
                  <a:pt x="1886953" y="2344001"/>
                </a:lnTo>
                <a:lnTo>
                  <a:pt x="1933460" y="2340495"/>
                </a:lnTo>
                <a:lnTo>
                  <a:pt x="1979180" y="2333663"/>
                </a:lnTo>
                <a:lnTo>
                  <a:pt x="2023910" y="2323630"/>
                </a:lnTo>
                <a:lnTo>
                  <a:pt x="2067433" y="2310485"/>
                </a:lnTo>
                <a:lnTo>
                  <a:pt x="2109533" y="2294318"/>
                </a:lnTo>
                <a:lnTo>
                  <a:pt x="2150008" y="2275255"/>
                </a:lnTo>
                <a:lnTo>
                  <a:pt x="2188629" y="2253373"/>
                </a:lnTo>
                <a:lnTo>
                  <a:pt x="2225192" y="2228773"/>
                </a:lnTo>
                <a:lnTo>
                  <a:pt x="2259482" y="2201570"/>
                </a:lnTo>
                <a:lnTo>
                  <a:pt x="2291296" y="2171865"/>
                </a:lnTo>
                <a:lnTo>
                  <a:pt x="2320404" y="2139734"/>
                </a:lnTo>
                <a:lnTo>
                  <a:pt x="2346604" y="2105304"/>
                </a:lnTo>
                <a:lnTo>
                  <a:pt x="2369693" y="2068664"/>
                </a:lnTo>
                <a:lnTo>
                  <a:pt x="2389441" y="2029917"/>
                </a:lnTo>
                <a:lnTo>
                  <a:pt x="2405646" y="1989150"/>
                </a:lnTo>
                <a:lnTo>
                  <a:pt x="2452687" y="2011870"/>
                </a:lnTo>
                <a:lnTo>
                  <a:pt x="2502065" y="2029828"/>
                </a:lnTo>
                <a:lnTo>
                  <a:pt x="2553309" y="2042883"/>
                </a:lnTo>
                <a:lnTo>
                  <a:pt x="2605951" y="2050961"/>
                </a:lnTo>
                <a:lnTo>
                  <a:pt x="2659519" y="2053920"/>
                </a:lnTo>
                <a:lnTo>
                  <a:pt x="2709303" y="2052078"/>
                </a:lnTo>
                <a:lnTo>
                  <a:pt x="2757703" y="2045957"/>
                </a:lnTo>
                <a:lnTo>
                  <a:pt x="2804439" y="2035771"/>
                </a:lnTo>
                <a:lnTo>
                  <a:pt x="2849295" y="2021738"/>
                </a:lnTo>
                <a:lnTo>
                  <a:pt x="2892006" y="2004072"/>
                </a:lnTo>
                <a:lnTo>
                  <a:pt x="2932328" y="1982978"/>
                </a:lnTo>
                <a:lnTo>
                  <a:pt x="2970009" y="1958670"/>
                </a:lnTo>
                <a:lnTo>
                  <a:pt x="3004832" y="1931365"/>
                </a:lnTo>
                <a:lnTo>
                  <a:pt x="3036506" y="1901278"/>
                </a:lnTo>
                <a:lnTo>
                  <a:pt x="3064827" y="1868627"/>
                </a:lnTo>
                <a:lnTo>
                  <a:pt x="3089529" y="1833600"/>
                </a:lnTo>
                <a:lnTo>
                  <a:pt x="3110357" y="1796427"/>
                </a:lnTo>
                <a:lnTo>
                  <a:pt x="3127083" y="1757324"/>
                </a:lnTo>
                <a:lnTo>
                  <a:pt x="3139440" y="1716493"/>
                </a:lnTo>
                <a:lnTo>
                  <a:pt x="3147199" y="1674152"/>
                </a:lnTo>
                <a:lnTo>
                  <a:pt x="3150120" y="1630502"/>
                </a:lnTo>
                <a:lnTo>
                  <a:pt x="3198152" y="1622666"/>
                </a:lnTo>
                <a:lnTo>
                  <a:pt x="3245078" y="1611261"/>
                </a:lnTo>
                <a:lnTo>
                  <a:pt x="3290646" y="1596390"/>
                </a:lnTo>
                <a:lnTo>
                  <a:pt x="3334588" y="1578178"/>
                </a:lnTo>
                <a:lnTo>
                  <a:pt x="3376688" y="1556702"/>
                </a:lnTo>
                <a:lnTo>
                  <a:pt x="3416693" y="1532077"/>
                </a:lnTo>
                <a:lnTo>
                  <a:pt x="3456419" y="1502727"/>
                </a:lnTo>
                <a:lnTo>
                  <a:pt x="3492360" y="1470926"/>
                </a:lnTo>
                <a:lnTo>
                  <a:pt x="3524466" y="1436916"/>
                </a:lnTo>
                <a:lnTo>
                  <a:pt x="3552723" y="1400937"/>
                </a:lnTo>
                <a:lnTo>
                  <a:pt x="3577069" y="1363268"/>
                </a:lnTo>
                <a:lnTo>
                  <a:pt x="3597465" y="1324127"/>
                </a:lnTo>
                <a:lnTo>
                  <a:pt x="3613899" y="1283779"/>
                </a:lnTo>
                <a:lnTo>
                  <a:pt x="3626320" y="1242453"/>
                </a:lnTo>
                <a:lnTo>
                  <a:pt x="3634689" y="1200416"/>
                </a:lnTo>
                <a:lnTo>
                  <a:pt x="3638956" y="1157922"/>
                </a:lnTo>
                <a:lnTo>
                  <a:pt x="3639121" y="1115187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55870" y="2934081"/>
            <a:ext cx="192595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Segoe UI"/>
                <a:cs typeface="Segoe UI"/>
              </a:rPr>
              <a:t>You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fine- </a:t>
            </a:r>
            <a:r>
              <a:rPr sz="2000" dirty="0">
                <a:latin typeface="Segoe UI"/>
                <a:cs typeface="Segoe UI"/>
              </a:rPr>
              <a:t>tune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model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your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own </a:t>
            </a:r>
            <a:r>
              <a:rPr sz="2000" spc="-20" dirty="0">
                <a:latin typeface="Segoe UI"/>
                <a:cs typeface="Segoe UI"/>
              </a:rPr>
              <a:t>data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6032" y="5486653"/>
            <a:ext cx="130175" cy="13016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336280" y="2454198"/>
            <a:ext cx="3639185" cy="2988310"/>
          </a:xfrm>
          <a:custGeom>
            <a:avLst/>
            <a:gdLst/>
            <a:ahLst/>
            <a:cxnLst/>
            <a:rect l="l" t="t" r="r" b="b"/>
            <a:pathLst>
              <a:path w="3639184" h="2988310">
                <a:moveTo>
                  <a:pt x="2774569" y="2504516"/>
                </a:moveTo>
                <a:lnTo>
                  <a:pt x="2769400" y="2459748"/>
                </a:lnTo>
                <a:lnTo>
                  <a:pt x="2754706" y="2418651"/>
                </a:lnTo>
                <a:lnTo>
                  <a:pt x="2731630" y="2382380"/>
                </a:lnTo>
                <a:lnTo>
                  <a:pt x="2701379" y="2352129"/>
                </a:lnTo>
                <a:lnTo>
                  <a:pt x="2665107" y="2329053"/>
                </a:lnTo>
                <a:lnTo>
                  <a:pt x="2624010" y="2314359"/>
                </a:lnTo>
                <a:lnTo>
                  <a:pt x="2579243" y="2309190"/>
                </a:lnTo>
                <a:lnTo>
                  <a:pt x="2534462" y="2314359"/>
                </a:lnTo>
                <a:lnTo>
                  <a:pt x="2493365" y="2329053"/>
                </a:lnTo>
                <a:lnTo>
                  <a:pt x="2457094" y="2352129"/>
                </a:lnTo>
                <a:lnTo>
                  <a:pt x="2426843" y="2382380"/>
                </a:lnTo>
                <a:lnTo>
                  <a:pt x="2403767" y="2418651"/>
                </a:lnTo>
                <a:lnTo>
                  <a:pt x="2389073" y="2459748"/>
                </a:lnTo>
                <a:lnTo>
                  <a:pt x="2383917" y="2504516"/>
                </a:lnTo>
                <a:lnTo>
                  <a:pt x="2389073" y="2549334"/>
                </a:lnTo>
                <a:lnTo>
                  <a:pt x="2403767" y="2590457"/>
                </a:lnTo>
                <a:lnTo>
                  <a:pt x="2426843" y="2626715"/>
                </a:lnTo>
                <a:lnTo>
                  <a:pt x="2457094" y="2656967"/>
                </a:lnTo>
                <a:lnTo>
                  <a:pt x="2493365" y="2680004"/>
                </a:lnTo>
                <a:lnTo>
                  <a:pt x="2534462" y="2694698"/>
                </a:lnTo>
                <a:lnTo>
                  <a:pt x="2579243" y="2699842"/>
                </a:lnTo>
                <a:lnTo>
                  <a:pt x="2624010" y="2694698"/>
                </a:lnTo>
                <a:lnTo>
                  <a:pt x="2665107" y="2680004"/>
                </a:lnTo>
                <a:lnTo>
                  <a:pt x="2701379" y="2656967"/>
                </a:lnTo>
                <a:lnTo>
                  <a:pt x="2731630" y="2626715"/>
                </a:lnTo>
                <a:lnTo>
                  <a:pt x="2754706" y="2590457"/>
                </a:lnTo>
                <a:lnTo>
                  <a:pt x="2769400" y="2549334"/>
                </a:lnTo>
                <a:lnTo>
                  <a:pt x="2774569" y="2504516"/>
                </a:lnTo>
                <a:close/>
              </a:path>
              <a:path w="3639184" h="2988310">
                <a:moveTo>
                  <a:pt x="2909316" y="2857703"/>
                </a:moveTo>
                <a:lnTo>
                  <a:pt x="2899079" y="2807030"/>
                </a:lnTo>
                <a:lnTo>
                  <a:pt x="2871178" y="2765602"/>
                </a:lnTo>
                <a:lnTo>
                  <a:pt x="2829801" y="2737662"/>
                </a:lnTo>
                <a:lnTo>
                  <a:pt x="2779141" y="2727401"/>
                </a:lnTo>
                <a:lnTo>
                  <a:pt x="2728391" y="2737662"/>
                </a:lnTo>
                <a:lnTo>
                  <a:pt x="2686977" y="2765602"/>
                </a:lnTo>
                <a:lnTo>
                  <a:pt x="2659062" y="2807030"/>
                </a:lnTo>
                <a:lnTo>
                  <a:pt x="2648839" y="2857703"/>
                </a:lnTo>
                <a:lnTo>
                  <a:pt x="2659062" y="2908376"/>
                </a:lnTo>
                <a:lnTo>
                  <a:pt x="2686977" y="2949752"/>
                </a:lnTo>
                <a:lnTo>
                  <a:pt x="2728391" y="2977654"/>
                </a:lnTo>
                <a:lnTo>
                  <a:pt x="2779141" y="2987878"/>
                </a:lnTo>
                <a:lnTo>
                  <a:pt x="2829801" y="2977654"/>
                </a:lnTo>
                <a:lnTo>
                  <a:pt x="2871178" y="2949752"/>
                </a:lnTo>
                <a:lnTo>
                  <a:pt x="2899079" y="2908376"/>
                </a:lnTo>
                <a:lnTo>
                  <a:pt x="2909316" y="2857703"/>
                </a:lnTo>
                <a:close/>
              </a:path>
              <a:path w="3639184" h="2988310">
                <a:moveTo>
                  <a:pt x="3639108" y="1115187"/>
                </a:moveTo>
                <a:lnTo>
                  <a:pt x="3635095" y="1072489"/>
                </a:lnTo>
                <a:lnTo>
                  <a:pt x="3626891" y="1030058"/>
                </a:lnTo>
                <a:lnTo>
                  <a:pt x="3614445" y="988148"/>
                </a:lnTo>
                <a:lnTo>
                  <a:pt x="3597732" y="947000"/>
                </a:lnTo>
                <a:lnTo>
                  <a:pt x="3576701" y="906881"/>
                </a:lnTo>
                <a:lnTo>
                  <a:pt x="3551339" y="868019"/>
                </a:lnTo>
                <a:lnTo>
                  <a:pt x="3521583" y="830656"/>
                </a:lnTo>
                <a:lnTo>
                  <a:pt x="3527437" y="817918"/>
                </a:lnTo>
                <a:lnTo>
                  <a:pt x="3542030" y="778840"/>
                </a:lnTo>
                <a:lnTo>
                  <a:pt x="3552863" y="733742"/>
                </a:lnTo>
                <a:lnTo>
                  <a:pt x="3557638" y="688797"/>
                </a:lnTo>
                <a:lnTo>
                  <a:pt x="3556558" y="644372"/>
                </a:lnTo>
                <a:lnTo>
                  <a:pt x="3549878" y="600837"/>
                </a:lnTo>
                <a:lnTo>
                  <a:pt x="3537839" y="558558"/>
                </a:lnTo>
                <a:lnTo>
                  <a:pt x="3520668" y="517893"/>
                </a:lnTo>
                <a:lnTo>
                  <a:pt x="3498608" y="479209"/>
                </a:lnTo>
                <a:lnTo>
                  <a:pt x="3471888" y="442861"/>
                </a:lnTo>
                <a:lnTo>
                  <a:pt x="3440747" y="409219"/>
                </a:lnTo>
                <a:lnTo>
                  <a:pt x="3405428" y="378650"/>
                </a:lnTo>
                <a:lnTo>
                  <a:pt x="3366160" y="351523"/>
                </a:lnTo>
                <a:lnTo>
                  <a:pt x="3323183" y="328180"/>
                </a:lnTo>
                <a:lnTo>
                  <a:pt x="3276739" y="309003"/>
                </a:lnTo>
                <a:lnTo>
                  <a:pt x="3227070" y="294335"/>
                </a:lnTo>
                <a:lnTo>
                  <a:pt x="3213176" y="246341"/>
                </a:lnTo>
                <a:lnTo>
                  <a:pt x="3192030" y="200774"/>
                </a:lnTo>
                <a:lnTo>
                  <a:pt x="3164040" y="158242"/>
                </a:lnTo>
                <a:lnTo>
                  <a:pt x="3129610" y="119380"/>
                </a:lnTo>
                <a:lnTo>
                  <a:pt x="3089148" y="84785"/>
                </a:lnTo>
                <a:lnTo>
                  <a:pt x="3047974" y="57899"/>
                </a:lnTo>
                <a:lnTo>
                  <a:pt x="3004286" y="36169"/>
                </a:lnTo>
                <a:lnTo>
                  <a:pt x="2958655" y="19558"/>
                </a:lnTo>
                <a:lnTo>
                  <a:pt x="2911589" y="8026"/>
                </a:lnTo>
                <a:lnTo>
                  <a:pt x="2863646" y="1536"/>
                </a:lnTo>
                <a:lnTo>
                  <a:pt x="2815348" y="50"/>
                </a:lnTo>
                <a:lnTo>
                  <a:pt x="2767253" y="3530"/>
                </a:lnTo>
                <a:lnTo>
                  <a:pt x="2719908" y="11938"/>
                </a:lnTo>
                <a:lnTo>
                  <a:pt x="2673820" y="25222"/>
                </a:lnTo>
                <a:lnTo>
                  <a:pt x="2629560" y="43357"/>
                </a:lnTo>
                <a:lnTo>
                  <a:pt x="2587650" y="66306"/>
                </a:lnTo>
                <a:lnTo>
                  <a:pt x="2548648" y="94005"/>
                </a:lnTo>
                <a:lnTo>
                  <a:pt x="2513076" y="126441"/>
                </a:lnTo>
                <a:lnTo>
                  <a:pt x="2485758" y="98450"/>
                </a:lnTo>
                <a:lnTo>
                  <a:pt x="2455113" y="73469"/>
                </a:lnTo>
                <a:lnTo>
                  <a:pt x="2421432" y="51701"/>
                </a:lnTo>
                <a:lnTo>
                  <a:pt x="2385060" y="33350"/>
                </a:lnTo>
                <a:lnTo>
                  <a:pt x="2338971" y="16459"/>
                </a:lnTo>
                <a:lnTo>
                  <a:pt x="2291842" y="5397"/>
                </a:lnTo>
                <a:lnTo>
                  <a:pt x="2244255" y="0"/>
                </a:lnTo>
                <a:lnTo>
                  <a:pt x="2196795" y="101"/>
                </a:lnTo>
                <a:lnTo>
                  <a:pt x="2150059" y="5524"/>
                </a:lnTo>
                <a:lnTo>
                  <a:pt x="2104644" y="16103"/>
                </a:lnTo>
                <a:lnTo>
                  <a:pt x="2061108" y="31648"/>
                </a:lnTo>
                <a:lnTo>
                  <a:pt x="2020062" y="52006"/>
                </a:lnTo>
                <a:lnTo>
                  <a:pt x="1982076" y="76987"/>
                </a:lnTo>
                <a:lnTo>
                  <a:pt x="1947748" y="106426"/>
                </a:lnTo>
                <a:lnTo>
                  <a:pt x="1917674" y="140157"/>
                </a:lnTo>
                <a:lnTo>
                  <a:pt x="1892427" y="178003"/>
                </a:lnTo>
                <a:lnTo>
                  <a:pt x="1868487" y="158775"/>
                </a:lnTo>
                <a:lnTo>
                  <a:pt x="1816227" y="125133"/>
                </a:lnTo>
                <a:lnTo>
                  <a:pt x="1743748" y="92722"/>
                </a:lnTo>
                <a:lnTo>
                  <a:pt x="1698294" y="79197"/>
                </a:lnTo>
                <a:lnTo>
                  <a:pt x="1652181" y="70129"/>
                </a:lnTo>
                <a:lnTo>
                  <a:pt x="1605775" y="65443"/>
                </a:lnTo>
                <a:lnTo>
                  <a:pt x="1559433" y="65024"/>
                </a:lnTo>
                <a:lnTo>
                  <a:pt x="1513535" y="68783"/>
                </a:lnTo>
                <a:lnTo>
                  <a:pt x="1468437" y="76619"/>
                </a:lnTo>
                <a:lnTo>
                  <a:pt x="1424533" y="88417"/>
                </a:lnTo>
                <a:lnTo>
                  <a:pt x="1382179" y="104101"/>
                </a:lnTo>
                <a:lnTo>
                  <a:pt x="1341742" y="123558"/>
                </a:lnTo>
                <a:lnTo>
                  <a:pt x="1303604" y="146697"/>
                </a:lnTo>
                <a:lnTo>
                  <a:pt x="1268120" y="173405"/>
                </a:lnTo>
                <a:lnTo>
                  <a:pt x="1235671" y="203606"/>
                </a:lnTo>
                <a:lnTo>
                  <a:pt x="1206627" y="237172"/>
                </a:lnTo>
                <a:lnTo>
                  <a:pt x="1181354" y="274015"/>
                </a:lnTo>
                <a:lnTo>
                  <a:pt x="1133297" y="251942"/>
                </a:lnTo>
                <a:lnTo>
                  <a:pt x="1083348" y="234073"/>
                </a:lnTo>
                <a:lnTo>
                  <a:pt x="1031849" y="220497"/>
                </a:lnTo>
                <a:lnTo>
                  <a:pt x="979157" y="211264"/>
                </a:lnTo>
                <a:lnTo>
                  <a:pt x="925652" y="206438"/>
                </a:lnTo>
                <a:lnTo>
                  <a:pt x="871689" y="206082"/>
                </a:lnTo>
                <a:lnTo>
                  <a:pt x="817626" y="210261"/>
                </a:lnTo>
                <a:lnTo>
                  <a:pt x="766673" y="218401"/>
                </a:lnTo>
                <a:lnTo>
                  <a:pt x="717626" y="230301"/>
                </a:lnTo>
                <a:lnTo>
                  <a:pt x="670661" y="245770"/>
                </a:lnTo>
                <a:lnTo>
                  <a:pt x="625932" y="264617"/>
                </a:lnTo>
                <a:lnTo>
                  <a:pt x="583615" y="286639"/>
                </a:lnTo>
                <a:lnTo>
                  <a:pt x="543877" y="311632"/>
                </a:lnTo>
                <a:lnTo>
                  <a:pt x="506907" y="339394"/>
                </a:lnTo>
                <a:lnTo>
                  <a:pt x="472871" y="369747"/>
                </a:lnTo>
                <a:lnTo>
                  <a:pt x="441921" y="402475"/>
                </a:lnTo>
                <a:lnTo>
                  <a:pt x="414248" y="437400"/>
                </a:lnTo>
                <a:lnTo>
                  <a:pt x="390017" y="474294"/>
                </a:lnTo>
                <a:lnTo>
                  <a:pt x="369404" y="512978"/>
                </a:lnTo>
                <a:lnTo>
                  <a:pt x="352577" y="553250"/>
                </a:lnTo>
                <a:lnTo>
                  <a:pt x="339699" y="594906"/>
                </a:lnTo>
                <a:lnTo>
                  <a:pt x="330962" y="637768"/>
                </a:lnTo>
                <a:lnTo>
                  <a:pt x="326517" y="681609"/>
                </a:lnTo>
                <a:lnTo>
                  <a:pt x="326542" y="726249"/>
                </a:lnTo>
                <a:lnTo>
                  <a:pt x="331216" y="771474"/>
                </a:lnTo>
                <a:lnTo>
                  <a:pt x="328168" y="778840"/>
                </a:lnTo>
                <a:lnTo>
                  <a:pt x="279336" y="786257"/>
                </a:lnTo>
                <a:lnTo>
                  <a:pt x="232625" y="799223"/>
                </a:lnTo>
                <a:lnTo>
                  <a:pt x="188582" y="817448"/>
                </a:lnTo>
                <a:lnTo>
                  <a:pt x="147751" y="840625"/>
                </a:lnTo>
                <a:lnTo>
                  <a:pt x="110705" y="868438"/>
                </a:lnTo>
                <a:lnTo>
                  <a:pt x="77990" y="900569"/>
                </a:lnTo>
                <a:lnTo>
                  <a:pt x="50165" y="936701"/>
                </a:lnTo>
                <a:lnTo>
                  <a:pt x="27978" y="975956"/>
                </a:lnTo>
                <a:lnTo>
                  <a:pt x="12331" y="1016508"/>
                </a:lnTo>
                <a:lnTo>
                  <a:pt x="3048" y="1057833"/>
                </a:lnTo>
                <a:lnTo>
                  <a:pt x="0" y="1099413"/>
                </a:lnTo>
                <a:lnTo>
                  <a:pt x="2997" y="1140726"/>
                </a:lnTo>
                <a:lnTo>
                  <a:pt x="11912" y="1181227"/>
                </a:lnTo>
                <a:lnTo>
                  <a:pt x="26581" y="1220419"/>
                </a:lnTo>
                <a:lnTo>
                  <a:pt x="46863" y="1257744"/>
                </a:lnTo>
                <a:lnTo>
                  <a:pt x="72567" y="1292694"/>
                </a:lnTo>
                <a:lnTo>
                  <a:pt x="103581" y="1324749"/>
                </a:lnTo>
                <a:lnTo>
                  <a:pt x="139725" y="1353362"/>
                </a:lnTo>
                <a:lnTo>
                  <a:pt x="180848" y="1378026"/>
                </a:lnTo>
                <a:lnTo>
                  <a:pt x="147193" y="1414475"/>
                </a:lnTo>
                <a:lnTo>
                  <a:pt x="120230" y="1454404"/>
                </a:lnTo>
                <a:lnTo>
                  <a:pt x="100203" y="1497088"/>
                </a:lnTo>
                <a:lnTo>
                  <a:pt x="87363" y="1541856"/>
                </a:lnTo>
                <a:lnTo>
                  <a:pt x="81978" y="1588008"/>
                </a:lnTo>
                <a:lnTo>
                  <a:pt x="84328" y="1634820"/>
                </a:lnTo>
                <a:lnTo>
                  <a:pt x="93446" y="1677758"/>
                </a:lnTo>
                <a:lnTo>
                  <a:pt x="108699" y="1718271"/>
                </a:lnTo>
                <a:lnTo>
                  <a:pt x="129603" y="1756029"/>
                </a:lnTo>
                <a:lnTo>
                  <a:pt x="155651" y="1790687"/>
                </a:lnTo>
                <a:lnTo>
                  <a:pt x="186372" y="1821916"/>
                </a:lnTo>
                <a:lnTo>
                  <a:pt x="221272" y="1849374"/>
                </a:lnTo>
                <a:lnTo>
                  <a:pt x="259880" y="1872742"/>
                </a:lnTo>
                <a:lnTo>
                  <a:pt x="301713" y="1891677"/>
                </a:lnTo>
                <a:lnTo>
                  <a:pt x="346265" y="1905838"/>
                </a:lnTo>
                <a:lnTo>
                  <a:pt x="393065" y="1914906"/>
                </a:lnTo>
                <a:lnTo>
                  <a:pt x="441642" y="1918525"/>
                </a:lnTo>
                <a:lnTo>
                  <a:pt x="491490" y="1916379"/>
                </a:lnTo>
                <a:lnTo>
                  <a:pt x="495935" y="1923237"/>
                </a:lnTo>
                <a:lnTo>
                  <a:pt x="526161" y="1964093"/>
                </a:lnTo>
                <a:lnTo>
                  <a:pt x="556704" y="1998992"/>
                </a:lnTo>
                <a:lnTo>
                  <a:pt x="589762" y="2031301"/>
                </a:lnTo>
                <a:lnTo>
                  <a:pt x="625144" y="2060981"/>
                </a:lnTo>
                <a:lnTo>
                  <a:pt x="662635" y="2088007"/>
                </a:lnTo>
                <a:lnTo>
                  <a:pt x="702068" y="2112314"/>
                </a:lnTo>
                <a:lnTo>
                  <a:pt x="743216" y="2133866"/>
                </a:lnTo>
                <a:lnTo>
                  <a:pt x="785901" y="2152624"/>
                </a:lnTo>
                <a:lnTo>
                  <a:pt x="829906" y="2168550"/>
                </a:lnTo>
                <a:lnTo>
                  <a:pt x="875042" y="2181580"/>
                </a:lnTo>
                <a:lnTo>
                  <a:pt x="921118" y="2191689"/>
                </a:lnTo>
                <a:lnTo>
                  <a:pt x="967930" y="2198827"/>
                </a:lnTo>
                <a:lnTo>
                  <a:pt x="1015276" y="2202954"/>
                </a:lnTo>
                <a:lnTo>
                  <a:pt x="1062964" y="2204021"/>
                </a:lnTo>
                <a:lnTo>
                  <a:pt x="1110792" y="2201989"/>
                </a:lnTo>
                <a:lnTo>
                  <a:pt x="1158557" y="2196808"/>
                </a:lnTo>
                <a:lnTo>
                  <a:pt x="1206080" y="2188451"/>
                </a:lnTo>
                <a:lnTo>
                  <a:pt x="1253147" y="2176856"/>
                </a:lnTo>
                <a:lnTo>
                  <a:pt x="1299552" y="2161984"/>
                </a:lnTo>
                <a:lnTo>
                  <a:pt x="1345107" y="2143798"/>
                </a:lnTo>
                <a:lnTo>
                  <a:pt x="1389634" y="2122246"/>
                </a:lnTo>
                <a:lnTo>
                  <a:pt x="1423098" y="2161870"/>
                </a:lnTo>
                <a:lnTo>
                  <a:pt x="1460614" y="2198192"/>
                </a:lnTo>
                <a:lnTo>
                  <a:pt x="1501825" y="2230996"/>
                </a:lnTo>
                <a:lnTo>
                  <a:pt x="1546428" y="2260079"/>
                </a:lnTo>
                <a:lnTo>
                  <a:pt x="1594104" y="2285225"/>
                </a:lnTo>
                <a:lnTo>
                  <a:pt x="1644510" y="2306243"/>
                </a:lnTo>
                <a:lnTo>
                  <a:pt x="1697355" y="2322906"/>
                </a:lnTo>
                <a:lnTo>
                  <a:pt x="1744853" y="2333650"/>
                </a:lnTo>
                <a:lnTo>
                  <a:pt x="1792439" y="2340686"/>
                </a:lnTo>
                <a:lnTo>
                  <a:pt x="1839874" y="2344102"/>
                </a:lnTo>
                <a:lnTo>
                  <a:pt x="1886940" y="2344001"/>
                </a:lnTo>
                <a:lnTo>
                  <a:pt x="1933448" y="2340495"/>
                </a:lnTo>
                <a:lnTo>
                  <a:pt x="1979168" y="2333663"/>
                </a:lnTo>
                <a:lnTo>
                  <a:pt x="2023897" y="2323630"/>
                </a:lnTo>
                <a:lnTo>
                  <a:pt x="2067420" y="2310485"/>
                </a:lnTo>
                <a:lnTo>
                  <a:pt x="2109520" y="2294318"/>
                </a:lnTo>
                <a:lnTo>
                  <a:pt x="2149995" y="2275255"/>
                </a:lnTo>
                <a:lnTo>
                  <a:pt x="2188616" y="2253373"/>
                </a:lnTo>
                <a:lnTo>
                  <a:pt x="2225179" y="2228773"/>
                </a:lnTo>
                <a:lnTo>
                  <a:pt x="2259469" y="2201570"/>
                </a:lnTo>
                <a:lnTo>
                  <a:pt x="2291283" y="2171865"/>
                </a:lnTo>
                <a:lnTo>
                  <a:pt x="2320391" y="2139734"/>
                </a:lnTo>
                <a:lnTo>
                  <a:pt x="2346591" y="2105304"/>
                </a:lnTo>
                <a:lnTo>
                  <a:pt x="2369680" y="2068664"/>
                </a:lnTo>
                <a:lnTo>
                  <a:pt x="2389428" y="2029917"/>
                </a:lnTo>
                <a:lnTo>
                  <a:pt x="2405634" y="1989150"/>
                </a:lnTo>
                <a:lnTo>
                  <a:pt x="2452674" y="2011870"/>
                </a:lnTo>
                <a:lnTo>
                  <a:pt x="2502052" y="2029828"/>
                </a:lnTo>
                <a:lnTo>
                  <a:pt x="2553297" y="2042883"/>
                </a:lnTo>
                <a:lnTo>
                  <a:pt x="2605938" y="2050961"/>
                </a:lnTo>
                <a:lnTo>
                  <a:pt x="2659507" y="2053920"/>
                </a:lnTo>
                <a:lnTo>
                  <a:pt x="2709291" y="2052078"/>
                </a:lnTo>
                <a:lnTo>
                  <a:pt x="2757690" y="2045957"/>
                </a:lnTo>
                <a:lnTo>
                  <a:pt x="2804426" y="2035771"/>
                </a:lnTo>
                <a:lnTo>
                  <a:pt x="2849283" y="2021738"/>
                </a:lnTo>
                <a:lnTo>
                  <a:pt x="2891993" y="2004072"/>
                </a:lnTo>
                <a:lnTo>
                  <a:pt x="2932315" y="1982978"/>
                </a:lnTo>
                <a:lnTo>
                  <a:pt x="2969996" y="1958670"/>
                </a:lnTo>
                <a:lnTo>
                  <a:pt x="3004820" y="1931365"/>
                </a:lnTo>
                <a:lnTo>
                  <a:pt x="3036493" y="1901278"/>
                </a:lnTo>
                <a:lnTo>
                  <a:pt x="3064814" y="1868627"/>
                </a:lnTo>
                <a:lnTo>
                  <a:pt x="3089516" y="1833600"/>
                </a:lnTo>
                <a:lnTo>
                  <a:pt x="3110344" y="1796427"/>
                </a:lnTo>
                <a:lnTo>
                  <a:pt x="3127070" y="1757324"/>
                </a:lnTo>
                <a:lnTo>
                  <a:pt x="3139427" y="1716493"/>
                </a:lnTo>
                <a:lnTo>
                  <a:pt x="3147187" y="1674152"/>
                </a:lnTo>
                <a:lnTo>
                  <a:pt x="3150108" y="1630502"/>
                </a:lnTo>
                <a:lnTo>
                  <a:pt x="3198139" y="1622666"/>
                </a:lnTo>
                <a:lnTo>
                  <a:pt x="3245066" y="1611261"/>
                </a:lnTo>
                <a:lnTo>
                  <a:pt x="3290633" y="1596390"/>
                </a:lnTo>
                <a:lnTo>
                  <a:pt x="3334575" y="1578178"/>
                </a:lnTo>
                <a:lnTo>
                  <a:pt x="3376676" y="1556702"/>
                </a:lnTo>
                <a:lnTo>
                  <a:pt x="3416681" y="1532077"/>
                </a:lnTo>
                <a:lnTo>
                  <a:pt x="3456406" y="1502727"/>
                </a:lnTo>
                <a:lnTo>
                  <a:pt x="3492347" y="1470926"/>
                </a:lnTo>
                <a:lnTo>
                  <a:pt x="3524453" y="1436916"/>
                </a:lnTo>
                <a:lnTo>
                  <a:pt x="3552710" y="1400937"/>
                </a:lnTo>
                <a:lnTo>
                  <a:pt x="3577056" y="1363268"/>
                </a:lnTo>
                <a:lnTo>
                  <a:pt x="3597452" y="1324127"/>
                </a:lnTo>
                <a:lnTo>
                  <a:pt x="3613886" y="1283779"/>
                </a:lnTo>
                <a:lnTo>
                  <a:pt x="3626307" y="1242453"/>
                </a:lnTo>
                <a:lnTo>
                  <a:pt x="3634676" y="1200416"/>
                </a:lnTo>
                <a:lnTo>
                  <a:pt x="3638943" y="1157922"/>
                </a:lnTo>
                <a:lnTo>
                  <a:pt x="3639108" y="1115187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12428" y="2934081"/>
            <a:ext cx="202755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UI"/>
                <a:cs typeface="Segoe UI"/>
              </a:rPr>
              <a:t>Inject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relevant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into </a:t>
            </a:r>
            <a:r>
              <a:rPr sz="2000" dirty="0">
                <a:latin typeface="Segoe UI"/>
                <a:cs typeface="Segoe UI"/>
              </a:rPr>
              <a:t>ChatGPT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along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question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0379" y="2595372"/>
            <a:ext cx="411480" cy="353695"/>
          </a:xfrm>
          <a:custGeom>
            <a:avLst/>
            <a:gdLst/>
            <a:ahLst/>
            <a:cxnLst/>
            <a:rect l="l" t="t" r="r" b="b"/>
            <a:pathLst>
              <a:path w="411479" h="353694">
                <a:moveTo>
                  <a:pt x="205739" y="0"/>
                </a:moveTo>
                <a:lnTo>
                  <a:pt x="158553" y="4667"/>
                </a:lnTo>
                <a:lnTo>
                  <a:pt x="115244" y="17963"/>
                </a:lnTo>
                <a:lnTo>
                  <a:pt x="77044" y="38828"/>
                </a:lnTo>
                <a:lnTo>
                  <a:pt x="45186" y="66202"/>
                </a:lnTo>
                <a:lnTo>
                  <a:pt x="20905" y="99026"/>
                </a:lnTo>
                <a:lnTo>
                  <a:pt x="5431" y="136240"/>
                </a:lnTo>
                <a:lnTo>
                  <a:pt x="0" y="176783"/>
                </a:lnTo>
                <a:lnTo>
                  <a:pt x="5431" y="217327"/>
                </a:lnTo>
                <a:lnTo>
                  <a:pt x="20905" y="254541"/>
                </a:lnTo>
                <a:lnTo>
                  <a:pt x="45186" y="287365"/>
                </a:lnTo>
                <a:lnTo>
                  <a:pt x="77044" y="314739"/>
                </a:lnTo>
                <a:lnTo>
                  <a:pt x="115244" y="335604"/>
                </a:lnTo>
                <a:lnTo>
                  <a:pt x="158553" y="348900"/>
                </a:lnTo>
                <a:lnTo>
                  <a:pt x="205739" y="353567"/>
                </a:lnTo>
                <a:lnTo>
                  <a:pt x="252926" y="348900"/>
                </a:lnTo>
                <a:lnTo>
                  <a:pt x="296235" y="335604"/>
                </a:lnTo>
                <a:lnTo>
                  <a:pt x="334435" y="314739"/>
                </a:lnTo>
                <a:lnTo>
                  <a:pt x="366293" y="287365"/>
                </a:lnTo>
                <a:lnTo>
                  <a:pt x="390574" y="254541"/>
                </a:lnTo>
                <a:lnTo>
                  <a:pt x="406048" y="217327"/>
                </a:lnTo>
                <a:lnTo>
                  <a:pt x="411480" y="176783"/>
                </a:lnTo>
                <a:lnTo>
                  <a:pt x="406048" y="136240"/>
                </a:lnTo>
                <a:lnTo>
                  <a:pt x="390574" y="99026"/>
                </a:lnTo>
                <a:lnTo>
                  <a:pt x="366293" y="66202"/>
                </a:lnTo>
                <a:lnTo>
                  <a:pt x="334435" y="38828"/>
                </a:lnTo>
                <a:lnTo>
                  <a:pt x="296235" y="17963"/>
                </a:lnTo>
                <a:lnTo>
                  <a:pt x="252926" y="4667"/>
                </a:lnTo>
                <a:lnTo>
                  <a:pt x="205739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65475" y="2599689"/>
            <a:ext cx="163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45452" y="2595372"/>
            <a:ext cx="411480" cy="353695"/>
          </a:xfrm>
          <a:custGeom>
            <a:avLst/>
            <a:gdLst/>
            <a:ahLst/>
            <a:cxnLst/>
            <a:rect l="l" t="t" r="r" b="b"/>
            <a:pathLst>
              <a:path w="411479" h="353694">
                <a:moveTo>
                  <a:pt x="205740" y="0"/>
                </a:moveTo>
                <a:lnTo>
                  <a:pt x="158553" y="4667"/>
                </a:lnTo>
                <a:lnTo>
                  <a:pt x="115244" y="17963"/>
                </a:lnTo>
                <a:lnTo>
                  <a:pt x="77044" y="38828"/>
                </a:lnTo>
                <a:lnTo>
                  <a:pt x="45186" y="66202"/>
                </a:lnTo>
                <a:lnTo>
                  <a:pt x="20905" y="99026"/>
                </a:lnTo>
                <a:lnTo>
                  <a:pt x="5431" y="136240"/>
                </a:lnTo>
                <a:lnTo>
                  <a:pt x="0" y="176783"/>
                </a:lnTo>
                <a:lnTo>
                  <a:pt x="5431" y="217327"/>
                </a:lnTo>
                <a:lnTo>
                  <a:pt x="20905" y="254541"/>
                </a:lnTo>
                <a:lnTo>
                  <a:pt x="45186" y="287365"/>
                </a:lnTo>
                <a:lnTo>
                  <a:pt x="77044" y="314739"/>
                </a:lnTo>
                <a:lnTo>
                  <a:pt x="115244" y="335604"/>
                </a:lnTo>
                <a:lnTo>
                  <a:pt x="158553" y="348900"/>
                </a:lnTo>
                <a:lnTo>
                  <a:pt x="205740" y="353567"/>
                </a:lnTo>
                <a:lnTo>
                  <a:pt x="252926" y="348900"/>
                </a:lnTo>
                <a:lnTo>
                  <a:pt x="296235" y="335604"/>
                </a:lnTo>
                <a:lnTo>
                  <a:pt x="334435" y="314739"/>
                </a:lnTo>
                <a:lnTo>
                  <a:pt x="366293" y="287365"/>
                </a:lnTo>
                <a:lnTo>
                  <a:pt x="390574" y="254541"/>
                </a:lnTo>
                <a:lnTo>
                  <a:pt x="406048" y="217327"/>
                </a:lnTo>
                <a:lnTo>
                  <a:pt x="411479" y="176783"/>
                </a:lnTo>
                <a:lnTo>
                  <a:pt x="406048" y="136240"/>
                </a:lnTo>
                <a:lnTo>
                  <a:pt x="390574" y="99026"/>
                </a:lnTo>
                <a:lnTo>
                  <a:pt x="366293" y="66202"/>
                </a:lnTo>
                <a:lnTo>
                  <a:pt x="334435" y="38828"/>
                </a:lnTo>
                <a:lnTo>
                  <a:pt x="296235" y="17963"/>
                </a:lnTo>
                <a:lnTo>
                  <a:pt x="252926" y="4667"/>
                </a:lnTo>
                <a:lnTo>
                  <a:pt x="20574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70546" y="2599689"/>
            <a:ext cx="163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77371" y="2595372"/>
            <a:ext cx="411480" cy="353695"/>
          </a:xfrm>
          <a:custGeom>
            <a:avLst/>
            <a:gdLst/>
            <a:ahLst/>
            <a:cxnLst/>
            <a:rect l="l" t="t" r="r" b="b"/>
            <a:pathLst>
              <a:path w="411479" h="353694">
                <a:moveTo>
                  <a:pt x="205739" y="0"/>
                </a:moveTo>
                <a:lnTo>
                  <a:pt x="158553" y="4667"/>
                </a:lnTo>
                <a:lnTo>
                  <a:pt x="115244" y="17963"/>
                </a:lnTo>
                <a:lnTo>
                  <a:pt x="77044" y="38828"/>
                </a:lnTo>
                <a:lnTo>
                  <a:pt x="45186" y="66202"/>
                </a:lnTo>
                <a:lnTo>
                  <a:pt x="20905" y="99026"/>
                </a:lnTo>
                <a:lnTo>
                  <a:pt x="5431" y="136240"/>
                </a:lnTo>
                <a:lnTo>
                  <a:pt x="0" y="176783"/>
                </a:lnTo>
                <a:lnTo>
                  <a:pt x="5431" y="217327"/>
                </a:lnTo>
                <a:lnTo>
                  <a:pt x="20905" y="254541"/>
                </a:lnTo>
                <a:lnTo>
                  <a:pt x="45186" y="287365"/>
                </a:lnTo>
                <a:lnTo>
                  <a:pt x="77044" y="314739"/>
                </a:lnTo>
                <a:lnTo>
                  <a:pt x="115244" y="335604"/>
                </a:lnTo>
                <a:lnTo>
                  <a:pt x="158553" y="348900"/>
                </a:lnTo>
                <a:lnTo>
                  <a:pt x="205739" y="353567"/>
                </a:lnTo>
                <a:lnTo>
                  <a:pt x="252926" y="348900"/>
                </a:lnTo>
                <a:lnTo>
                  <a:pt x="296235" y="335604"/>
                </a:lnTo>
                <a:lnTo>
                  <a:pt x="334435" y="314739"/>
                </a:lnTo>
                <a:lnTo>
                  <a:pt x="366293" y="287365"/>
                </a:lnTo>
                <a:lnTo>
                  <a:pt x="390574" y="254541"/>
                </a:lnTo>
                <a:lnTo>
                  <a:pt x="406048" y="217327"/>
                </a:lnTo>
                <a:lnTo>
                  <a:pt x="411479" y="176783"/>
                </a:lnTo>
                <a:lnTo>
                  <a:pt x="406048" y="136240"/>
                </a:lnTo>
                <a:lnTo>
                  <a:pt x="390574" y="99026"/>
                </a:lnTo>
                <a:lnTo>
                  <a:pt x="366293" y="66202"/>
                </a:lnTo>
                <a:lnTo>
                  <a:pt x="334435" y="38828"/>
                </a:lnTo>
                <a:lnTo>
                  <a:pt x="296235" y="17963"/>
                </a:lnTo>
                <a:lnTo>
                  <a:pt x="252926" y="4667"/>
                </a:lnTo>
                <a:lnTo>
                  <a:pt x="205739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04244" y="2599689"/>
            <a:ext cx="163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441777"/>
            <a:ext cx="5571490" cy="82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580"/>
              </a:spcBef>
            </a:pPr>
            <a:r>
              <a:rPr sz="2800" dirty="0"/>
              <a:t>ChatGPT</a:t>
            </a:r>
            <a:r>
              <a:rPr sz="2800" spc="-90" dirty="0"/>
              <a:t> </a:t>
            </a:r>
            <a:r>
              <a:rPr sz="2800" dirty="0"/>
              <a:t>with</a:t>
            </a:r>
            <a:r>
              <a:rPr sz="2800" spc="-90" dirty="0"/>
              <a:t> </a:t>
            </a:r>
            <a:r>
              <a:rPr sz="2800" dirty="0"/>
              <a:t>Enterprise</a:t>
            </a:r>
            <a:r>
              <a:rPr sz="2800" spc="-65" dirty="0"/>
              <a:t> </a:t>
            </a:r>
            <a:r>
              <a:rPr sz="2800" spc="-20" dirty="0"/>
              <a:t>Data</a:t>
            </a:r>
            <a:endParaRPr sz="2800"/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0" spc="-55" dirty="0">
                <a:solidFill>
                  <a:srgbClr val="50E6FF"/>
                </a:solidFill>
                <a:latin typeface="Segoe UI"/>
                <a:cs typeface="Segoe UI"/>
              </a:rPr>
              <a:t>Extract</a:t>
            </a:r>
            <a:r>
              <a:rPr sz="1800" b="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5" dirty="0">
                <a:solidFill>
                  <a:srgbClr val="50E6FF"/>
                </a:solidFill>
                <a:latin typeface="Segoe UI"/>
                <a:cs typeface="Segoe UI"/>
              </a:rPr>
              <a:t>precise</a:t>
            </a:r>
            <a:r>
              <a:rPr sz="1800" b="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0" dirty="0">
                <a:solidFill>
                  <a:srgbClr val="50E6FF"/>
                </a:solidFill>
                <a:latin typeface="Segoe UI"/>
                <a:cs typeface="Segoe UI"/>
              </a:rPr>
              <a:t>answers</a:t>
            </a:r>
            <a:r>
              <a:rPr sz="1800" b="0" spc="-7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0" dirty="0">
                <a:solidFill>
                  <a:srgbClr val="50E6FF"/>
                </a:solidFill>
                <a:latin typeface="Segoe UI"/>
                <a:cs typeface="Segoe UI"/>
              </a:rPr>
              <a:t>from</a:t>
            </a:r>
            <a:r>
              <a:rPr sz="1800" b="0" spc="-8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0" dirty="0">
                <a:solidFill>
                  <a:srgbClr val="50E6FF"/>
                </a:solidFill>
                <a:latin typeface="Segoe UI"/>
                <a:cs typeface="Segoe UI"/>
              </a:rPr>
              <a:t>your</a:t>
            </a:r>
            <a:r>
              <a:rPr sz="1800" b="0" spc="-8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60" dirty="0">
                <a:solidFill>
                  <a:srgbClr val="50E6FF"/>
                </a:solidFill>
                <a:latin typeface="Segoe UI"/>
                <a:cs typeface="Segoe UI"/>
              </a:rPr>
              <a:t>unstructured</a:t>
            </a:r>
            <a:r>
              <a:rPr sz="1800" b="0" spc="-11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10" dirty="0">
                <a:solidFill>
                  <a:srgbClr val="50E6FF"/>
                </a:solidFill>
                <a:latin typeface="Segoe UI"/>
                <a:cs typeface="Segoe UI"/>
              </a:rPr>
              <a:t>documents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7803" y="5073396"/>
            <a:ext cx="706755" cy="76200"/>
          </a:xfrm>
          <a:custGeom>
            <a:avLst/>
            <a:gdLst/>
            <a:ahLst/>
            <a:cxnLst/>
            <a:rect l="l" t="t" r="r" b="b"/>
            <a:pathLst>
              <a:path w="706754" h="76200">
                <a:moveTo>
                  <a:pt x="630555" y="0"/>
                </a:moveTo>
                <a:lnTo>
                  <a:pt x="630555" y="76199"/>
                </a:lnTo>
                <a:lnTo>
                  <a:pt x="694055" y="44449"/>
                </a:lnTo>
                <a:lnTo>
                  <a:pt x="643255" y="44449"/>
                </a:lnTo>
                <a:lnTo>
                  <a:pt x="643255" y="31749"/>
                </a:lnTo>
                <a:lnTo>
                  <a:pt x="694055" y="31749"/>
                </a:lnTo>
                <a:lnTo>
                  <a:pt x="630555" y="0"/>
                </a:lnTo>
                <a:close/>
              </a:path>
              <a:path w="706754" h="76200">
                <a:moveTo>
                  <a:pt x="63055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30555" y="44449"/>
                </a:lnTo>
                <a:lnTo>
                  <a:pt x="630555" y="31749"/>
                </a:lnTo>
                <a:close/>
              </a:path>
              <a:path w="706754" h="76200">
                <a:moveTo>
                  <a:pt x="694055" y="31749"/>
                </a:moveTo>
                <a:lnTo>
                  <a:pt x="643255" y="31749"/>
                </a:lnTo>
                <a:lnTo>
                  <a:pt x="643255" y="44449"/>
                </a:lnTo>
                <a:lnTo>
                  <a:pt x="694055" y="44449"/>
                </a:lnTo>
                <a:lnTo>
                  <a:pt x="706755" y="38099"/>
                </a:lnTo>
                <a:lnTo>
                  <a:pt x="694055" y="31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7472" y="5163058"/>
            <a:ext cx="842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Storage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0596" y="4142232"/>
            <a:ext cx="2682240" cy="1938655"/>
          </a:xfrm>
          <a:custGeom>
            <a:avLst/>
            <a:gdLst/>
            <a:ahLst/>
            <a:cxnLst/>
            <a:rect l="l" t="t" r="r" b="b"/>
            <a:pathLst>
              <a:path w="2682240" h="1938654">
                <a:moveTo>
                  <a:pt x="0" y="401193"/>
                </a:moveTo>
                <a:lnTo>
                  <a:pt x="2698" y="354397"/>
                </a:lnTo>
                <a:lnTo>
                  <a:pt x="10593" y="309189"/>
                </a:lnTo>
                <a:lnTo>
                  <a:pt x="23384" y="265870"/>
                </a:lnTo>
                <a:lnTo>
                  <a:pt x="40770" y="224740"/>
                </a:lnTo>
                <a:lnTo>
                  <a:pt x="62450" y="186099"/>
                </a:lnTo>
                <a:lnTo>
                  <a:pt x="88124" y="150249"/>
                </a:lnTo>
                <a:lnTo>
                  <a:pt x="117490" y="117490"/>
                </a:lnTo>
                <a:lnTo>
                  <a:pt x="150249" y="88124"/>
                </a:lnTo>
                <a:lnTo>
                  <a:pt x="186099" y="62450"/>
                </a:lnTo>
                <a:lnTo>
                  <a:pt x="224740" y="40770"/>
                </a:lnTo>
                <a:lnTo>
                  <a:pt x="265870" y="23384"/>
                </a:lnTo>
                <a:lnTo>
                  <a:pt x="309189" y="10593"/>
                </a:lnTo>
                <a:lnTo>
                  <a:pt x="354397" y="2698"/>
                </a:lnTo>
                <a:lnTo>
                  <a:pt x="401192" y="0"/>
                </a:lnTo>
                <a:lnTo>
                  <a:pt x="2281047" y="0"/>
                </a:lnTo>
                <a:lnTo>
                  <a:pt x="2327842" y="2698"/>
                </a:lnTo>
                <a:lnTo>
                  <a:pt x="2373050" y="10593"/>
                </a:lnTo>
                <a:lnTo>
                  <a:pt x="2416369" y="23384"/>
                </a:lnTo>
                <a:lnTo>
                  <a:pt x="2457499" y="40770"/>
                </a:lnTo>
                <a:lnTo>
                  <a:pt x="2496140" y="62450"/>
                </a:lnTo>
                <a:lnTo>
                  <a:pt x="2531990" y="88124"/>
                </a:lnTo>
                <a:lnTo>
                  <a:pt x="2564749" y="117490"/>
                </a:lnTo>
                <a:lnTo>
                  <a:pt x="2594115" y="150249"/>
                </a:lnTo>
                <a:lnTo>
                  <a:pt x="2619789" y="186099"/>
                </a:lnTo>
                <a:lnTo>
                  <a:pt x="2641469" y="224740"/>
                </a:lnTo>
                <a:lnTo>
                  <a:pt x="2658855" y="265870"/>
                </a:lnTo>
                <a:lnTo>
                  <a:pt x="2671646" y="309189"/>
                </a:lnTo>
                <a:lnTo>
                  <a:pt x="2679541" y="354397"/>
                </a:lnTo>
                <a:lnTo>
                  <a:pt x="2682239" y="401193"/>
                </a:lnTo>
                <a:lnTo>
                  <a:pt x="2682239" y="1537335"/>
                </a:lnTo>
                <a:lnTo>
                  <a:pt x="2679541" y="1584120"/>
                </a:lnTo>
                <a:lnTo>
                  <a:pt x="2671646" y="1629322"/>
                </a:lnTo>
                <a:lnTo>
                  <a:pt x="2658855" y="1672637"/>
                </a:lnTo>
                <a:lnTo>
                  <a:pt x="2641469" y="1713765"/>
                </a:lnTo>
                <a:lnTo>
                  <a:pt x="2619789" y="1752406"/>
                </a:lnTo>
                <a:lnTo>
                  <a:pt x="2594115" y="1788257"/>
                </a:lnTo>
                <a:lnTo>
                  <a:pt x="2564749" y="1821018"/>
                </a:lnTo>
                <a:lnTo>
                  <a:pt x="2531990" y="1850387"/>
                </a:lnTo>
                <a:lnTo>
                  <a:pt x="2496140" y="1876064"/>
                </a:lnTo>
                <a:lnTo>
                  <a:pt x="2457499" y="1897748"/>
                </a:lnTo>
                <a:lnTo>
                  <a:pt x="2416369" y="1915138"/>
                </a:lnTo>
                <a:lnTo>
                  <a:pt x="2373050" y="1927931"/>
                </a:lnTo>
                <a:lnTo>
                  <a:pt x="2327842" y="1935828"/>
                </a:lnTo>
                <a:lnTo>
                  <a:pt x="2281047" y="1938528"/>
                </a:lnTo>
                <a:lnTo>
                  <a:pt x="401192" y="1938528"/>
                </a:lnTo>
                <a:lnTo>
                  <a:pt x="354397" y="1935828"/>
                </a:lnTo>
                <a:lnTo>
                  <a:pt x="309189" y="1927931"/>
                </a:lnTo>
                <a:lnTo>
                  <a:pt x="265870" y="1915138"/>
                </a:lnTo>
                <a:lnTo>
                  <a:pt x="224740" y="1897748"/>
                </a:lnTo>
                <a:lnTo>
                  <a:pt x="186099" y="1876064"/>
                </a:lnTo>
                <a:lnTo>
                  <a:pt x="150249" y="1850387"/>
                </a:lnTo>
                <a:lnTo>
                  <a:pt x="117490" y="1821018"/>
                </a:lnTo>
                <a:lnTo>
                  <a:pt x="88124" y="1788257"/>
                </a:lnTo>
                <a:lnTo>
                  <a:pt x="62450" y="1752406"/>
                </a:lnTo>
                <a:lnTo>
                  <a:pt x="40770" y="1713765"/>
                </a:lnTo>
                <a:lnTo>
                  <a:pt x="23384" y="1672637"/>
                </a:lnTo>
                <a:lnTo>
                  <a:pt x="10593" y="1629322"/>
                </a:lnTo>
                <a:lnTo>
                  <a:pt x="2698" y="1584120"/>
                </a:lnTo>
                <a:lnTo>
                  <a:pt x="0" y="1537335"/>
                </a:lnTo>
                <a:lnTo>
                  <a:pt x="0" y="401193"/>
                </a:lnTo>
                <a:close/>
              </a:path>
            </a:pathLst>
          </a:custGeom>
          <a:ln w="9525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90234" y="5671820"/>
            <a:ext cx="136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Cognitive</a:t>
            </a:r>
            <a:r>
              <a:rPr sz="10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Search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830" y="4171010"/>
            <a:ext cx="10388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Segoe UI Semibold"/>
                <a:cs typeface="Segoe UI Semibold"/>
              </a:rPr>
              <a:t>Search</a:t>
            </a:r>
            <a:r>
              <a:rPr sz="14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Layer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6060" y="5049011"/>
            <a:ext cx="759460" cy="76200"/>
          </a:xfrm>
          <a:custGeom>
            <a:avLst/>
            <a:gdLst/>
            <a:ahLst/>
            <a:cxnLst/>
            <a:rect l="l" t="t" r="r" b="b"/>
            <a:pathLst>
              <a:path w="759460" h="76200">
                <a:moveTo>
                  <a:pt x="683005" y="0"/>
                </a:moveTo>
                <a:lnTo>
                  <a:pt x="683005" y="76200"/>
                </a:lnTo>
                <a:lnTo>
                  <a:pt x="746505" y="44450"/>
                </a:lnTo>
                <a:lnTo>
                  <a:pt x="695705" y="44450"/>
                </a:lnTo>
                <a:lnTo>
                  <a:pt x="695705" y="31750"/>
                </a:lnTo>
                <a:lnTo>
                  <a:pt x="746505" y="31750"/>
                </a:lnTo>
                <a:lnTo>
                  <a:pt x="683005" y="0"/>
                </a:lnTo>
                <a:close/>
              </a:path>
              <a:path w="759460" h="76200">
                <a:moveTo>
                  <a:pt x="6830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3005" y="44450"/>
                </a:lnTo>
                <a:lnTo>
                  <a:pt x="683005" y="31750"/>
                </a:lnTo>
                <a:close/>
              </a:path>
              <a:path w="759460" h="76200">
                <a:moveTo>
                  <a:pt x="746505" y="31750"/>
                </a:moveTo>
                <a:lnTo>
                  <a:pt x="695705" y="31750"/>
                </a:lnTo>
                <a:lnTo>
                  <a:pt x="695705" y="44450"/>
                </a:lnTo>
                <a:lnTo>
                  <a:pt x="746505" y="44450"/>
                </a:lnTo>
                <a:lnTo>
                  <a:pt x="759205" y="38100"/>
                </a:lnTo>
                <a:lnTo>
                  <a:pt x="746505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21601" y="4201477"/>
            <a:ext cx="1986280" cy="1786889"/>
            <a:chOff x="621601" y="4201477"/>
            <a:chExt cx="1986280" cy="178688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887" y="4671060"/>
              <a:ext cx="496824" cy="4983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6363" y="4206240"/>
              <a:ext cx="1976755" cy="1777364"/>
            </a:xfrm>
            <a:custGeom>
              <a:avLst/>
              <a:gdLst/>
              <a:ahLst/>
              <a:cxnLst/>
              <a:rect l="l" t="t" r="r" b="b"/>
              <a:pathLst>
                <a:path w="1976755" h="1777364">
                  <a:moveTo>
                    <a:pt x="0" y="367792"/>
                  </a:moveTo>
                  <a:lnTo>
                    <a:pt x="2865" y="321642"/>
                  </a:lnTo>
                  <a:lnTo>
                    <a:pt x="11231" y="277207"/>
                  </a:lnTo>
                  <a:lnTo>
                    <a:pt x="24754" y="234831"/>
                  </a:lnTo>
                  <a:lnTo>
                    <a:pt x="43089" y="194858"/>
                  </a:lnTo>
                  <a:lnTo>
                    <a:pt x="65891" y="157632"/>
                  </a:lnTo>
                  <a:lnTo>
                    <a:pt x="92816" y="123496"/>
                  </a:lnTo>
                  <a:lnTo>
                    <a:pt x="123518" y="92796"/>
                  </a:lnTo>
                  <a:lnTo>
                    <a:pt x="157653" y="65875"/>
                  </a:lnTo>
                  <a:lnTo>
                    <a:pt x="194878" y="43078"/>
                  </a:lnTo>
                  <a:lnTo>
                    <a:pt x="234845" y="24747"/>
                  </a:lnTo>
                  <a:lnTo>
                    <a:pt x="277213" y="11228"/>
                  </a:lnTo>
                  <a:lnTo>
                    <a:pt x="321634" y="2864"/>
                  </a:lnTo>
                  <a:lnTo>
                    <a:pt x="367766" y="0"/>
                  </a:lnTo>
                  <a:lnTo>
                    <a:pt x="1608836" y="0"/>
                  </a:lnTo>
                  <a:lnTo>
                    <a:pt x="1654985" y="2864"/>
                  </a:lnTo>
                  <a:lnTo>
                    <a:pt x="1699420" y="11228"/>
                  </a:lnTo>
                  <a:lnTo>
                    <a:pt x="1741796" y="24747"/>
                  </a:lnTo>
                  <a:lnTo>
                    <a:pt x="1781769" y="43078"/>
                  </a:lnTo>
                  <a:lnTo>
                    <a:pt x="1818995" y="65875"/>
                  </a:lnTo>
                  <a:lnTo>
                    <a:pt x="1853131" y="92796"/>
                  </a:lnTo>
                  <a:lnTo>
                    <a:pt x="1883831" y="123496"/>
                  </a:lnTo>
                  <a:lnTo>
                    <a:pt x="1910752" y="157632"/>
                  </a:lnTo>
                  <a:lnTo>
                    <a:pt x="1933549" y="194858"/>
                  </a:lnTo>
                  <a:lnTo>
                    <a:pt x="1951880" y="234831"/>
                  </a:lnTo>
                  <a:lnTo>
                    <a:pt x="1965399" y="277207"/>
                  </a:lnTo>
                  <a:lnTo>
                    <a:pt x="1973763" y="321642"/>
                  </a:lnTo>
                  <a:lnTo>
                    <a:pt x="1976628" y="367792"/>
                  </a:lnTo>
                  <a:lnTo>
                    <a:pt x="1976628" y="1409217"/>
                  </a:lnTo>
                  <a:lnTo>
                    <a:pt x="1973763" y="1455349"/>
                  </a:lnTo>
                  <a:lnTo>
                    <a:pt x="1965399" y="1499770"/>
                  </a:lnTo>
                  <a:lnTo>
                    <a:pt x="1951880" y="1542138"/>
                  </a:lnTo>
                  <a:lnTo>
                    <a:pt x="1933549" y="1582105"/>
                  </a:lnTo>
                  <a:lnTo>
                    <a:pt x="1910752" y="1619330"/>
                  </a:lnTo>
                  <a:lnTo>
                    <a:pt x="1883831" y="1653465"/>
                  </a:lnTo>
                  <a:lnTo>
                    <a:pt x="1853131" y="1684167"/>
                  </a:lnTo>
                  <a:lnTo>
                    <a:pt x="1818995" y="1711092"/>
                  </a:lnTo>
                  <a:lnTo>
                    <a:pt x="1781769" y="1733894"/>
                  </a:lnTo>
                  <a:lnTo>
                    <a:pt x="1741796" y="1752229"/>
                  </a:lnTo>
                  <a:lnTo>
                    <a:pt x="1699420" y="1765752"/>
                  </a:lnTo>
                  <a:lnTo>
                    <a:pt x="1654985" y="1774118"/>
                  </a:lnTo>
                  <a:lnTo>
                    <a:pt x="1608836" y="1776984"/>
                  </a:lnTo>
                  <a:lnTo>
                    <a:pt x="367766" y="1776984"/>
                  </a:lnTo>
                  <a:lnTo>
                    <a:pt x="321634" y="1774118"/>
                  </a:lnTo>
                  <a:lnTo>
                    <a:pt x="277213" y="1765752"/>
                  </a:lnTo>
                  <a:lnTo>
                    <a:pt x="234845" y="1752229"/>
                  </a:lnTo>
                  <a:lnTo>
                    <a:pt x="194878" y="1733894"/>
                  </a:lnTo>
                  <a:lnTo>
                    <a:pt x="157653" y="1711092"/>
                  </a:lnTo>
                  <a:lnTo>
                    <a:pt x="123518" y="1684167"/>
                  </a:lnTo>
                  <a:lnTo>
                    <a:pt x="92816" y="1653465"/>
                  </a:lnTo>
                  <a:lnTo>
                    <a:pt x="65891" y="1619330"/>
                  </a:lnTo>
                  <a:lnTo>
                    <a:pt x="43089" y="1582105"/>
                  </a:lnTo>
                  <a:lnTo>
                    <a:pt x="24754" y="1542138"/>
                  </a:lnTo>
                  <a:lnTo>
                    <a:pt x="11231" y="1499770"/>
                  </a:lnTo>
                  <a:lnTo>
                    <a:pt x="2865" y="1455349"/>
                  </a:lnTo>
                  <a:lnTo>
                    <a:pt x="0" y="1409217"/>
                  </a:lnTo>
                  <a:lnTo>
                    <a:pt x="0" y="367792"/>
                  </a:lnTo>
                  <a:close/>
                </a:path>
              </a:pathLst>
            </a:custGeom>
            <a:ln w="9524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45584" y="4678172"/>
            <a:ext cx="673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Extracted paragraphs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240" y="5506008"/>
            <a:ext cx="1456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Unstructured</a:t>
            </a:r>
            <a:r>
              <a:rPr sz="1000" b="1" spc="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documents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(pdf,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docx,</a:t>
            </a:r>
            <a:r>
              <a:rPr sz="10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etc.)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800" y="4263009"/>
            <a:ext cx="1348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Segoe UI Semibold"/>
                <a:cs typeface="Segoe UI Semibold"/>
              </a:rPr>
              <a:t>Knowledge</a:t>
            </a:r>
            <a:r>
              <a:rPr sz="14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Base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3409" y="5315458"/>
            <a:ext cx="694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Form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Recognizer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9780" y="4682744"/>
            <a:ext cx="663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939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Raw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documents</a:t>
            </a:r>
            <a:endParaRPr sz="1000">
              <a:latin typeface="Segoe UI Semibold"/>
              <a:cs typeface="Segoe UI Semibold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4844" y="4695444"/>
            <a:ext cx="647700" cy="64617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553700" y="2574035"/>
            <a:ext cx="542925" cy="600710"/>
            <a:chOff x="10553700" y="2574035"/>
            <a:chExt cx="542925" cy="600710"/>
          </a:xfrm>
        </p:grpSpPr>
        <p:sp>
          <p:nvSpPr>
            <p:cNvPr id="19" name="object 19"/>
            <p:cNvSpPr/>
            <p:nvPr/>
          </p:nvSpPr>
          <p:spPr>
            <a:xfrm>
              <a:off x="10625327" y="3037331"/>
              <a:ext cx="266700" cy="137160"/>
            </a:xfrm>
            <a:custGeom>
              <a:avLst/>
              <a:gdLst/>
              <a:ahLst/>
              <a:cxnLst/>
              <a:rect l="l" t="t" r="r" b="b"/>
              <a:pathLst>
                <a:path w="266700" h="137160">
                  <a:moveTo>
                    <a:pt x="206628" y="0"/>
                  </a:moveTo>
                  <a:lnTo>
                    <a:pt x="61849" y="0"/>
                  </a:lnTo>
                  <a:lnTo>
                    <a:pt x="38040" y="4974"/>
                  </a:lnTo>
                  <a:lnTo>
                    <a:pt x="18351" y="18462"/>
                  </a:lnTo>
                  <a:lnTo>
                    <a:pt x="4949" y="38308"/>
                  </a:lnTo>
                  <a:lnTo>
                    <a:pt x="0" y="62356"/>
                  </a:lnTo>
                  <a:lnTo>
                    <a:pt x="0" y="137159"/>
                  </a:lnTo>
                  <a:lnTo>
                    <a:pt x="266700" y="137159"/>
                  </a:lnTo>
                  <a:lnTo>
                    <a:pt x="266700" y="62356"/>
                  </a:lnTo>
                  <a:lnTo>
                    <a:pt x="262028" y="38308"/>
                  </a:lnTo>
                  <a:lnTo>
                    <a:pt x="249237" y="18462"/>
                  </a:lnTo>
                  <a:lnTo>
                    <a:pt x="230159" y="4974"/>
                  </a:lnTo>
                  <a:lnTo>
                    <a:pt x="206628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4" y="2877311"/>
              <a:ext cx="131064" cy="1295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829543" y="2974847"/>
              <a:ext cx="266700" cy="135890"/>
            </a:xfrm>
            <a:custGeom>
              <a:avLst/>
              <a:gdLst/>
              <a:ahLst/>
              <a:cxnLst/>
              <a:rect l="l" t="t" r="r" b="b"/>
              <a:pathLst>
                <a:path w="266700" h="135889">
                  <a:moveTo>
                    <a:pt x="206628" y="0"/>
                  </a:moveTo>
                  <a:lnTo>
                    <a:pt x="61849" y="0"/>
                  </a:lnTo>
                  <a:lnTo>
                    <a:pt x="38040" y="4927"/>
                  </a:lnTo>
                  <a:lnTo>
                    <a:pt x="18351" y="18272"/>
                  </a:lnTo>
                  <a:lnTo>
                    <a:pt x="4949" y="37879"/>
                  </a:lnTo>
                  <a:lnTo>
                    <a:pt x="0" y="61594"/>
                  </a:lnTo>
                  <a:lnTo>
                    <a:pt x="0" y="135636"/>
                  </a:lnTo>
                  <a:lnTo>
                    <a:pt x="266700" y="135636"/>
                  </a:lnTo>
                  <a:lnTo>
                    <a:pt x="266700" y="61594"/>
                  </a:lnTo>
                  <a:lnTo>
                    <a:pt x="262028" y="37879"/>
                  </a:lnTo>
                  <a:lnTo>
                    <a:pt x="249237" y="18272"/>
                  </a:lnTo>
                  <a:lnTo>
                    <a:pt x="230159" y="4927"/>
                  </a:lnTo>
                  <a:lnTo>
                    <a:pt x="206628" y="0"/>
                  </a:lnTo>
                  <a:close/>
                </a:path>
              </a:pathLst>
            </a:custGeom>
            <a:solidFill>
              <a:srgbClr val="95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600" y="2813303"/>
              <a:ext cx="132588" cy="1295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9543" y="3037331"/>
              <a:ext cx="64007" cy="731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53700" y="2574035"/>
              <a:ext cx="302260" cy="222885"/>
            </a:xfrm>
            <a:custGeom>
              <a:avLst/>
              <a:gdLst/>
              <a:ahLst/>
              <a:cxnLst/>
              <a:rect l="l" t="t" r="r" b="b"/>
              <a:pathLst>
                <a:path w="302259" h="222885">
                  <a:moveTo>
                    <a:pt x="248411" y="0"/>
                  </a:moveTo>
                  <a:lnTo>
                    <a:pt x="53340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0" y="169163"/>
                  </a:lnTo>
                  <a:lnTo>
                    <a:pt x="4191" y="189928"/>
                  </a:lnTo>
                  <a:lnTo>
                    <a:pt x="15621" y="206883"/>
                  </a:lnTo>
                  <a:lnTo>
                    <a:pt x="32575" y="218312"/>
                  </a:lnTo>
                  <a:lnTo>
                    <a:pt x="53340" y="222503"/>
                  </a:lnTo>
                  <a:lnTo>
                    <a:pt x="248411" y="222503"/>
                  </a:lnTo>
                  <a:lnTo>
                    <a:pt x="269176" y="218312"/>
                  </a:lnTo>
                  <a:lnTo>
                    <a:pt x="286130" y="206882"/>
                  </a:lnTo>
                  <a:lnTo>
                    <a:pt x="297560" y="189928"/>
                  </a:lnTo>
                  <a:lnTo>
                    <a:pt x="301751" y="169163"/>
                  </a:lnTo>
                  <a:lnTo>
                    <a:pt x="301751" y="53339"/>
                  </a:lnTo>
                  <a:lnTo>
                    <a:pt x="297560" y="32575"/>
                  </a:lnTo>
                  <a:lnTo>
                    <a:pt x="286130" y="15620"/>
                  </a:lnTo>
                  <a:lnTo>
                    <a:pt x="269176" y="4190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4B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51820" y="2743199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103631" y="0"/>
                  </a:moveTo>
                  <a:lnTo>
                    <a:pt x="0" y="0"/>
                  </a:lnTo>
                  <a:lnTo>
                    <a:pt x="103631" y="103632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655554" y="3277616"/>
            <a:ext cx="337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Users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61650" y="2558872"/>
            <a:ext cx="1041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Segoe UI"/>
                <a:cs typeface="Segoe UI"/>
              </a:rPr>
              <a:t>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5335" y="2704337"/>
            <a:ext cx="171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Questions/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Query</a:t>
            </a:r>
            <a:r>
              <a:rPr sz="1000" b="1" spc="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Knowledge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69932" y="4448302"/>
            <a:ext cx="6324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Azure OpenAI Service Answering Prompt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74764" y="2933445"/>
            <a:ext cx="3538220" cy="1924050"/>
          </a:xfrm>
          <a:custGeom>
            <a:avLst/>
            <a:gdLst/>
            <a:ahLst/>
            <a:cxnLst/>
            <a:rect l="l" t="t" r="r" b="b"/>
            <a:pathLst>
              <a:path w="3538220" h="1924050">
                <a:moveTo>
                  <a:pt x="2504186" y="1885442"/>
                </a:moveTo>
                <a:lnTo>
                  <a:pt x="2491486" y="1879092"/>
                </a:lnTo>
                <a:lnTo>
                  <a:pt x="2427986" y="1847342"/>
                </a:lnTo>
                <a:lnTo>
                  <a:pt x="2427986" y="1879092"/>
                </a:lnTo>
                <a:lnTo>
                  <a:pt x="1456944" y="1879092"/>
                </a:lnTo>
                <a:lnTo>
                  <a:pt x="1456944" y="1891792"/>
                </a:lnTo>
                <a:lnTo>
                  <a:pt x="2427986" y="1891792"/>
                </a:lnTo>
                <a:lnTo>
                  <a:pt x="2427986" y="1923542"/>
                </a:lnTo>
                <a:lnTo>
                  <a:pt x="2491486" y="1891792"/>
                </a:lnTo>
                <a:lnTo>
                  <a:pt x="2504186" y="1885442"/>
                </a:lnTo>
                <a:close/>
              </a:path>
              <a:path w="3538220" h="1924050">
                <a:moveTo>
                  <a:pt x="3537712" y="0"/>
                </a:moveTo>
                <a:lnTo>
                  <a:pt x="34544" y="0"/>
                </a:lnTo>
                <a:lnTo>
                  <a:pt x="31750" y="2794"/>
                </a:lnTo>
                <a:lnTo>
                  <a:pt x="31750" y="1131824"/>
                </a:lnTo>
                <a:lnTo>
                  <a:pt x="0" y="1131824"/>
                </a:lnTo>
                <a:lnTo>
                  <a:pt x="38100" y="1208024"/>
                </a:lnTo>
                <a:lnTo>
                  <a:pt x="69850" y="1144524"/>
                </a:lnTo>
                <a:lnTo>
                  <a:pt x="76200" y="1131824"/>
                </a:lnTo>
                <a:lnTo>
                  <a:pt x="44450" y="1131824"/>
                </a:lnTo>
                <a:lnTo>
                  <a:pt x="44450" y="12700"/>
                </a:lnTo>
                <a:lnTo>
                  <a:pt x="3537712" y="12700"/>
                </a:lnTo>
                <a:lnTo>
                  <a:pt x="3537712" y="6350"/>
                </a:lnTo>
                <a:lnTo>
                  <a:pt x="3537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33003" y="4402073"/>
            <a:ext cx="672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Top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k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paragraphs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17657" y="4116070"/>
            <a:ext cx="503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Answers</a:t>
            </a:r>
            <a:endParaRPr sz="1000">
              <a:latin typeface="Segoe UI Semibold"/>
              <a:cs typeface="Segoe UI Semibold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178795" y="1257300"/>
            <a:ext cx="1651000" cy="1020444"/>
            <a:chOff x="10178795" y="1257300"/>
            <a:chExt cx="1651000" cy="1020444"/>
          </a:xfrm>
        </p:grpSpPr>
        <p:sp>
          <p:nvSpPr>
            <p:cNvPr id="34" name="object 34"/>
            <p:cNvSpPr/>
            <p:nvPr/>
          </p:nvSpPr>
          <p:spPr>
            <a:xfrm>
              <a:off x="10178795" y="1257300"/>
              <a:ext cx="1651000" cy="1020444"/>
            </a:xfrm>
            <a:custGeom>
              <a:avLst/>
              <a:gdLst/>
              <a:ahLst/>
              <a:cxnLst/>
              <a:rect l="l" t="t" r="r" b="b"/>
              <a:pathLst>
                <a:path w="1651000" h="1020444">
                  <a:moveTo>
                    <a:pt x="687704" y="906779"/>
                  </a:moveTo>
                  <a:lnTo>
                    <a:pt x="275081" y="906779"/>
                  </a:lnTo>
                  <a:lnTo>
                    <a:pt x="481456" y="1020063"/>
                  </a:lnTo>
                  <a:lnTo>
                    <a:pt x="687704" y="906779"/>
                  </a:lnTo>
                  <a:close/>
                </a:path>
                <a:path w="1651000" h="1020444">
                  <a:moveTo>
                    <a:pt x="1499361" y="0"/>
                  </a:moveTo>
                  <a:lnTo>
                    <a:pt x="151129" y="0"/>
                  </a:lnTo>
                  <a:lnTo>
                    <a:pt x="103371" y="7707"/>
                  </a:lnTo>
                  <a:lnTo>
                    <a:pt x="61886" y="29167"/>
                  </a:lnTo>
                  <a:lnTo>
                    <a:pt x="29167" y="61886"/>
                  </a:lnTo>
                  <a:lnTo>
                    <a:pt x="7707" y="103371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07" y="803408"/>
                  </a:lnTo>
                  <a:lnTo>
                    <a:pt x="29167" y="844893"/>
                  </a:lnTo>
                  <a:lnTo>
                    <a:pt x="61886" y="877612"/>
                  </a:lnTo>
                  <a:lnTo>
                    <a:pt x="103371" y="899072"/>
                  </a:lnTo>
                  <a:lnTo>
                    <a:pt x="151129" y="906779"/>
                  </a:lnTo>
                  <a:lnTo>
                    <a:pt x="1499361" y="906779"/>
                  </a:lnTo>
                  <a:lnTo>
                    <a:pt x="1547120" y="899072"/>
                  </a:lnTo>
                  <a:lnTo>
                    <a:pt x="1588605" y="877612"/>
                  </a:lnTo>
                  <a:lnTo>
                    <a:pt x="1621324" y="844893"/>
                  </a:lnTo>
                  <a:lnTo>
                    <a:pt x="1642784" y="803408"/>
                  </a:lnTo>
                  <a:lnTo>
                    <a:pt x="1650492" y="755650"/>
                  </a:lnTo>
                  <a:lnTo>
                    <a:pt x="1650492" y="151129"/>
                  </a:lnTo>
                  <a:lnTo>
                    <a:pt x="1642784" y="103371"/>
                  </a:lnTo>
                  <a:lnTo>
                    <a:pt x="1621324" y="61886"/>
                  </a:lnTo>
                  <a:lnTo>
                    <a:pt x="1588605" y="29167"/>
                  </a:lnTo>
                  <a:lnTo>
                    <a:pt x="1547120" y="7707"/>
                  </a:lnTo>
                  <a:lnTo>
                    <a:pt x="149936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1931" y="1354455"/>
              <a:ext cx="746251" cy="1668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2282" y="1539366"/>
              <a:ext cx="1214501" cy="1341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22762" y="1731391"/>
              <a:ext cx="1174622" cy="1341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59058" y="1923415"/>
              <a:ext cx="488569" cy="173989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14300" y="6220967"/>
            <a:ext cx="952500" cy="554990"/>
          </a:xfrm>
          <a:custGeom>
            <a:avLst/>
            <a:gdLst/>
            <a:ahLst/>
            <a:cxnLst/>
            <a:rect l="l" t="t" r="r" b="b"/>
            <a:pathLst>
              <a:path w="952500" h="554990">
                <a:moveTo>
                  <a:pt x="952500" y="0"/>
                </a:moveTo>
                <a:lnTo>
                  <a:pt x="0" y="0"/>
                </a:lnTo>
                <a:lnTo>
                  <a:pt x="0" y="554735"/>
                </a:lnTo>
                <a:lnTo>
                  <a:pt x="952500" y="554735"/>
                </a:lnTo>
                <a:lnTo>
                  <a:pt x="952500" y="0"/>
                </a:lnTo>
                <a:close/>
              </a:path>
            </a:pathLst>
          </a:custGeom>
          <a:solidFill>
            <a:srgbClr val="3A3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431279" y="3599688"/>
            <a:ext cx="5497195" cy="2628900"/>
            <a:chOff x="6431279" y="3599688"/>
            <a:chExt cx="5497195" cy="2628900"/>
          </a:xfrm>
        </p:grpSpPr>
        <p:sp>
          <p:nvSpPr>
            <p:cNvPr id="41" name="object 41"/>
            <p:cNvSpPr/>
            <p:nvPr/>
          </p:nvSpPr>
          <p:spPr>
            <a:xfrm>
              <a:off x="9966959" y="3599688"/>
              <a:ext cx="881380" cy="1212215"/>
            </a:xfrm>
            <a:custGeom>
              <a:avLst/>
              <a:gdLst/>
              <a:ahLst/>
              <a:cxnLst/>
              <a:rect l="l" t="t" r="r" b="b"/>
              <a:pathLst>
                <a:path w="881379" h="1212214">
                  <a:moveTo>
                    <a:pt x="836422" y="1199007"/>
                  </a:moveTo>
                  <a:lnTo>
                    <a:pt x="0" y="1199007"/>
                  </a:lnTo>
                  <a:lnTo>
                    <a:pt x="0" y="1211707"/>
                  </a:lnTo>
                  <a:lnTo>
                    <a:pt x="846201" y="1211707"/>
                  </a:lnTo>
                  <a:lnTo>
                    <a:pt x="849122" y="1208913"/>
                  </a:lnTo>
                  <a:lnTo>
                    <a:pt x="849122" y="1205357"/>
                  </a:lnTo>
                  <a:lnTo>
                    <a:pt x="836422" y="1205357"/>
                  </a:lnTo>
                  <a:lnTo>
                    <a:pt x="836422" y="1199007"/>
                  </a:lnTo>
                  <a:close/>
                </a:path>
                <a:path w="881379" h="1212214">
                  <a:moveTo>
                    <a:pt x="849122" y="63500"/>
                  </a:moveTo>
                  <a:lnTo>
                    <a:pt x="836422" y="63500"/>
                  </a:lnTo>
                  <a:lnTo>
                    <a:pt x="836422" y="1205357"/>
                  </a:lnTo>
                  <a:lnTo>
                    <a:pt x="842772" y="1199007"/>
                  </a:lnTo>
                  <a:lnTo>
                    <a:pt x="849122" y="1199007"/>
                  </a:lnTo>
                  <a:lnTo>
                    <a:pt x="849122" y="63500"/>
                  </a:lnTo>
                  <a:close/>
                </a:path>
                <a:path w="881379" h="1212214">
                  <a:moveTo>
                    <a:pt x="849122" y="1199007"/>
                  </a:moveTo>
                  <a:lnTo>
                    <a:pt x="842772" y="1199007"/>
                  </a:lnTo>
                  <a:lnTo>
                    <a:pt x="836422" y="1205357"/>
                  </a:lnTo>
                  <a:lnTo>
                    <a:pt x="849122" y="1205357"/>
                  </a:lnTo>
                  <a:lnTo>
                    <a:pt x="849122" y="1199007"/>
                  </a:lnTo>
                  <a:close/>
                </a:path>
                <a:path w="881379" h="1212214">
                  <a:moveTo>
                    <a:pt x="842772" y="0"/>
                  </a:moveTo>
                  <a:lnTo>
                    <a:pt x="804672" y="76200"/>
                  </a:lnTo>
                  <a:lnTo>
                    <a:pt x="836422" y="76200"/>
                  </a:lnTo>
                  <a:lnTo>
                    <a:pt x="836422" y="63500"/>
                  </a:lnTo>
                  <a:lnTo>
                    <a:pt x="874522" y="63500"/>
                  </a:lnTo>
                  <a:lnTo>
                    <a:pt x="842772" y="0"/>
                  </a:lnTo>
                  <a:close/>
                </a:path>
                <a:path w="881379" h="1212214">
                  <a:moveTo>
                    <a:pt x="874522" y="63500"/>
                  </a:moveTo>
                  <a:lnTo>
                    <a:pt x="849122" y="63500"/>
                  </a:lnTo>
                  <a:lnTo>
                    <a:pt x="849122" y="76200"/>
                  </a:lnTo>
                  <a:lnTo>
                    <a:pt x="880872" y="76200"/>
                  </a:lnTo>
                  <a:lnTo>
                    <a:pt x="874522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39171" y="4840732"/>
              <a:ext cx="1789430" cy="1388110"/>
            </a:xfrm>
            <a:custGeom>
              <a:avLst/>
              <a:gdLst/>
              <a:ahLst/>
              <a:cxnLst/>
              <a:rect l="l" t="t" r="r" b="b"/>
              <a:pathLst>
                <a:path w="1789429" h="1388110">
                  <a:moveTo>
                    <a:pt x="1592579" y="208280"/>
                  </a:moveTo>
                  <a:lnTo>
                    <a:pt x="196596" y="208280"/>
                  </a:lnTo>
                  <a:lnTo>
                    <a:pt x="151515" y="213471"/>
                  </a:lnTo>
                  <a:lnTo>
                    <a:pt x="110134" y="228260"/>
                  </a:lnTo>
                  <a:lnTo>
                    <a:pt x="73631" y="251467"/>
                  </a:lnTo>
                  <a:lnTo>
                    <a:pt x="43187" y="281911"/>
                  </a:lnTo>
                  <a:lnTo>
                    <a:pt x="19980" y="318414"/>
                  </a:lnTo>
                  <a:lnTo>
                    <a:pt x="5191" y="359795"/>
                  </a:lnTo>
                  <a:lnTo>
                    <a:pt x="0" y="404876"/>
                  </a:lnTo>
                  <a:lnTo>
                    <a:pt x="0" y="1191260"/>
                  </a:lnTo>
                  <a:lnTo>
                    <a:pt x="5191" y="1236336"/>
                  </a:lnTo>
                  <a:lnTo>
                    <a:pt x="19980" y="1277715"/>
                  </a:lnTo>
                  <a:lnTo>
                    <a:pt x="43187" y="1314218"/>
                  </a:lnTo>
                  <a:lnTo>
                    <a:pt x="73631" y="1344664"/>
                  </a:lnTo>
                  <a:lnTo>
                    <a:pt x="110134" y="1367872"/>
                  </a:lnTo>
                  <a:lnTo>
                    <a:pt x="151515" y="1382663"/>
                  </a:lnTo>
                  <a:lnTo>
                    <a:pt x="196596" y="1387856"/>
                  </a:lnTo>
                  <a:lnTo>
                    <a:pt x="1592579" y="1387856"/>
                  </a:lnTo>
                  <a:lnTo>
                    <a:pt x="1637660" y="1382663"/>
                  </a:lnTo>
                  <a:lnTo>
                    <a:pt x="1679041" y="1367872"/>
                  </a:lnTo>
                  <a:lnTo>
                    <a:pt x="1715544" y="1344664"/>
                  </a:lnTo>
                  <a:lnTo>
                    <a:pt x="1745988" y="1314218"/>
                  </a:lnTo>
                  <a:lnTo>
                    <a:pt x="1769195" y="1277715"/>
                  </a:lnTo>
                  <a:lnTo>
                    <a:pt x="1783984" y="1236336"/>
                  </a:lnTo>
                  <a:lnTo>
                    <a:pt x="1789176" y="1191260"/>
                  </a:lnTo>
                  <a:lnTo>
                    <a:pt x="1789176" y="404876"/>
                  </a:lnTo>
                  <a:lnTo>
                    <a:pt x="1783984" y="359795"/>
                  </a:lnTo>
                  <a:lnTo>
                    <a:pt x="1769195" y="318414"/>
                  </a:lnTo>
                  <a:lnTo>
                    <a:pt x="1745988" y="281911"/>
                  </a:lnTo>
                  <a:lnTo>
                    <a:pt x="1715544" y="251467"/>
                  </a:lnTo>
                  <a:lnTo>
                    <a:pt x="1679041" y="228260"/>
                  </a:lnTo>
                  <a:lnTo>
                    <a:pt x="1637660" y="213471"/>
                  </a:lnTo>
                  <a:lnTo>
                    <a:pt x="1592579" y="208280"/>
                  </a:lnTo>
                  <a:close/>
                </a:path>
                <a:path w="1789429" h="1388110">
                  <a:moveTo>
                    <a:pt x="510031" y="0"/>
                  </a:moveTo>
                  <a:lnTo>
                    <a:pt x="298196" y="208280"/>
                  </a:lnTo>
                  <a:lnTo>
                    <a:pt x="745489" y="208280"/>
                  </a:lnTo>
                  <a:lnTo>
                    <a:pt x="51003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2250" y="5178805"/>
              <a:ext cx="1297304" cy="1739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45750" y="5368925"/>
              <a:ext cx="1176654" cy="17589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6601" y="5562854"/>
              <a:ext cx="1273937" cy="17395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83825" y="5754865"/>
              <a:ext cx="1499743" cy="1340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32770" y="5944984"/>
              <a:ext cx="597661" cy="1359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1279" y="4596384"/>
              <a:ext cx="886968" cy="88849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97612" y="6300012"/>
            <a:ext cx="78359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0330">
              <a:lnSpc>
                <a:spcPts val="1300"/>
              </a:lnSpc>
              <a:spcBef>
                <a:spcPts val="260"/>
              </a:spcBef>
            </a:pPr>
            <a:r>
              <a:rPr sz="1200" u="sng" spc="-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7"/>
              </a:rPr>
              <a:t>Solution</a:t>
            </a:r>
            <a:r>
              <a:rPr sz="1200" spc="-10" dirty="0">
                <a:solidFill>
                  <a:srgbClr val="EBEBEB"/>
                </a:solidFill>
                <a:latin typeface="Segoe UI"/>
                <a:cs typeface="Segoe UI"/>
              </a:rPr>
              <a:t> </a:t>
            </a:r>
            <a:r>
              <a:rPr sz="1200" u="sng" spc="-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7"/>
              </a:rPr>
              <a:t>Accelerator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85672" y="6228588"/>
            <a:ext cx="952500" cy="554990"/>
          </a:xfrm>
          <a:prstGeom prst="rect">
            <a:avLst/>
          </a:prstGeom>
          <a:solidFill>
            <a:srgbClr val="3A3A3C"/>
          </a:solidFill>
        </p:spPr>
        <p:txBody>
          <a:bodyPr vert="horz" wrap="square" lIns="0" tIns="17335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365"/>
              </a:spcBef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cs typeface="Segoe UI"/>
                <a:hlinkClick r:id="rId18"/>
              </a:rPr>
              <a:t>Blog</a:t>
            </a:r>
            <a:r>
              <a:rPr sz="12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cs typeface="Segoe UI"/>
                <a:hlinkClick r:id="rId18"/>
              </a:rPr>
              <a:t> Post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7803" y="5073396"/>
            <a:ext cx="706755" cy="76200"/>
          </a:xfrm>
          <a:custGeom>
            <a:avLst/>
            <a:gdLst/>
            <a:ahLst/>
            <a:cxnLst/>
            <a:rect l="l" t="t" r="r" b="b"/>
            <a:pathLst>
              <a:path w="706754" h="76200">
                <a:moveTo>
                  <a:pt x="630555" y="0"/>
                </a:moveTo>
                <a:lnTo>
                  <a:pt x="630555" y="76199"/>
                </a:lnTo>
                <a:lnTo>
                  <a:pt x="694055" y="44449"/>
                </a:lnTo>
                <a:lnTo>
                  <a:pt x="643255" y="44449"/>
                </a:lnTo>
                <a:lnTo>
                  <a:pt x="643255" y="31749"/>
                </a:lnTo>
                <a:lnTo>
                  <a:pt x="694055" y="31749"/>
                </a:lnTo>
                <a:lnTo>
                  <a:pt x="630555" y="0"/>
                </a:lnTo>
                <a:close/>
              </a:path>
              <a:path w="706754" h="76200">
                <a:moveTo>
                  <a:pt x="63055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30555" y="44449"/>
                </a:lnTo>
                <a:lnTo>
                  <a:pt x="630555" y="31749"/>
                </a:lnTo>
                <a:close/>
              </a:path>
              <a:path w="706754" h="76200">
                <a:moveTo>
                  <a:pt x="694055" y="31749"/>
                </a:moveTo>
                <a:lnTo>
                  <a:pt x="643255" y="31749"/>
                </a:lnTo>
                <a:lnTo>
                  <a:pt x="643255" y="44449"/>
                </a:lnTo>
                <a:lnTo>
                  <a:pt x="694055" y="44449"/>
                </a:lnTo>
                <a:lnTo>
                  <a:pt x="706755" y="38099"/>
                </a:lnTo>
                <a:lnTo>
                  <a:pt x="694055" y="31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7472" y="5163058"/>
            <a:ext cx="842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Storage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0596" y="4142232"/>
            <a:ext cx="2682240" cy="1938655"/>
          </a:xfrm>
          <a:custGeom>
            <a:avLst/>
            <a:gdLst/>
            <a:ahLst/>
            <a:cxnLst/>
            <a:rect l="l" t="t" r="r" b="b"/>
            <a:pathLst>
              <a:path w="2682240" h="1938654">
                <a:moveTo>
                  <a:pt x="0" y="401193"/>
                </a:moveTo>
                <a:lnTo>
                  <a:pt x="2698" y="354397"/>
                </a:lnTo>
                <a:lnTo>
                  <a:pt x="10593" y="309189"/>
                </a:lnTo>
                <a:lnTo>
                  <a:pt x="23384" y="265870"/>
                </a:lnTo>
                <a:lnTo>
                  <a:pt x="40770" y="224740"/>
                </a:lnTo>
                <a:lnTo>
                  <a:pt x="62450" y="186099"/>
                </a:lnTo>
                <a:lnTo>
                  <a:pt x="88124" y="150249"/>
                </a:lnTo>
                <a:lnTo>
                  <a:pt x="117490" y="117490"/>
                </a:lnTo>
                <a:lnTo>
                  <a:pt x="150249" y="88124"/>
                </a:lnTo>
                <a:lnTo>
                  <a:pt x="186099" y="62450"/>
                </a:lnTo>
                <a:lnTo>
                  <a:pt x="224740" y="40770"/>
                </a:lnTo>
                <a:lnTo>
                  <a:pt x="265870" y="23384"/>
                </a:lnTo>
                <a:lnTo>
                  <a:pt x="309189" y="10593"/>
                </a:lnTo>
                <a:lnTo>
                  <a:pt x="354397" y="2698"/>
                </a:lnTo>
                <a:lnTo>
                  <a:pt x="401192" y="0"/>
                </a:lnTo>
                <a:lnTo>
                  <a:pt x="2281047" y="0"/>
                </a:lnTo>
                <a:lnTo>
                  <a:pt x="2327842" y="2698"/>
                </a:lnTo>
                <a:lnTo>
                  <a:pt x="2373050" y="10593"/>
                </a:lnTo>
                <a:lnTo>
                  <a:pt x="2416369" y="23384"/>
                </a:lnTo>
                <a:lnTo>
                  <a:pt x="2457499" y="40770"/>
                </a:lnTo>
                <a:lnTo>
                  <a:pt x="2496140" y="62450"/>
                </a:lnTo>
                <a:lnTo>
                  <a:pt x="2531990" y="88124"/>
                </a:lnTo>
                <a:lnTo>
                  <a:pt x="2564749" y="117490"/>
                </a:lnTo>
                <a:lnTo>
                  <a:pt x="2594115" y="150249"/>
                </a:lnTo>
                <a:lnTo>
                  <a:pt x="2619789" y="186099"/>
                </a:lnTo>
                <a:lnTo>
                  <a:pt x="2641469" y="224740"/>
                </a:lnTo>
                <a:lnTo>
                  <a:pt x="2658855" y="265870"/>
                </a:lnTo>
                <a:lnTo>
                  <a:pt x="2671646" y="309189"/>
                </a:lnTo>
                <a:lnTo>
                  <a:pt x="2679541" y="354397"/>
                </a:lnTo>
                <a:lnTo>
                  <a:pt x="2682239" y="401193"/>
                </a:lnTo>
                <a:lnTo>
                  <a:pt x="2682239" y="1537335"/>
                </a:lnTo>
                <a:lnTo>
                  <a:pt x="2679541" y="1584120"/>
                </a:lnTo>
                <a:lnTo>
                  <a:pt x="2671646" y="1629322"/>
                </a:lnTo>
                <a:lnTo>
                  <a:pt x="2658855" y="1672637"/>
                </a:lnTo>
                <a:lnTo>
                  <a:pt x="2641469" y="1713765"/>
                </a:lnTo>
                <a:lnTo>
                  <a:pt x="2619789" y="1752406"/>
                </a:lnTo>
                <a:lnTo>
                  <a:pt x="2594115" y="1788257"/>
                </a:lnTo>
                <a:lnTo>
                  <a:pt x="2564749" y="1821018"/>
                </a:lnTo>
                <a:lnTo>
                  <a:pt x="2531990" y="1850387"/>
                </a:lnTo>
                <a:lnTo>
                  <a:pt x="2496140" y="1876064"/>
                </a:lnTo>
                <a:lnTo>
                  <a:pt x="2457499" y="1897748"/>
                </a:lnTo>
                <a:lnTo>
                  <a:pt x="2416369" y="1915138"/>
                </a:lnTo>
                <a:lnTo>
                  <a:pt x="2373050" y="1927931"/>
                </a:lnTo>
                <a:lnTo>
                  <a:pt x="2327842" y="1935828"/>
                </a:lnTo>
                <a:lnTo>
                  <a:pt x="2281047" y="1938528"/>
                </a:lnTo>
                <a:lnTo>
                  <a:pt x="401192" y="1938528"/>
                </a:lnTo>
                <a:lnTo>
                  <a:pt x="354397" y="1935828"/>
                </a:lnTo>
                <a:lnTo>
                  <a:pt x="309189" y="1927931"/>
                </a:lnTo>
                <a:lnTo>
                  <a:pt x="265870" y="1915138"/>
                </a:lnTo>
                <a:lnTo>
                  <a:pt x="224740" y="1897748"/>
                </a:lnTo>
                <a:lnTo>
                  <a:pt x="186099" y="1876064"/>
                </a:lnTo>
                <a:lnTo>
                  <a:pt x="150249" y="1850387"/>
                </a:lnTo>
                <a:lnTo>
                  <a:pt x="117490" y="1821018"/>
                </a:lnTo>
                <a:lnTo>
                  <a:pt x="88124" y="1788257"/>
                </a:lnTo>
                <a:lnTo>
                  <a:pt x="62450" y="1752406"/>
                </a:lnTo>
                <a:lnTo>
                  <a:pt x="40770" y="1713765"/>
                </a:lnTo>
                <a:lnTo>
                  <a:pt x="23384" y="1672637"/>
                </a:lnTo>
                <a:lnTo>
                  <a:pt x="10593" y="1629322"/>
                </a:lnTo>
                <a:lnTo>
                  <a:pt x="2698" y="1584120"/>
                </a:lnTo>
                <a:lnTo>
                  <a:pt x="0" y="1537335"/>
                </a:lnTo>
                <a:lnTo>
                  <a:pt x="0" y="401193"/>
                </a:lnTo>
                <a:close/>
              </a:path>
            </a:pathLst>
          </a:custGeom>
          <a:ln w="9525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2217" y="5595620"/>
            <a:ext cx="1619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26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Embedding</a:t>
            </a:r>
            <a:r>
              <a:rPr sz="10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000" b="1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paragraphs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r>
              <a:rPr sz="10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OpenAI</a:t>
            </a:r>
            <a:r>
              <a:rPr sz="10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Service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4830" y="4171010"/>
            <a:ext cx="10388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Segoe UI Semibold"/>
                <a:cs typeface="Segoe UI Semibold"/>
              </a:rPr>
              <a:t>Search</a:t>
            </a:r>
            <a:r>
              <a:rPr sz="1400" b="1" spc="-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Layer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2650" y="5178678"/>
            <a:ext cx="662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RediSearch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6060" y="5049011"/>
            <a:ext cx="759460" cy="76200"/>
          </a:xfrm>
          <a:custGeom>
            <a:avLst/>
            <a:gdLst/>
            <a:ahLst/>
            <a:cxnLst/>
            <a:rect l="l" t="t" r="r" b="b"/>
            <a:pathLst>
              <a:path w="759460" h="76200">
                <a:moveTo>
                  <a:pt x="683005" y="0"/>
                </a:moveTo>
                <a:lnTo>
                  <a:pt x="683005" y="76200"/>
                </a:lnTo>
                <a:lnTo>
                  <a:pt x="746505" y="44450"/>
                </a:lnTo>
                <a:lnTo>
                  <a:pt x="695705" y="44450"/>
                </a:lnTo>
                <a:lnTo>
                  <a:pt x="695705" y="31750"/>
                </a:lnTo>
                <a:lnTo>
                  <a:pt x="746505" y="31750"/>
                </a:lnTo>
                <a:lnTo>
                  <a:pt x="683005" y="0"/>
                </a:lnTo>
                <a:close/>
              </a:path>
              <a:path w="759460" h="76200">
                <a:moveTo>
                  <a:pt x="68300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3005" y="44450"/>
                </a:lnTo>
                <a:lnTo>
                  <a:pt x="683005" y="31750"/>
                </a:lnTo>
                <a:close/>
              </a:path>
              <a:path w="759460" h="76200">
                <a:moveTo>
                  <a:pt x="746505" y="31750"/>
                </a:moveTo>
                <a:lnTo>
                  <a:pt x="695705" y="31750"/>
                </a:lnTo>
                <a:lnTo>
                  <a:pt x="695705" y="44450"/>
                </a:lnTo>
                <a:lnTo>
                  <a:pt x="746505" y="44450"/>
                </a:lnTo>
                <a:lnTo>
                  <a:pt x="759205" y="38100"/>
                </a:lnTo>
                <a:lnTo>
                  <a:pt x="746505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21601" y="4201477"/>
            <a:ext cx="1986280" cy="1786889"/>
            <a:chOff x="621601" y="4201477"/>
            <a:chExt cx="1986280" cy="178688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887" y="4671060"/>
              <a:ext cx="496824" cy="4983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6363" y="4206240"/>
              <a:ext cx="1976755" cy="1777364"/>
            </a:xfrm>
            <a:custGeom>
              <a:avLst/>
              <a:gdLst/>
              <a:ahLst/>
              <a:cxnLst/>
              <a:rect l="l" t="t" r="r" b="b"/>
              <a:pathLst>
                <a:path w="1976755" h="1777364">
                  <a:moveTo>
                    <a:pt x="0" y="367792"/>
                  </a:moveTo>
                  <a:lnTo>
                    <a:pt x="2865" y="321642"/>
                  </a:lnTo>
                  <a:lnTo>
                    <a:pt x="11231" y="277207"/>
                  </a:lnTo>
                  <a:lnTo>
                    <a:pt x="24754" y="234831"/>
                  </a:lnTo>
                  <a:lnTo>
                    <a:pt x="43089" y="194858"/>
                  </a:lnTo>
                  <a:lnTo>
                    <a:pt x="65891" y="157632"/>
                  </a:lnTo>
                  <a:lnTo>
                    <a:pt x="92816" y="123496"/>
                  </a:lnTo>
                  <a:lnTo>
                    <a:pt x="123518" y="92796"/>
                  </a:lnTo>
                  <a:lnTo>
                    <a:pt x="157653" y="65875"/>
                  </a:lnTo>
                  <a:lnTo>
                    <a:pt x="194878" y="43078"/>
                  </a:lnTo>
                  <a:lnTo>
                    <a:pt x="234845" y="24747"/>
                  </a:lnTo>
                  <a:lnTo>
                    <a:pt x="277213" y="11228"/>
                  </a:lnTo>
                  <a:lnTo>
                    <a:pt x="321634" y="2864"/>
                  </a:lnTo>
                  <a:lnTo>
                    <a:pt x="367766" y="0"/>
                  </a:lnTo>
                  <a:lnTo>
                    <a:pt x="1608836" y="0"/>
                  </a:lnTo>
                  <a:lnTo>
                    <a:pt x="1654985" y="2864"/>
                  </a:lnTo>
                  <a:lnTo>
                    <a:pt x="1699420" y="11228"/>
                  </a:lnTo>
                  <a:lnTo>
                    <a:pt x="1741796" y="24747"/>
                  </a:lnTo>
                  <a:lnTo>
                    <a:pt x="1781769" y="43078"/>
                  </a:lnTo>
                  <a:lnTo>
                    <a:pt x="1818995" y="65875"/>
                  </a:lnTo>
                  <a:lnTo>
                    <a:pt x="1853131" y="92796"/>
                  </a:lnTo>
                  <a:lnTo>
                    <a:pt x="1883831" y="123496"/>
                  </a:lnTo>
                  <a:lnTo>
                    <a:pt x="1910752" y="157632"/>
                  </a:lnTo>
                  <a:lnTo>
                    <a:pt x="1933549" y="194858"/>
                  </a:lnTo>
                  <a:lnTo>
                    <a:pt x="1951880" y="234831"/>
                  </a:lnTo>
                  <a:lnTo>
                    <a:pt x="1965399" y="277207"/>
                  </a:lnTo>
                  <a:lnTo>
                    <a:pt x="1973763" y="321642"/>
                  </a:lnTo>
                  <a:lnTo>
                    <a:pt x="1976628" y="367792"/>
                  </a:lnTo>
                  <a:lnTo>
                    <a:pt x="1976628" y="1409217"/>
                  </a:lnTo>
                  <a:lnTo>
                    <a:pt x="1973763" y="1455349"/>
                  </a:lnTo>
                  <a:lnTo>
                    <a:pt x="1965399" y="1499770"/>
                  </a:lnTo>
                  <a:lnTo>
                    <a:pt x="1951880" y="1542138"/>
                  </a:lnTo>
                  <a:lnTo>
                    <a:pt x="1933549" y="1582105"/>
                  </a:lnTo>
                  <a:lnTo>
                    <a:pt x="1910752" y="1619330"/>
                  </a:lnTo>
                  <a:lnTo>
                    <a:pt x="1883831" y="1653465"/>
                  </a:lnTo>
                  <a:lnTo>
                    <a:pt x="1853131" y="1684167"/>
                  </a:lnTo>
                  <a:lnTo>
                    <a:pt x="1818995" y="1711092"/>
                  </a:lnTo>
                  <a:lnTo>
                    <a:pt x="1781769" y="1733894"/>
                  </a:lnTo>
                  <a:lnTo>
                    <a:pt x="1741796" y="1752229"/>
                  </a:lnTo>
                  <a:lnTo>
                    <a:pt x="1699420" y="1765752"/>
                  </a:lnTo>
                  <a:lnTo>
                    <a:pt x="1654985" y="1774118"/>
                  </a:lnTo>
                  <a:lnTo>
                    <a:pt x="1608836" y="1776984"/>
                  </a:lnTo>
                  <a:lnTo>
                    <a:pt x="367766" y="1776984"/>
                  </a:lnTo>
                  <a:lnTo>
                    <a:pt x="321634" y="1774118"/>
                  </a:lnTo>
                  <a:lnTo>
                    <a:pt x="277213" y="1765752"/>
                  </a:lnTo>
                  <a:lnTo>
                    <a:pt x="234845" y="1752229"/>
                  </a:lnTo>
                  <a:lnTo>
                    <a:pt x="194878" y="1733894"/>
                  </a:lnTo>
                  <a:lnTo>
                    <a:pt x="157653" y="1711092"/>
                  </a:lnTo>
                  <a:lnTo>
                    <a:pt x="123518" y="1684167"/>
                  </a:lnTo>
                  <a:lnTo>
                    <a:pt x="92816" y="1653465"/>
                  </a:lnTo>
                  <a:lnTo>
                    <a:pt x="65891" y="1619330"/>
                  </a:lnTo>
                  <a:lnTo>
                    <a:pt x="43089" y="1582105"/>
                  </a:lnTo>
                  <a:lnTo>
                    <a:pt x="24754" y="1542138"/>
                  </a:lnTo>
                  <a:lnTo>
                    <a:pt x="11231" y="1499770"/>
                  </a:lnTo>
                  <a:lnTo>
                    <a:pt x="2865" y="1455349"/>
                  </a:lnTo>
                  <a:lnTo>
                    <a:pt x="0" y="1409217"/>
                  </a:lnTo>
                  <a:lnTo>
                    <a:pt x="0" y="367792"/>
                  </a:lnTo>
                  <a:close/>
                </a:path>
              </a:pathLst>
            </a:custGeom>
            <a:ln w="9524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45584" y="4678172"/>
            <a:ext cx="673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Extracted paragraphs</a:t>
            </a:r>
            <a:endParaRPr sz="1000">
              <a:latin typeface="Segoe UI Semibold"/>
              <a:cs typeface="Segoe UI Semibol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05600" y="4523232"/>
            <a:ext cx="1141730" cy="512445"/>
            <a:chOff x="6705600" y="4523232"/>
            <a:chExt cx="1141730" cy="512445"/>
          </a:xfrm>
        </p:grpSpPr>
        <p:sp>
          <p:nvSpPr>
            <p:cNvPr id="14" name="object 14"/>
            <p:cNvSpPr/>
            <p:nvPr/>
          </p:nvSpPr>
          <p:spPr>
            <a:xfrm>
              <a:off x="6705600" y="4844796"/>
              <a:ext cx="430530" cy="76200"/>
            </a:xfrm>
            <a:custGeom>
              <a:avLst/>
              <a:gdLst/>
              <a:ahLst/>
              <a:cxnLst/>
              <a:rect l="l" t="t" r="r" b="b"/>
              <a:pathLst>
                <a:path w="430529" h="76200">
                  <a:moveTo>
                    <a:pt x="353822" y="0"/>
                  </a:moveTo>
                  <a:lnTo>
                    <a:pt x="353822" y="76199"/>
                  </a:lnTo>
                  <a:lnTo>
                    <a:pt x="417322" y="44449"/>
                  </a:lnTo>
                  <a:lnTo>
                    <a:pt x="366522" y="44449"/>
                  </a:lnTo>
                  <a:lnTo>
                    <a:pt x="366522" y="31749"/>
                  </a:lnTo>
                  <a:lnTo>
                    <a:pt x="417322" y="31749"/>
                  </a:lnTo>
                  <a:lnTo>
                    <a:pt x="353822" y="0"/>
                  </a:lnTo>
                  <a:close/>
                </a:path>
                <a:path w="430529" h="76200">
                  <a:moveTo>
                    <a:pt x="35382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53822" y="44449"/>
                  </a:lnTo>
                  <a:lnTo>
                    <a:pt x="353822" y="31749"/>
                  </a:lnTo>
                  <a:close/>
                </a:path>
                <a:path w="430529" h="76200">
                  <a:moveTo>
                    <a:pt x="417322" y="31749"/>
                  </a:moveTo>
                  <a:lnTo>
                    <a:pt x="366522" y="31749"/>
                  </a:lnTo>
                  <a:lnTo>
                    <a:pt x="366522" y="44449"/>
                  </a:lnTo>
                  <a:lnTo>
                    <a:pt x="417322" y="44449"/>
                  </a:lnTo>
                  <a:lnTo>
                    <a:pt x="430022" y="38099"/>
                  </a:lnTo>
                  <a:lnTo>
                    <a:pt x="417322" y="31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9104" y="4523232"/>
              <a:ext cx="537972" cy="5120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85240" y="5506008"/>
            <a:ext cx="1456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Unstructured</a:t>
            </a:r>
            <a:r>
              <a:rPr sz="1000" b="1" spc="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documents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(pdf,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docx,</a:t>
            </a:r>
            <a:r>
              <a:rPr sz="10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etc.)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9800" y="4263009"/>
            <a:ext cx="1348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Segoe UI Semibold"/>
                <a:cs typeface="Segoe UI Semibold"/>
              </a:rPr>
              <a:t>Knowledge</a:t>
            </a:r>
            <a:r>
              <a:rPr sz="14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Base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3409" y="5315458"/>
            <a:ext cx="694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Form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Recognizer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9780" y="4682744"/>
            <a:ext cx="663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939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Raw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documents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6402" y="4645914"/>
            <a:ext cx="14033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marR="30480" indent="-19812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OpenAI</a:t>
            </a:r>
            <a:r>
              <a:rPr sz="1000" b="1" spc="38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b="1" spc="-15" baseline="19444" dirty="0">
                <a:solidFill>
                  <a:srgbClr val="FFFFFF"/>
                </a:solidFill>
                <a:latin typeface="Segoe UI Semibold"/>
                <a:cs typeface="Segoe UI Semibold"/>
              </a:rPr>
              <a:t>Vectors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Service</a:t>
            </a:r>
            <a:endParaRPr sz="1000">
              <a:latin typeface="Segoe UI Semibold"/>
              <a:cs typeface="Segoe UI Semibold"/>
            </a:endParaRPr>
          </a:p>
          <a:p>
            <a:pPr marL="8382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Embeddings</a:t>
            </a:r>
            <a:endParaRPr sz="1000">
              <a:latin typeface="Segoe UI Semibold"/>
              <a:cs typeface="Segoe UI Semibold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4844" y="4695444"/>
            <a:ext cx="647700" cy="64617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0553700" y="2574035"/>
            <a:ext cx="542925" cy="600710"/>
            <a:chOff x="10553700" y="2574035"/>
            <a:chExt cx="542925" cy="600710"/>
          </a:xfrm>
        </p:grpSpPr>
        <p:sp>
          <p:nvSpPr>
            <p:cNvPr id="23" name="object 23"/>
            <p:cNvSpPr/>
            <p:nvPr/>
          </p:nvSpPr>
          <p:spPr>
            <a:xfrm>
              <a:off x="10625327" y="3037331"/>
              <a:ext cx="266700" cy="137160"/>
            </a:xfrm>
            <a:custGeom>
              <a:avLst/>
              <a:gdLst/>
              <a:ahLst/>
              <a:cxnLst/>
              <a:rect l="l" t="t" r="r" b="b"/>
              <a:pathLst>
                <a:path w="266700" h="137160">
                  <a:moveTo>
                    <a:pt x="206628" y="0"/>
                  </a:moveTo>
                  <a:lnTo>
                    <a:pt x="61849" y="0"/>
                  </a:lnTo>
                  <a:lnTo>
                    <a:pt x="38040" y="4974"/>
                  </a:lnTo>
                  <a:lnTo>
                    <a:pt x="18351" y="18462"/>
                  </a:lnTo>
                  <a:lnTo>
                    <a:pt x="4949" y="38308"/>
                  </a:lnTo>
                  <a:lnTo>
                    <a:pt x="0" y="62356"/>
                  </a:lnTo>
                  <a:lnTo>
                    <a:pt x="0" y="137159"/>
                  </a:lnTo>
                  <a:lnTo>
                    <a:pt x="266700" y="137159"/>
                  </a:lnTo>
                  <a:lnTo>
                    <a:pt x="266700" y="62356"/>
                  </a:lnTo>
                  <a:lnTo>
                    <a:pt x="262028" y="38308"/>
                  </a:lnTo>
                  <a:lnTo>
                    <a:pt x="249237" y="18462"/>
                  </a:lnTo>
                  <a:lnTo>
                    <a:pt x="230159" y="4974"/>
                  </a:lnTo>
                  <a:lnTo>
                    <a:pt x="206628" y="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2384" y="2877311"/>
              <a:ext cx="131064" cy="129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829543" y="2974847"/>
              <a:ext cx="266700" cy="135890"/>
            </a:xfrm>
            <a:custGeom>
              <a:avLst/>
              <a:gdLst/>
              <a:ahLst/>
              <a:cxnLst/>
              <a:rect l="l" t="t" r="r" b="b"/>
              <a:pathLst>
                <a:path w="266700" h="135889">
                  <a:moveTo>
                    <a:pt x="206628" y="0"/>
                  </a:moveTo>
                  <a:lnTo>
                    <a:pt x="61849" y="0"/>
                  </a:lnTo>
                  <a:lnTo>
                    <a:pt x="38040" y="4927"/>
                  </a:lnTo>
                  <a:lnTo>
                    <a:pt x="18351" y="18272"/>
                  </a:lnTo>
                  <a:lnTo>
                    <a:pt x="4949" y="37879"/>
                  </a:lnTo>
                  <a:lnTo>
                    <a:pt x="0" y="61594"/>
                  </a:lnTo>
                  <a:lnTo>
                    <a:pt x="0" y="135636"/>
                  </a:lnTo>
                  <a:lnTo>
                    <a:pt x="266700" y="135636"/>
                  </a:lnTo>
                  <a:lnTo>
                    <a:pt x="266700" y="61594"/>
                  </a:lnTo>
                  <a:lnTo>
                    <a:pt x="262028" y="37879"/>
                  </a:lnTo>
                  <a:lnTo>
                    <a:pt x="249237" y="18272"/>
                  </a:lnTo>
                  <a:lnTo>
                    <a:pt x="230159" y="4927"/>
                  </a:lnTo>
                  <a:lnTo>
                    <a:pt x="206628" y="0"/>
                  </a:lnTo>
                  <a:close/>
                </a:path>
              </a:pathLst>
            </a:custGeom>
            <a:solidFill>
              <a:srgbClr val="95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6600" y="2813303"/>
              <a:ext cx="132588" cy="1295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9543" y="3037331"/>
              <a:ext cx="64007" cy="7315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53700" y="2574035"/>
              <a:ext cx="302260" cy="222885"/>
            </a:xfrm>
            <a:custGeom>
              <a:avLst/>
              <a:gdLst/>
              <a:ahLst/>
              <a:cxnLst/>
              <a:rect l="l" t="t" r="r" b="b"/>
              <a:pathLst>
                <a:path w="302259" h="222885">
                  <a:moveTo>
                    <a:pt x="248411" y="0"/>
                  </a:moveTo>
                  <a:lnTo>
                    <a:pt x="53340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0" y="169163"/>
                  </a:lnTo>
                  <a:lnTo>
                    <a:pt x="4191" y="189928"/>
                  </a:lnTo>
                  <a:lnTo>
                    <a:pt x="15621" y="206883"/>
                  </a:lnTo>
                  <a:lnTo>
                    <a:pt x="32575" y="218312"/>
                  </a:lnTo>
                  <a:lnTo>
                    <a:pt x="53340" y="222503"/>
                  </a:lnTo>
                  <a:lnTo>
                    <a:pt x="248411" y="222503"/>
                  </a:lnTo>
                  <a:lnTo>
                    <a:pt x="269176" y="218312"/>
                  </a:lnTo>
                  <a:lnTo>
                    <a:pt x="286130" y="206882"/>
                  </a:lnTo>
                  <a:lnTo>
                    <a:pt x="297560" y="189928"/>
                  </a:lnTo>
                  <a:lnTo>
                    <a:pt x="301751" y="169163"/>
                  </a:lnTo>
                  <a:lnTo>
                    <a:pt x="301751" y="53339"/>
                  </a:lnTo>
                  <a:lnTo>
                    <a:pt x="297560" y="32575"/>
                  </a:lnTo>
                  <a:lnTo>
                    <a:pt x="286130" y="15620"/>
                  </a:lnTo>
                  <a:lnTo>
                    <a:pt x="269176" y="4190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4B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51820" y="2743199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103631" y="0"/>
                  </a:moveTo>
                  <a:lnTo>
                    <a:pt x="0" y="0"/>
                  </a:lnTo>
                  <a:lnTo>
                    <a:pt x="103631" y="103632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655554" y="3277616"/>
            <a:ext cx="337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Users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61650" y="2558872"/>
            <a:ext cx="1041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Segoe UI"/>
                <a:cs typeface="Segoe UI"/>
              </a:rPr>
              <a:t>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12173" y="2578354"/>
            <a:ext cx="736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Azure OpenAI Service Embeddings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50552" y="2901695"/>
            <a:ext cx="638175" cy="76200"/>
          </a:xfrm>
          <a:custGeom>
            <a:avLst/>
            <a:gdLst/>
            <a:ahLst/>
            <a:cxnLst/>
            <a:rect l="l" t="t" r="r" b="b"/>
            <a:pathLst>
              <a:path w="6381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381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38175" h="76200">
                <a:moveTo>
                  <a:pt x="637667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37667" y="44450"/>
                </a:lnTo>
                <a:lnTo>
                  <a:pt x="637667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763506" y="2669793"/>
            <a:ext cx="599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Questions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43800" y="2906013"/>
            <a:ext cx="1835150" cy="1951355"/>
          </a:xfrm>
          <a:custGeom>
            <a:avLst/>
            <a:gdLst/>
            <a:ahLst/>
            <a:cxnLst/>
            <a:rect l="l" t="t" r="r" b="b"/>
            <a:pathLst>
              <a:path w="1835150" h="1951354">
                <a:moveTo>
                  <a:pt x="1540002" y="0"/>
                </a:moveTo>
                <a:lnTo>
                  <a:pt x="34544" y="0"/>
                </a:lnTo>
                <a:lnTo>
                  <a:pt x="31750" y="2794"/>
                </a:lnTo>
                <a:lnTo>
                  <a:pt x="31750" y="1492377"/>
                </a:lnTo>
                <a:lnTo>
                  <a:pt x="0" y="1492377"/>
                </a:lnTo>
                <a:lnTo>
                  <a:pt x="38100" y="1568577"/>
                </a:lnTo>
                <a:lnTo>
                  <a:pt x="69850" y="1505077"/>
                </a:lnTo>
                <a:lnTo>
                  <a:pt x="76200" y="1492377"/>
                </a:lnTo>
                <a:lnTo>
                  <a:pt x="44450" y="1492377"/>
                </a:lnTo>
                <a:lnTo>
                  <a:pt x="44450" y="12700"/>
                </a:lnTo>
                <a:lnTo>
                  <a:pt x="1540002" y="12700"/>
                </a:lnTo>
                <a:lnTo>
                  <a:pt x="1540002" y="6350"/>
                </a:lnTo>
                <a:lnTo>
                  <a:pt x="1540002" y="0"/>
                </a:lnTo>
                <a:close/>
              </a:path>
              <a:path w="1835150" h="1951354">
                <a:moveTo>
                  <a:pt x="1835150" y="1912874"/>
                </a:moveTo>
                <a:lnTo>
                  <a:pt x="1822450" y="1906524"/>
                </a:lnTo>
                <a:lnTo>
                  <a:pt x="1758950" y="1874774"/>
                </a:lnTo>
                <a:lnTo>
                  <a:pt x="1758950" y="1906524"/>
                </a:lnTo>
                <a:lnTo>
                  <a:pt x="787908" y="1906524"/>
                </a:lnTo>
                <a:lnTo>
                  <a:pt x="787908" y="1919224"/>
                </a:lnTo>
                <a:lnTo>
                  <a:pt x="1758950" y="1919224"/>
                </a:lnTo>
                <a:lnTo>
                  <a:pt x="1758950" y="1950974"/>
                </a:lnTo>
                <a:lnTo>
                  <a:pt x="1822450" y="1919224"/>
                </a:lnTo>
                <a:lnTo>
                  <a:pt x="1835150" y="191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929118" y="2651505"/>
            <a:ext cx="807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Vector</a:t>
            </a:r>
            <a:r>
              <a:rPr sz="10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search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33003" y="4402073"/>
            <a:ext cx="672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Segoe UI Semibold"/>
                <a:cs typeface="Segoe UI Semibold"/>
              </a:rPr>
              <a:t>Top</a:t>
            </a:r>
            <a:r>
              <a:rPr sz="1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k </a:t>
            </a: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paragraphs</a:t>
            </a:r>
            <a:endParaRPr sz="1000">
              <a:latin typeface="Segoe UI Semibold"/>
              <a:cs typeface="Segoe UI Semi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17657" y="4116070"/>
            <a:ext cx="503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Answers</a:t>
            </a:r>
            <a:endParaRPr sz="1000">
              <a:latin typeface="Segoe UI Semibold"/>
              <a:cs typeface="Segoe UI Semi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178795" y="1257300"/>
            <a:ext cx="1651000" cy="1020444"/>
            <a:chOff x="10178795" y="1257300"/>
            <a:chExt cx="1651000" cy="1020444"/>
          </a:xfrm>
        </p:grpSpPr>
        <p:sp>
          <p:nvSpPr>
            <p:cNvPr id="40" name="object 40"/>
            <p:cNvSpPr/>
            <p:nvPr/>
          </p:nvSpPr>
          <p:spPr>
            <a:xfrm>
              <a:off x="10178795" y="1257300"/>
              <a:ext cx="1651000" cy="1020444"/>
            </a:xfrm>
            <a:custGeom>
              <a:avLst/>
              <a:gdLst/>
              <a:ahLst/>
              <a:cxnLst/>
              <a:rect l="l" t="t" r="r" b="b"/>
              <a:pathLst>
                <a:path w="1651000" h="1020444">
                  <a:moveTo>
                    <a:pt x="687704" y="906779"/>
                  </a:moveTo>
                  <a:lnTo>
                    <a:pt x="275081" y="906779"/>
                  </a:lnTo>
                  <a:lnTo>
                    <a:pt x="481456" y="1020063"/>
                  </a:lnTo>
                  <a:lnTo>
                    <a:pt x="687704" y="906779"/>
                  </a:lnTo>
                  <a:close/>
                </a:path>
                <a:path w="1651000" h="1020444">
                  <a:moveTo>
                    <a:pt x="1499361" y="0"/>
                  </a:moveTo>
                  <a:lnTo>
                    <a:pt x="151129" y="0"/>
                  </a:lnTo>
                  <a:lnTo>
                    <a:pt x="103371" y="7707"/>
                  </a:lnTo>
                  <a:lnTo>
                    <a:pt x="61886" y="29167"/>
                  </a:lnTo>
                  <a:lnTo>
                    <a:pt x="29167" y="61886"/>
                  </a:lnTo>
                  <a:lnTo>
                    <a:pt x="7707" y="103371"/>
                  </a:lnTo>
                  <a:lnTo>
                    <a:pt x="0" y="151129"/>
                  </a:lnTo>
                  <a:lnTo>
                    <a:pt x="0" y="755650"/>
                  </a:lnTo>
                  <a:lnTo>
                    <a:pt x="7707" y="803408"/>
                  </a:lnTo>
                  <a:lnTo>
                    <a:pt x="29167" y="844893"/>
                  </a:lnTo>
                  <a:lnTo>
                    <a:pt x="61886" y="877612"/>
                  </a:lnTo>
                  <a:lnTo>
                    <a:pt x="103371" y="899072"/>
                  </a:lnTo>
                  <a:lnTo>
                    <a:pt x="151129" y="906779"/>
                  </a:lnTo>
                  <a:lnTo>
                    <a:pt x="1499361" y="906779"/>
                  </a:lnTo>
                  <a:lnTo>
                    <a:pt x="1547120" y="899072"/>
                  </a:lnTo>
                  <a:lnTo>
                    <a:pt x="1588605" y="877612"/>
                  </a:lnTo>
                  <a:lnTo>
                    <a:pt x="1621324" y="844893"/>
                  </a:lnTo>
                  <a:lnTo>
                    <a:pt x="1642784" y="803408"/>
                  </a:lnTo>
                  <a:lnTo>
                    <a:pt x="1650492" y="755650"/>
                  </a:lnTo>
                  <a:lnTo>
                    <a:pt x="1650492" y="151129"/>
                  </a:lnTo>
                  <a:lnTo>
                    <a:pt x="1642784" y="103371"/>
                  </a:lnTo>
                  <a:lnTo>
                    <a:pt x="1621324" y="61886"/>
                  </a:lnTo>
                  <a:lnTo>
                    <a:pt x="1588605" y="29167"/>
                  </a:lnTo>
                  <a:lnTo>
                    <a:pt x="1547120" y="7707"/>
                  </a:lnTo>
                  <a:lnTo>
                    <a:pt x="149936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1931" y="1354455"/>
              <a:ext cx="746251" cy="1668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2282" y="1539366"/>
              <a:ext cx="1214501" cy="1341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22762" y="1731391"/>
              <a:ext cx="1174622" cy="13411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59058" y="1923415"/>
              <a:ext cx="488569" cy="17398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9966959" y="3599688"/>
            <a:ext cx="1961514" cy="2628900"/>
            <a:chOff x="9966959" y="3599688"/>
            <a:chExt cx="1961514" cy="2628900"/>
          </a:xfrm>
        </p:grpSpPr>
        <p:sp>
          <p:nvSpPr>
            <p:cNvPr id="46" name="object 46"/>
            <p:cNvSpPr/>
            <p:nvPr/>
          </p:nvSpPr>
          <p:spPr>
            <a:xfrm>
              <a:off x="9966959" y="3599688"/>
              <a:ext cx="881380" cy="1212215"/>
            </a:xfrm>
            <a:custGeom>
              <a:avLst/>
              <a:gdLst/>
              <a:ahLst/>
              <a:cxnLst/>
              <a:rect l="l" t="t" r="r" b="b"/>
              <a:pathLst>
                <a:path w="881379" h="1212214">
                  <a:moveTo>
                    <a:pt x="836422" y="1199007"/>
                  </a:moveTo>
                  <a:lnTo>
                    <a:pt x="0" y="1199007"/>
                  </a:lnTo>
                  <a:lnTo>
                    <a:pt x="0" y="1211707"/>
                  </a:lnTo>
                  <a:lnTo>
                    <a:pt x="846201" y="1211707"/>
                  </a:lnTo>
                  <a:lnTo>
                    <a:pt x="849122" y="1208913"/>
                  </a:lnTo>
                  <a:lnTo>
                    <a:pt x="849122" y="1205357"/>
                  </a:lnTo>
                  <a:lnTo>
                    <a:pt x="836422" y="1205357"/>
                  </a:lnTo>
                  <a:lnTo>
                    <a:pt x="836422" y="1199007"/>
                  </a:lnTo>
                  <a:close/>
                </a:path>
                <a:path w="881379" h="1212214">
                  <a:moveTo>
                    <a:pt x="849122" y="63500"/>
                  </a:moveTo>
                  <a:lnTo>
                    <a:pt x="836422" y="63500"/>
                  </a:lnTo>
                  <a:lnTo>
                    <a:pt x="836422" y="1205357"/>
                  </a:lnTo>
                  <a:lnTo>
                    <a:pt x="842772" y="1199007"/>
                  </a:lnTo>
                  <a:lnTo>
                    <a:pt x="849122" y="1199007"/>
                  </a:lnTo>
                  <a:lnTo>
                    <a:pt x="849122" y="63500"/>
                  </a:lnTo>
                  <a:close/>
                </a:path>
                <a:path w="881379" h="1212214">
                  <a:moveTo>
                    <a:pt x="849122" y="1199007"/>
                  </a:moveTo>
                  <a:lnTo>
                    <a:pt x="842772" y="1199007"/>
                  </a:lnTo>
                  <a:lnTo>
                    <a:pt x="836422" y="1205357"/>
                  </a:lnTo>
                  <a:lnTo>
                    <a:pt x="849122" y="1205357"/>
                  </a:lnTo>
                  <a:lnTo>
                    <a:pt x="849122" y="1199007"/>
                  </a:lnTo>
                  <a:close/>
                </a:path>
                <a:path w="881379" h="1212214">
                  <a:moveTo>
                    <a:pt x="842772" y="0"/>
                  </a:moveTo>
                  <a:lnTo>
                    <a:pt x="804672" y="76200"/>
                  </a:lnTo>
                  <a:lnTo>
                    <a:pt x="836422" y="76200"/>
                  </a:lnTo>
                  <a:lnTo>
                    <a:pt x="836422" y="63500"/>
                  </a:lnTo>
                  <a:lnTo>
                    <a:pt x="874522" y="63500"/>
                  </a:lnTo>
                  <a:lnTo>
                    <a:pt x="842772" y="0"/>
                  </a:lnTo>
                  <a:close/>
                </a:path>
                <a:path w="881379" h="1212214">
                  <a:moveTo>
                    <a:pt x="874522" y="63500"/>
                  </a:moveTo>
                  <a:lnTo>
                    <a:pt x="849122" y="63500"/>
                  </a:lnTo>
                  <a:lnTo>
                    <a:pt x="849122" y="76200"/>
                  </a:lnTo>
                  <a:lnTo>
                    <a:pt x="880872" y="76200"/>
                  </a:lnTo>
                  <a:lnTo>
                    <a:pt x="874522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139171" y="4840732"/>
              <a:ext cx="1789430" cy="1388110"/>
            </a:xfrm>
            <a:custGeom>
              <a:avLst/>
              <a:gdLst/>
              <a:ahLst/>
              <a:cxnLst/>
              <a:rect l="l" t="t" r="r" b="b"/>
              <a:pathLst>
                <a:path w="1789429" h="1388110">
                  <a:moveTo>
                    <a:pt x="1592579" y="208280"/>
                  </a:moveTo>
                  <a:lnTo>
                    <a:pt x="196596" y="208280"/>
                  </a:lnTo>
                  <a:lnTo>
                    <a:pt x="151515" y="213471"/>
                  </a:lnTo>
                  <a:lnTo>
                    <a:pt x="110134" y="228260"/>
                  </a:lnTo>
                  <a:lnTo>
                    <a:pt x="73631" y="251467"/>
                  </a:lnTo>
                  <a:lnTo>
                    <a:pt x="43187" y="281911"/>
                  </a:lnTo>
                  <a:lnTo>
                    <a:pt x="19980" y="318414"/>
                  </a:lnTo>
                  <a:lnTo>
                    <a:pt x="5191" y="359795"/>
                  </a:lnTo>
                  <a:lnTo>
                    <a:pt x="0" y="404876"/>
                  </a:lnTo>
                  <a:lnTo>
                    <a:pt x="0" y="1191260"/>
                  </a:lnTo>
                  <a:lnTo>
                    <a:pt x="5191" y="1236336"/>
                  </a:lnTo>
                  <a:lnTo>
                    <a:pt x="19980" y="1277715"/>
                  </a:lnTo>
                  <a:lnTo>
                    <a:pt x="43187" y="1314218"/>
                  </a:lnTo>
                  <a:lnTo>
                    <a:pt x="73631" y="1344664"/>
                  </a:lnTo>
                  <a:lnTo>
                    <a:pt x="110134" y="1367872"/>
                  </a:lnTo>
                  <a:lnTo>
                    <a:pt x="151515" y="1382663"/>
                  </a:lnTo>
                  <a:lnTo>
                    <a:pt x="196596" y="1387856"/>
                  </a:lnTo>
                  <a:lnTo>
                    <a:pt x="1592579" y="1387856"/>
                  </a:lnTo>
                  <a:lnTo>
                    <a:pt x="1637660" y="1382663"/>
                  </a:lnTo>
                  <a:lnTo>
                    <a:pt x="1679041" y="1367872"/>
                  </a:lnTo>
                  <a:lnTo>
                    <a:pt x="1715544" y="1344664"/>
                  </a:lnTo>
                  <a:lnTo>
                    <a:pt x="1745988" y="1314218"/>
                  </a:lnTo>
                  <a:lnTo>
                    <a:pt x="1769195" y="1277715"/>
                  </a:lnTo>
                  <a:lnTo>
                    <a:pt x="1783984" y="1236336"/>
                  </a:lnTo>
                  <a:lnTo>
                    <a:pt x="1789176" y="1191260"/>
                  </a:lnTo>
                  <a:lnTo>
                    <a:pt x="1789176" y="404876"/>
                  </a:lnTo>
                  <a:lnTo>
                    <a:pt x="1783984" y="359795"/>
                  </a:lnTo>
                  <a:lnTo>
                    <a:pt x="1769195" y="318414"/>
                  </a:lnTo>
                  <a:lnTo>
                    <a:pt x="1745988" y="281911"/>
                  </a:lnTo>
                  <a:lnTo>
                    <a:pt x="1715544" y="251467"/>
                  </a:lnTo>
                  <a:lnTo>
                    <a:pt x="1679041" y="228260"/>
                  </a:lnTo>
                  <a:lnTo>
                    <a:pt x="1637660" y="213471"/>
                  </a:lnTo>
                  <a:lnTo>
                    <a:pt x="1592579" y="208280"/>
                  </a:lnTo>
                  <a:close/>
                </a:path>
                <a:path w="1789429" h="1388110">
                  <a:moveTo>
                    <a:pt x="510031" y="0"/>
                  </a:moveTo>
                  <a:lnTo>
                    <a:pt x="298196" y="208280"/>
                  </a:lnTo>
                  <a:lnTo>
                    <a:pt x="745489" y="208280"/>
                  </a:lnTo>
                  <a:lnTo>
                    <a:pt x="51003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2249" y="5178805"/>
              <a:ext cx="1297304" cy="17399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45749" y="5368925"/>
              <a:ext cx="1176654" cy="17589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6600" y="5562854"/>
              <a:ext cx="1273937" cy="1739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3824" y="5754865"/>
              <a:ext cx="1499743" cy="1340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32769" y="5944984"/>
              <a:ext cx="597661" cy="135991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14300" y="6220967"/>
            <a:ext cx="952500" cy="554990"/>
          </a:xfrm>
          <a:custGeom>
            <a:avLst/>
            <a:gdLst/>
            <a:ahLst/>
            <a:cxnLst/>
            <a:rect l="l" t="t" r="r" b="b"/>
            <a:pathLst>
              <a:path w="952500" h="554990">
                <a:moveTo>
                  <a:pt x="952500" y="0"/>
                </a:moveTo>
                <a:lnTo>
                  <a:pt x="0" y="0"/>
                </a:lnTo>
                <a:lnTo>
                  <a:pt x="0" y="554735"/>
                </a:lnTo>
                <a:lnTo>
                  <a:pt x="952500" y="554735"/>
                </a:lnTo>
                <a:lnTo>
                  <a:pt x="952500" y="0"/>
                </a:lnTo>
                <a:close/>
              </a:path>
            </a:pathLst>
          </a:custGeom>
          <a:solidFill>
            <a:srgbClr val="3A3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7612" y="6300012"/>
            <a:ext cx="78359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0330">
              <a:lnSpc>
                <a:spcPts val="1300"/>
              </a:lnSpc>
              <a:spcBef>
                <a:spcPts val="260"/>
              </a:spcBef>
            </a:pPr>
            <a:r>
              <a:rPr sz="1200" u="sng" spc="-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7"/>
              </a:rPr>
              <a:t>Solution</a:t>
            </a:r>
            <a:r>
              <a:rPr sz="1200" spc="-10" dirty="0">
                <a:solidFill>
                  <a:srgbClr val="EBEBEB"/>
                </a:solidFill>
                <a:latin typeface="Segoe UI"/>
                <a:cs typeface="Segoe UI"/>
              </a:rPr>
              <a:t> </a:t>
            </a:r>
            <a:r>
              <a:rPr sz="1200" u="sng" spc="-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Segoe UI"/>
                <a:cs typeface="Segoe UI"/>
                <a:hlinkClick r:id="rId17"/>
              </a:rPr>
              <a:t>Accelerator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49096" y="6228588"/>
            <a:ext cx="952500" cy="554990"/>
          </a:xfrm>
          <a:prstGeom prst="rect">
            <a:avLst/>
          </a:prstGeom>
          <a:solidFill>
            <a:srgbClr val="3A3A3C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07010" marR="198120" indent="65405">
              <a:lnSpc>
                <a:spcPts val="1300"/>
              </a:lnSpc>
              <a:spcBef>
                <a:spcPts val="875"/>
              </a:spcBef>
            </a:pP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</a:rPr>
              <a:t>Demo</a:t>
            </a:r>
            <a:r>
              <a:rPr sz="1200" spc="-20" dirty="0">
                <a:solidFill>
                  <a:srgbClr val="0462C1"/>
                </a:solidFill>
                <a:latin typeface="Segoe UI"/>
                <a:cs typeface="Segoe UI"/>
              </a:rPr>
              <a:t> 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18"/>
              </a:rPr>
              <a:t>Website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245357" y="441777"/>
            <a:ext cx="5571490" cy="82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580"/>
              </a:spcBef>
            </a:pPr>
            <a:r>
              <a:rPr sz="2800" dirty="0"/>
              <a:t>ChatGPT</a:t>
            </a:r>
            <a:r>
              <a:rPr sz="2800" spc="-90" dirty="0"/>
              <a:t> </a:t>
            </a:r>
            <a:r>
              <a:rPr sz="2800" dirty="0"/>
              <a:t>with</a:t>
            </a:r>
            <a:r>
              <a:rPr sz="2800" spc="-90" dirty="0"/>
              <a:t> </a:t>
            </a:r>
            <a:r>
              <a:rPr sz="2800" dirty="0"/>
              <a:t>Enterprise</a:t>
            </a:r>
            <a:r>
              <a:rPr sz="2800" spc="-65" dirty="0"/>
              <a:t> </a:t>
            </a:r>
            <a:r>
              <a:rPr sz="2800" spc="-20" dirty="0"/>
              <a:t>Data</a:t>
            </a:r>
            <a:endParaRPr sz="2800"/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0" spc="-55" dirty="0">
                <a:solidFill>
                  <a:srgbClr val="50E6FF"/>
                </a:solidFill>
                <a:latin typeface="Segoe UI"/>
                <a:cs typeface="Segoe UI"/>
              </a:rPr>
              <a:t>Extract</a:t>
            </a:r>
            <a:r>
              <a:rPr sz="1800" b="0" spc="-6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5" dirty="0">
                <a:solidFill>
                  <a:srgbClr val="50E6FF"/>
                </a:solidFill>
                <a:latin typeface="Segoe UI"/>
                <a:cs typeface="Segoe UI"/>
              </a:rPr>
              <a:t>precise</a:t>
            </a:r>
            <a:r>
              <a:rPr sz="1800" b="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0" dirty="0">
                <a:solidFill>
                  <a:srgbClr val="50E6FF"/>
                </a:solidFill>
                <a:latin typeface="Segoe UI"/>
                <a:cs typeface="Segoe UI"/>
              </a:rPr>
              <a:t>answers</a:t>
            </a:r>
            <a:r>
              <a:rPr sz="1800" b="0" spc="-7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0" dirty="0">
                <a:solidFill>
                  <a:srgbClr val="50E6FF"/>
                </a:solidFill>
                <a:latin typeface="Segoe UI"/>
                <a:cs typeface="Segoe UI"/>
              </a:rPr>
              <a:t>from</a:t>
            </a:r>
            <a:r>
              <a:rPr sz="1800" b="0" spc="-8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50" dirty="0">
                <a:solidFill>
                  <a:srgbClr val="50E6FF"/>
                </a:solidFill>
                <a:latin typeface="Segoe UI"/>
                <a:cs typeface="Segoe UI"/>
              </a:rPr>
              <a:t>your</a:t>
            </a:r>
            <a:r>
              <a:rPr sz="1800" b="0" spc="-8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60" dirty="0">
                <a:solidFill>
                  <a:srgbClr val="50E6FF"/>
                </a:solidFill>
                <a:latin typeface="Segoe UI"/>
                <a:cs typeface="Segoe UI"/>
              </a:rPr>
              <a:t>unstructured</a:t>
            </a:r>
            <a:r>
              <a:rPr sz="1800" b="0" spc="-11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1800" b="0" spc="-10" dirty="0">
                <a:solidFill>
                  <a:srgbClr val="50E6FF"/>
                </a:solidFill>
                <a:latin typeface="Segoe UI"/>
                <a:cs typeface="Segoe UI"/>
              </a:rPr>
              <a:t>documents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52280" y="4464177"/>
            <a:ext cx="6318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Azure OpenAI Service Answering Prompt</a:t>
            </a:r>
            <a:endParaRPr sz="10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135128"/>
            <a:ext cx="286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Plan</a:t>
            </a:r>
            <a:r>
              <a:rPr spc="-229" dirty="0"/>
              <a:t> </a:t>
            </a:r>
            <a:r>
              <a:rPr spc="-10" dirty="0"/>
              <a:t>for</a:t>
            </a:r>
            <a:r>
              <a:rPr spc="-220" dirty="0"/>
              <a:t> </a:t>
            </a:r>
            <a:r>
              <a:rPr spc="-25" dirty="0"/>
              <a:t>today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49835"/>
              </p:ext>
            </p:extLst>
          </p:nvPr>
        </p:nvGraphicFramePr>
        <p:xfrm>
          <a:off x="583501" y="730123"/>
          <a:ext cx="9162415" cy="5579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2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Segoe UI"/>
                          <a:cs typeface="Segoe UI"/>
                        </a:rPr>
                        <a:t>Time</a:t>
                      </a:r>
                      <a:r>
                        <a:rPr sz="1800" b="1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latin typeface="Segoe UI"/>
                          <a:cs typeface="Segoe UI"/>
                        </a:rPr>
                        <a:t>(CET)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50E6FF"/>
                      </a:solidFill>
                      <a:prstDash val="solid"/>
                    </a:lnL>
                    <a:solidFill>
                      <a:srgbClr val="50E6FF"/>
                    </a:solidFill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10" dirty="0">
                          <a:latin typeface="Segoe UI"/>
                          <a:cs typeface="Segoe UI"/>
                        </a:rPr>
                        <a:t>Topic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R w="9525">
                      <a:solidFill>
                        <a:srgbClr val="50E6FF"/>
                      </a:solidFill>
                      <a:prstDash val="solid"/>
                    </a:lnR>
                    <a:solidFill>
                      <a:srgbClr val="50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10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:00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10:15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50E6FF"/>
                      </a:solidFill>
                      <a:prstDash val="solid"/>
                    </a:lnL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Intro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Azure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OpenAI</a:t>
                      </a:r>
                      <a:r>
                        <a:rPr sz="1800" spc="4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Service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50E6FF"/>
                      </a:solidFill>
                      <a:prstDash val="solid"/>
                    </a:lnR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10:15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10: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45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Azure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OpenAI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Studio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10: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Break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1:00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12: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Prompt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Engineering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Exercises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12: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Lunch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Break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1: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Use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Cases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Common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Architectures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1: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00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Using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Azure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OpenAI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Service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access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company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00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15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MVP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Development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Break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50E6FF"/>
                      </a:solidFill>
                      <a:prstDash val="solid"/>
                    </a:lnL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Hands-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lab on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two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exemplary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use-cases</a:t>
                      </a:r>
                      <a:endParaRPr sz="1800" dirty="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R w="9525">
                      <a:solidFill>
                        <a:srgbClr val="50E6FF"/>
                      </a:solidFill>
                      <a:prstDash val="solid"/>
                    </a:lnR>
                    <a:lnT w="9525">
                      <a:solidFill>
                        <a:srgbClr val="50E6FF"/>
                      </a:solidFill>
                      <a:prstDash val="solid"/>
                    </a:lnT>
                    <a:lnB w="9525">
                      <a:solidFill>
                        <a:srgbClr val="50E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4411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Azure</a:t>
            </a:r>
            <a:r>
              <a:rPr spc="-190" dirty="0"/>
              <a:t> </a:t>
            </a:r>
            <a:r>
              <a:rPr spc="-35" dirty="0"/>
              <a:t>OpenAI</a:t>
            </a:r>
            <a:r>
              <a:rPr spc="-190" dirty="0"/>
              <a:t> </a:t>
            </a:r>
            <a:r>
              <a:rPr spc="-20" dirty="0"/>
              <a:t>Service </a:t>
            </a:r>
            <a:r>
              <a:rPr spc="-10" dirty="0"/>
              <a:t>Embeddings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SzPct val="89285"/>
              <a:buFont typeface="Wingdings"/>
              <a:buChar char=""/>
              <a:tabLst>
                <a:tab pos="241300" algn="l"/>
              </a:tabLst>
            </a:pPr>
            <a:r>
              <a:rPr dirty="0"/>
              <a:t>Dense</a:t>
            </a:r>
            <a:r>
              <a:rPr spc="-80" dirty="0"/>
              <a:t> </a:t>
            </a:r>
            <a:r>
              <a:rPr spc="-10" dirty="0"/>
              <a:t>representation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>
                <a:solidFill>
                  <a:srgbClr val="50E6FF"/>
                </a:solidFill>
              </a:rPr>
              <a:t>semantic </a:t>
            </a:r>
            <a:r>
              <a:rPr dirty="0">
                <a:solidFill>
                  <a:srgbClr val="50E6FF"/>
                </a:solidFill>
              </a:rPr>
              <a:t>meaning</a:t>
            </a:r>
            <a:r>
              <a:rPr spc="-50" dirty="0">
                <a:solidFill>
                  <a:srgbClr val="50E6FF"/>
                </a:solidFill>
              </a:rPr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piece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20" dirty="0"/>
              <a:t>text</a:t>
            </a:r>
          </a:p>
          <a:p>
            <a:pPr marL="469900" marR="39370" lvl="1" indent="-229235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compare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how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similar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two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pieces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are</a:t>
            </a:r>
            <a:endParaRPr sz="2000">
              <a:latin typeface="Segoe UI"/>
              <a:cs typeface="Segoe UI"/>
            </a:endParaRPr>
          </a:p>
          <a:p>
            <a:pPr marL="469900" marR="459105" lvl="1" indent="-22923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Same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idea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word2vec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others,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but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significantly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semantic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capturing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304" y="4683378"/>
            <a:ext cx="507555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21334" indent="-228600">
              <a:lnSpc>
                <a:spcPct val="100000"/>
              </a:lnSpc>
              <a:spcBef>
                <a:spcPts val="95"/>
              </a:spcBef>
              <a:buSzPct val="89285"/>
              <a:buFont typeface="Wingdings"/>
              <a:buChar char=""/>
              <a:tabLst>
                <a:tab pos="241300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tool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built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 ChatGPT-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like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experiences</a:t>
            </a:r>
            <a:r>
              <a:rPr sz="28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8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private</a:t>
            </a:r>
            <a:r>
              <a:rPr sz="28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endParaRPr sz="28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$1</a:t>
            </a:r>
            <a:r>
              <a:rPr sz="28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8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3000-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5000</a:t>
            </a:r>
            <a:r>
              <a:rPr sz="2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pages</a:t>
            </a:r>
            <a:r>
              <a:rPr sz="28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8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2631" y="873252"/>
            <a:ext cx="633983" cy="6339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08647" y="2068067"/>
            <a:ext cx="1815464" cy="309880"/>
          </a:xfrm>
          <a:prstGeom prst="rect">
            <a:avLst/>
          </a:prstGeom>
          <a:solidFill>
            <a:srgbClr val="696969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0.24,</a:t>
            </a: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0.25,</a:t>
            </a:r>
            <a:r>
              <a:rPr sz="11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-0.65,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1631" y="873252"/>
            <a:ext cx="632459" cy="6339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44690" y="1524762"/>
            <a:ext cx="1139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Insurance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Doc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7025" y="1524762"/>
            <a:ext cx="1137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Children</a:t>
            </a:r>
            <a:r>
              <a:rPr sz="14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Story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49840" y="2068067"/>
            <a:ext cx="1815464" cy="309880"/>
          </a:xfrm>
          <a:prstGeom prst="rect">
            <a:avLst/>
          </a:prstGeom>
          <a:solidFill>
            <a:srgbClr val="696969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0.96,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-0.59,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-0.24,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25840" y="1953767"/>
            <a:ext cx="1487805" cy="554990"/>
          </a:xfrm>
          <a:custGeom>
            <a:avLst/>
            <a:gdLst/>
            <a:ahLst/>
            <a:cxnLst/>
            <a:rect l="l" t="t" r="r" b="b"/>
            <a:pathLst>
              <a:path w="1487804" h="554989">
                <a:moveTo>
                  <a:pt x="1210055" y="0"/>
                </a:moveTo>
                <a:lnTo>
                  <a:pt x="1210055" y="100076"/>
                </a:lnTo>
                <a:lnTo>
                  <a:pt x="277367" y="100076"/>
                </a:lnTo>
                <a:lnTo>
                  <a:pt x="277367" y="0"/>
                </a:lnTo>
                <a:lnTo>
                  <a:pt x="0" y="277368"/>
                </a:lnTo>
                <a:lnTo>
                  <a:pt x="277367" y="554736"/>
                </a:lnTo>
                <a:lnTo>
                  <a:pt x="277367" y="454660"/>
                </a:lnTo>
                <a:lnTo>
                  <a:pt x="1210055" y="454660"/>
                </a:lnTo>
                <a:lnTo>
                  <a:pt x="1210055" y="554736"/>
                </a:lnTo>
                <a:lnTo>
                  <a:pt x="1487424" y="277368"/>
                </a:lnTo>
                <a:lnTo>
                  <a:pt x="121005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83522" y="2107438"/>
            <a:ext cx="974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8647" y="2638044"/>
            <a:ext cx="5256530" cy="358140"/>
          </a:xfrm>
          <a:prstGeom prst="rect">
            <a:avLst/>
          </a:prstGeom>
          <a:solidFill>
            <a:srgbClr val="D73A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Low</a:t>
            </a:r>
            <a:r>
              <a:rPr sz="18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similarity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score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76311" y="1757172"/>
            <a:ext cx="76200" cy="311785"/>
          </a:xfrm>
          <a:custGeom>
            <a:avLst/>
            <a:gdLst/>
            <a:ahLst/>
            <a:cxnLst/>
            <a:rect l="l" t="t" r="r" b="b"/>
            <a:pathLst>
              <a:path w="76200" h="311785">
                <a:moveTo>
                  <a:pt x="31766" y="235574"/>
                </a:moveTo>
                <a:lnTo>
                  <a:pt x="0" y="235838"/>
                </a:lnTo>
                <a:lnTo>
                  <a:pt x="38735" y="311657"/>
                </a:lnTo>
                <a:lnTo>
                  <a:pt x="69789" y="248285"/>
                </a:lnTo>
                <a:lnTo>
                  <a:pt x="31877" y="248285"/>
                </a:lnTo>
                <a:lnTo>
                  <a:pt x="31766" y="235574"/>
                </a:lnTo>
                <a:close/>
              </a:path>
              <a:path w="76200" h="311785">
                <a:moveTo>
                  <a:pt x="44466" y="235468"/>
                </a:moveTo>
                <a:lnTo>
                  <a:pt x="31766" y="235574"/>
                </a:lnTo>
                <a:lnTo>
                  <a:pt x="31877" y="248285"/>
                </a:lnTo>
                <a:lnTo>
                  <a:pt x="44577" y="248157"/>
                </a:lnTo>
                <a:lnTo>
                  <a:pt x="44466" y="235468"/>
                </a:lnTo>
                <a:close/>
              </a:path>
              <a:path w="76200" h="311785">
                <a:moveTo>
                  <a:pt x="76200" y="235203"/>
                </a:moveTo>
                <a:lnTo>
                  <a:pt x="44466" y="235468"/>
                </a:lnTo>
                <a:lnTo>
                  <a:pt x="44577" y="248157"/>
                </a:lnTo>
                <a:lnTo>
                  <a:pt x="31877" y="248285"/>
                </a:lnTo>
                <a:lnTo>
                  <a:pt x="69789" y="248285"/>
                </a:lnTo>
                <a:lnTo>
                  <a:pt x="76200" y="235203"/>
                </a:lnTo>
                <a:close/>
              </a:path>
              <a:path w="76200" h="311785">
                <a:moveTo>
                  <a:pt x="42418" y="0"/>
                </a:moveTo>
                <a:lnTo>
                  <a:pt x="29718" y="0"/>
                </a:lnTo>
                <a:lnTo>
                  <a:pt x="31766" y="235574"/>
                </a:lnTo>
                <a:lnTo>
                  <a:pt x="44466" y="235468"/>
                </a:lnTo>
                <a:lnTo>
                  <a:pt x="42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9028" y="1757172"/>
            <a:ext cx="76200" cy="311785"/>
          </a:xfrm>
          <a:custGeom>
            <a:avLst/>
            <a:gdLst/>
            <a:ahLst/>
            <a:cxnLst/>
            <a:rect l="l" t="t" r="r" b="b"/>
            <a:pathLst>
              <a:path w="76200" h="311785">
                <a:moveTo>
                  <a:pt x="31766" y="235574"/>
                </a:moveTo>
                <a:lnTo>
                  <a:pt x="0" y="235838"/>
                </a:lnTo>
                <a:lnTo>
                  <a:pt x="38735" y="311657"/>
                </a:lnTo>
                <a:lnTo>
                  <a:pt x="69789" y="248285"/>
                </a:lnTo>
                <a:lnTo>
                  <a:pt x="31876" y="248285"/>
                </a:lnTo>
                <a:lnTo>
                  <a:pt x="31766" y="235574"/>
                </a:lnTo>
                <a:close/>
              </a:path>
              <a:path w="76200" h="311785">
                <a:moveTo>
                  <a:pt x="44466" y="235468"/>
                </a:moveTo>
                <a:lnTo>
                  <a:pt x="31766" y="235574"/>
                </a:lnTo>
                <a:lnTo>
                  <a:pt x="31876" y="248285"/>
                </a:lnTo>
                <a:lnTo>
                  <a:pt x="44576" y="248157"/>
                </a:lnTo>
                <a:lnTo>
                  <a:pt x="44466" y="235468"/>
                </a:lnTo>
                <a:close/>
              </a:path>
              <a:path w="76200" h="311785">
                <a:moveTo>
                  <a:pt x="76200" y="235203"/>
                </a:moveTo>
                <a:lnTo>
                  <a:pt x="44466" y="235468"/>
                </a:lnTo>
                <a:lnTo>
                  <a:pt x="44576" y="248157"/>
                </a:lnTo>
                <a:lnTo>
                  <a:pt x="31876" y="248285"/>
                </a:lnTo>
                <a:lnTo>
                  <a:pt x="69789" y="248285"/>
                </a:lnTo>
                <a:lnTo>
                  <a:pt x="76200" y="235203"/>
                </a:lnTo>
                <a:close/>
              </a:path>
              <a:path w="76200" h="311785">
                <a:moveTo>
                  <a:pt x="42418" y="0"/>
                </a:moveTo>
                <a:lnTo>
                  <a:pt x="29718" y="0"/>
                </a:lnTo>
                <a:lnTo>
                  <a:pt x="31766" y="235574"/>
                </a:lnTo>
                <a:lnTo>
                  <a:pt x="44466" y="235468"/>
                </a:lnTo>
                <a:lnTo>
                  <a:pt x="42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0" y="3957828"/>
            <a:ext cx="633983" cy="6324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11695" y="5152644"/>
            <a:ext cx="1813560" cy="307975"/>
          </a:xfrm>
          <a:prstGeom prst="rect">
            <a:avLst/>
          </a:prstGeom>
          <a:solidFill>
            <a:srgbClr val="696969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0.42,</a:t>
            </a: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0.77,</a:t>
            </a:r>
            <a:r>
              <a:rPr sz="11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0.13,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endParaRPr sz="1100"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80" y="3957828"/>
            <a:ext cx="632459" cy="6324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071741" y="4609338"/>
            <a:ext cx="1091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Car</a:t>
            </a:r>
            <a:r>
              <a:rPr sz="14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Insurance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06582" y="4609338"/>
            <a:ext cx="1106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Life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Insurance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52888" y="5152644"/>
            <a:ext cx="1815464" cy="307975"/>
          </a:xfrm>
          <a:prstGeom prst="rect">
            <a:avLst/>
          </a:prstGeom>
          <a:solidFill>
            <a:srgbClr val="696969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530"/>
              </a:spcBef>
            </a:pP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0.46,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-0.29,</a:t>
            </a:r>
            <a:r>
              <a:rPr sz="11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-0.89,</a:t>
            </a:r>
            <a:r>
              <a:rPr sz="11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28888" y="5038344"/>
            <a:ext cx="1487805" cy="553720"/>
          </a:xfrm>
          <a:custGeom>
            <a:avLst/>
            <a:gdLst/>
            <a:ahLst/>
            <a:cxnLst/>
            <a:rect l="l" t="t" r="r" b="b"/>
            <a:pathLst>
              <a:path w="1487804" h="553720">
                <a:moveTo>
                  <a:pt x="1210817" y="0"/>
                </a:moveTo>
                <a:lnTo>
                  <a:pt x="1210817" y="99821"/>
                </a:lnTo>
                <a:lnTo>
                  <a:pt x="276605" y="99821"/>
                </a:lnTo>
                <a:lnTo>
                  <a:pt x="276605" y="0"/>
                </a:lnTo>
                <a:lnTo>
                  <a:pt x="0" y="276605"/>
                </a:lnTo>
                <a:lnTo>
                  <a:pt x="276605" y="553211"/>
                </a:lnTo>
                <a:lnTo>
                  <a:pt x="276605" y="453389"/>
                </a:lnTo>
                <a:lnTo>
                  <a:pt x="1210817" y="453389"/>
                </a:lnTo>
                <a:lnTo>
                  <a:pt x="1210817" y="553211"/>
                </a:lnTo>
                <a:lnTo>
                  <a:pt x="1487423" y="276605"/>
                </a:lnTo>
                <a:lnTo>
                  <a:pt x="121081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86190" y="5192014"/>
            <a:ext cx="974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11695" y="5722620"/>
            <a:ext cx="5256530" cy="35814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61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8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similarity</a:t>
            </a:r>
            <a:r>
              <a:rPr sz="18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score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79359" y="4840223"/>
            <a:ext cx="76200" cy="311785"/>
          </a:xfrm>
          <a:custGeom>
            <a:avLst/>
            <a:gdLst/>
            <a:ahLst/>
            <a:cxnLst/>
            <a:rect l="l" t="t" r="r" b="b"/>
            <a:pathLst>
              <a:path w="76200" h="311785">
                <a:moveTo>
                  <a:pt x="31766" y="235574"/>
                </a:moveTo>
                <a:lnTo>
                  <a:pt x="0" y="235838"/>
                </a:lnTo>
                <a:lnTo>
                  <a:pt x="38735" y="311657"/>
                </a:lnTo>
                <a:lnTo>
                  <a:pt x="69789" y="248284"/>
                </a:lnTo>
                <a:lnTo>
                  <a:pt x="31876" y="248284"/>
                </a:lnTo>
                <a:lnTo>
                  <a:pt x="31766" y="235574"/>
                </a:lnTo>
                <a:close/>
              </a:path>
              <a:path w="76200" h="311785">
                <a:moveTo>
                  <a:pt x="44466" y="235468"/>
                </a:moveTo>
                <a:lnTo>
                  <a:pt x="31766" y="235574"/>
                </a:lnTo>
                <a:lnTo>
                  <a:pt x="31876" y="248284"/>
                </a:lnTo>
                <a:lnTo>
                  <a:pt x="44576" y="248157"/>
                </a:lnTo>
                <a:lnTo>
                  <a:pt x="44466" y="235468"/>
                </a:lnTo>
                <a:close/>
              </a:path>
              <a:path w="76200" h="311785">
                <a:moveTo>
                  <a:pt x="76200" y="235203"/>
                </a:moveTo>
                <a:lnTo>
                  <a:pt x="44466" y="235468"/>
                </a:lnTo>
                <a:lnTo>
                  <a:pt x="44576" y="248157"/>
                </a:lnTo>
                <a:lnTo>
                  <a:pt x="31876" y="248284"/>
                </a:lnTo>
                <a:lnTo>
                  <a:pt x="69789" y="248284"/>
                </a:lnTo>
                <a:lnTo>
                  <a:pt x="76200" y="235203"/>
                </a:lnTo>
                <a:close/>
              </a:path>
              <a:path w="76200" h="311785">
                <a:moveTo>
                  <a:pt x="42418" y="0"/>
                </a:moveTo>
                <a:lnTo>
                  <a:pt x="29718" y="0"/>
                </a:lnTo>
                <a:lnTo>
                  <a:pt x="31766" y="235574"/>
                </a:lnTo>
                <a:lnTo>
                  <a:pt x="44466" y="235468"/>
                </a:lnTo>
                <a:lnTo>
                  <a:pt x="42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22076" y="4840223"/>
            <a:ext cx="76200" cy="311785"/>
          </a:xfrm>
          <a:custGeom>
            <a:avLst/>
            <a:gdLst/>
            <a:ahLst/>
            <a:cxnLst/>
            <a:rect l="l" t="t" r="r" b="b"/>
            <a:pathLst>
              <a:path w="76200" h="311785">
                <a:moveTo>
                  <a:pt x="31766" y="235574"/>
                </a:moveTo>
                <a:lnTo>
                  <a:pt x="0" y="235838"/>
                </a:lnTo>
                <a:lnTo>
                  <a:pt x="38734" y="311657"/>
                </a:lnTo>
                <a:lnTo>
                  <a:pt x="69789" y="248284"/>
                </a:lnTo>
                <a:lnTo>
                  <a:pt x="31876" y="248284"/>
                </a:lnTo>
                <a:lnTo>
                  <a:pt x="31766" y="235574"/>
                </a:lnTo>
                <a:close/>
              </a:path>
              <a:path w="76200" h="311785">
                <a:moveTo>
                  <a:pt x="44466" y="235468"/>
                </a:moveTo>
                <a:lnTo>
                  <a:pt x="31766" y="235574"/>
                </a:lnTo>
                <a:lnTo>
                  <a:pt x="31876" y="248284"/>
                </a:lnTo>
                <a:lnTo>
                  <a:pt x="44576" y="248157"/>
                </a:lnTo>
                <a:lnTo>
                  <a:pt x="44466" y="235468"/>
                </a:lnTo>
                <a:close/>
              </a:path>
              <a:path w="76200" h="311785">
                <a:moveTo>
                  <a:pt x="76200" y="235203"/>
                </a:moveTo>
                <a:lnTo>
                  <a:pt x="44466" y="235468"/>
                </a:lnTo>
                <a:lnTo>
                  <a:pt x="44576" y="248157"/>
                </a:lnTo>
                <a:lnTo>
                  <a:pt x="31876" y="248284"/>
                </a:lnTo>
                <a:lnTo>
                  <a:pt x="69789" y="248284"/>
                </a:lnTo>
                <a:lnTo>
                  <a:pt x="76200" y="235203"/>
                </a:lnTo>
                <a:close/>
              </a:path>
              <a:path w="76200" h="311785">
                <a:moveTo>
                  <a:pt x="42418" y="0"/>
                </a:moveTo>
                <a:lnTo>
                  <a:pt x="29718" y="0"/>
                </a:lnTo>
                <a:lnTo>
                  <a:pt x="31766" y="235574"/>
                </a:lnTo>
                <a:lnTo>
                  <a:pt x="44466" y="235468"/>
                </a:lnTo>
                <a:lnTo>
                  <a:pt x="42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200" y="0"/>
            <a:ext cx="4876800" cy="6858000"/>
            <a:chOff x="7315200" y="0"/>
            <a:chExt cx="4876800" cy="6858000"/>
          </a:xfrm>
        </p:grpSpPr>
        <p:sp>
          <p:nvSpPr>
            <p:cNvPr id="3" name="object 3"/>
            <p:cNvSpPr/>
            <p:nvPr/>
          </p:nvSpPr>
          <p:spPr>
            <a:xfrm>
              <a:off x="7315200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876800" y="685800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1011936"/>
              <a:ext cx="4844796" cy="49209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240" dirty="0"/>
              <a:t> </a:t>
            </a:r>
            <a:r>
              <a:rPr spc="-30" dirty="0"/>
              <a:t>Cases</a:t>
            </a:r>
            <a:r>
              <a:rPr spc="-215" dirty="0"/>
              <a:t> </a:t>
            </a:r>
            <a:r>
              <a:rPr dirty="0"/>
              <a:t>for</a:t>
            </a:r>
            <a:r>
              <a:rPr spc="-215" dirty="0"/>
              <a:t> </a:t>
            </a:r>
            <a:r>
              <a:rPr spc="-35" dirty="0"/>
              <a:t>Embeddings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1601" y="1319251"/>
            <a:ext cx="5819140" cy="48672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Search</a:t>
            </a:r>
            <a:endParaRPr sz="2800">
              <a:latin typeface="Segoe UI"/>
              <a:cs typeface="Segoe UI"/>
            </a:endParaRPr>
          </a:p>
          <a:p>
            <a:pPr marL="669290" lvl="1" indent="-200025">
              <a:lnSpc>
                <a:spcPct val="100000"/>
              </a:lnSpc>
              <a:spcBef>
                <a:spcPts val="420"/>
              </a:spcBef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ranked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relevance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query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string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Clustering</a:t>
            </a:r>
            <a:endParaRPr sz="2800">
              <a:latin typeface="Segoe UI"/>
              <a:cs typeface="Segoe UI"/>
            </a:endParaRPr>
          </a:p>
          <a:p>
            <a:pPr marL="669290" lvl="1" indent="-200025">
              <a:lnSpc>
                <a:spcPct val="100000"/>
              </a:lnSpc>
              <a:spcBef>
                <a:spcPts val="420"/>
              </a:spcBef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strings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grouped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similarity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Recommendations</a:t>
            </a:r>
            <a:endParaRPr sz="2800">
              <a:latin typeface="Segoe UI"/>
              <a:cs typeface="Segoe UI"/>
            </a:endParaRPr>
          </a:p>
          <a:p>
            <a:pPr marL="669290" lvl="1" indent="-200025">
              <a:lnSpc>
                <a:spcPct val="100000"/>
              </a:lnSpc>
              <a:spcBef>
                <a:spcPts val="420"/>
              </a:spcBef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items</a:t>
            </a:r>
            <a:r>
              <a:rPr sz="16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related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strings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recommended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Anomaly</a:t>
            </a:r>
            <a:r>
              <a:rPr sz="2800" spc="-9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detection</a:t>
            </a:r>
            <a:endParaRPr sz="2800">
              <a:latin typeface="Segoe UI"/>
              <a:cs typeface="Segoe UI"/>
            </a:endParaRPr>
          </a:p>
          <a:p>
            <a:pPr marL="669290" lvl="1" indent="-200025">
              <a:lnSpc>
                <a:spcPct val="100000"/>
              </a:lnSpc>
              <a:spcBef>
                <a:spcPts val="420"/>
              </a:spcBef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outliers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little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relatedness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identified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Diversity</a:t>
            </a:r>
            <a:r>
              <a:rPr sz="2800" spc="-5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measurement</a:t>
            </a:r>
            <a:endParaRPr sz="2800">
              <a:latin typeface="Segoe UI"/>
              <a:cs typeface="Segoe UI"/>
            </a:endParaRPr>
          </a:p>
          <a:p>
            <a:pPr marL="669290" lvl="1" indent="-200025">
              <a:lnSpc>
                <a:spcPct val="100000"/>
              </a:lnSpc>
              <a:spcBef>
                <a:spcPts val="420"/>
              </a:spcBef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similarity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distributions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6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analyzed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Classification</a:t>
            </a:r>
            <a:endParaRPr sz="2800">
              <a:latin typeface="Segoe UI"/>
              <a:cs typeface="Segoe UI"/>
            </a:endParaRPr>
          </a:p>
          <a:p>
            <a:pPr marL="669290" lvl="1" indent="-200025">
              <a:lnSpc>
                <a:spcPct val="100000"/>
              </a:lnSpc>
              <a:spcBef>
                <a:spcPts val="420"/>
              </a:spcBef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text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strings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classified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similar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label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60185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Should</a:t>
            </a:r>
            <a:r>
              <a:rPr spc="-145" dirty="0"/>
              <a:t> </a:t>
            </a:r>
            <a:r>
              <a:rPr dirty="0"/>
              <a:t>I</a:t>
            </a:r>
            <a:r>
              <a:rPr spc="-145" dirty="0"/>
              <a:t> </a:t>
            </a:r>
            <a:r>
              <a:rPr spc="-60" dirty="0">
                <a:solidFill>
                  <a:srgbClr val="50E6FF"/>
                </a:solidFill>
              </a:rPr>
              <a:t>fine-</a:t>
            </a:r>
            <a:r>
              <a:rPr spc="-10" dirty="0">
                <a:solidFill>
                  <a:srgbClr val="50E6FF"/>
                </a:solidFill>
              </a:rPr>
              <a:t>tune</a:t>
            </a:r>
            <a:r>
              <a:rPr spc="-160" dirty="0">
                <a:solidFill>
                  <a:srgbClr val="50E6FF"/>
                </a:solidFill>
              </a:rPr>
              <a:t> </a:t>
            </a:r>
            <a:r>
              <a:rPr spc="-75" dirty="0">
                <a:solidFill>
                  <a:srgbClr val="50E6FF"/>
                </a:solidFill>
              </a:rPr>
              <a:t>GPT-</a:t>
            </a:r>
            <a:r>
              <a:rPr dirty="0">
                <a:solidFill>
                  <a:srgbClr val="50E6FF"/>
                </a:solidFill>
              </a:rPr>
              <a:t>3</a:t>
            </a:r>
            <a:r>
              <a:rPr spc="-155" dirty="0">
                <a:solidFill>
                  <a:srgbClr val="50E6FF"/>
                </a:solidFill>
              </a:rPr>
              <a:t> </a:t>
            </a:r>
            <a:r>
              <a:rPr spc="-20" dirty="0"/>
              <a:t>with </a:t>
            </a:r>
            <a:r>
              <a:rPr dirty="0"/>
              <a:t>my</a:t>
            </a:r>
            <a:r>
              <a:rPr spc="-170" dirty="0"/>
              <a:t> </a:t>
            </a:r>
            <a:r>
              <a:rPr spc="-1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3" y="2168761"/>
            <a:ext cx="5912485" cy="38354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45" dirty="0">
                <a:solidFill>
                  <a:srgbClr val="FFFFFF"/>
                </a:solidFill>
                <a:latin typeface="Segoe UI"/>
                <a:cs typeface="Segoe UI"/>
              </a:rPr>
              <a:t>Yes,</a:t>
            </a:r>
            <a:r>
              <a:rPr sz="28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sz="2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sz="2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8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these</a:t>
            </a:r>
            <a:r>
              <a:rPr sz="28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cases: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Classification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Conditional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Generation</a:t>
            </a:r>
            <a:endParaRPr sz="2000">
              <a:latin typeface="Segoe UI"/>
              <a:cs typeface="Segoe UI"/>
            </a:endParaRPr>
          </a:p>
          <a:p>
            <a:pPr marL="669290" lvl="2" indent="-200025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6692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Answering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specific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“style”</a:t>
            </a:r>
            <a:endParaRPr sz="16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65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Both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supervised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training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tasks!</a:t>
            </a:r>
            <a:endParaRPr sz="200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Font typeface="Wingdings"/>
              <a:buChar char=""/>
            </a:pPr>
            <a:endParaRPr sz="2000">
              <a:latin typeface="Segoe UI"/>
              <a:cs typeface="Segoe UI"/>
            </a:endParaRPr>
          </a:p>
          <a:p>
            <a:pPr marL="240665" marR="562610" indent="-228600">
              <a:lnSpc>
                <a:spcPct val="100000"/>
              </a:lnSpc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Just</a:t>
            </a:r>
            <a:r>
              <a:rPr sz="2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throwing</a:t>
            </a:r>
            <a:r>
              <a:rPr sz="28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28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(unsupervised)</a:t>
            </a:r>
            <a:r>
              <a:rPr sz="2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likely</a:t>
            </a:r>
            <a:r>
              <a:rPr sz="2800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/>
                <a:cs typeface="Segoe UI"/>
              </a:rPr>
              <a:t>won’t</a:t>
            </a:r>
            <a:r>
              <a:rPr sz="2800" b="1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endParaRPr sz="2800">
              <a:latin typeface="Segoe UI"/>
              <a:cs typeface="Segoe UI"/>
            </a:endParaRPr>
          </a:p>
          <a:p>
            <a:pPr marL="469265" marR="5080" lvl="1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Even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lot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data,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won’t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change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model’s</a:t>
            </a:r>
            <a:r>
              <a:rPr sz="2000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weights</a:t>
            </a:r>
            <a:r>
              <a:rPr sz="20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enough…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02295" y="0"/>
            <a:ext cx="4490085" cy="6858000"/>
            <a:chOff x="7702295" y="0"/>
            <a:chExt cx="449008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0"/>
              <a:ext cx="4489704" cy="6857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2295" y="3048000"/>
              <a:ext cx="4489704" cy="1107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413" y="631081"/>
            <a:ext cx="986790" cy="189865"/>
          </a:xfrm>
          <a:custGeom>
            <a:avLst/>
            <a:gdLst/>
            <a:ahLst/>
            <a:cxnLst/>
            <a:rect l="l" t="t" r="r" b="b"/>
            <a:pathLst>
              <a:path w="986789" h="189865">
                <a:moveTo>
                  <a:pt x="43297" y="12938"/>
                </a:moveTo>
                <a:lnTo>
                  <a:pt x="0" y="12938"/>
                </a:lnTo>
                <a:lnTo>
                  <a:pt x="0" y="187196"/>
                </a:lnTo>
                <a:lnTo>
                  <a:pt x="28592" y="187196"/>
                </a:lnTo>
                <a:lnTo>
                  <a:pt x="28592" y="65560"/>
                </a:lnTo>
                <a:lnTo>
                  <a:pt x="27794" y="56933"/>
                </a:lnTo>
                <a:lnTo>
                  <a:pt x="27715" y="48307"/>
                </a:lnTo>
                <a:lnTo>
                  <a:pt x="26867" y="44856"/>
                </a:lnTo>
                <a:lnTo>
                  <a:pt x="55920" y="44856"/>
                </a:lnTo>
                <a:lnTo>
                  <a:pt x="43297" y="12938"/>
                </a:lnTo>
                <a:close/>
              </a:path>
              <a:path w="986789" h="189865">
                <a:moveTo>
                  <a:pt x="55920" y="44856"/>
                </a:moveTo>
                <a:lnTo>
                  <a:pt x="27715" y="44856"/>
                </a:lnTo>
                <a:lnTo>
                  <a:pt x="29440" y="51757"/>
                </a:lnTo>
                <a:lnTo>
                  <a:pt x="31194" y="56933"/>
                </a:lnTo>
                <a:lnTo>
                  <a:pt x="32042" y="60383"/>
                </a:lnTo>
                <a:lnTo>
                  <a:pt x="84022" y="187196"/>
                </a:lnTo>
                <a:lnTo>
                  <a:pt x="103961" y="187196"/>
                </a:lnTo>
                <a:lnTo>
                  <a:pt x="121046" y="144924"/>
                </a:lnTo>
                <a:lnTo>
                  <a:pt x="94430" y="144924"/>
                </a:lnTo>
                <a:lnTo>
                  <a:pt x="93553" y="139751"/>
                </a:lnTo>
                <a:lnTo>
                  <a:pt x="90951" y="131986"/>
                </a:lnTo>
                <a:lnTo>
                  <a:pt x="86624" y="122497"/>
                </a:lnTo>
                <a:lnTo>
                  <a:pt x="55920" y="44856"/>
                </a:lnTo>
                <a:close/>
              </a:path>
              <a:path w="986789" h="189865">
                <a:moveTo>
                  <a:pt x="188831" y="44856"/>
                </a:moveTo>
                <a:lnTo>
                  <a:pt x="160239" y="44856"/>
                </a:lnTo>
                <a:lnTo>
                  <a:pt x="159749" y="54210"/>
                </a:lnTo>
                <a:lnTo>
                  <a:pt x="159497" y="62756"/>
                </a:lnTo>
                <a:lnTo>
                  <a:pt x="159391" y="187196"/>
                </a:lnTo>
                <a:lnTo>
                  <a:pt x="188831" y="187196"/>
                </a:lnTo>
                <a:lnTo>
                  <a:pt x="188831" y="44856"/>
                </a:lnTo>
                <a:close/>
              </a:path>
              <a:path w="986789" h="189865">
                <a:moveTo>
                  <a:pt x="188831" y="12938"/>
                </a:moveTo>
                <a:lnTo>
                  <a:pt x="148135" y="12938"/>
                </a:lnTo>
                <a:lnTo>
                  <a:pt x="103084" y="122497"/>
                </a:lnTo>
                <a:lnTo>
                  <a:pt x="95278" y="144924"/>
                </a:lnTo>
                <a:lnTo>
                  <a:pt x="121046" y="144924"/>
                </a:lnTo>
                <a:lnTo>
                  <a:pt x="155912" y="58660"/>
                </a:lnTo>
                <a:lnTo>
                  <a:pt x="157666" y="56072"/>
                </a:lnTo>
                <a:lnTo>
                  <a:pt x="158514" y="50033"/>
                </a:lnTo>
                <a:lnTo>
                  <a:pt x="160239" y="44856"/>
                </a:lnTo>
                <a:lnTo>
                  <a:pt x="188831" y="44856"/>
                </a:lnTo>
                <a:lnTo>
                  <a:pt x="188831" y="12938"/>
                </a:lnTo>
                <a:close/>
              </a:path>
              <a:path w="986789" h="189865">
                <a:moveTo>
                  <a:pt x="246863" y="62110"/>
                </a:moveTo>
                <a:lnTo>
                  <a:pt x="217423" y="62110"/>
                </a:lnTo>
                <a:lnTo>
                  <a:pt x="217423" y="187196"/>
                </a:lnTo>
                <a:lnTo>
                  <a:pt x="246863" y="187196"/>
                </a:lnTo>
                <a:lnTo>
                  <a:pt x="246863" y="62110"/>
                </a:lnTo>
                <a:close/>
              </a:path>
              <a:path w="986789" h="189865">
                <a:moveTo>
                  <a:pt x="237362" y="9488"/>
                </a:moveTo>
                <a:lnTo>
                  <a:pt x="227831" y="9488"/>
                </a:lnTo>
                <a:lnTo>
                  <a:pt x="223475" y="11211"/>
                </a:lnTo>
                <a:lnTo>
                  <a:pt x="220025" y="14664"/>
                </a:lnTo>
                <a:lnTo>
                  <a:pt x="216546" y="17250"/>
                </a:lnTo>
                <a:lnTo>
                  <a:pt x="214821" y="21565"/>
                </a:lnTo>
                <a:lnTo>
                  <a:pt x="214821" y="31053"/>
                </a:lnTo>
                <a:lnTo>
                  <a:pt x="237362" y="43130"/>
                </a:lnTo>
                <a:lnTo>
                  <a:pt x="241689" y="41406"/>
                </a:lnTo>
                <a:lnTo>
                  <a:pt x="245138" y="38818"/>
                </a:lnTo>
                <a:lnTo>
                  <a:pt x="248617" y="35368"/>
                </a:lnTo>
                <a:lnTo>
                  <a:pt x="250342" y="31053"/>
                </a:lnTo>
                <a:lnTo>
                  <a:pt x="250342" y="21565"/>
                </a:lnTo>
                <a:lnTo>
                  <a:pt x="248617" y="18114"/>
                </a:lnTo>
                <a:lnTo>
                  <a:pt x="241689" y="11211"/>
                </a:lnTo>
                <a:lnTo>
                  <a:pt x="237362" y="9488"/>
                </a:lnTo>
                <a:close/>
              </a:path>
              <a:path w="986789" h="189865">
                <a:moveTo>
                  <a:pt x="345621" y="59522"/>
                </a:moveTo>
                <a:lnTo>
                  <a:pt x="306959" y="64253"/>
                </a:lnTo>
                <a:lnTo>
                  <a:pt x="275456" y="92302"/>
                </a:lnTo>
                <a:lnTo>
                  <a:pt x="267679" y="127671"/>
                </a:lnTo>
                <a:lnTo>
                  <a:pt x="268162" y="136420"/>
                </a:lnTo>
                <a:lnTo>
                  <a:pt x="284665" y="172423"/>
                </a:lnTo>
                <a:lnTo>
                  <a:pt x="320376" y="189299"/>
                </a:lnTo>
                <a:lnTo>
                  <a:pt x="329161" y="189785"/>
                </a:lnTo>
                <a:lnTo>
                  <a:pt x="339217" y="189299"/>
                </a:lnTo>
                <a:lnTo>
                  <a:pt x="348544" y="187843"/>
                </a:lnTo>
                <a:lnTo>
                  <a:pt x="357060" y="185417"/>
                </a:lnTo>
                <a:lnTo>
                  <a:pt x="364682" y="182020"/>
                </a:lnTo>
                <a:lnTo>
                  <a:pt x="365559" y="181158"/>
                </a:lnTo>
                <a:lnTo>
                  <a:pt x="365559" y="165628"/>
                </a:lnTo>
                <a:lnTo>
                  <a:pt x="335242" y="165628"/>
                </a:lnTo>
                <a:lnTo>
                  <a:pt x="327125" y="164981"/>
                </a:lnTo>
                <a:lnTo>
                  <a:pt x="298630" y="134168"/>
                </a:lnTo>
                <a:lnTo>
                  <a:pt x="297996" y="125083"/>
                </a:lnTo>
                <a:lnTo>
                  <a:pt x="298643" y="116362"/>
                </a:lnTo>
                <a:lnTo>
                  <a:pt x="327985" y="84336"/>
                </a:lnTo>
                <a:lnTo>
                  <a:pt x="336090" y="83675"/>
                </a:lnTo>
                <a:lnTo>
                  <a:pt x="365559" y="83675"/>
                </a:lnTo>
                <a:lnTo>
                  <a:pt x="365559" y="65560"/>
                </a:lnTo>
                <a:lnTo>
                  <a:pt x="364682" y="65560"/>
                </a:lnTo>
                <a:lnTo>
                  <a:pt x="361232" y="63834"/>
                </a:lnTo>
                <a:lnTo>
                  <a:pt x="356876" y="62110"/>
                </a:lnTo>
                <a:lnTo>
                  <a:pt x="350824" y="61248"/>
                </a:lnTo>
                <a:lnTo>
                  <a:pt x="345621" y="59522"/>
                </a:lnTo>
                <a:close/>
              </a:path>
              <a:path w="986789" h="189865">
                <a:moveTo>
                  <a:pt x="365559" y="154416"/>
                </a:moveTo>
                <a:lnTo>
                  <a:pt x="363805" y="155278"/>
                </a:lnTo>
                <a:lnTo>
                  <a:pt x="359478" y="158728"/>
                </a:lnTo>
                <a:lnTo>
                  <a:pt x="355151" y="161316"/>
                </a:lnTo>
                <a:lnTo>
                  <a:pt x="344773" y="164766"/>
                </a:lnTo>
                <a:lnTo>
                  <a:pt x="339569" y="165628"/>
                </a:lnTo>
                <a:lnTo>
                  <a:pt x="365559" y="165628"/>
                </a:lnTo>
                <a:lnTo>
                  <a:pt x="365559" y="154416"/>
                </a:lnTo>
                <a:close/>
              </a:path>
              <a:path w="986789" h="189865">
                <a:moveTo>
                  <a:pt x="365559" y="83675"/>
                </a:moveTo>
                <a:lnTo>
                  <a:pt x="336090" y="83675"/>
                </a:lnTo>
                <a:lnTo>
                  <a:pt x="343224" y="84309"/>
                </a:lnTo>
                <a:lnTo>
                  <a:pt x="350276" y="86156"/>
                </a:lnTo>
                <a:lnTo>
                  <a:pt x="357164" y="89135"/>
                </a:lnTo>
                <a:lnTo>
                  <a:pt x="363805" y="93167"/>
                </a:lnTo>
                <a:lnTo>
                  <a:pt x="365559" y="94029"/>
                </a:lnTo>
                <a:lnTo>
                  <a:pt x="365559" y="83675"/>
                </a:lnTo>
                <a:close/>
              </a:path>
              <a:path w="986789" h="189865">
                <a:moveTo>
                  <a:pt x="416663" y="62110"/>
                </a:moveTo>
                <a:lnTo>
                  <a:pt x="387193" y="62110"/>
                </a:lnTo>
                <a:lnTo>
                  <a:pt x="387193" y="187196"/>
                </a:lnTo>
                <a:lnTo>
                  <a:pt x="416663" y="187196"/>
                </a:lnTo>
                <a:lnTo>
                  <a:pt x="416663" y="123359"/>
                </a:lnTo>
                <a:lnTo>
                  <a:pt x="417150" y="115420"/>
                </a:lnTo>
                <a:lnTo>
                  <a:pt x="435724" y="86264"/>
                </a:lnTo>
                <a:lnTo>
                  <a:pt x="459960" y="86264"/>
                </a:lnTo>
                <a:lnTo>
                  <a:pt x="459960" y="83676"/>
                </a:lnTo>
                <a:lnTo>
                  <a:pt x="416663" y="83675"/>
                </a:lnTo>
                <a:lnTo>
                  <a:pt x="416663" y="62110"/>
                </a:lnTo>
                <a:close/>
              </a:path>
              <a:path w="986789" h="189865">
                <a:moveTo>
                  <a:pt x="459960" y="86264"/>
                </a:moveTo>
                <a:lnTo>
                  <a:pt x="446103" y="86264"/>
                </a:lnTo>
                <a:lnTo>
                  <a:pt x="448705" y="87126"/>
                </a:lnTo>
                <a:lnTo>
                  <a:pt x="455633" y="88852"/>
                </a:lnTo>
                <a:lnTo>
                  <a:pt x="459112" y="90579"/>
                </a:lnTo>
                <a:lnTo>
                  <a:pt x="459960" y="91440"/>
                </a:lnTo>
                <a:lnTo>
                  <a:pt x="459960" y="86264"/>
                </a:lnTo>
                <a:close/>
              </a:path>
              <a:path w="986789" h="189865">
                <a:moveTo>
                  <a:pt x="457358" y="60384"/>
                </a:moveTo>
                <a:lnTo>
                  <a:pt x="440899" y="60384"/>
                </a:lnTo>
                <a:lnTo>
                  <a:pt x="433970" y="62110"/>
                </a:lnTo>
                <a:lnTo>
                  <a:pt x="428795" y="67287"/>
                </a:lnTo>
                <a:lnTo>
                  <a:pt x="423591" y="71599"/>
                </a:lnTo>
                <a:lnTo>
                  <a:pt x="420112" y="76775"/>
                </a:lnTo>
                <a:lnTo>
                  <a:pt x="417510" y="83675"/>
                </a:lnTo>
                <a:lnTo>
                  <a:pt x="459960" y="83676"/>
                </a:lnTo>
                <a:lnTo>
                  <a:pt x="459960" y="62110"/>
                </a:lnTo>
                <a:lnTo>
                  <a:pt x="457358" y="60384"/>
                </a:lnTo>
                <a:close/>
              </a:path>
              <a:path w="986789" h="189865">
                <a:moveTo>
                  <a:pt x="528400" y="59522"/>
                </a:moveTo>
                <a:lnTo>
                  <a:pt x="488933" y="69348"/>
                </a:lnTo>
                <a:lnTo>
                  <a:pt x="462836" y="111228"/>
                </a:lnTo>
                <a:lnTo>
                  <a:pt x="461714" y="125947"/>
                </a:lnTo>
                <a:lnTo>
                  <a:pt x="462836" y="140020"/>
                </a:lnTo>
                <a:lnTo>
                  <a:pt x="488266" y="179959"/>
                </a:lnTo>
                <a:lnTo>
                  <a:pt x="524951" y="189785"/>
                </a:lnTo>
                <a:lnTo>
                  <a:pt x="539208" y="188653"/>
                </a:lnTo>
                <a:lnTo>
                  <a:pt x="552008" y="185256"/>
                </a:lnTo>
                <a:lnTo>
                  <a:pt x="563185" y="179594"/>
                </a:lnTo>
                <a:lnTo>
                  <a:pt x="572575" y="171667"/>
                </a:lnTo>
                <a:lnTo>
                  <a:pt x="577453" y="165628"/>
                </a:lnTo>
                <a:lnTo>
                  <a:pt x="526675" y="165628"/>
                </a:lnTo>
                <a:lnTo>
                  <a:pt x="519212" y="164981"/>
                </a:lnTo>
                <a:lnTo>
                  <a:pt x="492666" y="134290"/>
                </a:lnTo>
                <a:lnTo>
                  <a:pt x="492091" y="125947"/>
                </a:lnTo>
                <a:lnTo>
                  <a:pt x="492150" y="123359"/>
                </a:lnTo>
                <a:lnTo>
                  <a:pt x="512485" y="86263"/>
                </a:lnTo>
                <a:lnTo>
                  <a:pt x="526675" y="83676"/>
                </a:lnTo>
                <a:lnTo>
                  <a:pt x="579511" y="83676"/>
                </a:lnTo>
                <a:lnTo>
                  <a:pt x="574300" y="76775"/>
                </a:lnTo>
                <a:lnTo>
                  <a:pt x="565060" y="68985"/>
                </a:lnTo>
                <a:lnTo>
                  <a:pt x="554277" y="63620"/>
                </a:lnTo>
                <a:lnTo>
                  <a:pt x="542031" y="60519"/>
                </a:lnTo>
                <a:lnTo>
                  <a:pt x="528400" y="59522"/>
                </a:lnTo>
                <a:close/>
              </a:path>
              <a:path w="986789" h="189865">
                <a:moveTo>
                  <a:pt x="579511" y="83676"/>
                </a:moveTo>
                <a:lnTo>
                  <a:pt x="526675" y="83676"/>
                </a:lnTo>
                <a:lnTo>
                  <a:pt x="533990" y="84322"/>
                </a:lnTo>
                <a:lnTo>
                  <a:pt x="540416" y="86264"/>
                </a:lnTo>
                <a:lnTo>
                  <a:pt x="559548" y="123359"/>
                </a:lnTo>
                <a:lnTo>
                  <a:pt x="559508" y="125947"/>
                </a:lnTo>
                <a:lnTo>
                  <a:pt x="541183" y="163041"/>
                </a:lnTo>
                <a:lnTo>
                  <a:pt x="526675" y="165628"/>
                </a:lnTo>
                <a:lnTo>
                  <a:pt x="577453" y="165628"/>
                </a:lnTo>
                <a:lnTo>
                  <a:pt x="580535" y="161814"/>
                </a:lnTo>
                <a:lnTo>
                  <a:pt x="586217" y="150425"/>
                </a:lnTo>
                <a:lnTo>
                  <a:pt x="589624" y="137580"/>
                </a:lnTo>
                <a:lnTo>
                  <a:pt x="590759" y="123359"/>
                </a:lnTo>
                <a:lnTo>
                  <a:pt x="589651" y="109287"/>
                </a:lnTo>
                <a:lnTo>
                  <a:pt x="586433" y="96832"/>
                </a:lnTo>
                <a:lnTo>
                  <a:pt x="581263" y="85995"/>
                </a:lnTo>
                <a:lnTo>
                  <a:pt x="579511" y="83676"/>
                </a:lnTo>
                <a:close/>
              </a:path>
              <a:path w="986789" h="189865">
                <a:moveTo>
                  <a:pt x="604617" y="154416"/>
                </a:moveTo>
                <a:lnTo>
                  <a:pt x="604617" y="182882"/>
                </a:lnTo>
                <a:lnTo>
                  <a:pt x="605494" y="182882"/>
                </a:lnTo>
                <a:lnTo>
                  <a:pt x="608973" y="185470"/>
                </a:lnTo>
                <a:lnTo>
                  <a:pt x="615025" y="186335"/>
                </a:lnTo>
                <a:lnTo>
                  <a:pt x="621077" y="188058"/>
                </a:lnTo>
                <a:lnTo>
                  <a:pt x="633209" y="189785"/>
                </a:lnTo>
                <a:lnTo>
                  <a:pt x="673934" y="179432"/>
                </a:lnTo>
                <a:lnTo>
                  <a:pt x="684436" y="166493"/>
                </a:lnTo>
                <a:lnTo>
                  <a:pt x="634075" y="166491"/>
                </a:lnTo>
                <a:lnTo>
                  <a:pt x="628882" y="165628"/>
                </a:lnTo>
                <a:lnTo>
                  <a:pt x="622831" y="163905"/>
                </a:lnTo>
                <a:lnTo>
                  <a:pt x="610698" y="158728"/>
                </a:lnTo>
                <a:lnTo>
                  <a:pt x="606371" y="155278"/>
                </a:lnTo>
                <a:lnTo>
                  <a:pt x="604617" y="154416"/>
                </a:lnTo>
                <a:close/>
              </a:path>
              <a:path w="986789" h="189865">
                <a:moveTo>
                  <a:pt x="661801" y="59522"/>
                </a:moveTo>
                <a:lnTo>
                  <a:pt x="618504" y="69875"/>
                </a:lnTo>
                <a:lnTo>
                  <a:pt x="604617" y="97479"/>
                </a:lnTo>
                <a:lnTo>
                  <a:pt x="604617" y="103517"/>
                </a:lnTo>
                <a:lnTo>
                  <a:pt x="605494" y="108694"/>
                </a:lnTo>
                <a:lnTo>
                  <a:pt x="607219" y="113006"/>
                </a:lnTo>
                <a:lnTo>
                  <a:pt x="612423" y="121633"/>
                </a:lnTo>
                <a:lnTo>
                  <a:pt x="616750" y="124221"/>
                </a:lnTo>
                <a:lnTo>
                  <a:pt x="620229" y="127671"/>
                </a:lnTo>
                <a:lnTo>
                  <a:pt x="626280" y="131124"/>
                </a:lnTo>
                <a:lnTo>
                  <a:pt x="634963" y="134574"/>
                </a:lnTo>
                <a:lnTo>
                  <a:pt x="641015" y="137163"/>
                </a:lnTo>
                <a:lnTo>
                  <a:pt x="653148" y="143201"/>
                </a:lnTo>
                <a:lnTo>
                  <a:pt x="654873" y="144925"/>
                </a:lnTo>
                <a:lnTo>
                  <a:pt x="656598" y="147513"/>
                </a:lnTo>
                <a:lnTo>
                  <a:pt x="658352" y="150963"/>
                </a:lnTo>
                <a:lnTo>
                  <a:pt x="658352" y="162178"/>
                </a:lnTo>
                <a:lnTo>
                  <a:pt x="652271" y="166493"/>
                </a:lnTo>
                <a:lnTo>
                  <a:pt x="684437" y="166491"/>
                </a:lnTo>
                <a:lnTo>
                  <a:pt x="686967" y="159051"/>
                </a:lnTo>
                <a:lnTo>
                  <a:pt x="687792" y="150963"/>
                </a:lnTo>
                <a:lnTo>
                  <a:pt x="687792" y="142336"/>
                </a:lnTo>
                <a:lnTo>
                  <a:pt x="655750" y="113871"/>
                </a:lnTo>
                <a:lnTo>
                  <a:pt x="646219" y="110418"/>
                </a:lnTo>
                <a:lnTo>
                  <a:pt x="640138" y="106968"/>
                </a:lnTo>
                <a:lnTo>
                  <a:pt x="638413" y="104379"/>
                </a:lnTo>
                <a:lnTo>
                  <a:pt x="635811" y="102656"/>
                </a:lnTo>
                <a:lnTo>
                  <a:pt x="634086" y="99205"/>
                </a:lnTo>
                <a:lnTo>
                  <a:pt x="634086" y="91441"/>
                </a:lnTo>
                <a:lnTo>
                  <a:pt x="635811" y="88852"/>
                </a:lnTo>
                <a:lnTo>
                  <a:pt x="639290" y="86264"/>
                </a:lnTo>
                <a:lnTo>
                  <a:pt x="641892" y="83676"/>
                </a:lnTo>
                <a:lnTo>
                  <a:pt x="646219" y="82814"/>
                </a:lnTo>
                <a:lnTo>
                  <a:pt x="680863" y="82814"/>
                </a:lnTo>
                <a:lnTo>
                  <a:pt x="680863" y="64699"/>
                </a:lnTo>
                <a:lnTo>
                  <a:pt x="677384" y="62972"/>
                </a:lnTo>
                <a:lnTo>
                  <a:pt x="673056" y="62110"/>
                </a:lnTo>
                <a:lnTo>
                  <a:pt x="667005" y="60384"/>
                </a:lnTo>
                <a:lnTo>
                  <a:pt x="661801" y="59522"/>
                </a:lnTo>
                <a:close/>
              </a:path>
              <a:path w="986789" h="189865">
                <a:moveTo>
                  <a:pt x="680863" y="82814"/>
                </a:moveTo>
                <a:lnTo>
                  <a:pt x="656598" y="82814"/>
                </a:lnTo>
                <a:lnTo>
                  <a:pt x="667005" y="84540"/>
                </a:lnTo>
                <a:lnTo>
                  <a:pt x="672209" y="86264"/>
                </a:lnTo>
                <a:lnTo>
                  <a:pt x="676536" y="88852"/>
                </a:lnTo>
                <a:lnTo>
                  <a:pt x="679986" y="90579"/>
                </a:lnTo>
                <a:lnTo>
                  <a:pt x="680863" y="91441"/>
                </a:lnTo>
                <a:lnTo>
                  <a:pt x="680863" y="82814"/>
                </a:lnTo>
                <a:close/>
              </a:path>
              <a:path w="986789" h="189865">
                <a:moveTo>
                  <a:pt x="766610" y="59522"/>
                </a:moveTo>
                <a:lnTo>
                  <a:pt x="728006" y="69348"/>
                </a:lnTo>
                <a:lnTo>
                  <a:pt x="701898" y="111228"/>
                </a:lnTo>
                <a:lnTo>
                  <a:pt x="700772" y="125948"/>
                </a:lnTo>
                <a:lnTo>
                  <a:pt x="701898" y="140020"/>
                </a:lnTo>
                <a:lnTo>
                  <a:pt x="727349" y="179959"/>
                </a:lnTo>
                <a:lnTo>
                  <a:pt x="764008" y="189785"/>
                </a:lnTo>
                <a:lnTo>
                  <a:pt x="778283" y="188653"/>
                </a:lnTo>
                <a:lnTo>
                  <a:pt x="791091" y="185256"/>
                </a:lnTo>
                <a:lnTo>
                  <a:pt x="802272" y="179594"/>
                </a:lnTo>
                <a:lnTo>
                  <a:pt x="811662" y="171667"/>
                </a:lnTo>
                <a:lnTo>
                  <a:pt x="816459" y="165628"/>
                </a:lnTo>
                <a:lnTo>
                  <a:pt x="765763" y="165628"/>
                </a:lnTo>
                <a:lnTo>
                  <a:pt x="757928" y="164981"/>
                </a:lnTo>
                <a:lnTo>
                  <a:pt x="731728" y="134290"/>
                </a:lnTo>
                <a:lnTo>
                  <a:pt x="731149" y="125948"/>
                </a:lnTo>
                <a:lnTo>
                  <a:pt x="731209" y="123359"/>
                </a:lnTo>
                <a:lnTo>
                  <a:pt x="751240" y="86264"/>
                </a:lnTo>
                <a:lnTo>
                  <a:pt x="765763" y="83676"/>
                </a:lnTo>
                <a:lnTo>
                  <a:pt x="818018" y="83676"/>
                </a:lnTo>
                <a:lnTo>
                  <a:pt x="812539" y="76775"/>
                </a:lnTo>
                <a:lnTo>
                  <a:pt x="803776" y="68985"/>
                </a:lnTo>
                <a:lnTo>
                  <a:pt x="793149" y="63620"/>
                </a:lnTo>
                <a:lnTo>
                  <a:pt x="780735" y="60520"/>
                </a:lnTo>
                <a:lnTo>
                  <a:pt x="766610" y="59522"/>
                </a:lnTo>
                <a:close/>
              </a:path>
              <a:path w="986789" h="189865">
                <a:moveTo>
                  <a:pt x="818018" y="83676"/>
                </a:moveTo>
                <a:lnTo>
                  <a:pt x="765763" y="83676"/>
                </a:lnTo>
                <a:lnTo>
                  <a:pt x="773077" y="84323"/>
                </a:lnTo>
                <a:lnTo>
                  <a:pt x="779503" y="86264"/>
                </a:lnTo>
                <a:lnTo>
                  <a:pt x="798635" y="123359"/>
                </a:lnTo>
                <a:lnTo>
                  <a:pt x="798592" y="125948"/>
                </a:lnTo>
                <a:lnTo>
                  <a:pt x="779821" y="163041"/>
                </a:lnTo>
                <a:lnTo>
                  <a:pt x="765763" y="165628"/>
                </a:lnTo>
                <a:lnTo>
                  <a:pt x="816459" y="165628"/>
                </a:lnTo>
                <a:lnTo>
                  <a:pt x="819490" y="161814"/>
                </a:lnTo>
                <a:lnTo>
                  <a:pt x="824880" y="150425"/>
                </a:lnTo>
                <a:lnTo>
                  <a:pt x="827996" y="137580"/>
                </a:lnTo>
                <a:lnTo>
                  <a:pt x="828999" y="123359"/>
                </a:lnTo>
                <a:lnTo>
                  <a:pt x="828010" y="109287"/>
                </a:lnTo>
                <a:lnTo>
                  <a:pt x="824990" y="96832"/>
                </a:lnTo>
                <a:lnTo>
                  <a:pt x="819860" y="85995"/>
                </a:lnTo>
                <a:lnTo>
                  <a:pt x="818018" y="83676"/>
                </a:lnTo>
                <a:close/>
              </a:path>
              <a:path w="986789" h="189865">
                <a:moveTo>
                  <a:pt x="956319" y="86264"/>
                </a:moveTo>
                <a:lnTo>
                  <a:pt x="926879" y="86264"/>
                </a:lnTo>
                <a:lnTo>
                  <a:pt x="926879" y="150101"/>
                </a:lnTo>
                <a:lnTo>
                  <a:pt x="947711" y="187345"/>
                </a:lnTo>
                <a:lnTo>
                  <a:pt x="971901" y="189785"/>
                </a:lnTo>
                <a:lnTo>
                  <a:pt x="976258" y="188920"/>
                </a:lnTo>
                <a:lnTo>
                  <a:pt x="984034" y="186335"/>
                </a:lnTo>
                <a:lnTo>
                  <a:pt x="985788" y="185470"/>
                </a:lnTo>
                <a:lnTo>
                  <a:pt x="986636" y="185470"/>
                </a:lnTo>
                <a:lnTo>
                  <a:pt x="986636" y="165628"/>
                </a:lnTo>
                <a:lnTo>
                  <a:pt x="967575" y="165628"/>
                </a:lnTo>
                <a:lnTo>
                  <a:pt x="963248" y="163905"/>
                </a:lnTo>
                <a:lnTo>
                  <a:pt x="960646" y="161316"/>
                </a:lnTo>
                <a:lnTo>
                  <a:pt x="958044" y="157866"/>
                </a:lnTo>
                <a:lnTo>
                  <a:pt x="956319" y="152690"/>
                </a:lnTo>
                <a:lnTo>
                  <a:pt x="956319" y="86264"/>
                </a:lnTo>
                <a:close/>
              </a:path>
              <a:path w="986789" h="189865">
                <a:moveTo>
                  <a:pt x="882704" y="86264"/>
                </a:moveTo>
                <a:lnTo>
                  <a:pt x="853235" y="86264"/>
                </a:lnTo>
                <a:lnTo>
                  <a:pt x="853235" y="187197"/>
                </a:lnTo>
                <a:lnTo>
                  <a:pt x="882704" y="187197"/>
                </a:lnTo>
                <a:lnTo>
                  <a:pt x="882704" y="86264"/>
                </a:lnTo>
                <a:close/>
              </a:path>
              <a:path w="986789" h="189865">
                <a:moveTo>
                  <a:pt x="986636" y="161316"/>
                </a:moveTo>
                <a:lnTo>
                  <a:pt x="981432" y="163905"/>
                </a:lnTo>
                <a:lnTo>
                  <a:pt x="976258" y="165628"/>
                </a:lnTo>
                <a:lnTo>
                  <a:pt x="986636" y="165628"/>
                </a:lnTo>
                <a:lnTo>
                  <a:pt x="986636" y="161316"/>
                </a:lnTo>
                <a:close/>
              </a:path>
              <a:path w="986789" h="189865">
                <a:moveTo>
                  <a:pt x="986636" y="62110"/>
                </a:moveTo>
                <a:lnTo>
                  <a:pt x="832449" y="62110"/>
                </a:lnTo>
                <a:lnTo>
                  <a:pt x="832449" y="86264"/>
                </a:lnTo>
                <a:lnTo>
                  <a:pt x="986636" y="86264"/>
                </a:lnTo>
                <a:lnTo>
                  <a:pt x="986636" y="62110"/>
                </a:lnTo>
                <a:close/>
              </a:path>
              <a:path w="986789" h="189865">
                <a:moveTo>
                  <a:pt x="905216" y="0"/>
                </a:moveTo>
                <a:lnTo>
                  <a:pt x="867970" y="9488"/>
                </a:lnTo>
                <a:lnTo>
                  <a:pt x="853235" y="36230"/>
                </a:lnTo>
                <a:lnTo>
                  <a:pt x="853235" y="62110"/>
                </a:lnTo>
                <a:lnTo>
                  <a:pt x="882704" y="62110"/>
                </a:lnTo>
                <a:lnTo>
                  <a:pt x="882704" y="39680"/>
                </a:lnTo>
                <a:lnTo>
                  <a:pt x="884429" y="33642"/>
                </a:lnTo>
                <a:lnTo>
                  <a:pt x="887879" y="30192"/>
                </a:lnTo>
                <a:lnTo>
                  <a:pt x="890481" y="25877"/>
                </a:lnTo>
                <a:lnTo>
                  <a:pt x="895685" y="24153"/>
                </a:lnTo>
                <a:lnTo>
                  <a:pt x="915623" y="24153"/>
                </a:lnTo>
                <a:lnTo>
                  <a:pt x="915623" y="2585"/>
                </a:lnTo>
                <a:lnTo>
                  <a:pt x="914746" y="2585"/>
                </a:lnTo>
                <a:lnTo>
                  <a:pt x="910419" y="861"/>
                </a:lnTo>
                <a:lnTo>
                  <a:pt x="905216" y="0"/>
                </a:lnTo>
                <a:close/>
              </a:path>
              <a:path w="986789" h="189865">
                <a:moveTo>
                  <a:pt x="956319" y="25015"/>
                </a:moveTo>
                <a:lnTo>
                  <a:pt x="955442" y="25015"/>
                </a:lnTo>
                <a:lnTo>
                  <a:pt x="927727" y="33642"/>
                </a:lnTo>
                <a:lnTo>
                  <a:pt x="926879" y="34504"/>
                </a:lnTo>
                <a:lnTo>
                  <a:pt x="926879" y="62110"/>
                </a:lnTo>
                <a:lnTo>
                  <a:pt x="956319" y="62110"/>
                </a:lnTo>
                <a:lnTo>
                  <a:pt x="956319" y="25015"/>
                </a:lnTo>
                <a:close/>
              </a:path>
              <a:path w="986789" h="189865">
                <a:moveTo>
                  <a:pt x="915623" y="24153"/>
                </a:moveTo>
                <a:lnTo>
                  <a:pt x="905216" y="24153"/>
                </a:lnTo>
                <a:lnTo>
                  <a:pt x="909542" y="25015"/>
                </a:lnTo>
                <a:lnTo>
                  <a:pt x="913869" y="27603"/>
                </a:lnTo>
                <a:lnTo>
                  <a:pt x="915623" y="27603"/>
                </a:lnTo>
                <a:lnTo>
                  <a:pt x="915623" y="24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869" y="586223"/>
            <a:ext cx="291054" cy="2898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601" y="2960878"/>
            <a:ext cx="383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0E6FF"/>
                </a:solidFill>
              </a:rPr>
              <a:t>MVP</a:t>
            </a:r>
            <a:r>
              <a:rPr spc="-245" dirty="0">
                <a:solidFill>
                  <a:srgbClr val="50E6FF"/>
                </a:solidFill>
              </a:rPr>
              <a:t> </a:t>
            </a:r>
            <a:r>
              <a:rPr spc="-45" dirty="0">
                <a:solidFill>
                  <a:srgbClr val="50E6FF"/>
                </a:solidFill>
              </a:rPr>
              <a:t>Development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560" y="432561"/>
            <a:ext cx="70345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Partnering</a:t>
            </a:r>
            <a:r>
              <a:rPr spc="-185" dirty="0"/>
              <a:t> </a:t>
            </a:r>
            <a:r>
              <a:rPr spc="-25" dirty="0"/>
              <a:t>with</a:t>
            </a:r>
            <a:r>
              <a:rPr spc="-185" dirty="0"/>
              <a:t> </a:t>
            </a:r>
            <a:r>
              <a:rPr spc="-50" dirty="0"/>
              <a:t>Microsoft</a:t>
            </a:r>
            <a:r>
              <a:rPr spc="-195" dirty="0"/>
              <a:t> </a:t>
            </a:r>
            <a:r>
              <a:rPr dirty="0"/>
              <a:t>to</a:t>
            </a:r>
            <a:r>
              <a:rPr spc="-195" dirty="0"/>
              <a:t> </a:t>
            </a:r>
            <a:r>
              <a:rPr spc="-10" dirty="0"/>
              <a:t>tackle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the</a:t>
            </a:r>
            <a:r>
              <a:rPr spc="-215" dirty="0"/>
              <a:t> </a:t>
            </a:r>
            <a:r>
              <a:rPr spc="-20" dirty="0"/>
              <a:t>“Use</a:t>
            </a:r>
            <a:r>
              <a:rPr spc="-204" dirty="0"/>
              <a:t> </a:t>
            </a:r>
            <a:r>
              <a:rPr spc="-20" dirty="0"/>
              <a:t>Case</a:t>
            </a:r>
            <a:r>
              <a:rPr spc="-215" dirty="0"/>
              <a:t> </a:t>
            </a:r>
            <a:r>
              <a:rPr spc="-10" dirty="0"/>
              <a:t>Flood”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2680716"/>
            <a:ext cx="3854450" cy="2999740"/>
            <a:chOff x="304800" y="2680716"/>
            <a:chExt cx="3854450" cy="2999740"/>
          </a:xfrm>
        </p:grpSpPr>
        <p:sp>
          <p:nvSpPr>
            <p:cNvPr id="4" name="object 4"/>
            <p:cNvSpPr/>
            <p:nvPr/>
          </p:nvSpPr>
          <p:spPr>
            <a:xfrm>
              <a:off x="726948" y="3012948"/>
              <a:ext cx="3432175" cy="2667000"/>
            </a:xfrm>
            <a:custGeom>
              <a:avLst/>
              <a:gdLst/>
              <a:ahLst/>
              <a:cxnLst/>
              <a:rect l="l" t="t" r="r" b="b"/>
              <a:pathLst>
                <a:path w="3432175" h="2667000">
                  <a:moveTo>
                    <a:pt x="3432048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3432048" y="2667000"/>
                  </a:lnTo>
                  <a:lnTo>
                    <a:pt x="3432048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541" y="3230372"/>
              <a:ext cx="2084578" cy="2957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258" y="3596894"/>
              <a:ext cx="2166492" cy="2950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017" y="3604768"/>
              <a:ext cx="517779" cy="2207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397" y="4309236"/>
              <a:ext cx="56591" cy="566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2621" y="4245991"/>
              <a:ext cx="2366911" cy="2242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049" y="4520311"/>
              <a:ext cx="2506357" cy="22428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8196" y="4849241"/>
              <a:ext cx="915568" cy="119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3175" y="5071364"/>
              <a:ext cx="2301366" cy="2218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397" y="5132197"/>
              <a:ext cx="56591" cy="566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2930" y="5345683"/>
              <a:ext cx="1065360" cy="2230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4800" y="2680716"/>
              <a:ext cx="664845" cy="664845"/>
            </a:xfrm>
            <a:custGeom>
              <a:avLst/>
              <a:gdLst/>
              <a:ahLst/>
              <a:cxnLst/>
              <a:rect l="l" t="t" r="r" b="b"/>
              <a:pathLst>
                <a:path w="664844" h="664845">
                  <a:moveTo>
                    <a:pt x="332231" y="0"/>
                  </a:moveTo>
                  <a:lnTo>
                    <a:pt x="283136" y="3601"/>
                  </a:lnTo>
                  <a:lnTo>
                    <a:pt x="236277" y="14064"/>
                  </a:lnTo>
                  <a:lnTo>
                    <a:pt x="192170" y="30873"/>
                  </a:lnTo>
                  <a:lnTo>
                    <a:pt x="151326" y="53517"/>
                  </a:lnTo>
                  <a:lnTo>
                    <a:pt x="114262" y="81481"/>
                  </a:lnTo>
                  <a:lnTo>
                    <a:pt x="81489" y="114251"/>
                  </a:lnTo>
                  <a:lnTo>
                    <a:pt x="53523" y="151315"/>
                  </a:lnTo>
                  <a:lnTo>
                    <a:pt x="30878" y="192159"/>
                  </a:lnTo>
                  <a:lnTo>
                    <a:pt x="14066" y="236268"/>
                  </a:lnTo>
                  <a:lnTo>
                    <a:pt x="3602" y="283130"/>
                  </a:lnTo>
                  <a:lnTo>
                    <a:pt x="0" y="332232"/>
                  </a:lnTo>
                  <a:lnTo>
                    <a:pt x="3602" y="381333"/>
                  </a:lnTo>
                  <a:lnTo>
                    <a:pt x="14066" y="428195"/>
                  </a:lnTo>
                  <a:lnTo>
                    <a:pt x="30878" y="472304"/>
                  </a:lnTo>
                  <a:lnTo>
                    <a:pt x="53523" y="513148"/>
                  </a:lnTo>
                  <a:lnTo>
                    <a:pt x="81489" y="550212"/>
                  </a:lnTo>
                  <a:lnTo>
                    <a:pt x="114262" y="582982"/>
                  </a:lnTo>
                  <a:lnTo>
                    <a:pt x="151326" y="610946"/>
                  </a:lnTo>
                  <a:lnTo>
                    <a:pt x="192170" y="633590"/>
                  </a:lnTo>
                  <a:lnTo>
                    <a:pt x="236277" y="650399"/>
                  </a:lnTo>
                  <a:lnTo>
                    <a:pt x="283136" y="660862"/>
                  </a:lnTo>
                  <a:lnTo>
                    <a:pt x="332231" y="664463"/>
                  </a:lnTo>
                  <a:lnTo>
                    <a:pt x="381327" y="660862"/>
                  </a:lnTo>
                  <a:lnTo>
                    <a:pt x="428186" y="650399"/>
                  </a:lnTo>
                  <a:lnTo>
                    <a:pt x="472293" y="633590"/>
                  </a:lnTo>
                  <a:lnTo>
                    <a:pt x="513137" y="610946"/>
                  </a:lnTo>
                  <a:lnTo>
                    <a:pt x="550201" y="582982"/>
                  </a:lnTo>
                  <a:lnTo>
                    <a:pt x="582974" y="550212"/>
                  </a:lnTo>
                  <a:lnTo>
                    <a:pt x="610940" y="513148"/>
                  </a:lnTo>
                  <a:lnTo>
                    <a:pt x="633585" y="472304"/>
                  </a:lnTo>
                  <a:lnTo>
                    <a:pt x="650397" y="428195"/>
                  </a:lnTo>
                  <a:lnTo>
                    <a:pt x="660861" y="381333"/>
                  </a:lnTo>
                  <a:lnTo>
                    <a:pt x="664463" y="332232"/>
                  </a:lnTo>
                  <a:lnTo>
                    <a:pt x="660861" y="283130"/>
                  </a:lnTo>
                  <a:lnTo>
                    <a:pt x="650397" y="236268"/>
                  </a:lnTo>
                  <a:lnTo>
                    <a:pt x="633585" y="192159"/>
                  </a:lnTo>
                  <a:lnTo>
                    <a:pt x="610940" y="151315"/>
                  </a:lnTo>
                  <a:lnTo>
                    <a:pt x="582974" y="114251"/>
                  </a:lnTo>
                  <a:lnTo>
                    <a:pt x="550201" y="81481"/>
                  </a:lnTo>
                  <a:lnTo>
                    <a:pt x="513137" y="53517"/>
                  </a:lnTo>
                  <a:lnTo>
                    <a:pt x="472293" y="30873"/>
                  </a:lnTo>
                  <a:lnTo>
                    <a:pt x="428186" y="14064"/>
                  </a:lnTo>
                  <a:lnTo>
                    <a:pt x="381327" y="3601"/>
                  </a:lnTo>
                  <a:lnTo>
                    <a:pt x="332231" y="0"/>
                  </a:lnTo>
                  <a:close/>
                </a:path>
              </a:pathLst>
            </a:custGeom>
            <a:solidFill>
              <a:srgbClr val="8D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285488" y="2764535"/>
            <a:ext cx="3642360" cy="2915920"/>
            <a:chOff x="4285488" y="2764535"/>
            <a:chExt cx="3642360" cy="2915920"/>
          </a:xfrm>
        </p:grpSpPr>
        <p:sp>
          <p:nvSpPr>
            <p:cNvPr id="17" name="object 17"/>
            <p:cNvSpPr/>
            <p:nvPr/>
          </p:nvSpPr>
          <p:spPr>
            <a:xfrm>
              <a:off x="4495800" y="3012947"/>
              <a:ext cx="3432175" cy="2667000"/>
            </a:xfrm>
            <a:custGeom>
              <a:avLst/>
              <a:gdLst/>
              <a:ahLst/>
              <a:cxnLst/>
              <a:rect l="l" t="t" r="r" b="b"/>
              <a:pathLst>
                <a:path w="3432175" h="2667000">
                  <a:moveTo>
                    <a:pt x="3432048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3432048" y="2667000"/>
                  </a:lnTo>
                  <a:lnTo>
                    <a:pt x="3432048" y="0"/>
                  </a:lnTo>
                  <a:close/>
                </a:path>
              </a:pathLst>
            </a:custGeom>
            <a:solidFill>
              <a:srgbClr val="005A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6451" y="3230371"/>
              <a:ext cx="1666367" cy="2293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1380" y="3943476"/>
              <a:ext cx="56642" cy="566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43170" y="3880230"/>
              <a:ext cx="2169668" cy="22428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24882" y="4154550"/>
              <a:ext cx="1425702" cy="2242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3101" y="4163440"/>
              <a:ext cx="371221" cy="1654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80936" y="4156963"/>
              <a:ext cx="434848" cy="2056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26914" y="4431283"/>
              <a:ext cx="1611121" cy="2056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1380" y="4766436"/>
              <a:ext cx="56642" cy="566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35677" y="4705603"/>
              <a:ext cx="2485008" cy="2230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85488" y="2764535"/>
              <a:ext cx="664845" cy="664845"/>
            </a:xfrm>
            <a:custGeom>
              <a:avLst/>
              <a:gdLst/>
              <a:ahLst/>
              <a:cxnLst/>
              <a:rect l="l" t="t" r="r" b="b"/>
              <a:pathLst>
                <a:path w="664845" h="664845">
                  <a:moveTo>
                    <a:pt x="332232" y="0"/>
                  </a:moveTo>
                  <a:lnTo>
                    <a:pt x="283130" y="3601"/>
                  </a:lnTo>
                  <a:lnTo>
                    <a:pt x="236268" y="14064"/>
                  </a:lnTo>
                  <a:lnTo>
                    <a:pt x="192159" y="30873"/>
                  </a:lnTo>
                  <a:lnTo>
                    <a:pt x="151315" y="53517"/>
                  </a:lnTo>
                  <a:lnTo>
                    <a:pt x="114251" y="81481"/>
                  </a:lnTo>
                  <a:lnTo>
                    <a:pt x="81481" y="114251"/>
                  </a:lnTo>
                  <a:lnTo>
                    <a:pt x="53517" y="151315"/>
                  </a:lnTo>
                  <a:lnTo>
                    <a:pt x="30873" y="192159"/>
                  </a:lnTo>
                  <a:lnTo>
                    <a:pt x="14064" y="236268"/>
                  </a:lnTo>
                  <a:lnTo>
                    <a:pt x="3601" y="283130"/>
                  </a:lnTo>
                  <a:lnTo>
                    <a:pt x="0" y="332231"/>
                  </a:lnTo>
                  <a:lnTo>
                    <a:pt x="3601" y="381333"/>
                  </a:lnTo>
                  <a:lnTo>
                    <a:pt x="14064" y="428195"/>
                  </a:lnTo>
                  <a:lnTo>
                    <a:pt x="30873" y="472304"/>
                  </a:lnTo>
                  <a:lnTo>
                    <a:pt x="53517" y="513148"/>
                  </a:lnTo>
                  <a:lnTo>
                    <a:pt x="81481" y="550212"/>
                  </a:lnTo>
                  <a:lnTo>
                    <a:pt x="114251" y="582982"/>
                  </a:lnTo>
                  <a:lnTo>
                    <a:pt x="151315" y="610946"/>
                  </a:lnTo>
                  <a:lnTo>
                    <a:pt x="192159" y="633590"/>
                  </a:lnTo>
                  <a:lnTo>
                    <a:pt x="236268" y="650399"/>
                  </a:lnTo>
                  <a:lnTo>
                    <a:pt x="283130" y="660862"/>
                  </a:lnTo>
                  <a:lnTo>
                    <a:pt x="332232" y="664463"/>
                  </a:lnTo>
                  <a:lnTo>
                    <a:pt x="381333" y="660862"/>
                  </a:lnTo>
                  <a:lnTo>
                    <a:pt x="428195" y="650399"/>
                  </a:lnTo>
                  <a:lnTo>
                    <a:pt x="472304" y="633590"/>
                  </a:lnTo>
                  <a:lnTo>
                    <a:pt x="513148" y="610946"/>
                  </a:lnTo>
                  <a:lnTo>
                    <a:pt x="550212" y="582982"/>
                  </a:lnTo>
                  <a:lnTo>
                    <a:pt x="582982" y="550212"/>
                  </a:lnTo>
                  <a:lnTo>
                    <a:pt x="610946" y="513148"/>
                  </a:lnTo>
                  <a:lnTo>
                    <a:pt x="633590" y="472304"/>
                  </a:lnTo>
                  <a:lnTo>
                    <a:pt x="650399" y="428195"/>
                  </a:lnTo>
                  <a:lnTo>
                    <a:pt x="660862" y="381333"/>
                  </a:lnTo>
                  <a:lnTo>
                    <a:pt x="664463" y="332231"/>
                  </a:lnTo>
                  <a:lnTo>
                    <a:pt x="660862" y="283130"/>
                  </a:lnTo>
                  <a:lnTo>
                    <a:pt x="650399" y="236268"/>
                  </a:lnTo>
                  <a:lnTo>
                    <a:pt x="633590" y="192159"/>
                  </a:lnTo>
                  <a:lnTo>
                    <a:pt x="610946" y="151315"/>
                  </a:lnTo>
                  <a:lnTo>
                    <a:pt x="582982" y="114251"/>
                  </a:lnTo>
                  <a:lnTo>
                    <a:pt x="550212" y="81481"/>
                  </a:lnTo>
                  <a:lnTo>
                    <a:pt x="513148" y="53517"/>
                  </a:lnTo>
                  <a:lnTo>
                    <a:pt x="472304" y="30873"/>
                  </a:lnTo>
                  <a:lnTo>
                    <a:pt x="428195" y="14064"/>
                  </a:lnTo>
                  <a:lnTo>
                    <a:pt x="381333" y="3601"/>
                  </a:lnTo>
                  <a:lnTo>
                    <a:pt x="332232" y="0"/>
                  </a:lnTo>
                  <a:close/>
                </a:path>
              </a:pathLst>
            </a:custGeom>
            <a:solidFill>
              <a:srgbClr val="8D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25383" y="2753867"/>
            <a:ext cx="3672840" cy="2926080"/>
            <a:chOff x="8025383" y="2753867"/>
            <a:chExt cx="3672840" cy="2926080"/>
          </a:xfrm>
        </p:grpSpPr>
        <p:sp>
          <p:nvSpPr>
            <p:cNvPr id="29" name="object 29"/>
            <p:cNvSpPr/>
            <p:nvPr/>
          </p:nvSpPr>
          <p:spPr>
            <a:xfrm>
              <a:off x="8266175" y="3012947"/>
              <a:ext cx="3432175" cy="2667000"/>
            </a:xfrm>
            <a:custGeom>
              <a:avLst/>
              <a:gdLst/>
              <a:ahLst/>
              <a:cxnLst/>
              <a:rect l="l" t="t" r="r" b="b"/>
              <a:pathLst>
                <a:path w="3432175" h="2667000">
                  <a:moveTo>
                    <a:pt x="3432048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3432048" y="2667000"/>
                  </a:lnTo>
                  <a:lnTo>
                    <a:pt x="3432048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23273" y="3230371"/>
              <a:ext cx="2122297" cy="22936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1501" y="3943476"/>
              <a:ext cx="56515" cy="5664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02750" y="3880230"/>
              <a:ext cx="2470912" cy="2254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97035" y="4156963"/>
              <a:ext cx="2129790" cy="1719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944859" y="4255340"/>
              <a:ext cx="60944" cy="143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10751" y="4428870"/>
              <a:ext cx="2425065" cy="2254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13164" y="4712080"/>
              <a:ext cx="328167" cy="16548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61501" y="5040757"/>
              <a:ext cx="56515" cy="5664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04020" y="4979923"/>
              <a:ext cx="1486661" cy="2230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1501" y="5315076"/>
              <a:ext cx="56515" cy="5664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13164" y="5251830"/>
              <a:ext cx="1840102" cy="22428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25383" y="2753867"/>
              <a:ext cx="662940" cy="664845"/>
            </a:xfrm>
            <a:custGeom>
              <a:avLst/>
              <a:gdLst/>
              <a:ahLst/>
              <a:cxnLst/>
              <a:rect l="l" t="t" r="r" b="b"/>
              <a:pathLst>
                <a:path w="662940" h="664845">
                  <a:moveTo>
                    <a:pt x="331470" y="0"/>
                  </a:moveTo>
                  <a:lnTo>
                    <a:pt x="282501" y="3601"/>
                  </a:lnTo>
                  <a:lnTo>
                    <a:pt x="235758" y="14064"/>
                  </a:lnTo>
                  <a:lnTo>
                    <a:pt x="191756" y="30873"/>
                  </a:lnTo>
                  <a:lnTo>
                    <a:pt x="151007" y="53517"/>
                  </a:lnTo>
                  <a:lnTo>
                    <a:pt x="114025" y="81481"/>
                  </a:lnTo>
                  <a:lnTo>
                    <a:pt x="81323" y="114251"/>
                  </a:lnTo>
                  <a:lnTo>
                    <a:pt x="53416" y="151315"/>
                  </a:lnTo>
                  <a:lnTo>
                    <a:pt x="30817" y="192159"/>
                  </a:lnTo>
                  <a:lnTo>
                    <a:pt x="14038" y="236268"/>
                  </a:lnTo>
                  <a:lnTo>
                    <a:pt x="3595" y="283130"/>
                  </a:lnTo>
                  <a:lnTo>
                    <a:pt x="0" y="332232"/>
                  </a:lnTo>
                  <a:lnTo>
                    <a:pt x="3595" y="381333"/>
                  </a:lnTo>
                  <a:lnTo>
                    <a:pt x="14038" y="428195"/>
                  </a:lnTo>
                  <a:lnTo>
                    <a:pt x="30817" y="472304"/>
                  </a:lnTo>
                  <a:lnTo>
                    <a:pt x="53416" y="513148"/>
                  </a:lnTo>
                  <a:lnTo>
                    <a:pt x="81323" y="550212"/>
                  </a:lnTo>
                  <a:lnTo>
                    <a:pt x="114025" y="582982"/>
                  </a:lnTo>
                  <a:lnTo>
                    <a:pt x="151007" y="610946"/>
                  </a:lnTo>
                  <a:lnTo>
                    <a:pt x="191756" y="633590"/>
                  </a:lnTo>
                  <a:lnTo>
                    <a:pt x="235758" y="650399"/>
                  </a:lnTo>
                  <a:lnTo>
                    <a:pt x="282501" y="660862"/>
                  </a:lnTo>
                  <a:lnTo>
                    <a:pt x="331470" y="664464"/>
                  </a:lnTo>
                  <a:lnTo>
                    <a:pt x="380438" y="660862"/>
                  </a:lnTo>
                  <a:lnTo>
                    <a:pt x="427181" y="650399"/>
                  </a:lnTo>
                  <a:lnTo>
                    <a:pt x="471183" y="633590"/>
                  </a:lnTo>
                  <a:lnTo>
                    <a:pt x="511932" y="610946"/>
                  </a:lnTo>
                  <a:lnTo>
                    <a:pt x="548914" y="582982"/>
                  </a:lnTo>
                  <a:lnTo>
                    <a:pt x="581616" y="550212"/>
                  </a:lnTo>
                  <a:lnTo>
                    <a:pt x="609523" y="513148"/>
                  </a:lnTo>
                  <a:lnTo>
                    <a:pt x="632122" y="472304"/>
                  </a:lnTo>
                  <a:lnTo>
                    <a:pt x="648901" y="428195"/>
                  </a:lnTo>
                  <a:lnTo>
                    <a:pt x="659344" y="381333"/>
                  </a:lnTo>
                  <a:lnTo>
                    <a:pt x="662940" y="332232"/>
                  </a:lnTo>
                  <a:lnTo>
                    <a:pt x="659344" y="283130"/>
                  </a:lnTo>
                  <a:lnTo>
                    <a:pt x="648901" y="236268"/>
                  </a:lnTo>
                  <a:lnTo>
                    <a:pt x="632122" y="192159"/>
                  </a:lnTo>
                  <a:lnTo>
                    <a:pt x="609523" y="151315"/>
                  </a:lnTo>
                  <a:lnTo>
                    <a:pt x="581616" y="114251"/>
                  </a:lnTo>
                  <a:lnTo>
                    <a:pt x="548914" y="81481"/>
                  </a:lnTo>
                  <a:lnTo>
                    <a:pt x="511932" y="53517"/>
                  </a:lnTo>
                  <a:lnTo>
                    <a:pt x="471183" y="30873"/>
                  </a:lnTo>
                  <a:lnTo>
                    <a:pt x="427181" y="14064"/>
                  </a:lnTo>
                  <a:lnTo>
                    <a:pt x="380438" y="3601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8D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4604" y="2745994"/>
            <a:ext cx="245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Segoe UI"/>
                <a:cs typeface="Segoe UI"/>
              </a:rPr>
              <a:t>1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95927" y="2830449"/>
            <a:ext cx="245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Segoe UI"/>
                <a:cs typeface="Segoe UI"/>
              </a:rPr>
              <a:t>2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35822" y="2819526"/>
            <a:ext cx="245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Segoe UI"/>
                <a:cs typeface="Segoe UI"/>
              </a:rPr>
              <a:t>3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096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Azure</a:t>
            </a:r>
            <a:r>
              <a:rPr spc="-195" dirty="0"/>
              <a:t> </a:t>
            </a:r>
            <a:r>
              <a:rPr spc="-35" dirty="0"/>
              <a:t>OpenAI</a:t>
            </a:r>
            <a:r>
              <a:rPr spc="-200" dirty="0"/>
              <a:t> </a:t>
            </a:r>
            <a:r>
              <a:rPr spc="-20" dirty="0"/>
              <a:t>Service</a:t>
            </a:r>
            <a:r>
              <a:rPr spc="-200" dirty="0"/>
              <a:t> </a:t>
            </a:r>
            <a:r>
              <a:rPr dirty="0">
                <a:solidFill>
                  <a:srgbClr val="50E6FF"/>
                </a:solidFill>
              </a:rPr>
              <a:t>MVP</a:t>
            </a:r>
            <a:r>
              <a:rPr spc="-210" dirty="0">
                <a:solidFill>
                  <a:srgbClr val="50E6FF"/>
                </a:solidFill>
              </a:rPr>
              <a:t> </a:t>
            </a:r>
            <a:r>
              <a:rPr spc="-30" dirty="0">
                <a:solidFill>
                  <a:srgbClr val="50E6FF"/>
                </a:solidFill>
              </a:rPr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201" y="1838671"/>
            <a:ext cx="4702810" cy="46774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Acquire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Typically,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mostly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sz="16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endParaRPr sz="16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384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Training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required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few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cases</a:t>
            </a:r>
            <a:endParaRPr sz="16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38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Timeline: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fully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depends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customer</a:t>
            </a:r>
            <a:endParaRPr sz="1600">
              <a:latin typeface="Segoe UI"/>
              <a:cs typeface="Segoe UI"/>
            </a:endParaRPr>
          </a:p>
          <a:p>
            <a:pPr marL="241300" marR="5080" indent="-228600">
              <a:lnSpc>
                <a:spcPct val="100000"/>
              </a:lnSpc>
              <a:spcBef>
                <a:spcPts val="470"/>
              </a:spcBef>
              <a:buSzPct val="90000"/>
              <a:buFont typeface="Wingdings"/>
              <a:buChar char=""/>
              <a:tabLst>
                <a:tab pos="241300" algn="l"/>
              </a:tabLst>
            </a:pP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Validate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idea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small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scale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quickly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possible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OpenAI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Studio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Jupyter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notebook</a:t>
            </a:r>
            <a:endParaRPr sz="16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38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Timeline: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1-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days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(depends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case)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65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Evaluate</a:t>
            </a:r>
            <a:r>
              <a:rPr sz="20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idea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larger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scale</a:t>
            </a:r>
            <a:endParaRPr sz="2000">
              <a:latin typeface="Segoe UI"/>
              <a:cs typeface="Segoe UI"/>
            </a:endParaRPr>
          </a:p>
          <a:p>
            <a:pPr marL="440690" marR="295275" lvl="1" indent="-200025">
              <a:lnSpc>
                <a:spcPct val="100000"/>
              </a:lnSpc>
              <a:spcBef>
                <a:spcPts val="405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annotated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human review</a:t>
            </a:r>
            <a:endParaRPr sz="16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384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Timeline: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5-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days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(depends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case)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Build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MVP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around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UI,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API,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security,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user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access,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etc.</a:t>
            </a:r>
            <a:endParaRPr sz="16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39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Timeline: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5-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days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(depends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case)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601" y="1413763"/>
            <a:ext cx="8107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SzPct val="89285"/>
              <a:buFont typeface="Wingdings"/>
              <a:buChar char=""/>
              <a:tabLst>
                <a:tab pos="240665" algn="l"/>
                <a:tab pos="5818505" algn="l"/>
                <a:tab pos="6047105" algn="l"/>
              </a:tabLst>
            </a:pP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Procedure</a:t>
            </a: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	</a:t>
            </a:r>
            <a:r>
              <a:rPr sz="2500" spc="-50" dirty="0">
                <a:solidFill>
                  <a:srgbClr val="50E6FF"/>
                </a:solidFill>
                <a:latin typeface="Wingdings"/>
                <a:cs typeface="Wingdings"/>
              </a:rPr>
              <a:t></a:t>
            </a:r>
            <a:r>
              <a:rPr sz="2500" dirty="0">
                <a:solidFill>
                  <a:srgbClr val="50E6FF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Skills</a:t>
            </a:r>
            <a:r>
              <a:rPr sz="2800" spc="-3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needed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6285" y="1838671"/>
            <a:ext cx="4957445" cy="229933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Scientist/Developer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Understanding</a:t>
            </a:r>
            <a:r>
              <a:rPr sz="16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OpenAI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endParaRPr sz="16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384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Python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Developer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UI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5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Typical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skillset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webdev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(use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streamlit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MVPs)</a:t>
            </a:r>
            <a:endParaRPr sz="16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464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20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developer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configuration,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devops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automation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7685" y="4193488"/>
            <a:ext cx="2396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Best 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practices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6285" y="4619082"/>
            <a:ext cx="4921250" cy="16529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"/>
              <a:tabLst>
                <a:tab pos="240665" algn="l"/>
              </a:tabLst>
            </a:pP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Re-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existing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samples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OpenAI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Service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documentation,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Cookbooks</a:t>
            </a:r>
            <a:endParaRPr sz="1600">
              <a:latin typeface="Segoe UI"/>
              <a:cs typeface="Segoe UI"/>
            </a:endParaRPr>
          </a:p>
          <a:p>
            <a:pPr marL="241300" marR="699770" indent="-228600">
              <a:lnSpc>
                <a:spcPct val="100000"/>
              </a:lnSpc>
              <a:spcBef>
                <a:spcPts val="464"/>
              </a:spcBef>
              <a:buSzPct val="90000"/>
              <a:buFont typeface="Wingdings"/>
              <a:buChar char="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Complete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idea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validation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scale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testing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quickly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possible</a:t>
            </a:r>
            <a:endParaRPr sz="2000">
              <a:latin typeface="Segoe UI"/>
              <a:cs typeface="Segoe UI"/>
            </a:endParaRPr>
          </a:p>
          <a:p>
            <a:pPr marL="440690" lvl="1" indent="-199390">
              <a:lnSpc>
                <a:spcPct val="100000"/>
              </a:lnSpc>
              <a:spcBef>
                <a:spcPts val="400"/>
              </a:spcBef>
              <a:buSzPct val="90625"/>
              <a:buFont typeface="Wingdings"/>
              <a:buChar char=""/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Fail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early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needed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GPT</a:t>
            </a:r>
            <a:r>
              <a:rPr spc="-225" dirty="0"/>
              <a:t> </a:t>
            </a:r>
            <a:r>
              <a:rPr spc="-45" dirty="0"/>
              <a:t>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601" y="1325735"/>
            <a:ext cx="9236075" cy="30270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Try</a:t>
            </a:r>
            <a:r>
              <a:rPr sz="28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50E6FF"/>
                </a:solidFill>
                <a:latin typeface="Segoe UI"/>
                <a:cs typeface="Segoe UI"/>
              </a:rPr>
              <a:t>zero-</a:t>
            </a: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shot</a:t>
            </a:r>
            <a:r>
              <a:rPr sz="2800" spc="-8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Davinci</a:t>
            </a:r>
            <a:r>
              <a:rPr sz="2800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(prompt</a:t>
            </a:r>
            <a:r>
              <a:rPr sz="28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engineering)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works,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great,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try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smaller models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save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$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Consider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fine-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tuning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save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$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(might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require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bigger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scale)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Try</a:t>
            </a:r>
            <a:r>
              <a:rPr sz="28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50E6FF"/>
                </a:solidFill>
                <a:latin typeface="Segoe UI"/>
                <a:cs typeface="Segoe UI"/>
              </a:rPr>
              <a:t>few-</a:t>
            </a: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shots</a:t>
            </a:r>
            <a:r>
              <a:rPr sz="2800" spc="-3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Davinci</a:t>
            </a:r>
            <a:r>
              <a:rPr sz="28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(if</a:t>
            </a:r>
            <a:r>
              <a:rPr sz="2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8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2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sz="28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it)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works,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great,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try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smaller models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save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$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Consider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fine-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tuning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case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save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$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Try</a:t>
            </a:r>
            <a:r>
              <a:rPr sz="2800" spc="-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50E6FF"/>
                </a:solidFill>
                <a:latin typeface="Segoe UI"/>
                <a:cs typeface="Segoe UI"/>
              </a:rPr>
              <a:t>embeddings</a:t>
            </a:r>
            <a:r>
              <a:rPr sz="2800" spc="-7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28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different</a:t>
            </a:r>
            <a:r>
              <a:rPr sz="28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model</a:t>
            </a:r>
            <a:r>
              <a:rPr sz="2800" spc="-1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8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50E6FF"/>
                </a:solidFill>
                <a:latin typeface="Segoe UI"/>
                <a:cs typeface="Segoe UI"/>
              </a:rPr>
              <a:t>fine-</a:t>
            </a:r>
            <a:r>
              <a:rPr sz="2800" spc="-10" dirty="0">
                <a:solidFill>
                  <a:srgbClr val="50E6FF"/>
                </a:solidFill>
                <a:latin typeface="Segoe UI"/>
                <a:cs typeface="Segoe UI"/>
              </a:rPr>
              <a:t>tuning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201" y="5926632"/>
            <a:ext cx="10187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Reference: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How</a:t>
            </a:r>
            <a:r>
              <a:rPr sz="2000" u="sng" spc="-2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to</a:t>
            </a:r>
            <a:r>
              <a:rPr sz="2000" u="sng" spc="-3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customize</a:t>
            </a:r>
            <a:r>
              <a:rPr sz="2000" u="sng" spc="-5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</a:t>
            </a:r>
            <a:r>
              <a:rPr sz="2000" u="sng" spc="-3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model</a:t>
            </a:r>
            <a:r>
              <a:rPr sz="2000" u="sng" spc="-2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with</a:t>
            </a:r>
            <a:r>
              <a:rPr sz="2000" u="sng" spc="-2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Azure</a:t>
            </a:r>
            <a:r>
              <a:rPr sz="2000" u="sng" spc="-4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OpenAI</a:t>
            </a:r>
            <a:r>
              <a:rPr sz="2000" u="sng" spc="-1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-</a:t>
            </a:r>
            <a:r>
              <a:rPr sz="2000" u="sng" spc="-3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Azure</a:t>
            </a:r>
            <a:r>
              <a:rPr sz="2000" u="sng" spc="-4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OpenAI</a:t>
            </a:r>
            <a:r>
              <a:rPr sz="2000" u="sng" spc="-2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|</a:t>
            </a:r>
            <a:r>
              <a:rPr sz="2000" u="sng" spc="-3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Microsoft</a:t>
            </a:r>
            <a:r>
              <a:rPr sz="2000" u="sng" spc="-2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Learn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563" y="2843860"/>
            <a:ext cx="879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Q&amp;A</a:t>
            </a:r>
            <a:endParaRPr sz="32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2844545"/>
            <a:ext cx="103631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Break</a:t>
            </a:r>
            <a:endParaRPr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Hands-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601" y="1325735"/>
            <a:ext cx="10963275" cy="5286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Quick</a:t>
            </a:r>
            <a:r>
              <a:rPr sz="28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start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First,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short quick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start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example</a:t>
            </a:r>
            <a:endParaRPr sz="2000">
              <a:latin typeface="Segoe UI"/>
              <a:cs typeface="Segoe UI"/>
            </a:endParaRPr>
          </a:p>
          <a:p>
            <a:pPr marL="469265" marR="5080" lvl="1" indent="-2286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azure-openai-in-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a-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day-workshop/quickstart.ipynb</a:t>
            </a:r>
            <a:r>
              <a:rPr sz="2000" u="sng" spc="3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at</a:t>
            </a:r>
            <a:r>
              <a:rPr sz="2000" u="sng" spc="5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main</a:t>
            </a:r>
            <a:r>
              <a:rPr sz="2000" u="sng" spc="7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·</a:t>
            </a:r>
            <a:r>
              <a:rPr sz="2000" u="sng" spc="6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microsoft/azure-openai-in-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a-</a:t>
            </a:r>
            <a:r>
              <a:rPr sz="2000" u="sng" spc="-2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day-</a:t>
            </a:r>
            <a:r>
              <a:rPr sz="2000" spc="-2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workshop</a:t>
            </a:r>
            <a:r>
              <a:rPr sz="2000" u="sng" spc="-7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(github.com)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Q&amp;A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completing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simple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Q&amp;A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example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Python</a:t>
            </a:r>
            <a:endParaRPr sz="2000">
              <a:latin typeface="Segoe UI"/>
              <a:cs typeface="Segoe UI"/>
            </a:endParaRPr>
          </a:p>
          <a:p>
            <a:pPr marL="469265" marR="1456690" lvl="1" indent="-2286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azure-openai-in-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a-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day-workshop/qna_with_embeddings_exercise.ipynb</a:t>
            </a:r>
            <a:r>
              <a:rPr sz="2000" u="sng" spc="5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at</a:t>
            </a:r>
            <a:r>
              <a:rPr sz="2000" u="sng" spc="35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main</a:t>
            </a:r>
            <a:r>
              <a:rPr sz="2000" u="sng" spc="6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 </a:t>
            </a:r>
            <a:r>
              <a:rPr sz="2000" u="sng" spc="-5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·</a:t>
            </a:r>
            <a:r>
              <a:rPr sz="2000" spc="-5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3"/>
              </a:rPr>
              <a:t>microsoft/azure-openai-in-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3"/>
              </a:rPr>
              <a:t>a-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3"/>
              </a:rPr>
              <a:t>day-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3"/>
              </a:rPr>
              <a:t>workshop</a:t>
            </a:r>
            <a:r>
              <a:rPr sz="2000" u="sng" spc="-3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3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3"/>
              </a:rPr>
              <a:t>(github.com)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Embeddings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building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unsupervised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movie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clustering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example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recommendation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engine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endParaRPr sz="200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Python</a:t>
            </a:r>
            <a:endParaRPr sz="2000">
              <a:latin typeface="Segoe UI"/>
              <a:cs typeface="Segoe UI"/>
            </a:endParaRPr>
          </a:p>
          <a:p>
            <a:pPr marL="469265" marR="149225" lvl="1" indent="-2286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azure-openai-in-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a-</a:t>
            </a:r>
            <a:r>
              <a:rPr sz="2000" u="sng" spc="-2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</a:rPr>
              <a:t>day-</a:t>
            </a:r>
            <a:r>
              <a:rPr sz="2000" spc="-2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workshop/movie_classification_unsupervised_incl_recommendations_exercise.ipynb</a:t>
            </a:r>
            <a:r>
              <a:rPr sz="2000" u="sng" spc="114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at</a:t>
            </a:r>
            <a:r>
              <a:rPr sz="2000" u="sng" spc="1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main</a:t>
            </a:r>
            <a:r>
              <a:rPr sz="2000" u="sng" spc="12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2000" u="sng" spc="-5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·</a:t>
            </a:r>
            <a:r>
              <a:rPr sz="2000" spc="-50" dirty="0">
                <a:solidFill>
                  <a:srgbClr val="50E6FF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microsoft/azure-openai-in-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a-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day-</a:t>
            </a:r>
            <a:r>
              <a:rPr sz="2000" u="sng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workshop</a:t>
            </a:r>
            <a:r>
              <a:rPr sz="2000" u="sng" spc="-3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2000" u="sng" spc="-1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4"/>
              </a:rPr>
              <a:t>(github.com)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245" y="432561"/>
            <a:ext cx="7520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20" dirty="0"/>
              <a:t> </a:t>
            </a:r>
            <a:r>
              <a:rPr dirty="0"/>
              <a:t>so</a:t>
            </a:r>
            <a:r>
              <a:rPr spc="-215" dirty="0"/>
              <a:t> </a:t>
            </a:r>
            <a:r>
              <a:rPr spc="-20" dirty="0"/>
              <a:t>much</a:t>
            </a:r>
            <a:r>
              <a:rPr spc="-210" dirty="0"/>
              <a:t> </a:t>
            </a:r>
            <a:r>
              <a:rPr spc="-20" dirty="0"/>
              <a:t>hype</a:t>
            </a:r>
            <a:r>
              <a:rPr spc="-210" dirty="0"/>
              <a:t> </a:t>
            </a:r>
            <a:r>
              <a:rPr spc="-40" dirty="0"/>
              <a:t>around</a:t>
            </a:r>
            <a:r>
              <a:rPr spc="-195" dirty="0"/>
              <a:t> </a:t>
            </a:r>
            <a:r>
              <a:rPr spc="-10" dirty="0"/>
              <a:t>ChatGPT?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6408" y="1843968"/>
            <a:ext cx="4646295" cy="385381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5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ChatGPT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62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100m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users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2.5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months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“human-like”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interaction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What’s</a:t>
            </a:r>
            <a:r>
              <a:rPr sz="28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r>
              <a:rPr sz="28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sz="2800" spc="-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"/>
                <a:cs typeface="Segoe UI"/>
              </a:rPr>
              <a:t>it?</a:t>
            </a:r>
            <a:endParaRPr sz="28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62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50E6FF"/>
                </a:solidFill>
                <a:latin typeface="Segoe UI"/>
                <a:cs typeface="Segoe UI"/>
              </a:rPr>
              <a:t>generate</a:t>
            </a:r>
            <a:r>
              <a:rPr sz="2000" spc="-1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50E6FF"/>
                </a:solidFill>
                <a:latin typeface="Segoe UI"/>
                <a:cs typeface="Segoe UI"/>
              </a:rPr>
              <a:t>do</a:t>
            </a:r>
            <a:r>
              <a:rPr sz="2000" spc="-2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50E6FF"/>
                </a:solidFill>
                <a:latin typeface="Segoe UI"/>
                <a:cs typeface="Segoe UI"/>
              </a:rPr>
              <a:t>“things”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Answer</a:t>
            </a:r>
            <a:r>
              <a:rPr sz="2000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50E6FF"/>
                </a:solidFill>
                <a:latin typeface="Segoe UI"/>
                <a:cs typeface="Segoe UI"/>
              </a:rPr>
              <a:t>knowledge</a:t>
            </a:r>
            <a:r>
              <a:rPr sz="20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50E6FF"/>
                </a:solidFill>
                <a:latin typeface="Segoe UI"/>
                <a:cs typeface="Segoe UI"/>
              </a:rPr>
              <a:t>questions</a:t>
            </a:r>
            <a:r>
              <a:rPr sz="2000" spc="-7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directly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Answer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50E6FF"/>
                </a:solidFill>
                <a:latin typeface="Segoe UI"/>
                <a:cs typeface="Segoe UI"/>
              </a:rPr>
              <a:t>coding</a:t>
            </a:r>
            <a:r>
              <a:rPr sz="2000" spc="-4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50E6FF"/>
                </a:solidFill>
                <a:latin typeface="Segoe UI"/>
                <a:cs typeface="Segoe UI"/>
              </a:rPr>
              <a:t>questions</a:t>
            </a:r>
            <a:endParaRPr sz="2000">
              <a:latin typeface="Segoe UI"/>
              <a:cs typeface="Segoe UI"/>
            </a:endParaRPr>
          </a:p>
          <a:p>
            <a:pPr marL="469265" lvl="1" indent="-228600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"/>
              <a:tabLst>
                <a:tab pos="4692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2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50E6FF"/>
                </a:solidFill>
                <a:latin typeface="Segoe UI"/>
                <a:cs typeface="Segoe UI"/>
              </a:rPr>
              <a:t>correct</a:t>
            </a:r>
            <a:r>
              <a:rPr sz="2000" spc="-3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50E6FF"/>
                </a:solidFill>
                <a:latin typeface="Segoe UI"/>
                <a:cs typeface="Segoe UI"/>
              </a:rPr>
              <a:t>itself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sz="20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ask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Prompt</a:t>
            </a:r>
            <a:r>
              <a:rPr sz="2800" spc="-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examples</a:t>
            </a:r>
            <a:r>
              <a:rPr sz="2800" spc="-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u="sng" spc="-20" dirty="0">
                <a:solidFill>
                  <a:srgbClr val="50E6FF"/>
                </a:solidFill>
                <a:uFill>
                  <a:solidFill>
                    <a:srgbClr val="50E6FF"/>
                  </a:solidFill>
                </a:uFill>
                <a:latin typeface="Segoe UI"/>
                <a:cs typeface="Segoe UI"/>
                <a:hlinkClick r:id="rId2"/>
              </a:rPr>
              <a:t>here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2156" y="1435608"/>
            <a:ext cx="4834128" cy="483412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Hands-</a:t>
            </a:r>
            <a:r>
              <a:rPr spc="-25" dirty="0"/>
              <a:t>On</a:t>
            </a:r>
            <a:r>
              <a:rPr lang="en-US" spc="-25" dirty="0"/>
              <a:t> Labs 2-6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71601" y="1325735"/>
            <a:ext cx="10963275" cy="12298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lang="en-US" sz="2000" dirty="0">
                <a:solidFill>
                  <a:schemeClr val="bg1"/>
                </a:solidFill>
                <a:latin typeface="Segoe UI"/>
                <a:cs typeface="Segoe UI"/>
              </a:rPr>
              <a:t>Look for #FIXME in the code</a:t>
            </a: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lang="en-US" sz="2000" dirty="0">
                <a:solidFill>
                  <a:schemeClr val="bg1"/>
                </a:solidFill>
                <a:latin typeface="Segoe UI"/>
                <a:cs typeface="Segoe UI"/>
              </a:rPr>
              <a:t>Use OpenAI to help with solutions!</a:t>
            </a: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SzPct val="89285"/>
              <a:buFont typeface="Wingdings"/>
              <a:buChar char=""/>
              <a:tabLst>
                <a:tab pos="240665" algn="l"/>
              </a:tabLst>
            </a:pPr>
            <a:r>
              <a:rPr lang="en-US" sz="2000" dirty="0">
                <a:solidFill>
                  <a:schemeClr val="bg1"/>
                </a:solidFill>
                <a:latin typeface="Segoe UI"/>
                <a:cs typeface="Segoe UI"/>
              </a:rPr>
              <a:t>Collaborate!</a:t>
            </a:r>
            <a:endParaRPr sz="20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25302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413" y="631081"/>
            <a:ext cx="986790" cy="189865"/>
          </a:xfrm>
          <a:custGeom>
            <a:avLst/>
            <a:gdLst/>
            <a:ahLst/>
            <a:cxnLst/>
            <a:rect l="l" t="t" r="r" b="b"/>
            <a:pathLst>
              <a:path w="986789" h="189865">
                <a:moveTo>
                  <a:pt x="43297" y="12938"/>
                </a:moveTo>
                <a:lnTo>
                  <a:pt x="0" y="12938"/>
                </a:lnTo>
                <a:lnTo>
                  <a:pt x="0" y="187196"/>
                </a:lnTo>
                <a:lnTo>
                  <a:pt x="28592" y="187196"/>
                </a:lnTo>
                <a:lnTo>
                  <a:pt x="28592" y="65560"/>
                </a:lnTo>
                <a:lnTo>
                  <a:pt x="27794" y="56933"/>
                </a:lnTo>
                <a:lnTo>
                  <a:pt x="27715" y="48307"/>
                </a:lnTo>
                <a:lnTo>
                  <a:pt x="26867" y="44856"/>
                </a:lnTo>
                <a:lnTo>
                  <a:pt x="55920" y="44856"/>
                </a:lnTo>
                <a:lnTo>
                  <a:pt x="43297" y="12938"/>
                </a:lnTo>
                <a:close/>
              </a:path>
              <a:path w="986789" h="189865">
                <a:moveTo>
                  <a:pt x="55920" y="44856"/>
                </a:moveTo>
                <a:lnTo>
                  <a:pt x="27715" y="44856"/>
                </a:lnTo>
                <a:lnTo>
                  <a:pt x="29440" y="51757"/>
                </a:lnTo>
                <a:lnTo>
                  <a:pt x="31194" y="56933"/>
                </a:lnTo>
                <a:lnTo>
                  <a:pt x="32042" y="60383"/>
                </a:lnTo>
                <a:lnTo>
                  <a:pt x="84022" y="187196"/>
                </a:lnTo>
                <a:lnTo>
                  <a:pt x="103961" y="187196"/>
                </a:lnTo>
                <a:lnTo>
                  <a:pt x="121046" y="144924"/>
                </a:lnTo>
                <a:lnTo>
                  <a:pt x="94430" y="144924"/>
                </a:lnTo>
                <a:lnTo>
                  <a:pt x="93553" y="139751"/>
                </a:lnTo>
                <a:lnTo>
                  <a:pt x="90951" y="131986"/>
                </a:lnTo>
                <a:lnTo>
                  <a:pt x="86624" y="122497"/>
                </a:lnTo>
                <a:lnTo>
                  <a:pt x="55920" y="44856"/>
                </a:lnTo>
                <a:close/>
              </a:path>
              <a:path w="986789" h="189865">
                <a:moveTo>
                  <a:pt x="188831" y="44856"/>
                </a:moveTo>
                <a:lnTo>
                  <a:pt x="160239" y="44856"/>
                </a:lnTo>
                <a:lnTo>
                  <a:pt x="159749" y="54210"/>
                </a:lnTo>
                <a:lnTo>
                  <a:pt x="159497" y="62756"/>
                </a:lnTo>
                <a:lnTo>
                  <a:pt x="159391" y="187196"/>
                </a:lnTo>
                <a:lnTo>
                  <a:pt x="188831" y="187196"/>
                </a:lnTo>
                <a:lnTo>
                  <a:pt x="188831" y="44856"/>
                </a:lnTo>
                <a:close/>
              </a:path>
              <a:path w="986789" h="189865">
                <a:moveTo>
                  <a:pt x="188831" y="12938"/>
                </a:moveTo>
                <a:lnTo>
                  <a:pt x="148135" y="12938"/>
                </a:lnTo>
                <a:lnTo>
                  <a:pt x="103084" y="122497"/>
                </a:lnTo>
                <a:lnTo>
                  <a:pt x="95278" y="144924"/>
                </a:lnTo>
                <a:lnTo>
                  <a:pt x="121046" y="144924"/>
                </a:lnTo>
                <a:lnTo>
                  <a:pt x="155912" y="58660"/>
                </a:lnTo>
                <a:lnTo>
                  <a:pt x="157666" y="56072"/>
                </a:lnTo>
                <a:lnTo>
                  <a:pt x="158514" y="50033"/>
                </a:lnTo>
                <a:lnTo>
                  <a:pt x="160239" y="44856"/>
                </a:lnTo>
                <a:lnTo>
                  <a:pt x="188831" y="44856"/>
                </a:lnTo>
                <a:lnTo>
                  <a:pt x="188831" y="12938"/>
                </a:lnTo>
                <a:close/>
              </a:path>
              <a:path w="986789" h="189865">
                <a:moveTo>
                  <a:pt x="246863" y="62110"/>
                </a:moveTo>
                <a:lnTo>
                  <a:pt x="217423" y="62110"/>
                </a:lnTo>
                <a:lnTo>
                  <a:pt x="217423" y="187196"/>
                </a:lnTo>
                <a:lnTo>
                  <a:pt x="246863" y="187196"/>
                </a:lnTo>
                <a:lnTo>
                  <a:pt x="246863" y="62110"/>
                </a:lnTo>
                <a:close/>
              </a:path>
              <a:path w="986789" h="189865">
                <a:moveTo>
                  <a:pt x="237362" y="9488"/>
                </a:moveTo>
                <a:lnTo>
                  <a:pt x="227831" y="9488"/>
                </a:lnTo>
                <a:lnTo>
                  <a:pt x="223475" y="11211"/>
                </a:lnTo>
                <a:lnTo>
                  <a:pt x="220025" y="14664"/>
                </a:lnTo>
                <a:lnTo>
                  <a:pt x="216546" y="17250"/>
                </a:lnTo>
                <a:lnTo>
                  <a:pt x="214821" y="21565"/>
                </a:lnTo>
                <a:lnTo>
                  <a:pt x="214821" y="31053"/>
                </a:lnTo>
                <a:lnTo>
                  <a:pt x="237362" y="43130"/>
                </a:lnTo>
                <a:lnTo>
                  <a:pt x="241689" y="41406"/>
                </a:lnTo>
                <a:lnTo>
                  <a:pt x="245138" y="38818"/>
                </a:lnTo>
                <a:lnTo>
                  <a:pt x="248617" y="35368"/>
                </a:lnTo>
                <a:lnTo>
                  <a:pt x="250342" y="31053"/>
                </a:lnTo>
                <a:lnTo>
                  <a:pt x="250342" y="21565"/>
                </a:lnTo>
                <a:lnTo>
                  <a:pt x="248617" y="18114"/>
                </a:lnTo>
                <a:lnTo>
                  <a:pt x="241689" y="11211"/>
                </a:lnTo>
                <a:lnTo>
                  <a:pt x="237362" y="9488"/>
                </a:lnTo>
                <a:close/>
              </a:path>
              <a:path w="986789" h="189865">
                <a:moveTo>
                  <a:pt x="345621" y="59522"/>
                </a:moveTo>
                <a:lnTo>
                  <a:pt x="306959" y="64253"/>
                </a:lnTo>
                <a:lnTo>
                  <a:pt x="275456" y="92302"/>
                </a:lnTo>
                <a:lnTo>
                  <a:pt x="267679" y="127671"/>
                </a:lnTo>
                <a:lnTo>
                  <a:pt x="268162" y="136420"/>
                </a:lnTo>
                <a:lnTo>
                  <a:pt x="284665" y="172423"/>
                </a:lnTo>
                <a:lnTo>
                  <a:pt x="320376" y="189299"/>
                </a:lnTo>
                <a:lnTo>
                  <a:pt x="329161" y="189785"/>
                </a:lnTo>
                <a:lnTo>
                  <a:pt x="339217" y="189299"/>
                </a:lnTo>
                <a:lnTo>
                  <a:pt x="348544" y="187843"/>
                </a:lnTo>
                <a:lnTo>
                  <a:pt x="357060" y="185417"/>
                </a:lnTo>
                <a:lnTo>
                  <a:pt x="364682" y="182020"/>
                </a:lnTo>
                <a:lnTo>
                  <a:pt x="365559" y="181158"/>
                </a:lnTo>
                <a:lnTo>
                  <a:pt x="365559" y="165628"/>
                </a:lnTo>
                <a:lnTo>
                  <a:pt x="335242" y="165628"/>
                </a:lnTo>
                <a:lnTo>
                  <a:pt x="327125" y="164981"/>
                </a:lnTo>
                <a:lnTo>
                  <a:pt x="298630" y="134168"/>
                </a:lnTo>
                <a:lnTo>
                  <a:pt x="297996" y="125083"/>
                </a:lnTo>
                <a:lnTo>
                  <a:pt x="298643" y="116362"/>
                </a:lnTo>
                <a:lnTo>
                  <a:pt x="327985" y="84336"/>
                </a:lnTo>
                <a:lnTo>
                  <a:pt x="336090" y="83675"/>
                </a:lnTo>
                <a:lnTo>
                  <a:pt x="365559" y="83675"/>
                </a:lnTo>
                <a:lnTo>
                  <a:pt x="365559" y="65560"/>
                </a:lnTo>
                <a:lnTo>
                  <a:pt x="364682" y="65560"/>
                </a:lnTo>
                <a:lnTo>
                  <a:pt x="361232" y="63834"/>
                </a:lnTo>
                <a:lnTo>
                  <a:pt x="356876" y="62110"/>
                </a:lnTo>
                <a:lnTo>
                  <a:pt x="350824" y="61248"/>
                </a:lnTo>
                <a:lnTo>
                  <a:pt x="345621" y="59522"/>
                </a:lnTo>
                <a:close/>
              </a:path>
              <a:path w="986789" h="189865">
                <a:moveTo>
                  <a:pt x="365559" y="154416"/>
                </a:moveTo>
                <a:lnTo>
                  <a:pt x="363805" y="155278"/>
                </a:lnTo>
                <a:lnTo>
                  <a:pt x="359478" y="158728"/>
                </a:lnTo>
                <a:lnTo>
                  <a:pt x="355151" y="161316"/>
                </a:lnTo>
                <a:lnTo>
                  <a:pt x="344773" y="164766"/>
                </a:lnTo>
                <a:lnTo>
                  <a:pt x="339569" y="165628"/>
                </a:lnTo>
                <a:lnTo>
                  <a:pt x="365559" y="165628"/>
                </a:lnTo>
                <a:lnTo>
                  <a:pt x="365559" y="154416"/>
                </a:lnTo>
                <a:close/>
              </a:path>
              <a:path w="986789" h="189865">
                <a:moveTo>
                  <a:pt x="365559" y="83675"/>
                </a:moveTo>
                <a:lnTo>
                  <a:pt x="336090" y="83675"/>
                </a:lnTo>
                <a:lnTo>
                  <a:pt x="343224" y="84309"/>
                </a:lnTo>
                <a:lnTo>
                  <a:pt x="350276" y="86156"/>
                </a:lnTo>
                <a:lnTo>
                  <a:pt x="357164" y="89135"/>
                </a:lnTo>
                <a:lnTo>
                  <a:pt x="363805" y="93167"/>
                </a:lnTo>
                <a:lnTo>
                  <a:pt x="365559" y="94029"/>
                </a:lnTo>
                <a:lnTo>
                  <a:pt x="365559" y="83675"/>
                </a:lnTo>
                <a:close/>
              </a:path>
              <a:path w="986789" h="189865">
                <a:moveTo>
                  <a:pt x="416663" y="62110"/>
                </a:moveTo>
                <a:lnTo>
                  <a:pt x="387193" y="62110"/>
                </a:lnTo>
                <a:lnTo>
                  <a:pt x="387193" y="187196"/>
                </a:lnTo>
                <a:lnTo>
                  <a:pt x="416663" y="187196"/>
                </a:lnTo>
                <a:lnTo>
                  <a:pt x="416663" y="123359"/>
                </a:lnTo>
                <a:lnTo>
                  <a:pt x="417150" y="115420"/>
                </a:lnTo>
                <a:lnTo>
                  <a:pt x="435724" y="86264"/>
                </a:lnTo>
                <a:lnTo>
                  <a:pt x="459960" y="86264"/>
                </a:lnTo>
                <a:lnTo>
                  <a:pt x="459960" y="83676"/>
                </a:lnTo>
                <a:lnTo>
                  <a:pt x="416663" y="83675"/>
                </a:lnTo>
                <a:lnTo>
                  <a:pt x="416663" y="62110"/>
                </a:lnTo>
                <a:close/>
              </a:path>
              <a:path w="986789" h="189865">
                <a:moveTo>
                  <a:pt x="459960" y="86264"/>
                </a:moveTo>
                <a:lnTo>
                  <a:pt x="446103" y="86264"/>
                </a:lnTo>
                <a:lnTo>
                  <a:pt x="448705" y="87126"/>
                </a:lnTo>
                <a:lnTo>
                  <a:pt x="455633" y="88852"/>
                </a:lnTo>
                <a:lnTo>
                  <a:pt x="459112" y="90579"/>
                </a:lnTo>
                <a:lnTo>
                  <a:pt x="459960" y="91440"/>
                </a:lnTo>
                <a:lnTo>
                  <a:pt x="459960" y="86264"/>
                </a:lnTo>
                <a:close/>
              </a:path>
              <a:path w="986789" h="189865">
                <a:moveTo>
                  <a:pt x="457358" y="60384"/>
                </a:moveTo>
                <a:lnTo>
                  <a:pt x="440899" y="60384"/>
                </a:lnTo>
                <a:lnTo>
                  <a:pt x="433970" y="62110"/>
                </a:lnTo>
                <a:lnTo>
                  <a:pt x="428795" y="67287"/>
                </a:lnTo>
                <a:lnTo>
                  <a:pt x="423591" y="71599"/>
                </a:lnTo>
                <a:lnTo>
                  <a:pt x="420112" y="76775"/>
                </a:lnTo>
                <a:lnTo>
                  <a:pt x="417510" y="83675"/>
                </a:lnTo>
                <a:lnTo>
                  <a:pt x="459960" y="83676"/>
                </a:lnTo>
                <a:lnTo>
                  <a:pt x="459960" y="62110"/>
                </a:lnTo>
                <a:lnTo>
                  <a:pt x="457358" y="60384"/>
                </a:lnTo>
                <a:close/>
              </a:path>
              <a:path w="986789" h="189865">
                <a:moveTo>
                  <a:pt x="528400" y="59522"/>
                </a:moveTo>
                <a:lnTo>
                  <a:pt x="488933" y="69348"/>
                </a:lnTo>
                <a:lnTo>
                  <a:pt x="462836" y="111228"/>
                </a:lnTo>
                <a:lnTo>
                  <a:pt x="461714" y="125947"/>
                </a:lnTo>
                <a:lnTo>
                  <a:pt x="462836" y="140020"/>
                </a:lnTo>
                <a:lnTo>
                  <a:pt x="488266" y="179959"/>
                </a:lnTo>
                <a:lnTo>
                  <a:pt x="524951" y="189785"/>
                </a:lnTo>
                <a:lnTo>
                  <a:pt x="539208" y="188653"/>
                </a:lnTo>
                <a:lnTo>
                  <a:pt x="552008" y="185256"/>
                </a:lnTo>
                <a:lnTo>
                  <a:pt x="563185" y="179594"/>
                </a:lnTo>
                <a:lnTo>
                  <a:pt x="572575" y="171667"/>
                </a:lnTo>
                <a:lnTo>
                  <a:pt x="577453" y="165628"/>
                </a:lnTo>
                <a:lnTo>
                  <a:pt x="526675" y="165628"/>
                </a:lnTo>
                <a:lnTo>
                  <a:pt x="519212" y="164981"/>
                </a:lnTo>
                <a:lnTo>
                  <a:pt x="492666" y="134290"/>
                </a:lnTo>
                <a:lnTo>
                  <a:pt x="492091" y="125947"/>
                </a:lnTo>
                <a:lnTo>
                  <a:pt x="492150" y="123359"/>
                </a:lnTo>
                <a:lnTo>
                  <a:pt x="512485" y="86263"/>
                </a:lnTo>
                <a:lnTo>
                  <a:pt x="526675" y="83676"/>
                </a:lnTo>
                <a:lnTo>
                  <a:pt x="579511" y="83676"/>
                </a:lnTo>
                <a:lnTo>
                  <a:pt x="574300" y="76775"/>
                </a:lnTo>
                <a:lnTo>
                  <a:pt x="565060" y="68985"/>
                </a:lnTo>
                <a:lnTo>
                  <a:pt x="554277" y="63620"/>
                </a:lnTo>
                <a:lnTo>
                  <a:pt x="542031" y="60519"/>
                </a:lnTo>
                <a:lnTo>
                  <a:pt x="528400" y="59522"/>
                </a:lnTo>
                <a:close/>
              </a:path>
              <a:path w="986789" h="189865">
                <a:moveTo>
                  <a:pt x="579511" y="83676"/>
                </a:moveTo>
                <a:lnTo>
                  <a:pt x="526675" y="83676"/>
                </a:lnTo>
                <a:lnTo>
                  <a:pt x="533990" y="84322"/>
                </a:lnTo>
                <a:lnTo>
                  <a:pt x="540416" y="86264"/>
                </a:lnTo>
                <a:lnTo>
                  <a:pt x="559548" y="123359"/>
                </a:lnTo>
                <a:lnTo>
                  <a:pt x="559508" y="125947"/>
                </a:lnTo>
                <a:lnTo>
                  <a:pt x="541183" y="163041"/>
                </a:lnTo>
                <a:lnTo>
                  <a:pt x="526675" y="165628"/>
                </a:lnTo>
                <a:lnTo>
                  <a:pt x="577453" y="165628"/>
                </a:lnTo>
                <a:lnTo>
                  <a:pt x="580535" y="161814"/>
                </a:lnTo>
                <a:lnTo>
                  <a:pt x="586217" y="150425"/>
                </a:lnTo>
                <a:lnTo>
                  <a:pt x="589624" y="137580"/>
                </a:lnTo>
                <a:lnTo>
                  <a:pt x="590759" y="123359"/>
                </a:lnTo>
                <a:lnTo>
                  <a:pt x="589651" y="109287"/>
                </a:lnTo>
                <a:lnTo>
                  <a:pt x="586433" y="96832"/>
                </a:lnTo>
                <a:lnTo>
                  <a:pt x="581263" y="85995"/>
                </a:lnTo>
                <a:lnTo>
                  <a:pt x="579511" y="83676"/>
                </a:lnTo>
                <a:close/>
              </a:path>
              <a:path w="986789" h="189865">
                <a:moveTo>
                  <a:pt x="604617" y="154416"/>
                </a:moveTo>
                <a:lnTo>
                  <a:pt x="604617" y="182882"/>
                </a:lnTo>
                <a:lnTo>
                  <a:pt x="605494" y="182882"/>
                </a:lnTo>
                <a:lnTo>
                  <a:pt x="608973" y="185470"/>
                </a:lnTo>
                <a:lnTo>
                  <a:pt x="615025" y="186335"/>
                </a:lnTo>
                <a:lnTo>
                  <a:pt x="621077" y="188058"/>
                </a:lnTo>
                <a:lnTo>
                  <a:pt x="633209" y="189785"/>
                </a:lnTo>
                <a:lnTo>
                  <a:pt x="673934" y="179432"/>
                </a:lnTo>
                <a:lnTo>
                  <a:pt x="684436" y="166493"/>
                </a:lnTo>
                <a:lnTo>
                  <a:pt x="634075" y="166491"/>
                </a:lnTo>
                <a:lnTo>
                  <a:pt x="628882" y="165628"/>
                </a:lnTo>
                <a:lnTo>
                  <a:pt x="622831" y="163905"/>
                </a:lnTo>
                <a:lnTo>
                  <a:pt x="610698" y="158728"/>
                </a:lnTo>
                <a:lnTo>
                  <a:pt x="606371" y="155278"/>
                </a:lnTo>
                <a:lnTo>
                  <a:pt x="604617" y="154416"/>
                </a:lnTo>
                <a:close/>
              </a:path>
              <a:path w="986789" h="189865">
                <a:moveTo>
                  <a:pt x="661801" y="59522"/>
                </a:moveTo>
                <a:lnTo>
                  <a:pt x="618504" y="69875"/>
                </a:lnTo>
                <a:lnTo>
                  <a:pt x="604617" y="97479"/>
                </a:lnTo>
                <a:lnTo>
                  <a:pt x="604617" y="103517"/>
                </a:lnTo>
                <a:lnTo>
                  <a:pt x="605494" y="108694"/>
                </a:lnTo>
                <a:lnTo>
                  <a:pt x="607219" y="113006"/>
                </a:lnTo>
                <a:lnTo>
                  <a:pt x="612423" y="121633"/>
                </a:lnTo>
                <a:lnTo>
                  <a:pt x="616750" y="124221"/>
                </a:lnTo>
                <a:lnTo>
                  <a:pt x="620229" y="127671"/>
                </a:lnTo>
                <a:lnTo>
                  <a:pt x="626280" y="131124"/>
                </a:lnTo>
                <a:lnTo>
                  <a:pt x="634963" y="134574"/>
                </a:lnTo>
                <a:lnTo>
                  <a:pt x="641015" y="137163"/>
                </a:lnTo>
                <a:lnTo>
                  <a:pt x="653148" y="143201"/>
                </a:lnTo>
                <a:lnTo>
                  <a:pt x="654873" y="144925"/>
                </a:lnTo>
                <a:lnTo>
                  <a:pt x="656598" y="147513"/>
                </a:lnTo>
                <a:lnTo>
                  <a:pt x="658352" y="150963"/>
                </a:lnTo>
                <a:lnTo>
                  <a:pt x="658352" y="162178"/>
                </a:lnTo>
                <a:lnTo>
                  <a:pt x="652271" y="166493"/>
                </a:lnTo>
                <a:lnTo>
                  <a:pt x="684437" y="166491"/>
                </a:lnTo>
                <a:lnTo>
                  <a:pt x="686967" y="159051"/>
                </a:lnTo>
                <a:lnTo>
                  <a:pt x="687792" y="150963"/>
                </a:lnTo>
                <a:lnTo>
                  <a:pt x="687792" y="142336"/>
                </a:lnTo>
                <a:lnTo>
                  <a:pt x="655750" y="113871"/>
                </a:lnTo>
                <a:lnTo>
                  <a:pt x="646219" y="110418"/>
                </a:lnTo>
                <a:lnTo>
                  <a:pt x="640138" y="106968"/>
                </a:lnTo>
                <a:lnTo>
                  <a:pt x="638413" y="104379"/>
                </a:lnTo>
                <a:lnTo>
                  <a:pt x="635811" y="102656"/>
                </a:lnTo>
                <a:lnTo>
                  <a:pt x="634086" y="99205"/>
                </a:lnTo>
                <a:lnTo>
                  <a:pt x="634086" y="91441"/>
                </a:lnTo>
                <a:lnTo>
                  <a:pt x="635811" y="88852"/>
                </a:lnTo>
                <a:lnTo>
                  <a:pt x="639290" y="86264"/>
                </a:lnTo>
                <a:lnTo>
                  <a:pt x="641892" y="83676"/>
                </a:lnTo>
                <a:lnTo>
                  <a:pt x="646219" y="82814"/>
                </a:lnTo>
                <a:lnTo>
                  <a:pt x="680863" y="82814"/>
                </a:lnTo>
                <a:lnTo>
                  <a:pt x="680863" y="64699"/>
                </a:lnTo>
                <a:lnTo>
                  <a:pt x="677384" y="62972"/>
                </a:lnTo>
                <a:lnTo>
                  <a:pt x="673056" y="62110"/>
                </a:lnTo>
                <a:lnTo>
                  <a:pt x="667005" y="60384"/>
                </a:lnTo>
                <a:lnTo>
                  <a:pt x="661801" y="59522"/>
                </a:lnTo>
                <a:close/>
              </a:path>
              <a:path w="986789" h="189865">
                <a:moveTo>
                  <a:pt x="680863" y="82814"/>
                </a:moveTo>
                <a:lnTo>
                  <a:pt x="656598" y="82814"/>
                </a:lnTo>
                <a:lnTo>
                  <a:pt x="667005" y="84540"/>
                </a:lnTo>
                <a:lnTo>
                  <a:pt x="672209" y="86264"/>
                </a:lnTo>
                <a:lnTo>
                  <a:pt x="676536" y="88852"/>
                </a:lnTo>
                <a:lnTo>
                  <a:pt x="679986" y="90579"/>
                </a:lnTo>
                <a:lnTo>
                  <a:pt x="680863" y="91441"/>
                </a:lnTo>
                <a:lnTo>
                  <a:pt x="680863" y="82814"/>
                </a:lnTo>
                <a:close/>
              </a:path>
              <a:path w="986789" h="189865">
                <a:moveTo>
                  <a:pt x="766610" y="59522"/>
                </a:moveTo>
                <a:lnTo>
                  <a:pt x="728006" y="69348"/>
                </a:lnTo>
                <a:lnTo>
                  <a:pt x="701898" y="111228"/>
                </a:lnTo>
                <a:lnTo>
                  <a:pt x="700772" y="125948"/>
                </a:lnTo>
                <a:lnTo>
                  <a:pt x="701898" y="140020"/>
                </a:lnTo>
                <a:lnTo>
                  <a:pt x="727349" y="179959"/>
                </a:lnTo>
                <a:lnTo>
                  <a:pt x="764008" y="189785"/>
                </a:lnTo>
                <a:lnTo>
                  <a:pt x="778283" y="188653"/>
                </a:lnTo>
                <a:lnTo>
                  <a:pt x="791091" y="185256"/>
                </a:lnTo>
                <a:lnTo>
                  <a:pt x="802272" y="179594"/>
                </a:lnTo>
                <a:lnTo>
                  <a:pt x="811662" y="171667"/>
                </a:lnTo>
                <a:lnTo>
                  <a:pt x="816459" y="165628"/>
                </a:lnTo>
                <a:lnTo>
                  <a:pt x="765763" y="165628"/>
                </a:lnTo>
                <a:lnTo>
                  <a:pt x="757928" y="164981"/>
                </a:lnTo>
                <a:lnTo>
                  <a:pt x="731728" y="134290"/>
                </a:lnTo>
                <a:lnTo>
                  <a:pt x="731149" y="125948"/>
                </a:lnTo>
                <a:lnTo>
                  <a:pt x="731209" y="123359"/>
                </a:lnTo>
                <a:lnTo>
                  <a:pt x="751240" y="86264"/>
                </a:lnTo>
                <a:lnTo>
                  <a:pt x="765763" y="83676"/>
                </a:lnTo>
                <a:lnTo>
                  <a:pt x="818018" y="83676"/>
                </a:lnTo>
                <a:lnTo>
                  <a:pt x="812539" y="76775"/>
                </a:lnTo>
                <a:lnTo>
                  <a:pt x="803776" y="68985"/>
                </a:lnTo>
                <a:lnTo>
                  <a:pt x="793149" y="63620"/>
                </a:lnTo>
                <a:lnTo>
                  <a:pt x="780735" y="60520"/>
                </a:lnTo>
                <a:lnTo>
                  <a:pt x="766610" y="59522"/>
                </a:lnTo>
                <a:close/>
              </a:path>
              <a:path w="986789" h="189865">
                <a:moveTo>
                  <a:pt x="818018" y="83676"/>
                </a:moveTo>
                <a:lnTo>
                  <a:pt x="765763" y="83676"/>
                </a:lnTo>
                <a:lnTo>
                  <a:pt x="773077" y="84323"/>
                </a:lnTo>
                <a:lnTo>
                  <a:pt x="779503" y="86264"/>
                </a:lnTo>
                <a:lnTo>
                  <a:pt x="798635" y="123359"/>
                </a:lnTo>
                <a:lnTo>
                  <a:pt x="798592" y="125948"/>
                </a:lnTo>
                <a:lnTo>
                  <a:pt x="779821" y="163041"/>
                </a:lnTo>
                <a:lnTo>
                  <a:pt x="765763" y="165628"/>
                </a:lnTo>
                <a:lnTo>
                  <a:pt x="816459" y="165628"/>
                </a:lnTo>
                <a:lnTo>
                  <a:pt x="819490" y="161814"/>
                </a:lnTo>
                <a:lnTo>
                  <a:pt x="824880" y="150425"/>
                </a:lnTo>
                <a:lnTo>
                  <a:pt x="827996" y="137580"/>
                </a:lnTo>
                <a:lnTo>
                  <a:pt x="828999" y="123359"/>
                </a:lnTo>
                <a:lnTo>
                  <a:pt x="828010" y="109287"/>
                </a:lnTo>
                <a:lnTo>
                  <a:pt x="824990" y="96832"/>
                </a:lnTo>
                <a:lnTo>
                  <a:pt x="819860" y="85995"/>
                </a:lnTo>
                <a:lnTo>
                  <a:pt x="818018" y="83676"/>
                </a:lnTo>
                <a:close/>
              </a:path>
              <a:path w="986789" h="189865">
                <a:moveTo>
                  <a:pt x="956319" y="86264"/>
                </a:moveTo>
                <a:lnTo>
                  <a:pt x="926879" y="86264"/>
                </a:lnTo>
                <a:lnTo>
                  <a:pt x="926879" y="150101"/>
                </a:lnTo>
                <a:lnTo>
                  <a:pt x="947711" y="187345"/>
                </a:lnTo>
                <a:lnTo>
                  <a:pt x="971901" y="189785"/>
                </a:lnTo>
                <a:lnTo>
                  <a:pt x="976258" y="188920"/>
                </a:lnTo>
                <a:lnTo>
                  <a:pt x="984034" y="186335"/>
                </a:lnTo>
                <a:lnTo>
                  <a:pt x="985788" y="185470"/>
                </a:lnTo>
                <a:lnTo>
                  <a:pt x="986636" y="185470"/>
                </a:lnTo>
                <a:lnTo>
                  <a:pt x="986636" y="165628"/>
                </a:lnTo>
                <a:lnTo>
                  <a:pt x="967575" y="165628"/>
                </a:lnTo>
                <a:lnTo>
                  <a:pt x="963248" y="163905"/>
                </a:lnTo>
                <a:lnTo>
                  <a:pt x="960646" y="161316"/>
                </a:lnTo>
                <a:lnTo>
                  <a:pt x="958044" y="157866"/>
                </a:lnTo>
                <a:lnTo>
                  <a:pt x="956319" y="152690"/>
                </a:lnTo>
                <a:lnTo>
                  <a:pt x="956319" y="86264"/>
                </a:lnTo>
                <a:close/>
              </a:path>
              <a:path w="986789" h="189865">
                <a:moveTo>
                  <a:pt x="882704" y="86264"/>
                </a:moveTo>
                <a:lnTo>
                  <a:pt x="853235" y="86264"/>
                </a:lnTo>
                <a:lnTo>
                  <a:pt x="853235" y="187197"/>
                </a:lnTo>
                <a:lnTo>
                  <a:pt x="882704" y="187197"/>
                </a:lnTo>
                <a:lnTo>
                  <a:pt x="882704" y="86264"/>
                </a:lnTo>
                <a:close/>
              </a:path>
              <a:path w="986789" h="189865">
                <a:moveTo>
                  <a:pt x="986636" y="161316"/>
                </a:moveTo>
                <a:lnTo>
                  <a:pt x="981432" y="163905"/>
                </a:lnTo>
                <a:lnTo>
                  <a:pt x="976258" y="165628"/>
                </a:lnTo>
                <a:lnTo>
                  <a:pt x="986636" y="165628"/>
                </a:lnTo>
                <a:lnTo>
                  <a:pt x="986636" y="161316"/>
                </a:lnTo>
                <a:close/>
              </a:path>
              <a:path w="986789" h="189865">
                <a:moveTo>
                  <a:pt x="986636" y="62110"/>
                </a:moveTo>
                <a:lnTo>
                  <a:pt x="832449" y="62110"/>
                </a:lnTo>
                <a:lnTo>
                  <a:pt x="832449" y="86264"/>
                </a:lnTo>
                <a:lnTo>
                  <a:pt x="986636" y="86264"/>
                </a:lnTo>
                <a:lnTo>
                  <a:pt x="986636" y="62110"/>
                </a:lnTo>
                <a:close/>
              </a:path>
              <a:path w="986789" h="189865">
                <a:moveTo>
                  <a:pt x="905216" y="0"/>
                </a:moveTo>
                <a:lnTo>
                  <a:pt x="867970" y="9488"/>
                </a:lnTo>
                <a:lnTo>
                  <a:pt x="853235" y="36230"/>
                </a:lnTo>
                <a:lnTo>
                  <a:pt x="853235" y="62110"/>
                </a:lnTo>
                <a:lnTo>
                  <a:pt x="882704" y="62110"/>
                </a:lnTo>
                <a:lnTo>
                  <a:pt x="882704" y="39680"/>
                </a:lnTo>
                <a:lnTo>
                  <a:pt x="884429" y="33642"/>
                </a:lnTo>
                <a:lnTo>
                  <a:pt x="887879" y="30192"/>
                </a:lnTo>
                <a:lnTo>
                  <a:pt x="890481" y="25877"/>
                </a:lnTo>
                <a:lnTo>
                  <a:pt x="895685" y="24153"/>
                </a:lnTo>
                <a:lnTo>
                  <a:pt x="915623" y="24153"/>
                </a:lnTo>
                <a:lnTo>
                  <a:pt x="915623" y="2585"/>
                </a:lnTo>
                <a:lnTo>
                  <a:pt x="914746" y="2585"/>
                </a:lnTo>
                <a:lnTo>
                  <a:pt x="910419" y="861"/>
                </a:lnTo>
                <a:lnTo>
                  <a:pt x="905216" y="0"/>
                </a:lnTo>
                <a:close/>
              </a:path>
              <a:path w="986789" h="189865">
                <a:moveTo>
                  <a:pt x="956319" y="25015"/>
                </a:moveTo>
                <a:lnTo>
                  <a:pt x="955442" y="25015"/>
                </a:lnTo>
                <a:lnTo>
                  <a:pt x="927727" y="33642"/>
                </a:lnTo>
                <a:lnTo>
                  <a:pt x="926879" y="34504"/>
                </a:lnTo>
                <a:lnTo>
                  <a:pt x="926879" y="62110"/>
                </a:lnTo>
                <a:lnTo>
                  <a:pt x="956319" y="62110"/>
                </a:lnTo>
                <a:lnTo>
                  <a:pt x="956319" y="25015"/>
                </a:lnTo>
                <a:close/>
              </a:path>
              <a:path w="986789" h="189865">
                <a:moveTo>
                  <a:pt x="915623" y="24153"/>
                </a:moveTo>
                <a:lnTo>
                  <a:pt x="905216" y="24153"/>
                </a:lnTo>
                <a:lnTo>
                  <a:pt x="909542" y="25015"/>
                </a:lnTo>
                <a:lnTo>
                  <a:pt x="913869" y="27603"/>
                </a:lnTo>
                <a:lnTo>
                  <a:pt x="915623" y="27603"/>
                </a:lnTo>
                <a:lnTo>
                  <a:pt x="915623" y="24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869" y="586223"/>
            <a:ext cx="291054" cy="2898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601" y="2960878"/>
            <a:ext cx="226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BB0FF"/>
                </a:solidFill>
              </a:rPr>
              <a:t>Thank</a:t>
            </a:r>
            <a:r>
              <a:rPr spc="-215" dirty="0">
                <a:solidFill>
                  <a:srgbClr val="4BB0FF"/>
                </a:solidFill>
              </a:rPr>
              <a:t> </a:t>
            </a:r>
            <a:r>
              <a:rPr spc="-20" dirty="0">
                <a:solidFill>
                  <a:srgbClr val="4BB0FF"/>
                </a:solidFill>
              </a:rPr>
              <a:t>you!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588" y="2430779"/>
            <a:ext cx="5068823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6122" y="2449829"/>
            <a:ext cx="7931784" cy="3578225"/>
          </a:xfrm>
          <a:custGeom>
            <a:avLst/>
            <a:gdLst/>
            <a:ahLst/>
            <a:cxnLst/>
            <a:rect l="l" t="t" r="r" b="b"/>
            <a:pathLst>
              <a:path w="7931784" h="3578225">
                <a:moveTo>
                  <a:pt x="7931658" y="3514344"/>
                </a:moveTo>
                <a:lnTo>
                  <a:pt x="7912608" y="3504819"/>
                </a:lnTo>
                <a:lnTo>
                  <a:pt x="7804658" y="3450844"/>
                </a:lnTo>
                <a:lnTo>
                  <a:pt x="7804658" y="3504819"/>
                </a:lnTo>
                <a:lnTo>
                  <a:pt x="73025" y="3504819"/>
                </a:lnTo>
                <a:lnTo>
                  <a:pt x="73025" y="127000"/>
                </a:lnTo>
                <a:lnTo>
                  <a:pt x="127000" y="127000"/>
                </a:lnTo>
                <a:lnTo>
                  <a:pt x="120650" y="114300"/>
                </a:lnTo>
                <a:lnTo>
                  <a:pt x="63500" y="0"/>
                </a:lnTo>
                <a:lnTo>
                  <a:pt x="0" y="127000"/>
                </a:lnTo>
                <a:lnTo>
                  <a:pt x="53975" y="127000"/>
                </a:lnTo>
                <a:lnTo>
                  <a:pt x="53975" y="3514140"/>
                </a:lnTo>
                <a:lnTo>
                  <a:pt x="63500" y="3514140"/>
                </a:lnTo>
                <a:lnTo>
                  <a:pt x="63500" y="3523869"/>
                </a:lnTo>
                <a:lnTo>
                  <a:pt x="7804658" y="3523869"/>
                </a:lnTo>
                <a:lnTo>
                  <a:pt x="7804658" y="3577856"/>
                </a:lnTo>
                <a:lnTo>
                  <a:pt x="7912608" y="3523869"/>
                </a:lnTo>
                <a:lnTo>
                  <a:pt x="7931658" y="3514344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876" y="3439971"/>
            <a:ext cx="295275" cy="153860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Inferencing</a:t>
            </a:r>
            <a:r>
              <a:rPr sz="1600" b="1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time</a:t>
            </a:r>
            <a:endParaRPr sz="1600">
              <a:latin typeface="Segoe UI Semibold"/>
              <a:cs typeface="Segoe UI Semi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0404" y="2449067"/>
            <a:ext cx="4270375" cy="3177540"/>
            <a:chOff x="2470404" y="2449067"/>
            <a:chExt cx="4270375" cy="317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0404" y="5394960"/>
              <a:ext cx="217931" cy="2316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7216" y="3432047"/>
              <a:ext cx="228600" cy="2316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2051" y="2449067"/>
              <a:ext cx="228600" cy="2331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4572" y="4413503"/>
              <a:ext cx="233172" cy="23164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767329" y="3366261"/>
            <a:ext cx="4284980" cy="295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081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Curie</a:t>
            </a:r>
            <a:endParaRPr sz="20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</a:pPr>
            <a:endParaRPr sz="20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Segoe UI Semibold"/>
              <a:cs typeface="Segoe UI Semibold"/>
            </a:endParaRPr>
          </a:p>
          <a:p>
            <a:pPr marR="518795"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Babbage</a:t>
            </a:r>
            <a:endParaRPr sz="20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</a:pPr>
            <a:endParaRPr sz="20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Ada</a:t>
            </a:r>
            <a:endParaRPr sz="20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>
              <a:latin typeface="Segoe UI Semibold"/>
              <a:cs typeface="Segoe UI Semibold"/>
            </a:endParaRPr>
          </a:p>
          <a:p>
            <a:pPr marR="5080" algn="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Capability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1107" y="524637"/>
            <a:ext cx="4173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GPT-</a:t>
            </a:r>
            <a:r>
              <a:rPr sz="3200" dirty="0"/>
              <a:t>3</a:t>
            </a:r>
            <a:r>
              <a:rPr sz="3200" spc="-90" dirty="0"/>
              <a:t> </a:t>
            </a:r>
            <a:r>
              <a:rPr sz="3200" dirty="0"/>
              <a:t>&amp;</a:t>
            </a:r>
            <a:r>
              <a:rPr sz="3200" spc="-100" dirty="0"/>
              <a:t> </a:t>
            </a:r>
            <a:r>
              <a:rPr sz="3200" spc="-70" dirty="0"/>
              <a:t>GPT-</a:t>
            </a:r>
            <a:r>
              <a:rPr sz="3200" dirty="0"/>
              <a:t>4</a:t>
            </a:r>
            <a:r>
              <a:rPr sz="3200" spc="-85" dirty="0"/>
              <a:t> </a:t>
            </a:r>
            <a:r>
              <a:rPr sz="3200" spc="-10" dirty="0">
                <a:solidFill>
                  <a:srgbClr val="50E6FF"/>
                </a:solidFill>
              </a:rPr>
              <a:t>Models</a:t>
            </a:r>
            <a:endParaRPr sz="3200"/>
          </a:p>
        </p:txBody>
      </p:sp>
      <p:grpSp>
        <p:nvGrpSpPr>
          <p:cNvPr id="11" name="object 11"/>
          <p:cNvGrpSpPr/>
          <p:nvPr/>
        </p:nvGrpSpPr>
        <p:grpSpPr>
          <a:xfrm>
            <a:off x="7054088" y="2867025"/>
            <a:ext cx="2144395" cy="2123440"/>
            <a:chOff x="7054088" y="2867025"/>
            <a:chExt cx="2144395" cy="21234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7984" y="3896105"/>
              <a:ext cx="1773555" cy="1797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9327" y="4208525"/>
              <a:ext cx="981964" cy="208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03107" y="4305808"/>
              <a:ext cx="70103" cy="179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4239" y="4810505"/>
              <a:ext cx="736980" cy="1797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54088" y="4527804"/>
              <a:ext cx="2143886" cy="2132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72020" y="2867025"/>
              <a:ext cx="772160" cy="935990"/>
            </a:xfrm>
            <a:custGeom>
              <a:avLst/>
              <a:gdLst/>
              <a:ahLst/>
              <a:cxnLst/>
              <a:rect l="l" t="t" r="r" b="b"/>
              <a:pathLst>
                <a:path w="772159" h="935989">
                  <a:moveTo>
                    <a:pt x="9144" y="0"/>
                  </a:moveTo>
                  <a:lnTo>
                    <a:pt x="0" y="25146"/>
                  </a:lnTo>
                  <a:lnTo>
                    <a:pt x="253" y="26924"/>
                  </a:lnTo>
                  <a:lnTo>
                    <a:pt x="3809" y="50419"/>
                  </a:lnTo>
                  <a:lnTo>
                    <a:pt x="10922" y="82423"/>
                  </a:lnTo>
                  <a:lnTo>
                    <a:pt x="11049" y="83185"/>
                  </a:lnTo>
                  <a:lnTo>
                    <a:pt x="25400" y="132969"/>
                  </a:lnTo>
                  <a:lnTo>
                    <a:pt x="26034" y="134620"/>
                  </a:lnTo>
                  <a:lnTo>
                    <a:pt x="64515" y="220217"/>
                  </a:lnTo>
                  <a:lnTo>
                    <a:pt x="131952" y="331724"/>
                  </a:lnTo>
                  <a:lnTo>
                    <a:pt x="132333" y="332486"/>
                  </a:lnTo>
                  <a:lnTo>
                    <a:pt x="219455" y="455549"/>
                  </a:lnTo>
                  <a:lnTo>
                    <a:pt x="328675" y="583184"/>
                  </a:lnTo>
                  <a:lnTo>
                    <a:pt x="443610" y="699515"/>
                  </a:lnTo>
                  <a:lnTo>
                    <a:pt x="444246" y="700024"/>
                  </a:lnTo>
                  <a:lnTo>
                    <a:pt x="554481" y="794638"/>
                  </a:lnTo>
                  <a:lnTo>
                    <a:pt x="555116" y="795274"/>
                  </a:lnTo>
                  <a:lnTo>
                    <a:pt x="647319" y="862583"/>
                  </a:lnTo>
                  <a:lnTo>
                    <a:pt x="647573" y="862711"/>
                  </a:lnTo>
                  <a:lnTo>
                    <a:pt x="714375" y="908050"/>
                  </a:lnTo>
                  <a:lnTo>
                    <a:pt x="714882" y="908304"/>
                  </a:lnTo>
                  <a:lnTo>
                    <a:pt x="758316" y="933831"/>
                  </a:lnTo>
                  <a:lnTo>
                    <a:pt x="760983" y="935482"/>
                  </a:lnTo>
                  <a:lnTo>
                    <a:pt x="764539" y="935482"/>
                  </a:lnTo>
                  <a:lnTo>
                    <a:pt x="767333" y="933957"/>
                  </a:lnTo>
                  <a:lnTo>
                    <a:pt x="770127" y="932307"/>
                  </a:lnTo>
                  <a:lnTo>
                    <a:pt x="771778" y="929386"/>
                  </a:lnTo>
                  <a:lnTo>
                    <a:pt x="771778" y="922908"/>
                  </a:lnTo>
                  <a:lnTo>
                    <a:pt x="770127" y="919861"/>
                  </a:lnTo>
                  <a:lnTo>
                    <a:pt x="767333" y="918337"/>
                  </a:lnTo>
                  <a:lnTo>
                    <a:pt x="724307" y="893572"/>
                  </a:lnTo>
                  <a:lnTo>
                    <a:pt x="724153" y="893572"/>
                  </a:lnTo>
                  <a:lnTo>
                    <a:pt x="657913" y="848613"/>
                  </a:lnTo>
                  <a:lnTo>
                    <a:pt x="657351" y="848232"/>
                  </a:lnTo>
                  <a:lnTo>
                    <a:pt x="568578" y="777620"/>
                  </a:lnTo>
                  <a:lnTo>
                    <a:pt x="458724" y="683260"/>
                  </a:lnTo>
                  <a:lnTo>
                    <a:pt x="458983" y="683260"/>
                  </a:lnTo>
                  <a:lnTo>
                    <a:pt x="345687" y="568833"/>
                  </a:lnTo>
                  <a:lnTo>
                    <a:pt x="237507" y="442722"/>
                  </a:lnTo>
                  <a:lnTo>
                    <a:pt x="236854" y="441960"/>
                  </a:lnTo>
                  <a:lnTo>
                    <a:pt x="150495" y="319659"/>
                  </a:lnTo>
                  <a:lnTo>
                    <a:pt x="150688" y="319659"/>
                  </a:lnTo>
                  <a:lnTo>
                    <a:pt x="85851" y="207645"/>
                  </a:lnTo>
                  <a:lnTo>
                    <a:pt x="86028" y="207645"/>
                  </a:lnTo>
                  <a:lnTo>
                    <a:pt x="49258" y="126111"/>
                  </a:lnTo>
                  <a:lnTo>
                    <a:pt x="48513" y="124460"/>
                  </a:lnTo>
                  <a:lnTo>
                    <a:pt x="48673" y="124460"/>
                  </a:lnTo>
                  <a:lnTo>
                    <a:pt x="34798" y="76326"/>
                  </a:lnTo>
                  <a:lnTo>
                    <a:pt x="28109" y="45847"/>
                  </a:lnTo>
                  <a:lnTo>
                    <a:pt x="24888" y="24891"/>
                  </a:lnTo>
                  <a:lnTo>
                    <a:pt x="24764" y="19050"/>
                  </a:lnTo>
                  <a:lnTo>
                    <a:pt x="24383" y="19050"/>
                  </a:lnTo>
                  <a:lnTo>
                    <a:pt x="24764" y="16001"/>
                  </a:lnTo>
                  <a:lnTo>
                    <a:pt x="25162" y="16001"/>
                  </a:lnTo>
                  <a:lnTo>
                    <a:pt x="26543" y="9905"/>
                  </a:lnTo>
                  <a:lnTo>
                    <a:pt x="22478" y="3301"/>
                  </a:lnTo>
                  <a:lnTo>
                    <a:pt x="9144" y="0"/>
                  </a:lnTo>
                  <a:close/>
                </a:path>
                <a:path w="772159" h="935989">
                  <a:moveTo>
                    <a:pt x="723646" y="893191"/>
                  </a:moveTo>
                  <a:lnTo>
                    <a:pt x="724153" y="893572"/>
                  </a:lnTo>
                  <a:lnTo>
                    <a:pt x="724307" y="893572"/>
                  </a:lnTo>
                  <a:lnTo>
                    <a:pt x="723646" y="893191"/>
                  </a:lnTo>
                  <a:close/>
                </a:path>
                <a:path w="772159" h="935989">
                  <a:moveTo>
                    <a:pt x="657549" y="848366"/>
                  </a:moveTo>
                  <a:lnTo>
                    <a:pt x="657859" y="848613"/>
                  </a:lnTo>
                  <a:lnTo>
                    <a:pt x="657549" y="848366"/>
                  </a:lnTo>
                  <a:close/>
                </a:path>
                <a:path w="772159" h="935989">
                  <a:moveTo>
                    <a:pt x="657380" y="848232"/>
                  </a:moveTo>
                  <a:lnTo>
                    <a:pt x="657549" y="848366"/>
                  </a:lnTo>
                  <a:lnTo>
                    <a:pt x="657380" y="848232"/>
                  </a:lnTo>
                  <a:close/>
                </a:path>
                <a:path w="772159" h="935989">
                  <a:moveTo>
                    <a:pt x="568664" y="777620"/>
                  </a:moveTo>
                  <a:lnTo>
                    <a:pt x="568959" y="777875"/>
                  </a:lnTo>
                  <a:lnTo>
                    <a:pt x="568664" y="777620"/>
                  </a:lnTo>
                  <a:close/>
                </a:path>
                <a:path w="772159" h="935989">
                  <a:moveTo>
                    <a:pt x="458983" y="683260"/>
                  </a:moveTo>
                  <a:lnTo>
                    <a:pt x="458724" y="683260"/>
                  </a:lnTo>
                  <a:lnTo>
                    <a:pt x="459485" y="683767"/>
                  </a:lnTo>
                  <a:lnTo>
                    <a:pt x="458983" y="683260"/>
                  </a:lnTo>
                  <a:close/>
                </a:path>
                <a:path w="772159" h="935989">
                  <a:moveTo>
                    <a:pt x="345058" y="568198"/>
                  </a:moveTo>
                  <a:lnTo>
                    <a:pt x="345566" y="568833"/>
                  </a:lnTo>
                  <a:lnTo>
                    <a:pt x="345058" y="568198"/>
                  </a:lnTo>
                  <a:close/>
                </a:path>
                <a:path w="772159" h="935989">
                  <a:moveTo>
                    <a:pt x="237405" y="442602"/>
                  </a:moveTo>
                  <a:close/>
                </a:path>
                <a:path w="772159" h="935989">
                  <a:moveTo>
                    <a:pt x="236951" y="441960"/>
                  </a:moveTo>
                  <a:lnTo>
                    <a:pt x="237405" y="442602"/>
                  </a:lnTo>
                  <a:lnTo>
                    <a:pt x="236951" y="441960"/>
                  </a:lnTo>
                  <a:close/>
                </a:path>
                <a:path w="772159" h="935989">
                  <a:moveTo>
                    <a:pt x="150688" y="319659"/>
                  </a:moveTo>
                  <a:lnTo>
                    <a:pt x="150495" y="319659"/>
                  </a:lnTo>
                  <a:lnTo>
                    <a:pt x="151129" y="320421"/>
                  </a:lnTo>
                  <a:lnTo>
                    <a:pt x="150688" y="319659"/>
                  </a:lnTo>
                  <a:close/>
                </a:path>
                <a:path w="772159" h="935989">
                  <a:moveTo>
                    <a:pt x="86028" y="207645"/>
                  </a:moveTo>
                  <a:lnTo>
                    <a:pt x="85851" y="207645"/>
                  </a:lnTo>
                  <a:lnTo>
                    <a:pt x="86486" y="208661"/>
                  </a:lnTo>
                  <a:lnTo>
                    <a:pt x="86028" y="207645"/>
                  </a:lnTo>
                  <a:close/>
                </a:path>
                <a:path w="772159" h="935989">
                  <a:moveTo>
                    <a:pt x="48513" y="124460"/>
                  </a:moveTo>
                  <a:lnTo>
                    <a:pt x="49149" y="126111"/>
                  </a:lnTo>
                  <a:lnTo>
                    <a:pt x="48954" y="125437"/>
                  </a:lnTo>
                  <a:lnTo>
                    <a:pt x="48513" y="124460"/>
                  </a:lnTo>
                  <a:close/>
                </a:path>
                <a:path w="772159" h="935989">
                  <a:moveTo>
                    <a:pt x="48954" y="125437"/>
                  </a:moveTo>
                  <a:lnTo>
                    <a:pt x="49149" y="126111"/>
                  </a:lnTo>
                  <a:lnTo>
                    <a:pt x="48954" y="125437"/>
                  </a:lnTo>
                  <a:close/>
                </a:path>
                <a:path w="772159" h="935989">
                  <a:moveTo>
                    <a:pt x="48673" y="124460"/>
                  </a:moveTo>
                  <a:lnTo>
                    <a:pt x="48513" y="124460"/>
                  </a:lnTo>
                  <a:lnTo>
                    <a:pt x="48954" y="125437"/>
                  </a:lnTo>
                  <a:lnTo>
                    <a:pt x="48673" y="124460"/>
                  </a:lnTo>
                  <a:close/>
                </a:path>
                <a:path w="772159" h="935989">
                  <a:moveTo>
                    <a:pt x="34882" y="76326"/>
                  </a:moveTo>
                  <a:lnTo>
                    <a:pt x="35051" y="77088"/>
                  </a:lnTo>
                  <a:lnTo>
                    <a:pt x="34882" y="76326"/>
                  </a:lnTo>
                  <a:close/>
                </a:path>
                <a:path w="772159" h="935989">
                  <a:moveTo>
                    <a:pt x="27975" y="45246"/>
                  </a:moveTo>
                  <a:lnTo>
                    <a:pt x="28066" y="45847"/>
                  </a:lnTo>
                  <a:lnTo>
                    <a:pt x="27975" y="45246"/>
                  </a:lnTo>
                  <a:close/>
                </a:path>
                <a:path w="772159" h="935989">
                  <a:moveTo>
                    <a:pt x="27951" y="45085"/>
                  </a:moveTo>
                  <a:lnTo>
                    <a:pt x="27975" y="45246"/>
                  </a:lnTo>
                  <a:lnTo>
                    <a:pt x="27951" y="45085"/>
                  </a:lnTo>
                  <a:close/>
                </a:path>
                <a:path w="772159" h="935989">
                  <a:moveTo>
                    <a:pt x="24764" y="24078"/>
                  </a:moveTo>
                  <a:lnTo>
                    <a:pt x="24764" y="24891"/>
                  </a:lnTo>
                  <a:lnTo>
                    <a:pt x="24764" y="24078"/>
                  </a:lnTo>
                  <a:close/>
                </a:path>
                <a:path w="772159" h="935989">
                  <a:moveTo>
                    <a:pt x="24764" y="23240"/>
                  </a:moveTo>
                  <a:lnTo>
                    <a:pt x="24764" y="24078"/>
                  </a:lnTo>
                  <a:lnTo>
                    <a:pt x="24764" y="23240"/>
                  </a:lnTo>
                  <a:close/>
                </a:path>
                <a:path w="772159" h="935989">
                  <a:moveTo>
                    <a:pt x="24764" y="16001"/>
                  </a:moveTo>
                  <a:lnTo>
                    <a:pt x="24383" y="19050"/>
                  </a:lnTo>
                  <a:lnTo>
                    <a:pt x="24764" y="17602"/>
                  </a:lnTo>
                  <a:lnTo>
                    <a:pt x="24764" y="16001"/>
                  </a:lnTo>
                  <a:close/>
                </a:path>
                <a:path w="772159" h="935989">
                  <a:moveTo>
                    <a:pt x="24764" y="17602"/>
                  </a:moveTo>
                  <a:lnTo>
                    <a:pt x="24383" y="19050"/>
                  </a:lnTo>
                  <a:lnTo>
                    <a:pt x="24764" y="19050"/>
                  </a:lnTo>
                  <a:lnTo>
                    <a:pt x="24764" y="17602"/>
                  </a:lnTo>
                  <a:close/>
                </a:path>
                <a:path w="772159" h="935989">
                  <a:moveTo>
                    <a:pt x="25162" y="16001"/>
                  </a:moveTo>
                  <a:lnTo>
                    <a:pt x="24764" y="16001"/>
                  </a:lnTo>
                  <a:lnTo>
                    <a:pt x="24764" y="17602"/>
                  </a:lnTo>
                  <a:lnTo>
                    <a:pt x="25162" y="16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8708" y="2870072"/>
              <a:ext cx="314325" cy="16992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13647" y="2063495"/>
            <a:ext cx="228600" cy="2331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820027" y="1917548"/>
            <a:ext cx="2842895" cy="7981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2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GPT-</a:t>
            </a:r>
            <a:r>
              <a:rPr sz="20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4</a:t>
            </a:r>
            <a:endParaRPr sz="20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Davinci</a:t>
            </a:r>
            <a:r>
              <a:rPr sz="2000" b="1" spc="-2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egoe UI Semibold"/>
                <a:cs typeface="Segoe UI Semibold"/>
              </a:rPr>
              <a:t>(&amp;</a:t>
            </a:r>
            <a:r>
              <a:rPr sz="1200" b="1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turbo)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24418" y="2539619"/>
            <a:ext cx="818515" cy="1270000"/>
            <a:chOff x="8424418" y="2539619"/>
            <a:chExt cx="818515" cy="1270000"/>
          </a:xfrm>
        </p:grpSpPr>
        <p:sp>
          <p:nvSpPr>
            <p:cNvPr id="22" name="object 22"/>
            <p:cNvSpPr/>
            <p:nvPr/>
          </p:nvSpPr>
          <p:spPr>
            <a:xfrm>
              <a:off x="8424418" y="2539618"/>
              <a:ext cx="818515" cy="1270000"/>
            </a:xfrm>
            <a:custGeom>
              <a:avLst/>
              <a:gdLst/>
              <a:ahLst/>
              <a:cxnLst/>
              <a:rect l="l" t="t" r="r" b="b"/>
              <a:pathLst>
                <a:path w="818515" h="1270000">
                  <a:moveTo>
                    <a:pt x="724916" y="30924"/>
                  </a:moveTo>
                  <a:lnTo>
                    <a:pt x="724890" y="31115"/>
                  </a:lnTo>
                  <a:lnTo>
                    <a:pt x="724916" y="30924"/>
                  </a:lnTo>
                  <a:close/>
                </a:path>
                <a:path w="818515" h="1270000">
                  <a:moveTo>
                    <a:pt x="786955" y="208127"/>
                  </a:moveTo>
                  <a:lnTo>
                    <a:pt x="786904" y="207899"/>
                  </a:lnTo>
                  <a:lnTo>
                    <a:pt x="786955" y="208127"/>
                  </a:lnTo>
                  <a:close/>
                </a:path>
                <a:path w="818515" h="1270000">
                  <a:moveTo>
                    <a:pt x="807910" y="258064"/>
                  </a:moveTo>
                  <a:lnTo>
                    <a:pt x="807593" y="257429"/>
                  </a:lnTo>
                  <a:lnTo>
                    <a:pt x="807847" y="258064"/>
                  </a:lnTo>
                  <a:close/>
                </a:path>
                <a:path w="818515" h="1270000">
                  <a:moveTo>
                    <a:pt x="817918" y="274955"/>
                  </a:moveTo>
                  <a:lnTo>
                    <a:pt x="817562" y="271272"/>
                  </a:lnTo>
                  <a:lnTo>
                    <a:pt x="817422" y="269875"/>
                  </a:lnTo>
                  <a:lnTo>
                    <a:pt x="817245" y="267970"/>
                  </a:lnTo>
                  <a:lnTo>
                    <a:pt x="814578" y="265811"/>
                  </a:lnTo>
                  <a:lnTo>
                    <a:pt x="813308" y="264795"/>
                  </a:lnTo>
                  <a:lnTo>
                    <a:pt x="813308" y="265684"/>
                  </a:lnTo>
                  <a:lnTo>
                    <a:pt x="813308" y="265811"/>
                  </a:lnTo>
                  <a:lnTo>
                    <a:pt x="813155" y="265518"/>
                  </a:lnTo>
                  <a:lnTo>
                    <a:pt x="812698" y="264604"/>
                  </a:lnTo>
                  <a:lnTo>
                    <a:pt x="813155" y="265518"/>
                  </a:lnTo>
                  <a:lnTo>
                    <a:pt x="813244" y="265684"/>
                  </a:lnTo>
                  <a:lnTo>
                    <a:pt x="813308" y="264795"/>
                  </a:lnTo>
                  <a:lnTo>
                    <a:pt x="812520" y="264147"/>
                  </a:lnTo>
                  <a:lnTo>
                    <a:pt x="812038" y="263017"/>
                  </a:lnTo>
                  <a:lnTo>
                    <a:pt x="811847" y="262763"/>
                  </a:lnTo>
                  <a:lnTo>
                    <a:pt x="811466" y="262255"/>
                  </a:lnTo>
                  <a:lnTo>
                    <a:pt x="810895" y="261493"/>
                  </a:lnTo>
                  <a:lnTo>
                    <a:pt x="809371" y="260350"/>
                  </a:lnTo>
                  <a:lnTo>
                    <a:pt x="809117" y="260146"/>
                  </a:lnTo>
                  <a:lnTo>
                    <a:pt x="809117" y="260350"/>
                  </a:lnTo>
                  <a:lnTo>
                    <a:pt x="808393" y="259537"/>
                  </a:lnTo>
                  <a:lnTo>
                    <a:pt x="808723" y="259816"/>
                  </a:lnTo>
                  <a:lnTo>
                    <a:pt x="808456" y="259588"/>
                  </a:lnTo>
                  <a:lnTo>
                    <a:pt x="809117" y="260350"/>
                  </a:lnTo>
                  <a:lnTo>
                    <a:pt x="809117" y="260146"/>
                  </a:lnTo>
                  <a:lnTo>
                    <a:pt x="808990" y="260045"/>
                  </a:lnTo>
                  <a:lnTo>
                    <a:pt x="808659" y="259461"/>
                  </a:lnTo>
                  <a:lnTo>
                    <a:pt x="808596" y="259334"/>
                  </a:lnTo>
                  <a:lnTo>
                    <a:pt x="808482" y="259207"/>
                  </a:lnTo>
                  <a:lnTo>
                    <a:pt x="808228" y="258699"/>
                  </a:lnTo>
                  <a:lnTo>
                    <a:pt x="807974" y="258191"/>
                  </a:lnTo>
                  <a:lnTo>
                    <a:pt x="807847" y="258064"/>
                  </a:lnTo>
                  <a:lnTo>
                    <a:pt x="807529" y="257429"/>
                  </a:lnTo>
                  <a:lnTo>
                    <a:pt x="807339" y="257048"/>
                  </a:lnTo>
                  <a:lnTo>
                    <a:pt x="806564" y="255752"/>
                  </a:lnTo>
                  <a:lnTo>
                    <a:pt x="805840" y="253238"/>
                  </a:lnTo>
                  <a:lnTo>
                    <a:pt x="805561" y="252222"/>
                  </a:lnTo>
                  <a:lnTo>
                    <a:pt x="804672" y="250063"/>
                  </a:lnTo>
                  <a:lnTo>
                    <a:pt x="803211" y="247269"/>
                  </a:lnTo>
                  <a:lnTo>
                    <a:pt x="802894" y="246634"/>
                  </a:lnTo>
                  <a:lnTo>
                    <a:pt x="803148" y="247269"/>
                  </a:lnTo>
                  <a:lnTo>
                    <a:pt x="797179" y="234061"/>
                  </a:lnTo>
                  <a:lnTo>
                    <a:pt x="797433" y="234569"/>
                  </a:lnTo>
                  <a:lnTo>
                    <a:pt x="797217" y="234061"/>
                  </a:lnTo>
                  <a:lnTo>
                    <a:pt x="792149" y="221488"/>
                  </a:lnTo>
                  <a:lnTo>
                    <a:pt x="792175" y="221361"/>
                  </a:lnTo>
                  <a:lnTo>
                    <a:pt x="787184" y="208661"/>
                  </a:lnTo>
                  <a:lnTo>
                    <a:pt x="786968" y="208127"/>
                  </a:lnTo>
                  <a:lnTo>
                    <a:pt x="787146" y="208661"/>
                  </a:lnTo>
                  <a:lnTo>
                    <a:pt x="786955" y="208127"/>
                  </a:lnTo>
                  <a:lnTo>
                    <a:pt x="783031" y="195326"/>
                  </a:lnTo>
                  <a:lnTo>
                    <a:pt x="782955" y="195072"/>
                  </a:lnTo>
                  <a:lnTo>
                    <a:pt x="782955" y="195326"/>
                  </a:lnTo>
                  <a:lnTo>
                    <a:pt x="772706" y="158623"/>
                  </a:lnTo>
                  <a:lnTo>
                    <a:pt x="772541" y="157988"/>
                  </a:lnTo>
                  <a:lnTo>
                    <a:pt x="772668" y="158623"/>
                  </a:lnTo>
                  <a:lnTo>
                    <a:pt x="766953" y="134112"/>
                  </a:lnTo>
                  <a:lnTo>
                    <a:pt x="767207" y="134874"/>
                  </a:lnTo>
                  <a:lnTo>
                    <a:pt x="767067" y="134112"/>
                  </a:lnTo>
                  <a:lnTo>
                    <a:pt x="754608" y="61849"/>
                  </a:lnTo>
                  <a:lnTo>
                    <a:pt x="754583" y="61595"/>
                  </a:lnTo>
                  <a:lnTo>
                    <a:pt x="754634" y="61849"/>
                  </a:lnTo>
                  <a:lnTo>
                    <a:pt x="754545" y="61214"/>
                  </a:lnTo>
                  <a:lnTo>
                    <a:pt x="749909" y="22656"/>
                  </a:lnTo>
                  <a:lnTo>
                    <a:pt x="750036" y="18161"/>
                  </a:lnTo>
                  <a:lnTo>
                    <a:pt x="749998" y="16637"/>
                  </a:lnTo>
                  <a:lnTo>
                    <a:pt x="748919" y="5080"/>
                  </a:lnTo>
                  <a:lnTo>
                    <a:pt x="742823" y="0"/>
                  </a:lnTo>
                  <a:lnTo>
                    <a:pt x="736092" y="762"/>
                  </a:lnTo>
                  <a:lnTo>
                    <a:pt x="729234" y="1397"/>
                  </a:lnTo>
                  <a:lnTo>
                    <a:pt x="724281" y="7493"/>
                  </a:lnTo>
                  <a:lnTo>
                    <a:pt x="725258" y="17843"/>
                  </a:lnTo>
                  <a:lnTo>
                    <a:pt x="725297" y="16637"/>
                  </a:lnTo>
                  <a:lnTo>
                    <a:pt x="725297" y="18161"/>
                  </a:lnTo>
                  <a:lnTo>
                    <a:pt x="725258" y="17843"/>
                  </a:lnTo>
                  <a:lnTo>
                    <a:pt x="725246" y="18161"/>
                  </a:lnTo>
                  <a:lnTo>
                    <a:pt x="724916" y="30924"/>
                  </a:lnTo>
                  <a:lnTo>
                    <a:pt x="725043" y="29972"/>
                  </a:lnTo>
                  <a:lnTo>
                    <a:pt x="724916" y="31115"/>
                  </a:lnTo>
                  <a:lnTo>
                    <a:pt x="724789" y="31877"/>
                  </a:lnTo>
                  <a:lnTo>
                    <a:pt x="720471" y="65405"/>
                  </a:lnTo>
                  <a:lnTo>
                    <a:pt x="720598" y="65024"/>
                  </a:lnTo>
                  <a:lnTo>
                    <a:pt x="712343" y="114681"/>
                  </a:lnTo>
                  <a:lnTo>
                    <a:pt x="712470" y="114173"/>
                  </a:lnTo>
                  <a:lnTo>
                    <a:pt x="696925" y="188887"/>
                  </a:lnTo>
                  <a:lnTo>
                    <a:pt x="696620" y="189865"/>
                  </a:lnTo>
                  <a:lnTo>
                    <a:pt x="658495" y="313182"/>
                  </a:lnTo>
                  <a:lnTo>
                    <a:pt x="593979" y="473964"/>
                  </a:lnTo>
                  <a:lnTo>
                    <a:pt x="508901" y="645502"/>
                  </a:lnTo>
                  <a:lnTo>
                    <a:pt x="404342" y="816876"/>
                  </a:lnTo>
                  <a:lnTo>
                    <a:pt x="404063" y="817245"/>
                  </a:lnTo>
                  <a:lnTo>
                    <a:pt x="294779" y="968425"/>
                  </a:lnTo>
                  <a:lnTo>
                    <a:pt x="294601" y="968629"/>
                  </a:lnTo>
                  <a:lnTo>
                    <a:pt x="190500" y="1087628"/>
                  </a:lnTo>
                  <a:lnTo>
                    <a:pt x="106807" y="1173099"/>
                  </a:lnTo>
                  <a:lnTo>
                    <a:pt x="107442" y="1172591"/>
                  </a:lnTo>
                  <a:lnTo>
                    <a:pt x="44577" y="1225677"/>
                  </a:lnTo>
                  <a:lnTo>
                    <a:pt x="1524" y="1254633"/>
                  </a:lnTo>
                  <a:lnTo>
                    <a:pt x="0" y="1257681"/>
                  </a:lnTo>
                  <a:lnTo>
                    <a:pt x="508" y="1264158"/>
                  </a:lnTo>
                  <a:lnTo>
                    <a:pt x="2413" y="1266952"/>
                  </a:lnTo>
                  <a:lnTo>
                    <a:pt x="8255" y="1269746"/>
                  </a:lnTo>
                  <a:lnTo>
                    <a:pt x="11684" y="1269492"/>
                  </a:lnTo>
                  <a:lnTo>
                    <a:pt x="14351" y="1267714"/>
                  </a:lnTo>
                  <a:lnTo>
                    <a:pt x="55245" y="1239647"/>
                  </a:lnTo>
                  <a:lnTo>
                    <a:pt x="55880" y="1239139"/>
                  </a:lnTo>
                  <a:lnTo>
                    <a:pt x="72377" y="1225169"/>
                  </a:lnTo>
                  <a:lnTo>
                    <a:pt x="118745" y="1185926"/>
                  </a:lnTo>
                  <a:lnTo>
                    <a:pt x="119126" y="1185672"/>
                  </a:lnTo>
                  <a:lnTo>
                    <a:pt x="132943" y="1172591"/>
                  </a:lnTo>
                  <a:lnTo>
                    <a:pt x="206502" y="1102995"/>
                  </a:lnTo>
                  <a:lnTo>
                    <a:pt x="207264" y="1102233"/>
                  </a:lnTo>
                  <a:lnTo>
                    <a:pt x="220484" y="1087120"/>
                  </a:lnTo>
                  <a:lnTo>
                    <a:pt x="312039" y="982472"/>
                  </a:lnTo>
                  <a:lnTo>
                    <a:pt x="322592" y="967867"/>
                  </a:lnTo>
                  <a:lnTo>
                    <a:pt x="422656" y="829437"/>
                  </a:lnTo>
                  <a:lnTo>
                    <a:pt x="423164" y="828802"/>
                  </a:lnTo>
                  <a:lnTo>
                    <a:pt x="430669" y="816483"/>
                  </a:lnTo>
                  <a:lnTo>
                    <a:pt x="528193" y="656463"/>
                  </a:lnTo>
                  <a:lnTo>
                    <a:pt x="528701" y="655574"/>
                  </a:lnTo>
                  <a:lnTo>
                    <a:pt x="533984" y="644906"/>
                  </a:lnTo>
                  <a:lnTo>
                    <a:pt x="614299" y="483108"/>
                  </a:lnTo>
                  <a:lnTo>
                    <a:pt x="618426" y="473202"/>
                  </a:lnTo>
                  <a:lnTo>
                    <a:pt x="681736" y="321691"/>
                  </a:lnTo>
                  <a:lnTo>
                    <a:pt x="682117" y="320548"/>
                  </a:lnTo>
                  <a:lnTo>
                    <a:pt x="684657" y="312293"/>
                  </a:lnTo>
                  <a:lnTo>
                    <a:pt x="720598" y="195961"/>
                  </a:lnTo>
                  <a:lnTo>
                    <a:pt x="720979" y="194818"/>
                  </a:lnTo>
                  <a:lnTo>
                    <a:pt x="722236" y="188722"/>
                  </a:lnTo>
                  <a:lnTo>
                    <a:pt x="736727" y="119126"/>
                  </a:lnTo>
                  <a:lnTo>
                    <a:pt x="736854" y="118618"/>
                  </a:lnTo>
                  <a:lnTo>
                    <a:pt x="737577" y="114173"/>
                  </a:lnTo>
                  <a:lnTo>
                    <a:pt x="738035" y="111353"/>
                  </a:lnTo>
                  <a:lnTo>
                    <a:pt x="742823" y="139065"/>
                  </a:lnTo>
                  <a:lnTo>
                    <a:pt x="742950" y="139700"/>
                  </a:lnTo>
                  <a:lnTo>
                    <a:pt x="748538" y="164084"/>
                  </a:lnTo>
                  <a:lnTo>
                    <a:pt x="748665" y="164719"/>
                  </a:lnTo>
                  <a:lnTo>
                    <a:pt x="759206" y="202057"/>
                  </a:lnTo>
                  <a:lnTo>
                    <a:pt x="759333" y="202311"/>
                  </a:lnTo>
                  <a:lnTo>
                    <a:pt x="763524" y="216027"/>
                  </a:lnTo>
                  <a:lnTo>
                    <a:pt x="763778" y="216916"/>
                  </a:lnTo>
                  <a:lnTo>
                    <a:pt x="769112" y="230505"/>
                  </a:lnTo>
                  <a:lnTo>
                    <a:pt x="774700" y="244348"/>
                  </a:lnTo>
                  <a:lnTo>
                    <a:pt x="780669" y="257429"/>
                  </a:lnTo>
                  <a:lnTo>
                    <a:pt x="780986" y="258191"/>
                  </a:lnTo>
                  <a:lnTo>
                    <a:pt x="782180" y="260515"/>
                  </a:lnTo>
                  <a:lnTo>
                    <a:pt x="782980" y="263017"/>
                  </a:lnTo>
                  <a:lnTo>
                    <a:pt x="783437" y="264604"/>
                  </a:lnTo>
                  <a:lnTo>
                    <a:pt x="783526" y="264795"/>
                  </a:lnTo>
                  <a:lnTo>
                    <a:pt x="785050" y="267601"/>
                  </a:lnTo>
                  <a:lnTo>
                    <a:pt x="784733" y="267081"/>
                  </a:lnTo>
                  <a:lnTo>
                    <a:pt x="785622" y="268859"/>
                  </a:lnTo>
                  <a:lnTo>
                    <a:pt x="787184" y="271741"/>
                  </a:lnTo>
                  <a:lnTo>
                    <a:pt x="787400" y="272288"/>
                  </a:lnTo>
                  <a:lnTo>
                    <a:pt x="787717" y="272796"/>
                  </a:lnTo>
                  <a:lnTo>
                    <a:pt x="789178" y="275082"/>
                  </a:lnTo>
                  <a:lnTo>
                    <a:pt x="790067" y="276098"/>
                  </a:lnTo>
                  <a:lnTo>
                    <a:pt x="791730" y="277774"/>
                  </a:lnTo>
                  <a:lnTo>
                    <a:pt x="792353" y="278892"/>
                  </a:lnTo>
                  <a:lnTo>
                    <a:pt x="795020" y="281813"/>
                  </a:lnTo>
                  <a:lnTo>
                    <a:pt x="796163" y="282829"/>
                  </a:lnTo>
                  <a:lnTo>
                    <a:pt x="801497" y="287147"/>
                  </a:lnTo>
                  <a:lnTo>
                    <a:pt x="809244" y="286385"/>
                  </a:lnTo>
                  <a:lnTo>
                    <a:pt x="813562" y="281051"/>
                  </a:lnTo>
                  <a:lnTo>
                    <a:pt x="814959" y="279400"/>
                  </a:lnTo>
                  <a:lnTo>
                    <a:pt x="817892" y="275971"/>
                  </a:lnTo>
                  <a:lnTo>
                    <a:pt x="817918" y="27495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54643" y="2546731"/>
              <a:ext cx="226822" cy="165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Large</a:t>
            </a:r>
            <a:r>
              <a:rPr sz="3200" spc="-135" dirty="0"/>
              <a:t> </a:t>
            </a:r>
            <a:r>
              <a:rPr sz="3200" spc="-50" dirty="0"/>
              <a:t>Language</a:t>
            </a:r>
            <a:r>
              <a:rPr sz="3200" spc="-145" dirty="0"/>
              <a:t> </a:t>
            </a:r>
            <a:r>
              <a:rPr sz="3200" spc="-10" dirty="0"/>
              <a:t>Models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93239" y="1414729"/>
            <a:ext cx="8771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9105" algn="l"/>
              </a:tabLst>
            </a:pPr>
            <a:r>
              <a:rPr sz="2400" spc="-10" dirty="0">
                <a:solidFill>
                  <a:srgbClr val="50E6FF"/>
                </a:solidFill>
                <a:latin typeface="Segoe UI"/>
                <a:cs typeface="Segoe UI"/>
              </a:rPr>
              <a:t>Typical</a:t>
            </a:r>
            <a:r>
              <a:rPr sz="2400" spc="-2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50E6FF"/>
                </a:solidFill>
                <a:latin typeface="Segoe UI"/>
                <a:cs typeface="Segoe UI"/>
              </a:rPr>
              <a:t>ML</a:t>
            </a:r>
            <a:r>
              <a:rPr sz="2400" spc="-6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50E6FF"/>
                </a:solidFill>
                <a:latin typeface="Segoe UI"/>
                <a:cs typeface="Segoe UI"/>
              </a:rPr>
              <a:t>for</a:t>
            </a:r>
            <a:r>
              <a:rPr sz="2400" spc="-5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50E6FF"/>
                </a:solidFill>
                <a:latin typeface="Segoe UI"/>
                <a:cs typeface="Segoe UI"/>
              </a:rPr>
              <a:t>NLP</a:t>
            </a:r>
            <a:r>
              <a:rPr sz="2400" dirty="0">
                <a:solidFill>
                  <a:srgbClr val="50E6FF"/>
                </a:solidFill>
                <a:latin typeface="Segoe UI"/>
                <a:cs typeface="Segoe UI"/>
              </a:rPr>
              <a:t>	Large</a:t>
            </a:r>
            <a:r>
              <a:rPr sz="2400" spc="-70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50E6FF"/>
                </a:solidFill>
                <a:latin typeface="Segoe UI"/>
                <a:cs typeface="Segoe UI"/>
              </a:rPr>
              <a:t>Language</a:t>
            </a:r>
            <a:r>
              <a:rPr sz="2400" spc="-75" dirty="0">
                <a:solidFill>
                  <a:srgbClr val="50E6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50E6FF"/>
                </a:solidFill>
                <a:latin typeface="Segoe UI"/>
                <a:cs typeface="Segoe UI"/>
              </a:rPr>
              <a:t>Models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2508" y="5420779"/>
            <a:ext cx="2595245" cy="490220"/>
            <a:chOff x="1532508" y="5420779"/>
            <a:chExt cx="2595245" cy="490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508" y="5420779"/>
              <a:ext cx="2594864" cy="2728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281" y="5725579"/>
              <a:ext cx="2197832" cy="18503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8971" y="6024930"/>
            <a:ext cx="3149612" cy="2783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5094" y="5140071"/>
            <a:ext cx="332739" cy="7139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5652" y="5661113"/>
            <a:ext cx="3160033" cy="2501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1759" y="5971362"/>
            <a:ext cx="4993513" cy="2407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41275" y="5074030"/>
            <a:ext cx="121190" cy="46532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29055" y="2548127"/>
            <a:ext cx="4462780" cy="546100"/>
            <a:chOff x="829055" y="2548127"/>
            <a:chExt cx="4462780" cy="546100"/>
          </a:xfrm>
        </p:grpSpPr>
        <p:sp>
          <p:nvSpPr>
            <p:cNvPr id="13" name="object 13"/>
            <p:cNvSpPr/>
            <p:nvPr/>
          </p:nvSpPr>
          <p:spPr>
            <a:xfrm>
              <a:off x="2162555" y="2548127"/>
              <a:ext cx="1231900" cy="546100"/>
            </a:xfrm>
            <a:custGeom>
              <a:avLst/>
              <a:gdLst/>
              <a:ahLst/>
              <a:cxnLst/>
              <a:rect l="l" t="t" r="r" b="b"/>
              <a:pathLst>
                <a:path w="1231900" h="546100">
                  <a:moveTo>
                    <a:pt x="1231392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231392" y="545591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372" y="2625216"/>
              <a:ext cx="873632" cy="152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8272" y="2870834"/>
              <a:ext cx="667131" cy="1959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43883" y="2548127"/>
              <a:ext cx="1647825" cy="546100"/>
            </a:xfrm>
            <a:custGeom>
              <a:avLst/>
              <a:gdLst/>
              <a:ahLst/>
              <a:cxnLst/>
              <a:rect l="l" t="t" r="r" b="b"/>
              <a:pathLst>
                <a:path w="1647825" h="546100">
                  <a:moveTo>
                    <a:pt x="1647443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647443" y="545591"/>
                  </a:lnTo>
                  <a:lnTo>
                    <a:pt x="1647443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7629" y="2744977"/>
              <a:ext cx="1133729" cy="1545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9055" y="2548127"/>
              <a:ext cx="1083945" cy="546100"/>
            </a:xfrm>
            <a:custGeom>
              <a:avLst/>
              <a:gdLst/>
              <a:ahLst/>
              <a:cxnLst/>
              <a:rect l="l" t="t" r="r" b="b"/>
              <a:pathLst>
                <a:path w="1083945" h="546100">
                  <a:moveTo>
                    <a:pt x="1083564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083564" y="545591"/>
                  </a:lnTo>
                  <a:lnTo>
                    <a:pt x="1083564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263" y="2625216"/>
              <a:ext cx="664933" cy="152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9995" y="2877184"/>
              <a:ext cx="384263" cy="1442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2619" y="2782823"/>
              <a:ext cx="250062" cy="76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3948" y="2782823"/>
              <a:ext cx="250062" cy="762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29055" y="3250692"/>
            <a:ext cx="4462780" cy="547370"/>
            <a:chOff x="829055" y="3250692"/>
            <a:chExt cx="4462780" cy="547370"/>
          </a:xfrm>
        </p:grpSpPr>
        <p:sp>
          <p:nvSpPr>
            <p:cNvPr id="24" name="object 24"/>
            <p:cNvSpPr/>
            <p:nvPr/>
          </p:nvSpPr>
          <p:spPr>
            <a:xfrm>
              <a:off x="2162555" y="3250692"/>
              <a:ext cx="1231900" cy="547370"/>
            </a:xfrm>
            <a:custGeom>
              <a:avLst/>
              <a:gdLst/>
              <a:ahLst/>
              <a:cxnLst/>
              <a:rect l="l" t="t" r="r" b="b"/>
              <a:pathLst>
                <a:path w="1231900" h="547370">
                  <a:moveTo>
                    <a:pt x="1231392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231392" y="547116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41372" y="3328289"/>
              <a:ext cx="873632" cy="1525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8272" y="3574034"/>
              <a:ext cx="667131" cy="1958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43883" y="3250692"/>
              <a:ext cx="1647825" cy="547370"/>
            </a:xfrm>
            <a:custGeom>
              <a:avLst/>
              <a:gdLst/>
              <a:ahLst/>
              <a:cxnLst/>
              <a:rect l="l" t="t" r="r" b="b"/>
              <a:pathLst>
                <a:path w="1647825" h="547370">
                  <a:moveTo>
                    <a:pt x="1647443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647443" y="547116"/>
                  </a:lnTo>
                  <a:lnTo>
                    <a:pt x="1647443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66820" y="3452114"/>
              <a:ext cx="1406270" cy="1958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29055" y="3250692"/>
              <a:ext cx="1083945" cy="547370"/>
            </a:xfrm>
            <a:custGeom>
              <a:avLst/>
              <a:gdLst/>
              <a:ahLst/>
              <a:cxnLst/>
              <a:rect l="l" t="t" r="r" b="b"/>
              <a:pathLst>
                <a:path w="1083945" h="547370">
                  <a:moveTo>
                    <a:pt x="1083564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083564" y="547116"/>
                  </a:lnTo>
                  <a:lnTo>
                    <a:pt x="1083564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8263" y="3328289"/>
              <a:ext cx="664933" cy="15252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9995" y="3580257"/>
              <a:ext cx="384263" cy="1443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2619" y="3485388"/>
              <a:ext cx="250062" cy="76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3948" y="3485388"/>
              <a:ext cx="250062" cy="76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829055" y="4433315"/>
            <a:ext cx="4462780" cy="547370"/>
            <a:chOff x="829055" y="4433315"/>
            <a:chExt cx="4462780" cy="547370"/>
          </a:xfrm>
        </p:grpSpPr>
        <p:sp>
          <p:nvSpPr>
            <p:cNvPr id="35" name="object 35"/>
            <p:cNvSpPr/>
            <p:nvPr/>
          </p:nvSpPr>
          <p:spPr>
            <a:xfrm>
              <a:off x="2162555" y="4433315"/>
              <a:ext cx="1231900" cy="547370"/>
            </a:xfrm>
            <a:custGeom>
              <a:avLst/>
              <a:gdLst/>
              <a:ahLst/>
              <a:cxnLst/>
              <a:rect l="l" t="t" r="r" b="b"/>
              <a:pathLst>
                <a:path w="1231900" h="547370">
                  <a:moveTo>
                    <a:pt x="1231392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231392" y="547116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372" y="4510912"/>
              <a:ext cx="873632" cy="1524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8272" y="4756530"/>
              <a:ext cx="667131" cy="19596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643883" y="4433315"/>
              <a:ext cx="1647825" cy="547370"/>
            </a:xfrm>
            <a:custGeom>
              <a:avLst/>
              <a:gdLst/>
              <a:ahLst/>
              <a:cxnLst/>
              <a:rect l="l" t="t" r="r" b="b"/>
              <a:pathLst>
                <a:path w="1647825" h="547370">
                  <a:moveTo>
                    <a:pt x="1647443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647443" y="547116"/>
                  </a:lnTo>
                  <a:lnTo>
                    <a:pt x="1647443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08857" y="4634610"/>
              <a:ext cx="1315465" cy="15062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29055" y="4433315"/>
              <a:ext cx="1083945" cy="547370"/>
            </a:xfrm>
            <a:custGeom>
              <a:avLst/>
              <a:gdLst/>
              <a:ahLst/>
              <a:cxnLst/>
              <a:rect l="l" t="t" r="r" b="b"/>
              <a:pathLst>
                <a:path w="1083945" h="547370">
                  <a:moveTo>
                    <a:pt x="1083564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083564" y="547116"/>
                  </a:lnTo>
                  <a:lnTo>
                    <a:pt x="1083564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8263" y="4510912"/>
              <a:ext cx="664933" cy="1524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9995" y="4762880"/>
              <a:ext cx="384263" cy="14427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2619" y="4668011"/>
              <a:ext cx="250062" cy="762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3948" y="4668011"/>
              <a:ext cx="250062" cy="76200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69920" y="4165727"/>
            <a:ext cx="151765" cy="27686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6711695" y="2548127"/>
            <a:ext cx="4462780" cy="2432685"/>
            <a:chOff x="6711695" y="2548127"/>
            <a:chExt cx="4462780" cy="2432685"/>
          </a:xfrm>
        </p:grpSpPr>
        <p:sp>
          <p:nvSpPr>
            <p:cNvPr id="47" name="object 47"/>
            <p:cNvSpPr/>
            <p:nvPr/>
          </p:nvSpPr>
          <p:spPr>
            <a:xfrm>
              <a:off x="9526523" y="2548127"/>
              <a:ext cx="1647825" cy="546100"/>
            </a:xfrm>
            <a:custGeom>
              <a:avLst/>
              <a:gdLst/>
              <a:ahLst/>
              <a:cxnLst/>
              <a:rect l="l" t="t" r="r" b="b"/>
              <a:pathLst>
                <a:path w="1647825" h="546100">
                  <a:moveTo>
                    <a:pt x="1647444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647444" y="545591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80269" y="2744977"/>
              <a:ext cx="1133602" cy="15455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11695" y="2548127"/>
              <a:ext cx="1083945" cy="2425065"/>
            </a:xfrm>
            <a:custGeom>
              <a:avLst/>
              <a:gdLst/>
              <a:ahLst/>
              <a:cxnLst/>
              <a:rect l="l" t="t" r="r" b="b"/>
              <a:pathLst>
                <a:path w="1083945" h="2425065">
                  <a:moveTo>
                    <a:pt x="1083563" y="0"/>
                  </a:moveTo>
                  <a:lnTo>
                    <a:pt x="0" y="0"/>
                  </a:lnTo>
                  <a:lnTo>
                    <a:pt x="0" y="2424684"/>
                  </a:lnTo>
                  <a:lnTo>
                    <a:pt x="1083563" y="2424684"/>
                  </a:lnTo>
                  <a:lnTo>
                    <a:pt x="1083563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16978" y="3442716"/>
              <a:ext cx="872490" cy="1524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62596" y="3694683"/>
              <a:ext cx="384301" cy="14427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74433" y="3938524"/>
              <a:ext cx="957326" cy="18961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76587" y="2782823"/>
              <a:ext cx="250062" cy="76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045195" y="2548127"/>
              <a:ext cx="1231900" cy="2425065"/>
            </a:xfrm>
            <a:custGeom>
              <a:avLst/>
              <a:gdLst/>
              <a:ahLst/>
              <a:cxnLst/>
              <a:rect l="l" t="t" r="r" b="b"/>
              <a:pathLst>
                <a:path w="1231900" h="2425065">
                  <a:moveTo>
                    <a:pt x="1231392" y="0"/>
                  </a:moveTo>
                  <a:lnTo>
                    <a:pt x="0" y="0"/>
                  </a:lnTo>
                  <a:lnTo>
                    <a:pt x="0" y="2424684"/>
                  </a:lnTo>
                  <a:lnTo>
                    <a:pt x="1231392" y="2424684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32799" y="3207004"/>
              <a:ext cx="464820" cy="1896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40775" y="3450844"/>
              <a:ext cx="848868" cy="18961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391651" y="3686555"/>
              <a:ext cx="539876" cy="1524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309990" y="3932300"/>
              <a:ext cx="687197" cy="19583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47912" y="4164330"/>
              <a:ext cx="423925" cy="19227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526523" y="3250691"/>
              <a:ext cx="1647825" cy="547370"/>
            </a:xfrm>
            <a:custGeom>
              <a:avLst/>
              <a:gdLst/>
              <a:ahLst/>
              <a:cxnLst/>
              <a:rect l="l" t="t" r="r" b="b"/>
              <a:pathLst>
                <a:path w="1647825" h="547370">
                  <a:moveTo>
                    <a:pt x="1647444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647444" y="547116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649332" y="3452113"/>
              <a:ext cx="1406271" cy="19583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95259" y="3721608"/>
              <a:ext cx="250063" cy="762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9526523" y="4433316"/>
              <a:ext cx="1647825" cy="547370"/>
            </a:xfrm>
            <a:custGeom>
              <a:avLst/>
              <a:gdLst/>
              <a:ahLst/>
              <a:cxnLst/>
              <a:rect l="l" t="t" r="r" b="b"/>
              <a:pathLst>
                <a:path w="1647825" h="547370">
                  <a:moveTo>
                    <a:pt x="1647444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1647444" y="547116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91496" y="4634610"/>
              <a:ext cx="1315338" cy="15062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76587" y="3486911"/>
              <a:ext cx="250062" cy="762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274680" y="4191507"/>
              <a:ext cx="151892" cy="276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76587" y="4646676"/>
              <a:ext cx="250062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0335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LLMs</a:t>
            </a:r>
            <a:r>
              <a:rPr sz="3200" spc="-180" dirty="0"/>
              <a:t> </a:t>
            </a:r>
            <a:r>
              <a:rPr sz="3200" spc="-20" dirty="0"/>
              <a:t>can</a:t>
            </a:r>
            <a:r>
              <a:rPr sz="3200" spc="-160" dirty="0"/>
              <a:t> </a:t>
            </a:r>
            <a:r>
              <a:rPr sz="3200" spc="-35" dirty="0"/>
              <a:t>also</a:t>
            </a:r>
            <a:r>
              <a:rPr sz="3200" spc="-140" dirty="0"/>
              <a:t> </a:t>
            </a:r>
            <a:r>
              <a:rPr sz="3200" spc="-75" dirty="0"/>
              <a:t>“generate</a:t>
            </a:r>
            <a:r>
              <a:rPr sz="3200" spc="-145" dirty="0"/>
              <a:t> </a:t>
            </a:r>
            <a:r>
              <a:rPr sz="3200" spc="-10" dirty="0"/>
              <a:t>things”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235451" y="4509515"/>
            <a:ext cx="1990725" cy="546100"/>
            <a:chOff x="3235451" y="4509515"/>
            <a:chExt cx="1990725" cy="546100"/>
          </a:xfrm>
        </p:grpSpPr>
        <p:sp>
          <p:nvSpPr>
            <p:cNvPr id="4" name="object 4"/>
            <p:cNvSpPr/>
            <p:nvPr/>
          </p:nvSpPr>
          <p:spPr>
            <a:xfrm>
              <a:off x="3235451" y="4509515"/>
              <a:ext cx="1990725" cy="546100"/>
            </a:xfrm>
            <a:custGeom>
              <a:avLst/>
              <a:gdLst/>
              <a:ahLst/>
              <a:cxnLst/>
              <a:rect l="l" t="t" r="r" b="b"/>
              <a:pathLst>
                <a:path w="1990725" h="546100">
                  <a:moveTo>
                    <a:pt x="1990344" y="0"/>
                  </a:moveTo>
                  <a:lnTo>
                    <a:pt x="0" y="0"/>
                  </a:lnTo>
                  <a:lnTo>
                    <a:pt x="0" y="545592"/>
                  </a:lnTo>
                  <a:lnTo>
                    <a:pt x="1990344" y="545592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8092" y="4586604"/>
              <a:ext cx="1385443" cy="152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107" y="4830444"/>
              <a:ext cx="895222" cy="1524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336292" y="3081527"/>
            <a:ext cx="1231900" cy="1047115"/>
            <a:chOff x="2336292" y="3081527"/>
            <a:chExt cx="1231900" cy="1047115"/>
          </a:xfrm>
        </p:grpSpPr>
        <p:sp>
          <p:nvSpPr>
            <p:cNvPr id="8" name="object 8"/>
            <p:cNvSpPr/>
            <p:nvPr/>
          </p:nvSpPr>
          <p:spPr>
            <a:xfrm>
              <a:off x="2336292" y="3081527"/>
              <a:ext cx="1231900" cy="1047115"/>
            </a:xfrm>
            <a:custGeom>
              <a:avLst/>
              <a:gdLst/>
              <a:ahLst/>
              <a:cxnLst/>
              <a:rect l="l" t="t" r="r" b="b"/>
              <a:pathLst>
                <a:path w="1231900" h="1047114">
                  <a:moveTo>
                    <a:pt x="1231392" y="0"/>
                  </a:moveTo>
                  <a:lnTo>
                    <a:pt x="0" y="0"/>
                  </a:lnTo>
                  <a:lnTo>
                    <a:pt x="0" y="1046988"/>
                  </a:lnTo>
                  <a:lnTo>
                    <a:pt x="1231392" y="1046988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912" y="3296157"/>
              <a:ext cx="464819" cy="1896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2888" y="3539997"/>
              <a:ext cx="848867" cy="1896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3764" y="3775709"/>
              <a:ext cx="539877" cy="1524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9847" y="2389632"/>
            <a:ext cx="781812" cy="7818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0185" y="3286759"/>
            <a:ext cx="699135" cy="37083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339071" y="4983479"/>
            <a:ext cx="2194560" cy="547370"/>
            <a:chOff x="9339071" y="4983479"/>
            <a:chExt cx="2194560" cy="547370"/>
          </a:xfrm>
        </p:grpSpPr>
        <p:sp>
          <p:nvSpPr>
            <p:cNvPr id="15" name="object 15"/>
            <p:cNvSpPr/>
            <p:nvPr/>
          </p:nvSpPr>
          <p:spPr>
            <a:xfrm>
              <a:off x="9339071" y="4983479"/>
              <a:ext cx="2194560" cy="547370"/>
            </a:xfrm>
            <a:custGeom>
              <a:avLst/>
              <a:gdLst/>
              <a:ahLst/>
              <a:cxnLst/>
              <a:rect l="l" t="t" r="r" b="b"/>
              <a:pathLst>
                <a:path w="2194559" h="547370">
                  <a:moveTo>
                    <a:pt x="2194560" y="0"/>
                  </a:moveTo>
                  <a:lnTo>
                    <a:pt x="0" y="0"/>
                  </a:lnTo>
                  <a:lnTo>
                    <a:pt x="0" y="547116"/>
                  </a:lnTo>
                  <a:lnTo>
                    <a:pt x="2194560" y="547116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6C1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6360" y="5060695"/>
              <a:ext cx="1384300" cy="1761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6017" y="5304535"/>
              <a:ext cx="1932232" cy="19773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29828" y="2912364"/>
            <a:ext cx="1231900" cy="1047115"/>
            <a:chOff x="8529828" y="2912364"/>
            <a:chExt cx="1231900" cy="1047115"/>
          </a:xfrm>
        </p:grpSpPr>
        <p:sp>
          <p:nvSpPr>
            <p:cNvPr id="19" name="object 19"/>
            <p:cNvSpPr/>
            <p:nvPr/>
          </p:nvSpPr>
          <p:spPr>
            <a:xfrm>
              <a:off x="8529828" y="2912364"/>
              <a:ext cx="1231900" cy="1047115"/>
            </a:xfrm>
            <a:custGeom>
              <a:avLst/>
              <a:gdLst/>
              <a:ahLst/>
              <a:cxnLst/>
              <a:rect l="l" t="t" r="r" b="b"/>
              <a:pathLst>
                <a:path w="1231900" h="1047114">
                  <a:moveTo>
                    <a:pt x="1231392" y="0"/>
                  </a:moveTo>
                  <a:lnTo>
                    <a:pt x="0" y="0"/>
                  </a:lnTo>
                  <a:lnTo>
                    <a:pt x="0" y="1046988"/>
                  </a:lnTo>
                  <a:lnTo>
                    <a:pt x="1231392" y="1046988"/>
                  </a:lnTo>
                  <a:lnTo>
                    <a:pt x="1231392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8194" y="3126359"/>
              <a:ext cx="464820" cy="1896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6170" y="3370199"/>
              <a:ext cx="848868" cy="1896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77046" y="3605911"/>
              <a:ext cx="539750" cy="15240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53070" y="2714625"/>
            <a:ext cx="750697" cy="78016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9920985" y="3452748"/>
            <a:ext cx="528320" cy="518159"/>
            <a:chOff x="9920985" y="3452748"/>
            <a:chExt cx="528320" cy="518159"/>
          </a:xfrm>
        </p:grpSpPr>
        <p:sp>
          <p:nvSpPr>
            <p:cNvPr id="25" name="object 25"/>
            <p:cNvSpPr/>
            <p:nvPr/>
          </p:nvSpPr>
          <p:spPr>
            <a:xfrm>
              <a:off x="9920985" y="3452748"/>
              <a:ext cx="504825" cy="518159"/>
            </a:xfrm>
            <a:custGeom>
              <a:avLst/>
              <a:gdLst/>
              <a:ahLst/>
              <a:cxnLst/>
              <a:rect l="l" t="t" r="r" b="b"/>
              <a:pathLst>
                <a:path w="504825" h="518160">
                  <a:moveTo>
                    <a:pt x="479679" y="504613"/>
                  </a:moveTo>
                  <a:lnTo>
                    <a:pt x="479679" y="512444"/>
                  </a:lnTo>
                  <a:lnTo>
                    <a:pt x="485267" y="518032"/>
                  </a:lnTo>
                  <a:lnTo>
                    <a:pt x="498983" y="518032"/>
                  </a:lnTo>
                  <a:lnTo>
                    <a:pt x="504444" y="512444"/>
                  </a:lnTo>
                  <a:lnTo>
                    <a:pt x="504444" y="505968"/>
                  </a:lnTo>
                  <a:lnTo>
                    <a:pt x="479933" y="505968"/>
                  </a:lnTo>
                  <a:lnTo>
                    <a:pt x="479679" y="504613"/>
                  </a:lnTo>
                  <a:close/>
                </a:path>
                <a:path w="504825" h="518160">
                  <a:moveTo>
                    <a:pt x="479679" y="503808"/>
                  </a:moveTo>
                  <a:lnTo>
                    <a:pt x="479679" y="504613"/>
                  </a:lnTo>
                  <a:lnTo>
                    <a:pt x="479933" y="505968"/>
                  </a:lnTo>
                  <a:lnTo>
                    <a:pt x="479679" y="503808"/>
                  </a:lnTo>
                  <a:close/>
                </a:path>
                <a:path w="504825" h="518160">
                  <a:moveTo>
                    <a:pt x="504444" y="503808"/>
                  </a:moveTo>
                  <a:lnTo>
                    <a:pt x="479679" y="503808"/>
                  </a:lnTo>
                  <a:lnTo>
                    <a:pt x="479933" y="505968"/>
                  </a:lnTo>
                  <a:lnTo>
                    <a:pt x="504444" y="505968"/>
                  </a:lnTo>
                  <a:lnTo>
                    <a:pt x="504444" y="503808"/>
                  </a:lnTo>
                  <a:close/>
                </a:path>
                <a:path w="504825" h="518160">
                  <a:moveTo>
                    <a:pt x="503983" y="499871"/>
                  </a:moveTo>
                  <a:lnTo>
                    <a:pt x="478790" y="499871"/>
                  </a:lnTo>
                  <a:lnTo>
                    <a:pt x="479171" y="501523"/>
                  </a:lnTo>
                  <a:lnTo>
                    <a:pt x="479679" y="504613"/>
                  </a:lnTo>
                  <a:lnTo>
                    <a:pt x="479679" y="503808"/>
                  </a:lnTo>
                  <a:lnTo>
                    <a:pt x="504444" y="503808"/>
                  </a:lnTo>
                  <a:lnTo>
                    <a:pt x="504317" y="501650"/>
                  </a:lnTo>
                  <a:lnTo>
                    <a:pt x="503983" y="499871"/>
                  </a:lnTo>
                  <a:close/>
                </a:path>
                <a:path w="504825" h="518160">
                  <a:moveTo>
                    <a:pt x="478988" y="500928"/>
                  </a:moveTo>
                  <a:lnTo>
                    <a:pt x="479099" y="501523"/>
                  </a:lnTo>
                  <a:lnTo>
                    <a:pt x="478988" y="500928"/>
                  </a:lnTo>
                  <a:close/>
                </a:path>
                <a:path w="504825" h="518160">
                  <a:moveTo>
                    <a:pt x="478790" y="499871"/>
                  </a:moveTo>
                  <a:lnTo>
                    <a:pt x="478988" y="500928"/>
                  </a:lnTo>
                  <a:lnTo>
                    <a:pt x="479171" y="501523"/>
                  </a:lnTo>
                  <a:lnTo>
                    <a:pt x="478790" y="499871"/>
                  </a:lnTo>
                  <a:close/>
                </a:path>
                <a:path w="504825" h="518160">
                  <a:moveTo>
                    <a:pt x="500463" y="486663"/>
                  </a:moveTo>
                  <a:lnTo>
                    <a:pt x="474599" y="486663"/>
                  </a:lnTo>
                  <a:lnTo>
                    <a:pt x="478988" y="500928"/>
                  </a:lnTo>
                  <a:lnTo>
                    <a:pt x="478790" y="499871"/>
                  </a:lnTo>
                  <a:lnTo>
                    <a:pt x="503983" y="499871"/>
                  </a:lnTo>
                  <a:lnTo>
                    <a:pt x="503174" y="495553"/>
                  </a:lnTo>
                  <a:lnTo>
                    <a:pt x="502793" y="494030"/>
                  </a:lnTo>
                  <a:lnTo>
                    <a:pt x="500463" y="486663"/>
                  </a:lnTo>
                  <a:close/>
                </a:path>
                <a:path w="504825" h="518160">
                  <a:moveTo>
                    <a:pt x="493708" y="466598"/>
                  </a:moveTo>
                  <a:lnTo>
                    <a:pt x="467487" y="466598"/>
                  </a:lnTo>
                  <a:lnTo>
                    <a:pt x="474599" y="487044"/>
                  </a:lnTo>
                  <a:lnTo>
                    <a:pt x="474599" y="486663"/>
                  </a:lnTo>
                  <a:lnTo>
                    <a:pt x="500463" y="486663"/>
                  </a:lnTo>
                  <a:lnTo>
                    <a:pt x="498094" y="479170"/>
                  </a:lnTo>
                  <a:lnTo>
                    <a:pt x="497967" y="478917"/>
                  </a:lnTo>
                  <a:lnTo>
                    <a:pt x="493708" y="466598"/>
                  </a:lnTo>
                  <a:close/>
                </a:path>
                <a:path w="504825" h="518160">
                  <a:moveTo>
                    <a:pt x="481346" y="435990"/>
                  </a:moveTo>
                  <a:lnTo>
                    <a:pt x="454406" y="435990"/>
                  </a:lnTo>
                  <a:lnTo>
                    <a:pt x="455041" y="437261"/>
                  </a:lnTo>
                  <a:lnTo>
                    <a:pt x="467741" y="467359"/>
                  </a:lnTo>
                  <a:lnTo>
                    <a:pt x="467487" y="466598"/>
                  </a:lnTo>
                  <a:lnTo>
                    <a:pt x="493708" y="466598"/>
                  </a:lnTo>
                  <a:lnTo>
                    <a:pt x="490855" y="458343"/>
                  </a:lnTo>
                  <a:lnTo>
                    <a:pt x="490474" y="457581"/>
                  </a:lnTo>
                  <a:lnTo>
                    <a:pt x="481346" y="435990"/>
                  </a:lnTo>
                  <a:close/>
                </a:path>
                <a:path w="504825" h="518160">
                  <a:moveTo>
                    <a:pt x="454661" y="436593"/>
                  </a:moveTo>
                  <a:lnTo>
                    <a:pt x="454945" y="437261"/>
                  </a:lnTo>
                  <a:lnTo>
                    <a:pt x="454661" y="436593"/>
                  </a:lnTo>
                  <a:close/>
                </a:path>
                <a:path w="504825" h="518160">
                  <a:moveTo>
                    <a:pt x="454406" y="435990"/>
                  </a:moveTo>
                  <a:lnTo>
                    <a:pt x="454661" y="436593"/>
                  </a:lnTo>
                  <a:lnTo>
                    <a:pt x="455041" y="437261"/>
                  </a:lnTo>
                  <a:lnTo>
                    <a:pt x="454406" y="435990"/>
                  </a:lnTo>
                  <a:close/>
                </a:path>
                <a:path w="504825" h="518160">
                  <a:moveTo>
                    <a:pt x="426212" y="386461"/>
                  </a:moveTo>
                  <a:lnTo>
                    <a:pt x="454661" y="436593"/>
                  </a:lnTo>
                  <a:lnTo>
                    <a:pt x="454406" y="435990"/>
                  </a:lnTo>
                  <a:lnTo>
                    <a:pt x="481346" y="435990"/>
                  </a:lnTo>
                  <a:lnTo>
                    <a:pt x="477266" y="426338"/>
                  </a:lnTo>
                  <a:lnTo>
                    <a:pt x="476631" y="425069"/>
                  </a:lnTo>
                  <a:lnTo>
                    <a:pt x="455225" y="387350"/>
                  </a:lnTo>
                  <a:lnTo>
                    <a:pt x="426847" y="387350"/>
                  </a:lnTo>
                  <a:lnTo>
                    <a:pt x="426212" y="386461"/>
                  </a:lnTo>
                  <a:close/>
                </a:path>
                <a:path w="504825" h="518160">
                  <a:moveTo>
                    <a:pt x="409041" y="321182"/>
                  </a:moveTo>
                  <a:lnTo>
                    <a:pt x="381381" y="321182"/>
                  </a:lnTo>
                  <a:lnTo>
                    <a:pt x="382016" y="321944"/>
                  </a:lnTo>
                  <a:lnTo>
                    <a:pt x="426847" y="387350"/>
                  </a:lnTo>
                  <a:lnTo>
                    <a:pt x="455225" y="387350"/>
                  </a:lnTo>
                  <a:lnTo>
                    <a:pt x="447802" y="374269"/>
                  </a:lnTo>
                  <a:lnTo>
                    <a:pt x="447040" y="372999"/>
                  </a:lnTo>
                  <a:lnTo>
                    <a:pt x="409041" y="321182"/>
                  </a:lnTo>
                  <a:close/>
                </a:path>
                <a:path w="504825" h="518160">
                  <a:moveTo>
                    <a:pt x="381397" y="321207"/>
                  </a:moveTo>
                  <a:lnTo>
                    <a:pt x="381904" y="321944"/>
                  </a:lnTo>
                  <a:lnTo>
                    <a:pt x="381397" y="321207"/>
                  </a:lnTo>
                  <a:close/>
                </a:path>
                <a:path w="504825" h="518160">
                  <a:moveTo>
                    <a:pt x="353045" y="252856"/>
                  </a:moveTo>
                  <a:lnTo>
                    <a:pt x="324104" y="252856"/>
                  </a:lnTo>
                  <a:lnTo>
                    <a:pt x="324866" y="253619"/>
                  </a:lnTo>
                  <a:lnTo>
                    <a:pt x="381397" y="321207"/>
                  </a:lnTo>
                  <a:lnTo>
                    <a:pt x="409041" y="321182"/>
                  </a:lnTo>
                  <a:lnTo>
                    <a:pt x="399542" y="308228"/>
                  </a:lnTo>
                  <a:lnTo>
                    <a:pt x="399034" y="307720"/>
                  </a:lnTo>
                  <a:lnTo>
                    <a:pt x="353045" y="252856"/>
                  </a:lnTo>
                  <a:close/>
                </a:path>
                <a:path w="504825" h="518160">
                  <a:moveTo>
                    <a:pt x="324163" y="252928"/>
                  </a:moveTo>
                  <a:lnTo>
                    <a:pt x="324742" y="253619"/>
                  </a:lnTo>
                  <a:lnTo>
                    <a:pt x="324163" y="252928"/>
                  </a:lnTo>
                  <a:close/>
                </a:path>
                <a:path w="504825" h="518160">
                  <a:moveTo>
                    <a:pt x="287004" y="185293"/>
                  </a:moveTo>
                  <a:lnTo>
                    <a:pt x="255397" y="185293"/>
                  </a:lnTo>
                  <a:lnTo>
                    <a:pt x="324163" y="252928"/>
                  </a:lnTo>
                  <a:lnTo>
                    <a:pt x="353045" y="252856"/>
                  </a:lnTo>
                  <a:lnTo>
                    <a:pt x="341122" y="238632"/>
                  </a:lnTo>
                  <a:lnTo>
                    <a:pt x="287004" y="185293"/>
                  </a:lnTo>
                  <a:close/>
                </a:path>
                <a:path w="504825" h="518160">
                  <a:moveTo>
                    <a:pt x="219860" y="126111"/>
                  </a:moveTo>
                  <a:lnTo>
                    <a:pt x="185420" y="126111"/>
                  </a:lnTo>
                  <a:lnTo>
                    <a:pt x="186182" y="126746"/>
                  </a:lnTo>
                  <a:lnTo>
                    <a:pt x="255905" y="185800"/>
                  </a:lnTo>
                  <a:lnTo>
                    <a:pt x="255397" y="185293"/>
                  </a:lnTo>
                  <a:lnTo>
                    <a:pt x="287004" y="185293"/>
                  </a:lnTo>
                  <a:lnTo>
                    <a:pt x="270383" y="168909"/>
                  </a:lnTo>
                  <a:lnTo>
                    <a:pt x="219860" y="126111"/>
                  </a:lnTo>
                  <a:close/>
                </a:path>
                <a:path w="504825" h="518160">
                  <a:moveTo>
                    <a:pt x="186113" y="126698"/>
                  </a:moveTo>
                  <a:close/>
                </a:path>
                <a:path w="504825" h="518160">
                  <a:moveTo>
                    <a:pt x="104267" y="46736"/>
                  </a:moveTo>
                  <a:lnTo>
                    <a:pt x="67945" y="46736"/>
                  </a:lnTo>
                  <a:lnTo>
                    <a:pt x="120269" y="80772"/>
                  </a:lnTo>
                  <a:lnTo>
                    <a:pt x="186113" y="126698"/>
                  </a:lnTo>
                  <a:lnTo>
                    <a:pt x="185420" y="126111"/>
                  </a:lnTo>
                  <a:lnTo>
                    <a:pt x="219860" y="126111"/>
                  </a:lnTo>
                  <a:lnTo>
                    <a:pt x="199771" y="109092"/>
                  </a:lnTo>
                  <a:lnTo>
                    <a:pt x="132715" y="62356"/>
                  </a:lnTo>
                  <a:lnTo>
                    <a:pt x="131699" y="61722"/>
                  </a:lnTo>
                  <a:lnTo>
                    <a:pt x="104267" y="46736"/>
                  </a:lnTo>
                  <a:close/>
                </a:path>
                <a:path w="504825" h="518160">
                  <a:moveTo>
                    <a:pt x="120015" y="80645"/>
                  </a:moveTo>
                  <a:lnTo>
                    <a:pt x="120197" y="80772"/>
                  </a:lnTo>
                  <a:lnTo>
                    <a:pt x="120015" y="80645"/>
                  </a:lnTo>
                  <a:close/>
                </a:path>
                <a:path w="504825" h="518160">
                  <a:moveTo>
                    <a:pt x="68515" y="27431"/>
                  </a:moveTo>
                  <a:lnTo>
                    <a:pt x="30225" y="27431"/>
                  </a:lnTo>
                  <a:lnTo>
                    <a:pt x="30988" y="27812"/>
                  </a:lnTo>
                  <a:lnTo>
                    <a:pt x="68707" y="47243"/>
                  </a:lnTo>
                  <a:lnTo>
                    <a:pt x="67945" y="46736"/>
                  </a:lnTo>
                  <a:lnTo>
                    <a:pt x="104267" y="46736"/>
                  </a:lnTo>
                  <a:lnTo>
                    <a:pt x="76835" y="31750"/>
                  </a:lnTo>
                  <a:lnTo>
                    <a:pt x="68515" y="27431"/>
                  </a:lnTo>
                  <a:close/>
                </a:path>
                <a:path w="504825" h="518160">
                  <a:moveTo>
                    <a:pt x="30891" y="27774"/>
                  </a:moveTo>
                  <a:close/>
                </a:path>
                <a:path w="504825" h="518160">
                  <a:moveTo>
                    <a:pt x="9779" y="0"/>
                  </a:moveTo>
                  <a:lnTo>
                    <a:pt x="6350" y="508"/>
                  </a:lnTo>
                  <a:lnTo>
                    <a:pt x="3810" y="2412"/>
                  </a:lnTo>
                  <a:lnTo>
                    <a:pt x="1270" y="4445"/>
                  </a:lnTo>
                  <a:lnTo>
                    <a:pt x="0" y="7620"/>
                  </a:lnTo>
                  <a:lnTo>
                    <a:pt x="381" y="10795"/>
                  </a:lnTo>
                  <a:lnTo>
                    <a:pt x="889" y="14097"/>
                  </a:lnTo>
                  <a:lnTo>
                    <a:pt x="3048" y="16763"/>
                  </a:lnTo>
                  <a:lnTo>
                    <a:pt x="6096" y="17906"/>
                  </a:lnTo>
                  <a:lnTo>
                    <a:pt x="30891" y="27774"/>
                  </a:lnTo>
                  <a:lnTo>
                    <a:pt x="30225" y="27431"/>
                  </a:lnTo>
                  <a:lnTo>
                    <a:pt x="68515" y="27431"/>
                  </a:lnTo>
                  <a:lnTo>
                    <a:pt x="38227" y="11937"/>
                  </a:lnTo>
                  <a:lnTo>
                    <a:pt x="37592" y="11556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3824" y="3832859"/>
              <a:ext cx="165353" cy="13614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815328" y="1144524"/>
            <a:ext cx="1990725" cy="1443355"/>
            <a:chOff x="6815328" y="1144524"/>
            <a:chExt cx="1990725" cy="1443355"/>
          </a:xfrm>
        </p:grpSpPr>
        <p:sp>
          <p:nvSpPr>
            <p:cNvPr id="28" name="object 28"/>
            <p:cNvSpPr/>
            <p:nvPr/>
          </p:nvSpPr>
          <p:spPr>
            <a:xfrm>
              <a:off x="6815328" y="1144524"/>
              <a:ext cx="1990725" cy="1443355"/>
            </a:xfrm>
            <a:custGeom>
              <a:avLst/>
              <a:gdLst/>
              <a:ahLst/>
              <a:cxnLst/>
              <a:rect l="l" t="t" r="r" b="b"/>
              <a:pathLst>
                <a:path w="1990725" h="1443355">
                  <a:moveTo>
                    <a:pt x="1990344" y="0"/>
                  </a:moveTo>
                  <a:lnTo>
                    <a:pt x="0" y="0"/>
                  </a:lnTo>
                  <a:lnTo>
                    <a:pt x="0" y="1443227"/>
                  </a:lnTo>
                  <a:lnTo>
                    <a:pt x="1990344" y="1443227"/>
                  </a:lnTo>
                  <a:lnTo>
                    <a:pt x="1990344" y="0"/>
                  </a:lnTo>
                  <a:close/>
                </a:path>
              </a:pathLst>
            </a:custGeom>
            <a:solidFill>
              <a:srgbClr val="6C1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30339" y="1304671"/>
              <a:ext cx="1567560" cy="1524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80555" y="1548511"/>
              <a:ext cx="1659636" cy="1977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5828" y="1792351"/>
              <a:ext cx="1610487" cy="1761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18136" y="2036191"/>
              <a:ext cx="1780855" cy="19773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20965" y="2285746"/>
              <a:ext cx="180720" cy="14617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34600" y="4122420"/>
            <a:ext cx="783335" cy="781812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537972" y="1690116"/>
            <a:ext cx="1990725" cy="603885"/>
            <a:chOff x="537972" y="1690116"/>
            <a:chExt cx="1990725" cy="603885"/>
          </a:xfrm>
        </p:grpSpPr>
        <p:sp>
          <p:nvSpPr>
            <p:cNvPr id="36" name="object 36"/>
            <p:cNvSpPr/>
            <p:nvPr/>
          </p:nvSpPr>
          <p:spPr>
            <a:xfrm>
              <a:off x="537972" y="1690116"/>
              <a:ext cx="1990725" cy="603885"/>
            </a:xfrm>
            <a:custGeom>
              <a:avLst/>
              <a:gdLst/>
              <a:ahLst/>
              <a:cxnLst/>
              <a:rect l="l" t="t" r="r" b="b"/>
              <a:pathLst>
                <a:path w="1990725" h="603885">
                  <a:moveTo>
                    <a:pt x="199034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1990343" y="603503"/>
                  </a:lnTo>
                  <a:lnTo>
                    <a:pt x="1990343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6180" y="1794510"/>
              <a:ext cx="1094206" cy="19989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9197" y="2040509"/>
              <a:ext cx="966800" cy="15240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162251" y="5807125"/>
            <a:ext cx="3298825" cy="574675"/>
            <a:chOff x="1162251" y="5807125"/>
            <a:chExt cx="3298825" cy="574675"/>
          </a:xfrm>
        </p:grpSpPr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6616" y="5807125"/>
              <a:ext cx="3284004" cy="26949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2251" y="6103086"/>
              <a:ext cx="1831265" cy="2783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2820" y="6109728"/>
              <a:ext cx="1424558" cy="20577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6837298" y="5804928"/>
            <a:ext cx="4559300" cy="206375"/>
            <a:chOff x="6837298" y="5804928"/>
            <a:chExt cx="4559300" cy="206375"/>
          </a:xfrm>
        </p:grpSpPr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37298" y="5807125"/>
              <a:ext cx="2527173" cy="18164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79203" y="5913983"/>
              <a:ext cx="70103" cy="1788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71802" y="5804928"/>
              <a:ext cx="1924669" cy="206019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87458" y="6113856"/>
            <a:ext cx="3073429" cy="235394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3715639" y="3715511"/>
            <a:ext cx="528320" cy="518159"/>
            <a:chOff x="3715639" y="3715511"/>
            <a:chExt cx="528320" cy="518159"/>
          </a:xfrm>
        </p:grpSpPr>
        <p:sp>
          <p:nvSpPr>
            <p:cNvPr id="49" name="object 49"/>
            <p:cNvSpPr/>
            <p:nvPr/>
          </p:nvSpPr>
          <p:spPr>
            <a:xfrm>
              <a:off x="3715639" y="3715511"/>
              <a:ext cx="504825" cy="518159"/>
            </a:xfrm>
            <a:custGeom>
              <a:avLst/>
              <a:gdLst/>
              <a:ahLst/>
              <a:cxnLst/>
              <a:rect l="l" t="t" r="r" b="b"/>
              <a:pathLst>
                <a:path w="504825" h="518160">
                  <a:moveTo>
                    <a:pt x="504444" y="503936"/>
                  </a:moveTo>
                  <a:lnTo>
                    <a:pt x="479806" y="503936"/>
                  </a:lnTo>
                  <a:lnTo>
                    <a:pt x="479933" y="506094"/>
                  </a:lnTo>
                  <a:lnTo>
                    <a:pt x="479806" y="512571"/>
                  </a:lnTo>
                  <a:lnTo>
                    <a:pt x="485266" y="518032"/>
                  </a:lnTo>
                  <a:lnTo>
                    <a:pt x="498983" y="518032"/>
                  </a:lnTo>
                  <a:lnTo>
                    <a:pt x="504444" y="512571"/>
                  </a:lnTo>
                  <a:lnTo>
                    <a:pt x="504444" y="503936"/>
                  </a:lnTo>
                  <a:close/>
                </a:path>
                <a:path w="504825" h="518160">
                  <a:moveTo>
                    <a:pt x="479806" y="505317"/>
                  </a:moveTo>
                  <a:lnTo>
                    <a:pt x="479806" y="506094"/>
                  </a:lnTo>
                  <a:lnTo>
                    <a:pt x="479806" y="505317"/>
                  </a:lnTo>
                  <a:close/>
                </a:path>
                <a:path w="504825" h="518160">
                  <a:moveTo>
                    <a:pt x="503959" y="499871"/>
                  </a:moveTo>
                  <a:lnTo>
                    <a:pt x="478916" y="499871"/>
                  </a:lnTo>
                  <a:lnTo>
                    <a:pt x="479298" y="501523"/>
                  </a:lnTo>
                  <a:lnTo>
                    <a:pt x="479228" y="501776"/>
                  </a:lnTo>
                  <a:lnTo>
                    <a:pt x="479806" y="505317"/>
                  </a:lnTo>
                  <a:lnTo>
                    <a:pt x="479806" y="503936"/>
                  </a:lnTo>
                  <a:lnTo>
                    <a:pt x="504444" y="503936"/>
                  </a:lnTo>
                  <a:lnTo>
                    <a:pt x="504316" y="501776"/>
                  </a:lnTo>
                  <a:lnTo>
                    <a:pt x="503959" y="499871"/>
                  </a:lnTo>
                  <a:close/>
                </a:path>
                <a:path w="504825" h="518160">
                  <a:moveTo>
                    <a:pt x="479069" y="500807"/>
                  </a:moveTo>
                  <a:lnTo>
                    <a:pt x="479186" y="501523"/>
                  </a:lnTo>
                  <a:lnTo>
                    <a:pt x="479069" y="500807"/>
                  </a:lnTo>
                  <a:close/>
                </a:path>
                <a:path w="504825" h="518160">
                  <a:moveTo>
                    <a:pt x="478916" y="499871"/>
                  </a:moveTo>
                  <a:lnTo>
                    <a:pt x="479069" y="500807"/>
                  </a:lnTo>
                  <a:lnTo>
                    <a:pt x="479298" y="501523"/>
                  </a:lnTo>
                  <a:lnTo>
                    <a:pt x="478916" y="499871"/>
                  </a:lnTo>
                  <a:close/>
                </a:path>
                <a:path w="504825" h="518160">
                  <a:moveTo>
                    <a:pt x="493759" y="466598"/>
                  </a:moveTo>
                  <a:lnTo>
                    <a:pt x="467487" y="466598"/>
                  </a:lnTo>
                  <a:lnTo>
                    <a:pt x="474725" y="487044"/>
                  </a:lnTo>
                  <a:lnTo>
                    <a:pt x="479069" y="500807"/>
                  </a:lnTo>
                  <a:lnTo>
                    <a:pt x="478916" y="499871"/>
                  </a:lnTo>
                  <a:lnTo>
                    <a:pt x="503959" y="499871"/>
                  </a:lnTo>
                  <a:lnTo>
                    <a:pt x="503174" y="495681"/>
                  </a:lnTo>
                  <a:lnTo>
                    <a:pt x="502793" y="494030"/>
                  </a:lnTo>
                  <a:lnTo>
                    <a:pt x="498094" y="478917"/>
                  </a:lnTo>
                  <a:lnTo>
                    <a:pt x="493759" y="466598"/>
                  </a:lnTo>
                  <a:close/>
                </a:path>
                <a:path w="504825" h="518160">
                  <a:moveTo>
                    <a:pt x="474599" y="486790"/>
                  </a:moveTo>
                  <a:lnTo>
                    <a:pt x="474680" y="487044"/>
                  </a:lnTo>
                  <a:lnTo>
                    <a:pt x="474599" y="486790"/>
                  </a:lnTo>
                  <a:close/>
                </a:path>
                <a:path w="504825" h="518160">
                  <a:moveTo>
                    <a:pt x="481369" y="435990"/>
                  </a:moveTo>
                  <a:lnTo>
                    <a:pt x="454406" y="435990"/>
                  </a:lnTo>
                  <a:lnTo>
                    <a:pt x="455040" y="437261"/>
                  </a:lnTo>
                  <a:lnTo>
                    <a:pt x="467740" y="467360"/>
                  </a:lnTo>
                  <a:lnTo>
                    <a:pt x="467487" y="466598"/>
                  </a:lnTo>
                  <a:lnTo>
                    <a:pt x="493759" y="466598"/>
                  </a:lnTo>
                  <a:lnTo>
                    <a:pt x="490855" y="458343"/>
                  </a:lnTo>
                  <a:lnTo>
                    <a:pt x="490600" y="457707"/>
                  </a:lnTo>
                  <a:lnTo>
                    <a:pt x="481369" y="435990"/>
                  </a:lnTo>
                  <a:close/>
                </a:path>
                <a:path w="504825" h="518160">
                  <a:moveTo>
                    <a:pt x="454656" y="436581"/>
                  </a:moveTo>
                  <a:lnTo>
                    <a:pt x="454945" y="437261"/>
                  </a:lnTo>
                  <a:lnTo>
                    <a:pt x="454656" y="436581"/>
                  </a:lnTo>
                  <a:close/>
                </a:path>
                <a:path w="504825" h="518160">
                  <a:moveTo>
                    <a:pt x="454406" y="435990"/>
                  </a:moveTo>
                  <a:lnTo>
                    <a:pt x="454656" y="436581"/>
                  </a:lnTo>
                  <a:lnTo>
                    <a:pt x="455040" y="437261"/>
                  </a:lnTo>
                  <a:lnTo>
                    <a:pt x="454406" y="435990"/>
                  </a:lnTo>
                  <a:close/>
                </a:path>
                <a:path w="504825" h="518160">
                  <a:moveTo>
                    <a:pt x="454720" y="386461"/>
                  </a:moveTo>
                  <a:lnTo>
                    <a:pt x="426338" y="386461"/>
                  </a:lnTo>
                  <a:lnTo>
                    <a:pt x="426847" y="387350"/>
                  </a:lnTo>
                  <a:lnTo>
                    <a:pt x="454656" y="436581"/>
                  </a:lnTo>
                  <a:lnTo>
                    <a:pt x="454406" y="435990"/>
                  </a:lnTo>
                  <a:lnTo>
                    <a:pt x="481369" y="435990"/>
                  </a:lnTo>
                  <a:lnTo>
                    <a:pt x="477265" y="426338"/>
                  </a:lnTo>
                  <a:lnTo>
                    <a:pt x="476631" y="425069"/>
                  </a:lnTo>
                  <a:lnTo>
                    <a:pt x="454720" y="386461"/>
                  </a:lnTo>
                  <a:close/>
                </a:path>
                <a:path w="504825" h="518160">
                  <a:moveTo>
                    <a:pt x="426814" y="387303"/>
                  </a:moveTo>
                  <a:close/>
                </a:path>
                <a:path w="504825" h="518160">
                  <a:moveTo>
                    <a:pt x="381381" y="321182"/>
                  </a:moveTo>
                  <a:lnTo>
                    <a:pt x="426814" y="387303"/>
                  </a:lnTo>
                  <a:lnTo>
                    <a:pt x="426338" y="386461"/>
                  </a:lnTo>
                  <a:lnTo>
                    <a:pt x="454720" y="386461"/>
                  </a:lnTo>
                  <a:lnTo>
                    <a:pt x="447801" y="374269"/>
                  </a:lnTo>
                  <a:lnTo>
                    <a:pt x="447039" y="373125"/>
                  </a:lnTo>
                  <a:lnTo>
                    <a:pt x="409600" y="322071"/>
                  </a:lnTo>
                  <a:lnTo>
                    <a:pt x="382143" y="322071"/>
                  </a:lnTo>
                  <a:lnTo>
                    <a:pt x="381381" y="321182"/>
                  </a:lnTo>
                  <a:close/>
                </a:path>
                <a:path w="504825" h="518160">
                  <a:moveTo>
                    <a:pt x="353075" y="252856"/>
                  </a:moveTo>
                  <a:lnTo>
                    <a:pt x="324103" y="252856"/>
                  </a:lnTo>
                  <a:lnTo>
                    <a:pt x="324865" y="253745"/>
                  </a:lnTo>
                  <a:lnTo>
                    <a:pt x="382143" y="322071"/>
                  </a:lnTo>
                  <a:lnTo>
                    <a:pt x="409600" y="322071"/>
                  </a:lnTo>
                  <a:lnTo>
                    <a:pt x="399541" y="308356"/>
                  </a:lnTo>
                  <a:lnTo>
                    <a:pt x="399161" y="307720"/>
                  </a:lnTo>
                  <a:lnTo>
                    <a:pt x="353075" y="252856"/>
                  </a:lnTo>
                  <a:close/>
                </a:path>
                <a:path w="504825" h="518160">
                  <a:moveTo>
                    <a:pt x="324770" y="253652"/>
                  </a:moveTo>
                  <a:close/>
                </a:path>
                <a:path w="504825" h="518160">
                  <a:moveTo>
                    <a:pt x="185531" y="126205"/>
                  </a:moveTo>
                  <a:lnTo>
                    <a:pt x="256032" y="185800"/>
                  </a:lnTo>
                  <a:lnTo>
                    <a:pt x="324770" y="253652"/>
                  </a:lnTo>
                  <a:lnTo>
                    <a:pt x="324103" y="252856"/>
                  </a:lnTo>
                  <a:lnTo>
                    <a:pt x="353075" y="252856"/>
                  </a:lnTo>
                  <a:lnTo>
                    <a:pt x="340487" y="237870"/>
                  </a:lnTo>
                  <a:lnTo>
                    <a:pt x="271018" y="169418"/>
                  </a:lnTo>
                  <a:lnTo>
                    <a:pt x="270383" y="168910"/>
                  </a:lnTo>
                  <a:lnTo>
                    <a:pt x="220601" y="126745"/>
                  </a:lnTo>
                  <a:lnTo>
                    <a:pt x="186309" y="126745"/>
                  </a:lnTo>
                  <a:lnTo>
                    <a:pt x="185531" y="126205"/>
                  </a:lnTo>
                  <a:close/>
                </a:path>
                <a:path w="504825" h="518160">
                  <a:moveTo>
                    <a:pt x="255397" y="185293"/>
                  </a:moveTo>
                  <a:lnTo>
                    <a:pt x="255912" y="185800"/>
                  </a:lnTo>
                  <a:lnTo>
                    <a:pt x="255397" y="185293"/>
                  </a:lnTo>
                  <a:close/>
                </a:path>
                <a:path w="504825" h="518160">
                  <a:moveTo>
                    <a:pt x="219851" y="126111"/>
                  </a:moveTo>
                  <a:lnTo>
                    <a:pt x="185420" y="126111"/>
                  </a:lnTo>
                  <a:lnTo>
                    <a:pt x="186309" y="126745"/>
                  </a:lnTo>
                  <a:lnTo>
                    <a:pt x="220601" y="126745"/>
                  </a:lnTo>
                  <a:lnTo>
                    <a:pt x="219851" y="126111"/>
                  </a:lnTo>
                  <a:close/>
                </a:path>
                <a:path w="504825" h="518160">
                  <a:moveTo>
                    <a:pt x="159013" y="80644"/>
                  </a:moveTo>
                  <a:lnTo>
                    <a:pt x="120014" y="80644"/>
                  </a:lnTo>
                  <a:lnTo>
                    <a:pt x="185531" y="126205"/>
                  </a:lnTo>
                  <a:lnTo>
                    <a:pt x="219851" y="126111"/>
                  </a:lnTo>
                  <a:lnTo>
                    <a:pt x="199009" y="108457"/>
                  </a:lnTo>
                  <a:lnTo>
                    <a:pt x="159013" y="80644"/>
                  </a:lnTo>
                  <a:close/>
                </a:path>
                <a:path w="504825" h="518160">
                  <a:moveTo>
                    <a:pt x="67945" y="46862"/>
                  </a:moveTo>
                  <a:lnTo>
                    <a:pt x="120269" y="80899"/>
                  </a:lnTo>
                  <a:lnTo>
                    <a:pt x="120014" y="80644"/>
                  </a:lnTo>
                  <a:lnTo>
                    <a:pt x="159013" y="80644"/>
                  </a:lnTo>
                  <a:lnTo>
                    <a:pt x="132714" y="62356"/>
                  </a:lnTo>
                  <a:lnTo>
                    <a:pt x="131699" y="61721"/>
                  </a:lnTo>
                  <a:lnTo>
                    <a:pt x="105135" y="47243"/>
                  </a:lnTo>
                  <a:lnTo>
                    <a:pt x="68707" y="47243"/>
                  </a:lnTo>
                  <a:lnTo>
                    <a:pt x="67945" y="46862"/>
                  </a:lnTo>
                  <a:close/>
                </a:path>
                <a:path w="504825" h="518160">
                  <a:moveTo>
                    <a:pt x="68321" y="27431"/>
                  </a:moveTo>
                  <a:lnTo>
                    <a:pt x="30225" y="27431"/>
                  </a:lnTo>
                  <a:lnTo>
                    <a:pt x="30987" y="27812"/>
                  </a:lnTo>
                  <a:lnTo>
                    <a:pt x="68707" y="47243"/>
                  </a:lnTo>
                  <a:lnTo>
                    <a:pt x="105135" y="47243"/>
                  </a:lnTo>
                  <a:lnTo>
                    <a:pt x="76708" y="31750"/>
                  </a:lnTo>
                  <a:lnTo>
                    <a:pt x="68321" y="27431"/>
                  </a:lnTo>
                  <a:close/>
                </a:path>
                <a:path w="504825" h="518160">
                  <a:moveTo>
                    <a:pt x="30895" y="27776"/>
                  </a:moveTo>
                  <a:close/>
                </a:path>
                <a:path w="504825" h="518160">
                  <a:moveTo>
                    <a:pt x="9906" y="0"/>
                  </a:moveTo>
                  <a:lnTo>
                    <a:pt x="6476" y="507"/>
                  </a:lnTo>
                  <a:lnTo>
                    <a:pt x="1270" y="4444"/>
                  </a:lnTo>
                  <a:lnTo>
                    <a:pt x="0" y="7619"/>
                  </a:lnTo>
                  <a:lnTo>
                    <a:pt x="508" y="10921"/>
                  </a:lnTo>
                  <a:lnTo>
                    <a:pt x="888" y="14096"/>
                  </a:lnTo>
                  <a:lnTo>
                    <a:pt x="3048" y="16763"/>
                  </a:lnTo>
                  <a:lnTo>
                    <a:pt x="6096" y="18033"/>
                  </a:lnTo>
                  <a:lnTo>
                    <a:pt x="30895" y="27776"/>
                  </a:lnTo>
                  <a:lnTo>
                    <a:pt x="30225" y="27431"/>
                  </a:lnTo>
                  <a:lnTo>
                    <a:pt x="68321" y="27431"/>
                  </a:lnTo>
                  <a:lnTo>
                    <a:pt x="38226" y="11937"/>
                  </a:lnTo>
                  <a:lnTo>
                    <a:pt x="12826" y="1269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78478" y="4095622"/>
              <a:ext cx="165354" cy="136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976" y="784859"/>
            <a:ext cx="3051175" cy="5655945"/>
            <a:chOff x="569976" y="784859"/>
            <a:chExt cx="3051175" cy="5655945"/>
          </a:xfrm>
        </p:grpSpPr>
        <p:sp>
          <p:nvSpPr>
            <p:cNvPr id="3" name="object 3"/>
            <p:cNvSpPr/>
            <p:nvPr/>
          </p:nvSpPr>
          <p:spPr>
            <a:xfrm>
              <a:off x="569976" y="784859"/>
              <a:ext cx="3051175" cy="5655945"/>
            </a:xfrm>
            <a:custGeom>
              <a:avLst/>
              <a:gdLst/>
              <a:ahLst/>
              <a:cxnLst/>
              <a:rect l="l" t="t" r="r" b="b"/>
              <a:pathLst>
                <a:path w="3051175" h="5655945">
                  <a:moveTo>
                    <a:pt x="2930906" y="0"/>
                  </a:moveTo>
                  <a:lnTo>
                    <a:pt x="120154" y="0"/>
                  </a:lnTo>
                  <a:lnTo>
                    <a:pt x="73385" y="9449"/>
                  </a:lnTo>
                  <a:lnTo>
                    <a:pt x="35193" y="35210"/>
                  </a:lnTo>
                  <a:lnTo>
                    <a:pt x="9442" y="73402"/>
                  </a:lnTo>
                  <a:lnTo>
                    <a:pt x="0" y="120141"/>
                  </a:lnTo>
                  <a:lnTo>
                    <a:pt x="0" y="5535409"/>
                  </a:lnTo>
                  <a:lnTo>
                    <a:pt x="9442" y="5582178"/>
                  </a:lnTo>
                  <a:lnTo>
                    <a:pt x="35193" y="5620370"/>
                  </a:lnTo>
                  <a:lnTo>
                    <a:pt x="73385" y="5646121"/>
                  </a:lnTo>
                  <a:lnTo>
                    <a:pt x="120154" y="5655564"/>
                  </a:lnTo>
                  <a:lnTo>
                    <a:pt x="2930906" y="5655564"/>
                  </a:lnTo>
                  <a:lnTo>
                    <a:pt x="2977645" y="5646121"/>
                  </a:lnTo>
                  <a:lnTo>
                    <a:pt x="3015837" y="5620370"/>
                  </a:lnTo>
                  <a:lnTo>
                    <a:pt x="3041598" y="5582178"/>
                  </a:lnTo>
                  <a:lnTo>
                    <a:pt x="3051048" y="5535409"/>
                  </a:lnTo>
                  <a:lnTo>
                    <a:pt x="3051048" y="120141"/>
                  </a:lnTo>
                  <a:lnTo>
                    <a:pt x="3041598" y="73402"/>
                  </a:lnTo>
                  <a:lnTo>
                    <a:pt x="3015837" y="35210"/>
                  </a:lnTo>
                  <a:lnTo>
                    <a:pt x="2977645" y="9449"/>
                  </a:lnTo>
                  <a:lnTo>
                    <a:pt x="2930906" y="0"/>
                  </a:lnTo>
                  <a:close/>
                </a:path>
              </a:pathLst>
            </a:custGeom>
            <a:solidFill>
              <a:srgbClr val="00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2124" y="1908048"/>
              <a:ext cx="2554605" cy="4456430"/>
            </a:xfrm>
            <a:custGeom>
              <a:avLst/>
              <a:gdLst/>
              <a:ahLst/>
              <a:cxnLst/>
              <a:rect l="l" t="t" r="r" b="b"/>
              <a:pathLst>
                <a:path w="2554604" h="4456430">
                  <a:moveTo>
                    <a:pt x="2453640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4355592"/>
                  </a:lnTo>
                  <a:lnTo>
                    <a:pt x="7904" y="4394743"/>
                  </a:lnTo>
                  <a:lnTo>
                    <a:pt x="29460" y="4426715"/>
                  </a:lnTo>
                  <a:lnTo>
                    <a:pt x="61432" y="4448271"/>
                  </a:lnTo>
                  <a:lnTo>
                    <a:pt x="100584" y="4456176"/>
                  </a:lnTo>
                  <a:lnTo>
                    <a:pt x="2453640" y="4456176"/>
                  </a:lnTo>
                  <a:lnTo>
                    <a:pt x="2492769" y="4448271"/>
                  </a:lnTo>
                  <a:lnTo>
                    <a:pt x="2524744" y="4426715"/>
                  </a:lnTo>
                  <a:lnTo>
                    <a:pt x="2546312" y="4394743"/>
                  </a:lnTo>
                  <a:lnTo>
                    <a:pt x="2554224" y="4355592"/>
                  </a:lnTo>
                  <a:lnTo>
                    <a:pt x="2554224" y="100584"/>
                  </a:lnTo>
                  <a:lnTo>
                    <a:pt x="2546312" y="61454"/>
                  </a:lnTo>
                  <a:lnTo>
                    <a:pt x="2524744" y="29479"/>
                  </a:lnTo>
                  <a:lnTo>
                    <a:pt x="2492769" y="7911"/>
                  </a:lnTo>
                  <a:lnTo>
                    <a:pt x="2453640" y="0"/>
                  </a:lnTo>
                  <a:close/>
                </a:path>
              </a:pathLst>
            </a:custGeom>
            <a:solidFill>
              <a:srgbClr val="005A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2079" y="3732276"/>
              <a:ext cx="2059305" cy="2529840"/>
            </a:xfrm>
            <a:custGeom>
              <a:avLst/>
              <a:gdLst/>
              <a:ahLst/>
              <a:cxnLst/>
              <a:rect l="l" t="t" r="r" b="b"/>
              <a:pathLst>
                <a:path w="2059304" h="2529840">
                  <a:moveTo>
                    <a:pt x="1977897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9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2448763"/>
                  </a:lnTo>
                  <a:lnTo>
                    <a:pt x="6373" y="2480323"/>
                  </a:lnTo>
                  <a:lnTo>
                    <a:pt x="23748" y="2506094"/>
                  </a:lnTo>
                  <a:lnTo>
                    <a:pt x="49506" y="2523468"/>
                  </a:lnTo>
                  <a:lnTo>
                    <a:pt x="81025" y="2529840"/>
                  </a:lnTo>
                  <a:lnTo>
                    <a:pt x="1977897" y="2529840"/>
                  </a:lnTo>
                  <a:lnTo>
                    <a:pt x="2009417" y="2523468"/>
                  </a:lnTo>
                  <a:lnTo>
                    <a:pt x="2035175" y="2506094"/>
                  </a:lnTo>
                  <a:lnTo>
                    <a:pt x="2052550" y="2480323"/>
                  </a:lnTo>
                  <a:lnTo>
                    <a:pt x="2058923" y="2448763"/>
                  </a:lnTo>
                  <a:lnTo>
                    <a:pt x="2058923" y="81025"/>
                  </a:lnTo>
                  <a:lnTo>
                    <a:pt x="2052550" y="49506"/>
                  </a:lnTo>
                  <a:lnTo>
                    <a:pt x="2035174" y="23749"/>
                  </a:lnTo>
                  <a:lnTo>
                    <a:pt x="2009417" y="6373"/>
                  </a:lnTo>
                  <a:lnTo>
                    <a:pt x="1977897" y="0"/>
                  </a:lnTo>
                  <a:close/>
                </a:path>
              </a:pathLst>
            </a:custGeom>
            <a:solidFill>
              <a:srgbClr val="003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656" y="940180"/>
              <a:ext cx="1011567" cy="1945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795" y="1248029"/>
              <a:ext cx="1364665" cy="2481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200" y="2099690"/>
              <a:ext cx="992835" cy="1915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0200" y="2405126"/>
              <a:ext cx="1004773" cy="2475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6770" y="3894708"/>
              <a:ext cx="590296" cy="2367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770" y="4189983"/>
              <a:ext cx="1004823" cy="247523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261103" y="842772"/>
            <a:ext cx="56515" cy="104139"/>
          </a:xfrm>
          <a:custGeom>
            <a:avLst/>
            <a:gdLst/>
            <a:ahLst/>
            <a:cxnLst/>
            <a:rect l="l" t="t" r="r" b="b"/>
            <a:pathLst>
              <a:path w="56514" h="104140">
                <a:moveTo>
                  <a:pt x="28194" y="0"/>
                </a:moveTo>
                <a:lnTo>
                  <a:pt x="17037" y="1976"/>
                </a:lnTo>
                <a:lnTo>
                  <a:pt x="8096" y="7429"/>
                </a:lnTo>
                <a:lnTo>
                  <a:pt x="2155" y="15644"/>
                </a:lnTo>
                <a:lnTo>
                  <a:pt x="0" y="25907"/>
                </a:lnTo>
                <a:lnTo>
                  <a:pt x="0" y="77724"/>
                </a:lnTo>
                <a:lnTo>
                  <a:pt x="2155" y="87987"/>
                </a:lnTo>
                <a:lnTo>
                  <a:pt x="8096" y="96202"/>
                </a:lnTo>
                <a:lnTo>
                  <a:pt x="17037" y="101655"/>
                </a:lnTo>
                <a:lnTo>
                  <a:pt x="28194" y="103631"/>
                </a:lnTo>
                <a:lnTo>
                  <a:pt x="39350" y="101655"/>
                </a:lnTo>
                <a:lnTo>
                  <a:pt x="48291" y="96202"/>
                </a:lnTo>
                <a:lnTo>
                  <a:pt x="54232" y="87987"/>
                </a:lnTo>
                <a:lnTo>
                  <a:pt x="56387" y="77724"/>
                </a:lnTo>
                <a:lnTo>
                  <a:pt x="56387" y="25907"/>
                </a:lnTo>
                <a:lnTo>
                  <a:pt x="54232" y="15644"/>
                </a:lnTo>
                <a:lnTo>
                  <a:pt x="48291" y="7429"/>
                </a:lnTo>
                <a:lnTo>
                  <a:pt x="39350" y="1976"/>
                </a:lnTo>
                <a:lnTo>
                  <a:pt x="28194" y="0"/>
                </a:lnTo>
                <a:close/>
              </a:path>
            </a:pathLst>
          </a:custGeom>
          <a:solidFill>
            <a:srgbClr val="50E6FF">
              <a:alpha val="5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8328" y="1051559"/>
            <a:ext cx="637540" cy="379730"/>
          </a:xfrm>
          <a:custGeom>
            <a:avLst/>
            <a:gdLst/>
            <a:ahLst/>
            <a:cxnLst/>
            <a:rect l="l" t="t" r="r" b="b"/>
            <a:pathLst>
              <a:path w="637539" h="379730">
                <a:moveTo>
                  <a:pt x="637032" y="0"/>
                </a:moveTo>
                <a:lnTo>
                  <a:pt x="580771" y="0"/>
                </a:lnTo>
                <a:lnTo>
                  <a:pt x="580771" y="52070"/>
                </a:lnTo>
                <a:lnTo>
                  <a:pt x="580771" y="327660"/>
                </a:lnTo>
                <a:lnTo>
                  <a:pt x="56261" y="327660"/>
                </a:lnTo>
                <a:lnTo>
                  <a:pt x="56261" y="52070"/>
                </a:lnTo>
                <a:lnTo>
                  <a:pt x="580771" y="52070"/>
                </a:lnTo>
                <a:lnTo>
                  <a:pt x="580771" y="0"/>
                </a:lnTo>
                <a:lnTo>
                  <a:pt x="0" y="0"/>
                </a:lnTo>
                <a:lnTo>
                  <a:pt x="0" y="52070"/>
                </a:lnTo>
                <a:lnTo>
                  <a:pt x="0" y="327660"/>
                </a:lnTo>
                <a:lnTo>
                  <a:pt x="0" y="379730"/>
                </a:lnTo>
                <a:lnTo>
                  <a:pt x="637032" y="379730"/>
                </a:lnTo>
                <a:lnTo>
                  <a:pt x="637032" y="327787"/>
                </a:lnTo>
                <a:lnTo>
                  <a:pt x="637032" y="327660"/>
                </a:lnTo>
                <a:lnTo>
                  <a:pt x="637032" y="52070"/>
                </a:lnTo>
                <a:lnTo>
                  <a:pt x="637032" y="51689"/>
                </a:lnTo>
                <a:lnTo>
                  <a:pt x="637032" y="0"/>
                </a:lnTo>
                <a:close/>
              </a:path>
            </a:pathLst>
          </a:custGeom>
          <a:solidFill>
            <a:srgbClr val="50E6FF">
              <a:alpha val="5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04589" y="1132713"/>
            <a:ext cx="524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1950’s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48328" y="842772"/>
            <a:ext cx="637540" cy="173990"/>
            <a:chOff x="4148328" y="842772"/>
            <a:chExt cx="637540" cy="173990"/>
          </a:xfrm>
        </p:grpSpPr>
        <p:sp>
          <p:nvSpPr>
            <p:cNvPr id="16" name="object 16"/>
            <p:cNvSpPr/>
            <p:nvPr/>
          </p:nvSpPr>
          <p:spPr>
            <a:xfrm>
              <a:off x="4616196" y="842772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40">
                  <a:moveTo>
                    <a:pt x="28193" y="0"/>
                  </a:moveTo>
                  <a:lnTo>
                    <a:pt x="17037" y="1976"/>
                  </a:lnTo>
                  <a:lnTo>
                    <a:pt x="8096" y="7429"/>
                  </a:lnTo>
                  <a:lnTo>
                    <a:pt x="2155" y="15644"/>
                  </a:lnTo>
                  <a:lnTo>
                    <a:pt x="0" y="25907"/>
                  </a:lnTo>
                  <a:lnTo>
                    <a:pt x="0" y="77724"/>
                  </a:lnTo>
                  <a:lnTo>
                    <a:pt x="2155" y="87987"/>
                  </a:lnTo>
                  <a:lnTo>
                    <a:pt x="8096" y="96202"/>
                  </a:lnTo>
                  <a:lnTo>
                    <a:pt x="17037" y="101655"/>
                  </a:lnTo>
                  <a:lnTo>
                    <a:pt x="28193" y="103631"/>
                  </a:lnTo>
                  <a:lnTo>
                    <a:pt x="39350" y="101655"/>
                  </a:lnTo>
                  <a:lnTo>
                    <a:pt x="48291" y="96202"/>
                  </a:lnTo>
                  <a:lnTo>
                    <a:pt x="54232" y="87987"/>
                  </a:lnTo>
                  <a:lnTo>
                    <a:pt x="56387" y="77724"/>
                  </a:lnTo>
                  <a:lnTo>
                    <a:pt x="56387" y="25907"/>
                  </a:lnTo>
                  <a:lnTo>
                    <a:pt x="54232" y="15644"/>
                  </a:lnTo>
                  <a:lnTo>
                    <a:pt x="48291" y="7429"/>
                  </a:lnTo>
                  <a:lnTo>
                    <a:pt x="39350" y="1976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50E6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8328" y="894588"/>
              <a:ext cx="637540" cy="121920"/>
            </a:xfrm>
            <a:custGeom>
              <a:avLst/>
              <a:gdLst/>
              <a:ahLst/>
              <a:cxnLst/>
              <a:rect l="l" t="t" r="r" b="b"/>
              <a:pathLst>
                <a:path w="637539" h="121919">
                  <a:moveTo>
                    <a:pt x="637032" y="0"/>
                  </a:moveTo>
                  <a:lnTo>
                    <a:pt x="562101" y="0"/>
                  </a:lnTo>
                  <a:lnTo>
                    <a:pt x="562101" y="26162"/>
                  </a:lnTo>
                  <a:lnTo>
                    <a:pt x="556988" y="49992"/>
                  </a:lnTo>
                  <a:lnTo>
                    <a:pt x="543004" y="69357"/>
                  </a:lnTo>
                  <a:lnTo>
                    <a:pt x="522186" y="82365"/>
                  </a:lnTo>
                  <a:lnTo>
                    <a:pt x="496570" y="87122"/>
                  </a:lnTo>
                  <a:lnTo>
                    <a:pt x="470880" y="82365"/>
                  </a:lnTo>
                  <a:lnTo>
                    <a:pt x="450024" y="69357"/>
                  </a:lnTo>
                  <a:lnTo>
                    <a:pt x="436026" y="49992"/>
                  </a:lnTo>
                  <a:lnTo>
                    <a:pt x="430911" y="26162"/>
                  </a:lnTo>
                  <a:lnTo>
                    <a:pt x="430911" y="0"/>
                  </a:lnTo>
                  <a:lnTo>
                    <a:pt x="206121" y="0"/>
                  </a:lnTo>
                  <a:lnTo>
                    <a:pt x="206121" y="26162"/>
                  </a:lnTo>
                  <a:lnTo>
                    <a:pt x="201005" y="49992"/>
                  </a:lnTo>
                  <a:lnTo>
                    <a:pt x="187007" y="69357"/>
                  </a:lnTo>
                  <a:lnTo>
                    <a:pt x="166151" y="82365"/>
                  </a:lnTo>
                  <a:lnTo>
                    <a:pt x="140462" y="87122"/>
                  </a:lnTo>
                  <a:lnTo>
                    <a:pt x="114845" y="82365"/>
                  </a:lnTo>
                  <a:lnTo>
                    <a:pt x="94027" y="69357"/>
                  </a:lnTo>
                  <a:lnTo>
                    <a:pt x="80043" y="49992"/>
                  </a:lnTo>
                  <a:lnTo>
                    <a:pt x="74930" y="26162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121920"/>
                  </a:lnTo>
                  <a:lnTo>
                    <a:pt x="637032" y="121920"/>
                  </a:lnTo>
                  <a:lnTo>
                    <a:pt x="637032" y="0"/>
                  </a:lnTo>
                  <a:close/>
                </a:path>
              </a:pathLst>
            </a:custGeom>
            <a:solidFill>
              <a:srgbClr val="001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975605" y="853262"/>
            <a:ext cx="2760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78D3"/>
                </a:solidFill>
                <a:latin typeface="Segoe UI"/>
                <a:cs typeface="Segoe UI"/>
              </a:rPr>
              <a:t>Artificial</a:t>
            </a:r>
            <a:r>
              <a:rPr sz="2400" b="0" spc="-10" dirty="0">
                <a:solidFill>
                  <a:srgbClr val="0078D3"/>
                </a:solidFill>
                <a:latin typeface="Segoe UI"/>
                <a:cs typeface="Segoe UI"/>
              </a:rPr>
              <a:t> Intelligence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1861" y="1285366"/>
            <a:ext cx="4369943" cy="19888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1895" y="1531492"/>
            <a:ext cx="4278122" cy="1977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04053" y="1775332"/>
            <a:ext cx="1673987" cy="197738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148328" y="2446019"/>
            <a:ext cx="637540" cy="588010"/>
          </a:xfrm>
          <a:custGeom>
            <a:avLst/>
            <a:gdLst/>
            <a:ahLst/>
            <a:cxnLst/>
            <a:rect l="l" t="t" r="r" b="b"/>
            <a:pathLst>
              <a:path w="637539" h="588010">
                <a:moveTo>
                  <a:pt x="169164" y="25908"/>
                </a:moveTo>
                <a:lnTo>
                  <a:pt x="167005" y="15646"/>
                </a:lnTo>
                <a:lnTo>
                  <a:pt x="161061" y="7442"/>
                </a:lnTo>
                <a:lnTo>
                  <a:pt x="152120" y="1981"/>
                </a:lnTo>
                <a:lnTo>
                  <a:pt x="140970" y="0"/>
                </a:lnTo>
                <a:lnTo>
                  <a:pt x="129806" y="1981"/>
                </a:lnTo>
                <a:lnTo>
                  <a:pt x="120865" y="7429"/>
                </a:lnTo>
                <a:lnTo>
                  <a:pt x="114922" y="15646"/>
                </a:lnTo>
                <a:lnTo>
                  <a:pt x="112776" y="25908"/>
                </a:lnTo>
                <a:lnTo>
                  <a:pt x="112776" y="77724"/>
                </a:lnTo>
                <a:lnTo>
                  <a:pt x="114922" y="87998"/>
                </a:lnTo>
                <a:lnTo>
                  <a:pt x="120865" y="96202"/>
                </a:lnTo>
                <a:lnTo>
                  <a:pt x="129806" y="101663"/>
                </a:lnTo>
                <a:lnTo>
                  <a:pt x="140970" y="103632"/>
                </a:lnTo>
                <a:lnTo>
                  <a:pt x="152120" y="101663"/>
                </a:lnTo>
                <a:lnTo>
                  <a:pt x="161061" y="96202"/>
                </a:lnTo>
                <a:lnTo>
                  <a:pt x="167005" y="87998"/>
                </a:lnTo>
                <a:lnTo>
                  <a:pt x="169164" y="77724"/>
                </a:lnTo>
                <a:lnTo>
                  <a:pt x="169164" y="25908"/>
                </a:lnTo>
                <a:close/>
              </a:path>
              <a:path w="637539" h="588010">
                <a:moveTo>
                  <a:pt x="637032" y="207010"/>
                </a:moveTo>
                <a:lnTo>
                  <a:pt x="0" y="207010"/>
                </a:lnTo>
                <a:lnTo>
                  <a:pt x="0" y="259080"/>
                </a:lnTo>
                <a:lnTo>
                  <a:pt x="0" y="535940"/>
                </a:lnTo>
                <a:lnTo>
                  <a:pt x="0" y="588010"/>
                </a:lnTo>
                <a:lnTo>
                  <a:pt x="637032" y="588010"/>
                </a:lnTo>
                <a:lnTo>
                  <a:pt x="637032" y="536321"/>
                </a:lnTo>
                <a:lnTo>
                  <a:pt x="637032" y="535940"/>
                </a:lnTo>
                <a:lnTo>
                  <a:pt x="637032" y="259207"/>
                </a:lnTo>
                <a:lnTo>
                  <a:pt x="580771" y="259207"/>
                </a:lnTo>
                <a:lnTo>
                  <a:pt x="580771" y="535940"/>
                </a:lnTo>
                <a:lnTo>
                  <a:pt x="56261" y="535940"/>
                </a:lnTo>
                <a:lnTo>
                  <a:pt x="56261" y="259080"/>
                </a:lnTo>
                <a:lnTo>
                  <a:pt x="637032" y="259080"/>
                </a:lnTo>
                <a:lnTo>
                  <a:pt x="637032" y="207010"/>
                </a:lnTo>
                <a:close/>
              </a:path>
            </a:pathLst>
          </a:custGeom>
          <a:solidFill>
            <a:srgbClr val="50E6FF">
              <a:alpha val="5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04589" y="2735021"/>
            <a:ext cx="5245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1990’s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48328" y="2446020"/>
            <a:ext cx="637540" cy="173990"/>
            <a:chOff x="4148328" y="2446020"/>
            <a:chExt cx="637540" cy="173990"/>
          </a:xfrm>
        </p:grpSpPr>
        <p:sp>
          <p:nvSpPr>
            <p:cNvPr id="25" name="object 25"/>
            <p:cNvSpPr/>
            <p:nvPr/>
          </p:nvSpPr>
          <p:spPr>
            <a:xfrm>
              <a:off x="4616196" y="2446020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39">
                  <a:moveTo>
                    <a:pt x="28193" y="0"/>
                  </a:moveTo>
                  <a:lnTo>
                    <a:pt x="17037" y="1976"/>
                  </a:lnTo>
                  <a:lnTo>
                    <a:pt x="8096" y="7429"/>
                  </a:lnTo>
                  <a:lnTo>
                    <a:pt x="2155" y="15644"/>
                  </a:lnTo>
                  <a:lnTo>
                    <a:pt x="0" y="25907"/>
                  </a:lnTo>
                  <a:lnTo>
                    <a:pt x="0" y="77724"/>
                  </a:lnTo>
                  <a:lnTo>
                    <a:pt x="2155" y="87987"/>
                  </a:lnTo>
                  <a:lnTo>
                    <a:pt x="8096" y="96202"/>
                  </a:lnTo>
                  <a:lnTo>
                    <a:pt x="17037" y="101655"/>
                  </a:lnTo>
                  <a:lnTo>
                    <a:pt x="28193" y="103631"/>
                  </a:lnTo>
                  <a:lnTo>
                    <a:pt x="39350" y="101655"/>
                  </a:lnTo>
                  <a:lnTo>
                    <a:pt x="48291" y="96202"/>
                  </a:lnTo>
                  <a:lnTo>
                    <a:pt x="54232" y="87987"/>
                  </a:lnTo>
                  <a:lnTo>
                    <a:pt x="56387" y="77724"/>
                  </a:lnTo>
                  <a:lnTo>
                    <a:pt x="56387" y="25907"/>
                  </a:lnTo>
                  <a:lnTo>
                    <a:pt x="54232" y="15644"/>
                  </a:lnTo>
                  <a:lnTo>
                    <a:pt x="48291" y="7429"/>
                  </a:lnTo>
                  <a:lnTo>
                    <a:pt x="39350" y="1976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50E6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8328" y="2497836"/>
              <a:ext cx="637540" cy="121920"/>
            </a:xfrm>
            <a:custGeom>
              <a:avLst/>
              <a:gdLst/>
              <a:ahLst/>
              <a:cxnLst/>
              <a:rect l="l" t="t" r="r" b="b"/>
              <a:pathLst>
                <a:path w="637539" h="121919">
                  <a:moveTo>
                    <a:pt x="637032" y="0"/>
                  </a:moveTo>
                  <a:lnTo>
                    <a:pt x="562101" y="0"/>
                  </a:lnTo>
                  <a:lnTo>
                    <a:pt x="562101" y="26162"/>
                  </a:lnTo>
                  <a:lnTo>
                    <a:pt x="556988" y="49992"/>
                  </a:lnTo>
                  <a:lnTo>
                    <a:pt x="543004" y="69357"/>
                  </a:lnTo>
                  <a:lnTo>
                    <a:pt x="522186" y="82365"/>
                  </a:lnTo>
                  <a:lnTo>
                    <a:pt x="496570" y="87122"/>
                  </a:lnTo>
                  <a:lnTo>
                    <a:pt x="470880" y="82365"/>
                  </a:lnTo>
                  <a:lnTo>
                    <a:pt x="450024" y="69357"/>
                  </a:lnTo>
                  <a:lnTo>
                    <a:pt x="436026" y="49992"/>
                  </a:lnTo>
                  <a:lnTo>
                    <a:pt x="430911" y="26162"/>
                  </a:lnTo>
                  <a:lnTo>
                    <a:pt x="430911" y="0"/>
                  </a:lnTo>
                  <a:lnTo>
                    <a:pt x="206121" y="0"/>
                  </a:lnTo>
                  <a:lnTo>
                    <a:pt x="206121" y="26162"/>
                  </a:lnTo>
                  <a:lnTo>
                    <a:pt x="201005" y="49992"/>
                  </a:lnTo>
                  <a:lnTo>
                    <a:pt x="187007" y="69357"/>
                  </a:lnTo>
                  <a:lnTo>
                    <a:pt x="166151" y="82365"/>
                  </a:lnTo>
                  <a:lnTo>
                    <a:pt x="140462" y="87122"/>
                  </a:lnTo>
                  <a:lnTo>
                    <a:pt x="114845" y="82365"/>
                  </a:lnTo>
                  <a:lnTo>
                    <a:pt x="94027" y="69357"/>
                  </a:lnTo>
                  <a:lnTo>
                    <a:pt x="80043" y="49992"/>
                  </a:lnTo>
                  <a:lnTo>
                    <a:pt x="74930" y="26162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121919"/>
                  </a:lnTo>
                  <a:lnTo>
                    <a:pt x="637032" y="121919"/>
                  </a:lnTo>
                  <a:lnTo>
                    <a:pt x="637032" y="0"/>
                  </a:lnTo>
                  <a:close/>
                </a:path>
              </a:pathLst>
            </a:custGeom>
            <a:solidFill>
              <a:srgbClr val="001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75605" y="2428747"/>
            <a:ext cx="242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8D3"/>
                </a:solidFill>
                <a:latin typeface="Segoe UI"/>
                <a:cs typeface="Segoe UI"/>
              </a:rPr>
              <a:t>Machine</a:t>
            </a:r>
            <a:r>
              <a:rPr sz="2400" spc="-60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8D3"/>
                </a:solidFill>
                <a:latin typeface="Segoe UI"/>
                <a:cs typeface="Segoe UI"/>
              </a:rPr>
              <a:t>Learning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97958" y="2860039"/>
            <a:ext cx="4298315" cy="15468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97069" y="3106166"/>
            <a:ext cx="4456176" cy="19773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97069" y="3350005"/>
            <a:ext cx="2094991" cy="196596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48328" y="3991355"/>
            <a:ext cx="637540" cy="588645"/>
          </a:xfrm>
          <a:custGeom>
            <a:avLst/>
            <a:gdLst/>
            <a:ahLst/>
            <a:cxnLst/>
            <a:rect l="l" t="t" r="r" b="b"/>
            <a:pathLst>
              <a:path w="637539" h="588645">
                <a:moveTo>
                  <a:pt x="169164" y="25908"/>
                </a:moveTo>
                <a:lnTo>
                  <a:pt x="167005" y="15646"/>
                </a:lnTo>
                <a:lnTo>
                  <a:pt x="161061" y="7429"/>
                </a:lnTo>
                <a:lnTo>
                  <a:pt x="152120" y="1981"/>
                </a:lnTo>
                <a:lnTo>
                  <a:pt x="140970" y="0"/>
                </a:lnTo>
                <a:lnTo>
                  <a:pt x="129806" y="1981"/>
                </a:lnTo>
                <a:lnTo>
                  <a:pt x="120865" y="7429"/>
                </a:lnTo>
                <a:lnTo>
                  <a:pt x="114922" y="15646"/>
                </a:lnTo>
                <a:lnTo>
                  <a:pt x="112776" y="25908"/>
                </a:lnTo>
                <a:lnTo>
                  <a:pt x="112776" y="77724"/>
                </a:lnTo>
                <a:lnTo>
                  <a:pt x="114922" y="87998"/>
                </a:lnTo>
                <a:lnTo>
                  <a:pt x="120865" y="96202"/>
                </a:lnTo>
                <a:lnTo>
                  <a:pt x="129806" y="101663"/>
                </a:lnTo>
                <a:lnTo>
                  <a:pt x="140970" y="103632"/>
                </a:lnTo>
                <a:lnTo>
                  <a:pt x="152120" y="101663"/>
                </a:lnTo>
                <a:lnTo>
                  <a:pt x="161061" y="96215"/>
                </a:lnTo>
                <a:lnTo>
                  <a:pt x="167005" y="87998"/>
                </a:lnTo>
                <a:lnTo>
                  <a:pt x="169164" y="77724"/>
                </a:lnTo>
                <a:lnTo>
                  <a:pt x="169164" y="25908"/>
                </a:lnTo>
                <a:close/>
              </a:path>
              <a:path w="637539" h="588645">
                <a:moveTo>
                  <a:pt x="637032" y="207264"/>
                </a:moveTo>
                <a:lnTo>
                  <a:pt x="580771" y="207264"/>
                </a:lnTo>
                <a:lnTo>
                  <a:pt x="580771" y="259334"/>
                </a:lnTo>
                <a:lnTo>
                  <a:pt x="580771" y="536194"/>
                </a:lnTo>
                <a:lnTo>
                  <a:pt x="56261" y="536194"/>
                </a:lnTo>
                <a:lnTo>
                  <a:pt x="56261" y="259334"/>
                </a:lnTo>
                <a:lnTo>
                  <a:pt x="580771" y="259334"/>
                </a:lnTo>
                <a:lnTo>
                  <a:pt x="580771" y="207264"/>
                </a:lnTo>
                <a:lnTo>
                  <a:pt x="0" y="207264"/>
                </a:lnTo>
                <a:lnTo>
                  <a:pt x="0" y="259334"/>
                </a:lnTo>
                <a:lnTo>
                  <a:pt x="0" y="536194"/>
                </a:lnTo>
                <a:lnTo>
                  <a:pt x="0" y="588264"/>
                </a:lnTo>
                <a:lnTo>
                  <a:pt x="637032" y="588264"/>
                </a:lnTo>
                <a:lnTo>
                  <a:pt x="637032" y="536321"/>
                </a:lnTo>
                <a:lnTo>
                  <a:pt x="637032" y="536194"/>
                </a:lnTo>
                <a:lnTo>
                  <a:pt x="637032" y="259334"/>
                </a:lnTo>
                <a:lnTo>
                  <a:pt x="637032" y="259207"/>
                </a:lnTo>
                <a:lnTo>
                  <a:pt x="637032" y="207264"/>
                </a:lnTo>
                <a:close/>
              </a:path>
            </a:pathLst>
          </a:custGeom>
          <a:solidFill>
            <a:srgbClr val="50E6FF">
              <a:alpha val="5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04589" y="4281678"/>
            <a:ext cx="524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2010’s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48328" y="3991355"/>
            <a:ext cx="637540" cy="173990"/>
            <a:chOff x="4148328" y="3991355"/>
            <a:chExt cx="637540" cy="173990"/>
          </a:xfrm>
        </p:grpSpPr>
        <p:sp>
          <p:nvSpPr>
            <p:cNvPr id="34" name="object 34"/>
            <p:cNvSpPr/>
            <p:nvPr/>
          </p:nvSpPr>
          <p:spPr>
            <a:xfrm>
              <a:off x="4616196" y="3991355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39">
                  <a:moveTo>
                    <a:pt x="28193" y="0"/>
                  </a:moveTo>
                  <a:lnTo>
                    <a:pt x="17037" y="1976"/>
                  </a:lnTo>
                  <a:lnTo>
                    <a:pt x="8096" y="7429"/>
                  </a:lnTo>
                  <a:lnTo>
                    <a:pt x="2155" y="15644"/>
                  </a:lnTo>
                  <a:lnTo>
                    <a:pt x="0" y="25908"/>
                  </a:lnTo>
                  <a:lnTo>
                    <a:pt x="0" y="77724"/>
                  </a:lnTo>
                  <a:lnTo>
                    <a:pt x="2155" y="87987"/>
                  </a:lnTo>
                  <a:lnTo>
                    <a:pt x="8096" y="96202"/>
                  </a:lnTo>
                  <a:lnTo>
                    <a:pt x="17037" y="101655"/>
                  </a:lnTo>
                  <a:lnTo>
                    <a:pt x="28193" y="103632"/>
                  </a:lnTo>
                  <a:lnTo>
                    <a:pt x="39350" y="101655"/>
                  </a:lnTo>
                  <a:lnTo>
                    <a:pt x="48291" y="96202"/>
                  </a:lnTo>
                  <a:lnTo>
                    <a:pt x="54232" y="87987"/>
                  </a:lnTo>
                  <a:lnTo>
                    <a:pt x="56387" y="77724"/>
                  </a:lnTo>
                  <a:lnTo>
                    <a:pt x="56387" y="25908"/>
                  </a:lnTo>
                  <a:lnTo>
                    <a:pt x="54232" y="15644"/>
                  </a:lnTo>
                  <a:lnTo>
                    <a:pt x="48291" y="7429"/>
                  </a:lnTo>
                  <a:lnTo>
                    <a:pt x="39350" y="1976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50E6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48328" y="4043171"/>
              <a:ext cx="637540" cy="121920"/>
            </a:xfrm>
            <a:custGeom>
              <a:avLst/>
              <a:gdLst/>
              <a:ahLst/>
              <a:cxnLst/>
              <a:rect l="l" t="t" r="r" b="b"/>
              <a:pathLst>
                <a:path w="637539" h="121920">
                  <a:moveTo>
                    <a:pt x="637032" y="0"/>
                  </a:moveTo>
                  <a:lnTo>
                    <a:pt x="562101" y="0"/>
                  </a:lnTo>
                  <a:lnTo>
                    <a:pt x="562101" y="26161"/>
                  </a:lnTo>
                  <a:lnTo>
                    <a:pt x="556988" y="49992"/>
                  </a:lnTo>
                  <a:lnTo>
                    <a:pt x="543004" y="69357"/>
                  </a:lnTo>
                  <a:lnTo>
                    <a:pt x="522186" y="82365"/>
                  </a:lnTo>
                  <a:lnTo>
                    <a:pt x="496570" y="87121"/>
                  </a:lnTo>
                  <a:lnTo>
                    <a:pt x="470880" y="82365"/>
                  </a:lnTo>
                  <a:lnTo>
                    <a:pt x="450024" y="69357"/>
                  </a:lnTo>
                  <a:lnTo>
                    <a:pt x="436026" y="49992"/>
                  </a:lnTo>
                  <a:lnTo>
                    <a:pt x="430911" y="26161"/>
                  </a:lnTo>
                  <a:lnTo>
                    <a:pt x="430911" y="0"/>
                  </a:lnTo>
                  <a:lnTo>
                    <a:pt x="206121" y="0"/>
                  </a:lnTo>
                  <a:lnTo>
                    <a:pt x="206121" y="26161"/>
                  </a:lnTo>
                  <a:lnTo>
                    <a:pt x="201005" y="49992"/>
                  </a:lnTo>
                  <a:lnTo>
                    <a:pt x="187007" y="69357"/>
                  </a:lnTo>
                  <a:lnTo>
                    <a:pt x="166151" y="82365"/>
                  </a:lnTo>
                  <a:lnTo>
                    <a:pt x="140462" y="87121"/>
                  </a:lnTo>
                  <a:lnTo>
                    <a:pt x="114845" y="82365"/>
                  </a:lnTo>
                  <a:lnTo>
                    <a:pt x="94027" y="69357"/>
                  </a:lnTo>
                  <a:lnTo>
                    <a:pt x="80043" y="49992"/>
                  </a:lnTo>
                  <a:lnTo>
                    <a:pt x="74930" y="26161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121919"/>
                  </a:lnTo>
                  <a:lnTo>
                    <a:pt x="637032" y="121919"/>
                  </a:lnTo>
                  <a:lnTo>
                    <a:pt x="637032" y="0"/>
                  </a:lnTo>
                  <a:close/>
                </a:path>
              </a:pathLst>
            </a:custGeom>
            <a:solidFill>
              <a:srgbClr val="001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975605" y="3916171"/>
            <a:ext cx="1983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8D3"/>
                </a:solidFill>
                <a:latin typeface="Segoe UI"/>
                <a:cs typeface="Segoe UI"/>
              </a:rPr>
              <a:t>Deep </a:t>
            </a:r>
            <a:r>
              <a:rPr sz="2400" spc="-10" dirty="0">
                <a:solidFill>
                  <a:srgbClr val="0078D3"/>
                </a:solidFill>
                <a:latin typeface="Segoe UI"/>
                <a:cs typeface="Segoe UI"/>
              </a:rPr>
              <a:t>Learning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96560" y="4347209"/>
            <a:ext cx="4228719" cy="19989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04053" y="4593209"/>
            <a:ext cx="4027551" cy="19672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04053" y="4837048"/>
            <a:ext cx="1333627" cy="15240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4868417" y="2154173"/>
            <a:ext cx="4568190" cy="0"/>
          </a:xfrm>
          <a:custGeom>
            <a:avLst/>
            <a:gdLst/>
            <a:ahLst/>
            <a:cxnLst/>
            <a:rect l="l" t="t" r="r" b="b"/>
            <a:pathLst>
              <a:path w="4568190">
                <a:moveTo>
                  <a:pt x="0" y="0"/>
                </a:moveTo>
                <a:lnTo>
                  <a:pt x="4568063" y="0"/>
                </a:lnTo>
              </a:path>
            </a:pathLst>
          </a:custGeom>
          <a:ln w="31750">
            <a:solidFill>
              <a:srgbClr val="66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68417" y="3728465"/>
            <a:ext cx="4568190" cy="0"/>
          </a:xfrm>
          <a:custGeom>
            <a:avLst/>
            <a:gdLst/>
            <a:ahLst/>
            <a:cxnLst/>
            <a:rect l="l" t="t" r="r" b="b"/>
            <a:pathLst>
              <a:path w="4568190">
                <a:moveTo>
                  <a:pt x="0" y="0"/>
                </a:moveTo>
                <a:lnTo>
                  <a:pt x="4568063" y="0"/>
                </a:lnTo>
              </a:path>
            </a:pathLst>
          </a:custGeom>
          <a:ln w="31750">
            <a:solidFill>
              <a:srgbClr val="66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8417" y="5276850"/>
            <a:ext cx="4568190" cy="0"/>
          </a:xfrm>
          <a:custGeom>
            <a:avLst/>
            <a:gdLst/>
            <a:ahLst/>
            <a:cxnLst/>
            <a:rect l="l" t="t" r="r" b="b"/>
            <a:pathLst>
              <a:path w="4568190">
                <a:moveTo>
                  <a:pt x="0" y="0"/>
                </a:moveTo>
                <a:lnTo>
                  <a:pt x="4568063" y="0"/>
                </a:lnTo>
              </a:path>
            </a:pathLst>
          </a:custGeom>
          <a:ln w="31750">
            <a:solidFill>
              <a:srgbClr val="66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8328" y="5536691"/>
            <a:ext cx="637540" cy="588645"/>
          </a:xfrm>
          <a:custGeom>
            <a:avLst/>
            <a:gdLst/>
            <a:ahLst/>
            <a:cxnLst/>
            <a:rect l="l" t="t" r="r" b="b"/>
            <a:pathLst>
              <a:path w="637539" h="588645">
                <a:moveTo>
                  <a:pt x="169164" y="25908"/>
                </a:moveTo>
                <a:lnTo>
                  <a:pt x="167005" y="15646"/>
                </a:lnTo>
                <a:lnTo>
                  <a:pt x="161061" y="7429"/>
                </a:lnTo>
                <a:lnTo>
                  <a:pt x="152120" y="1981"/>
                </a:lnTo>
                <a:lnTo>
                  <a:pt x="140970" y="0"/>
                </a:lnTo>
                <a:lnTo>
                  <a:pt x="129806" y="1981"/>
                </a:lnTo>
                <a:lnTo>
                  <a:pt x="120865" y="7429"/>
                </a:lnTo>
                <a:lnTo>
                  <a:pt x="114922" y="15646"/>
                </a:lnTo>
                <a:lnTo>
                  <a:pt x="112776" y="25908"/>
                </a:lnTo>
                <a:lnTo>
                  <a:pt x="112776" y="77724"/>
                </a:lnTo>
                <a:lnTo>
                  <a:pt x="114922" y="87972"/>
                </a:lnTo>
                <a:lnTo>
                  <a:pt x="120865" y="96189"/>
                </a:lnTo>
                <a:lnTo>
                  <a:pt x="129806" y="101650"/>
                </a:lnTo>
                <a:lnTo>
                  <a:pt x="140970" y="103632"/>
                </a:lnTo>
                <a:lnTo>
                  <a:pt x="152120" y="101650"/>
                </a:lnTo>
                <a:lnTo>
                  <a:pt x="161061" y="96189"/>
                </a:lnTo>
                <a:lnTo>
                  <a:pt x="167005" y="87972"/>
                </a:lnTo>
                <a:lnTo>
                  <a:pt x="169164" y="77724"/>
                </a:lnTo>
                <a:lnTo>
                  <a:pt x="169164" y="25908"/>
                </a:lnTo>
                <a:close/>
              </a:path>
              <a:path w="637539" h="588645">
                <a:moveTo>
                  <a:pt x="637032" y="207518"/>
                </a:moveTo>
                <a:lnTo>
                  <a:pt x="0" y="207518"/>
                </a:lnTo>
                <a:lnTo>
                  <a:pt x="0" y="259588"/>
                </a:lnTo>
                <a:lnTo>
                  <a:pt x="0" y="536448"/>
                </a:lnTo>
                <a:lnTo>
                  <a:pt x="0" y="588518"/>
                </a:lnTo>
                <a:lnTo>
                  <a:pt x="637032" y="588518"/>
                </a:lnTo>
                <a:lnTo>
                  <a:pt x="637032" y="536448"/>
                </a:lnTo>
                <a:lnTo>
                  <a:pt x="56261" y="536448"/>
                </a:lnTo>
                <a:lnTo>
                  <a:pt x="56261" y="259588"/>
                </a:lnTo>
                <a:lnTo>
                  <a:pt x="580771" y="259588"/>
                </a:lnTo>
                <a:lnTo>
                  <a:pt x="580771" y="536308"/>
                </a:lnTo>
                <a:lnTo>
                  <a:pt x="637032" y="536308"/>
                </a:lnTo>
                <a:lnTo>
                  <a:pt x="637032" y="259588"/>
                </a:lnTo>
                <a:lnTo>
                  <a:pt x="637032" y="259219"/>
                </a:lnTo>
                <a:lnTo>
                  <a:pt x="637032" y="207518"/>
                </a:lnTo>
                <a:close/>
              </a:path>
            </a:pathLst>
          </a:custGeom>
          <a:solidFill>
            <a:srgbClr val="50E6FF">
              <a:alpha val="5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204589" y="5826963"/>
            <a:ext cx="524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2020’s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148328" y="5536691"/>
            <a:ext cx="637540" cy="173990"/>
            <a:chOff x="4148328" y="5536691"/>
            <a:chExt cx="637540" cy="173990"/>
          </a:xfrm>
        </p:grpSpPr>
        <p:sp>
          <p:nvSpPr>
            <p:cNvPr id="46" name="object 46"/>
            <p:cNvSpPr/>
            <p:nvPr/>
          </p:nvSpPr>
          <p:spPr>
            <a:xfrm>
              <a:off x="4616196" y="5536691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39">
                  <a:moveTo>
                    <a:pt x="28193" y="0"/>
                  </a:moveTo>
                  <a:lnTo>
                    <a:pt x="17037" y="1976"/>
                  </a:lnTo>
                  <a:lnTo>
                    <a:pt x="8096" y="7429"/>
                  </a:lnTo>
                  <a:lnTo>
                    <a:pt x="2155" y="15644"/>
                  </a:lnTo>
                  <a:lnTo>
                    <a:pt x="0" y="25908"/>
                  </a:lnTo>
                  <a:lnTo>
                    <a:pt x="0" y="77724"/>
                  </a:lnTo>
                  <a:lnTo>
                    <a:pt x="2155" y="87965"/>
                  </a:lnTo>
                  <a:lnTo>
                    <a:pt x="8096" y="96183"/>
                  </a:lnTo>
                  <a:lnTo>
                    <a:pt x="17037" y="101648"/>
                  </a:lnTo>
                  <a:lnTo>
                    <a:pt x="28193" y="103632"/>
                  </a:lnTo>
                  <a:lnTo>
                    <a:pt x="39350" y="101648"/>
                  </a:lnTo>
                  <a:lnTo>
                    <a:pt x="48291" y="96183"/>
                  </a:lnTo>
                  <a:lnTo>
                    <a:pt x="54232" y="87965"/>
                  </a:lnTo>
                  <a:lnTo>
                    <a:pt x="56387" y="77724"/>
                  </a:lnTo>
                  <a:lnTo>
                    <a:pt x="56387" y="25908"/>
                  </a:lnTo>
                  <a:lnTo>
                    <a:pt x="54232" y="15644"/>
                  </a:lnTo>
                  <a:lnTo>
                    <a:pt x="48291" y="7429"/>
                  </a:lnTo>
                  <a:lnTo>
                    <a:pt x="39350" y="1976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50E6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48328" y="5588507"/>
              <a:ext cx="637540" cy="121920"/>
            </a:xfrm>
            <a:custGeom>
              <a:avLst/>
              <a:gdLst/>
              <a:ahLst/>
              <a:cxnLst/>
              <a:rect l="l" t="t" r="r" b="b"/>
              <a:pathLst>
                <a:path w="637539" h="121920">
                  <a:moveTo>
                    <a:pt x="637032" y="0"/>
                  </a:moveTo>
                  <a:lnTo>
                    <a:pt x="562101" y="0"/>
                  </a:lnTo>
                  <a:lnTo>
                    <a:pt x="562101" y="26123"/>
                  </a:lnTo>
                  <a:lnTo>
                    <a:pt x="556988" y="49975"/>
                  </a:lnTo>
                  <a:lnTo>
                    <a:pt x="543004" y="69338"/>
                  </a:lnTo>
                  <a:lnTo>
                    <a:pt x="522186" y="82334"/>
                  </a:lnTo>
                  <a:lnTo>
                    <a:pt x="496570" y="87083"/>
                  </a:lnTo>
                  <a:lnTo>
                    <a:pt x="470880" y="82334"/>
                  </a:lnTo>
                  <a:lnTo>
                    <a:pt x="450024" y="69338"/>
                  </a:lnTo>
                  <a:lnTo>
                    <a:pt x="436026" y="49975"/>
                  </a:lnTo>
                  <a:lnTo>
                    <a:pt x="430911" y="26123"/>
                  </a:lnTo>
                  <a:lnTo>
                    <a:pt x="430911" y="0"/>
                  </a:lnTo>
                  <a:lnTo>
                    <a:pt x="206121" y="0"/>
                  </a:lnTo>
                  <a:lnTo>
                    <a:pt x="206121" y="26123"/>
                  </a:lnTo>
                  <a:lnTo>
                    <a:pt x="201005" y="49975"/>
                  </a:lnTo>
                  <a:lnTo>
                    <a:pt x="187007" y="69338"/>
                  </a:lnTo>
                  <a:lnTo>
                    <a:pt x="166151" y="82334"/>
                  </a:lnTo>
                  <a:lnTo>
                    <a:pt x="140462" y="87083"/>
                  </a:lnTo>
                  <a:lnTo>
                    <a:pt x="114845" y="82334"/>
                  </a:lnTo>
                  <a:lnTo>
                    <a:pt x="94027" y="69338"/>
                  </a:lnTo>
                  <a:lnTo>
                    <a:pt x="80043" y="49975"/>
                  </a:lnTo>
                  <a:lnTo>
                    <a:pt x="74930" y="26123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121919"/>
                  </a:lnTo>
                  <a:lnTo>
                    <a:pt x="637032" y="121919"/>
                  </a:lnTo>
                  <a:lnTo>
                    <a:pt x="637032" y="0"/>
                  </a:lnTo>
                  <a:close/>
                </a:path>
              </a:pathLst>
            </a:custGeom>
            <a:solidFill>
              <a:srgbClr val="001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975605" y="5488635"/>
            <a:ext cx="196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D73A00"/>
                </a:solidFill>
                <a:latin typeface="Segoe UI"/>
                <a:cs typeface="Segoe UI"/>
              </a:rPr>
              <a:t>Generative</a:t>
            </a:r>
            <a:r>
              <a:rPr sz="2400" b="1" spc="-130" dirty="0">
                <a:solidFill>
                  <a:srgbClr val="D73A00"/>
                </a:solidFill>
                <a:latin typeface="Segoe UI"/>
                <a:cs typeface="Segoe UI"/>
              </a:rPr>
              <a:t> </a:t>
            </a:r>
            <a:r>
              <a:rPr sz="2400" b="1" spc="-25" dirty="0">
                <a:solidFill>
                  <a:srgbClr val="D73A00"/>
                </a:solidFill>
                <a:latin typeface="Segoe UI"/>
                <a:cs typeface="Segoe UI"/>
              </a:rPr>
              <a:t>AI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96941" y="5921730"/>
            <a:ext cx="4243578" cy="19775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97138" y="6165570"/>
            <a:ext cx="2756338" cy="197751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830323" y="5472684"/>
            <a:ext cx="1562100" cy="713740"/>
            <a:chOff x="1830323" y="5472684"/>
            <a:chExt cx="1562100" cy="713740"/>
          </a:xfrm>
        </p:grpSpPr>
        <p:sp>
          <p:nvSpPr>
            <p:cNvPr id="52" name="object 52"/>
            <p:cNvSpPr/>
            <p:nvPr/>
          </p:nvSpPr>
          <p:spPr>
            <a:xfrm>
              <a:off x="1830323" y="5472684"/>
              <a:ext cx="1562100" cy="713740"/>
            </a:xfrm>
            <a:custGeom>
              <a:avLst/>
              <a:gdLst/>
              <a:ahLst/>
              <a:cxnLst/>
              <a:rect l="l" t="t" r="r" b="b"/>
              <a:pathLst>
                <a:path w="1562100" h="713739">
                  <a:moveTo>
                    <a:pt x="1448689" y="0"/>
                  </a:moveTo>
                  <a:lnTo>
                    <a:pt x="113411" y="0"/>
                  </a:lnTo>
                  <a:lnTo>
                    <a:pt x="69276" y="8915"/>
                  </a:lnTo>
                  <a:lnTo>
                    <a:pt x="33226" y="33226"/>
                  </a:lnTo>
                  <a:lnTo>
                    <a:pt x="8915" y="69276"/>
                  </a:lnTo>
                  <a:lnTo>
                    <a:pt x="0" y="113410"/>
                  </a:lnTo>
                  <a:lnTo>
                    <a:pt x="0" y="599795"/>
                  </a:lnTo>
                  <a:lnTo>
                    <a:pt x="8915" y="643950"/>
                  </a:lnTo>
                  <a:lnTo>
                    <a:pt x="33226" y="680007"/>
                  </a:lnTo>
                  <a:lnTo>
                    <a:pt x="69276" y="704317"/>
                  </a:lnTo>
                  <a:lnTo>
                    <a:pt x="113411" y="713231"/>
                  </a:lnTo>
                  <a:lnTo>
                    <a:pt x="1448689" y="713231"/>
                  </a:lnTo>
                  <a:lnTo>
                    <a:pt x="1492823" y="704317"/>
                  </a:lnTo>
                  <a:lnTo>
                    <a:pt x="1528873" y="680007"/>
                  </a:lnTo>
                  <a:lnTo>
                    <a:pt x="1553184" y="643950"/>
                  </a:lnTo>
                  <a:lnTo>
                    <a:pt x="1562100" y="599795"/>
                  </a:lnTo>
                  <a:lnTo>
                    <a:pt x="1562100" y="113410"/>
                  </a:lnTo>
                  <a:lnTo>
                    <a:pt x="1553184" y="69276"/>
                  </a:lnTo>
                  <a:lnTo>
                    <a:pt x="1528873" y="33226"/>
                  </a:lnTo>
                  <a:lnTo>
                    <a:pt x="1492823" y="8915"/>
                  </a:lnTo>
                  <a:lnTo>
                    <a:pt x="1448689" y="0"/>
                  </a:lnTo>
                  <a:close/>
                </a:path>
              </a:pathLst>
            </a:custGeom>
            <a:solidFill>
              <a:srgbClr val="D73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56561" y="5576951"/>
              <a:ext cx="1275333" cy="19085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48687" y="5891288"/>
              <a:ext cx="237489" cy="178206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108945" y="5205348"/>
            <a:ext cx="575055" cy="15240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113518" y="5470652"/>
            <a:ext cx="1377441" cy="253314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9612503" y="4759325"/>
            <a:ext cx="306070" cy="1183640"/>
          </a:xfrm>
          <a:custGeom>
            <a:avLst/>
            <a:gdLst/>
            <a:ahLst/>
            <a:cxnLst/>
            <a:rect l="l" t="t" r="r" b="b"/>
            <a:pathLst>
              <a:path w="306070" h="1183639">
                <a:moveTo>
                  <a:pt x="37846" y="1123848"/>
                </a:moveTo>
                <a:lnTo>
                  <a:pt x="37833" y="1123442"/>
                </a:lnTo>
                <a:lnTo>
                  <a:pt x="37820" y="1123848"/>
                </a:lnTo>
                <a:close/>
              </a:path>
              <a:path w="306070" h="1183639">
                <a:moveTo>
                  <a:pt x="193586" y="1146822"/>
                </a:moveTo>
                <a:lnTo>
                  <a:pt x="193344" y="1146670"/>
                </a:lnTo>
                <a:lnTo>
                  <a:pt x="193090" y="1146644"/>
                </a:lnTo>
                <a:lnTo>
                  <a:pt x="193586" y="1146822"/>
                </a:lnTo>
                <a:close/>
              </a:path>
              <a:path w="306070" h="1183639">
                <a:moveTo>
                  <a:pt x="194818" y="1147241"/>
                </a:moveTo>
                <a:lnTo>
                  <a:pt x="193725" y="1146733"/>
                </a:lnTo>
                <a:lnTo>
                  <a:pt x="193370" y="1146683"/>
                </a:lnTo>
                <a:lnTo>
                  <a:pt x="193586" y="1146822"/>
                </a:lnTo>
                <a:lnTo>
                  <a:pt x="193763" y="1146898"/>
                </a:lnTo>
                <a:lnTo>
                  <a:pt x="194818" y="1147241"/>
                </a:lnTo>
                <a:close/>
              </a:path>
              <a:path w="306070" h="1183639">
                <a:moveTo>
                  <a:pt x="214172" y="1144778"/>
                </a:moveTo>
                <a:lnTo>
                  <a:pt x="193179" y="1144778"/>
                </a:lnTo>
                <a:lnTo>
                  <a:pt x="193179" y="1146454"/>
                </a:lnTo>
                <a:lnTo>
                  <a:pt x="193040" y="1146467"/>
                </a:lnTo>
                <a:lnTo>
                  <a:pt x="192887" y="1146479"/>
                </a:lnTo>
                <a:lnTo>
                  <a:pt x="192786" y="1146314"/>
                </a:lnTo>
                <a:lnTo>
                  <a:pt x="192989" y="1146467"/>
                </a:lnTo>
                <a:lnTo>
                  <a:pt x="193141" y="1146454"/>
                </a:lnTo>
                <a:lnTo>
                  <a:pt x="193179" y="1144778"/>
                </a:lnTo>
                <a:lnTo>
                  <a:pt x="193116" y="1146429"/>
                </a:lnTo>
                <a:lnTo>
                  <a:pt x="192786" y="1146276"/>
                </a:lnTo>
                <a:lnTo>
                  <a:pt x="192659" y="1146200"/>
                </a:lnTo>
                <a:lnTo>
                  <a:pt x="192506" y="1146086"/>
                </a:lnTo>
                <a:lnTo>
                  <a:pt x="192963" y="1146352"/>
                </a:lnTo>
                <a:lnTo>
                  <a:pt x="193116" y="1146429"/>
                </a:lnTo>
                <a:lnTo>
                  <a:pt x="193116" y="1144778"/>
                </a:lnTo>
                <a:lnTo>
                  <a:pt x="176657" y="1144778"/>
                </a:lnTo>
                <a:lnTo>
                  <a:pt x="176352" y="1144778"/>
                </a:lnTo>
                <a:lnTo>
                  <a:pt x="185293" y="1145997"/>
                </a:lnTo>
                <a:lnTo>
                  <a:pt x="187706" y="1146352"/>
                </a:lnTo>
                <a:lnTo>
                  <a:pt x="189230" y="1146479"/>
                </a:lnTo>
                <a:lnTo>
                  <a:pt x="191643" y="1146530"/>
                </a:lnTo>
                <a:lnTo>
                  <a:pt x="192392" y="1146492"/>
                </a:lnTo>
                <a:lnTo>
                  <a:pt x="192659" y="1146479"/>
                </a:lnTo>
                <a:lnTo>
                  <a:pt x="192989" y="1146594"/>
                </a:lnTo>
                <a:lnTo>
                  <a:pt x="193268" y="1146644"/>
                </a:lnTo>
                <a:lnTo>
                  <a:pt x="193725" y="1146733"/>
                </a:lnTo>
                <a:lnTo>
                  <a:pt x="193598" y="1146670"/>
                </a:lnTo>
                <a:lnTo>
                  <a:pt x="193802" y="1146733"/>
                </a:lnTo>
                <a:lnTo>
                  <a:pt x="194310" y="1146810"/>
                </a:lnTo>
                <a:lnTo>
                  <a:pt x="194005" y="1146746"/>
                </a:lnTo>
                <a:lnTo>
                  <a:pt x="193687" y="1146683"/>
                </a:lnTo>
                <a:lnTo>
                  <a:pt x="194005" y="1146746"/>
                </a:lnTo>
                <a:lnTo>
                  <a:pt x="194310" y="1146810"/>
                </a:lnTo>
                <a:lnTo>
                  <a:pt x="193738" y="1146733"/>
                </a:lnTo>
                <a:lnTo>
                  <a:pt x="194818" y="1147241"/>
                </a:lnTo>
                <a:lnTo>
                  <a:pt x="193763" y="1146898"/>
                </a:lnTo>
                <a:lnTo>
                  <a:pt x="196596" y="1148410"/>
                </a:lnTo>
                <a:lnTo>
                  <a:pt x="197294" y="1148689"/>
                </a:lnTo>
                <a:lnTo>
                  <a:pt x="203200" y="1152220"/>
                </a:lnTo>
                <a:lnTo>
                  <a:pt x="210820" y="1150315"/>
                </a:lnTo>
                <a:lnTo>
                  <a:pt x="211556" y="1149096"/>
                </a:lnTo>
                <a:lnTo>
                  <a:pt x="212178" y="1148054"/>
                </a:lnTo>
                <a:lnTo>
                  <a:pt x="212674" y="1147241"/>
                </a:lnTo>
                <a:lnTo>
                  <a:pt x="212940" y="1146810"/>
                </a:lnTo>
                <a:lnTo>
                  <a:pt x="213436" y="1145997"/>
                </a:lnTo>
                <a:lnTo>
                  <a:pt x="213626" y="1145679"/>
                </a:lnTo>
                <a:lnTo>
                  <a:pt x="214172" y="1144778"/>
                </a:lnTo>
                <a:close/>
              </a:path>
              <a:path w="306070" h="1183639">
                <a:moveTo>
                  <a:pt x="306070" y="253492"/>
                </a:moveTo>
                <a:lnTo>
                  <a:pt x="300494" y="139827"/>
                </a:lnTo>
                <a:lnTo>
                  <a:pt x="300482" y="139065"/>
                </a:lnTo>
                <a:lnTo>
                  <a:pt x="293865" y="59944"/>
                </a:lnTo>
                <a:lnTo>
                  <a:pt x="286194" y="7747"/>
                </a:lnTo>
                <a:lnTo>
                  <a:pt x="277622" y="0"/>
                </a:lnTo>
                <a:lnTo>
                  <a:pt x="274193" y="508"/>
                </a:lnTo>
                <a:lnTo>
                  <a:pt x="271653" y="2540"/>
                </a:lnTo>
                <a:lnTo>
                  <a:pt x="269240" y="4572"/>
                </a:lnTo>
                <a:lnTo>
                  <a:pt x="267970" y="7747"/>
                </a:lnTo>
                <a:lnTo>
                  <a:pt x="276479" y="60579"/>
                </a:lnTo>
                <a:lnTo>
                  <a:pt x="276352" y="59944"/>
                </a:lnTo>
                <a:lnTo>
                  <a:pt x="276402" y="60579"/>
                </a:lnTo>
                <a:lnTo>
                  <a:pt x="283083" y="140462"/>
                </a:lnTo>
                <a:lnTo>
                  <a:pt x="283832" y="253568"/>
                </a:lnTo>
                <a:lnTo>
                  <a:pt x="279400" y="398653"/>
                </a:lnTo>
                <a:lnTo>
                  <a:pt x="279527" y="397764"/>
                </a:lnTo>
                <a:lnTo>
                  <a:pt x="261493" y="559308"/>
                </a:lnTo>
                <a:lnTo>
                  <a:pt x="261493" y="558546"/>
                </a:lnTo>
                <a:lnTo>
                  <a:pt x="231203" y="722541"/>
                </a:lnTo>
                <a:lnTo>
                  <a:pt x="231101" y="722884"/>
                </a:lnTo>
                <a:lnTo>
                  <a:pt x="190246" y="866914"/>
                </a:lnTo>
                <a:lnTo>
                  <a:pt x="143979" y="987031"/>
                </a:lnTo>
                <a:lnTo>
                  <a:pt x="143687" y="987602"/>
                </a:lnTo>
                <a:lnTo>
                  <a:pt x="103022" y="1068031"/>
                </a:lnTo>
                <a:lnTo>
                  <a:pt x="73787" y="1109751"/>
                </a:lnTo>
                <a:lnTo>
                  <a:pt x="62598" y="1123721"/>
                </a:lnTo>
                <a:lnTo>
                  <a:pt x="62585" y="1123200"/>
                </a:lnTo>
                <a:lnTo>
                  <a:pt x="62001" y="1091717"/>
                </a:lnTo>
                <a:lnTo>
                  <a:pt x="61976" y="1089164"/>
                </a:lnTo>
                <a:lnTo>
                  <a:pt x="58305" y="1054112"/>
                </a:lnTo>
                <a:lnTo>
                  <a:pt x="58039" y="1051560"/>
                </a:lnTo>
                <a:lnTo>
                  <a:pt x="57912" y="1050556"/>
                </a:lnTo>
                <a:lnTo>
                  <a:pt x="51142" y="1014869"/>
                </a:lnTo>
                <a:lnTo>
                  <a:pt x="50292" y="1010310"/>
                </a:lnTo>
                <a:lnTo>
                  <a:pt x="50165" y="1009408"/>
                </a:lnTo>
                <a:lnTo>
                  <a:pt x="40005" y="971194"/>
                </a:lnTo>
                <a:lnTo>
                  <a:pt x="39751" y="970597"/>
                </a:lnTo>
                <a:lnTo>
                  <a:pt x="29718" y="939469"/>
                </a:lnTo>
                <a:lnTo>
                  <a:pt x="28829" y="937387"/>
                </a:lnTo>
                <a:lnTo>
                  <a:pt x="17653" y="916597"/>
                </a:lnTo>
                <a:lnTo>
                  <a:pt x="15494" y="912660"/>
                </a:lnTo>
                <a:lnTo>
                  <a:pt x="10795" y="910882"/>
                </a:lnTo>
                <a:lnTo>
                  <a:pt x="2413" y="913968"/>
                </a:lnTo>
                <a:lnTo>
                  <a:pt x="0" y="918375"/>
                </a:lnTo>
                <a:lnTo>
                  <a:pt x="889" y="922756"/>
                </a:lnTo>
                <a:lnTo>
                  <a:pt x="5842" y="945845"/>
                </a:lnTo>
                <a:lnTo>
                  <a:pt x="16256" y="978166"/>
                </a:lnTo>
                <a:lnTo>
                  <a:pt x="16002" y="977569"/>
                </a:lnTo>
                <a:lnTo>
                  <a:pt x="16154" y="978166"/>
                </a:lnTo>
                <a:lnTo>
                  <a:pt x="26162" y="1015771"/>
                </a:lnTo>
                <a:lnTo>
                  <a:pt x="26035" y="1014869"/>
                </a:lnTo>
                <a:lnTo>
                  <a:pt x="33477" y="1054887"/>
                </a:lnTo>
                <a:lnTo>
                  <a:pt x="33401" y="1054112"/>
                </a:lnTo>
                <a:lnTo>
                  <a:pt x="33528" y="1055128"/>
                </a:lnTo>
                <a:lnTo>
                  <a:pt x="33477" y="1054887"/>
                </a:lnTo>
                <a:lnTo>
                  <a:pt x="33502" y="1055128"/>
                </a:lnTo>
                <a:lnTo>
                  <a:pt x="37338" y="1091717"/>
                </a:lnTo>
                <a:lnTo>
                  <a:pt x="37211" y="1090663"/>
                </a:lnTo>
                <a:lnTo>
                  <a:pt x="37223" y="1091717"/>
                </a:lnTo>
                <a:lnTo>
                  <a:pt x="37833" y="1123442"/>
                </a:lnTo>
                <a:lnTo>
                  <a:pt x="37846" y="1123200"/>
                </a:lnTo>
                <a:lnTo>
                  <a:pt x="37846" y="1123848"/>
                </a:lnTo>
                <a:lnTo>
                  <a:pt x="37807" y="1124038"/>
                </a:lnTo>
                <a:lnTo>
                  <a:pt x="37084" y="1146695"/>
                </a:lnTo>
                <a:lnTo>
                  <a:pt x="37084" y="1145832"/>
                </a:lnTo>
                <a:lnTo>
                  <a:pt x="36982" y="1146695"/>
                </a:lnTo>
                <a:lnTo>
                  <a:pt x="36334" y="1152956"/>
                </a:lnTo>
                <a:lnTo>
                  <a:pt x="34188" y="1154684"/>
                </a:lnTo>
                <a:lnTo>
                  <a:pt x="27305" y="1157935"/>
                </a:lnTo>
                <a:lnTo>
                  <a:pt x="24638" y="1165313"/>
                </a:lnTo>
                <a:lnTo>
                  <a:pt x="30480" y="1177658"/>
                </a:lnTo>
                <a:lnTo>
                  <a:pt x="36385" y="1179741"/>
                </a:lnTo>
                <a:lnTo>
                  <a:pt x="36576" y="1180045"/>
                </a:lnTo>
                <a:lnTo>
                  <a:pt x="49784" y="1183449"/>
                </a:lnTo>
                <a:lnTo>
                  <a:pt x="56515" y="1179461"/>
                </a:lnTo>
                <a:lnTo>
                  <a:pt x="58293" y="1172832"/>
                </a:lnTo>
                <a:lnTo>
                  <a:pt x="59194" y="1169301"/>
                </a:lnTo>
                <a:lnTo>
                  <a:pt x="69989" y="1164653"/>
                </a:lnTo>
                <a:lnTo>
                  <a:pt x="112407" y="1151039"/>
                </a:lnTo>
                <a:lnTo>
                  <a:pt x="150088" y="1144968"/>
                </a:lnTo>
                <a:lnTo>
                  <a:pt x="158521" y="1144257"/>
                </a:lnTo>
                <a:lnTo>
                  <a:pt x="167386" y="1144422"/>
                </a:lnTo>
                <a:lnTo>
                  <a:pt x="176225" y="1144765"/>
                </a:lnTo>
                <a:lnTo>
                  <a:pt x="176530" y="1144765"/>
                </a:lnTo>
                <a:lnTo>
                  <a:pt x="214185" y="1144765"/>
                </a:lnTo>
                <a:lnTo>
                  <a:pt x="214528" y="1144193"/>
                </a:lnTo>
                <a:lnTo>
                  <a:pt x="217932" y="1138593"/>
                </a:lnTo>
                <a:lnTo>
                  <a:pt x="215900" y="1130985"/>
                </a:lnTo>
                <a:lnTo>
                  <a:pt x="210058" y="1127480"/>
                </a:lnTo>
                <a:lnTo>
                  <a:pt x="209321" y="1126998"/>
                </a:lnTo>
                <a:lnTo>
                  <a:pt x="209042" y="1126807"/>
                </a:lnTo>
                <a:lnTo>
                  <a:pt x="206756" y="1125778"/>
                </a:lnTo>
                <a:lnTo>
                  <a:pt x="206311" y="1125613"/>
                </a:lnTo>
                <a:lnTo>
                  <a:pt x="205536" y="1125093"/>
                </a:lnTo>
                <a:lnTo>
                  <a:pt x="205359" y="1124966"/>
                </a:lnTo>
                <a:lnTo>
                  <a:pt x="203073" y="1123924"/>
                </a:lnTo>
                <a:lnTo>
                  <a:pt x="202184" y="1123581"/>
                </a:lnTo>
                <a:lnTo>
                  <a:pt x="201168" y="1123238"/>
                </a:lnTo>
                <a:lnTo>
                  <a:pt x="200279" y="1122908"/>
                </a:lnTo>
                <a:lnTo>
                  <a:pt x="199453" y="1122705"/>
                </a:lnTo>
                <a:lnTo>
                  <a:pt x="197866" y="1122311"/>
                </a:lnTo>
                <a:lnTo>
                  <a:pt x="196545" y="1122133"/>
                </a:lnTo>
                <a:lnTo>
                  <a:pt x="196100" y="1121981"/>
                </a:lnTo>
                <a:lnTo>
                  <a:pt x="195770" y="1121867"/>
                </a:lnTo>
                <a:lnTo>
                  <a:pt x="195326" y="1121714"/>
                </a:lnTo>
                <a:lnTo>
                  <a:pt x="193421" y="1121498"/>
                </a:lnTo>
                <a:lnTo>
                  <a:pt x="191262" y="1121765"/>
                </a:lnTo>
                <a:lnTo>
                  <a:pt x="191096" y="1121765"/>
                </a:lnTo>
                <a:lnTo>
                  <a:pt x="190893" y="1121803"/>
                </a:lnTo>
                <a:lnTo>
                  <a:pt x="191071" y="1121791"/>
                </a:lnTo>
                <a:lnTo>
                  <a:pt x="190474" y="1121752"/>
                </a:lnTo>
                <a:lnTo>
                  <a:pt x="178816" y="1120140"/>
                </a:lnTo>
                <a:lnTo>
                  <a:pt x="177546" y="1120038"/>
                </a:lnTo>
                <a:lnTo>
                  <a:pt x="168021" y="1119682"/>
                </a:lnTo>
                <a:lnTo>
                  <a:pt x="158369" y="1119492"/>
                </a:lnTo>
                <a:lnTo>
                  <a:pt x="157099" y="1119530"/>
                </a:lnTo>
                <a:lnTo>
                  <a:pt x="107061" y="1126820"/>
                </a:lnTo>
                <a:lnTo>
                  <a:pt x="86652" y="1133309"/>
                </a:lnTo>
                <a:lnTo>
                  <a:pt x="94107" y="1123950"/>
                </a:lnTo>
                <a:lnTo>
                  <a:pt x="104444" y="1109129"/>
                </a:lnTo>
                <a:lnTo>
                  <a:pt x="123698" y="1081557"/>
                </a:lnTo>
                <a:lnTo>
                  <a:pt x="124587" y="1080046"/>
                </a:lnTo>
                <a:lnTo>
                  <a:pt x="130251" y="1068857"/>
                </a:lnTo>
                <a:lnTo>
                  <a:pt x="131013" y="1067358"/>
                </a:lnTo>
                <a:lnTo>
                  <a:pt x="166370" y="997648"/>
                </a:lnTo>
                <a:lnTo>
                  <a:pt x="167005" y="996264"/>
                </a:lnTo>
                <a:lnTo>
                  <a:pt x="170561" y="986459"/>
                </a:lnTo>
                <a:lnTo>
                  <a:pt x="211455" y="873734"/>
                </a:lnTo>
                <a:lnTo>
                  <a:pt x="211709" y="872972"/>
                </a:lnTo>
                <a:lnTo>
                  <a:pt x="213690" y="865949"/>
                </a:lnTo>
                <a:lnTo>
                  <a:pt x="252730" y="727964"/>
                </a:lnTo>
                <a:lnTo>
                  <a:pt x="252984" y="726948"/>
                </a:lnTo>
                <a:lnTo>
                  <a:pt x="253923" y="721868"/>
                </a:lnTo>
                <a:lnTo>
                  <a:pt x="283464" y="562610"/>
                </a:lnTo>
                <a:lnTo>
                  <a:pt x="283464" y="561848"/>
                </a:lnTo>
                <a:lnTo>
                  <a:pt x="283743" y="559308"/>
                </a:lnTo>
                <a:lnTo>
                  <a:pt x="301625" y="400177"/>
                </a:lnTo>
                <a:lnTo>
                  <a:pt x="301663" y="397764"/>
                </a:lnTo>
                <a:lnTo>
                  <a:pt x="306070" y="254127"/>
                </a:lnTo>
                <a:lnTo>
                  <a:pt x="306070" y="253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108945" y="3604386"/>
            <a:ext cx="575055" cy="15240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113518" y="3869690"/>
            <a:ext cx="1377441" cy="253237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9612503" y="3158362"/>
            <a:ext cx="306070" cy="1183640"/>
          </a:xfrm>
          <a:custGeom>
            <a:avLst/>
            <a:gdLst/>
            <a:ahLst/>
            <a:cxnLst/>
            <a:rect l="l" t="t" r="r" b="b"/>
            <a:pathLst>
              <a:path w="306070" h="1183639">
                <a:moveTo>
                  <a:pt x="37846" y="1123569"/>
                </a:moveTo>
                <a:lnTo>
                  <a:pt x="37833" y="1123175"/>
                </a:lnTo>
                <a:lnTo>
                  <a:pt x="37820" y="1123569"/>
                </a:lnTo>
                <a:close/>
              </a:path>
              <a:path w="306070" h="1183639">
                <a:moveTo>
                  <a:pt x="283845" y="254000"/>
                </a:moveTo>
                <a:lnTo>
                  <a:pt x="283832" y="253593"/>
                </a:lnTo>
                <a:lnTo>
                  <a:pt x="283819" y="254000"/>
                </a:lnTo>
                <a:close/>
              </a:path>
              <a:path w="306070" h="1183639">
                <a:moveTo>
                  <a:pt x="306070" y="253492"/>
                </a:moveTo>
                <a:lnTo>
                  <a:pt x="300494" y="139827"/>
                </a:lnTo>
                <a:lnTo>
                  <a:pt x="300482" y="139065"/>
                </a:lnTo>
                <a:lnTo>
                  <a:pt x="293751" y="58547"/>
                </a:lnTo>
                <a:lnTo>
                  <a:pt x="293751" y="58039"/>
                </a:lnTo>
                <a:lnTo>
                  <a:pt x="286169" y="7747"/>
                </a:lnTo>
                <a:lnTo>
                  <a:pt x="285750" y="5080"/>
                </a:lnTo>
                <a:lnTo>
                  <a:pt x="283591" y="2286"/>
                </a:lnTo>
                <a:lnTo>
                  <a:pt x="280670" y="1143"/>
                </a:lnTo>
                <a:lnTo>
                  <a:pt x="277622" y="0"/>
                </a:lnTo>
                <a:lnTo>
                  <a:pt x="274193" y="508"/>
                </a:lnTo>
                <a:lnTo>
                  <a:pt x="271653" y="2540"/>
                </a:lnTo>
                <a:lnTo>
                  <a:pt x="269240" y="4572"/>
                </a:lnTo>
                <a:lnTo>
                  <a:pt x="267970" y="7747"/>
                </a:lnTo>
                <a:lnTo>
                  <a:pt x="276479" y="60706"/>
                </a:lnTo>
                <a:lnTo>
                  <a:pt x="276352" y="60071"/>
                </a:lnTo>
                <a:lnTo>
                  <a:pt x="276402" y="60706"/>
                </a:lnTo>
                <a:lnTo>
                  <a:pt x="283083" y="140462"/>
                </a:lnTo>
                <a:lnTo>
                  <a:pt x="283832" y="253593"/>
                </a:lnTo>
                <a:lnTo>
                  <a:pt x="283845" y="254000"/>
                </a:lnTo>
                <a:lnTo>
                  <a:pt x="283819" y="254254"/>
                </a:lnTo>
                <a:lnTo>
                  <a:pt x="279400" y="398653"/>
                </a:lnTo>
                <a:lnTo>
                  <a:pt x="279527" y="397764"/>
                </a:lnTo>
                <a:lnTo>
                  <a:pt x="261493" y="559435"/>
                </a:lnTo>
                <a:lnTo>
                  <a:pt x="261493" y="558673"/>
                </a:lnTo>
                <a:lnTo>
                  <a:pt x="231203" y="722541"/>
                </a:lnTo>
                <a:lnTo>
                  <a:pt x="231101" y="722884"/>
                </a:lnTo>
                <a:lnTo>
                  <a:pt x="190246" y="866902"/>
                </a:lnTo>
                <a:lnTo>
                  <a:pt x="190627" y="866013"/>
                </a:lnTo>
                <a:lnTo>
                  <a:pt x="143979" y="987107"/>
                </a:lnTo>
                <a:lnTo>
                  <a:pt x="143687" y="987679"/>
                </a:lnTo>
                <a:lnTo>
                  <a:pt x="103073" y="1068044"/>
                </a:lnTo>
                <a:lnTo>
                  <a:pt x="73787" y="1109853"/>
                </a:lnTo>
                <a:lnTo>
                  <a:pt x="62598" y="1123797"/>
                </a:lnTo>
                <a:lnTo>
                  <a:pt x="62585" y="1122934"/>
                </a:lnTo>
                <a:lnTo>
                  <a:pt x="62001" y="1091438"/>
                </a:lnTo>
                <a:lnTo>
                  <a:pt x="61976" y="1088898"/>
                </a:lnTo>
                <a:lnTo>
                  <a:pt x="58305" y="1053846"/>
                </a:lnTo>
                <a:lnTo>
                  <a:pt x="58039" y="1051179"/>
                </a:lnTo>
                <a:lnTo>
                  <a:pt x="57912" y="1050290"/>
                </a:lnTo>
                <a:lnTo>
                  <a:pt x="51155" y="1014603"/>
                </a:lnTo>
                <a:lnTo>
                  <a:pt x="50292" y="1010031"/>
                </a:lnTo>
                <a:lnTo>
                  <a:pt x="50165" y="1009142"/>
                </a:lnTo>
                <a:lnTo>
                  <a:pt x="40005" y="970915"/>
                </a:lnTo>
                <a:lnTo>
                  <a:pt x="39751" y="970280"/>
                </a:lnTo>
                <a:lnTo>
                  <a:pt x="29718" y="939165"/>
                </a:lnTo>
                <a:lnTo>
                  <a:pt x="28829" y="937006"/>
                </a:lnTo>
                <a:lnTo>
                  <a:pt x="17653" y="916305"/>
                </a:lnTo>
                <a:lnTo>
                  <a:pt x="15494" y="912368"/>
                </a:lnTo>
                <a:lnTo>
                  <a:pt x="10795" y="910590"/>
                </a:lnTo>
                <a:lnTo>
                  <a:pt x="2413" y="913638"/>
                </a:lnTo>
                <a:lnTo>
                  <a:pt x="0" y="918083"/>
                </a:lnTo>
                <a:lnTo>
                  <a:pt x="889" y="922401"/>
                </a:lnTo>
                <a:lnTo>
                  <a:pt x="5842" y="945515"/>
                </a:lnTo>
                <a:lnTo>
                  <a:pt x="6223" y="946785"/>
                </a:lnTo>
                <a:lnTo>
                  <a:pt x="16256" y="977900"/>
                </a:lnTo>
                <a:lnTo>
                  <a:pt x="16002" y="977265"/>
                </a:lnTo>
                <a:lnTo>
                  <a:pt x="16167" y="977900"/>
                </a:lnTo>
                <a:lnTo>
                  <a:pt x="26162" y="1015492"/>
                </a:lnTo>
                <a:lnTo>
                  <a:pt x="26035" y="1014603"/>
                </a:lnTo>
                <a:lnTo>
                  <a:pt x="33477" y="1054620"/>
                </a:lnTo>
                <a:lnTo>
                  <a:pt x="33401" y="1053846"/>
                </a:lnTo>
                <a:lnTo>
                  <a:pt x="33528" y="1054862"/>
                </a:lnTo>
                <a:lnTo>
                  <a:pt x="33477" y="1054620"/>
                </a:lnTo>
                <a:lnTo>
                  <a:pt x="33502" y="1054862"/>
                </a:lnTo>
                <a:lnTo>
                  <a:pt x="37211" y="1090295"/>
                </a:lnTo>
                <a:lnTo>
                  <a:pt x="37223" y="1091438"/>
                </a:lnTo>
                <a:lnTo>
                  <a:pt x="37833" y="1123175"/>
                </a:lnTo>
                <a:lnTo>
                  <a:pt x="37846" y="1122934"/>
                </a:lnTo>
                <a:lnTo>
                  <a:pt x="37846" y="1123569"/>
                </a:lnTo>
                <a:lnTo>
                  <a:pt x="37820" y="1123696"/>
                </a:lnTo>
                <a:lnTo>
                  <a:pt x="37084" y="1146429"/>
                </a:lnTo>
                <a:lnTo>
                  <a:pt x="37084" y="1145540"/>
                </a:lnTo>
                <a:lnTo>
                  <a:pt x="36982" y="1146429"/>
                </a:lnTo>
                <a:lnTo>
                  <a:pt x="36283" y="1153071"/>
                </a:lnTo>
                <a:lnTo>
                  <a:pt x="34201" y="1154734"/>
                </a:lnTo>
                <a:lnTo>
                  <a:pt x="33528" y="1155065"/>
                </a:lnTo>
                <a:lnTo>
                  <a:pt x="27305" y="1157986"/>
                </a:lnTo>
                <a:lnTo>
                  <a:pt x="24638" y="1165352"/>
                </a:lnTo>
                <a:lnTo>
                  <a:pt x="27559" y="1171575"/>
                </a:lnTo>
                <a:lnTo>
                  <a:pt x="30480" y="1177671"/>
                </a:lnTo>
                <a:lnTo>
                  <a:pt x="37973" y="1180338"/>
                </a:lnTo>
                <a:lnTo>
                  <a:pt x="38315" y="1180172"/>
                </a:lnTo>
                <a:lnTo>
                  <a:pt x="43180" y="1181481"/>
                </a:lnTo>
                <a:lnTo>
                  <a:pt x="49784" y="1183132"/>
                </a:lnTo>
                <a:lnTo>
                  <a:pt x="56515" y="1179195"/>
                </a:lnTo>
                <a:lnTo>
                  <a:pt x="59182" y="1169022"/>
                </a:lnTo>
                <a:lnTo>
                  <a:pt x="70104" y="1164336"/>
                </a:lnTo>
                <a:lnTo>
                  <a:pt x="70853" y="1164018"/>
                </a:lnTo>
                <a:lnTo>
                  <a:pt x="69850" y="1164336"/>
                </a:lnTo>
                <a:lnTo>
                  <a:pt x="70993" y="1163955"/>
                </a:lnTo>
                <a:lnTo>
                  <a:pt x="70853" y="1164018"/>
                </a:lnTo>
                <a:lnTo>
                  <a:pt x="71031" y="1163955"/>
                </a:lnTo>
                <a:lnTo>
                  <a:pt x="113411" y="1150366"/>
                </a:lnTo>
                <a:lnTo>
                  <a:pt x="112268" y="1150747"/>
                </a:lnTo>
                <a:lnTo>
                  <a:pt x="114020" y="1150366"/>
                </a:lnTo>
                <a:lnTo>
                  <a:pt x="127508" y="1147445"/>
                </a:lnTo>
                <a:lnTo>
                  <a:pt x="126492" y="1147699"/>
                </a:lnTo>
                <a:lnTo>
                  <a:pt x="128485" y="1147445"/>
                </a:lnTo>
                <a:lnTo>
                  <a:pt x="150495" y="1144651"/>
                </a:lnTo>
                <a:lnTo>
                  <a:pt x="149987" y="1144651"/>
                </a:lnTo>
                <a:lnTo>
                  <a:pt x="158826" y="1143914"/>
                </a:lnTo>
                <a:lnTo>
                  <a:pt x="167386" y="1144143"/>
                </a:lnTo>
                <a:lnTo>
                  <a:pt x="176657" y="1144397"/>
                </a:lnTo>
                <a:lnTo>
                  <a:pt x="175514" y="1144397"/>
                </a:lnTo>
                <a:lnTo>
                  <a:pt x="185293" y="1145667"/>
                </a:lnTo>
                <a:lnTo>
                  <a:pt x="185166" y="1145667"/>
                </a:lnTo>
                <a:lnTo>
                  <a:pt x="187706" y="1146048"/>
                </a:lnTo>
                <a:lnTo>
                  <a:pt x="189230" y="1146175"/>
                </a:lnTo>
                <a:lnTo>
                  <a:pt x="192455" y="1146175"/>
                </a:lnTo>
                <a:lnTo>
                  <a:pt x="192659" y="1146213"/>
                </a:lnTo>
                <a:lnTo>
                  <a:pt x="193141" y="1146302"/>
                </a:lnTo>
                <a:lnTo>
                  <a:pt x="192659" y="1146213"/>
                </a:lnTo>
                <a:lnTo>
                  <a:pt x="193560" y="1146492"/>
                </a:lnTo>
                <a:lnTo>
                  <a:pt x="193344" y="1146365"/>
                </a:lnTo>
                <a:lnTo>
                  <a:pt x="193090" y="1146314"/>
                </a:lnTo>
                <a:lnTo>
                  <a:pt x="193217" y="1146327"/>
                </a:lnTo>
                <a:lnTo>
                  <a:pt x="193014" y="1146162"/>
                </a:lnTo>
                <a:lnTo>
                  <a:pt x="193294" y="1146327"/>
                </a:lnTo>
                <a:lnTo>
                  <a:pt x="193141" y="1146187"/>
                </a:lnTo>
                <a:lnTo>
                  <a:pt x="192811" y="1145997"/>
                </a:lnTo>
                <a:lnTo>
                  <a:pt x="192989" y="1146086"/>
                </a:lnTo>
                <a:lnTo>
                  <a:pt x="193141" y="1146187"/>
                </a:lnTo>
                <a:lnTo>
                  <a:pt x="193332" y="1146327"/>
                </a:lnTo>
                <a:lnTo>
                  <a:pt x="193560" y="1146352"/>
                </a:lnTo>
                <a:lnTo>
                  <a:pt x="193255" y="1146213"/>
                </a:lnTo>
                <a:lnTo>
                  <a:pt x="193560" y="1146352"/>
                </a:lnTo>
                <a:lnTo>
                  <a:pt x="193370" y="1146352"/>
                </a:lnTo>
                <a:lnTo>
                  <a:pt x="193687" y="1146416"/>
                </a:lnTo>
                <a:lnTo>
                  <a:pt x="193370" y="1146352"/>
                </a:lnTo>
                <a:lnTo>
                  <a:pt x="193560" y="1146492"/>
                </a:lnTo>
                <a:lnTo>
                  <a:pt x="193687" y="1146530"/>
                </a:lnTo>
                <a:lnTo>
                  <a:pt x="196596" y="1148080"/>
                </a:lnTo>
                <a:lnTo>
                  <a:pt x="197116" y="1148308"/>
                </a:lnTo>
                <a:lnTo>
                  <a:pt x="197358" y="1148461"/>
                </a:lnTo>
                <a:lnTo>
                  <a:pt x="203200" y="1151890"/>
                </a:lnTo>
                <a:lnTo>
                  <a:pt x="210820" y="1149985"/>
                </a:lnTo>
                <a:lnTo>
                  <a:pt x="211582" y="1148715"/>
                </a:lnTo>
                <a:lnTo>
                  <a:pt x="212204" y="1147699"/>
                </a:lnTo>
                <a:lnTo>
                  <a:pt x="212674" y="1146937"/>
                </a:lnTo>
                <a:lnTo>
                  <a:pt x="213131" y="1146175"/>
                </a:lnTo>
                <a:lnTo>
                  <a:pt x="213436" y="1145667"/>
                </a:lnTo>
                <a:lnTo>
                  <a:pt x="213601" y="1145413"/>
                </a:lnTo>
                <a:lnTo>
                  <a:pt x="214528" y="1143889"/>
                </a:lnTo>
                <a:lnTo>
                  <a:pt x="217932" y="1138301"/>
                </a:lnTo>
                <a:lnTo>
                  <a:pt x="215900" y="1130681"/>
                </a:lnTo>
                <a:lnTo>
                  <a:pt x="209448" y="1126744"/>
                </a:lnTo>
                <a:lnTo>
                  <a:pt x="209042" y="1126490"/>
                </a:lnTo>
                <a:lnTo>
                  <a:pt x="206209" y="1125245"/>
                </a:lnTo>
                <a:lnTo>
                  <a:pt x="205359" y="1124712"/>
                </a:lnTo>
                <a:lnTo>
                  <a:pt x="203073" y="1123569"/>
                </a:lnTo>
                <a:lnTo>
                  <a:pt x="202184" y="1123315"/>
                </a:lnTo>
                <a:lnTo>
                  <a:pt x="201168" y="1122934"/>
                </a:lnTo>
                <a:lnTo>
                  <a:pt x="200279" y="1122553"/>
                </a:lnTo>
                <a:lnTo>
                  <a:pt x="199656" y="1122426"/>
                </a:lnTo>
                <a:lnTo>
                  <a:pt x="196596" y="1121791"/>
                </a:lnTo>
                <a:lnTo>
                  <a:pt x="196418" y="1121778"/>
                </a:lnTo>
                <a:lnTo>
                  <a:pt x="196075" y="1121664"/>
                </a:lnTo>
                <a:lnTo>
                  <a:pt x="195707" y="1121537"/>
                </a:lnTo>
                <a:lnTo>
                  <a:pt x="195326" y="1121410"/>
                </a:lnTo>
                <a:lnTo>
                  <a:pt x="193421" y="1121156"/>
                </a:lnTo>
                <a:lnTo>
                  <a:pt x="192722" y="1121257"/>
                </a:lnTo>
                <a:lnTo>
                  <a:pt x="192722" y="1145921"/>
                </a:lnTo>
                <a:lnTo>
                  <a:pt x="192481" y="1145743"/>
                </a:lnTo>
                <a:lnTo>
                  <a:pt x="192722" y="1145921"/>
                </a:lnTo>
                <a:lnTo>
                  <a:pt x="192722" y="1121257"/>
                </a:lnTo>
                <a:lnTo>
                  <a:pt x="191516" y="1121410"/>
                </a:lnTo>
                <a:lnTo>
                  <a:pt x="190969" y="1121410"/>
                </a:lnTo>
                <a:lnTo>
                  <a:pt x="190842" y="1121511"/>
                </a:lnTo>
                <a:lnTo>
                  <a:pt x="190373" y="1121537"/>
                </a:lnTo>
                <a:lnTo>
                  <a:pt x="190741" y="1121498"/>
                </a:lnTo>
                <a:lnTo>
                  <a:pt x="190881" y="1121486"/>
                </a:lnTo>
                <a:lnTo>
                  <a:pt x="190411" y="1121410"/>
                </a:lnTo>
                <a:lnTo>
                  <a:pt x="188722" y="1121156"/>
                </a:lnTo>
                <a:lnTo>
                  <a:pt x="188595" y="1121156"/>
                </a:lnTo>
                <a:lnTo>
                  <a:pt x="178816" y="1119886"/>
                </a:lnTo>
                <a:lnTo>
                  <a:pt x="177546" y="1119759"/>
                </a:lnTo>
                <a:lnTo>
                  <a:pt x="168275" y="1119378"/>
                </a:lnTo>
                <a:lnTo>
                  <a:pt x="158369" y="1119124"/>
                </a:lnTo>
                <a:lnTo>
                  <a:pt x="157099" y="1119251"/>
                </a:lnTo>
                <a:lnTo>
                  <a:pt x="147955" y="1120013"/>
                </a:lnTo>
                <a:lnTo>
                  <a:pt x="147320" y="1120013"/>
                </a:lnTo>
                <a:lnTo>
                  <a:pt x="123317" y="1123061"/>
                </a:lnTo>
                <a:lnTo>
                  <a:pt x="122301" y="1123315"/>
                </a:lnTo>
                <a:lnTo>
                  <a:pt x="107061" y="1126490"/>
                </a:lnTo>
                <a:lnTo>
                  <a:pt x="105918" y="1126871"/>
                </a:lnTo>
                <a:lnTo>
                  <a:pt x="86969" y="1132890"/>
                </a:lnTo>
                <a:lnTo>
                  <a:pt x="94107" y="1123950"/>
                </a:lnTo>
                <a:lnTo>
                  <a:pt x="104381" y="1109218"/>
                </a:lnTo>
                <a:lnTo>
                  <a:pt x="123698" y="1081532"/>
                </a:lnTo>
                <a:lnTo>
                  <a:pt x="124587" y="1080135"/>
                </a:lnTo>
                <a:lnTo>
                  <a:pt x="130251" y="1068959"/>
                </a:lnTo>
                <a:lnTo>
                  <a:pt x="131013" y="1067435"/>
                </a:lnTo>
                <a:lnTo>
                  <a:pt x="166370" y="997712"/>
                </a:lnTo>
                <a:lnTo>
                  <a:pt x="167005" y="996315"/>
                </a:lnTo>
                <a:lnTo>
                  <a:pt x="170548" y="986536"/>
                </a:lnTo>
                <a:lnTo>
                  <a:pt x="211455" y="873760"/>
                </a:lnTo>
                <a:lnTo>
                  <a:pt x="211709" y="872998"/>
                </a:lnTo>
                <a:lnTo>
                  <a:pt x="213677" y="866013"/>
                </a:lnTo>
                <a:lnTo>
                  <a:pt x="252730" y="727964"/>
                </a:lnTo>
                <a:lnTo>
                  <a:pt x="252984" y="726948"/>
                </a:lnTo>
                <a:lnTo>
                  <a:pt x="253923" y="721868"/>
                </a:lnTo>
                <a:lnTo>
                  <a:pt x="283464" y="562610"/>
                </a:lnTo>
                <a:lnTo>
                  <a:pt x="283464" y="561848"/>
                </a:lnTo>
                <a:lnTo>
                  <a:pt x="283730" y="559435"/>
                </a:lnTo>
                <a:lnTo>
                  <a:pt x="301625" y="400304"/>
                </a:lnTo>
                <a:lnTo>
                  <a:pt x="301663" y="397764"/>
                </a:lnTo>
                <a:lnTo>
                  <a:pt x="306070" y="254254"/>
                </a:lnTo>
                <a:lnTo>
                  <a:pt x="306070" y="253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145776" y="2133600"/>
            <a:ext cx="574928" cy="15240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150220" y="2398902"/>
            <a:ext cx="1377442" cy="253237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9649206" y="1687702"/>
            <a:ext cx="306070" cy="1183640"/>
          </a:xfrm>
          <a:custGeom>
            <a:avLst/>
            <a:gdLst/>
            <a:ahLst/>
            <a:cxnLst/>
            <a:rect l="l" t="t" r="r" b="b"/>
            <a:pathLst>
              <a:path w="306070" h="1183639">
                <a:moveTo>
                  <a:pt x="37846" y="1123569"/>
                </a:moveTo>
                <a:lnTo>
                  <a:pt x="37833" y="1123175"/>
                </a:lnTo>
                <a:lnTo>
                  <a:pt x="37820" y="1123569"/>
                </a:lnTo>
                <a:close/>
              </a:path>
              <a:path w="306070" h="1183639">
                <a:moveTo>
                  <a:pt x="192824" y="1146276"/>
                </a:moveTo>
                <a:lnTo>
                  <a:pt x="192582" y="1146238"/>
                </a:lnTo>
                <a:lnTo>
                  <a:pt x="192824" y="1146276"/>
                </a:lnTo>
                <a:close/>
              </a:path>
              <a:path w="306070" h="1183639">
                <a:moveTo>
                  <a:pt x="193306" y="1146365"/>
                </a:moveTo>
                <a:lnTo>
                  <a:pt x="193167" y="1146263"/>
                </a:lnTo>
                <a:lnTo>
                  <a:pt x="192976" y="1146213"/>
                </a:lnTo>
                <a:lnTo>
                  <a:pt x="193306" y="1146365"/>
                </a:lnTo>
                <a:close/>
              </a:path>
              <a:path w="306070" h="1183639">
                <a:moveTo>
                  <a:pt x="193332" y="1146467"/>
                </a:moveTo>
                <a:lnTo>
                  <a:pt x="193014" y="1146314"/>
                </a:lnTo>
                <a:lnTo>
                  <a:pt x="192824" y="1146276"/>
                </a:lnTo>
                <a:lnTo>
                  <a:pt x="193332" y="1146467"/>
                </a:lnTo>
                <a:close/>
              </a:path>
              <a:path w="306070" h="1183639">
                <a:moveTo>
                  <a:pt x="214147" y="1144524"/>
                </a:moveTo>
                <a:lnTo>
                  <a:pt x="176657" y="1144524"/>
                </a:lnTo>
                <a:lnTo>
                  <a:pt x="176390" y="1144524"/>
                </a:lnTo>
                <a:lnTo>
                  <a:pt x="185293" y="1145794"/>
                </a:lnTo>
                <a:lnTo>
                  <a:pt x="185166" y="1145667"/>
                </a:lnTo>
                <a:lnTo>
                  <a:pt x="187706" y="1146048"/>
                </a:lnTo>
                <a:lnTo>
                  <a:pt x="189890" y="1146213"/>
                </a:lnTo>
                <a:lnTo>
                  <a:pt x="191643" y="1146302"/>
                </a:lnTo>
                <a:lnTo>
                  <a:pt x="192582" y="1146238"/>
                </a:lnTo>
                <a:lnTo>
                  <a:pt x="192709" y="1146225"/>
                </a:lnTo>
                <a:lnTo>
                  <a:pt x="192913" y="1146213"/>
                </a:lnTo>
                <a:lnTo>
                  <a:pt x="192417" y="1145819"/>
                </a:lnTo>
                <a:lnTo>
                  <a:pt x="193027" y="1146175"/>
                </a:lnTo>
                <a:lnTo>
                  <a:pt x="193167" y="1146187"/>
                </a:lnTo>
                <a:lnTo>
                  <a:pt x="193535" y="1146340"/>
                </a:lnTo>
                <a:lnTo>
                  <a:pt x="193217" y="1146200"/>
                </a:lnTo>
                <a:lnTo>
                  <a:pt x="193090" y="1146213"/>
                </a:lnTo>
                <a:lnTo>
                  <a:pt x="193230" y="1146276"/>
                </a:lnTo>
                <a:lnTo>
                  <a:pt x="193484" y="1146340"/>
                </a:lnTo>
                <a:lnTo>
                  <a:pt x="193624" y="1146378"/>
                </a:lnTo>
                <a:lnTo>
                  <a:pt x="194310" y="1146556"/>
                </a:lnTo>
                <a:lnTo>
                  <a:pt x="193776" y="1146454"/>
                </a:lnTo>
                <a:lnTo>
                  <a:pt x="193484" y="1146340"/>
                </a:lnTo>
                <a:lnTo>
                  <a:pt x="193205" y="1146276"/>
                </a:lnTo>
                <a:lnTo>
                  <a:pt x="193332" y="1146365"/>
                </a:lnTo>
                <a:lnTo>
                  <a:pt x="193675" y="1146556"/>
                </a:lnTo>
                <a:lnTo>
                  <a:pt x="193306" y="1146365"/>
                </a:lnTo>
                <a:lnTo>
                  <a:pt x="193040" y="1146314"/>
                </a:lnTo>
                <a:lnTo>
                  <a:pt x="193332" y="1146467"/>
                </a:lnTo>
                <a:lnTo>
                  <a:pt x="193586" y="1146556"/>
                </a:lnTo>
                <a:lnTo>
                  <a:pt x="193929" y="1146683"/>
                </a:lnTo>
                <a:lnTo>
                  <a:pt x="193332" y="1146467"/>
                </a:lnTo>
                <a:lnTo>
                  <a:pt x="196596" y="1148207"/>
                </a:lnTo>
                <a:lnTo>
                  <a:pt x="197243" y="1148397"/>
                </a:lnTo>
                <a:lnTo>
                  <a:pt x="203327" y="1152017"/>
                </a:lnTo>
                <a:lnTo>
                  <a:pt x="210820" y="1150112"/>
                </a:lnTo>
                <a:lnTo>
                  <a:pt x="211569" y="1148842"/>
                </a:lnTo>
                <a:lnTo>
                  <a:pt x="212178" y="1147826"/>
                </a:lnTo>
                <a:lnTo>
                  <a:pt x="212699" y="1146937"/>
                </a:lnTo>
                <a:lnTo>
                  <a:pt x="212928" y="1146556"/>
                </a:lnTo>
                <a:lnTo>
                  <a:pt x="213004" y="1146429"/>
                </a:lnTo>
                <a:lnTo>
                  <a:pt x="213385" y="1145794"/>
                </a:lnTo>
                <a:lnTo>
                  <a:pt x="213614" y="1145413"/>
                </a:lnTo>
                <a:lnTo>
                  <a:pt x="214147" y="1144524"/>
                </a:lnTo>
                <a:close/>
              </a:path>
              <a:path w="306070" h="1183639">
                <a:moveTo>
                  <a:pt x="306070" y="253619"/>
                </a:moveTo>
                <a:lnTo>
                  <a:pt x="300494" y="139954"/>
                </a:lnTo>
                <a:lnTo>
                  <a:pt x="300482" y="139065"/>
                </a:lnTo>
                <a:lnTo>
                  <a:pt x="293865" y="60071"/>
                </a:lnTo>
                <a:lnTo>
                  <a:pt x="286194" y="7874"/>
                </a:lnTo>
                <a:lnTo>
                  <a:pt x="280670" y="1270"/>
                </a:lnTo>
                <a:lnTo>
                  <a:pt x="277622" y="0"/>
                </a:lnTo>
                <a:lnTo>
                  <a:pt x="274193" y="635"/>
                </a:lnTo>
                <a:lnTo>
                  <a:pt x="269240" y="4572"/>
                </a:lnTo>
                <a:lnTo>
                  <a:pt x="267970" y="7874"/>
                </a:lnTo>
                <a:lnTo>
                  <a:pt x="276479" y="60706"/>
                </a:lnTo>
                <a:lnTo>
                  <a:pt x="276352" y="60071"/>
                </a:lnTo>
                <a:lnTo>
                  <a:pt x="276402" y="60706"/>
                </a:lnTo>
                <a:lnTo>
                  <a:pt x="283083" y="140589"/>
                </a:lnTo>
                <a:lnTo>
                  <a:pt x="283832" y="253695"/>
                </a:lnTo>
                <a:lnTo>
                  <a:pt x="279527" y="398780"/>
                </a:lnTo>
                <a:lnTo>
                  <a:pt x="279527" y="397891"/>
                </a:lnTo>
                <a:lnTo>
                  <a:pt x="279425" y="398780"/>
                </a:lnTo>
                <a:lnTo>
                  <a:pt x="261505" y="559244"/>
                </a:lnTo>
                <a:lnTo>
                  <a:pt x="261620" y="558673"/>
                </a:lnTo>
                <a:lnTo>
                  <a:pt x="261493" y="559435"/>
                </a:lnTo>
                <a:lnTo>
                  <a:pt x="261505" y="559244"/>
                </a:lnTo>
                <a:lnTo>
                  <a:pt x="261467" y="559435"/>
                </a:lnTo>
                <a:lnTo>
                  <a:pt x="231203" y="722680"/>
                </a:lnTo>
                <a:lnTo>
                  <a:pt x="231101" y="723011"/>
                </a:lnTo>
                <a:lnTo>
                  <a:pt x="190373" y="867029"/>
                </a:lnTo>
                <a:lnTo>
                  <a:pt x="190627" y="866013"/>
                </a:lnTo>
                <a:lnTo>
                  <a:pt x="143764" y="987679"/>
                </a:lnTo>
                <a:lnTo>
                  <a:pt x="144399" y="986536"/>
                </a:lnTo>
                <a:lnTo>
                  <a:pt x="103073" y="1068044"/>
                </a:lnTo>
                <a:lnTo>
                  <a:pt x="73787" y="1109853"/>
                </a:lnTo>
                <a:lnTo>
                  <a:pt x="62598" y="1123797"/>
                </a:lnTo>
                <a:lnTo>
                  <a:pt x="62585" y="1122934"/>
                </a:lnTo>
                <a:lnTo>
                  <a:pt x="62001" y="1091438"/>
                </a:lnTo>
                <a:lnTo>
                  <a:pt x="61976" y="1088898"/>
                </a:lnTo>
                <a:lnTo>
                  <a:pt x="58293" y="1053846"/>
                </a:lnTo>
                <a:lnTo>
                  <a:pt x="58039" y="1051306"/>
                </a:lnTo>
                <a:lnTo>
                  <a:pt x="57912" y="1050290"/>
                </a:lnTo>
                <a:lnTo>
                  <a:pt x="51155" y="1014603"/>
                </a:lnTo>
                <a:lnTo>
                  <a:pt x="50292" y="1010031"/>
                </a:lnTo>
                <a:lnTo>
                  <a:pt x="50165" y="1009142"/>
                </a:lnTo>
                <a:lnTo>
                  <a:pt x="40005" y="970915"/>
                </a:lnTo>
                <a:lnTo>
                  <a:pt x="39751" y="970280"/>
                </a:lnTo>
                <a:lnTo>
                  <a:pt x="29845" y="939165"/>
                </a:lnTo>
                <a:lnTo>
                  <a:pt x="28956" y="937133"/>
                </a:lnTo>
                <a:lnTo>
                  <a:pt x="17653" y="916305"/>
                </a:lnTo>
                <a:lnTo>
                  <a:pt x="15494" y="912368"/>
                </a:lnTo>
                <a:lnTo>
                  <a:pt x="10795" y="910590"/>
                </a:lnTo>
                <a:lnTo>
                  <a:pt x="6604" y="912114"/>
                </a:lnTo>
                <a:lnTo>
                  <a:pt x="2413" y="913765"/>
                </a:lnTo>
                <a:lnTo>
                  <a:pt x="0" y="918083"/>
                </a:lnTo>
                <a:lnTo>
                  <a:pt x="1016" y="922528"/>
                </a:lnTo>
                <a:lnTo>
                  <a:pt x="5842" y="945642"/>
                </a:lnTo>
                <a:lnTo>
                  <a:pt x="16256" y="977900"/>
                </a:lnTo>
                <a:lnTo>
                  <a:pt x="16002" y="977265"/>
                </a:lnTo>
                <a:lnTo>
                  <a:pt x="16167" y="977900"/>
                </a:lnTo>
                <a:lnTo>
                  <a:pt x="26162" y="1015492"/>
                </a:lnTo>
                <a:lnTo>
                  <a:pt x="26035" y="1014603"/>
                </a:lnTo>
                <a:lnTo>
                  <a:pt x="33477" y="1054620"/>
                </a:lnTo>
                <a:lnTo>
                  <a:pt x="33401" y="1053846"/>
                </a:lnTo>
                <a:lnTo>
                  <a:pt x="33528" y="1054862"/>
                </a:lnTo>
                <a:lnTo>
                  <a:pt x="33477" y="1054620"/>
                </a:lnTo>
                <a:lnTo>
                  <a:pt x="33502" y="1054862"/>
                </a:lnTo>
                <a:lnTo>
                  <a:pt x="37338" y="1091438"/>
                </a:lnTo>
                <a:lnTo>
                  <a:pt x="37211" y="1090422"/>
                </a:lnTo>
                <a:lnTo>
                  <a:pt x="37223" y="1091438"/>
                </a:lnTo>
                <a:lnTo>
                  <a:pt x="37833" y="1123175"/>
                </a:lnTo>
                <a:lnTo>
                  <a:pt x="37846" y="1122934"/>
                </a:lnTo>
                <a:lnTo>
                  <a:pt x="37846" y="1123569"/>
                </a:lnTo>
                <a:lnTo>
                  <a:pt x="37807" y="1123823"/>
                </a:lnTo>
                <a:lnTo>
                  <a:pt x="37084" y="1146429"/>
                </a:lnTo>
                <a:lnTo>
                  <a:pt x="37211" y="1145540"/>
                </a:lnTo>
                <a:lnTo>
                  <a:pt x="36360" y="1153121"/>
                </a:lnTo>
                <a:lnTo>
                  <a:pt x="34607" y="1154582"/>
                </a:lnTo>
                <a:lnTo>
                  <a:pt x="33528" y="1155065"/>
                </a:lnTo>
                <a:lnTo>
                  <a:pt x="27305" y="1157986"/>
                </a:lnTo>
                <a:lnTo>
                  <a:pt x="24638" y="1165352"/>
                </a:lnTo>
                <a:lnTo>
                  <a:pt x="27686" y="1171575"/>
                </a:lnTo>
                <a:lnTo>
                  <a:pt x="30607" y="1177798"/>
                </a:lnTo>
                <a:lnTo>
                  <a:pt x="37973" y="1180338"/>
                </a:lnTo>
                <a:lnTo>
                  <a:pt x="38188" y="1180236"/>
                </a:lnTo>
                <a:lnTo>
                  <a:pt x="49784" y="1183132"/>
                </a:lnTo>
                <a:lnTo>
                  <a:pt x="56515" y="1179195"/>
                </a:lnTo>
                <a:lnTo>
                  <a:pt x="58293" y="1172591"/>
                </a:lnTo>
                <a:lnTo>
                  <a:pt x="59182" y="1169085"/>
                </a:lnTo>
                <a:lnTo>
                  <a:pt x="70104" y="1164336"/>
                </a:lnTo>
                <a:lnTo>
                  <a:pt x="112610" y="1150747"/>
                </a:lnTo>
                <a:lnTo>
                  <a:pt x="126898" y="1147699"/>
                </a:lnTo>
                <a:lnTo>
                  <a:pt x="127508" y="1147572"/>
                </a:lnTo>
                <a:lnTo>
                  <a:pt x="150495" y="1144651"/>
                </a:lnTo>
                <a:lnTo>
                  <a:pt x="149987" y="1144651"/>
                </a:lnTo>
                <a:lnTo>
                  <a:pt x="157861" y="1144016"/>
                </a:lnTo>
                <a:lnTo>
                  <a:pt x="167386" y="1144143"/>
                </a:lnTo>
                <a:lnTo>
                  <a:pt x="176288" y="1144511"/>
                </a:lnTo>
                <a:lnTo>
                  <a:pt x="176542" y="1144511"/>
                </a:lnTo>
                <a:lnTo>
                  <a:pt x="214147" y="1144511"/>
                </a:lnTo>
                <a:lnTo>
                  <a:pt x="214528" y="1143889"/>
                </a:lnTo>
                <a:lnTo>
                  <a:pt x="217932" y="1138301"/>
                </a:lnTo>
                <a:lnTo>
                  <a:pt x="216027" y="1130681"/>
                </a:lnTo>
                <a:lnTo>
                  <a:pt x="210058" y="1127252"/>
                </a:lnTo>
                <a:lnTo>
                  <a:pt x="209245" y="1126744"/>
                </a:lnTo>
                <a:lnTo>
                  <a:pt x="209042" y="1126617"/>
                </a:lnTo>
                <a:lnTo>
                  <a:pt x="206756" y="1125474"/>
                </a:lnTo>
                <a:lnTo>
                  <a:pt x="206629" y="1125448"/>
                </a:lnTo>
                <a:lnTo>
                  <a:pt x="206502" y="1125347"/>
                </a:lnTo>
                <a:lnTo>
                  <a:pt x="205587" y="1124839"/>
                </a:lnTo>
                <a:lnTo>
                  <a:pt x="205359" y="1124712"/>
                </a:lnTo>
                <a:lnTo>
                  <a:pt x="202184" y="1123315"/>
                </a:lnTo>
                <a:lnTo>
                  <a:pt x="201168" y="1122934"/>
                </a:lnTo>
                <a:lnTo>
                  <a:pt x="199301" y="1122426"/>
                </a:lnTo>
                <a:lnTo>
                  <a:pt x="197866" y="1122045"/>
                </a:lnTo>
                <a:lnTo>
                  <a:pt x="197002" y="1121968"/>
                </a:lnTo>
                <a:lnTo>
                  <a:pt x="196519" y="1121791"/>
                </a:lnTo>
                <a:lnTo>
                  <a:pt x="196151" y="1121664"/>
                </a:lnTo>
                <a:lnTo>
                  <a:pt x="195808" y="1121537"/>
                </a:lnTo>
                <a:lnTo>
                  <a:pt x="195453" y="1121410"/>
                </a:lnTo>
                <a:lnTo>
                  <a:pt x="193421" y="1121283"/>
                </a:lnTo>
                <a:lnTo>
                  <a:pt x="191516" y="1121537"/>
                </a:lnTo>
                <a:lnTo>
                  <a:pt x="190969" y="1121537"/>
                </a:lnTo>
                <a:lnTo>
                  <a:pt x="190842" y="1121638"/>
                </a:lnTo>
                <a:lnTo>
                  <a:pt x="190373" y="1121664"/>
                </a:lnTo>
                <a:lnTo>
                  <a:pt x="190741" y="1121625"/>
                </a:lnTo>
                <a:lnTo>
                  <a:pt x="190881" y="1121613"/>
                </a:lnTo>
                <a:lnTo>
                  <a:pt x="190411" y="1121537"/>
                </a:lnTo>
                <a:lnTo>
                  <a:pt x="188722" y="1121283"/>
                </a:lnTo>
                <a:lnTo>
                  <a:pt x="158369" y="1119251"/>
                </a:lnTo>
                <a:lnTo>
                  <a:pt x="157099" y="1119251"/>
                </a:lnTo>
                <a:lnTo>
                  <a:pt x="147955" y="1120013"/>
                </a:lnTo>
                <a:lnTo>
                  <a:pt x="147447" y="1120140"/>
                </a:lnTo>
                <a:lnTo>
                  <a:pt x="122301" y="1123315"/>
                </a:lnTo>
                <a:lnTo>
                  <a:pt x="107188" y="1126617"/>
                </a:lnTo>
                <a:lnTo>
                  <a:pt x="105918" y="1126871"/>
                </a:lnTo>
                <a:lnTo>
                  <a:pt x="87045" y="1132928"/>
                </a:lnTo>
                <a:lnTo>
                  <a:pt x="94107" y="1124077"/>
                </a:lnTo>
                <a:lnTo>
                  <a:pt x="104470" y="1109218"/>
                </a:lnTo>
                <a:lnTo>
                  <a:pt x="123698" y="1081659"/>
                </a:lnTo>
                <a:lnTo>
                  <a:pt x="124587" y="1080135"/>
                </a:lnTo>
                <a:lnTo>
                  <a:pt x="130251" y="1068959"/>
                </a:lnTo>
                <a:lnTo>
                  <a:pt x="131013" y="1067435"/>
                </a:lnTo>
                <a:lnTo>
                  <a:pt x="166370" y="997712"/>
                </a:lnTo>
                <a:lnTo>
                  <a:pt x="167005" y="996315"/>
                </a:lnTo>
                <a:lnTo>
                  <a:pt x="170548" y="986536"/>
                </a:lnTo>
                <a:lnTo>
                  <a:pt x="211455" y="873887"/>
                </a:lnTo>
                <a:lnTo>
                  <a:pt x="211709" y="873125"/>
                </a:lnTo>
                <a:lnTo>
                  <a:pt x="213436" y="867029"/>
                </a:lnTo>
                <a:lnTo>
                  <a:pt x="252857" y="727964"/>
                </a:lnTo>
                <a:lnTo>
                  <a:pt x="252984" y="726948"/>
                </a:lnTo>
                <a:lnTo>
                  <a:pt x="253898" y="721995"/>
                </a:lnTo>
                <a:lnTo>
                  <a:pt x="283464" y="562737"/>
                </a:lnTo>
                <a:lnTo>
                  <a:pt x="283591" y="561975"/>
                </a:lnTo>
                <a:lnTo>
                  <a:pt x="283959" y="558673"/>
                </a:lnTo>
                <a:lnTo>
                  <a:pt x="301625" y="400304"/>
                </a:lnTo>
                <a:lnTo>
                  <a:pt x="301752" y="399415"/>
                </a:lnTo>
                <a:lnTo>
                  <a:pt x="306070" y="254254"/>
                </a:lnTo>
                <a:lnTo>
                  <a:pt x="306070" y="253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Words>3365</Words>
  <Application>Microsoft Office PowerPoint</Application>
  <PresentationFormat>Widescreen</PresentationFormat>
  <Paragraphs>540</Paragraphs>
  <Slides>52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 New</vt:lpstr>
      <vt:lpstr>Segoe UI</vt:lpstr>
      <vt:lpstr>Segoe UI Semibold</vt:lpstr>
      <vt:lpstr>Times New Roman</vt:lpstr>
      <vt:lpstr>Wingdings</vt:lpstr>
      <vt:lpstr>Office Theme</vt:lpstr>
      <vt:lpstr>Azure OpenAI Service Deep-Dive Workshop</vt:lpstr>
      <vt:lpstr>Your instructor</vt:lpstr>
      <vt:lpstr>Goal for today</vt:lpstr>
      <vt:lpstr>Plan for today</vt:lpstr>
      <vt:lpstr>Why so much hype around ChatGPT?</vt:lpstr>
      <vt:lpstr>GPT-3 &amp; GPT-4 Models</vt:lpstr>
      <vt:lpstr>Large Language Models</vt:lpstr>
      <vt:lpstr>LLMs can also “generate things”</vt:lpstr>
      <vt:lpstr>Artificial Intelligence</vt:lpstr>
      <vt:lpstr>PowerPoint Presentation</vt:lpstr>
      <vt:lpstr>PowerPoint Presentation</vt:lpstr>
      <vt:lpstr>Empower every person and organization on the planet to achieve more</vt:lpstr>
      <vt:lpstr>Generative AI</vt:lpstr>
      <vt:lpstr>Azure AI</vt:lpstr>
      <vt:lpstr>Azure OpenAI Service</vt:lpstr>
      <vt:lpstr>Demo Azure OpenAI Studio</vt:lpstr>
      <vt:lpstr>Break</vt:lpstr>
      <vt:lpstr>Azure OpenAI Service | GPT-3 Prompt Design</vt:lpstr>
      <vt:lpstr>Hands-on</vt:lpstr>
      <vt:lpstr>Exercise 1 – German translation</vt:lpstr>
      <vt:lpstr>Exercise 2 – Negation</vt:lpstr>
      <vt:lpstr>Exercise 3 – Classification</vt:lpstr>
      <vt:lpstr>Exercise 4 – E-Mail Summarization</vt:lpstr>
      <vt:lpstr>Exercise 5 – Rewriting</vt:lpstr>
      <vt:lpstr>Exercise 6 – Multiple Tasks</vt:lpstr>
      <vt:lpstr>Exercise 7 – Data extraction to JSON</vt:lpstr>
      <vt:lpstr>Exercise 8 – Fashion product description</vt:lpstr>
      <vt:lpstr>Exercise 9 – Write a Blog</vt:lpstr>
      <vt:lpstr>Exercise 10 – Call Center</vt:lpstr>
      <vt:lpstr>Exercise 11 – Few-shot learning</vt:lpstr>
      <vt:lpstr>Exercise 12 – NL to SQL with Codex</vt:lpstr>
      <vt:lpstr>Break</vt:lpstr>
      <vt:lpstr>Top 3 Azure OpenAI Service Use Cases</vt:lpstr>
      <vt:lpstr>Implemented Use Case</vt:lpstr>
      <vt:lpstr>Contact Center Analytics using Speech API &amp; Azure OpenAI Service Extract rich insights from call transcripts</vt:lpstr>
      <vt:lpstr>Azure OpenAI Service | Sample Use Cases</vt:lpstr>
      <vt:lpstr>How do I build something like ChatGPT that uses my own data?</vt:lpstr>
      <vt:lpstr>ChatGPT with Enterprise Data Extract precise answers from your unstructured documents</vt:lpstr>
      <vt:lpstr>ChatGPT with Enterprise Data Extract precise answers from your unstructured documents</vt:lpstr>
      <vt:lpstr>Azure OpenAI Service Embeddings</vt:lpstr>
      <vt:lpstr>Use Cases for Embeddings</vt:lpstr>
      <vt:lpstr>Should I fine-tune GPT-3 with my data?</vt:lpstr>
      <vt:lpstr>MVP Development</vt:lpstr>
      <vt:lpstr>Partnering with Microsoft to tackle the “Use Case Flood”</vt:lpstr>
      <vt:lpstr>Azure OpenAI Service MVP Development</vt:lpstr>
      <vt:lpstr>GPT Customization</vt:lpstr>
      <vt:lpstr>PowerPoint Presentation</vt:lpstr>
      <vt:lpstr>Break</vt:lpstr>
      <vt:lpstr>Hands-On</vt:lpstr>
      <vt:lpstr>Hands-On Labs 2-6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</dc:title>
  <dc:creator>Loganathan Ramalingam</dc:creator>
  <cp:lastModifiedBy>Brian Nielsen</cp:lastModifiedBy>
  <cp:revision>7</cp:revision>
  <dcterms:created xsi:type="dcterms:W3CDTF">2024-01-09T20:30:35Z</dcterms:created>
  <dcterms:modified xsi:type="dcterms:W3CDTF">2024-01-12T15:50:07Z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2024-01-09T00:00:00Z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Producer">
    <vt:lpwstr>Microsoft® PowerPoint® for Microsoft 365</vt:lpwstr>
  </property>
</Properties>
</file>