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notesMasterIdLst>
    <p:notesMasterId r:id="rId5"/>
  </p:notesMasterIdLst>
  <p:sldIdLst>
    <p:sldId r:id="rId6" id="256"/>
    <p:sldId r:id="rId7" id="257"/>
    <p:sldId r:id="rId8" id="258"/>
    <p:sldId r:id="rId9" id="259"/>
  </p:sldIdLst>
  <p:sldSz cx="12192000" cy="6858000"/>
  <p:notesSz xmlns:c="http://schemas.openxmlformats.org/drawingml/2006/chart" xmlns:pic="http://schemas.openxmlformats.org/drawingml/2006/picture" xmlns:dgm="http://schemas.openxmlformats.org/drawingml/2006/diagram" cx="6858000" cy="9144000"/>
  <p:defaultTextStyle xmlns:c="http://schemas.openxmlformats.org/drawingml/2006/chart" xmlns:pic="http://schemas.openxmlformats.org/drawingml/2006/picture" xmlns:dgm="http://schemas.openxmlformats.org/drawingml/2006/diagram">
    <a:defPPr>
      <a:defRPr lang="en-US">
        <a:uFillTx/>
      </a:defRPr>
    </a:defPPr>
    <a:lvl1pPr algn="l" defTabSz="9144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tableStyles.xml><?xml version="1.0" encoding="utf-8"?>
<a:tblStyleLst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def="{5C22544A-7EE6-4342-B048-85BDC9FD1C3A}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normalViewPr horzBarState="maximized">
    <p:restoredLeft autoAdjust="0" sz="19972"/>
    <p:restoredTop sz="94660"/>
  </p:normalViewPr>
  <p:slideViewPr>
    <p:cSldViewPr snapToGrid="0">
      <p:cViewPr varScale="1">
        <p:scale xmlns:c="http://schemas.openxmlformats.org/drawingml/2006/chart" xmlns:pic="http://schemas.openxmlformats.org/drawingml/2006/picture" xmlns:dgm="http://schemas.openxmlformats.org/drawingml/2006/diagram">
          <a:sx d="100" n="86"/>
          <a:sy d="100" n="86"/>
        </p:scale>
        <p:origin xmlns:c="http://schemas.openxmlformats.org/drawingml/2006/chart" xmlns:pic="http://schemas.openxmlformats.org/drawingml/2006/picture" xmlns:dgm="http://schemas.openxmlformats.org/drawingml/2006/diagram" x="96" y="888"/>
      </p:cViewPr>
    </p:cSldViewPr>
  </p:slideViewPr>
  <p:notesTextViewPr>
    <p:cViewPr>
      <p:scale xmlns:c="http://schemas.openxmlformats.org/drawingml/2006/chart" xmlns:pic="http://schemas.openxmlformats.org/drawingml/2006/picture" xmlns:dgm="http://schemas.openxmlformats.org/drawingml/2006/diagram">
        <a:sx d="1" n="1"/>
        <a:sy d="1" n="1"/>
      </p:scale>
      <p:origin xmlns:c="http://schemas.openxmlformats.org/drawingml/2006/chart" xmlns:pic="http://schemas.openxmlformats.org/drawingml/2006/picture" xmlns:dgm="http://schemas.openxmlformats.org/drawingml/2006/diagram" x="0" y="0"/>
    </p:cViewPr>
  </p:notesTextViewPr>
  <p:gridSpacing xmlns:c="http://schemas.openxmlformats.org/drawingml/2006/chart" xmlns:pic="http://schemas.openxmlformats.org/drawingml/2006/picture" xmlns:dgm="http://schemas.openxmlformats.org/drawingml/2006/diagram" cx="76200" cy="7620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notesMasters/notesMaster1.xml" Type="http://schemas.openxmlformats.org/officeDocument/2006/relationships/notesMaster"></Relationship><Relationship Id="rId6" Target="slides/slide1.xml" Type="http://schemas.openxmlformats.org/officeDocument/2006/relationships/slide"></Relationship><Relationship Id="rId7" Target="slides/slide2.xml" Type="http://schemas.openxmlformats.org/officeDocument/2006/relationships/slide"></Relationship><Relationship Id="rId8" Target="slides/slide3.xml" Type="http://schemas.openxmlformats.org/officeDocument/2006/relationships/slide"></Relationship><Relationship Id="rId9" Target="slides/slide4.xml" Type="http://schemas.openxmlformats.org/officeDocument/2006/relationships/slide"></Relationship><Relationship Id="rId10" Target="theme/theme1.xml" Type="http://schemas.openxmlformats.org/officeDocument/2006/relationships/theme"></Relationship></Relationships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Header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sz="quarter" type="hd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0"/>
            <a:ext cx="2971800" cy="45878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4613" y="0"/>
            <a:ext cx="2971800" cy="45878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CC25F163-8F02-45F4-A339-D4B2FBBE2A7E}" type="datetimeFigureOut">
              <a:rPr lang="en-US">
                <a:uFillTx/>
              </a:rPr>
              <a:t>8/24/2017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Image Placeholder 3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idx="2"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Notes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4400550"/>
            <a:ext cx="5486400" cy="360045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8685213"/>
            <a:ext cx="2971800" cy="45878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4613" y="8685213"/>
            <a:ext cx="2971800" cy="45878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72D48C2C-344C-4B05-AB13-48B6D5C08F74}" type="slidenum">
              <a:rPr lang="en-US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notesStyle xmlns:c="http://schemas.openxmlformats.org/drawingml/2006/chart" xmlns:pic="http://schemas.openxmlformats.org/drawingml/2006/picture" xmlns:dgm="http://schemas.openxmlformats.org/drawingml/2006/diagram">
    <a:lvl1pPr algn="l" defTabSz="914400" eaLnBrk="1" hangingPunct="1" latinLnBrk="0" marL="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uFillTx/>
              </a:rPr>
              <a:t>*Personal accounts require verification through credit cards</a:t>
            </a:r>
          </a:p>
          <a:p>
            <a:r>
              <a:rPr dirty="0" lang="en-US">
                <a:uFillTx/>
              </a:rPr>
              <a:t>*Initial verified on license but need re-verification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2D48C2C-344C-4B05-AB13-48B6D5C08F74}" type="slidenum">
              <a:rPr lang="en-US">
                <a:uFillTx/>
              </a:rPr>
              <a:t>2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Title Slide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524000" y="1122363"/>
            <a:ext cx="9144000" cy="2387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524000" y="3602038"/>
            <a:ext cx="9144000" cy="1655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ctr" indent="0" marL="0">
              <a:buNone/>
              <a:defRPr sz="2400">
                <a:uFillTx/>
              </a:defRPr>
            </a:lvl1pPr>
            <a:lvl2pPr algn="ctr" indent="0" marL="457200">
              <a:buNone/>
              <a:defRPr sz="2000">
                <a:uFillTx/>
              </a:defRPr>
            </a:lvl2pPr>
            <a:lvl3pPr algn="ctr" indent="0" marL="914400">
              <a:buNone/>
              <a:defRPr sz="1800">
                <a:uFillTx/>
              </a:defRPr>
            </a:lvl3pPr>
            <a:lvl4pPr algn="ctr" indent="0" marL="1371600">
              <a:buNone/>
              <a:defRPr sz="1600">
                <a:uFillTx/>
              </a:defRPr>
            </a:lvl4pPr>
            <a:lvl5pPr algn="ctr" indent="0" marL="1828800">
              <a:buNone/>
              <a:defRPr sz="1600">
                <a:uFillTx/>
              </a:defRPr>
            </a:lvl5pPr>
            <a:lvl6pPr algn="ctr" indent="0" marL="2286000">
              <a:buNone/>
              <a:defRPr sz="1600">
                <a:uFillTx/>
              </a:defRPr>
            </a:lvl6pPr>
            <a:lvl7pPr algn="ctr" indent="0" marL="2743200">
              <a:buNone/>
              <a:defRPr sz="1600">
                <a:uFillTx/>
              </a:defRPr>
            </a:lvl7pPr>
            <a:lvl8pPr algn="ctr" indent="0" marL="3200400">
              <a:buNone/>
              <a:defRPr sz="1600">
                <a:uFillTx/>
              </a:defRPr>
            </a:lvl8pPr>
            <a:lvl9pPr algn="ctr" indent="0" marL="3657600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46CE7D5-CF57-46EF-B807-FDD0502418D4}" type="datetimeFigureOut">
              <a:rPr lang="en-US" smtClean="0">
                <a:uFillTx/>
              </a:rPr>
              <a:t>8/24/2017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330EA680-D336-4FF7-8B7A-9848BB0A1C32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46CE7D5-CF57-46EF-B807-FDD0502418D4}" type="datetimeFigureOut">
              <a:rPr lang="en-US" smtClean="0">
                <a:uFillTx/>
              </a:rPr>
              <a:t>8/24/2017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330EA680-D336-4FF7-8B7A-9848BB0A1C32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Vertical 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orient="vert"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724900" y="365125"/>
            <a:ext cx="2628900" cy="58118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365125"/>
            <a:ext cx="7734300" cy="58118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46CE7D5-CF57-46EF-B807-FDD0502418D4}" type="datetimeFigureOut">
              <a:rPr lang="en-US" smtClean="0">
                <a:uFillTx/>
              </a:rPr>
              <a:t>8/24/2017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330EA680-D336-4FF7-8B7A-9848BB0A1C32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46CE7D5-CF57-46EF-B807-FDD0502418D4}" type="datetimeFigureOut">
              <a:rPr lang="en-US" smtClean="0">
                <a:uFillTx/>
              </a:rPr>
              <a:t>8/24/2017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330EA680-D336-4FF7-8B7A-9848BB0A1C32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1850" y="1709738"/>
            <a:ext cx="10515600" cy="285273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1850" y="4589463"/>
            <a:ext cx="10515600" cy="150018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46CE7D5-CF57-46EF-B807-FDD0502418D4}" type="datetimeFigureOut">
              <a:rPr lang="en-US" smtClean="0">
                <a:uFillTx/>
              </a:rPr>
              <a:t>8/24/2017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330EA680-D336-4FF7-8B7A-9848BB0A1C32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1825625"/>
            <a:ext cx="5181600" cy="43513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72200" y="1825625"/>
            <a:ext cx="5181600" cy="43513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46CE7D5-CF57-46EF-B807-FDD0502418D4}" type="datetimeFigureOut">
              <a:rPr lang="en-US" smtClean="0">
                <a:uFillTx/>
              </a:rPr>
              <a:t>8/24/2017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330EA680-D336-4FF7-8B7A-9848BB0A1C32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365125"/>
            <a:ext cx="10515600" cy="13255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1681163"/>
            <a:ext cx="5157787" cy="82391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2505075"/>
            <a:ext cx="5157787" cy="36845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72200" y="1681163"/>
            <a:ext cx="5183188" cy="82391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72200" y="2505075"/>
            <a:ext cx="5183188" cy="36845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Date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46CE7D5-CF57-46EF-B807-FDD0502418D4}" type="datetimeFigureOut">
              <a:rPr lang="en-US" smtClean="0">
                <a:uFillTx/>
              </a:rPr>
              <a:t>8/24/2017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Footer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Slide Number Placeholder 8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330EA680-D336-4FF7-8B7A-9848BB0A1C32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46CE7D5-CF57-46EF-B807-FDD0502418D4}" type="datetimeFigureOut">
              <a:rPr lang="en-US" smtClean="0">
                <a:uFillTx/>
              </a:rPr>
              <a:t>8/24/2017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Slide Numb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330EA680-D336-4FF7-8B7A-9848BB0A1C32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Dat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46CE7D5-CF57-46EF-B807-FDD0502418D4}" type="datetimeFigureOut">
              <a:rPr lang="en-US" smtClean="0">
                <a:uFillTx/>
              </a:rPr>
              <a:t>8/24/2017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Footer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330EA680-D336-4FF7-8B7A-9848BB0A1C32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t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457200"/>
            <a:ext cx="3932237" cy="1600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183188" y="987425"/>
            <a:ext cx="6172200" cy="48736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2057400"/>
            <a:ext cx="3932237" cy="38115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600">
                <a:uFillTx/>
              </a:defRPr>
            </a:lvl1pPr>
            <a:lvl2pPr indent="0" marL="457200">
              <a:buNone/>
              <a:defRPr sz="1400">
                <a:uFillTx/>
              </a:defRPr>
            </a:lvl2pPr>
            <a:lvl3pPr indent="0" marL="914400">
              <a:buNone/>
              <a:defRPr sz="1200">
                <a:uFillTx/>
              </a:defRPr>
            </a:lvl3pPr>
            <a:lvl4pPr indent="0" marL="1371600">
              <a:buNone/>
              <a:defRPr sz="1000">
                <a:uFillTx/>
              </a:defRPr>
            </a:lvl4pPr>
            <a:lvl5pPr indent="0" marL="1828800">
              <a:buNone/>
              <a:defRPr sz="1000">
                <a:uFillTx/>
              </a:defRPr>
            </a:lvl5pPr>
            <a:lvl6pPr indent="0" marL="2286000">
              <a:buNone/>
              <a:defRPr sz="1000">
                <a:uFillTx/>
              </a:defRPr>
            </a:lvl6pPr>
            <a:lvl7pPr indent="0" marL="2743200">
              <a:buNone/>
              <a:defRPr sz="1000">
                <a:uFillTx/>
              </a:defRPr>
            </a:lvl7pPr>
            <a:lvl8pPr indent="0" marL="3200400">
              <a:buNone/>
              <a:defRPr sz="1000">
                <a:uFillTx/>
              </a:defRPr>
            </a:lvl8pPr>
            <a:lvl9pPr indent="0" marL="365760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46CE7D5-CF57-46EF-B807-FDD0502418D4}" type="datetimeFigureOut">
              <a:rPr lang="en-US" smtClean="0">
                <a:uFillTx/>
              </a:rPr>
              <a:t>8/24/2017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330EA680-D336-4FF7-8B7A-9848BB0A1C32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457200"/>
            <a:ext cx="3932237" cy="1600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Picture Placeholder 2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/>
          </p:cNvSpPr>
          <p:nvPr>
            <p:ph idx="1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183188" y="987425"/>
            <a:ext cx="6172200" cy="48736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2057400"/>
            <a:ext cx="3932237" cy="38115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600">
                <a:uFillTx/>
              </a:defRPr>
            </a:lvl1pPr>
            <a:lvl2pPr indent="0" marL="457200">
              <a:buNone/>
              <a:defRPr sz="1400">
                <a:uFillTx/>
              </a:defRPr>
            </a:lvl2pPr>
            <a:lvl3pPr indent="0" marL="914400">
              <a:buNone/>
              <a:defRPr sz="1200">
                <a:uFillTx/>
              </a:defRPr>
            </a:lvl3pPr>
            <a:lvl4pPr indent="0" marL="1371600">
              <a:buNone/>
              <a:defRPr sz="1000">
                <a:uFillTx/>
              </a:defRPr>
            </a:lvl4pPr>
            <a:lvl5pPr indent="0" marL="1828800">
              <a:buNone/>
              <a:defRPr sz="1000">
                <a:uFillTx/>
              </a:defRPr>
            </a:lvl5pPr>
            <a:lvl6pPr indent="0" marL="2286000">
              <a:buNone/>
              <a:defRPr sz="1000">
                <a:uFillTx/>
              </a:defRPr>
            </a:lvl6pPr>
            <a:lvl7pPr indent="0" marL="2743200">
              <a:buNone/>
              <a:defRPr sz="1000">
                <a:uFillTx/>
              </a:defRPr>
            </a:lvl7pPr>
            <a:lvl8pPr indent="0" marL="3200400">
              <a:buNone/>
              <a:defRPr sz="1000">
                <a:uFillTx/>
              </a:defRPr>
            </a:lvl8pPr>
            <a:lvl9pPr indent="0" marL="365760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46CE7D5-CF57-46EF-B807-FDD0502418D4}" type="datetimeFigureOut">
              <a:rPr lang="en-US" smtClean="0">
                <a:uFillTx/>
              </a:rPr>
              <a:t>8/24/2017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330EA680-D336-4FF7-8B7A-9848BB0A1C32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365125"/>
            <a:ext cx="10515600" cy="132556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1825625"/>
            <a:ext cx="10515600" cy="435133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6356350"/>
            <a:ext cx="27432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846CE7D5-CF57-46EF-B807-FDD0502418D4}" type="datetimeFigureOut">
              <a:rPr lang="en-US" smtClean="0">
                <a:uFillTx/>
              </a:rPr>
              <a:t>8/24/2017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38600" y="6356350"/>
            <a:ext cx="41148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610600" y="6356350"/>
            <a:ext cx="27432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330EA680-D336-4FF7-8B7A-9848BB0A1C32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txStyles>
    <p:titleStyle xmlns:c="http://schemas.openxmlformats.org/drawingml/2006/chart" xmlns:pic="http://schemas.openxmlformats.org/drawingml/2006/picture" xmlns:dgm="http://schemas.openxmlformats.org/drawingml/2006/diagram"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pic="http://schemas.openxmlformats.org/drawingml/2006/picture" xmlns:dgm="http://schemas.openxmlformats.org/drawingml/2006/diagram"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pic="http://schemas.openxmlformats.org/drawingml/2006/picture" xmlns:dgm="http://schemas.openxmlformats.org/drawingml/2006/diagram">
      <a:defPPr>
        <a:defRPr lang="en-US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.xml" Type="http://schemas.openxmlformats.org/officeDocument/2006/relationships/notesSlide"></Relationship><Relationship Id="rId3" Target="https://aws.amazon.com/ec2/" TargetMode="External" Type="http://schemas.openxmlformats.org/officeDocument/2006/relationships/hyperlink"></Relationship></Relationships>
</file>

<file path=ppt/slides/_rels/slide3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jpeg" Type="http://schemas.openxmlformats.org/officeDocument/2006/relationships/imag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485900" y="609600"/>
            <a:ext cx="9144000" cy="128738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algn="l"/>
            <a:r>
              <a:rPr dirty="0" lang="en-US">
                <a:uFillTx/>
              </a:rPr>
              <a:t>DevOps – Self-Study -v2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2768600" y="4906433"/>
            <a:ext cx="9162336" cy="2645954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 bIns="45720" lIns="91440" rIns="91440" rtlCol="0" tIns="45720" vert="horz">
            <a:normAutofit fontScale="92500" lnSpcReduction="10000"/>
          </a:bodyPr>
          <a:lstStyle/>
          <a:p>
            <a:pPr algn="l"/>
            <a:r>
              <a:rPr dirty="0" lang="en-US">
                <a:uFillTx/>
              </a:rPr>
              <a:t>Objectives:</a:t>
            </a:r>
          </a:p>
          <a:p>
            <a:pPr algn="l" indent="-342900" marL="342900">
              <a:buChar char="•"/>
            </a:pPr>
            <a:r>
              <a:rPr dirty="0" lang="en-US">
                <a:uFillTx/>
              </a:rPr>
              <a:t>Self-Motivated</a:t>
            </a:r>
          </a:p>
          <a:p>
            <a:pPr algn="l" indent="-342900" marL="342900">
              <a:buChar char="•"/>
            </a:pPr>
            <a:r>
              <a:rPr dirty="0" lang="en-US">
                <a:uFillTx/>
              </a:rPr>
              <a:t>Training PoC infrastructure based on individual trainee's personal account </a:t>
            </a:r>
          </a:p>
          <a:p>
            <a:pPr algn="l" indent="-342900" marL="342900">
              <a:buChar char="•"/>
            </a:pPr>
            <a:r>
              <a:rPr dirty="0" lang="en-US">
                <a:uFillTx/>
              </a:rPr>
              <a:t>Bottlenecks with previous trainings </a:t>
            </a:r>
            <a:r>
              <a:rPr dirty="0" err="1" lang="en-US">
                <a:uFillTx/>
              </a:rPr>
              <a:t>addressed ,especially</a:t>
            </a:r>
            <a:r>
              <a:rPr dirty="0" lang="en-US">
                <a:uFillTx/>
              </a:rPr>
              <a:t> with the challenge in running the CICD softwares on trainee personal desktops</a:t>
            </a:r>
          </a:p>
          <a:p>
            <a:pPr algn="l" indent="-342900" marL="342900">
              <a:buChar char="•"/>
            </a:pPr>
            <a:r>
              <a:rPr dirty="0" lang="en-US">
                <a:uFillTx/>
              </a:rPr>
              <a:t>Initial pilot with Open-source/Java based app DevOps</a:t>
            </a:r>
          </a:p>
          <a:p>
            <a:pPr algn="l" indent="-342900" marL="342900">
              <a:buChar char="•"/>
            </a:pPr>
            <a:r>
              <a:rPr dirty="0" lang="en-US">
                <a:uFillTx/>
              </a:rPr>
              <a:t>Expand the platform to cover additional application technologies</a:t>
            </a:r>
          </a:p>
          <a:p>
            <a:pPr algn="l" indent="-342900" marL="342900">
              <a:buChar char="•"/>
            </a:pP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uFillTx/>
              </a:rPr>
              <a:t>Training PoC infrastructure based on individual trainee's personal account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 anchor="t" bIns="45720" lIns="91440" rIns="91440" rtlCol="0" tIns="45720" vert="horz">
            <a:normAutofit/>
          </a:bodyPr>
          <a:lstStyle/>
          <a:p>
            <a:r>
              <a:rPr dirty="0" lang="en-US">
                <a:uFillTx/>
              </a:rPr>
              <a:t>Trainee Personal Accounts (not associated to TXX /Ci** and non-commercial usage) for two free cloud IaS/</a:t>
            </a:r>
            <a:r>
              <a:rPr dirty="0" err="1" lang="en-US">
                <a:uFillTx/>
              </a:rPr>
              <a:t>PaS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 A) Amazon Web Services</a:t>
            </a:r>
          </a:p>
          <a:p>
            <a:pPr>
              <a:buNone/>
            </a:pPr>
            <a:r>
              <a:rPr dirty="0">
                <a:uFillTx/>
              </a:rPr>
              <a:t>12 months free</a:t>
            </a:r>
          </a:p>
          <a:p>
            <a:pPr>
              <a:buNone/>
            </a:pPr>
            <a:r>
              <a:rPr dirty="0">
                <a:uFillTx/>
              </a:rPr>
              <a:t>Linux &amp; Windows VM with </a:t>
            </a:r>
            <a:r>
              <a:rPr dirty="0" lang="en-US">
                <a:uFillTx/>
              </a:rPr>
              <a:t> </a:t>
            </a:r>
            <a:r>
              <a:rPr dirty="0" lang="en-US">
                <a:uFillTx/>
                <a:hlinkClick r:id="rId3"/>
              </a:rPr>
              <a:t>Amazon EC2</a:t>
            </a:r>
            <a:r>
              <a:rPr dirty="0" lang="en-US">
                <a:uFillTx/>
              </a:rPr>
              <a:t>  with sufficient small power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B)Google Cloud App Engine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&lt;&lt;License and subscriptions info&gt;&gt;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Required for softwares (Nexus ) which require higher memory &amp; CPU not available in AWS free tier</a:t>
            </a:r>
          </a:p>
          <a:p>
            <a:pPr indent="0" marL="0">
              <a:buNone/>
            </a:pPr>
            <a:endParaRPr dirty="0" lang="en-US">
              <a:uFillTx/>
            </a:endParaRPr>
          </a:p>
          <a:p>
            <a:pPr indent="0" marL="0">
              <a:buNone/>
            </a:pPr>
            <a:endParaRPr dirty="0" lang="en-US">
              <a:uFillTx/>
            </a:endParaRPr>
          </a:p>
          <a:p>
            <a:pPr indent="0" marL="0">
              <a:buNone/>
            </a:pPr>
            <a:endParaRPr dirty="0" lang="en-US">
              <a:uFillTx/>
            </a:endParaRPr>
          </a:p>
          <a:p>
            <a:pPr indent="0" marL="0">
              <a:buNone/>
            </a:pPr>
            <a:endParaRPr dirty="0" lang="en-US">
              <a:uFillTx/>
            </a:endParaRPr>
          </a:p>
          <a:p>
            <a:endParaRPr dirty="0" lang="en-US">
              <a:uFillTx/>
            </a:endParaRPr>
          </a:p>
          <a:p>
            <a:pPr indent="0" marL="0">
              <a:buNone/>
            </a:pP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52550" y="704850"/>
            <a:ext cx="9144000" cy="1016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algn="l"/>
            <a:r>
              <a:rPr dirty="0" lang="en-US" sz="4400">
                <a:uFillTx/>
              </a:rPr>
              <a:t>Trainee activities and expectations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524000" y="1977220"/>
            <a:ext cx="9144000" cy="328058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 bIns="45720" lIns="91440" rIns="91440" rtlCol="0" tIns="45720" vert="horz">
            <a:normAutofit fontScale="92500" lnSpcReduction="10000"/>
          </a:bodyPr>
          <a:lstStyle/>
          <a:p>
            <a:pPr algn="l" indent="-342900" marL="342900">
              <a:buChar char="•"/>
            </a:pPr>
            <a:r>
              <a:rPr dirty="0" lang="en-US">
                <a:uFillTx/>
              </a:rPr>
              <a:t>Create Personal account in AWS and Google Cloud App Engine</a:t>
            </a:r>
          </a:p>
          <a:p>
            <a:pPr algn="l"/>
            <a:r>
              <a:rPr dirty="0" lang="en-US">
                <a:uFillTx/>
              </a:rPr>
              <a:t>   ( Intros on usage of cloud included in the subs )</a:t>
            </a:r>
          </a:p>
          <a:p>
            <a:pPr algn="l"/>
            <a:r>
              <a:rPr dirty="0" lang="en-US">
                <a:uFillTx/>
              </a:rPr>
              <a:t>   ( Adhere to the Cloud free </a:t>
            </a:r>
            <a:r>
              <a:rPr dirty="0" err="1" lang="en-US">
                <a:uFillTx/>
              </a:rPr>
              <a:t>tierusage</a:t>
            </a:r>
            <a:r>
              <a:rPr dirty="0" lang="en-US">
                <a:uFillTx/>
              </a:rPr>
              <a:t> )</a:t>
            </a:r>
          </a:p>
          <a:p>
            <a:pPr algn="l" indent="-342900" marL="342900">
              <a:buChar char="•"/>
            </a:pPr>
            <a:r>
              <a:rPr dirty="0" lang="en-US">
                <a:uFillTx/>
              </a:rPr>
              <a:t>Create CI based Virtual Machines</a:t>
            </a:r>
          </a:p>
          <a:p>
            <a:pPr algn="l" indent="-342900" marL="342900">
              <a:buChar char="•"/>
            </a:pPr>
            <a:r>
              <a:rPr dirty="0" lang="en-US">
                <a:uFillTx/>
              </a:rPr>
              <a:t>Basic Configuration of tools (based on prior training links and guides)</a:t>
            </a:r>
          </a:p>
          <a:p>
            <a:pPr algn="l" indent="-342900" marL="342900">
              <a:buChar char="•"/>
            </a:pPr>
            <a:r>
              <a:rPr dirty="0" lang="en-US">
                <a:uFillTx/>
              </a:rPr>
              <a:t>Checkpoint and test with the basic java webapp </a:t>
            </a:r>
          </a:p>
          <a:p>
            <a:pPr algn="l" indent="-342900" marL="342900">
              <a:buChar char="•"/>
            </a:pPr>
            <a:r>
              <a:rPr dirty="0" lang="en-US">
                <a:uFillTx/>
              </a:rPr>
              <a:t>Create CD VMs and basic configuration</a:t>
            </a:r>
          </a:p>
          <a:p>
            <a:pPr algn="l" indent="-342900" marL="342900">
              <a:buChar char="•"/>
            </a:pPr>
            <a:r>
              <a:rPr dirty="0" lang="en-US">
                <a:uFillTx/>
              </a:rPr>
              <a:t>Integrate all the features and run and E2E CICD process</a:t>
            </a:r>
          </a:p>
          <a:p>
            <a:pPr algn="l" indent="-342900" marL="342900">
              <a:buChar char="•"/>
            </a:pPr>
            <a:endParaRPr dirty="0" lang="en-US">
              <a:uFillTx/>
            </a:endParaRPr>
          </a:p>
          <a:p>
            <a:pPr algn="l" indent="-342900" marL="342900">
              <a:buChar char="•"/>
            </a:pPr>
            <a:endParaRPr dirty="0" lang="en-US">
              <a:uFillTx/>
            </a:endParaRPr>
          </a:p>
          <a:p>
            <a:pPr algn="l"/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b="1" dirty="0" lang="en-US">
                <a:uFillTx/>
              </a:rPr>
              <a:t>Platform Outline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platform_infra.jpg" id="4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spect="1" noGrp="1"/>
          </p:cNvPicPr>
          <p:nvPr>
            <p:ph idx="1"/>
          </p:nvPr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2006899" y="1822570"/>
            <a:ext cx="8172450" cy="4362450"/>
          </a:xfrm>
          <a:prstGeom prst="rect">
            <a:avLst/>
          </a:prstGeo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theme/theme1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panose="020F0302020204030204"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DevOps – Self-Study -v2</vt:lpstr>
      <vt:lpstr>Training PoC infrastructure based on individual trainee's personal account </vt:lpstr>
      <vt:lpstr>Trainee activities and expectations</vt:lpstr>
      <vt:lpstr>Platform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</cp:revision>
  <dcterms:created xsi:type="dcterms:W3CDTF">2013-07-15T20:26:40Z</dcterms:created>
  <dcterms:modified xsi:type="dcterms:W3CDTF">2017-08-24T04:49:46Z</dcterms:modified>
</cp:coreProperties>
</file>