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59" r:id="rId8"/>
    <p:sldId id="266" r:id="rId9"/>
    <p:sldId id="265" r:id="rId10"/>
    <p:sldId id="267" r:id="rId11"/>
    <p:sldId id="268" r:id="rId12"/>
    <p:sldId id="269" r:id="rId13"/>
    <p:sldId id="270" r:id="rId14"/>
    <p:sldId id="260" r:id="rId15"/>
    <p:sldId id="271" r:id="rId16"/>
    <p:sldId id="273" r:id="rId17"/>
    <p:sldId id="308" r:id="rId18"/>
    <p:sldId id="275" r:id="rId19"/>
    <p:sldId id="276" r:id="rId20"/>
    <p:sldId id="277" r:id="rId21"/>
    <p:sldId id="279" r:id="rId22"/>
    <p:sldId id="278" r:id="rId23"/>
    <p:sldId id="309" r:id="rId24"/>
    <p:sldId id="280" r:id="rId25"/>
    <p:sldId id="281" r:id="rId26"/>
    <p:sldId id="282" r:id="rId27"/>
    <p:sldId id="284" r:id="rId28"/>
    <p:sldId id="285" r:id="rId29"/>
    <p:sldId id="286" r:id="rId30"/>
    <p:sldId id="287" r:id="rId31"/>
    <p:sldId id="289" r:id="rId32"/>
    <p:sldId id="290" r:id="rId33"/>
    <p:sldId id="291" r:id="rId34"/>
    <p:sldId id="292" r:id="rId35"/>
    <p:sldId id="293" r:id="rId36"/>
    <p:sldId id="310" r:id="rId37"/>
    <p:sldId id="295" r:id="rId38"/>
    <p:sldId id="296" r:id="rId39"/>
    <p:sldId id="298" r:id="rId40"/>
    <p:sldId id="299" r:id="rId41"/>
    <p:sldId id="300" r:id="rId42"/>
    <p:sldId id="301" r:id="rId43"/>
    <p:sldId id="302" r:id="rId44"/>
    <p:sldId id="311" r:id="rId45"/>
    <p:sldId id="303" r:id="rId46"/>
    <p:sldId id="304" r:id="rId47"/>
    <p:sldId id="305" r:id="rId48"/>
    <p:sldId id="306" r:id="rId49"/>
    <p:sldId id="307"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660"/>
  </p:normalViewPr>
  <p:slideViewPr>
    <p:cSldViewPr snapToGrid="0">
      <p:cViewPr varScale="1">
        <p:scale>
          <a:sx n="85" d="100"/>
          <a:sy n="85" d="100"/>
        </p:scale>
        <p:origin x="6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ACAA-03A1-4864-A872-9D61F27DE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E4726-68F4-4913-B071-54B2ED2E1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7EC9B-276D-4F18-9394-F9A1B931B5B2}"/>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0E448706-37A2-42DA-ACA5-A320EEEFD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A0668-7EE5-479D-968D-412A057C95F6}"/>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76892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3089-0287-4F15-A9B6-5F6DDFC76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122DD-DB16-4CCD-96E5-5280C64744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0EDBC-9E5D-432C-BD50-0372FC7DD4D4}"/>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F1E40051-FD1F-45E3-A2F8-5FF6D79EC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A27-8D02-4075-9558-48F47626201F}"/>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143170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66A68-87A4-446A-AEA8-DC3AE2C67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E7F7-FD0D-486F-AF9E-54B20F7C3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086E0-D242-4210-8A0D-6A4F2D1DF277}"/>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128AB9B9-555C-4FE7-8DDE-A81BEBF6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7BBB8-63D8-49D3-8203-707DF542AA12}"/>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81008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46F1-29F5-4D20-AFBF-3E86250A0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F1292E-0D50-4D4E-A98A-C8579D8B8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E8660-8224-4480-8294-70A584F37F30}"/>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A85E0E59-069B-446A-8F83-299706B40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792A2-1CF1-4BE2-9C17-1F90005288A7}"/>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101719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ED0D-D6C9-4152-B011-C57971496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4168B-F58B-42C8-9E17-EE67238ACC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ECEF3-2E79-4E79-BE8E-43262BDAFC05}"/>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68F704CF-1251-4661-98B0-74DA2A2F7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8B331-5568-4C1E-94AF-4A5AAA0D7821}"/>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272055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33EE-5697-4EAC-9E56-2D11310E6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14DAA-2BC5-47A5-9C6A-6D5525A21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8B2D3-CA7D-4AFF-8687-82EE178A2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4097D3-FE24-40DE-85C1-14EE411D43C0}"/>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6" name="Footer Placeholder 5">
            <a:extLst>
              <a:ext uri="{FF2B5EF4-FFF2-40B4-BE49-F238E27FC236}">
                <a16:creationId xmlns:a16="http://schemas.microsoft.com/office/drawing/2014/main" id="{E94D4164-39E3-41A7-9FCD-D6B4C18C5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6B223-3E05-4086-90BC-F64A6C26D6F9}"/>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137121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6CFD-D2B7-423E-B4CE-75D3148B9C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361D4C-00C1-492E-BFDF-F3C7B3468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8E3ADF-7E34-4D11-B79D-B3478D1D6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D229FD-9944-4594-81F0-CAB2A3DE2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0F207-38DB-481C-9DB5-E7921F10C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8B2E5-9B3E-4F06-9CE4-6B56F84B9DCD}"/>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8" name="Footer Placeholder 7">
            <a:extLst>
              <a:ext uri="{FF2B5EF4-FFF2-40B4-BE49-F238E27FC236}">
                <a16:creationId xmlns:a16="http://schemas.microsoft.com/office/drawing/2014/main" id="{5CBF72E9-3AB1-4D00-BCE0-AE045343A5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B49E4-E017-4515-B74D-E547D065D33F}"/>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206611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7306-EF00-4691-8336-C99B2293F9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8D1E6-5B0E-43EE-A689-7AF4A09323FA}"/>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4" name="Footer Placeholder 3">
            <a:extLst>
              <a:ext uri="{FF2B5EF4-FFF2-40B4-BE49-F238E27FC236}">
                <a16:creationId xmlns:a16="http://schemas.microsoft.com/office/drawing/2014/main" id="{B8FD0728-27A5-414F-9996-701EBDE19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57F01E-E9EE-4186-B1EC-B4FDFE922666}"/>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130619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B9F5F-E3A0-45E8-8971-24499023AA36}"/>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3" name="Footer Placeholder 2">
            <a:extLst>
              <a:ext uri="{FF2B5EF4-FFF2-40B4-BE49-F238E27FC236}">
                <a16:creationId xmlns:a16="http://schemas.microsoft.com/office/drawing/2014/main" id="{D47D7EFA-FDCC-4CC3-9EAD-C1504FEFED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61A127-2ED1-4342-AB4D-3D84108813B0}"/>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1987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AA0C-9295-49C1-87C0-8E03BE5B1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B3E45-E3FA-4BC2-BFD5-6584FEFF5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30F92-212D-41D1-A8D4-1FEB2111B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F4B67-3931-4023-9977-B323CC2D0BEB}"/>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6" name="Footer Placeholder 5">
            <a:extLst>
              <a:ext uri="{FF2B5EF4-FFF2-40B4-BE49-F238E27FC236}">
                <a16:creationId xmlns:a16="http://schemas.microsoft.com/office/drawing/2014/main" id="{F697C68D-9177-4E1C-BFEF-98622522A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E1F52-8192-4169-B573-48271706CC4F}"/>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209318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0F2D-05BB-44EE-A1EC-2110818E8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F19B5F-105B-4287-83CF-B219E07D8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238A3B-9434-41DD-B0B3-BE7CE4095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B1698-04DB-43A6-B2C7-48D23AD5D791}"/>
              </a:ext>
            </a:extLst>
          </p:cNvPr>
          <p:cNvSpPr>
            <a:spLocks noGrp="1"/>
          </p:cNvSpPr>
          <p:nvPr>
            <p:ph type="dt" sz="half" idx="10"/>
          </p:nvPr>
        </p:nvSpPr>
        <p:spPr/>
        <p:txBody>
          <a:bodyPr/>
          <a:lstStyle/>
          <a:p>
            <a:fld id="{81270008-653C-4C9C-A73A-7197E7BC9A43}" type="datetimeFigureOut">
              <a:rPr lang="en-US" smtClean="0"/>
              <a:t>10/24/2024</a:t>
            </a:fld>
            <a:endParaRPr lang="en-US"/>
          </a:p>
        </p:txBody>
      </p:sp>
      <p:sp>
        <p:nvSpPr>
          <p:cNvPr id="6" name="Footer Placeholder 5">
            <a:extLst>
              <a:ext uri="{FF2B5EF4-FFF2-40B4-BE49-F238E27FC236}">
                <a16:creationId xmlns:a16="http://schemas.microsoft.com/office/drawing/2014/main" id="{63ED373C-DE1D-4330-AD9F-3999C297F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186AF-4646-4DEB-823B-334BF22D1471}"/>
              </a:ext>
            </a:extLst>
          </p:cNvPr>
          <p:cNvSpPr>
            <a:spLocks noGrp="1"/>
          </p:cNvSpPr>
          <p:nvPr>
            <p:ph type="sldNum" sz="quarter" idx="12"/>
          </p:nvPr>
        </p:nvSpPr>
        <p:spPr/>
        <p:txBody>
          <a:bodyPr/>
          <a:lstStyle/>
          <a:p>
            <a:fld id="{8D07D857-7B21-4F0A-AD04-69027FA53F37}" type="slidenum">
              <a:rPr lang="en-US" smtClean="0"/>
              <a:t>‹#›</a:t>
            </a:fld>
            <a:endParaRPr lang="en-US"/>
          </a:p>
        </p:txBody>
      </p:sp>
    </p:spTree>
    <p:extLst>
      <p:ext uri="{BB962C8B-B14F-4D97-AF65-F5344CB8AC3E}">
        <p14:creationId xmlns:p14="http://schemas.microsoft.com/office/powerpoint/2010/main" val="269507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C5CFA-9649-40EE-8581-062767814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7CDE13-97C3-4643-B505-51E5665CE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4630-16B1-4236-B1B3-677AADF1F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70008-653C-4C9C-A73A-7197E7BC9A43}" type="datetimeFigureOut">
              <a:rPr lang="en-US" smtClean="0"/>
              <a:t>10/24/2024</a:t>
            </a:fld>
            <a:endParaRPr lang="en-US"/>
          </a:p>
        </p:txBody>
      </p:sp>
      <p:sp>
        <p:nvSpPr>
          <p:cNvPr id="5" name="Footer Placeholder 4">
            <a:extLst>
              <a:ext uri="{FF2B5EF4-FFF2-40B4-BE49-F238E27FC236}">
                <a16:creationId xmlns:a16="http://schemas.microsoft.com/office/drawing/2014/main" id="{BFB9E579-CC44-47F3-9C83-909FD5DA6A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DA2564-67CC-48AB-B40C-0D8368D08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7D857-7B21-4F0A-AD04-69027FA53F37}" type="slidenum">
              <a:rPr lang="en-US" smtClean="0"/>
              <a:t>‹#›</a:t>
            </a:fld>
            <a:endParaRPr lang="en-US"/>
          </a:p>
        </p:txBody>
      </p:sp>
    </p:spTree>
    <p:extLst>
      <p:ext uri="{BB962C8B-B14F-4D97-AF65-F5344CB8AC3E}">
        <p14:creationId xmlns:p14="http://schemas.microsoft.com/office/powerpoint/2010/main" val="27430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32508"/>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What’s in it for you?</a:t>
            </a:r>
          </a:p>
        </p:txBody>
      </p:sp>
      <p:sp>
        <p:nvSpPr>
          <p:cNvPr id="8" name="Rectangle 7">
            <a:extLst>
              <a:ext uri="{FF2B5EF4-FFF2-40B4-BE49-F238E27FC236}">
                <a16:creationId xmlns:a16="http://schemas.microsoft.com/office/drawing/2014/main" id="{0B3369B2-88F6-4F90-8FDD-21F4225DA94B}"/>
              </a:ext>
            </a:extLst>
          </p:cNvPr>
          <p:cNvSpPr/>
          <p:nvPr/>
        </p:nvSpPr>
        <p:spPr>
          <a:xfrm>
            <a:off x="-607617" y="1815153"/>
            <a:ext cx="13573496" cy="26848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C239CF-CD3C-49DB-91C3-C0AD4174B657}"/>
              </a:ext>
            </a:extLst>
          </p:cNvPr>
          <p:cNvSpPr txBox="1"/>
          <p:nvPr/>
        </p:nvSpPr>
        <p:spPr>
          <a:xfrm>
            <a:off x="1237401" y="2346267"/>
            <a:ext cx="9716252" cy="1631216"/>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Gotham Rounded Book" pitchFamily="50" charset="0"/>
              </a:rPr>
              <a:t>What is ITIL?</a:t>
            </a:r>
          </a:p>
          <a:p>
            <a:pPr marL="457200" indent="-457200">
              <a:buFont typeface="Arial" panose="020B0604020202020204" pitchFamily="34" charset="0"/>
              <a:buChar char="•"/>
            </a:pPr>
            <a:r>
              <a:rPr lang="en-US" sz="2500" dirty="0">
                <a:latin typeface="Gotham Rounded Book" pitchFamily="50" charset="0"/>
              </a:rPr>
              <a:t>What is ITSM?</a:t>
            </a:r>
          </a:p>
          <a:p>
            <a:pPr marL="457200" indent="-457200">
              <a:buFont typeface="Arial" panose="020B0604020202020204" pitchFamily="34" charset="0"/>
              <a:buChar char="•"/>
            </a:pPr>
            <a:r>
              <a:rPr lang="en-US" sz="2500" dirty="0">
                <a:latin typeface="Gotham Rounded Book" pitchFamily="50" charset="0"/>
              </a:rPr>
              <a:t>ITSM Key Concepts</a:t>
            </a:r>
          </a:p>
          <a:p>
            <a:pPr marL="457200" indent="-457200">
              <a:buFont typeface="Arial" panose="020B0604020202020204" pitchFamily="34" charset="0"/>
              <a:buChar char="•"/>
            </a:pPr>
            <a:r>
              <a:rPr lang="en-US" sz="2500" dirty="0">
                <a:latin typeface="Gotham Rounded Book" pitchFamily="50" charset="0"/>
              </a:rPr>
              <a:t>ITIL Service Lifecycle</a:t>
            </a:r>
          </a:p>
        </p:txBody>
      </p:sp>
    </p:spTree>
    <p:extLst>
      <p:ext uri="{BB962C8B-B14F-4D97-AF65-F5344CB8AC3E}">
        <p14:creationId xmlns:p14="http://schemas.microsoft.com/office/powerpoint/2010/main" val="37545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ITSM Key Concepts</a:t>
            </a:r>
          </a:p>
        </p:txBody>
      </p:sp>
      <p:sp>
        <p:nvSpPr>
          <p:cNvPr id="8" name="Rectangle: Rounded Corners 7">
            <a:extLst>
              <a:ext uri="{FF2B5EF4-FFF2-40B4-BE49-F238E27FC236}">
                <a16:creationId xmlns:a16="http://schemas.microsoft.com/office/drawing/2014/main" id="{671C3D54-BFC4-4EF7-83C5-BB88A815EAF4}"/>
              </a:ext>
            </a:extLst>
          </p:cNvPr>
          <p:cNvSpPr/>
          <p:nvPr/>
        </p:nvSpPr>
        <p:spPr>
          <a:xfrm>
            <a:off x="434980" y="4832496"/>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D430DE-5673-4E72-9BB0-F51C818B91A7}"/>
              </a:ext>
            </a:extLst>
          </p:cNvPr>
          <p:cNvSpPr txBox="1"/>
          <p:nvPr/>
        </p:nvSpPr>
        <p:spPr>
          <a:xfrm>
            <a:off x="512198" y="5033975"/>
            <a:ext cx="3405487" cy="1246495"/>
          </a:xfrm>
          <a:prstGeom prst="rect">
            <a:avLst/>
          </a:prstGeom>
          <a:noFill/>
        </p:spPr>
        <p:txBody>
          <a:bodyPr wrap="square" rtlCol="0">
            <a:spAutoFit/>
          </a:bodyPr>
          <a:lstStyle/>
          <a:p>
            <a:pPr algn="ctr"/>
            <a:r>
              <a:rPr lang="en-US" sz="1500" dirty="0">
                <a:latin typeface="Gotham Rounded Book" pitchFamily="50" charset="0"/>
              </a:rPr>
              <a:t>A </a:t>
            </a:r>
            <a:r>
              <a:rPr lang="en-US" sz="1500" dirty="0">
                <a:solidFill>
                  <a:srgbClr val="FF0000"/>
                </a:solidFill>
                <a:latin typeface="Gotham Rounded Book" pitchFamily="50" charset="0"/>
              </a:rPr>
              <a:t>service </a:t>
            </a:r>
            <a:r>
              <a:rPr lang="en-US" sz="1500" dirty="0">
                <a:latin typeface="Gotham Rounded Book" pitchFamily="50" charset="0"/>
              </a:rPr>
              <a:t>refers to a means of giving value to customers, with favorable outcomes without having to manage specific costs and risks </a:t>
            </a:r>
          </a:p>
        </p:txBody>
      </p:sp>
      <p:sp>
        <p:nvSpPr>
          <p:cNvPr id="10" name="Rectangle: Rounded Corners 9">
            <a:extLst>
              <a:ext uri="{FF2B5EF4-FFF2-40B4-BE49-F238E27FC236}">
                <a16:creationId xmlns:a16="http://schemas.microsoft.com/office/drawing/2014/main" id="{C15A5E07-0E82-424E-90B8-AC878B94CDD2}"/>
              </a:ext>
            </a:extLst>
          </p:cNvPr>
          <p:cNvSpPr/>
          <p:nvPr/>
        </p:nvSpPr>
        <p:spPr>
          <a:xfrm>
            <a:off x="4428589" y="4776746"/>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8C9DDF-9B5B-4B7C-AF59-D37FF1EBEB2D}"/>
              </a:ext>
            </a:extLst>
          </p:cNvPr>
          <p:cNvSpPr txBox="1"/>
          <p:nvPr/>
        </p:nvSpPr>
        <p:spPr>
          <a:xfrm>
            <a:off x="4505807" y="5049940"/>
            <a:ext cx="3405487" cy="1015663"/>
          </a:xfrm>
          <a:prstGeom prst="rect">
            <a:avLst/>
          </a:prstGeom>
          <a:noFill/>
        </p:spPr>
        <p:txBody>
          <a:bodyPr wrap="square" rtlCol="0">
            <a:spAutoFit/>
          </a:bodyPr>
          <a:lstStyle/>
          <a:p>
            <a:pPr algn="ctr"/>
            <a:r>
              <a:rPr lang="en-US" sz="1500" dirty="0">
                <a:latin typeface="Gotham Rounded Book" pitchFamily="50" charset="0"/>
              </a:rPr>
              <a:t>The </a:t>
            </a:r>
            <a:r>
              <a:rPr lang="en-US" sz="1500" dirty="0">
                <a:solidFill>
                  <a:srgbClr val="FF0000"/>
                </a:solidFill>
                <a:latin typeface="Gotham Rounded Book" pitchFamily="50" charset="0"/>
              </a:rPr>
              <a:t>service relationship </a:t>
            </a:r>
            <a:r>
              <a:rPr lang="en-US" sz="1500" dirty="0">
                <a:latin typeface="Gotham Rounded Book" pitchFamily="50" charset="0"/>
              </a:rPr>
              <a:t>refers to the co-operation between a service provider and a service consumer</a:t>
            </a:r>
          </a:p>
        </p:txBody>
      </p:sp>
      <p:sp>
        <p:nvSpPr>
          <p:cNvPr id="12" name="Rectangle: Rounded Corners 11">
            <a:extLst>
              <a:ext uri="{FF2B5EF4-FFF2-40B4-BE49-F238E27FC236}">
                <a16:creationId xmlns:a16="http://schemas.microsoft.com/office/drawing/2014/main" id="{6CBADA0B-45D5-44D6-83BF-F86B41CBC5C0}"/>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1075FDE-66F3-4BB3-B3D4-6F0DA77FD593}"/>
              </a:ext>
            </a:extLst>
          </p:cNvPr>
          <p:cNvSpPr txBox="1"/>
          <p:nvPr/>
        </p:nvSpPr>
        <p:spPr>
          <a:xfrm>
            <a:off x="1237401" y="1797962"/>
            <a:ext cx="9716252" cy="323165"/>
          </a:xfrm>
          <a:prstGeom prst="rect">
            <a:avLst/>
          </a:prstGeom>
          <a:noFill/>
        </p:spPr>
        <p:txBody>
          <a:bodyPr wrap="square" rtlCol="0">
            <a:spAutoFit/>
          </a:bodyPr>
          <a:lstStyle/>
          <a:p>
            <a:pPr algn="ctr"/>
            <a:r>
              <a:rPr lang="en-US" sz="1500" dirty="0">
                <a:latin typeface="Gotham Rounded Book" pitchFamily="50" charset="0"/>
              </a:rPr>
              <a:t>To understand ITIL and ITSM, certain keywords need to be understood. Terms like:  </a:t>
            </a:r>
          </a:p>
        </p:txBody>
      </p:sp>
      <p:sp>
        <p:nvSpPr>
          <p:cNvPr id="16" name="Rectangle: Rounded Corners 15">
            <a:extLst>
              <a:ext uri="{FF2B5EF4-FFF2-40B4-BE49-F238E27FC236}">
                <a16:creationId xmlns:a16="http://schemas.microsoft.com/office/drawing/2014/main" id="{179683B2-5824-4A68-839E-32C76727F702}"/>
              </a:ext>
            </a:extLst>
          </p:cNvPr>
          <p:cNvSpPr/>
          <p:nvPr/>
        </p:nvSpPr>
        <p:spPr>
          <a:xfrm>
            <a:off x="8356785" y="477055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21421E4-B39D-4230-AF23-A002DC42CF29}"/>
              </a:ext>
            </a:extLst>
          </p:cNvPr>
          <p:cNvSpPr txBox="1"/>
          <p:nvPr/>
        </p:nvSpPr>
        <p:spPr>
          <a:xfrm>
            <a:off x="8434003" y="4972036"/>
            <a:ext cx="3405487" cy="1015663"/>
          </a:xfrm>
          <a:prstGeom prst="rect">
            <a:avLst/>
          </a:prstGeom>
          <a:noFill/>
        </p:spPr>
        <p:txBody>
          <a:bodyPr wrap="square" rtlCol="0">
            <a:spAutoFit/>
          </a:bodyPr>
          <a:lstStyle/>
          <a:p>
            <a:pPr algn="ctr"/>
            <a:r>
              <a:rPr lang="en-US" sz="1500" dirty="0">
                <a:latin typeface="Gotham Rounded Book" pitchFamily="50" charset="0"/>
              </a:rPr>
              <a:t>The </a:t>
            </a:r>
            <a:r>
              <a:rPr lang="en-US" sz="1500" dirty="0">
                <a:solidFill>
                  <a:srgbClr val="FF0000"/>
                </a:solidFill>
                <a:latin typeface="Gotham Rounded Book" pitchFamily="50" charset="0"/>
              </a:rPr>
              <a:t>service provider </a:t>
            </a:r>
            <a:r>
              <a:rPr lang="en-US" sz="1500" dirty="0">
                <a:latin typeface="Gotham Rounded Book" pitchFamily="50" charset="0"/>
              </a:rPr>
              <a:t>is role performed by an organization that provides services to consumers</a:t>
            </a:r>
            <a:r>
              <a:rPr lang="en-US" sz="1500" dirty="0">
                <a:solidFill>
                  <a:srgbClr val="FF0000"/>
                </a:solidFill>
                <a:latin typeface="Gotham Rounded Book" pitchFamily="50" charset="0"/>
              </a:rPr>
              <a:t> </a:t>
            </a:r>
            <a:r>
              <a:rPr lang="en-US" sz="1500" dirty="0">
                <a:latin typeface="Gotham Rounded Book" pitchFamily="50" charset="0"/>
              </a:rPr>
              <a:t>  </a:t>
            </a:r>
          </a:p>
        </p:txBody>
      </p:sp>
      <p:pic>
        <p:nvPicPr>
          <p:cNvPr id="7" name="Picture 6">
            <a:extLst>
              <a:ext uri="{FF2B5EF4-FFF2-40B4-BE49-F238E27FC236}">
                <a16:creationId xmlns:a16="http://schemas.microsoft.com/office/drawing/2014/main" id="{EBA4AE84-AEE3-4B9B-AE0B-9602C998B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949941"/>
            <a:ext cx="1506942" cy="1506942"/>
          </a:xfrm>
          <a:prstGeom prst="rect">
            <a:avLst/>
          </a:prstGeom>
        </p:spPr>
      </p:pic>
      <p:pic>
        <p:nvPicPr>
          <p:cNvPr id="19" name="Picture 18" descr="A picture containing text&#10;&#10;Description automatically generated">
            <a:extLst>
              <a:ext uri="{FF2B5EF4-FFF2-40B4-BE49-F238E27FC236}">
                <a16:creationId xmlns:a16="http://schemas.microsoft.com/office/drawing/2014/main" id="{57B1E2E5-EC7E-4811-8F98-999BC7DE7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527" y="2994919"/>
            <a:ext cx="1502047" cy="1502047"/>
          </a:xfrm>
          <a:prstGeom prst="rect">
            <a:avLst/>
          </a:prstGeom>
        </p:spPr>
      </p:pic>
      <p:pic>
        <p:nvPicPr>
          <p:cNvPr id="21" name="Picture 20" descr="A picture containing graphics, sign, drawing, clock&#10;&#10;Description automatically generated">
            <a:extLst>
              <a:ext uri="{FF2B5EF4-FFF2-40B4-BE49-F238E27FC236}">
                <a16:creationId xmlns:a16="http://schemas.microsoft.com/office/drawing/2014/main" id="{7E00DD5E-96DC-45A8-AB39-F9F787BE0D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3170" y="2769490"/>
            <a:ext cx="1877559" cy="1877559"/>
          </a:xfrm>
          <a:prstGeom prst="rect">
            <a:avLst/>
          </a:prstGeom>
        </p:spPr>
      </p:pic>
    </p:spTree>
    <p:extLst>
      <p:ext uri="{BB962C8B-B14F-4D97-AF65-F5344CB8AC3E}">
        <p14:creationId xmlns:p14="http://schemas.microsoft.com/office/powerpoint/2010/main" val="55440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ITSM Key Concepts</a:t>
            </a:r>
          </a:p>
        </p:txBody>
      </p:sp>
      <p:sp>
        <p:nvSpPr>
          <p:cNvPr id="8" name="Rectangle: Rounded Corners 7">
            <a:extLst>
              <a:ext uri="{FF2B5EF4-FFF2-40B4-BE49-F238E27FC236}">
                <a16:creationId xmlns:a16="http://schemas.microsoft.com/office/drawing/2014/main" id="{671C3D54-BFC4-4EF7-83C5-BB88A815EAF4}"/>
              </a:ext>
            </a:extLst>
          </p:cNvPr>
          <p:cNvSpPr/>
          <p:nvPr/>
        </p:nvSpPr>
        <p:spPr>
          <a:xfrm>
            <a:off x="434980" y="4832496"/>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D430DE-5673-4E72-9BB0-F51C818B91A7}"/>
              </a:ext>
            </a:extLst>
          </p:cNvPr>
          <p:cNvSpPr txBox="1"/>
          <p:nvPr/>
        </p:nvSpPr>
        <p:spPr>
          <a:xfrm>
            <a:off x="666992" y="5241092"/>
            <a:ext cx="3095897" cy="784830"/>
          </a:xfrm>
          <a:prstGeom prst="rect">
            <a:avLst/>
          </a:prstGeom>
          <a:noFill/>
        </p:spPr>
        <p:txBody>
          <a:bodyPr wrap="square" rtlCol="0">
            <a:spAutoFit/>
          </a:bodyPr>
          <a:lstStyle/>
          <a:p>
            <a:pPr algn="ctr"/>
            <a:r>
              <a:rPr lang="en-US" sz="1500" dirty="0">
                <a:latin typeface="Gotham Rounded Book" pitchFamily="50" charset="0"/>
              </a:rPr>
              <a:t>A </a:t>
            </a:r>
            <a:r>
              <a:rPr lang="en-US" sz="1500" dirty="0">
                <a:solidFill>
                  <a:srgbClr val="FF0000"/>
                </a:solidFill>
                <a:latin typeface="Gotham Rounded Book" pitchFamily="50" charset="0"/>
              </a:rPr>
              <a:t>service consumer </a:t>
            </a:r>
            <a:r>
              <a:rPr lang="en-US" sz="1500" dirty="0">
                <a:latin typeface="Gotham Rounded Book" pitchFamily="50" charset="0"/>
              </a:rPr>
              <a:t>could represent the customer, user and sponsor of the service</a:t>
            </a:r>
            <a:endParaRPr lang="en-US" sz="1500" dirty="0">
              <a:solidFill>
                <a:srgbClr val="FF0000"/>
              </a:solidFill>
              <a:latin typeface="Gotham Rounded Book" pitchFamily="50" charset="0"/>
            </a:endParaRPr>
          </a:p>
        </p:txBody>
      </p:sp>
      <p:sp>
        <p:nvSpPr>
          <p:cNvPr id="10" name="Rectangle: Rounded Corners 9">
            <a:extLst>
              <a:ext uri="{FF2B5EF4-FFF2-40B4-BE49-F238E27FC236}">
                <a16:creationId xmlns:a16="http://schemas.microsoft.com/office/drawing/2014/main" id="{C15A5E07-0E82-424E-90B8-AC878B94CDD2}"/>
              </a:ext>
            </a:extLst>
          </p:cNvPr>
          <p:cNvSpPr/>
          <p:nvPr/>
        </p:nvSpPr>
        <p:spPr>
          <a:xfrm>
            <a:off x="4428589" y="4776746"/>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8C9DDF-9B5B-4B7C-AF59-D37FF1EBEB2D}"/>
              </a:ext>
            </a:extLst>
          </p:cNvPr>
          <p:cNvSpPr txBox="1"/>
          <p:nvPr/>
        </p:nvSpPr>
        <p:spPr>
          <a:xfrm>
            <a:off x="4490718" y="4881647"/>
            <a:ext cx="3405487" cy="1477328"/>
          </a:xfrm>
          <a:prstGeom prst="rect">
            <a:avLst/>
          </a:prstGeom>
          <a:noFill/>
        </p:spPr>
        <p:txBody>
          <a:bodyPr wrap="square" rtlCol="0">
            <a:spAutoFit/>
          </a:bodyPr>
          <a:lstStyle/>
          <a:p>
            <a:pPr algn="ctr"/>
            <a:r>
              <a:rPr lang="en-US" sz="1500" dirty="0">
                <a:latin typeface="Gotham Rounded Book" pitchFamily="50" charset="0"/>
              </a:rPr>
              <a:t>An </a:t>
            </a:r>
            <a:r>
              <a:rPr lang="en-US" sz="1500" dirty="0">
                <a:solidFill>
                  <a:srgbClr val="FF0000"/>
                </a:solidFill>
                <a:latin typeface="Gotham Rounded Book" pitchFamily="50" charset="0"/>
              </a:rPr>
              <a:t>organization</a:t>
            </a:r>
            <a:r>
              <a:rPr lang="en-US" sz="1500" dirty="0">
                <a:latin typeface="Gotham Rounded Book" pitchFamily="50" charset="0"/>
              </a:rPr>
              <a:t> represents a group of people that have their own functions with responsibilities, authorities and relationship to achieve their objectives</a:t>
            </a:r>
          </a:p>
        </p:txBody>
      </p:sp>
      <p:sp>
        <p:nvSpPr>
          <p:cNvPr id="12" name="Rectangle: Rounded Corners 11">
            <a:extLst>
              <a:ext uri="{FF2B5EF4-FFF2-40B4-BE49-F238E27FC236}">
                <a16:creationId xmlns:a16="http://schemas.microsoft.com/office/drawing/2014/main" id="{6CBADA0B-45D5-44D6-83BF-F86B41CBC5C0}"/>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1075FDE-66F3-4BB3-B3D4-6F0DA77FD593}"/>
              </a:ext>
            </a:extLst>
          </p:cNvPr>
          <p:cNvSpPr txBox="1"/>
          <p:nvPr/>
        </p:nvSpPr>
        <p:spPr>
          <a:xfrm>
            <a:off x="1237401" y="1797962"/>
            <a:ext cx="9716252" cy="323165"/>
          </a:xfrm>
          <a:prstGeom prst="rect">
            <a:avLst/>
          </a:prstGeom>
          <a:noFill/>
        </p:spPr>
        <p:txBody>
          <a:bodyPr wrap="square" rtlCol="0">
            <a:spAutoFit/>
          </a:bodyPr>
          <a:lstStyle/>
          <a:p>
            <a:pPr algn="ctr"/>
            <a:r>
              <a:rPr lang="en-US" sz="1500" dirty="0">
                <a:latin typeface="Gotham Rounded Book" pitchFamily="50" charset="0"/>
              </a:rPr>
              <a:t>To understand ITIL and ITSM, certain keywords need to be understood. Terms like:  </a:t>
            </a:r>
          </a:p>
        </p:txBody>
      </p:sp>
      <p:sp>
        <p:nvSpPr>
          <p:cNvPr id="16" name="Rectangle: Rounded Corners 15">
            <a:extLst>
              <a:ext uri="{FF2B5EF4-FFF2-40B4-BE49-F238E27FC236}">
                <a16:creationId xmlns:a16="http://schemas.microsoft.com/office/drawing/2014/main" id="{179683B2-5824-4A68-839E-32C76727F702}"/>
              </a:ext>
            </a:extLst>
          </p:cNvPr>
          <p:cNvSpPr/>
          <p:nvPr/>
        </p:nvSpPr>
        <p:spPr>
          <a:xfrm>
            <a:off x="8356785" y="477055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21421E4-B39D-4230-AF23-A002DC42CF29}"/>
              </a:ext>
            </a:extLst>
          </p:cNvPr>
          <p:cNvSpPr txBox="1"/>
          <p:nvPr/>
        </p:nvSpPr>
        <p:spPr>
          <a:xfrm>
            <a:off x="8434003" y="4936174"/>
            <a:ext cx="3405487" cy="1246495"/>
          </a:xfrm>
          <a:prstGeom prst="rect">
            <a:avLst/>
          </a:prstGeom>
          <a:noFill/>
        </p:spPr>
        <p:txBody>
          <a:bodyPr wrap="square" rtlCol="0">
            <a:spAutoFit/>
          </a:bodyPr>
          <a:lstStyle/>
          <a:p>
            <a:pPr algn="ctr"/>
            <a:r>
              <a:rPr lang="en-US" sz="1500" dirty="0">
                <a:latin typeface="Gotham Rounded Book" pitchFamily="50" charset="0"/>
              </a:rPr>
              <a:t>The </a:t>
            </a:r>
            <a:r>
              <a:rPr lang="en-US" sz="1500" dirty="0">
                <a:solidFill>
                  <a:srgbClr val="FF0000"/>
                </a:solidFill>
                <a:latin typeface="Gotham Rounded Book" pitchFamily="50" charset="0"/>
              </a:rPr>
              <a:t>service relationship management</a:t>
            </a:r>
            <a:r>
              <a:rPr lang="en-US" sz="1500" dirty="0">
                <a:latin typeface="Gotham Rounded Book" pitchFamily="50" charset="0"/>
              </a:rPr>
              <a:t> refers to the joint activities performed by service providers and service consumers to ensure co-creation of value  </a:t>
            </a:r>
          </a:p>
        </p:txBody>
      </p:sp>
      <p:pic>
        <p:nvPicPr>
          <p:cNvPr id="7" name="Picture 6" descr="A close up of graphics&#10;&#10;Description automatically generated">
            <a:extLst>
              <a:ext uri="{FF2B5EF4-FFF2-40B4-BE49-F238E27FC236}">
                <a16:creationId xmlns:a16="http://schemas.microsoft.com/office/drawing/2014/main" id="{6182C81A-FD62-44D1-A6E4-6EC2ED409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39" y="2778220"/>
            <a:ext cx="1906201" cy="1906201"/>
          </a:xfrm>
          <a:prstGeom prst="rect">
            <a:avLst/>
          </a:prstGeom>
        </p:spPr>
      </p:pic>
      <p:pic>
        <p:nvPicPr>
          <p:cNvPr id="18" name="Picture 17" descr="A picture containing graphics, toy&#10;&#10;Description automatically generated">
            <a:extLst>
              <a:ext uri="{FF2B5EF4-FFF2-40B4-BE49-F238E27FC236}">
                <a16:creationId xmlns:a16="http://schemas.microsoft.com/office/drawing/2014/main" id="{9A2E283F-8F98-4959-B301-3BAE67DA5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732" y="3049597"/>
            <a:ext cx="1657636" cy="1657636"/>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B0E9EFAA-26B2-47FB-9014-11FCBDE6A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2208" y="2964313"/>
            <a:ext cx="1709075" cy="1709075"/>
          </a:xfrm>
          <a:prstGeom prst="rect">
            <a:avLst/>
          </a:prstGeom>
        </p:spPr>
      </p:pic>
      <p:pic>
        <p:nvPicPr>
          <p:cNvPr id="20" name="Picture 19" descr="A close up of a logo&#10;&#10;Description automatically generated">
            <a:extLst>
              <a:ext uri="{FF2B5EF4-FFF2-40B4-BE49-F238E27FC236}">
                <a16:creationId xmlns:a16="http://schemas.microsoft.com/office/drawing/2014/main" id="{3482DF84-B97A-451E-94D9-9300C2C8F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6666" y="3478395"/>
            <a:ext cx="480158" cy="480158"/>
          </a:xfrm>
          <a:prstGeom prst="rect">
            <a:avLst/>
          </a:prstGeom>
        </p:spPr>
      </p:pic>
    </p:spTree>
    <p:extLst>
      <p:ext uri="{BB962C8B-B14F-4D97-AF65-F5344CB8AC3E}">
        <p14:creationId xmlns:p14="http://schemas.microsoft.com/office/powerpoint/2010/main" val="232949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ITSM Key Concepts</a:t>
            </a:r>
          </a:p>
        </p:txBody>
      </p:sp>
      <p:sp>
        <p:nvSpPr>
          <p:cNvPr id="12" name="Rectangle: Rounded Corners 11">
            <a:extLst>
              <a:ext uri="{FF2B5EF4-FFF2-40B4-BE49-F238E27FC236}">
                <a16:creationId xmlns:a16="http://schemas.microsoft.com/office/drawing/2014/main" id="{6CBADA0B-45D5-44D6-83BF-F86B41CBC5C0}"/>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1075FDE-66F3-4BB3-B3D4-6F0DA77FD593}"/>
              </a:ext>
            </a:extLst>
          </p:cNvPr>
          <p:cNvSpPr txBox="1"/>
          <p:nvPr/>
        </p:nvSpPr>
        <p:spPr>
          <a:xfrm>
            <a:off x="1237401" y="1797962"/>
            <a:ext cx="9716252" cy="323165"/>
          </a:xfrm>
          <a:prstGeom prst="rect">
            <a:avLst/>
          </a:prstGeom>
          <a:noFill/>
        </p:spPr>
        <p:txBody>
          <a:bodyPr wrap="square" rtlCol="0">
            <a:spAutoFit/>
          </a:bodyPr>
          <a:lstStyle/>
          <a:p>
            <a:pPr algn="ctr"/>
            <a:r>
              <a:rPr lang="en-US" sz="1500" dirty="0">
                <a:latin typeface="Gotham Rounded Book" pitchFamily="50" charset="0"/>
              </a:rPr>
              <a:t>To understand ITIL and ITSM, certain keywords need to be understood. Terms like:  </a:t>
            </a:r>
          </a:p>
        </p:txBody>
      </p:sp>
      <p:sp>
        <p:nvSpPr>
          <p:cNvPr id="18" name="Rectangle: Rounded Corners 17">
            <a:extLst>
              <a:ext uri="{FF2B5EF4-FFF2-40B4-BE49-F238E27FC236}">
                <a16:creationId xmlns:a16="http://schemas.microsoft.com/office/drawing/2014/main" id="{4F59A435-8C11-4A83-B8AE-7FC0C1A41E04}"/>
              </a:ext>
            </a:extLst>
          </p:cNvPr>
          <p:cNvSpPr/>
          <p:nvPr/>
        </p:nvSpPr>
        <p:spPr>
          <a:xfrm>
            <a:off x="1884679" y="476920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5DC207F-6BA3-473A-BFD9-87EE2B5ACD06}"/>
              </a:ext>
            </a:extLst>
          </p:cNvPr>
          <p:cNvSpPr txBox="1"/>
          <p:nvPr/>
        </p:nvSpPr>
        <p:spPr>
          <a:xfrm>
            <a:off x="1964737" y="5178907"/>
            <a:ext cx="3405487" cy="784830"/>
          </a:xfrm>
          <a:prstGeom prst="rect">
            <a:avLst/>
          </a:prstGeom>
          <a:noFill/>
        </p:spPr>
        <p:txBody>
          <a:bodyPr wrap="square" rtlCol="0">
            <a:spAutoFit/>
          </a:bodyPr>
          <a:lstStyle/>
          <a:p>
            <a:pPr algn="ctr"/>
            <a:r>
              <a:rPr lang="en-US" sz="1500" dirty="0">
                <a:latin typeface="Gotham Rounded Book" pitchFamily="50" charset="0"/>
              </a:rPr>
              <a:t>The </a:t>
            </a:r>
            <a:r>
              <a:rPr lang="en-US" sz="1500" dirty="0">
                <a:solidFill>
                  <a:srgbClr val="FF0000"/>
                </a:solidFill>
                <a:latin typeface="Gotham Rounded Book" pitchFamily="50" charset="0"/>
              </a:rPr>
              <a:t>output</a:t>
            </a:r>
            <a:r>
              <a:rPr lang="en-US" sz="1500" dirty="0">
                <a:latin typeface="Gotham Rounded Book" pitchFamily="50" charset="0"/>
              </a:rPr>
              <a:t> refers to the physical or non-physical deliverables created as a result of an activity</a:t>
            </a:r>
          </a:p>
        </p:txBody>
      </p:sp>
      <p:sp>
        <p:nvSpPr>
          <p:cNvPr id="20" name="Rectangle: Rounded Corners 19">
            <a:extLst>
              <a:ext uri="{FF2B5EF4-FFF2-40B4-BE49-F238E27FC236}">
                <a16:creationId xmlns:a16="http://schemas.microsoft.com/office/drawing/2014/main" id="{486B667A-8007-48E0-A9B4-016D7BF4F7C0}"/>
              </a:ext>
            </a:extLst>
          </p:cNvPr>
          <p:cNvSpPr/>
          <p:nvPr/>
        </p:nvSpPr>
        <p:spPr>
          <a:xfrm>
            <a:off x="6653490" y="477055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BD7FAD-6AC4-4024-9B0F-E532993DB2A4}"/>
              </a:ext>
            </a:extLst>
          </p:cNvPr>
          <p:cNvSpPr txBox="1"/>
          <p:nvPr/>
        </p:nvSpPr>
        <p:spPr>
          <a:xfrm>
            <a:off x="6748637" y="5169253"/>
            <a:ext cx="3405487" cy="784830"/>
          </a:xfrm>
          <a:prstGeom prst="rect">
            <a:avLst/>
          </a:prstGeom>
          <a:noFill/>
        </p:spPr>
        <p:txBody>
          <a:bodyPr wrap="square" rtlCol="0">
            <a:spAutoFit/>
          </a:bodyPr>
          <a:lstStyle/>
          <a:p>
            <a:pPr algn="ctr"/>
            <a:r>
              <a:rPr lang="en-US" sz="1500" dirty="0">
                <a:latin typeface="Gotham Rounded Book" pitchFamily="50" charset="0"/>
              </a:rPr>
              <a:t>The </a:t>
            </a:r>
            <a:r>
              <a:rPr lang="en-US" sz="1500" dirty="0">
                <a:solidFill>
                  <a:srgbClr val="FF0000"/>
                </a:solidFill>
                <a:latin typeface="Gotham Rounded Book" pitchFamily="50" charset="0"/>
              </a:rPr>
              <a:t>outcome</a:t>
            </a:r>
            <a:r>
              <a:rPr lang="en-US" sz="1500" dirty="0">
                <a:latin typeface="Gotham Rounded Book" pitchFamily="50" charset="0"/>
              </a:rPr>
              <a:t> refers to the result for a stakeholders enabled by one or more outputs </a:t>
            </a:r>
          </a:p>
        </p:txBody>
      </p:sp>
      <p:pic>
        <p:nvPicPr>
          <p:cNvPr id="16" name="Picture 15" descr="A close up of a sign&#10;&#10;Description automatically generated">
            <a:extLst>
              <a:ext uri="{FF2B5EF4-FFF2-40B4-BE49-F238E27FC236}">
                <a16:creationId xmlns:a16="http://schemas.microsoft.com/office/drawing/2014/main" id="{7F1E13CB-0948-4F31-8D00-AFBC1D38F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778" y="2906723"/>
            <a:ext cx="1657636" cy="1657636"/>
          </a:xfrm>
          <a:prstGeom prst="rect">
            <a:avLst/>
          </a:prstGeom>
        </p:spPr>
      </p:pic>
      <p:pic>
        <p:nvPicPr>
          <p:cNvPr id="17" name="Picture 16" descr="A picture containing computer, clock&#10;&#10;Description automatically generated">
            <a:extLst>
              <a:ext uri="{FF2B5EF4-FFF2-40B4-BE49-F238E27FC236}">
                <a16:creationId xmlns:a16="http://schemas.microsoft.com/office/drawing/2014/main" id="{9B588B6B-899C-4824-BA4D-63C247FBB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971" y="2771128"/>
            <a:ext cx="1823400" cy="1823400"/>
          </a:xfrm>
          <a:prstGeom prst="rect">
            <a:avLst/>
          </a:prstGeom>
        </p:spPr>
      </p:pic>
      <p:pic>
        <p:nvPicPr>
          <p:cNvPr id="22" name="Picture 21" descr="A close up of a sign&#10;&#10;Description automatically generated">
            <a:extLst>
              <a:ext uri="{FF2B5EF4-FFF2-40B4-BE49-F238E27FC236}">
                <a16:creationId xmlns:a16="http://schemas.microsoft.com/office/drawing/2014/main" id="{B1EFF9EB-D935-4376-97FA-9F807581D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825" y="3255962"/>
            <a:ext cx="935692" cy="935692"/>
          </a:xfrm>
          <a:prstGeom prst="rect">
            <a:avLst/>
          </a:prstGeom>
        </p:spPr>
      </p:pic>
    </p:spTree>
    <p:extLst>
      <p:ext uri="{BB962C8B-B14F-4D97-AF65-F5344CB8AC3E}">
        <p14:creationId xmlns:p14="http://schemas.microsoft.com/office/powerpoint/2010/main" val="233747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ITSM Key Concepts</a:t>
            </a:r>
          </a:p>
        </p:txBody>
      </p:sp>
      <p:sp>
        <p:nvSpPr>
          <p:cNvPr id="12" name="Rectangle: Rounded Corners 11">
            <a:extLst>
              <a:ext uri="{FF2B5EF4-FFF2-40B4-BE49-F238E27FC236}">
                <a16:creationId xmlns:a16="http://schemas.microsoft.com/office/drawing/2014/main" id="{6CBADA0B-45D5-44D6-83BF-F86B41CBC5C0}"/>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1075FDE-66F3-4BB3-B3D4-6F0DA77FD593}"/>
              </a:ext>
            </a:extLst>
          </p:cNvPr>
          <p:cNvSpPr txBox="1"/>
          <p:nvPr/>
        </p:nvSpPr>
        <p:spPr>
          <a:xfrm>
            <a:off x="1237401" y="1797962"/>
            <a:ext cx="9716252" cy="323165"/>
          </a:xfrm>
          <a:prstGeom prst="rect">
            <a:avLst/>
          </a:prstGeom>
          <a:noFill/>
        </p:spPr>
        <p:txBody>
          <a:bodyPr wrap="square" rtlCol="0">
            <a:spAutoFit/>
          </a:bodyPr>
          <a:lstStyle/>
          <a:p>
            <a:pPr algn="ctr"/>
            <a:r>
              <a:rPr lang="en-US" sz="1500" dirty="0">
                <a:latin typeface="Gotham Rounded Book" pitchFamily="50" charset="0"/>
              </a:rPr>
              <a:t>To understand ITIL and ITSM, certain keywords need to be understood. Terms like:  </a:t>
            </a:r>
          </a:p>
        </p:txBody>
      </p:sp>
      <p:sp>
        <p:nvSpPr>
          <p:cNvPr id="18" name="Rectangle: Rounded Corners 17">
            <a:extLst>
              <a:ext uri="{FF2B5EF4-FFF2-40B4-BE49-F238E27FC236}">
                <a16:creationId xmlns:a16="http://schemas.microsoft.com/office/drawing/2014/main" id="{4F59A435-8C11-4A83-B8AE-7FC0C1A41E04}"/>
              </a:ext>
            </a:extLst>
          </p:cNvPr>
          <p:cNvSpPr/>
          <p:nvPr/>
        </p:nvSpPr>
        <p:spPr>
          <a:xfrm>
            <a:off x="1884679" y="476920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5DC207F-6BA3-473A-BFD9-87EE2B5ACD06}"/>
              </a:ext>
            </a:extLst>
          </p:cNvPr>
          <p:cNvSpPr txBox="1"/>
          <p:nvPr/>
        </p:nvSpPr>
        <p:spPr>
          <a:xfrm>
            <a:off x="1964737" y="5178907"/>
            <a:ext cx="3405487" cy="1015663"/>
          </a:xfrm>
          <a:prstGeom prst="rect">
            <a:avLst/>
          </a:prstGeom>
          <a:noFill/>
        </p:spPr>
        <p:txBody>
          <a:bodyPr wrap="square" rtlCol="0">
            <a:spAutoFit/>
          </a:bodyPr>
          <a:lstStyle/>
          <a:p>
            <a:pPr algn="ctr"/>
            <a:r>
              <a:rPr lang="en-US" sz="1500" dirty="0">
                <a:solidFill>
                  <a:srgbClr val="FF0000"/>
                </a:solidFill>
                <a:latin typeface="Gotham Rounded Book" pitchFamily="50" charset="0"/>
              </a:rPr>
              <a:t>Utility</a:t>
            </a:r>
            <a:r>
              <a:rPr lang="en-US" sz="1500" dirty="0">
                <a:latin typeface="Gotham Rounded Book" pitchFamily="50" charset="0"/>
              </a:rPr>
              <a:t> refers to the functionality offered by a product for service to meet a need of the organization</a:t>
            </a:r>
          </a:p>
        </p:txBody>
      </p:sp>
      <p:sp>
        <p:nvSpPr>
          <p:cNvPr id="20" name="Rectangle: Rounded Corners 19">
            <a:extLst>
              <a:ext uri="{FF2B5EF4-FFF2-40B4-BE49-F238E27FC236}">
                <a16:creationId xmlns:a16="http://schemas.microsoft.com/office/drawing/2014/main" id="{486B667A-8007-48E0-A9B4-016D7BF4F7C0}"/>
              </a:ext>
            </a:extLst>
          </p:cNvPr>
          <p:cNvSpPr/>
          <p:nvPr/>
        </p:nvSpPr>
        <p:spPr>
          <a:xfrm>
            <a:off x="6653490" y="4770558"/>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BD7FAD-6AC4-4024-9B0F-E532993DB2A4}"/>
              </a:ext>
            </a:extLst>
          </p:cNvPr>
          <p:cNvSpPr txBox="1"/>
          <p:nvPr/>
        </p:nvSpPr>
        <p:spPr>
          <a:xfrm>
            <a:off x="6748637" y="5079608"/>
            <a:ext cx="3405487" cy="1015663"/>
          </a:xfrm>
          <a:prstGeom prst="rect">
            <a:avLst/>
          </a:prstGeom>
          <a:noFill/>
        </p:spPr>
        <p:txBody>
          <a:bodyPr wrap="square" rtlCol="0">
            <a:spAutoFit/>
          </a:bodyPr>
          <a:lstStyle/>
          <a:p>
            <a:pPr algn="ctr"/>
            <a:r>
              <a:rPr lang="en-US" sz="1500" dirty="0">
                <a:solidFill>
                  <a:srgbClr val="FF0000"/>
                </a:solidFill>
                <a:latin typeface="Gotham Rounded Book" pitchFamily="50" charset="0"/>
              </a:rPr>
              <a:t>Warranty</a:t>
            </a:r>
            <a:r>
              <a:rPr lang="en-US" sz="1500" dirty="0">
                <a:latin typeface="Gotham Rounded Book" pitchFamily="50" charset="0"/>
              </a:rPr>
              <a:t> refers to the assurance provided that a product or service will meet the agreed requirements discussed</a:t>
            </a:r>
          </a:p>
        </p:txBody>
      </p:sp>
      <p:pic>
        <p:nvPicPr>
          <p:cNvPr id="16" name="Picture 15" descr="A close up of a sign&#10;&#10;Description automatically generated">
            <a:extLst>
              <a:ext uri="{FF2B5EF4-FFF2-40B4-BE49-F238E27FC236}">
                <a16:creationId xmlns:a16="http://schemas.microsoft.com/office/drawing/2014/main" id="{BFF78922-CE45-4595-ADCF-C09C864EA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784" y="3114594"/>
            <a:ext cx="1369947" cy="1369947"/>
          </a:xfrm>
          <a:prstGeom prst="rect">
            <a:avLst/>
          </a:prstGeom>
        </p:spPr>
      </p:pic>
      <p:pic>
        <p:nvPicPr>
          <p:cNvPr id="17" name="Picture 16" descr="A close up of a logo&#10;&#10;Description automatically generated">
            <a:extLst>
              <a:ext uri="{FF2B5EF4-FFF2-40B4-BE49-F238E27FC236}">
                <a16:creationId xmlns:a16="http://schemas.microsoft.com/office/drawing/2014/main" id="{FA2D881A-45B2-4435-8139-C68F0E604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6745" y="3197575"/>
            <a:ext cx="1346909" cy="1346909"/>
          </a:xfrm>
          <a:prstGeom prst="rect">
            <a:avLst/>
          </a:prstGeom>
        </p:spPr>
      </p:pic>
    </p:spTree>
    <p:extLst>
      <p:ext uri="{BB962C8B-B14F-4D97-AF65-F5344CB8AC3E}">
        <p14:creationId xmlns:p14="http://schemas.microsoft.com/office/powerpoint/2010/main" val="347005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AE2912-E21F-40C8-9BDE-17125D8FE602}"/>
              </a:ext>
            </a:extLst>
          </p:cNvPr>
          <p:cNvSpPr txBox="1"/>
          <p:nvPr/>
        </p:nvSpPr>
        <p:spPr>
          <a:xfrm>
            <a:off x="1237401" y="1611946"/>
            <a:ext cx="9716252" cy="784830"/>
          </a:xfrm>
          <a:prstGeom prst="rect">
            <a:avLst/>
          </a:prstGeom>
          <a:noFill/>
        </p:spPr>
        <p:txBody>
          <a:bodyPr wrap="square" rtlCol="0">
            <a:spAutoFit/>
          </a:bodyPr>
          <a:lstStyle/>
          <a:p>
            <a:pPr algn="ctr"/>
            <a:r>
              <a:rPr lang="en-US" sz="1500" dirty="0">
                <a:latin typeface="Gotham Rounded Book" pitchFamily="50" charset="0"/>
              </a:rPr>
              <a:t>It is an approach to IT Service Management that organizations of all sizes can be used to manage the full lifecycle of IT and other services. It helps co-ordinate and control across processes, systems and functions</a:t>
            </a:r>
          </a:p>
        </p:txBody>
      </p:sp>
      <p:pic>
        <p:nvPicPr>
          <p:cNvPr id="22" name="Picture 6" descr="Image result for ITIL service lifecycle">
            <a:extLst>
              <a:ext uri="{FF2B5EF4-FFF2-40B4-BE49-F238E27FC236}">
                <a16:creationId xmlns:a16="http://schemas.microsoft.com/office/drawing/2014/main" id="{1C437CC7-E3B4-484A-A6F5-B5578A5FD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157" y="2626536"/>
            <a:ext cx="3739684" cy="373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23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B24EEC1-1B06-437D-ADEA-7F335DAA5969}"/>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77323A40-68C2-41F0-9D8A-528388AFA254}"/>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93CAFA2-2CBF-40F4-A8C1-D5EE7F32176C}"/>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29" name="Straight Connector 28">
            <a:extLst>
              <a:ext uri="{FF2B5EF4-FFF2-40B4-BE49-F238E27FC236}">
                <a16:creationId xmlns:a16="http://schemas.microsoft.com/office/drawing/2014/main" id="{DB1BCDAF-EDDE-4CBE-A603-B3D2D2C7F9CC}"/>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7A78F70A-6987-4944-AAA7-097E808629CD}"/>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5544BE4-B7B5-4CCE-BBBA-856BF8F6A399}"/>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32" name="Rectangle: Rounded Corners 31">
            <a:extLst>
              <a:ext uri="{FF2B5EF4-FFF2-40B4-BE49-F238E27FC236}">
                <a16:creationId xmlns:a16="http://schemas.microsoft.com/office/drawing/2014/main" id="{80E07A21-4609-4BAF-ADD3-D88DFB8E0E13}"/>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F12C8AF-46FC-4738-A7C7-92809AEF6C81}"/>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2" name="TextBox 51">
            <a:extLst>
              <a:ext uri="{FF2B5EF4-FFF2-40B4-BE49-F238E27FC236}">
                <a16:creationId xmlns:a16="http://schemas.microsoft.com/office/drawing/2014/main" id="{ABE467A1-87EF-442E-9ACC-50BDD7BE904A}"/>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34" name="Rectangle: Rounded Corners 33">
            <a:extLst>
              <a:ext uri="{FF2B5EF4-FFF2-40B4-BE49-F238E27FC236}">
                <a16:creationId xmlns:a16="http://schemas.microsoft.com/office/drawing/2014/main" id="{0DA2E479-A551-4E17-9428-92CE56F65BA1}"/>
              </a:ext>
            </a:extLst>
          </p:cNvPr>
          <p:cNvSpPr/>
          <p:nvPr/>
        </p:nvSpPr>
        <p:spPr>
          <a:xfrm>
            <a:off x="4221631" y="3944525"/>
            <a:ext cx="5788640" cy="1684014"/>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9D956E6D-C45C-4088-964B-D84EED120FB9}"/>
              </a:ext>
            </a:extLst>
          </p:cNvPr>
          <p:cNvSpPr txBox="1"/>
          <p:nvPr/>
        </p:nvSpPr>
        <p:spPr>
          <a:xfrm>
            <a:off x="4507218" y="4340256"/>
            <a:ext cx="5217466" cy="892552"/>
          </a:xfrm>
          <a:prstGeom prst="rect">
            <a:avLst/>
          </a:prstGeom>
          <a:noFill/>
        </p:spPr>
        <p:txBody>
          <a:bodyPr wrap="square" rtlCol="0">
            <a:spAutoFit/>
          </a:bodyPr>
          <a:lstStyle/>
          <a:p>
            <a:pPr algn="ctr"/>
            <a:r>
              <a:rPr lang="en-US" sz="1300" dirty="0">
                <a:latin typeface="Gotham Rounded Book" pitchFamily="50" charset="0"/>
              </a:rPr>
              <a:t>The </a:t>
            </a:r>
            <a:r>
              <a:rPr lang="en-US" sz="1300" b="1" dirty="0">
                <a:latin typeface="Gotham Rounded Book" pitchFamily="50" charset="0"/>
              </a:rPr>
              <a:t>Service Strategy</a:t>
            </a:r>
            <a:r>
              <a:rPr lang="en-US" sz="1300" dirty="0">
                <a:latin typeface="Gotham Rounded Book" pitchFamily="50" charset="0"/>
              </a:rPr>
              <a:t> stage describes the steps and objectives required to manage IT services. The stage also makes sure that these services are aligned with the goals of the organization. These are the processes under this stage: </a:t>
            </a:r>
          </a:p>
        </p:txBody>
      </p:sp>
      <p:cxnSp>
        <p:nvCxnSpPr>
          <p:cNvPr id="35" name="Straight Connector 34">
            <a:extLst>
              <a:ext uri="{FF2B5EF4-FFF2-40B4-BE49-F238E27FC236}">
                <a16:creationId xmlns:a16="http://schemas.microsoft.com/office/drawing/2014/main" id="{9F59B8B6-9D3E-441F-B754-0D01B0239D23}"/>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20A2645B-6BBB-4A1D-8BA4-3873F9211C97}"/>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94A7D8E-2B08-4B5C-B683-40EAEDDFBA91}"/>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39" name="Rectangle 38">
            <a:extLst>
              <a:ext uri="{FF2B5EF4-FFF2-40B4-BE49-F238E27FC236}">
                <a16:creationId xmlns:a16="http://schemas.microsoft.com/office/drawing/2014/main" id="{C6A1C9D3-C6A4-4360-8DD4-775B7480E1A2}"/>
              </a:ext>
            </a:extLst>
          </p:cNvPr>
          <p:cNvSpPr/>
          <p:nvPr/>
        </p:nvSpPr>
        <p:spPr>
          <a:xfrm>
            <a:off x="2453959" y="1166325"/>
            <a:ext cx="7556305" cy="10783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34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27" name="Rectangle: Rounded Corners 26">
            <a:extLst>
              <a:ext uri="{FF2B5EF4-FFF2-40B4-BE49-F238E27FC236}">
                <a16:creationId xmlns:a16="http://schemas.microsoft.com/office/drawing/2014/main" id="{8559D981-68AD-4204-9BDB-9BC42B1F8E3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20F9A86-9459-4017-B648-6F07FE5601FA}"/>
              </a:ext>
            </a:extLst>
          </p:cNvPr>
          <p:cNvSpPr txBox="1"/>
          <p:nvPr/>
        </p:nvSpPr>
        <p:spPr>
          <a:xfrm>
            <a:off x="2748873" y="2984522"/>
            <a:ext cx="5217466" cy="1092607"/>
          </a:xfrm>
          <a:prstGeom prst="rect">
            <a:avLst/>
          </a:prstGeom>
          <a:noFill/>
        </p:spPr>
        <p:txBody>
          <a:bodyPr wrap="square" rtlCol="0">
            <a:spAutoFit/>
          </a:bodyPr>
          <a:lstStyle/>
          <a:p>
            <a:r>
              <a:rPr lang="en-US" sz="1300" dirty="0">
                <a:solidFill>
                  <a:srgbClr val="FF0000"/>
                </a:solidFill>
                <a:latin typeface="Gotham Rounded Book" pitchFamily="50" charset="0"/>
              </a:rPr>
              <a:t>Strategy management for IT services </a:t>
            </a:r>
            <a:r>
              <a:rPr lang="en-US" sz="1300" dirty="0">
                <a:latin typeface="Gotham Rounded Book" pitchFamily="50" charset="0"/>
              </a:rPr>
              <a:t>is a process to define and maintain the 4Ps of Strategy (i.e. perspective, position, plans, and patterns) and ensures the creation of a strategy for an IT Service &amp; its Management, throughout the service life-cycle</a:t>
            </a:r>
          </a:p>
        </p:txBody>
      </p:sp>
      <p:sp>
        <p:nvSpPr>
          <p:cNvPr id="34" name="Rectangle: Rounded Corners 33">
            <a:extLst>
              <a:ext uri="{FF2B5EF4-FFF2-40B4-BE49-F238E27FC236}">
                <a16:creationId xmlns:a16="http://schemas.microsoft.com/office/drawing/2014/main" id="{1024C589-FEF9-4AC5-8738-6955D7C1B52F}"/>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989A2FC-F252-41FE-9CD3-CBAAF8F9684C}"/>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02A31876-6228-4BDA-87AC-CCCA02CAB9E5}"/>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BDE6827-8AC6-4D6C-BB41-B4203A2AD83F}"/>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38" name="Straight Connector 37">
            <a:extLst>
              <a:ext uri="{FF2B5EF4-FFF2-40B4-BE49-F238E27FC236}">
                <a16:creationId xmlns:a16="http://schemas.microsoft.com/office/drawing/2014/main" id="{A9B3E835-CF12-43D8-B8FB-2069A372D05A}"/>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CF064DB6-6053-4DA7-BB5B-4EF17A6BC4CD}"/>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2268DBF-7EB4-4D5C-AB23-9ADFE8B9A75E}"/>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41" name="Rectangle: Rounded Corners 40">
            <a:extLst>
              <a:ext uri="{FF2B5EF4-FFF2-40B4-BE49-F238E27FC236}">
                <a16:creationId xmlns:a16="http://schemas.microsoft.com/office/drawing/2014/main" id="{4674F49E-A0C5-483B-AB4D-4E11443F8918}"/>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7748589-5AB4-413F-A5F5-1A97BD603A77}"/>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43" name="TextBox 42">
            <a:extLst>
              <a:ext uri="{FF2B5EF4-FFF2-40B4-BE49-F238E27FC236}">
                <a16:creationId xmlns:a16="http://schemas.microsoft.com/office/drawing/2014/main" id="{AFF1D6A8-2060-436F-8DB3-56EB443B73B6}"/>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cxnSp>
        <p:nvCxnSpPr>
          <p:cNvPr id="44" name="Straight Connector 43">
            <a:extLst>
              <a:ext uri="{FF2B5EF4-FFF2-40B4-BE49-F238E27FC236}">
                <a16:creationId xmlns:a16="http://schemas.microsoft.com/office/drawing/2014/main" id="{813B2E1A-DDDF-4172-A720-260607B71674}"/>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7C774AF3-A2DA-46D3-B357-656187D86DA6}"/>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925161-F9F2-461F-9433-9975053F6539}"/>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47" name="Rectangle 46">
            <a:extLst>
              <a:ext uri="{FF2B5EF4-FFF2-40B4-BE49-F238E27FC236}">
                <a16:creationId xmlns:a16="http://schemas.microsoft.com/office/drawing/2014/main" id="{FD49AEBC-33BC-4EF0-ACFC-8BA92511FE98}"/>
              </a:ext>
            </a:extLst>
          </p:cNvPr>
          <p:cNvSpPr/>
          <p:nvPr/>
        </p:nvSpPr>
        <p:spPr>
          <a:xfrm>
            <a:off x="4683672" y="1166325"/>
            <a:ext cx="5326592" cy="10783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9D783E2-D3AA-41DA-9F62-C8DCD0AE6033}"/>
              </a:ext>
            </a:extLst>
          </p:cNvPr>
          <p:cNvSpPr/>
          <p:nvPr/>
        </p:nvSpPr>
        <p:spPr>
          <a:xfrm>
            <a:off x="2420967" y="1741766"/>
            <a:ext cx="2258995" cy="5533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EF4EB1B-34E5-4CF5-825D-AC4861719F04}"/>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38B491-0AF0-4112-AB9D-98BDC36A54AF}"/>
              </a:ext>
            </a:extLst>
          </p:cNvPr>
          <p:cNvSpPr txBox="1"/>
          <p:nvPr/>
        </p:nvSpPr>
        <p:spPr>
          <a:xfrm>
            <a:off x="70804" y="1084063"/>
            <a:ext cx="545534" cy="369332"/>
          </a:xfrm>
          <a:prstGeom prst="rect">
            <a:avLst/>
          </a:prstGeom>
          <a:noFill/>
        </p:spPr>
        <p:txBody>
          <a:bodyPr wrap="none" rtlCol="0">
            <a:spAutoFit/>
          </a:bodyPr>
          <a:lstStyle/>
          <a:p>
            <a:r>
              <a:rPr lang="en-US" dirty="0">
                <a:latin typeface="Gotham Rounded Bold" pitchFamily="50" charset="0"/>
              </a:rPr>
              <a:t>1/5</a:t>
            </a:r>
          </a:p>
        </p:txBody>
      </p:sp>
    </p:spTree>
    <p:extLst>
      <p:ext uri="{BB962C8B-B14F-4D97-AF65-F5344CB8AC3E}">
        <p14:creationId xmlns:p14="http://schemas.microsoft.com/office/powerpoint/2010/main" val="188702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27" name="Rectangle: Rounded Corners 26">
            <a:extLst>
              <a:ext uri="{FF2B5EF4-FFF2-40B4-BE49-F238E27FC236}">
                <a16:creationId xmlns:a16="http://schemas.microsoft.com/office/drawing/2014/main" id="{8559D981-68AD-4204-9BDB-9BC42B1F8E3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20F9A86-9459-4017-B648-6F07FE5601FA}"/>
              </a:ext>
            </a:extLst>
          </p:cNvPr>
          <p:cNvSpPr txBox="1"/>
          <p:nvPr/>
        </p:nvSpPr>
        <p:spPr>
          <a:xfrm>
            <a:off x="2748873" y="2615556"/>
            <a:ext cx="5217466" cy="1892826"/>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financial management </a:t>
            </a:r>
            <a:r>
              <a:rPr lang="en-US" sz="1300" dirty="0">
                <a:latin typeface="Gotham Rounded Book" pitchFamily="50" charset="0"/>
              </a:rPr>
              <a:t>process helps understand and manage costs and opportunities involved with the service. The different activities under it are: </a:t>
            </a:r>
          </a:p>
          <a:p>
            <a:pPr marL="285750" indent="-285750">
              <a:buFont typeface="Arial" panose="020B0604020202020204" pitchFamily="34" charset="0"/>
              <a:buChar char="•"/>
            </a:pPr>
            <a:r>
              <a:rPr lang="en-US" sz="1300" dirty="0">
                <a:latin typeface="Gotham Rounded Book" pitchFamily="50" charset="0"/>
              </a:rPr>
              <a:t>Accounting: Tracking how money is spent by service providers</a:t>
            </a:r>
          </a:p>
          <a:p>
            <a:pPr marL="285750" indent="-285750">
              <a:buFont typeface="Arial" panose="020B0604020202020204" pitchFamily="34" charset="0"/>
              <a:buChar char="•"/>
            </a:pPr>
            <a:r>
              <a:rPr lang="en-US" sz="1300" dirty="0">
                <a:latin typeface="Gotham Rounded Book" pitchFamily="50" charset="0"/>
              </a:rPr>
              <a:t>Budgeting: Planning how money would be spent by service providers</a:t>
            </a:r>
          </a:p>
          <a:p>
            <a:pPr marL="285750" indent="-285750">
              <a:buFont typeface="Arial" panose="020B0604020202020204" pitchFamily="34" charset="0"/>
              <a:buChar char="•"/>
            </a:pPr>
            <a:r>
              <a:rPr lang="en-US" sz="1300" dirty="0">
                <a:latin typeface="Gotham Rounded Book" pitchFamily="50" charset="0"/>
              </a:rPr>
              <a:t>Charging: Securing payment from customers for the services provided to them</a:t>
            </a:r>
          </a:p>
        </p:txBody>
      </p:sp>
      <p:sp>
        <p:nvSpPr>
          <p:cNvPr id="34" name="Rectangle: Rounded Corners 33">
            <a:extLst>
              <a:ext uri="{FF2B5EF4-FFF2-40B4-BE49-F238E27FC236}">
                <a16:creationId xmlns:a16="http://schemas.microsoft.com/office/drawing/2014/main" id="{8F5CA2E3-291A-4A68-B1A7-A18CA9C75511}"/>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EF77C682-7B12-43D2-A5F9-B01083CAFCB9}"/>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AEE42DE-B158-49D6-A5C9-C30BA1459A67}"/>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37" name="Straight Connector 36">
            <a:extLst>
              <a:ext uri="{FF2B5EF4-FFF2-40B4-BE49-F238E27FC236}">
                <a16:creationId xmlns:a16="http://schemas.microsoft.com/office/drawing/2014/main" id="{213BEBA4-75F2-4F2B-A1AC-780B2EE619B7}"/>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34DAB805-8DCD-41AB-A444-24E43B65A73A}"/>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427DEAB-BE5A-406D-BD67-6E5C613F916B}"/>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40" name="Rectangle: Rounded Corners 39">
            <a:extLst>
              <a:ext uri="{FF2B5EF4-FFF2-40B4-BE49-F238E27FC236}">
                <a16:creationId xmlns:a16="http://schemas.microsoft.com/office/drawing/2014/main" id="{416123AF-73E3-45E7-B1E6-1B3FB54C0B62}"/>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12193B-905F-483E-A209-E1F74B0A69C0}"/>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42" name="TextBox 41">
            <a:extLst>
              <a:ext uri="{FF2B5EF4-FFF2-40B4-BE49-F238E27FC236}">
                <a16:creationId xmlns:a16="http://schemas.microsoft.com/office/drawing/2014/main" id="{BECA4B7B-48BD-49C9-988B-5A170079B0C9}"/>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cxnSp>
        <p:nvCxnSpPr>
          <p:cNvPr id="43" name="Straight Connector 42">
            <a:extLst>
              <a:ext uri="{FF2B5EF4-FFF2-40B4-BE49-F238E27FC236}">
                <a16:creationId xmlns:a16="http://schemas.microsoft.com/office/drawing/2014/main" id="{C68B798D-3E87-4770-8B7B-D3B8C870F6C1}"/>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354F9C61-56B1-475A-BD6D-730CC5AE9426}"/>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38E22F3-3EEC-4776-9801-2921A7BD20A0}"/>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46" name="Rectangle 45">
            <a:extLst>
              <a:ext uri="{FF2B5EF4-FFF2-40B4-BE49-F238E27FC236}">
                <a16:creationId xmlns:a16="http://schemas.microsoft.com/office/drawing/2014/main" id="{4A4A3B6D-EC18-4FAB-87D0-9D9AD24B607A}"/>
              </a:ext>
            </a:extLst>
          </p:cNvPr>
          <p:cNvSpPr/>
          <p:nvPr/>
        </p:nvSpPr>
        <p:spPr>
          <a:xfrm>
            <a:off x="4683672" y="1166325"/>
            <a:ext cx="5326592" cy="10783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5D3C656-C1F8-4712-9940-8FC352236305}"/>
              </a:ext>
            </a:extLst>
          </p:cNvPr>
          <p:cNvSpPr/>
          <p:nvPr/>
        </p:nvSpPr>
        <p:spPr>
          <a:xfrm>
            <a:off x="2436949" y="1195514"/>
            <a:ext cx="2258995" cy="5533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B7535F3-AC22-435E-8BB6-20A8FEF40583}"/>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9414C08-94FB-42B8-B9CA-FB65BCA7C06D}"/>
              </a:ext>
            </a:extLst>
          </p:cNvPr>
          <p:cNvSpPr txBox="1"/>
          <p:nvPr/>
        </p:nvSpPr>
        <p:spPr>
          <a:xfrm>
            <a:off x="70804" y="1084063"/>
            <a:ext cx="545534" cy="369332"/>
          </a:xfrm>
          <a:prstGeom prst="rect">
            <a:avLst/>
          </a:prstGeom>
          <a:noFill/>
        </p:spPr>
        <p:txBody>
          <a:bodyPr wrap="none" rtlCol="0">
            <a:spAutoFit/>
          </a:bodyPr>
          <a:lstStyle/>
          <a:p>
            <a:r>
              <a:rPr lang="en-US" dirty="0">
                <a:latin typeface="Gotham Rounded Bold" pitchFamily="50" charset="0"/>
              </a:rPr>
              <a:t>1/5</a:t>
            </a:r>
          </a:p>
        </p:txBody>
      </p:sp>
    </p:spTree>
    <p:extLst>
      <p:ext uri="{BB962C8B-B14F-4D97-AF65-F5344CB8AC3E}">
        <p14:creationId xmlns:p14="http://schemas.microsoft.com/office/powerpoint/2010/main" val="395172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27" name="Rectangle: Rounded Corners 26">
            <a:extLst>
              <a:ext uri="{FF2B5EF4-FFF2-40B4-BE49-F238E27FC236}">
                <a16:creationId xmlns:a16="http://schemas.microsoft.com/office/drawing/2014/main" id="{8559D981-68AD-4204-9BDB-9BC42B1F8E3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20F9A86-9459-4017-B648-6F07FE5601FA}"/>
              </a:ext>
            </a:extLst>
          </p:cNvPr>
          <p:cNvSpPr txBox="1"/>
          <p:nvPr/>
        </p:nvSpPr>
        <p:spPr>
          <a:xfrm>
            <a:off x="2827532" y="3010210"/>
            <a:ext cx="5217466" cy="109260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service portfolio management </a:t>
            </a:r>
            <a:r>
              <a:rPr lang="en-US" sz="1300" dirty="0">
                <a:latin typeface="Gotham Rounded Book" pitchFamily="50" charset="0"/>
              </a:rPr>
              <a:t>process represents the entire set of activities that are managed by a service provider. This process organizes the process by which a process is identified, described, evaluated, selected and chartered</a:t>
            </a:r>
          </a:p>
        </p:txBody>
      </p:sp>
      <p:sp>
        <p:nvSpPr>
          <p:cNvPr id="34" name="Rectangle: Rounded Corners 33">
            <a:extLst>
              <a:ext uri="{FF2B5EF4-FFF2-40B4-BE49-F238E27FC236}">
                <a16:creationId xmlns:a16="http://schemas.microsoft.com/office/drawing/2014/main" id="{F1E4D52D-9024-42A8-A8F6-5C2166F50BA3}"/>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E145E96E-0AA0-4568-8E88-ED2FF11FE3EF}"/>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796A85A-D012-4261-B4C4-12CDC1E45455}"/>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37" name="Straight Connector 36">
            <a:extLst>
              <a:ext uri="{FF2B5EF4-FFF2-40B4-BE49-F238E27FC236}">
                <a16:creationId xmlns:a16="http://schemas.microsoft.com/office/drawing/2014/main" id="{38FDA745-AB54-436C-AEEA-8E8EDE0A899E}"/>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4C9A4A36-A9C0-4277-A2CA-3BB742490FA7}"/>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961D1CF-3632-4C3F-9A1E-AF78F44411F4}"/>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40" name="Rectangle: Rounded Corners 39">
            <a:extLst>
              <a:ext uri="{FF2B5EF4-FFF2-40B4-BE49-F238E27FC236}">
                <a16:creationId xmlns:a16="http://schemas.microsoft.com/office/drawing/2014/main" id="{914C6165-B37D-4877-AC5C-26141254D57E}"/>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685E92-46C4-4E5A-BD96-A12994851C8C}"/>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42" name="TextBox 41">
            <a:extLst>
              <a:ext uri="{FF2B5EF4-FFF2-40B4-BE49-F238E27FC236}">
                <a16:creationId xmlns:a16="http://schemas.microsoft.com/office/drawing/2014/main" id="{7677560E-F7EF-4757-BD18-A24F84A39D94}"/>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cxnSp>
        <p:nvCxnSpPr>
          <p:cNvPr id="43" name="Straight Connector 42">
            <a:extLst>
              <a:ext uri="{FF2B5EF4-FFF2-40B4-BE49-F238E27FC236}">
                <a16:creationId xmlns:a16="http://schemas.microsoft.com/office/drawing/2014/main" id="{D2B4B1F1-5F4D-4DDB-A996-B847800EE5AD}"/>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ACDB5D8B-1BC6-4C51-B799-CE46E433619B}"/>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E38BC3-4A11-4298-BEC9-3850FDB43529}"/>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46" name="Rectangle 45">
            <a:extLst>
              <a:ext uri="{FF2B5EF4-FFF2-40B4-BE49-F238E27FC236}">
                <a16:creationId xmlns:a16="http://schemas.microsoft.com/office/drawing/2014/main" id="{E3123465-3654-405B-9654-10179E45598D}"/>
              </a:ext>
            </a:extLst>
          </p:cNvPr>
          <p:cNvSpPr/>
          <p:nvPr/>
        </p:nvSpPr>
        <p:spPr>
          <a:xfrm>
            <a:off x="7043218" y="1180712"/>
            <a:ext cx="2447379" cy="10783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6E398B8-C001-459B-8E69-93125A431FFB}"/>
              </a:ext>
            </a:extLst>
          </p:cNvPr>
          <p:cNvSpPr/>
          <p:nvPr/>
        </p:nvSpPr>
        <p:spPr>
          <a:xfrm>
            <a:off x="2353231" y="1148908"/>
            <a:ext cx="2484895" cy="108207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37EBFA3-703A-46C7-AFB1-34E62474D288}"/>
              </a:ext>
            </a:extLst>
          </p:cNvPr>
          <p:cNvSpPr/>
          <p:nvPr/>
        </p:nvSpPr>
        <p:spPr>
          <a:xfrm>
            <a:off x="4821133" y="1725414"/>
            <a:ext cx="2224890" cy="6086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028FDA9-B543-4C79-87E0-530702000AB1}"/>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B5A077B-8AB7-4B94-96CF-E9E68E963B04}"/>
              </a:ext>
            </a:extLst>
          </p:cNvPr>
          <p:cNvSpPr txBox="1"/>
          <p:nvPr/>
        </p:nvSpPr>
        <p:spPr>
          <a:xfrm>
            <a:off x="70804" y="1084063"/>
            <a:ext cx="545534" cy="369332"/>
          </a:xfrm>
          <a:prstGeom prst="rect">
            <a:avLst/>
          </a:prstGeom>
          <a:noFill/>
        </p:spPr>
        <p:txBody>
          <a:bodyPr wrap="none" rtlCol="0">
            <a:spAutoFit/>
          </a:bodyPr>
          <a:lstStyle/>
          <a:p>
            <a:r>
              <a:rPr lang="en-US" dirty="0">
                <a:latin typeface="Gotham Rounded Bold" pitchFamily="50" charset="0"/>
              </a:rPr>
              <a:t>1/5</a:t>
            </a:r>
          </a:p>
        </p:txBody>
      </p:sp>
    </p:spTree>
    <p:extLst>
      <p:ext uri="{BB962C8B-B14F-4D97-AF65-F5344CB8AC3E}">
        <p14:creationId xmlns:p14="http://schemas.microsoft.com/office/powerpoint/2010/main" val="250051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27" name="Rectangle: Rounded Corners 26">
            <a:extLst>
              <a:ext uri="{FF2B5EF4-FFF2-40B4-BE49-F238E27FC236}">
                <a16:creationId xmlns:a16="http://schemas.microsoft.com/office/drawing/2014/main" id="{8559D981-68AD-4204-9BDB-9BC42B1F8E3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20F9A86-9459-4017-B648-6F07FE5601FA}"/>
              </a:ext>
            </a:extLst>
          </p:cNvPr>
          <p:cNvSpPr txBox="1"/>
          <p:nvPr/>
        </p:nvSpPr>
        <p:spPr>
          <a:xfrm>
            <a:off x="2827532" y="2833230"/>
            <a:ext cx="5217466" cy="1492716"/>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demand management </a:t>
            </a:r>
            <a:r>
              <a:rPr lang="en-US" sz="1300" dirty="0">
                <a:latin typeface="Gotham Rounded Book" pitchFamily="50" charset="0"/>
              </a:rPr>
              <a:t>process helps understand and influence customer demand. It uses: </a:t>
            </a:r>
            <a:br>
              <a:rPr lang="en-US" sz="1300" dirty="0">
                <a:latin typeface="Gotham Rounded Book" pitchFamily="50" charset="0"/>
              </a:rPr>
            </a:br>
            <a:r>
              <a:rPr lang="en-US" sz="1300" dirty="0">
                <a:latin typeface="Gotham Rounded Book" pitchFamily="50" charset="0"/>
              </a:rPr>
              <a:t>User profiles: Characterizes different groups of users for a given service</a:t>
            </a:r>
          </a:p>
          <a:p>
            <a:r>
              <a:rPr lang="en-US" sz="1300" dirty="0">
                <a:latin typeface="Gotham Rounded Book" pitchFamily="50" charset="0"/>
              </a:rPr>
              <a:t>Patterns of Business Activity: Represents the way users in different user profiles interact with a service over a period of time</a:t>
            </a:r>
          </a:p>
        </p:txBody>
      </p:sp>
      <p:cxnSp>
        <p:nvCxnSpPr>
          <p:cNvPr id="34" name="Straight Connector 33">
            <a:extLst>
              <a:ext uri="{FF2B5EF4-FFF2-40B4-BE49-F238E27FC236}">
                <a16:creationId xmlns:a16="http://schemas.microsoft.com/office/drawing/2014/main" id="{C01A596D-F851-4FDF-B2E1-6FAE93B0A6E9}"/>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8A2ABFC9-DBE5-4EBE-938B-BD026A39F0DD}"/>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460D7C6-42E2-4717-9F68-71D100DDA70E}"/>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72FB680-7F48-421B-A005-CBE6381E7B42}"/>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38" name="Straight Connector 37">
            <a:extLst>
              <a:ext uri="{FF2B5EF4-FFF2-40B4-BE49-F238E27FC236}">
                <a16:creationId xmlns:a16="http://schemas.microsoft.com/office/drawing/2014/main" id="{24328927-7AD9-4687-AAF4-278C3891530C}"/>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B9F7531D-EC70-4800-989A-14E729A603A4}"/>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47ECBC5-C247-4E44-824C-69D5E9A9DB29}"/>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41" name="Rectangle: Rounded Corners 40">
            <a:extLst>
              <a:ext uri="{FF2B5EF4-FFF2-40B4-BE49-F238E27FC236}">
                <a16:creationId xmlns:a16="http://schemas.microsoft.com/office/drawing/2014/main" id="{9AD309D0-9FAA-46E5-A6E7-9040EE045AAA}"/>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5F557FE-8EE2-4B1D-BA6F-0AF28B6B2346}"/>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43" name="TextBox 42">
            <a:extLst>
              <a:ext uri="{FF2B5EF4-FFF2-40B4-BE49-F238E27FC236}">
                <a16:creationId xmlns:a16="http://schemas.microsoft.com/office/drawing/2014/main" id="{DDF72DE8-CE53-4B4A-AEB9-444FEBF5320C}"/>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cxnSp>
        <p:nvCxnSpPr>
          <p:cNvPr id="44" name="Straight Connector 43">
            <a:extLst>
              <a:ext uri="{FF2B5EF4-FFF2-40B4-BE49-F238E27FC236}">
                <a16:creationId xmlns:a16="http://schemas.microsoft.com/office/drawing/2014/main" id="{876D9DD2-5DBE-4739-9273-8D68952B3A11}"/>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A950BC24-842D-450E-89F8-FC963B14C70F}"/>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10B80AF-4CED-4631-ADF0-72A1A340A5ED}"/>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47" name="Rectangle 46">
            <a:extLst>
              <a:ext uri="{FF2B5EF4-FFF2-40B4-BE49-F238E27FC236}">
                <a16:creationId xmlns:a16="http://schemas.microsoft.com/office/drawing/2014/main" id="{0D0C6142-A590-4967-A4B4-86BEF59A2C60}"/>
              </a:ext>
            </a:extLst>
          </p:cNvPr>
          <p:cNvSpPr/>
          <p:nvPr/>
        </p:nvSpPr>
        <p:spPr>
          <a:xfrm>
            <a:off x="7043218" y="1180712"/>
            <a:ext cx="2447379" cy="10783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1E6E39-E593-479C-B0FD-CF46A1CC6DF1}"/>
              </a:ext>
            </a:extLst>
          </p:cNvPr>
          <p:cNvSpPr/>
          <p:nvPr/>
        </p:nvSpPr>
        <p:spPr>
          <a:xfrm>
            <a:off x="2353231" y="1148908"/>
            <a:ext cx="2484895" cy="108207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0A74545-01B8-4921-BA06-A89EBC0AABD7}"/>
              </a:ext>
            </a:extLst>
          </p:cNvPr>
          <p:cNvSpPr/>
          <p:nvPr/>
        </p:nvSpPr>
        <p:spPr>
          <a:xfrm>
            <a:off x="4821133" y="1163944"/>
            <a:ext cx="2224890" cy="6086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9B629A7-D172-42CB-91ED-AFE7AC2DFCD5}"/>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50674A7-3D66-40C6-B685-499E86EE739C}"/>
              </a:ext>
            </a:extLst>
          </p:cNvPr>
          <p:cNvSpPr txBox="1"/>
          <p:nvPr/>
        </p:nvSpPr>
        <p:spPr>
          <a:xfrm>
            <a:off x="70804" y="1084063"/>
            <a:ext cx="545534" cy="369332"/>
          </a:xfrm>
          <a:prstGeom prst="rect">
            <a:avLst/>
          </a:prstGeom>
          <a:noFill/>
        </p:spPr>
        <p:txBody>
          <a:bodyPr wrap="none" rtlCol="0">
            <a:spAutoFit/>
          </a:bodyPr>
          <a:lstStyle/>
          <a:p>
            <a:r>
              <a:rPr lang="en-US" dirty="0">
                <a:latin typeface="Gotham Rounded Bold" pitchFamily="50" charset="0"/>
              </a:rPr>
              <a:t>1/5</a:t>
            </a:r>
          </a:p>
        </p:txBody>
      </p:sp>
    </p:spTree>
    <p:extLst>
      <p:ext uri="{BB962C8B-B14F-4D97-AF65-F5344CB8AC3E}">
        <p14:creationId xmlns:p14="http://schemas.microsoft.com/office/powerpoint/2010/main" val="397654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ITIL? </a:t>
            </a:r>
          </a:p>
        </p:txBody>
      </p:sp>
      <p:sp>
        <p:nvSpPr>
          <p:cNvPr id="6" name="Rectangle: Rounded Corners 5">
            <a:extLst>
              <a:ext uri="{FF2B5EF4-FFF2-40B4-BE49-F238E27FC236}">
                <a16:creationId xmlns:a16="http://schemas.microsoft.com/office/drawing/2014/main" id="{372A82C5-DE6A-46EF-AAA3-321B7B1B3C79}"/>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DBB331-4EFD-4B3A-BD8A-3601C782C5C7}"/>
              </a:ext>
            </a:extLst>
          </p:cNvPr>
          <p:cNvSpPr txBox="1"/>
          <p:nvPr/>
        </p:nvSpPr>
        <p:spPr>
          <a:xfrm>
            <a:off x="1237401" y="1708317"/>
            <a:ext cx="9716252" cy="553998"/>
          </a:xfrm>
          <a:prstGeom prst="rect">
            <a:avLst/>
          </a:prstGeom>
          <a:noFill/>
        </p:spPr>
        <p:txBody>
          <a:bodyPr wrap="square" rtlCol="0">
            <a:spAutoFit/>
          </a:bodyPr>
          <a:lstStyle/>
          <a:p>
            <a:pPr algn="ctr"/>
            <a:r>
              <a:rPr lang="en-US" sz="1500" dirty="0">
                <a:latin typeface="Gotham Rounded Book" pitchFamily="50" charset="0"/>
              </a:rPr>
              <a:t>ITIL is a list of volumes that describe a framework for the best practices to deliver IT services. These practices are drawn from the private and public sectors worldwide. ITIL has the following benefits: </a:t>
            </a:r>
          </a:p>
        </p:txBody>
      </p:sp>
    </p:spTree>
    <p:extLst>
      <p:ext uri="{BB962C8B-B14F-4D97-AF65-F5344CB8AC3E}">
        <p14:creationId xmlns:p14="http://schemas.microsoft.com/office/powerpoint/2010/main" val="1719332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2">
                      <a:satMod val="175000"/>
                      <a:alpha val="40000"/>
                    </a:schemeClr>
                  </a:glow>
                  <a:outerShdw blurRad="38100" dist="38100" dir="2700000" algn="tl">
                    <a:srgbClr val="000000">
                      <a:alpha val="43137"/>
                    </a:srgbClr>
                  </a:outerShdw>
                </a:effectLst>
                <a:latin typeface="Gotham Rounded Book" pitchFamily="50" charset="0"/>
              </a:rPr>
              <a:t>Strategy</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Design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7" name="TextBox 56">
            <a:extLst>
              <a:ext uri="{FF2B5EF4-FFF2-40B4-BE49-F238E27FC236}">
                <a16:creationId xmlns:a16="http://schemas.microsoft.com/office/drawing/2014/main" id="{D99E4670-6592-4685-BC67-DB365E2C4A78}"/>
              </a:ext>
            </a:extLst>
          </p:cNvPr>
          <p:cNvSpPr txBox="1"/>
          <p:nvPr/>
        </p:nvSpPr>
        <p:spPr>
          <a:xfrm>
            <a:off x="0" y="5418283"/>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27" name="Rectangle: Rounded Corners 26">
            <a:extLst>
              <a:ext uri="{FF2B5EF4-FFF2-40B4-BE49-F238E27FC236}">
                <a16:creationId xmlns:a16="http://schemas.microsoft.com/office/drawing/2014/main" id="{8559D981-68AD-4204-9BDB-9BC42B1F8E3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20F9A86-9459-4017-B648-6F07FE5601FA}"/>
              </a:ext>
            </a:extLst>
          </p:cNvPr>
          <p:cNvSpPr txBox="1"/>
          <p:nvPr/>
        </p:nvSpPr>
        <p:spPr>
          <a:xfrm>
            <a:off x="2880385" y="3019429"/>
            <a:ext cx="5217466" cy="1092607"/>
          </a:xfrm>
          <a:prstGeom prst="rect">
            <a:avLst/>
          </a:prstGeom>
          <a:noFill/>
        </p:spPr>
        <p:txBody>
          <a:bodyPr wrap="square" rtlCol="0">
            <a:spAutoFit/>
          </a:bodyPr>
          <a:lstStyle/>
          <a:p>
            <a:r>
              <a:rPr lang="en-US" sz="1300" dirty="0">
                <a:solidFill>
                  <a:srgbClr val="FF0000"/>
                </a:solidFill>
                <a:latin typeface="Gotham Rounded Book" pitchFamily="50" charset="0"/>
              </a:rPr>
              <a:t>Business relationship management </a:t>
            </a:r>
            <a:r>
              <a:rPr lang="en-US" sz="1300" dirty="0">
                <a:latin typeface="Gotham Rounded Book" pitchFamily="50" charset="0"/>
              </a:rPr>
              <a:t>aims to maintain a positive relationship with customers. It identifies the requirements of potential and existing customers and ensures the development of appropriate services so that those needs can be met</a:t>
            </a:r>
          </a:p>
        </p:txBody>
      </p:sp>
      <p:cxnSp>
        <p:nvCxnSpPr>
          <p:cNvPr id="34" name="Straight Connector 33">
            <a:extLst>
              <a:ext uri="{FF2B5EF4-FFF2-40B4-BE49-F238E27FC236}">
                <a16:creationId xmlns:a16="http://schemas.microsoft.com/office/drawing/2014/main" id="{7833EC4B-0A9A-4182-A01B-CFE3D696D869}"/>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EAD4C8FE-C72A-4742-8CB8-F4A200F40D8A}"/>
              </a:ext>
            </a:extLst>
          </p:cNvPr>
          <p:cNvSpPr/>
          <p:nvPr/>
        </p:nvSpPr>
        <p:spPr>
          <a:xfrm>
            <a:off x="2523737"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C6C1B150-F96C-47B6-B8B1-873CD3568987}"/>
              </a:ext>
            </a:extLst>
          </p:cNvPr>
          <p:cNvSpPr/>
          <p:nvPr/>
        </p:nvSpPr>
        <p:spPr>
          <a:xfrm>
            <a:off x="2523737"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AEF9AE2-5A34-4DC8-A9E2-835DE0A2EA9F}"/>
              </a:ext>
            </a:extLst>
          </p:cNvPr>
          <p:cNvSpPr txBox="1"/>
          <p:nvPr/>
        </p:nvSpPr>
        <p:spPr>
          <a:xfrm>
            <a:off x="2543496" y="1873800"/>
            <a:ext cx="2120417" cy="292388"/>
          </a:xfrm>
          <a:prstGeom prst="rect">
            <a:avLst/>
          </a:prstGeom>
          <a:noFill/>
        </p:spPr>
        <p:txBody>
          <a:bodyPr wrap="square" rtlCol="0">
            <a:spAutoFit/>
          </a:bodyPr>
          <a:lstStyle/>
          <a:p>
            <a:pPr algn="ctr"/>
            <a:r>
              <a:rPr lang="en-US" sz="1300" dirty="0">
                <a:latin typeface="Gotham Rounded Book" pitchFamily="50" charset="0"/>
              </a:rPr>
              <a:t>Financial management</a:t>
            </a:r>
          </a:p>
        </p:txBody>
      </p:sp>
      <p:cxnSp>
        <p:nvCxnSpPr>
          <p:cNvPr id="38" name="Straight Connector 37">
            <a:extLst>
              <a:ext uri="{FF2B5EF4-FFF2-40B4-BE49-F238E27FC236}">
                <a16:creationId xmlns:a16="http://schemas.microsoft.com/office/drawing/2014/main" id="{464DFD55-1051-4D12-AFCF-2E1A1A824134}"/>
              </a:ext>
            </a:extLst>
          </p:cNvPr>
          <p:cNvCxnSpPr>
            <a:cxnSpLocks/>
          </p:cNvCxnSpPr>
          <p:nvPr/>
        </p:nvCxnSpPr>
        <p:spPr>
          <a:xfrm>
            <a:off x="4773548"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BEDB6091-5BB4-40A6-AA85-138AAB4D8214}"/>
              </a:ext>
            </a:extLst>
          </p:cNvPr>
          <p:cNvSpPr/>
          <p:nvPr/>
        </p:nvSpPr>
        <p:spPr>
          <a:xfrm>
            <a:off x="4876884"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968DD2E-F771-41FB-A848-679007A4B088}"/>
              </a:ext>
            </a:extLst>
          </p:cNvPr>
          <p:cNvSpPr txBox="1"/>
          <p:nvPr/>
        </p:nvSpPr>
        <p:spPr>
          <a:xfrm>
            <a:off x="4876825" y="1213037"/>
            <a:ext cx="2120417" cy="492443"/>
          </a:xfrm>
          <a:prstGeom prst="rect">
            <a:avLst/>
          </a:prstGeom>
          <a:noFill/>
        </p:spPr>
        <p:txBody>
          <a:bodyPr wrap="square" rtlCol="0">
            <a:spAutoFit/>
          </a:bodyPr>
          <a:lstStyle/>
          <a:p>
            <a:pPr algn="ctr"/>
            <a:r>
              <a:rPr lang="en-US" sz="1300" dirty="0">
                <a:latin typeface="Gotham Rounded Book" pitchFamily="50" charset="0"/>
              </a:rPr>
              <a:t>Service Portfolio Management</a:t>
            </a:r>
          </a:p>
        </p:txBody>
      </p:sp>
      <p:sp>
        <p:nvSpPr>
          <p:cNvPr id="41" name="Rectangle: Rounded Corners 40">
            <a:extLst>
              <a:ext uri="{FF2B5EF4-FFF2-40B4-BE49-F238E27FC236}">
                <a16:creationId xmlns:a16="http://schemas.microsoft.com/office/drawing/2014/main" id="{05D8C46C-C547-4F1D-9253-06D6F0EAE10B}"/>
              </a:ext>
            </a:extLst>
          </p:cNvPr>
          <p:cNvSpPr/>
          <p:nvPr/>
        </p:nvSpPr>
        <p:spPr>
          <a:xfrm>
            <a:off x="4876884"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B6190D7-A234-449E-8E1F-1942B3420179}"/>
              </a:ext>
            </a:extLst>
          </p:cNvPr>
          <p:cNvSpPr txBox="1"/>
          <p:nvPr/>
        </p:nvSpPr>
        <p:spPr>
          <a:xfrm>
            <a:off x="4912685" y="1867196"/>
            <a:ext cx="2120417" cy="292388"/>
          </a:xfrm>
          <a:prstGeom prst="rect">
            <a:avLst/>
          </a:prstGeom>
          <a:noFill/>
        </p:spPr>
        <p:txBody>
          <a:bodyPr wrap="square" rtlCol="0">
            <a:spAutoFit/>
          </a:bodyPr>
          <a:lstStyle/>
          <a:p>
            <a:pPr algn="ctr"/>
            <a:r>
              <a:rPr lang="en-US" sz="1300" dirty="0">
                <a:latin typeface="Gotham Rounded Book" pitchFamily="50" charset="0"/>
              </a:rPr>
              <a:t>Demand Management</a:t>
            </a:r>
          </a:p>
        </p:txBody>
      </p:sp>
      <p:sp>
        <p:nvSpPr>
          <p:cNvPr id="43" name="TextBox 42">
            <a:extLst>
              <a:ext uri="{FF2B5EF4-FFF2-40B4-BE49-F238E27FC236}">
                <a16:creationId xmlns:a16="http://schemas.microsoft.com/office/drawing/2014/main" id="{3DB6768F-B2D5-4741-A21F-4B34B3117F9F}"/>
              </a:ext>
            </a:extLst>
          </p:cNvPr>
          <p:cNvSpPr txBox="1"/>
          <p:nvPr/>
        </p:nvSpPr>
        <p:spPr>
          <a:xfrm>
            <a:off x="2523678" y="1213034"/>
            <a:ext cx="2120417" cy="492443"/>
          </a:xfrm>
          <a:prstGeom prst="rect">
            <a:avLst/>
          </a:prstGeom>
          <a:noFill/>
        </p:spPr>
        <p:txBody>
          <a:bodyPr wrap="square" rtlCol="0">
            <a:spAutoFit/>
          </a:bodyPr>
          <a:lstStyle/>
          <a:p>
            <a:pPr algn="ctr"/>
            <a:r>
              <a:rPr lang="en-US" sz="1300" dirty="0">
                <a:latin typeface="Gotham Rounded Book" pitchFamily="50" charset="0"/>
              </a:rPr>
              <a:t>Strategy Management for IT Service</a:t>
            </a:r>
          </a:p>
        </p:txBody>
      </p:sp>
      <p:cxnSp>
        <p:nvCxnSpPr>
          <p:cNvPr id="44" name="Straight Connector 43">
            <a:extLst>
              <a:ext uri="{FF2B5EF4-FFF2-40B4-BE49-F238E27FC236}">
                <a16:creationId xmlns:a16="http://schemas.microsoft.com/office/drawing/2014/main" id="{C045EBFC-EEF2-479A-A0BD-104741B3A6AD}"/>
              </a:ext>
            </a:extLst>
          </p:cNvPr>
          <p:cNvCxnSpPr>
            <a:cxnSpLocks/>
          </p:cNvCxnSpPr>
          <p:nvPr/>
        </p:nvCxnSpPr>
        <p:spPr>
          <a:xfrm>
            <a:off x="709776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BB1CC900-4527-4FA5-956C-8FCC9E513518}"/>
              </a:ext>
            </a:extLst>
          </p:cNvPr>
          <p:cNvSpPr/>
          <p:nvPr/>
        </p:nvSpPr>
        <p:spPr>
          <a:xfrm>
            <a:off x="7223825" y="148604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5434160-BD90-427F-825A-B397C9F0C624}"/>
              </a:ext>
            </a:extLst>
          </p:cNvPr>
          <p:cNvSpPr txBox="1"/>
          <p:nvPr/>
        </p:nvSpPr>
        <p:spPr>
          <a:xfrm>
            <a:off x="7223766" y="1439345"/>
            <a:ext cx="2120417" cy="492443"/>
          </a:xfrm>
          <a:prstGeom prst="rect">
            <a:avLst/>
          </a:prstGeom>
          <a:noFill/>
        </p:spPr>
        <p:txBody>
          <a:bodyPr wrap="square" rtlCol="0">
            <a:spAutoFit/>
          </a:bodyPr>
          <a:lstStyle/>
          <a:p>
            <a:pPr algn="ctr"/>
            <a:r>
              <a:rPr lang="en-US" sz="1300" dirty="0">
                <a:latin typeface="Gotham Rounded Book" pitchFamily="50" charset="0"/>
              </a:rPr>
              <a:t>Business Relationship Management</a:t>
            </a:r>
          </a:p>
        </p:txBody>
      </p:sp>
      <p:sp>
        <p:nvSpPr>
          <p:cNvPr id="48" name="Rectangle 47">
            <a:extLst>
              <a:ext uri="{FF2B5EF4-FFF2-40B4-BE49-F238E27FC236}">
                <a16:creationId xmlns:a16="http://schemas.microsoft.com/office/drawing/2014/main" id="{42BACAAB-53EF-46DD-B6DA-E44C798F92FA}"/>
              </a:ext>
            </a:extLst>
          </p:cNvPr>
          <p:cNvSpPr/>
          <p:nvPr/>
        </p:nvSpPr>
        <p:spPr>
          <a:xfrm>
            <a:off x="2353231" y="1148908"/>
            <a:ext cx="2484895" cy="108207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0E1956D-4535-4F36-BBE5-6D4E0C1533C0}"/>
              </a:ext>
            </a:extLst>
          </p:cNvPr>
          <p:cNvSpPr/>
          <p:nvPr/>
        </p:nvSpPr>
        <p:spPr>
          <a:xfrm>
            <a:off x="4821132" y="1227628"/>
            <a:ext cx="2372731" cy="11064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4AF563B2-392A-4D6C-A58C-3AFE08743CEC}"/>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4A8A996-8E4F-4F74-AC4B-D0FFF9F9D005}"/>
              </a:ext>
            </a:extLst>
          </p:cNvPr>
          <p:cNvSpPr txBox="1"/>
          <p:nvPr/>
        </p:nvSpPr>
        <p:spPr>
          <a:xfrm>
            <a:off x="70804" y="1084063"/>
            <a:ext cx="545534" cy="369332"/>
          </a:xfrm>
          <a:prstGeom prst="rect">
            <a:avLst/>
          </a:prstGeom>
          <a:noFill/>
        </p:spPr>
        <p:txBody>
          <a:bodyPr wrap="none" rtlCol="0">
            <a:spAutoFit/>
          </a:bodyPr>
          <a:lstStyle/>
          <a:p>
            <a:r>
              <a:rPr lang="en-US" dirty="0">
                <a:latin typeface="Gotham Rounded Bold" pitchFamily="50" charset="0"/>
              </a:rPr>
              <a:t>1/5</a:t>
            </a:r>
          </a:p>
        </p:txBody>
      </p:sp>
    </p:spTree>
    <p:extLst>
      <p:ext uri="{BB962C8B-B14F-4D97-AF65-F5344CB8AC3E}">
        <p14:creationId xmlns:p14="http://schemas.microsoft.com/office/powerpoint/2010/main" val="423036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2" name="Rectangle: Rounded Corners 41">
            <a:extLst>
              <a:ext uri="{FF2B5EF4-FFF2-40B4-BE49-F238E27FC236}">
                <a16:creationId xmlns:a16="http://schemas.microsoft.com/office/drawing/2014/main" id="{A4683165-B482-4E9C-A6E1-EA190B0F7560}"/>
              </a:ext>
            </a:extLst>
          </p:cNvPr>
          <p:cNvSpPr/>
          <p:nvPr/>
        </p:nvSpPr>
        <p:spPr>
          <a:xfrm>
            <a:off x="4221631" y="3760308"/>
            <a:ext cx="5788640" cy="2688624"/>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9980DB27-9AD0-41F0-B854-CFB1DDE2CFCF}"/>
              </a:ext>
            </a:extLst>
          </p:cNvPr>
          <p:cNvSpPr txBox="1"/>
          <p:nvPr/>
        </p:nvSpPr>
        <p:spPr>
          <a:xfrm>
            <a:off x="4420570" y="3934999"/>
            <a:ext cx="5358677" cy="2292935"/>
          </a:xfrm>
          <a:prstGeom prst="rect">
            <a:avLst/>
          </a:prstGeom>
          <a:noFill/>
        </p:spPr>
        <p:txBody>
          <a:bodyPr wrap="square" rtlCol="0">
            <a:spAutoFit/>
          </a:bodyPr>
          <a:lstStyle/>
          <a:p>
            <a:pPr algn="ctr"/>
            <a:r>
              <a:rPr lang="en-US" sz="1300" dirty="0">
                <a:latin typeface="Gotham Rounded Book" pitchFamily="50" charset="0"/>
              </a:rPr>
              <a:t>This stage focuses on the design of the services and all the other supporting elements that enable the service to be introduced into a live environment. There are 4 areas that need to be taken into consideration when designing a service: </a:t>
            </a:r>
          </a:p>
          <a:p>
            <a:pPr algn="ctr"/>
            <a:endParaRPr lang="en-US" sz="1300" dirty="0">
              <a:latin typeface="Gotham Rounded Book" pitchFamily="50" charset="0"/>
            </a:endParaRPr>
          </a:p>
          <a:p>
            <a:pPr marL="285750" indent="-285750">
              <a:buFont typeface="Arial" panose="020B0604020202020204" pitchFamily="34" charset="0"/>
              <a:buChar char="•"/>
            </a:pPr>
            <a:r>
              <a:rPr lang="en-US" sz="1300" dirty="0">
                <a:latin typeface="Gotham Rounded Book" pitchFamily="50" charset="0"/>
              </a:rPr>
              <a:t>People: HR and organizational structure to support the service</a:t>
            </a:r>
          </a:p>
          <a:p>
            <a:pPr marL="285750" indent="-285750">
              <a:buFont typeface="Arial" panose="020B0604020202020204" pitchFamily="34" charset="0"/>
              <a:buChar char="•"/>
            </a:pPr>
            <a:r>
              <a:rPr lang="en-US" sz="1300" dirty="0">
                <a:latin typeface="Gotham Rounded Book" pitchFamily="50" charset="0"/>
              </a:rPr>
              <a:t>Processes: Service Management process required to support the service</a:t>
            </a:r>
          </a:p>
          <a:p>
            <a:pPr marL="285750" indent="-285750">
              <a:buFont typeface="Arial" panose="020B0604020202020204" pitchFamily="34" charset="0"/>
              <a:buChar char="•"/>
            </a:pPr>
            <a:r>
              <a:rPr lang="en-US" sz="1300" dirty="0">
                <a:latin typeface="Gotham Rounded Book" pitchFamily="50" charset="0"/>
              </a:rPr>
              <a:t>Products: Technology and infrastructure support</a:t>
            </a:r>
          </a:p>
          <a:p>
            <a:pPr marL="285750" indent="-285750">
              <a:buFont typeface="Arial" panose="020B0604020202020204" pitchFamily="34" charset="0"/>
              <a:buChar char="•"/>
            </a:pPr>
            <a:r>
              <a:rPr lang="en-US" sz="1300" dirty="0">
                <a:latin typeface="Gotham Rounded Book" pitchFamily="50" charset="0"/>
              </a:rPr>
              <a:t>Partners: Third parties that can provide additional support</a:t>
            </a:r>
          </a:p>
        </p:txBody>
      </p:sp>
      <p:sp>
        <p:nvSpPr>
          <p:cNvPr id="46" name="Rectangle: Rounded Corners 45">
            <a:extLst>
              <a:ext uri="{FF2B5EF4-FFF2-40B4-BE49-F238E27FC236}">
                <a16:creationId xmlns:a16="http://schemas.microsoft.com/office/drawing/2014/main" id="{60181171-4E88-441A-8B07-4C6D3BE48570}"/>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2B182A7-EA94-42B2-A7D2-87753A87ECC8}"/>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9" name="Rectangle: Rounded Corners 48">
            <a:extLst>
              <a:ext uri="{FF2B5EF4-FFF2-40B4-BE49-F238E27FC236}">
                <a16:creationId xmlns:a16="http://schemas.microsoft.com/office/drawing/2014/main" id="{5BA81DF3-440D-4569-979C-7F385517CC3A}"/>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52A72DD-E32C-42B9-8F59-F95EE9BD4652}"/>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7" name="Straight Connector 56">
            <a:extLst>
              <a:ext uri="{FF2B5EF4-FFF2-40B4-BE49-F238E27FC236}">
                <a16:creationId xmlns:a16="http://schemas.microsoft.com/office/drawing/2014/main" id="{50698A93-6C0A-44AE-A88E-B2F83AA1225E}"/>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E4808A7C-C878-44FB-A4E9-30CA0F250FD4}"/>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95E1A484-D61C-4246-8EC3-B25D1E6D4D38}"/>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0" name="Rectangle: Rounded Corners 59">
            <a:extLst>
              <a:ext uri="{FF2B5EF4-FFF2-40B4-BE49-F238E27FC236}">
                <a16:creationId xmlns:a16="http://schemas.microsoft.com/office/drawing/2014/main" id="{F149F663-B4EA-4E47-874B-D1E82DF64349}"/>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08BB7F71-8678-4832-A725-054652883718}"/>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2" name="TextBox 61">
            <a:extLst>
              <a:ext uri="{FF2B5EF4-FFF2-40B4-BE49-F238E27FC236}">
                <a16:creationId xmlns:a16="http://schemas.microsoft.com/office/drawing/2014/main" id="{F7E15EE0-5947-4BAE-B9D1-3F9E8CB8FC5B}"/>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3" name="Straight Connector 62">
            <a:extLst>
              <a:ext uri="{FF2B5EF4-FFF2-40B4-BE49-F238E27FC236}">
                <a16:creationId xmlns:a16="http://schemas.microsoft.com/office/drawing/2014/main" id="{97C18005-4107-4B4F-8EC2-C3DE01919A2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0A1455D1-B5EB-4088-85A9-CE013AA0CFF1}"/>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95068C57-CA55-45AF-ADFA-439A535FC16F}"/>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6" name="Rectangle: Rounded Corners 65">
            <a:extLst>
              <a:ext uri="{FF2B5EF4-FFF2-40B4-BE49-F238E27FC236}">
                <a16:creationId xmlns:a16="http://schemas.microsoft.com/office/drawing/2014/main" id="{1A20616E-49C8-49EE-B45D-906AE2C28E8E}"/>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30FD5BD-C8EE-453A-B728-72479D97C960}"/>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8" name="Straight Connector 67">
            <a:extLst>
              <a:ext uri="{FF2B5EF4-FFF2-40B4-BE49-F238E27FC236}">
                <a16:creationId xmlns:a16="http://schemas.microsoft.com/office/drawing/2014/main" id="{878AB43E-132C-4901-87C4-CFFD4BF71702}"/>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58D8D13E-2C3B-4363-AAF4-83090A3DAC94}"/>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41341DC3-866C-48D1-8632-EEE79C5F67FF}"/>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1" name="Rectangle: Rounded Corners 70">
            <a:extLst>
              <a:ext uri="{FF2B5EF4-FFF2-40B4-BE49-F238E27FC236}">
                <a16:creationId xmlns:a16="http://schemas.microsoft.com/office/drawing/2014/main" id="{8C5261B5-B591-4934-8DC6-B054CEEC719D}"/>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03D205-71D6-48ED-9C7D-93AF347D03DD}"/>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4" name="Rectangle 73">
            <a:extLst>
              <a:ext uri="{FF2B5EF4-FFF2-40B4-BE49-F238E27FC236}">
                <a16:creationId xmlns:a16="http://schemas.microsoft.com/office/drawing/2014/main" id="{D15B16E6-F92D-41CE-8B56-7705BC8D6ADF}"/>
              </a:ext>
            </a:extLst>
          </p:cNvPr>
          <p:cNvSpPr/>
          <p:nvPr/>
        </p:nvSpPr>
        <p:spPr>
          <a:xfrm>
            <a:off x="2388097" y="1221732"/>
            <a:ext cx="9929797" cy="10961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8FAC09D-645A-438C-9DC2-F1C86CEB5302}"/>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D968A42C-EBA5-42F7-A886-1294ED9F6F4F}"/>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376470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784133" y="3099639"/>
            <a:ext cx="5217466" cy="692497"/>
          </a:xfrm>
          <a:prstGeom prst="rect">
            <a:avLst/>
          </a:prstGeom>
          <a:noFill/>
        </p:spPr>
        <p:txBody>
          <a:bodyPr wrap="square" rtlCol="0">
            <a:spAutoFit/>
          </a:bodyPr>
          <a:lstStyle/>
          <a:p>
            <a:r>
              <a:rPr lang="en-US" sz="1300" dirty="0">
                <a:solidFill>
                  <a:srgbClr val="FF0000"/>
                </a:solidFill>
                <a:latin typeface="Gotham Rounded Book" pitchFamily="50" charset="0"/>
              </a:rPr>
              <a:t>Design coordination</a:t>
            </a:r>
            <a:r>
              <a:rPr lang="en-US" sz="1300" dirty="0">
                <a:latin typeface="Gotham Rounded Book" pitchFamily="50" charset="0"/>
              </a:rPr>
              <a:t> is a process responsible for being the single point of contact for co-ordination and control of all activities related to service design </a:t>
            </a:r>
          </a:p>
        </p:txBody>
      </p:sp>
      <p:cxnSp>
        <p:nvCxnSpPr>
          <p:cNvPr id="42" name="Straight Connector 41">
            <a:extLst>
              <a:ext uri="{FF2B5EF4-FFF2-40B4-BE49-F238E27FC236}">
                <a16:creationId xmlns:a16="http://schemas.microsoft.com/office/drawing/2014/main" id="{98053FED-B58A-4A17-B7BF-AE38671E2FFE}"/>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D81D0B2-E315-49E5-9298-DB3473E34EDB}"/>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C62E054-36A0-4F92-A5DA-6152C94DDA60}"/>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3A783514-8771-4ABD-8528-C3A01560E42B}"/>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6C28B0E-3D9C-46D3-902A-D575C33D5D01}"/>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8" name="Straight Connector 57">
            <a:extLst>
              <a:ext uri="{FF2B5EF4-FFF2-40B4-BE49-F238E27FC236}">
                <a16:creationId xmlns:a16="http://schemas.microsoft.com/office/drawing/2014/main" id="{4F7FD048-3AC2-4F34-836F-4C54C8F694C5}"/>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47BCC931-F14B-46E3-AC23-52E2DC6E9D44}"/>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07C48CB-7A59-47D7-B11C-7864C7029CA4}"/>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1" name="Rectangle: Rounded Corners 60">
            <a:extLst>
              <a:ext uri="{FF2B5EF4-FFF2-40B4-BE49-F238E27FC236}">
                <a16:creationId xmlns:a16="http://schemas.microsoft.com/office/drawing/2014/main" id="{8DDBDA8E-EE74-481E-A33B-B6B527B5DD41}"/>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585F91B-DDBF-4151-9C1B-85BEA46FFA2B}"/>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E7E32FF6-1EAB-4092-885F-39DA135B75AD}"/>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4" name="Straight Connector 63">
            <a:extLst>
              <a:ext uri="{FF2B5EF4-FFF2-40B4-BE49-F238E27FC236}">
                <a16:creationId xmlns:a16="http://schemas.microsoft.com/office/drawing/2014/main" id="{5A7CDAD2-49B3-4A32-B284-74248942ED1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09DB039F-11A9-4B0D-8B06-909DCA4C2C55}"/>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AB7EB4F-088C-430B-84C9-383409F8BEFB}"/>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7" name="Rectangle: Rounded Corners 66">
            <a:extLst>
              <a:ext uri="{FF2B5EF4-FFF2-40B4-BE49-F238E27FC236}">
                <a16:creationId xmlns:a16="http://schemas.microsoft.com/office/drawing/2014/main" id="{136390B9-91C3-4229-A761-9B3D4BBB755E}"/>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B548609-A953-4873-AA6E-656DBB196F78}"/>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9" name="Straight Connector 68">
            <a:extLst>
              <a:ext uri="{FF2B5EF4-FFF2-40B4-BE49-F238E27FC236}">
                <a16:creationId xmlns:a16="http://schemas.microsoft.com/office/drawing/2014/main" id="{B2706212-19A5-4305-8595-B9703E5B4817}"/>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4D5511EC-F2AB-4030-9B4E-5CE198DBE64C}"/>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7F0FA822-480F-400C-A108-4F12F6DAC06D}"/>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2" name="Rectangle: Rounded Corners 71">
            <a:extLst>
              <a:ext uri="{FF2B5EF4-FFF2-40B4-BE49-F238E27FC236}">
                <a16:creationId xmlns:a16="http://schemas.microsoft.com/office/drawing/2014/main" id="{7ED7DFE6-DEF4-42DD-A6EF-291FA707985C}"/>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90D3A8CF-D38C-446D-92D0-CF7DA3CA3CFC}"/>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4" name="Rectangle 73">
            <a:extLst>
              <a:ext uri="{FF2B5EF4-FFF2-40B4-BE49-F238E27FC236}">
                <a16:creationId xmlns:a16="http://schemas.microsoft.com/office/drawing/2014/main" id="{5DB2537A-1F8C-4098-8242-FA0D72B3A2B6}"/>
              </a:ext>
            </a:extLst>
          </p:cNvPr>
          <p:cNvSpPr/>
          <p:nvPr/>
        </p:nvSpPr>
        <p:spPr>
          <a:xfrm>
            <a:off x="4597304" y="1221732"/>
            <a:ext cx="8206444" cy="10961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BF9D5EB-8727-406D-ABCF-DD7F6AE1221A}"/>
              </a:ext>
            </a:extLst>
          </p:cNvPr>
          <p:cNvSpPr/>
          <p:nvPr/>
        </p:nvSpPr>
        <p:spPr>
          <a:xfrm>
            <a:off x="2370104" y="1760289"/>
            <a:ext cx="2249400" cy="51591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3AC51F3-E6F3-4EA3-A13F-A21A6EE27A02}"/>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37051256-1D2E-4D6E-A916-CC06C35C0E4F}"/>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47104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784133" y="2971303"/>
            <a:ext cx="5217466" cy="109260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service level management </a:t>
            </a:r>
            <a:r>
              <a:rPr lang="en-US" sz="1300" dirty="0">
                <a:latin typeface="Gotham Rounded Book" pitchFamily="50" charset="0"/>
              </a:rPr>
              <a:t>process secures and manages agreements between customers and service providers relating to utility and warranty of specific services. These lead to the creation of Service Level Agreements (SLA) between customers and the provider</a:t>
            </a:r>
          </a:p>
        </p:txBody>
      </p:sp>
      <p:cxnSp>
        <p:nvCxnSpPr>
          <p:cNvPr id="42" name="Straight Connector 41">
            <a:extLst>
              <a:ext uri="{FF2B5EF4-FFF2-40B4-BE49-F238E27FC236}">
                <a16:creationId xmlns:a16="http://schemas.microsoft.com/office/drawing/2014/main" id="{DB1CFA87-3327-4F9D-8DA5-6580ED215481}"/>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6F7057A-C53D-45DE-960D-A0D396C2CFB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6" name="Rectangle: Rounded Corners 45">
            <a:extLst>
              <a:ext uri="{FF2B5EF4-FFF2-40B4-BE49-F238E27FC236}">
                <a16:creationId xmlns:a16="http://schemas.microsoft.com/office/drawing/2014/main" id="{897ACF79-451F-448E-8550-B9FB1AEF9D30}"/>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89B1437F-1297-43DD-9B40-9B52C8CE4CC2}"/>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525A45ED-B646-400E-8A3B-289DA82EE20F}"/>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7F6924B-715C-4EA8-A2C4-B57AF1078E01}"/>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9" name="Straight Connector 58">
            <a:extLst>
              <a:ext uri="{FF2B5EF4-FFF2-40B4-BE49-F238E27FC236}">
                <a16:creationId xmlns:a16="http://schemas.microsoft.com/office/drawing/2014/main" id="{9C16B91C-569A-4500-9CC5-96B02FBBE3C9}"/>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18179985-2FDB-44AA-8D89-253421909F25}"/>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BFD61A7-7D92-463B-8F2C-886E058A40B5}"/>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2" name="Rectangle: Rounded Corners 61">
            <a:extLst>
              <a:ext uri="{FF2B5EF4-FFF2-40B4-BE49-F238E27FC236}">
                <a16:creationId xmlns:a16="http://schemas.microsoft.com/office/drawing/2014/main" id="{11A2835C-82E4-45CE-A12B-BB945F22CA6A}"/>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5C51D6ED-3063-4EB6-A698-CBF7717E88C1}"/>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4" name="TextBox 63">
            <a:extLst>
              <a:ext uri="{FF2B5EF4-FFF2-40B4-BE49-F238E27FC236}">
                <a16:creationId xmlns:a16="http://schemas.microsoft.com/office/drawing/2014/main" id="{7FA7763F-0BA7-4017-9425-C17D4B87CE99}"/>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5" name="Straight Connector 64">
            <a:extLst>
              <a:ext uri="{FF2B5EF4-FFF2-40B4-BE49-F238E27FC236}">
                <a16:creationId xmlns:a16="http://schemas.microsoft.com/office/drawing/2014/main" id="{25BC6827-7805-4EB5-B54A-A6841736BD5B}"/>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A798F2C9-1EC4-49C0-9096-E45798FBBCBE}"/>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086553A6-2010-4ADC-8703-48338FC05EF6}"/>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8" name="Rectangle: Rounded Corners 67">
            <a:extLst>
              <a:ext uri="{FF2B5EF4-FFF2-40B4-BE49-F238E27FC236}">
                <a16:creationId xmlns:a16="http://schemas.microsoft.com/office/drawing/2014/main" id="{F5F29AB1-67ED-4CB1-86B8-D23D40E385EE}"/>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C3CD6755-954D-4C79-849F-D3B631CD6E91}"/>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70" name="Straight Connector 69">
            <a:extLst>
              <a:ext uri="{FF2B5EF4-FFF2-40B4-BE49-F238E27FC236}">
                <a16:creationId xmlns:a16="http://schemas.microsoft.com/office/drawing/2014/main" id="{55304187-AC77-45D8-B92D-7FFAC0C6D3FD}"/>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9F6F8546-B03F-4EE1-A431-AA54BD9704F1}"/>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A557EA4-74DE-404C-A61A-697D2927305E}"/>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3" name="Rectangle: Rounded Corners 72">
            <a:extLst>
              <a:ext uri="{FF2B5EF4-FFF2-40B4-BE49-F238E27FC236}">
                <a16:creationId xmlns:a16="http://schemas.microsoft.com/office/drawing/2014/main" id="{415E7E2D-4305-4EFB-BC7F-4A5CBF6C6DF9}"/>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88E9C1C-E95F-420A-86C8-A887A280148C}"/>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5" name="Rectangle 74">
            <a:extLst>
              <a:ext uri="{FF2B5EF4-FFF2-40B4-BE49-F238E27FC236}">
                <a16:creationId xmlns:a16="http://schemas.microsoft.com/office/drawing/2014/main" id="{81CB1210-6C15-4181-B41F-E27C4532D8D1}"/>
              </a:ext>
            </a:extLst>
          </p:cNvPr>
          <p:cNvSpPr/>
          <p:nvPr/>
        </p:nvSpPr>
        <p:spPr>
          <a:xfrm>
            <a:off x="2370104" y="1230903"/>
            <a:ext cx="2249400" cy="51591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AAFA1AC-BBDA-4B74-9115-2530CBA5F5DF}"/>
              </a:ext>
            </a:extLst>
          </p:cNvPr>
          <p:cNvSpPr/>
          <p:nvPr/>
        </p:nvSpPr>
        <p:spPr>
          <a:xfrm>
            <a:off x="4605098" y="1203778"/>
            <a:ext cx="7121671" cy="11738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1FEEB7D-21AE-4D99-9EFB-8BB749D6B4F6}"/>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E6F0298C-C971-41B3-A791-9F2E7AE426DA}"/>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263546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784133" y="3083597"/>
            <a:ext cx="5217466" cy="892552"/>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availability management </a:t>
            </a:r>
            <a:r>
              <a:rPr lang="en-US" sz="1300" dirty="0">
                <a:latin typeface="Gotham Rounded Book" pitchFamily="50" charset="0"/>
              </a:rPr>
              <a:t>process handles the management and achievement of the agreed-upon availability requirements that were established in the Service Level Agreements</a:t>
            </a:r>
          </a:p>
        </p:txBody>
      </p:sp>
      <p:sp>
        <p:nvSpPr>
          <p:cNvPr id="42" name="Rectangle: Rounded Corners 41">
            <a:extLst>
              <a:ext uri="{FF2B5EF4-FFF2-40B4-BE49-F238E27FC236}">
                <a16:creationId xmlns:a16="http://schemas.microsoft.com/office/drawing/2014/main" id="{72526137-AF5F-4729-930F-DEADF291FE32}"/>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594C7F4-9FF5-41C9-9A57-8E5E8E6F79F4}"/>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09F7E69-F825-4266-ACD0-775275585428}"/>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47" name="Straight Connector 46">
            <a:extLst>
              <a:ext uri="{FF2B5EF4-FFF2-40B4-BE49-F238E27FC236}">
                <a16:creationId xmlns:a16="http://schemas.microsoft.com/office/drawing/2014/main" id="{95B831CC-7E66-4F4B-ACB5-8BB8BC4C91D5}"/>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F55E285D-FA23-454C-940D-A0E0C7F5E6A9}"/>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F96F249E-1413-49A2-86B3-81A3B1C4186E}"/>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58" name="Rectangle: Rounded Corners 57">
            <a:extLst>
              <a:ext uri="{FF2B5EF4-FFF2-40B4-BE49-F238E27FC236}">
                <a16:creationId xmlns:a16="http://schemas.microsoft.com/office/drawing/2014/main" id="{10DBC49F-0A1B-4E55-AD9A-B120DC60EBD6}"/>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ECED4976-1FF4-44E0-95C9-2C091309AF07}"/>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0" name="TextBox 59">
            <a:extLst>
              <a:ext uri="{FF2B5EF4-FFF2-40B4-BE49-F238E27FC236}">
                <a16:creationId xmlns:a16="http://schemas.microsoft.com/office/drawing/2014/main" id="{97AB9EDD-679E-450C-82DC-C99346BA78A8}"/>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1" name="Straight Connector 60">
            <a:extLst>
              <a:ext uri="{FF2B5EF4-FFF2-40B4-BE49-F238E27FC236}">
                <a16:creationId xmlns:a16="http://schemas.microsoft.com/office/drawing/2014/main" id="{77413644-DDCB-49E8-8438-83BED49CCFE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2" name="Rectangle: Rounded Corners 61">
            <a:extLst>
              <a:ext uri="{FF2B5EF4-FFF2-40B4-BE49-F238E27FC236}">
                <a16:creationId xmlns:a16="http://schemas.microsoft.com/office/drawing/2014/main" id="{D3DA3FF6-0B40-4752-9801-42F0BDC097F2}"/>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07AF9CC-01ED-4608-8D50-34CBD6803AE2}"/>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4" name="Rectangle: Rounded Corners 63">
            <a:extLst>
              <a:ext uri="{FF2B5EF4-FFF2-40B4-BE49-F238E27FC236}">
                <a16:creationId xmlns:a16="http://schemas.microsoft.com/office/drawing/2014/main" id="{AE23BBA7-6223-485B-B9F9-AAEA3C64BAF2}"/>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B5ABCE6-688A-43A0-8C87-A4CC928EE882}"/>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6" name="Straight Connector 65">
            <a:extLst>
              <a:ext uri="{FF2B5EF4-FFF2-40B4-BE49-F238E27FC236}">
                <a16:creationId xmlns:a16="http://schemas.microsoft.com/office/drawing/2014/main" id="{45C64DEC-F7BE-4881-BB75-70EC1550C684}"/>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7" name="Rectangle: Rounded Corners 66">
            <a:extLst>
              <a:ext uri="{FF2B5EF4-FFF2-40B4-BE49-F238E27FC236}">
                <a16:creationId xmlns:a16="http://schemas.microsoft.com/office/drawing/2014/main" id="{78AE4F8D-4AF6-42A8-856A-68241D9579D1}"/>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BEB56022-1261-4387-8895-110E0EEB7002}"/>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69" name="Rectangle: Rounded Corners 68">
            <a:extLst>
              <a:ext uri="{FF2B5EF4-FFF2-40B4-BE49-F238E27FC236}">
                <a16:creationId xmlns:a16="http://schemas.microsoft.com/office/drawing/2014/main" id="{72EC0767-B8CE-461D-BFAF-7213D3D60766}"/>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FFE4CCD1-7A17-4C46-920F-6CD4A331D4DF}"/>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1" name="Rectangle 70">
            <a:extLst>
              <a:ext uri="{FF2B5EF4-FFF2-40B4-BE49-F238E27FC236}">
                <a16:creationId xmlns:a16="http://schemas.microsoft.com/office/drawing/2014/main" id="{5DE7F03B-C76B-43B7-8409-BD987D2AD8F0}"/>
              </a:ext>
            </a:extLst>
          </p:cNvPr>
          <p:cNvSpPr/>
          <p:nvPr/>
        </p:nvSpPr>
        <p:spPr>
          <a:xfrm>
            <a:off x="2370103" y="1230903"/>
            <a:ext cx="2362581"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7533B61-B3F3-4838-ADA5-07615AC376F1}"/>
              </a:ext>
            </a:extLst>
          </p:cNvPr>
          <p:cNvSpPr/>
          <p:nvPr/>
        </p:nvSpPr>
        <p:spPr>
          <a:xfrm>
            <a:off x="6926102" y="1203778"/>
            <a:ext cx="4800667" cy="11738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D0A5604-2B4E-434E-8E6A-7EC1CD812C31}"/>
              </a:ext>
            </a:extLst>
          </p:cNvPr>
          <p:cNvSpPr/>
          <p:nvPr/>
        </p:nvSpPr>
        <p:spPr>
          <a:xfrm>
            <a:off x="4753456" y="1742858"/>
            <a:ext cx="2157616" cy="5360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48CA5DC2-0D46-4D46-B9F9-9C7613FA28BD}"/>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EF77FA61-3D91-4BDE-8006-619AE09F7B53}"/>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153509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748873" y="2688014"/>
            <a:ext cx="5217466" cy="1692771"/>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capacity management </a:t>
            </a:r>
            <a:r>
              <a:rPr lang="en-US" sz="1300" dirty="0">
                <a:latin typeface="Gotham Rounded Book" pitchFamily="50" charset="0"/>
              </a:rPr>
              <a:t>process ensures that the cost-effective capacity meets or exceeds the needs of the business, as established in the SLAs.  It is divided into three categories: </a:t>
            </a:r>
            <a:br>
              <a:rPr lang="en-US" sz="1300" dirty="0">
                <a:latin typeface="Gotham Rounded Book" pitchFamily="50" charset="0"/>
              </a:rPr>
            </a:br>
            <a:endParaRPr lang="en-US" sz="1300" dirty="0">
              <a:latin typeface="Gotham Rounded Book" pitchFamily="50" charset="0"/>
            </a:endParaRPr>
          </a:p>
          <a:p>
            <a:pPr marL="285750" indent="-285750">
              <a:buFont typeface="Arial" panose="020B0604020202020204" pitchFamily="34" charset="0"/>
              <a:buChar char="•"/>
            </a:pPr>
            <a:r>
              <a:rPr lang="en-US" sz="1300" dirty="0">
                <a:latin typeface="Gotham Rounded Book" pitchFamily="50" charset="0"/>
              </a:rPr>
              <a:t>Business Capacity Management</a:t>
            </a:r>
          </a:p>
          <a:p>
            <a:pPr marL="285750" indent="-285750">
              <a:buFont typeface="Arial" panose="020B0604020202020204" pitchFamily="34" charset="0"/>
              <a:buChar char="•"/>
            </a:pPr>
            <a:r>
              <a:rPr lang="en-US" sz="1300" dirty="0">
                <a:latin typeface="Gotham Rounded Book" pitchFamily="50" charset="0"/>
              </a:rPr>
              <a:t>Service Capacity Management</a:t>
            </a:r>
          </a:p>
          <a:p>
            <a:pPr marL="285750" indent="-285750">
              <a:buFont typeface="Arial" panose="020B0604020202020204" pitchFamily="34" charset="0"/>
              <a:buChar char="•"/>
            </a:pPr>
            <a:r>
              <a:rPr lang="en-US" sz="1300" dirty="0">
                <a:latin typeface="Gotham Rounded Book" pitchFamily="50" charset="0"/>
              </a:rPr>
              <a:t>Component Capacity Management</a:t>
            </a:r>
          </a:p>
        </p:txBody>
      </p:sp>
      <p:cxnSp>
        <p:nvCxnSpPr>
          <p:cNvPr id="42" name="Straight Connector 41">
            <a:extLst>
              <a:ext uri="{FF2B5EF4-FFF2-40B4-BE49-F238E27FC236}">
                <a16:creationId xmlns:a16="http://schemas.microsoft.com/office/drawing/2014/main" id="{3938076E-D3A3-49AE-8ED0-E411C81D835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78D5D61F-8CDA-4665-8743-62376D98C5A5}"/>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5871CC61-7517-4143-8857-1A2FEE83DE26}"/>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B9E1AF6-E11F-4C76-BB1B-C1C1B4A6BD06}"/>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8" name="Straight Connector 57">
            <a:extLst>
              <a:ext uri="{FF2B5EF4-FFF2-40B4-BE49-F238E27FC236}">
                <a16:creationId xmlns:a16="http://schemas.microsoft.com/office/drawing/2014/main" id="{FF865D28-9890-475E-B95D-603CEB6A1019}"/>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F3AA3053-B53B-4BEA-9CBB-B22A155EC35F}"/>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145070D4-A9DE-488F-8FEE-314E80E87B13}"/>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1" name="Rectangle: Rounded Corners 60">
            <a:extLst>
              <a:ext uri="{FF2B5EF4-FFF2-40B4-BE49-F238E27FC236}">
                <a16:creationId xmlns:a16="http://schemas.microsoft.com/office/drawing/2014/main" id="{76B961DE-D533-4CA3-98D3-429EC981DF7E}"/>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436A086E-3959-4812-B317-BCFB6555E008}"/>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6D64609A-2D50-4301-AFA3-4EE61FDD5723}"/>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4" name="Straight Connector 63">
            <a:extLst>
              <a:ext uri="{FF2B5EF4-FFF2-40B4-BE49-F238E27FC236}">
                <a16:creationId xmlns:a16="http://schemas.microsoft.com/office/drawing/2014/main" id="{67B7DDF4-C4DE-4E8F-B7C0-A6278DEA42A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C553C1C1-50B6-4CDC-82A7-1E6E3BA35ACB}"/>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60595A1-256D-4565-9578-5E3C3723B70B}"/>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7" name="Rectangle: Rounded Corners 66">
            <a:extLst>
              <a:ext uri="{FF2B5EF4-FFF2-40B4-BE49-F238E27FC236}">
                <a16:creationId xmlns:a16="http://schemas.microsoft.com/office/drawing/2014/main" id="{7A9D29AC-3ABE-47F5-8968-FA387F6F555A}"/>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781594C-127B-4794-9B55-B91542899A66}"/>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9" name="Straight Connector 68">
            <a:extLst>
              <a:ext uri="{FF2B5EF4-FFF2-40B4-BE49-F238E27FC236}">
                <a16:creationId xmlns:a16="http://schemas.microsoft.com/office/drawing/2014/main" id="{3F928B37-EFF5-4EDC-8B1E-3C8C87F24FB0}"/>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D761488B-E7FC-469B-BB42-66F2C7A5877C}"/>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E8BCF92-7586-4A55-B63C-E57972E0A0B4}"/>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2" name="Rectangle: Rounded Corners 71">
            <a:extLst>
              <a:ext uri="{FF2B5EF4-FFF2-40B4-BE49-F238E27FC236}">
                <a16:creationId xmlns:a16="http://schemas.microsoft.com/office/drawing/2014/main" id="{F3EE5F08-8877-491A-BCF1-2D694F06B70F}"/>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028AD6A-E9BD-4120-94CC-58F890879ED6}"/>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4" name="Rectangle 73">
            <a:extLst>
              <a:ext uri="{FF2B5EF4-FFF2-40B4-BE49-F238E27FC236}">
                <a16:creationId xmlns:a16="http://schemas.microsoft.com/office/drawing/2014/main" id="{6FEB8849-3AE4-45D4-8121-3FB8118EAF0F}"/>
              </a:ext>
            </a:extLst>
          </p:cNvPr>
          <p:cNvSpPr/>
          <p:nvPr/>
        </p:nvSpPr>
        <p:spPr>
          <a:xfrm>
            <a:off x="2370103" y="1230903"/>
            <a:ext cx="2362581"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3B47C4-2AB9-4FCB-8381-6452A74AE575}"/>
              </a:ext>
            </a:extLst>
          </p:cNvPr>
          <p:cNvSpPr/>
          <p:nvPr/>
        </p:nvSpPr>
        <p:spPr>
          <a:xfrm>
            <a:off x="6958186" y="1203778"/>
            <a:ext cx="4800667" cy="11738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4461FD9-10B7-4FF1-B22B-E170C2D188D2}"/>
              </a:ext>
            </a:extLst>
          </p:cNvPr>
          <p:cNvSpPr/>
          <p:nvPr/>
        </p:nvSpPr>
        <p:spPr>
          <a:xfrm>
            <a:off x="4753456" y="1229514"/>
            <a:ext cx="2157616" cy="5360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28E5EC-5978-458E-96A7-F5A7586C5582}"/>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7280999F-AE6C-4376-9336-39A127D6CC02}"/>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376022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813041" y="3008854"/>
            <a:ext cx="5217466" cy="1092607"/>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IT service continuity management </a:t>
            </a:r>
            <a:r>
              <a:rPr lang="en-US" sz="1300" dirty="0">
                <a:latin typeface="Gotham Rounded Book" pitchFamily="50" charset="0"/>
              </a:rPr>
              <a:t>ensures that the service provider can provide the minimum agreed upon levels of service. It uses techniques like Business Impact Analysis and Management of Risk to produce an IT Service Continuity Plan</a:t>
            </a:r>
          </a:p>
        </p:txBody>
      </p:sp>
      <p:sp>
        <p:nvSpPr>
          <p:cNvPr id="42" name="Rectangle: Rounded Corners 41">
            <a:extLst>
              <a:ext uri="{FF2B5EF4-FFF2-40B4-BE49-F238E27FC236}">
                <a16:creationId xmlns:a16="http://schemas.microsoft.com/office/drawing/2014/main" id="{664B5736-0896-489C-BBB6-4893AAAAE467}"/>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8504A24-E97E-4D73-946E-BA607A0099AD}"/>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639FA95-10A4-4E6D-9BEB-CF287C074D2D}"/>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0" name="Straight Connector 49">
            <a:extLst>
              <a:ext uri="{FF2B5EF4-FFF2-40B4-BE49-F238E27FC236}">
                <a16:creationId xmlns:a16="http://schemas.microsoft.com/office/drawing/2014/main" id="{B0C37024-5467-468B-B805-F2265B641F28}"/>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F8C6C705-92E5-47F1-848E-AC0BF5B73C7F}"/>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320B414-8D76-47AA-BD86-B7FDDC4469DD}"/>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59" name="Rectangle: Rounded Corners 58">
            <a:extLst>
              <a:ext uri="{FF2B5EF4-FFF2-40B4-BE49-F238E27FC236}">
                <a16:creationId xmlns:a16="http://schemas.microsoft.com/office/drawing/2014/main" id="{425E0DF7-09AE-48E6-AFF8-5FEBDB236F2D}"/>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BE4E8896-0578-445D-B660-391507810068}"/>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1" name="TextBox 60">
            <a:extLst>
              <a:ext uri="{FF2B5EF4-FFF2-40B4-BE49-F238E27FC236}">
                <a16:creationId xmlns:a16="http://schemas.microsoft.com/office/drawing/2014/main" id="{C439C5BC-F68D-4D08-9EF9-F6A163D97BC0}"/>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2" name="Straight Connector 61">
            <a:extLst>
              <a:ext uri="{FF2B5EF4-FFF2-40B4-BE49-F238E27FC236}">
                <a16:creationId xmlns:a16="http://schemas.microsoft.com/office/drawing/2014/main" id="{1DB7114B-5566-49D2-BDBC-A33C51958AE5}"/>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Rectangle: Rounded Corners 62">
            <a:extLst>
              <a:ext uri="{FF2B5EF4-FFF2-40B4-BE49-F238E27FC236}">
                <a16:creationId xmlns:a16="http://schemas.microsoft.com/office/drawing/2014/main" id="{676266F7-D749-4B81-80B2-73749A6A312F}"/>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210EE16-C613-4FC3-844E-38D2AE797AA3}"/>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5" name="Rectangle: Rounded Corners 64">
            <a:extLst>
              <a:ext uri="{FF2B5EF4-FFF2-40B4-BE49-F238E27FC236}">
                <a16:creationId xmlns:a16="http://schemas.microsoft.com/office/drawing/2014/main" id="{2409D4F8-7CAD-4D05-B079-8AB14F297B7D}"/>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454EEE77-F714-4DAF-8A1C-751457D25EAD}"/>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7" name="Straight Connector 66">
            <a:extLst>
              <a:ext uri="{FF2B5EF4-FFF2-40B4-BE49-F238E27FC236}">
                <a16:creationId xmlns:a16="http://schemas.microsoft.com/office/drawing/2014/main" id="{D4000EC9-E808-4A11-B1CF-5AFA55D4D656}"/>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C1EE852C-B806-41ED-BA32-9DF737B1C6E9}"/>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52C05B73-58AC-44FE-B8CC-DA31BFDB2210}"/>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0" name="Rectangle: Rounded Corners 69">
            <a:extLst>
              <a:ext uri="{FF2B5EF4-FFF2-40B4-BE49-F238E27FC236}">
                <a16:creationId xmlns:a16="http://schemas.microsoft.com/office/drawing/2014/main" id="{61B7AF67-568E-4BC1-A175-0C24BC3E418B}"/>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46A1AF73-6C70-4E04-BBF7-76DB70FEF846}"/>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2" name="Rectangle 71">
            <a:extLst>
              <a:ext uri="{FF2B5EF4-FFF2-40B4-BE49-F238E27FC236}">
                <a16:creationId xmlns:a16="http://schemas.microsoft.com/office/drawing/2014/main" id="{7BDDBA4C-6503-4188-B894-74377FC137BF}"/>
              </a:ext>
            </a:extLst>
          </p:cNvPr>
          <p:cNvSpPr/>
          <p:nvPr/>
        </p:nvSpPr>
        <p:spPr>
          <a:xfrm>
            <a:off x="2370103" y="1230903"/>
            <a:ext cx="2362581"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43F684D-60F6-47C3-90E0-AF8CC5438D1C}"/>
              </a:ext>
            </a:extLst>
          </p:cNvPr>
          <p:cNvSpPr/>
          <p:nvPr/>
        </p:nvSpPr>
        <p:spPr>
          <a:xfrm>
            <a:off x="9300492" y="1203778"/>
            <a:ext cx="2458361" cy="11738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FC8B89C-A4A9-46F9-A80B-9F39790CD4BC}"/>
              </a:ext>
            </a:extLst>
          </p:cNvPr>
          <p:cNvSpPr/>
          <p:nvPr/>
        </p:nvSpPr>
        <p:spPr>
          <a:xfrm>
            <a:off x="4753456" y="1229514"/>
            <a:ext cx="2257532"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147C78D-CCE2-4992-A76F-FE95A70344F4}"/>
              </a:ext>
            </a:extLst>
          </p:cNvPr>
          <p:cNvSpPr/>
          <p:nvPr/>
        </p:nvSpPr>
        <p:spPr>
          <a:xfrm>
            <a:off x="7029220" y="1790721"/>
            <a:ext cx="2234874" cy="4657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441F1D5-F69F-490E-A54F-F7AF04E917AE}"/>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86B0C87-A9B8-4E14-91DB-0EC2CEDEF770}"/>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116309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828400" y="2690829"/>
            <a:ext cx="5217466" cy="1892826"/>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IT security management</a:t>
            </a:r>
            <a:r>
              <a:rPr lang="en-US" sz="1300" dirty="0">
                <a:latin typeface="Gotham Rounded Book" pitchFamily="50" charset="0"/>
              </a:rPr>
              <a:t> aims to protect five basic qualities of information assets: </a:t>
            </a:r>
          </a:p>
          <a:p>
            <a:endParaRPr lang="en-US" sz="1300" dirty="0">
              <a:latin typeface="Gotham Rounded Book" pitchFamily="50" charset="0"/>
            </a:endParaRPr>
          </a:p>
          <a:p>
            <a:pPr marL="285750" indent="-285750">
              <a:buFont typeface="Arial" panose="020B0604020202020204" pitchFamily="34" charset="0"/>
              <a:buChar char="•"/>
            </a:pPr>
            <a:r>
              <a:rPr lang="en-US" sz="1300" dirty="0">
                <a:latin typeface="Gotham Rounded Book" pitchFamily="50" charset="0"/>
              </a:rPr>
              <a:t>Confidentiality</a:t>
            </a:r>
          </a:p>
          <a:p>
            <a:pPr marL="285750" indent="-285750">
              <a:buFont typeface="Arial" panose="020B0604020202020204" pitchFamily="34" charset="0"/>
              <a:buChar char="•"/>
            </a:pPr>
            <a:r>
              <a:rPr lang="en-US" sz="1300" dirty="0">
                <a:latin typeface="Gotham Rounded Book" pitchFamily="50" charset="0"/>
              </a:rPr>
              <a:t>Integrity</a:t>
            </a:r>
          </a:p>
          <a:p>
            <a:pPr marL="285750" indent="-285750">
              <a:buFont typeface="Arial" panose="020B0604020202020204" pitchFamily="34" charset="0"/>
              <a:buChar char="•"/>
            </a:pPr>
            <a:r>
              <a:rPr lang="en-US" sz="1300" dirty="0">
                <a:latin typeface="Gotham Rounded Book" pitchFamily="50" charset="0"/>
              </a:rPr>
              <a:t>Availability</a:t>
            </a:r>
          </a:p>
          <a:p>
            <a:pPr marL="285750" indent="-285750">
              <a:buFont typeface="Arial" panose="020B0604020202020204" pitchFamily="34" charset="0"/>
              <a:buChar char="•"/>
            </a:pPr>
            <a:r>
              <a:rPr lang="en-US" sz="1300" dirty="0">
                <a:latin typeface="Gotham Rounded Book" pitchFamily="50" charset="0"/>
              </a:rPr>
              <a:t>Nonrepudiation</a:t>
            </a:r>
          </a:p>
          <a:p>
            <a:pPr marL="285750" indent="-285750">
              <a:buFont typeface="Arial" panose="020B0604020202020204" pitchFamily="34" charset="0"/>
              <a:buChar char="•"/>
            </a:pPr>
            <a:r>
              <a:rPr lang="en-US" sz="1300" dirty="0">
                <a:latin typeface="Gotham Rounded Book" pitchFamily="50" charset="0"/>
              </a:rPr>
              <a:t>Authenticity</a:t>
            </a:r>
          </a:p>
          <a:p>
            <a:pPr marL="285750" indent="-285750">
              <a:buFont typeface="Arial" panose="020B0604020202020204" pitchFamily="34" charset="0"/>
              <a:buChar char="•"/>
            </a:pPr>
            <a:endParaRPr lang="en-US" sz="1300" dirty="0">
              <a:latin typeface="Gotham Rounded Book" pitchFamily="50" charset="0"/>
            </a:endParaRPr>
          </a:p>
        </p:txBody>
      </p:sp>
      <p:sp>
        <p:nvSpPr>
          <p:cNvPr id="47" name="Rectangle: Rounded Corners 46">
            <a:extLst>
              <a:ext uri="{FF2B5EF4-FFF2-40B4-BE49-F238E27FC236}">
                <a16:creationId xmlns:a16="http://schemas.microsoft.com/office/drawing/2014/main" id="{FDD4F9B9-363A-4423-8B4C-474AEE17F676}"/>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285B524C-A43F-47A2-BBF0-CC7FE3F7C652}"/>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E36E8FA-3C1F-4E79-A2E8-678A4EFE854F}"/>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8" name="Straight Connector 57">
            <a:extLst>
              <a:ext uri="{FF2B5EF4-FFF2-40B4-BE49-F238E27FC236}">
                <a16:creationId xmlns:a16="http://schemas.microsoft.com/office/drawing/2014/main" id="{2AB0DA82-79AA-4929-B7A2-BFB3D1568804}"/>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69CE0900-8A65-4347-A98C-C5A710F829A1}"/>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A824C39-259F-4A27-855A-647DC8EAB2FB}"/>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1" name="Rectangle: Rounded Corners 60">
            <a:extLst>
              <a:ext uri="{FF2B5EF4-FFF2-40B4-BE49-F238E27FC236}">
                <a16:creationId xmlns:a16="http://schemas.microsoft.com/office/drawing/2014/main" id="{3F706BB7-9EF7-462A-86C7-13BD6C1B4832}"/>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56789275-F411-442A-A2EE-50DC6E2AF6F1}"/>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4A645DAD-58B7-4846-ACCF-8B6EF57CC84A}"/>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4" name="Straight Connector 63">
            <a:extLst>
              <a:ext uri="{FF2B5EF4-FFF2-40B4-BE49-F238E27FC236}">
                <a16:creationId xmlns:a16="http://schemas.microsoft.com/office/drawing/2014/main" id="{113286BA-7AB5-49DA-9A2D-02094BBBB06E}"/>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54CD217F-0E7A-4F9B-AEEB-2F27EC7CA736}"/>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95B7631-CE71-4024-A862-6BE974ADB017}"/>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7" name="Rectangle: Rounded Corners 66">
            <a:extLst>
              <a:ext uri="{FF2B5EF4-FFF2-40B4-BE49-F238E27FC236}">
                <a16:creationId xmlns:a16="http://schemas.microsoft.com/office/drawing/2014/main" id="{709CB145-E63F-4491-B85E-495BD117552D}"/>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4B7F46E-8086-4B8A-AE2D-C0DBA5CA39A9}"/>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9" name="Straight Connector 68">
            <a:extLst>
              <a:ext uri="{FF2B5EF4-FFF2-40B4-BE49-F238E27FC236}">
                <a16:creationId xmlns:a16="http://schemas.microsoft.com/office/drawing/2014/main" id="{9FD1B966-913A-4ED6-992E-B5E5C1B9AA25}"/>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772519A3-A975-4467-AA38-FD63650F26A6}"/>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7159C5C-E584-4549-945C-C45FFD6065C6}"/>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2" name="Rectangle: Rounded Corners 71">
            <a:extLst>
              <a:ext uri="{FF2B5EF4-FFF2-40B4-BE49-F238E27FC236}">
                <a16:creationId xmlns:a16="http://schemas.microsoft.com/office/drawing/2014/main" id="{B1CC6592-31A7-41A7-9546-8E85748043D7}"/>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59A06D74-E3E6-4E09-BAE0-EC2DE40DC779}"/>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4" name="Rectangle 73">
            <a:extLst>
              <a:ext uri="{FF2B5EF4-FFF2-40B4-BE49-F238E27FC236}">
                <a16:creationId xmlns:a16="http://schemas.microsoft.com/office/drawing/2014/main" id="{533A7523-F898-4983-BCEF-48788C9DB6F8}"/>
              </a:ext>
            </a:extLst>
          </p:cNvPr>
          <p:cNvSpPr/>
          <p:nvPr/>
        </p:nvSpPr>
        <p:spPr>
          <a:xfrm>
            <a:off x="2370103" y="1230903"/>
            <a:ext cx="2362581"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8DF6710-7197-45D8-9493-42C745FC2AC2}"/>
              </a:ext>
            </a:extLst>
          </p:cNvPr>
          <p:cNvSpPr/>
          <p:nvPr/>
        </p:nvSpPr>
        <p:spPr>
          <a:xfrm>
            <a:off x="9300492" y="1203778"/>
            <a:ext cx="2458361" cy="11738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5870305-3223-45E9-B447-59020DFC38BE}"/>
              </a:ext>
            </a:extLst>
          </p:cNvPr>
          <p:cNvSpPr/>
          <p:nvPr/>
        </p:nvSpPr>
        <p:spPr>
          <a:xfrm>
            <a:off x="4753456" y="1229514"/>
            <a:ext cx="2257532"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60A6093E-BD3B-498F-8814-8044A565CE41}"/>
              </a:ext>
            </a:extLst>
          </p:cNvPr>
          <p:cNvSpPr/>
          <p:nvPr/>
        </p:nvSpPr>
        <p:spPr>
          <a:xfrm>
            <a:off x="7029220" y="1251873"/>
            <a:ext cx="2234874" cy="4657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0FA09AC-0710-4E42-BD57-520E364B8AC3}"/>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22505DA-2982-48D0-8E42-9E6E4404811B}"/>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4008822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831225" y="3178381"/>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service catalog management </a:t>
            </a:r>
            <a:r>
              <a:rPr lang="en-US" sz="1300" dirty="0">
                <a:latin typeface="Gotham Rounded Book" pitchFamily="50" charset="0"/>
              </a:rPr>
              <a:t>process contains all services available to customers and users. It is usually the only portion of the service portfolio accessible to users</a:t>
            </a:r>
          </a:p>
        </p:txBody>
      </p:sp>
      <p:sp>
        <p:nvSpPr>
          <p:cNvPr id="46" name="Rectangle: Rounded Corners 45">
            <a:extLst>
              <a:ext uri="{FF2B5EF4-FFF2-40B4-BE49-F238E27FC236}">
                <a16:creationId xmlns:a16="http://schemas.microsoft.com/office/drawing/2014/main" id="{FBA97CBB-3CB1-43AA-B0D1-13C575851F44}"/>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4D4CD6DF-FD37-4976-90DA-A2CA6D175F75}"/>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A89AD19-A471-4781-A9D4-B0815C84A958}"/>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7" name="Straight Connector 56">
            <a:extLst>
              <a:ext uri="{FF2B5EF4-FFF2-40B4-BE49-F238E27FC236}">
                <a16:creationId xmlns:a16="http://schemas.microsoft.com/office/drawing/2014/main" id="{D9292437-8400-48B6-9EA4-676EA1C7BED0}"/>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6E29DBC4-D12C-4075-8508-3386AD6F70C3}"/>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6B30DC70-8F18-4A13-B2B7-DA33C874A289}"/>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60" name="Rectangle: Rounded Corners 59">
            <a:extLst>
              <a:ext uri="{FF2B5EF4-FFF2-40B4-BE49-F238E27FC236}">
                <a16:creationId xmlns:a16="http://schemas.microsoft.com/office/drawing/2014/main" id="{1DF96DE1-B76E-4063-B83B-AE090A207AFA}"/>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A29C8B6C-00FE-4DD5-9B2A-BAC21C320174}"/>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2" name="TextBox 61">
            <a:extLst>
              <a:ext uri="{FF2B5EF4-FFF2-40B4-BE49-F238E27FC236}">
                <a16:creationId xmlns:a16="http://schemas.microsoft.com/office/drawing/2014/main" id="{F023BEF4-BE37-4F53-B5A0-B6EC47DD7239}"/>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3" name="Straight Connector 62">
            <a:extLst>
              <a:ext uri="{FF2B5EF4-FFF2-40B4-BE49-F238E27FC236}">
                <a16:creationId xmlns:a16="http://schemas.microsoft.com/office/drawing/2014/main" id="{08B007C8-AF1A-496E-A77F-7E9BA75A0DAE}"/>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C0384AE7-AE4D-4524-BCFC-406815F95063}"/>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67396CF-9C28-4413-B00F-E20E860134D5}"/>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6" name="Rectangle: Rounded Corners 65">
            <a:extLst>
              <a:ext uri="{FF2B5EF4-FFF2-40B4-BE49-F238E27FC236}">
                <a16:creationId xmlns:a16="http://schemas.microsoft.com/office/drawing/2014/main" id="{0CBAE608-CE44-49D5-BF43-ECB78E6591D7}"/>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A689DD29-F381-431C-B1B2-6304EFB95D11}"/>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8" name="Straight Connector 67">
            <a:extLst>
              <a:ext uri="{FF2B5EF4-FFF2-40B4-BE49-F238E27FC236}">
                <a16:creationId xmlns:a16="http://schemas.microsoft.com/office/drawing/2014/main" id="{118B3F88-BFDF-42C3-BE43-086D8FDDD775}"/>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72CFEEA8-DFC1-4DD0-A30F-1C7DD1015969}"/>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076BF1E5-1041-4836-A938-22B03CD9C2F5}"/>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1" name="Rectangle: Rounded Corners 70">
            <a:extLst>
              <a:ext uri="{FF2B5EF4-FFF2-40B4-BE49-F238E27FC236}">
                <a16:creationId xmlns:a16="http://schemas.microsoft.com/office/drawing/2014/main" id="{CED69E08-F787-4807-BB2D-0EA442932871}"/>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6CB6146-6767-45B9-A65C-381AA44CB657}"/>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3" name="Rectangle 72">
            <a:extLst>
              <a:ext uri="{FF2B5EF4-FFF2-40B4-BE49-F238E27FC236}">
                <a16:creationId xmlns:a16="http://schemas.microsoft.com/office/drawing/2014/main" id="{8FEE94CA-6642-4833-B928-996204C11FD8}"/>
              </a:ext>
            </a:extLst>
          </p:cNvPr>
          <p:cNvSpPr/>
          <p:nvPr/>
        </p:nvSpPr>
        <p:spPr>
          <a:xfrm>
            <a:off x="2370103" y="1230903"/>
            <a:ext cx="2362581"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64583EE-B847-4AB3-AE2F-DE48786E1968}"/>
              </a:ext>
            </a:extLst>
          </p:cNvPr>
          <p:cNvSpPr/>
          <p:nvPr/>
        </p:nvSpPr>
        <p:spPr>
          <a:xfrm>
            <a:off x="9398465" y="1750982"/>
            <a:ext cx="2458361" cy="626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BC80EB4-267B-4A46-AB8D-85571BF77C90}"/>
              </a:ext>
            </a:extLst>
          </p:cNvPr>
          <p:cNvSpPr/>
          <p:nvPr/>
        </p:nvSpPr>
        <p:spPr>
          <a:xfrm>
            <a:off x="4753456" y="1229514"/>
            <a:ext cx="2257532"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F4C217F3-A403-4AA5-B1B5-901373423A44}"/>
              </a:ext>
            </a:extLst>
          </p:cNvPr>
          <p:cNvSpPr/>
          <p:nvPr/>
        </p:nvSpPr>
        <p:spPr>
          <a:xfrm>
            <a:off x="7029219" y="1203778"/>
            <a:ext cx="2339089" cy="10527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0125991-3919-4CB9-95F0-6475831B9852}"/>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FEB04C29-7F21-47EB-B515-6A10896D48D7}"/>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1337472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2817629" y="1106297"/>
            <a:ext cx="17993520"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5E2C153-F7F9-4303-B74C-DA8B5F002289}"/>
              </a:ext>
            </a:extLst>
          </p:cNvPr>
          <p:cNvSpPr txBox="1"/>
          <p:nvPr/>
        </p:nvSpPr>
        <p:spPr>
          <a:xfrm>
            <a:off x="897675" y="-3037307"/>
            <a:ext cx="5337544" cy="1082199"/>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Design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Transition</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6" name="TextBox 55">
            <a:extLst>
              <a:ext uri="{FF2B5EF4-FFF2-40B4-BE49-F238E27FC236}">
                <a16:creationId xmlns:a16="http://schemas.microsoft.com/office/drawing/2014/main" id="{65D31CE5-AC8D-4170-8A6B-46E736767741}"/>
              </a:ext>
            </a:extLst>
          </p:cNvPr>
          <p:cNvSpPr txBox="1"/>
          <p:nvPr/>
        </p:nvSpPr>
        <p:spPr>
          <a:xfrm>
            <a:off x="0" y="4482197"/>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Improvement</a:t>
            </a:r>
          </a:p>
        </p:txBody>
      </p:sp>
      <p:sp>
        <p:nvSpPr>
          <p:cNvPr id="48" name="Rectangle: Rounded Corners 47">
            <a:extLst>
              <a:ext uri="{FF2B5EF4-FFF2-40B4-BE49-F238E27FC236}">
                <a16:creationId xmlns:a16="http://schemas.microsoft.com/office/drawing/2014/main" id="{ED1B0C81-384A-4796-A823-D392DE9008AD}"/>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EF80093-D9C1-4BF0-AC20-EFD78296AAB8}"/>
              </a:ext>
            </a:extLst>
          </p:cNvPr>
          <p:cNvSpPr txBox="1"/>
          <p:nvPr/>
        </p:nvSpPr>
        <p:spPr>
          <a:xfrm>
            <a:off x="2831225" y="3130255"/>
            <a:ext cx="5217466" cy="892552"/>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supplier management </a:t>
            </a:r>
            <a:r>
              <a:rPr lang="en-US" sz="1300" dirty="0">
                <a:latin typeface="Gotham Rounded Book" pitchFamily="50" charset="0"/>
              </a:rPr>
              <a:t>deals with obtaining value for money from third party suppliers. It works more with external suppliers than with internal suppliers and consumers</a:t>
            </a:r>
          </a:p>
        </p:txBody>
      </p:sp>
      <p:sp>
        <p:nvSpPr>
          <p:cNvPr id="45" name="Rectangle: Rounded Corners 44">
            <a:extLst>
              <a:ext uri="{FF2B5EF4-FFF2-40B4-BE49-F238E27FC236}">
                <a16:creationId xmlns:a16="http://schemas.microsoft.com/office/drawing/2014/main" id="{7C98157B-555D-49E5-906F-7824D9A64781}"/>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CFE5D2-4F5C-4C74-8FDE-DDE2FEDC384B}"/>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24D1D3F-406E-4E25-AA53-F5D1BF279A7F}"/>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Service Level Management</a:t>
            </a:r>
          </a:p>
        </p:txBody>
      </p:sp>
      <p:cxnSp>
        <p:nvCxnSpPr>
          <p:cNvPr id="50" name="Straight Connector 49">
            <a:extLst>
              <a:ext uri="{FF2B5EF4-FFF2-40B4-BE49-F238E27FC236}">
                <a16:creationId xmlns:a16="http://schemas.microsoft.com/office/drawing/2014/main" id="{7B417C23-91E6-440A-B800-9106D1CDDB7C}"/>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427B7058-0B91-477E-BD3C-828CA6141AD8}"/>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0449BB8-7ADC-43D0-B431-C6685856646E}"/>
              </a:ext>
            </a:extLst>
          </p:cNvPr>
          <p:cNvSpPr txBox="1"/>
          <p:nvPr/>
        </p:nvSpPr>
        <p:spPr>
          <a:xfrm>
            <a:off x="4674552" y="1307221"/>
            <a:ext cx="2332459" cy="292388"/>
          </a:xfrm>
          <a:prstGeom prst="rect">
            <a:avLst/>
          </a:prstGeom>
          <a:noFill/>
        </p:spPr>
        <p:txBody>
          <a:bodyPr wrap="square" rtlCol="0">
            <a:spAutoFit/>
          </a:bodyPr>
          <a:lstStyle/>
          <a:p>
            <a:pPr algn="ctr"/>
            <a:r>
              <a:rPr lang="en-US" sz="1300" dirty="0">
                <a:latin typeface="Gotham Rounded Book" pitchFamily="50" charset="0"/>
              </a:rPr>
              <a:t>Availability Management</a:t>
            </a:r>
          </a:p>
        </p:txBody>
      </p:sp>
      <p:sp>
        <p:nvSpPr>
          <p:cNvPr id="59" name="Rectangle: Rounded Corners 58">
            <a:extLst>
              <a:ext uri="{FF2B5EF4-FFF2-40B4-BE49-F238E27FC236}">
                <a16:creationId xmlns:a16="http://schemas.microsoft.com/office/drawing/2014/main" id="{569DA445-4CF1-42B8-A128-8895C5DE9837}"/>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F21FDDE4-C9B9-4D46-A46D-98A79FEEEA9C}"/>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Capacity </a:t>
            </a:r>
            <a:br>
              <a:rPr lang="en-US" sz="1300" dirty="0">
                <a:latin typeface="Gotham Rounded Book" pitchFamily="50" charset="0"/>
              </a:rPr>
            </a:br>
            <a:r>
              <a:rPr lang="en-US" sz="1300" dirty="0">
                <a:latin typeface="Gotham Rounded Book" pitchFamily="50" charset="0"/>
              </a:rPr>
              <a:t>Management</a:t>
            </a:r>
          </a:p>
        </p:txBody>
      </p:sp>
      <p:sp>
        <p:nvSpPr>
          <p:cNvPr id="61" name="TextBox 60">
            <a:extLst>
              <a:ext uri="{FF2B5EF4-FFF2-40B4-BE49-F238E27FC236}">
                <a16:creationId xmlns:a16="http://schemas.microsoft.com/office/drawing/2014/main" id="{862A89BF-200C-4502-B3B1-0AF69C5B5D3B}"/>
              </a:ext>
            </a:extLst>
          </p:cNvPr>
          <p:cNvSpPr txBox="1"/>
          <p:nvPr/>
        </p:nvSpPr>
        <p:spPr>
          <a:xfrm>
            <a:off x="2427426" y="1323257"/>
            <a:ext cx="2120417" cy="292388"/>
          </a:xfrm>
          <a:prstGeom prst="rect">
            <a:avLst/>
          </a:prstGeom>
          <a:noFill/>
        </p:spPr>
        <p:txBody>
          <a:bodyPr wrap="square" rtlCol="0">
            <a:spAutoFit/>
          </a:bodyPr>
          <a:lstStyle/>
          <a:p>
            <a:pPr algn="ctr"/>
            <a:r>
              <a:rPr lang="en-US" sz="1300" dirty="0">
                <a:latin typeface="Gotham Rounded Book" pitchFamily="50" charset="0"/>
              </a:rPr>
              <a:t>Design Coordination</a:t>
            </a:r>
          </a:p>
        </p:txBody>
      </p:sp>
      <p:cxnSp>
        <p:nvCxnSpPr>
          <p:cNvPr id="62" name="Straight Connector 61">
            <a:extLst>
              <a:ext uri="{FF2B5EF4-FFF2-40B4-BE49-F238E27FC236}">
                <a16:creationId xmlns:a16="http://schemas.microsoft.com/office/drawing/2014/main" id="{52F78505-8F77-48A8-8F16-D3691D8294D1}"/>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Rectangle: Rounded Corners 62">
            <a:extLst>
              <a:ext uri="{FF2B5EF4-FFF2-40B4-BE49-F238E27FC236}">
                <a16:creationId xmlns:a16="http://schemas.microsoft.com/office/drawing/2014/main" id="{5347B85A-14C5-4C08-86B1-AC0601A07E5A}"/>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BD71F86F-46BA-4767-9D57-05E6A4C8244C}"/>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IT Service Continuity Management</a:t>
            </a:r>
          </a:p>
        </p:txBody>
      </p:sp>
      <p:sp>
        <p:nvSpPr>
          <p:cNvPr id="65" name="Rectangle: Rounded Corners 64">
            <a:extLst>
              <a:ext uri="{FF2B5EF4-FFF2-40B4-BE49-F238E27FC236}">
                <a16:creationId xmlns:a16="http://schemas.microsoft.com/office/drawing/2014/main" id="{145F7052-B1D8-4E02-80E5-32F79DF6BF79}"/>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21B3200-113B-49FD-8457-B4C2824C1364}"/>
              </a:ext>
            </a:extLst>
          </p:cNvPr>
          <p:cNvSpPr txBox="1"/>
          <p:nvPr/>
        </p:nvSpPr>
        <p:spPr>
          <a:xfrm>
            <a:off x="7133779" y="1767214"/>
            <a:ext cx="2120417" cy="492443"/>
          </a:xfrm>
          <a:prstGeom prst="rect">
            <a:avLst/>
          </a:prstGeom>
          <a:noFill/>
        </p:spPr>
        <p:txBody>
          <a:bodyPr wrap="square" rtlCol="0">
            <a:spAutoFit/>
          </a:bodyPr>
          <a:lstStyle/>
          <a:p>
            <a:pPr algn="ctr"/>
            <a:r>
              <a:rPr lang="en-US" sz="1300" dirty="0">
                <a:latin typeface="Gotham Rounded Book" pitchFamily="50" charset="0"/>
              </a:rPr>
              <a:t>Information Security Management </a:t>
            </a:r>
          </a:p>
        </p:txBody>
      </p:sp>
      <p:cxnSp>
        <p:nvCxnSpPr>
          <p:cNvPr id="67" name="Straight Connector 66">
            <a:extLst>
              <a:ext uri="{FF2B5EF4-FFF2-40B4-BE49-F238E27FC236}">
                <a16:creationId xmlns:a16="http://schemas.microsoft.com/office/drawing/2014/main" id="{E75993B8-E0E2-4878-BA0D-F0BDCB79840C}"/>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C6011476-585D-4248-A262-58ABDAC662D2}"/>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4C26E28-D6CA-4E9D-8859-E78962380410}"/>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Service Catalogue Management</a:t>
            </a:r>
          </a:p>
        </p:txBody>
      </p:sp>
      <p:sp>
        <p:nvSpPr>
          <p:cNvPr id="70" name="Rectangle: Rounded Corners 69">
            <a:extLst>
              <a:ext uri="{FF2B5EF4-FFF2-40B4-BE49-F238E27FC236}">
                <a16:creationId xmlns:a16="http://schemas.microsoft.com/office/drawing/2014/main" id="{1767D933-E622-4972-807B-77A5B527D1FA}"/>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BC3BFB0-1602-45FC-8C6D-0DD01F6FFCC0}"/>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Supplier </a:t>
            </a:r>
            <a:br>
              <a:rPr lang="en-US" sz="1300" dirty="0">
                <a:latin typeface="Gotham Rounded Book" pitchFamily="50" charset="0"/>
              </a:rPr>
            </a:br>
            <a:r>
              <a:rPr lang="en-US" sz="1300" dirty="0">
                <a:latin typeface="Gotham Rounded Book" pitchFamily="50" charset="0"/>
              </a:rPr>
              <a:t>Management</a:t>
            </a:r>
          </a:p>
        </p:txBody>
      </p:sp>
      <p:sp>
        <p:nvSpPr>
          <p:cNvPr id="72" name="Rectangle 71">
            <a:extLst>
              <a:ext uri="{FF2B5EF4-FFF2-40B4-BE49-F238E27FC236}">
                <a16:creationId xmlns:a16="http://schemas.microsoft.com/office/drawing/2014/main" id="{60EA0EEC-C33C-4731-8B6D-B5C66BF9D05D}"/>
              </a:ext>
            </a:extLst>
          </p:cNvPr>
          <p:cNvSpPr/>
          <p:nvPr/>
        </p:nvSpPr>
        <p:spPr>
          <a:xfrm>
            <a:off x="9398465" y="1179479"/>
            <a:ext cx="2458361" cy="626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540FC64-FE3C-450D-AD83-B9E2AF5B88C6}"/>
              </a:ext>
            </a:extLst>
          </p:cNvPr>
          <p:cNvSpPr/>
          <p:nvPr/>
        </p:nvSpPr>
        <p:spPr>
          <a:xfrm>
            <a:off x="2402455" y="1229514"/>
            <a:ext cx="4608533" cy="104805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A4557D3E-2551-4E63-B86A-054B37A6FAF2}"/>
              </a:ext>
            </a:extLst>
          </p:cNvPr>
          <p:cNvSpPr/>
          <p:nvPr/>
        </p:nvSpPr>
        <p:spPr>
          <a:xfrm>
            <a:off x="7029219" y="1203778"/>
            <a:ext cx="2339089" cy="10527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E18ADC5-533B-47FF-886D-97A052B4CD39}"/>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CCE8F51-9B8C-42A0-A204-44BAEA85C8DE}"/>
              </a:ext>
            </a:extLst>
          </p:cNvPr>
          <p:cNvSpPr txBox="1"/>
          <p:nvPr/>
        </p:nvSpPr>
        <p:spPr>
          <a:xfrm>
            <a:off x="50926" y="1094002"/>
            <a:ext cx="592022" cy="369332"/>
          </a:xfrm>
          <a:prstGeom prst="rect">
            <a:avLst/>
          </a:prstGeom>
          <a:noFill/>
        </p:spPr>
        <p:txBody>
          <a:bodyPr wrap="none" rtlCol="0">
            <a:spAutoFit/>
          </a:bodyPr>
          <a:lstStyle/>
          <a:p>
            <a:r>
              <a:rPr lang="en-US" dirty="0">
                <a:latin typeface="Gotham Rounded Bold" pitchFamily="50" charset="0"/>
              </a:rPr>
              <a:t>2/5</a:t>
            </a:r>
          </a:p>
        </p:txBody>
      </p:sp>
    </p:spTree>
    <p:extLst>
      <p:ext uri="{BB962C8B-B14F-4D97-AF65-F5344CB8AC3E}">
        <p14:creationId xmlns:p14="http://schemas.microsoft.com/office/powerpoint/2010/main" val="350881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ITIL?</a:t>
            </a:r>
          </a:p>
        </p:txBody>
      </p:sp>
      <p:sp>
        <p:nvSpPr>
          <p:cNvPr id="6" name="Rectangle: Rounded Corners 5">
            <a:extLst>
              <a:ext uri="{FF2B5EF4-FFF2-40B4-BE49-F238E27FC236}">
                <a16:creationId xmlns:a16="http://schemas.microsoft.com/office/drawing/2014/main" id="{372A82C5-DE6A-46EF-AAA3-321B7B1B3C79}"/>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DBB331-4EFD-4B3A-BD8A-3601C782C5C7}"/>
              </a:ext>
            </a:extLst>
          </p:cNvPr>
          <p:cNvSpPr txBox="1"/>
          <p:nvPr/>
        </p:nvSpPr>
        <p:spPr>
          <a:xfrm>
            <a:off x="1237401" y="1708317"/>
            <a:ext cx="9716252" cy="553998"/>
          </a:xfrm>
          <a:prstGeom prst="rect">
            <a:avLst/>
          </a:prstGeom>
          <a:noFill/>
        </p:spPr>
        <p:txBody>
          <a:bodyPr wrap="square" rtlCol="0">
            <a:spAutoFit/>
          </a:bodyPr>
          <a:lstStyle/>
          <a:p>
            <a:pPr algn="ctr"/>
            <a:r>
              <a:rPr lang="en-US" sz="1500" dirty="0">
                <a:latin typeface="Gotham Rounded Book" pitchFamily="50" charset="0"/>
              </a:rPr>
              <a:t>ITIL is a list of volumes that describe a framework for the best practices to deliver IT services. These practices are drawn from the private and public sectors worldwide. ITIL has the following benefits: </a:t>
            </a:r>
          </a:p>
        </p:txBody>
      </p:sp>
      <p:sp>
        <p:nvSpPr>
          <p:cNvPr id="10" name="Oval 9">
            <a:extLst>
              <a:ext uri="{FF2B5EF4-FFF2-40B4-BE49-F238E27FC236}">
                <a16:creationId xmlns:a16="http://schemas.microsoft.com/office/drawing/2014/main" id="{C8F6117A-8B49-40F0-99B8-E2E5B2B903F4}"/>
              </a:ext>
            </a:extLst>
          </p:cNvPr>
          <p:cNvSpPr/>
          <p:nvPr/>
        </p:nvSpPr>
        <p:spPr>
          <a:xfrm>
            <a:off x="892060" y="3285566"/>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A4A560B-880E-4310-BAC8-35B7A8178FA4}"/>
              </a:ext>
            </a:extLst>
          </p:cNvPr>
          <p:cNvSpPr/>
          <p:nvPr/>
        </p:nvSpPr>
        <p:spPr>
          <a:xfrm>
            <a:off x="3788988" y="3281163"/>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BAA636-5F81-42D8-B826-E2BC28A5E289}"/>
              </a:ext>
            </a:extLst>
          </p:cNvPr>
          <p:cNvSpPr/>
          <p:nvPr/>
        </p:nvSpPr>
        <p:spPr>
          <a:xfrm>
            <a:off x="6685916" y="3261346"/>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D09251-DB4E-4F85-8E64-0C00DE822179}"/>
              </a:ext>
            </a:extLst>
          </p:cNvPr>
          <p:cNvSpPr/>
          <p:nvPr/>
        </p:nvSpPr>
        <p:spPr>
          <a:xfrm>
            <a:off x="9582844" y="3261346"/>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4B3C2B2-397C-4464-82B3-0EBED5D3AC69}"/>
              </a:ext>
            </a:extLst>
          </p:cNvPr>
          <p:cNvSpPr/>
          <p:nvPr/>
        </p:nvSpPr>
        <p:spPr>
          <a:xfrm>
            <a:off x="803407" y="5317035"/>
            <a:ext cx="200948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65EC9B3-6E20-489F-9F00-459CEDF6DAAB}"/>
              </a:ext>
            </a:extLst>
          </p:cNvPr>
          <p:cNvSpPr txBox="1"/>
          <p:nvPr/>
        </p:nvSpPr>
        <p:spPr>
          <a:xfrm>
            <a:off x="846522" y="5492980"/>
            <a:ext cx="1922309" cy="242798"/>
          </a:xfrm>
          <a:prstGeom prst="rect">
            <a:avLst/>
          </a:prstGeom>
          <a:noFill/>
        </p:spPr>
        <p:txBody>
          <a:bodyPr wrap="square" rtlCol="0">
            <a:spAutoFit/>
          </a:bodyPr>
          <a:lstStyle/>
          <a:p>
            <a:pPr algn="ctr"/>
            <a:r>
              <a:rPr lang="en-US" sz="1500" dirty="0">
                <a:latin typeface="Gotham Rounded Book" pitchFamily="50" charset="0"/>
              </a:rPr>
              <a:t>Reduced IT costs</a:t>
            </a:r>
          </a:p>
        </p:txBody>
      </p:sp>
      <p:sp>
        <p:nvSpPr>
          <p:cNvPr id="19" name="Rectangle: Rounded Corners 18">
            <a:extLst>
              <a:ext uri="{FF2B5EF4-FFF2-40B4-BE49-F238E27FC236}">
                <a16:creationId xmlns:a16="http://schemas.microsoft.com/office/drawing/2014/main" id="{83A42F4B-9E61-4715-8D1C-F412949AA9A9}"/>
              </a:ext>
            </a:extLst>
          </p:cNvPr>
          <p:cNvSpPr/>
          <p:nvPr/>
        </p:nvSpPr>
        <p:spPr>
          <a:xfrm>
            <a:off x="3660235" y="5294894"/>
            <a:ext cx="200948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D122B51-F3BB-4207-8541-BF93BB90FC6E}"/>
              </a:ext>
            </a:extLst>
          </p:cNvPr>
          <p:cNvSpPr txBox="1"/>
          <p:nvPr/>
        </p:nvSpPr>
        <p:spPr>
          <a:xfrm>
            <a:off x="3703350" y="5363265"/>
            <a:ext cx="1922309" cy="553998"/>
          </a:xfrm>
          <a:prstGeom prst="rect">
            <a:avLst/>
          </a:prstGeom>
          <a:noFill/>
        </p:spPr>
        <p:txBody>
          <a:bodyPr wrap="square" rtlCol="0">
            <a:spAutoFit/>
          </a:bodyPr>
          <a:lstStyle/>
          <a:p>
            <a:pPr algn="ctr"/>
            <a:r>
              <a:rPr lang="en-US" sz="1500" dirty="0">
                <a:latin typeface="Gotham Rounded Book" pitchFamily="50" charset="0"/>
              </a:rPr>
              <a:t>Improved IT services</a:t>
            </a:r>
          </a:p>
        </p:txBody>
      </p:sp>
      <p:sp>
        <p:nvSpPr>
          <p:cNvPr id="21" name="Rectangle: Rounded Corners 20">
            <a:extLst>
              <a:ext uri="{FF2B5EF4-FFF2-40B4-BE49-F238E27FC236}">
                <a16:creationId xmlns:a16="http://schemas.microsoft.com/office/drawing/2014/main" id="{1C6021FE-168D-4574-B2CB-AEC7EBEEA8F1}"/>
              </a:ext>
            </a:extLst>
          </p:cNvPr>
          <p:cNvSpPr/>
          <p:nvPr/>
        </p:nvSpPr>
        <p:spPr>
          <a:xfrm>
            <a:off x="6636059" y="5272571"/>
            <a:ext cx="182680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C11505-BF62-46B1-B3BC-181A7131B017}"/>
              </a:ext>
            </a:extLst>
          </p:cNvPr>
          <p:cNvSpPr txBox="1"/>
          <p:nvPr/>
        </p:nvSpPr>
        <p:spPr>
          <a:xfrm>
            <a:off x="6587834" y="5233182"/>
            <a:ext cx="1922309" cy="713482"/>
          </a:xfrm>
          <a:prstGeom prst="rect">
            <a:avLst/>
          </a:prstGeom>
          <a:noFill/>
        </p:spPr>
        <p:txBody>
          <a:bodyPr wrap="square" rtlCol="0">
            <a:spAutoFit/>
          </a:bodyPr>
          <a:lstStyle/>
          <a:p>
            <a:pPr algn="ctr"/>
            <a:r>
              <a:rPr lang="en-US" sz="1500" dirty="0">
                <a:latin typeface="Gotham Rounded Book" pitchFamily="50" charset="0"/>
              </a:rPr>
              <a:t>Improved customer satisfaction</a:t>
            </a:r>
          </a:p>
        </p:txBody>
      </p:sp>
      <p:sp>
        <p:nvSpPr>
          <p:cNvPr id="23" name="Rectangle: Rounded Corners 22">
            <a:extLst>
              <a:ext uri="{FF2B5EF4-FFF2-40B4-BE49-F238E27FC236}">
                <a16:creationId xmlns:a16="http://schemas.microsoft.com/office/drawing/2014/main" id="{9ADF2E63-4973-4E8C-802B-418A73B31CBD}"/>
              </a:ext>
            </a:extLst>
          </p:cNvPr>
          <p:cNvSpPr/>
          <p:nvPr/>
        </p:nvSpPr>
        <p:spPr>
          <a:xfrm>
            <a:off x="9427933" y="5274650"/>
            <a:ext cx="200948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A742AB2-3F19-46D8-BE03-EB9EDA1954B9}"/>
              </a:ext>
            </a:extLst>
          </p:cNvPr>
          <p:cNvSpPr txBox="1"/>
          <p:nvPr/>
        </p:nvSpPr>
        <p:spPr>
          <a:xfrm>
            <a:off x="9471048" y="5343021"/>
            <a:ext cx="1922309" cy="553998"/>
          </a:xfrm>
          <a:prstGeom prst="rect">
            <a:avLst/>
          </a:prstGeom>
          <a:noFill/>
        </p:spPr>
        <p:txBody>
          <a:bodyPr wrap="square" rtlCol="0">
            <a:spAutoFit/>
          </a:bodyPr>
          <a:lstStyle/>
          <a:p>
            <a:pPr algn="ctr"/>
            <a:r>
              <a:rPr lang="en-US" sz="1500" dirty="0">
                <a:latin typeface="Gotham Rounded Book" pitchFamily="50" charset="0"/>
              </a:rPr>
              <a:t>Standards and guidance</a:t>
            </a:r>
          </a:p>
        </p:txBody>
      </p:sp>
      <p:pic>
        <p:nvPicPr>
          <p:cNvPr id="8" name="Picture 7" descr="A close up of a logo&#10;&#10;Description automatically generated">
            <a:extLst>
              <a:ext uri="{FF2B5EF4-FFF2-40B4-BE49-F238E27FC236}">
                <a16:creationId xmlns:a16="http://schemas.microsoft.com/office/drawing/2014/main" id="{C280FE12-19FA-453D-827A-6B8F013CB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003" y="3628365"/>
            <a:ext cx="964729" cy="964729"/>
          </a:xfrm>
          <a:prstGeom prst="rect">
            <a:avLst/>
          </a:prstGeom>
        </p:spPr>
      </p:pic>
      <p:pic>
        <p:nvPicPr>
          <p:cNvPr id="16" name="Picture 15" descr="A picture containing text, graphics&#10;&#10;Description automatically generated">
            <a:extLst>
              <a:ext uri="{FF2B5EF4-FFF2-40B4-BE49-F238E27FC236}">
                <a16:creationId xmlns:a16="http://schemas.microsoft.com/office/drawing/2014/main" id="{130FE79D-923B-4777-AACD-AE7020278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703" y="3542950"/>
            <a:ext cx="1132187" cy="1132187"/>
          </a:xfrm>
          <a:prstGeom prst="rect">
            <a:avLst/>
          </a:prstGeom>
        </p:spPr>
      </p:pic>
      <p:pic>
        <p:nvPicPr>
          <p:cNvPr id="27" name="Picture 26" descr="A close up of a logo&#10;&#10;Description automatically generated">
            <a:extLst>
              <a:ext uri="{FF2B5EF4-FFF2-40B4-BE49-F238E27FC236}">
                <a16:creationId xmlns:a16="http://schemas.microsoft.com/office/drawing/2014/main" id="{100F2C42-D1E6-4ADB-A375-087B97991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903" y="3555036"/>
            <a:ext cx="1061202" cy="1061202"/>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04C270DE-CA36-48BA-AC39-95D8F19934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8223" y="3496282"/>
            <a:ext cx="1059833" cy="1059833"/>
          </a:xfrm>
          <a:prstGeom prst="rect">
            <a:avLst/>
          </a:prstGeom>
        </p:spPr>
      </p:pic>
    </p:spTree>
    <p:extLst>
      <p:ext uri="{BB962C8B-B14F-4D97-AF65-F5344CB8AC3E}">
        <p14:creationId xmlns:p14="http://schemas.microsoft.com/office/powerpoint/2010/main" val="1688186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B24EEC1-1B06-437D-ADEA-7F335DAA5969}"/>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77323A40-68C2-41F0-9D8A-528388AFA254}"/>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93CAFA2-2CBF-40F4-A8C1-D5EE7F32176C}"/>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29" name="Straight Connector 28">
            <a:extLst>
              <a:ext uri="{FF2B5EF4-FFF2-40B4-BE49-F238E27FC236}">
                <a16:creationId xmlns:a16="http://schemas.microsoft.com/office/drawing/2014/main" id="{DB1BCDAF-EDDE-4CBE-A603-B3D2D2C7F9CC}"/>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7A78F70A-6987-4944-AAA7-097E808629CD}"/>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5544BE4-B7B5-4CCE-BBBA-856BF8F6A399}"/>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32" name="Rectangle: Rounded Corners 31">
            <a:extLst>
              <a:ext uri="{FF2B5EF4-FFF2-40B4-BE49-F238E27FC236}">
                <a16:creationId xmlns:a16="http://schemas.microsoft.com/office/drawing/2014/main" id="{80E07A21-4609-4BAF-ADD3-D88DFB8E0E13}"/>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8F12C8AF-46FC-4738-A7C7-92809AEF6C81}"/>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52" name="TextBox 51">
            <a:extLst>
              <a:ext uri="{FF2B5EF4-FFF2-40B4-BE49-F238E27FC236}">
                <a16:creationId xmlns:a16="http://schemas.microsoft.com/office/drawing/2014/main" id="{ABE467A1-87EF-442E-9ACC-50BDD7BE904A}"/>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cxnSp>
        <p:nvCxnSpPr>
          <p:cNvPr id="34" name="Straight Connector 33">
            <a:extLst>
              <a:ext uri="{FF2B5EF4-FFF2-40B4-BE49-F238E27FC236}">
                <a16:creationId xmlns:a16="http://schemas.microsoft.com/office/drawing/2014/main" id="{908C912D-8DAE-4A07-8FAA-43A9B4E9E2F9}"/>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AF26FB21-9D8C-4487-BF4B-6D13D1444008}"/>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EFDDC3E-6897-4609-8981-6E515B9DB8A8}"/>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6B9EAD7-3788-40E9-AB28-08D3A1567246}"/>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39" name="Straight Connector 38">
            <a:extLst>
              <a:ext uri="{FF2B5EF4-FFF2-40B4-BE49-F238E27FC236}">
                <a16:creationId xmlns:a16="http://schemas.microsoft.com/office/drawing/2014/main" id="{A1F9E80C-0766-4270-8838-D9B5A4237E9B}"/>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4FA3071-07E9-4EA6-BA65-118E0D901DD4}"/>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1570A6F-43F7-40AF-8FEE-C9EC158F6C7F}"/>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46" name="Rectangle: Rounded Corners 45">
            <a:extLst>
              <a:ext uri="{FF2B5EF4-FFF2-40B4-BE49-F238E27FC236}">
                <a16:creationId xmlns:a16="http://schemas.microsoft.com/office/drawing/2014/main" id="{CDD2189B-AD6E-4A8C-B8C6-2BC56A10DCD2}"/>
              </a:ext>
            </a:extLst>
          </p:cNvPr>
          <p:cNvSpPr/>
          <p:nvPr/>
        </p:nvSpPr>
        <p:spPr>
          <a:xfrm>
            <a:off x="4221631" y="3944525"/>
            <a:ext cx="5788640" cy="1684014"/>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716436C9-6AF4-47C5-84AD-C9D5DE25175B}"/>
              </a:ext>
            </a:extLst>
          </p:cNvPr>
          <p:cNvSpPr txBox="1"/>
          <p:nvPr/>
        </p:nvSpPr>
        <p:spPr>
          <a:xfrm>
            <a:off x="4475134" y="4324214"/>
            <a:ext cx="5217466" cy="892552"/>
          </a:xfrm>
          <a:prstGeom prst="rect">
            <a:avLst/>
          </a:prstGeom>
          <a:noFill/>
        </p:spPr>
        <p:txBody>
          <a:bodyPr wrap="square" rtlCol="0">
            <a:spAutoFit/>
          </a:bodyPr>
          <a:lstStyle/>
          <a:p>
            <a:pPr algn="ctr"/>
            <a:r>
              <a:rPr lang="en-US" sz="1300" dirty="0">
                <a:latin typeface="Gotham Rounded Book" pitchFamily="50" charset="0"/>
              </a:rPr>
              <a:t>The </a:t>
            </a:r>
            <a:r>
              <a:rPr lang="en-US" sz="1300" b="1" dirty="0">
                <a:latin typeface="Gotham Rounded Book" pitchFamily="50" charset="0"/>
              </a:rPr>
              <a:t>Service Transition </a:t>
            </a:r>
            <a:r>
              <a:rPr lang="en-US" sz="1300" dirty="0">
                <a:latin typeface="Gotham Rounded Book" pitchFamily="50" charset="0"/>
              </a:rPr>
              <a:t>stage of service transition enables the building and deploying of IT services, while making sure the changes to the services and service management processes are taking place in a coordinated manner</a:t>
            </a:r>
          </a:p>
        </p:txBody>
      </p:sp>
      <p:sp>
        <p:nvSpPr>
          <p:cNvPr id="44" name="TextBox 43">
            <a:extLst>
              <a:ext uri="{FF2B5EF4-FFF2-40B4-BE49-F238E27FC236}">
                <a16:creationId xmlns:a16="http://schemas.microsoft.com/office/drawing/2014/main" id="{A4B02B6B-83D2-40D7-A8E6-2A406253F95B}"/>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48" name="Rectangle 47">
            <a:extLst>
              <a:ext uri="{FF2B5EF4-FFF2-40B4-BE49-F238E27FC236}">
                <a16:creationId xmlns:a16="http://schemas.microsoft.com/office/drawing/2014/main" id="{4D617A93-0AB0-46A6-A4C6-9A5838EFE9A1}"/>
              </a:ext>
            </a:extLst>
          </p:cNvPr>
          <p:cNvSpPr/>
          <p:nvPr/>
        </p:nvSpPr>
        <p:spPr>
          <a:xfrm>
            <a:off x="2430110" y="1216211"/>
            <a:ext cx="9289670"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79FE5A2-903B-4079-950C-1A2EBF3170FA}"/>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7C8E95F0-F320-4EE3-8C89-7D245F8D4498}"/>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443947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F098BC4-41B4-4D42-8B0F-451DACC3209F}"/>
              </a:ext>
            </a:extLst>
          </p:cNvPr>
          <p:cNvSpPr txBox="1"/>
          <p:nvPr/>
        </p:nvSpPr>
        <p:spPr>
          <a:xfrm>
            <a:off x="2799141" y="3176659"/>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transition planning and support </a:t>
            </a:r>
            <a:r>
              <a:rPr lang="en-US" sz="1300" dirty="0">
                <a:latin typeface="Gotham Rounded Book" pitchFamily="50" charset="0"/>
              </a:rPr>
              <a:t>process plans and coordinates the use of resources to deploy a major release within the time, time and quality predicted</a:t>
            </a:r>
          </a:p>
        </p:txBody>
      </p:sp>
      <p:sp>
        <p:nvSpPr>
          <p:cNvPr id="46" name="Rectangle: Rounded Corners 45">
            <a:extLst>
              <a:ext uri="{FF2B5EF4-FFF2-40B4-BE49-F238E27FC236}">
                <a16:creationId xmlns:a16="http://schemas.microsoft.com/office/drawing/2014/main" id="{E81F1EC5-0FD4-4260-82E5-F4E8EA7007EF}"/>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8841CE8-0EB3-40DD-B942-A29BEF5E28F2}"/>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51A370F-BA64-4045-BDD9-2BA23879B695}"/>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49" name="Straight Connector 48">
            <a:extLst>
              <a:ext uri="{FF2B5EF4-FFF2-40B4-BE49-F238E27FC236}">
                <a16:creationId xmlns:a16="http://schemas.microsoft.com/office/drawing/2014/main" id="{BDFBF3D0-047D-42FC-A3E2-F0E858B7408A}"/>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9BC629AF-25D8-46A7-AD7B-4C44EA5FD3EE}"/>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EAFF45A-24E3-47CC-AE1B-941A0065C56B}"/>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56" name="Rectangle: Rounded Corners 55">
            <a:extLst>
              <a:ext uri="{FF2B5EF4-FFF2-40B4-BE49-F238E27FC236}">
                <a16:creationId xmlns:a16="http://schemas.microsoft.com/office/drawing/2014/main" id="{C65270B3-E8D5-4E5B-A1A3-EDC8EF10EB35}"/>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C410886D-3CB7-4A74-9138-2AD35E9707FE}"/>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58" name="TextBox 57">
            <a:extLst>
              <a:ext uri="{FF2B5EF4-FFF2-40B4-BE49-F238E27FC236}">
                <a16:creationId xmlns:a16="http://schemas.microsoft.com/office/drawing/2014/main" id="{3135BF9A-C7EE-4D47-B29E-5A66E9381591}"/>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59" name="Straight Connector 58">
            <a:extLst>
              <a:ext uri="{FF2B5EF4-FFF2-40B4-BE49-F238E27FC236}">
                <a16:creationId xmlns:a16="http://schemas.microsoft.com/office/drawing/2014/main" id="{8C2F4057-95FC-4736-A10F-A019FEB5123D}"/>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A4083A0F-C40A-465F-B23A-48C72AB90B01}"/>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031DB8B3-3702-4FE7-BC6A-7107A2347D36}"/>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8F17A8BA-D9F4-4567-B3F3-A1851354CFBA}"/>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3" name="Straight Connector 62">
            <a:extLst>
              <a:ext uri="{FF2B5EF4-FFF2-40B4-BE49-F238E27FC236}">
                <a16:creationId xmlns:a16="http://schemas.microsoft.com/office/drawing/2014/main" id="{1B79A429-3805-4502-AFF5-13DBE8FC515D}"/>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691E2C9D-5057-4841-90C1-1F00E0281FAC}"/>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1EFC63D-DCA3-4964-A8FC-E8E9E4898E1A}"/>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66" name="TextBox 65">
            <a:extLst>
              <a:ext uri="{FF2B5EF4-FFF2-40B4-BE49-F238E27FC236}">
                <a16:creationId xmlns:a16="http://schemas.microsoft.com/office/drawing/2014/main" id="{CA327FD0-F8CA-4444-826F-FB39055E1DBA}"/>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67" name="Rectangle 66">
            <a:extLst>
              <a:ext uri="{FF2B5EF4-FFF2-40B4-BE49-F238E27FC236}">
                <a16:creationId xmlns:a16="http://schemas.microsoft.com/office/drawing/2014/main" id="{1524B779-2152-40C6-9AFD-5EBCCFABB8A8}"/>
              </a:ext>
            </a:extLst>
          </p:cNvPr>
          <p:cNvSpPr/>
          <p:nvPr/>
        </p:nvSpPr>
        <p:spPr>
          <a:xfrm>
            <a:off x="4619504" y="1216211"/>
            <a:ext cx="7100275"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65B5A8A-D21C-4EBF-9407-8A50D8531C14}"/>
              </a:ext>
            </a:extLst>
          </p:cNvPr>
          <p:cNvSpPr/>
          <p:nvPr/>
        </p:nvSpPr>
        <p:spPr>
          <a:xfrm>
            <a:off x="2368226" y="1829521"/>
            <a:ext cx="2242972" cy="5313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AC4AACD-55E4-4A3B-BE68-83A13AA063E7}"/>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CA54B22-DA44-4782-A213-72EF4DFEDFB8}"/>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1276994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F098BC4-41B4-4D42-8B0F-451DACC3209F}"/>
              </a:ext>
            </a:extLst>
          </p:cNvPr>
          <p:cNvSpPr txBox="1"/>
          <p:nvPr/>
        </p:nvSpPr>
        <p:spPr>
          <a:xfrm>
            <a:off x="2799141" y="3226507"/>
            <a:ext cx="5217466" cy="692497"/>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asset and configuration management </a:t>
            </a:r>
            <a:r>
              <a:rPr lang="en-US" sz="1300" dirty="0">
                <a:latin typeface="Gotham Rounded Book" pitchFamily="50" charset="0"/>
              </a:rPr>
              <a:t>maintains information about the configuration items required to deliver an IT service, including their relationships</a:t>
            </a:r>
          </a:p>
        </p:txBody>
      </p:sp>
      <p:sp>
        <p:nvSpPr>
          <p:cNvPr id="70" name="Rectangle: Rounded Corners 69">
            <a:extLst>
              <a:ext uri="{FF2B5EF4-FFF2-40B4-BE49-F238E27FC236}">
                <a16:creationId xmlns:a16="http://schemas.microsoft.com/office/drawing/2014/main" id="{366E8A05-9510-4E24-BAA1-8BEA0F0E36F1}"/>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6A7EEFB-1184-46FD-B8C9-DBDFC5E0BAF2}"/>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2141B45F-FA49-4B2F-9C7B-4F83B0DC5462}"/>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73" name="Straight Connector 72">
            <a:extLst>
              <a:ext uri="{FF2B5EF4-FFF2-40B4-BE49-F238E27FC236}">
                <a16:creationId xmlns:a16="http://schemas.microsoft.com/office/drawing/2014/main" id="{CA6CC863-45E6-42BB-A327-7F017B553597}"/>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4" name="Rectangle: Rounded Corners 73">
            <a:extLst>
              <a:ext uri="{FF2B5EF4-FFF2-40B4-BE49-F238E27FC236}">
                <a16:creationId xmlns:a16="http://schemas.microsoft.com/office/drawing/2014/main" id="{EA58682A-8DA8-4E66-9ACC-A67CCE860793}"/>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99A76DE9-D6F6-4214-8EEF-2B39A23947E5}"/>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76" name="Rectangle: Rounded Corners 75">
            <a:extLst>
              <a:ext uri="{FF2B5EF4-FFF2-40B4-BE49-F238E27FC236}">
                <a16:creationId xmlns:a16="http://schemas.microsoft.com/office/drawing/2014/main" id="{9F4DED78-68CE-4030-A428-E8829F17EE59}"/>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1BBC12D1-DFDF-4FBB-99C2-22413BFDCCFC}"/>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78" name="TextBox 77">
            <a:extLst>
              <a:ext uri="{FF2B5EF4-FFF2-40B4-BE49-F238E27FC236}">
                <a16:creationId xmlns:a16="http://schemas.microsoft.com/office/drawing/2014/main" id="{86102350-AE3D-450D-A495-71385F9E92BA}"/>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79" name="Straight Connector 78">
            <a:extLst>
              <a:ext uri="{FF2B5EF4-FFF2-40B4-BE49-F238E27FC236}">
                <a16:creationId xmlns:a16="http://schemas.microsoft.com/office/drawing/2014/main" id="{22708745-9CF5-452A-93D9-B131DD8CC1D0}"/>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B3246BB2-F631-4025-AC51-04DFEA0B9B73}"/>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093963C9-C591-47D1-9710-FECDC80D843A}"/>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0DA8C9A-2D98-4FC9-8346-2D66E0F1343C}"/>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83" name="Straight Connector 82">
            <a:extLst>
              <a:ext uri="{FF2B5EF4-FFF2-40B4-BE49-F238E27FC236}">
                <a16:creationId xmlns:a16="http://schemas.microsoft.com/office/drawing/2014/main" id="{6FE8F354-248B-4951-B6A8-4FEB19D93A8D}"/>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4" name="Rectangle: Rounded Corners 83">
            <a:extLst>
              <a:ext uri="{FF2B5EF4-FFF2-40B4-BE49-F238E27FC236}">
                <a16:creationId xmlns:a16="http://schemas.microsoft.com/office/drawing/2014/main" id="{39217EFD-21B8-44A6-90D2-08BC563E5A99}"/>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5A37E62-A496-43A2-9915-8DB7E2D0CB81}"/>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86" name="TextBox 85">
            <a:extLst>
              <a:ext uri="{FF2B5EF4-FFF2-40B4-BE49-F238E27FC236}">
                <a16:creationId xmlns:a16="http://schemas.microsoft.com/office/drawing/2014/main" id="{796C874D-17A9-45ED-9812-6C945CC9875E}"/>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87" name="Rectangle 86">
            <a:extLst>
              <a:ext uri="{FF2B5EF4-FFF2-40B4-BE49-F238E27FC236}">
                <a16:creationId xmlns:a16="http://schemas.microsoft.com/office/drawing/2014/main" id="{B2085EB3-3384-4F45-AF51-B34D57EAAFA1}"/>
              </a:ext>
            </a:extLst>
          </p:cNvPr>
          <p:cNvSpPr/>
          <p:nvPr/>
        </p:nvSpPr>
        <p:spPr>
          <a:xfrm>
            <a:off x="4619504" y="1216211"/>
            <a:ext cx="7100275"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9C69277-B227-49A8-B2DC-3D218B6F2A27}"/>
              </a:ext>
            </a:extLst>
          </p:cNvPr>
          <p:cNvSpPr/>
          <p:nvPr/>
        </p:nvSpPr>
        <p:spPr>
          <a:xfrm>
            <a:off x="2383489" y="1189979"/>
            <a:ext cx="2233271" cy="5582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81E4A57-990D-4EC9-929A-2FC2F0F610DD}"/>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76EBA650-98D7-4D73-B5AD-11B0C534B3D7}"/>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1691342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F098BC4-41B4-4D42-8B0F-451DACC3209F}"/>
              </a:ext>
            </a:extLst>
          </p:cNvPr>
          <p:cNvSpPr txBox="1"/>
          <p:nvPr/>
        </p:nvSpPr>
        <p:spPr>
          <a:xfrm>
            <a:off x="2799141" y="3013857"/>
            <a:ext cx="5217466" cy="109260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release and deployment management </a:t>
            </a:r>
            <a:r>
              <a:rPr lang="en-US" sz="1300" dirty="0">
                <a:latin typeface="Gotham Rounded Book" pitchFamily="50" charset="0"/>
              </a:rPr>
              <a:t>process plans, schedules and controls the movement of releases to testing and live environments, while ensuring the integrity of the live environment is maintained. It also makes sure the appropriate components are released</a:t>
            </a:r>
          </a:p>
        </p:txBody>
      </p:sp>
      <p:sp>
        <p:nvSpPr>
          <p:cNvPr id="47" name="Rectangle: Rounded Corners 46">
            <a:extLst>
              <a:ext uri="{FF2B5EF4-FFF2-40B4-BE49-F238E27FC236}">
                <a16:creationId xmlns:a16="http://schemas.microsoft.com/office/drawing/2014/main" id="{EF803E8D-099D-4A87-82F1-7C842FBBEB8E}"/>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3CE9BD58-DF5D-4337-A116-916199736984}"/>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A910BAC-0356-4352-B164-E9FC2C70F1B3}"/>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50" name="Straight Connector 49">
            <a:extLst>
              <a:ext uri="{FF2B5EF4-FFF2-40B4-BE49-F238E27FC236}">
                <a16:creationId xmlns:a16="http://schemas.microsoft.com/office/drawing/2014/main" id="{7D7961D5-E9A3-45BE-B9A7-AA3F52CAF392}"/>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05D409BC-EF51-42F2-B80C-A584CE609FEF}"/>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43EF152-96FD-476E-9F6D-67133A6D9E32}"/>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57" name="Rectangle: Rounded Corners 56">
            <a:extLst>
              <a:ext uri="{FF2B5EF4-FFF2-40B4-BE49-F238E27FC236}">
                <a16:creationId xmlns:a16="http://schemas.microsoft.com/office/drawing/2014/main" id="{8BFA5373-FFC9-42EB-A599-B8CA2D849D0C}"/>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04271AB-6F24-485D-818E-83B18824CE9C}"/>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59" name="TextBox 58">
            <a:extLst>
              <a:ext uri="{FF2B5EF4-FFF2-40B4-BE49-F238E27FC236}">
                <a16:creationId xmlns:a16="http://schemas.microsoft.com/office/drawing/2014/main" id="{0302CDBF-12C6-421A-8363-0281C7F6D44C}"/>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60" name="Straight Connector 59">
            <a:extLst>
              <a:ext uri="{FF2B5EF4-FFF2-40B4-BE49-F238E27FC236}">
                <a16:creationId xmlns:a16="http://schemas.microsoft.com/office/drawing/2014/main" id="{E001B6DD-92EC-4876-8F4F-15F1837A21F3}"/>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1FF2F937-0792-431C-AFA1-62196EF5D849}"/>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EB25BA9-5268-49DE-8345-9B4DA99F0F7C}"/>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DA26181-006F-43B4-A03E-C551FA0DFC8F}"/>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4" name="Straight Connector 63">
            <a:extLst>
              <a:ext uri="{FF2B5EF4-FFF2-40B4-BE49-F238E27FC236}">
                <a16:creationId xmlns:a16="http://schemas.microsoft.com/office/drawing/2014/main" id="{D5C93BF1-17E3-4999-8ED6-19D5FA987FAE}"/>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84C7FAEA-67EC-4178-A411-6DA0C7EC0D71}"/>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8C57BAA5-850D-4AEE-8466-CB1D9260B995}"/>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67" name="TextBox 66">
            <a:extLst>
              <a:ext uri="{FF2B5EF4-FFF2-40B4-BE49-F238E27FC236}">
                <a16:creationId xmlns:a16="http://schemas.microsoft.com/office/drawing/2014/main" id="{8324A5CC-0A3B-4953-86D1-12BC2D44C01B}"/>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68" name="Rectangle 67">
            <a:extLst>
              <a:ext uri="{FF2B5EF4-FFF2-40B4-BE49-F238E27FC236}">
                <a16:creationId xmlns:a16="http://schemas.microsoft.com/office/drawing/2014/main" id="{4D61D4A7-1A8B-4CFD-B8DC-1134F84E5D61}"/>
              </a:ext>
            </a:extLst>
          </p:cNvPr>
          <p:cNvSpPr/>
          <p:nvPr/>
        </p:nvSpPr>
        <p:spPr>
          <a:xfrm>
            <a:off x="6926102" y="1216211"/>
            <a:ext cx="4793677"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D4CD75D-59E2-421C-AB75-7383BDB0871F}"/>
              </a:ext>
            </a:extLst>
          </p:cNvPr>
          <p:cNvSpPr/>
          <p:nvPr/>
        </p:nvSpPr>
        <p:spPr>
          <a:xfrm>
            <a:off x="2350831" y="1189978"/>
            <a:ext cx="2347657" cy="1063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2AE3F4C-57ED-4BDF-ABC3-27F2F1C749F2}"/>
              </a:ext>
            </a:extLst>
          </p:cNvPr>
          <p:cNvSpPr/>
          <p:nvPr/>
        </p:nvSpPr>
        <p:spPr>
          <a:xfrm>
            <a:off x="4765134" y="1783823"/>
            <a:ext cx="2134234" cy="5848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E095188-81AE-477F-A15F-DFAAD7DAED5B}"/>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A17B2441-624E-47E2-ABAF-8108321CBE72}"/>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3535637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7" name="Rectangle: Rounded Corners 46">
            <a:extLst>
              <a:ext uri="{FF2B5EF4-FFF2-40B4-BE49-F238E27FC236}">
                <a16:creationId xmlns:a16="http://schemas.microsoft.com/office/drawing/2014/main" id="{A47C0525-FA02-47E1-94C0-82A982456007}"/>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F775773B-5A59-4E3A-BF34-5C69F6749F0D}"/>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D070CB1-AB50-46D4-80CB-2DEB2CC3BBF4}"/>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50" name="Straight Connector 49">
            <a:extLst>
              <a:ext uri="{FF2B5EF4-FFF2-40B4-BE49-F238E27FC236}">
                <a16:creationId xmlns:a16="http://schemas.microsoft.com/office/drawing/2014/main" id="{BA4C9CD2-2D25-4E61-84AE-D1ADCFDBE34C}"/>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E944EAA3-0AA2-4FBF-994F-552DFBC92E01}"/>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6EAAC2D-FB70-432F-BD77-019E67547F78}"/>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57" name="Rectangle: Rounded Corners 56">
            <a:extLst>
              <a:ext uri="{FF2B5EF4-FFF2-40B4-BE49-F238E27FC236}">
                <a16:creationId xmlns:a16="http://schemas.microsoft.com/office/drawing/2014/main" id="{037F7899-E328-4A7B-8EC0-9C6D5E58E1EF}"/>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916F4072-6ADA-4A4F-A422-7462E9265D3F}"/>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59" name="TextBox 58">
            <a:extLst>
              <a:ext uri="{FF2B5EF4-FFF2-40B4-BE49-F238E27FC236}">
                <a16:creationId xmlns:a16="http://schemas.microsoft.com/office/drawing/2014/main" id="{5BBC50FE-9333-4090-8EAB-76DF96592C0C}"/>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60" name="Straight Connector 59">
            <a:extLst>
              <a:ext uri="{FF2B5EF4-FFF2-40B4-BE49-F238E27FC236}">
                <a16:creationId xmlns:a16="http://schemas.microsoft.com/office/drawing/2014/main" id="{29EFFA38-CE33-4A8E-A30B-A47E5CDEC0F4}"/>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B598AA13-79D8-47C9-9F42-34F005B130B8}"/>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2023F04A-B0EB-45A0-9CD5-841912989376}"/>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17F9DB83-BEAD-488E-845A-359B22073D2F}"/>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4" name="Straight Connector 63">
            <a:extLst>
              <a:ext uri="{FF2B5EF4-FFF2-40B4-BE49-F238E27FC236}">
                <a16:creationId xmlns:a16="http://schemas.microsoft.com/office/drawing/2014/main" id="{0D52CC85-4893-4666-AAAC-043B1DEC3D92}"/>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9400D6D5-F8CF-4725-B136-BE4D4838FEFA}"/>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67CE34A-86F1-41AD-AFB5-B9C282FDD139}"/>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67" name="TextBox 66">
            <a:extLst>
              <a:ext uri="{FF2B5EF4-FFF2-40B4-BE49-F238E27FC236}">
                <a16:creationId xmlns:a16="http://schemas.microsoft.com/office/drawing/2014/main" id="{5E4CDEDA-8DA2-4F03-841F-0E6AB7306D96}"/>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68" name="Rectangle 67">
            <a:extLst>
              <a:ext uri="{FF2B5EF4-FFF2-40B4-BE49-F238E27FC236}">
                <a16:creationId xmlns:a16="http://schemas.microsoft.com/office/drawing/2014/main" id="{F448B0B1-DB75-43EA-8F60-1013B227B8AC}"/>
              </a:ext>
            </a:extLst>
          </p:cNvPr>
          <p:cNvSpPr/>
          <p:nvPr/>
        </p:nvSpPr>
        <p:spPr>
          <a:xfrm>
            <a:off x="6926102" y="1216211"/>
            <a:ext cx="4793677"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7C59C4D-A703-42C8-94F4-1CAEAD661556}"/>
              </a:ext>
            </a:extLst>
          </p:cNvPr>
          <p:cNvSpPr/>
          <p:nvPr/>
        </p:nvSpPr>
        <p:spPr>
          <a:xfrm>
            <a:off x="4765134" y="1163334"/>
            <a:ext cx="2134234" cy="5848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47C5ABBE-35CC-41D0-BA68-DA98D65FCBD5}"/>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946C152F-6E65-45FE-A9EE-4BDC03BFD90D}"/>
              </a:ext>
            </a:extLst>
          </p:cNvPr>
          <p:cNvSpPr txBox="1"/>
          <p:nvPr/>
        </p:nvSpPr>
        <p:spPr>
          <a:xfrm>
            <a:off x="2799141" y="3274633"/>
            <a:ext cx="5217466" cy="492443"/>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change management </a:t>
            </a:r>
            <a:r>
              <a:rPr lang="en-US" sz="1300" dirty="0">
                <a:latin typeface="Gotham Rounded Book" pitchFamily="50" charset="0"/>
              </a:rPr>
              <a:t>controls the lifecycle of all changes with minimal disruption to IT services</a:t>
            </a:r>
          </a:p>
        </p:txBody>
      </p:sp>
      <p:sp>
        <p:nvSpPr>
          <p:cNvPr id="72" name="Rectangle 71">
            <a:extLst>
              <a:ext uri="{FF2B5EF4-FFF2-40B4-BE49-F238E27FC236}">
                <a16:creationId xmlns:a16="http://schemas.microsoft.com/office/drawing/2014/main" id="{4FD659F0-45BC-4C99-8D1D-047660E49450}"/>
              </a:ext>
            </a:extLst>
          </p:cNvPr>
          <p:cNvSpPr/>
          <p:nvPr/>
        </p:nvSpPr>
        <p:spPr>
          <a:xfrm>
            <a:off x="2350831" y="1189978"/>
            <a:ext cx="2347657" cy="1063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CB45D25-1EA9-4CC7-B740-81DD6B455EFA}"/>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134618F-3BB2-4C0A-848E-54E1D5D8C78E}"/>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75404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F2A57B66-34B7-46E4-BB56-123473FA3FF2}"/>
              </a:ext>
            </a:extLst>
          </p:cNvPr>
          <p:cNvSpPr txBox="1"/>
          <p:nvPr/>
        </p:nvSpPr>
        <p:spPr>
          <a:xfrm>
            <a:off x="2799141" y="3241315"/>
            <a:ext cx="5217466" cy="492443"/>
          </a:xfrm>
          <a:prstGeom prst="rect">
            <a:avLst/>
          </a:prstGeom>
          <a:noFill/>
        </p:spPr>
        <p:txBody>
          <a:bodyPr wrap="square" rtlCol="0">
            <a:spAutoFit/>
          </a:bodyPr>
          <a:lstStyle/>
          <a:p>
            <a:r>
              <a:rPr lang="en-US" sz="1300" dirty="0">
                <a:latin typeface="Gotham Rounded Book" pitchFamily="50" charset="0"/>
              </a:rPr>
              <a:t>The process of </a:t>
            </a:r>
            <a:r>
              <a:rPr lang="en-US" sz="1300" dirty="0">
                <a:solidFill>
                  <a:srgbClr val="FF0000"/>
                </a:solidFill>
                <a:latin typeface="Gotham Rounded Book" pitchFamily="50" charset="0"/>
              </a:rPr>
              <a:t>change evaluation</a:t>
            </a:r>
            <a:r>
              <a:rPr lang="en-US" sz="1300" dirty="0">
                <a:latin typeface="Gotham Rounded Book" pitchFamily="50" charset="0"/>
              </a:rPr>
              <a:t> assesses major changes before they can proceed to their next phase in their lifecycle</a:t>
            </a:r>
          </a:p>
        </p:txBody>
      </p:sp>
      <p:sp>
        <p:nvSpPr>
          <p:cNvPr id="50" name="Rectangle: Rounded Corners 49">
            <a:extLst>
              <a:ext uri="{FF2B5EF4-FFF2-40B4-BE49-F238E27FC236}">
                <a16:creationId xmlns:a16="http://schemas.microsoft.com/office/drawing/2014/main" id="{F120CF41-9EDA-4EAE-A078-8E014B481B4C}"/>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822F721-3DFA-495F-8285-A901007EF832}"/>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572A2AF-E068-44D9-ADDD-694CA320B3CC}"/>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57" name="Straight Connector 56">
            <a:extLst>
              <a:ext uri="{FF2B5EF4-FFF2-40B4-BE49-F238E27FC236}">
                <a16:creationId xmlns:a16="http://schemas.microsoft.com/office/drawing/2014/main" id="{ACFABA84-ACD5-4DC2-B0F1-E77A97168365}"/>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9EB7C388-0684-4B8E-85D0-00F2AF670B04}"/>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3F16B46-F02C-4BCE-9629-1A38257F875D}"/>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60" name="Rectangle: Rounded Corners 59">
            <a:extLst>
              <a:ext uri="{FF2B5EF4-FFF2-40B4-BE49-F238E27FC236}">
                <a16:creationId xmlns:a16="http://schemas.microsoft.com/office/drawing/2014/main" id="{1E3F665F-4979-4070-A9CF-54829D363FB1}"/>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7670F257-5AE6-4C58-84E0-342584543C4C}"/>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62" name="TextBox 61">
            <a:extLst>
              <a:ext uri="{FF2B5EF4-FFF2-40B4-BE49-F238E27FC236}">
                <a16:creationId xmlns:a16="http://schemas.microsoft.com/office/drawing/2014/main" id="{71A447EA-9A1F-402D-ADE6-C534A216C3FE}"/>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63" name="Straight Connector 62">
            <a:extLst>
              <a:ext uri="{FF2B5EF4-FFF2-40B4-BE49-F238E27FC236}">
                <a16:creationId xmlns:a16="http://schemas.microsoft.com/office/drawing/2014/main" id="{EEEAE269-D064-4FDA-AD1D-94F5F8AF6DA7}"/>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5A93283B-092A-4C87-9BBE-70B696E6C1D7}"/>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F740732-6CB7-414C-B952-A07ABEC57CED}"/>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B2CF0E6-6E98-4677-8E21-67DC3527BFAF}"/>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7" name="Straight Connector 66">
            <a:extLst>
              <a:ext uri="{FF2B5EF4-FFF2-40B4-BE49-F238E27FC236}">
                <a16:creationId xmlns:a16="http://schemas.microsoft.com/office/drawing/2014/main" id="{41486B38-1984-4B9D-A998-205EB257BC5A}"/>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39AC39C2-D6DF-4E16-95B3-C0F2ECE2FC54}"/>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EDF9995E-D726-499B-9086-003FB5F027BE}"/>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70" name="TextBox 69">
            <a:extLst>
              <a:ext uri="{FF2B5EF4-FFF2-40B4-BE49-F238E27FC236}">
                <a16:creationId xmlns:a16="http://schemas.microsoft.com/office/drawing/2014/main" id="{4A832128-E1D9-4196-8D37-53199BBEF54E}"/>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71" name="Rectangle 70">
            <a:extLst>
              <a:ext uri="{FF2B5EF4-FFF2-40B4-BE49-F238E27FC236}">
                <a16:creationId xmlns:a16="http://schemas.microsoft.com/office/drawing/2014/main" id="{CD701483-A0F6-493E-9365-CB21C0FFB8FF}"/>
              </a:ext>
            </a:extLst>
          </p:cNvPr>
          <p:cNvSpPr/>
          <p:nvPr/>
        </p:nvSpPr>
        <p:spPr>
          <a:xfrm>
            <a:off x="9261265" y="1216211"/>
            <a:ext cx="2458514"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A61ABEF-5CCC-4C97-9632-4E83B751BA73}"/>
              </a:ext>
            </a:extLst>
          </p:cNvPr>
          <p:cNvSpPr/>
          <p:nvPr/>
        </p:nvSpPr>
        <p:spPr>
          <a:xfrm>
            <a:off x="4765134" y="1163334"/>
            <a:ext cx="2274286" cy="11400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97EDACB-1DB6-42C5-BAC7-F5771C8029FC}"/>
              </a:ext>
            </a:extLst>
          </p:cNvPr>
          <p:cNvSpPr/>
          <p:nvPr/>
        </p:nvSpPr>
        <p:spPr>
          <a:xfrm>
            <a:off x="2350831" y="1189978"/>
            <a:ext cx="2347657" cy="1063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24F71C7-CED7-4773-8F9B-8C3DCFF85364}"/>
              </a:ext>
            </a:extLst>
          </p:cNvPr>
          <p:cNvSpPr/>
          <p:nvPr/>
        </p:nvSpPr>
        <p:spPr>
          <a:xfrm>
            <a:off x="7060763" y="1723582"/>
            <a:ext cx="2224532" cy="6068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AA7FD7-AFF6-4571-851C-C1AF20EB5898}"/>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E6D5F05-02AD-4B62-853B-D682C775C534}"/>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417791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F098BC4-41B4-4D42-8B0F-451DACC3209F}"/>
              </a:ext>
            </a:extLst>
          </p:cNvPr>
          <p:cNvSpPr txBox="1"/>
          <p:nvPr/>
        </p:nvSpPr>
        <p:spPr>
          <a:xfrm>
            <a:off x="2799141" y="3098917"/>
            <a:ext cx="5217466" cy="892552"/>
          </a:xfrm>
          <a:prstGeom prst="rect">
            <a:avLst/>
          </a:prstGeom>
          <a:noFill/>
        </p:spPr>
        <p:txBody>
          <a:bodyPr wrap="square" rtlCol="0">
            <a:spAutoFit/>
          </a:bodyPr>
          <a:lstStyle/>
          <a:p>
            <a:r>
              <a:rPr lang="en-US" sz="1300" dirty="0">
                <a:latin typeface="Gotham Rounded Book" pitchFamily="50" charset="0"/>
              </a:rPr>
              <a:t>The process of</a:t>
            </a:r>
            <a:r>
              <a:rPr lang="en-US" sz="1300" dirty="0">
                <a:solidFill>
                  <a:srgbClr val="FF0000"/>
                </a:solidFill>
                <a:latin typeface="Gotham Rounded Book" pitchFamily="50" charset="0"/>
              </a:rPr>
              <a:t> service validation and testing</a:t>
            </a:r>
            <a:r>
              <a:rPr lang="en-US" sz="1300" dirty="0">
                <a:latin typeface="Gotham Rounded Book" pitchFamily="50" charset="0"/>
              </a:rPr>
              <a:t> ensures the deployed releases and resulting services meets the needs of the customer, and verifies the IT operations can support the new services </a:t>
            </a:r>
          </a:p>
        </p:txBody>
      </p:sp>
      <p:sp>
        <p:nvSpPr>
          <p:cNvPr id="48" name="Rectangle: Rounded Corners 47">
            <a:extLst>
              <a:ext uri="{FF2B5EF4-FFF2-40B4-BE49-F238E27FC236}">
                <a16:creationId xmlns:a16="http://schemas.microsoft.com/office/drawing/2014/main" id="{F5ED96FE-0116-40AC-9245-D2016FFBD9F8}"/>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C0DC75CC-079A-4226-BB1D-0F29D3FAA4E2}"/>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410314D-7BC1-468B-8A7D-02625C170D6E}"/>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51" name="Straight Connector 50">
            <a:extLst>
              <a:ext uri="{FF2B5EF4-FFF2-40B4-BE49-F238E27FC236}">
                <a16:creationId xmlns:a16="http://schemas.microsoft.com/office/drawing/2014/main" id="{FBB042FC-4995-4FAB-80AC-806DBE9C7F62}"/>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93D441BE-B4BD-49D4-94D1-E1AFBBF4BF30}"/>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86112B6-6B0F-4095-973A-28363858D6EC}"/>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58" name="Rectangle: Rounded Corners 57">
            <a:extLst>
              <a:ext uri="{FF2B5EF4-FFF2-40B4-BE49-F238E27FC236}">
                <a16:creationId xmlns:a16="http://schemas.microsoft.com/office/drawing/2014/main" id="{3082D481-4D2D-46E4-9EF1-DFBB1679DC54}"/>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0C0D135E-BFDB-4B57-8B29-9E8094CA05E1}"/>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60" name="TextBox 59">
            <a:extLst>
              <a:ext uri="{FF2B5EF4-FFF2-40B4-BE49-F238E27FC236}">
                <a16:creationId xmlns:a16="http://schemas.microsoft.com/office/drawing/2014/main" id="{27B9C586-4002-4976-A231-BEA136AF5C44}"/>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61" name="Straight Connector 60">
            <a:extLst>
              <a:ext uri="{FF2B5EF4-FFF2-40B4-BE49-F238E27FC236}">
                <a16:creationId xmlns:a16="http://schemas.microsoft.com/office/drawing/2014/main" id="{8B82A542-35F2-4A1D-955D-107DAADAF73C}"/>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2" name="Rectangle: Rounded Corners 61">
            <a:extLst>
              <a:ext uri="{FF2B5EF4-FFF2-40B4-BE49-F238E27FC236}">
                <a16:creationId xmlns:a16="http://schemas.microsoft.com/office/drawing/2014/main" id="{D4646745-8566-4017-9F9F-8BE28471D250}"/>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8E5C46C-2AC9-48A9-8AAD-7E002CCAEC5D}"/>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A4E20958-2009-4D72-A60A-B714498DB8B0}"/>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5" name="Straight Connector 64">
            <a:extLst>
              <a:ext uri="{FF2B5EF4-FFF2-40B4-BE49-F238E27FC236}">
                <a16:creationId xmlns:a16="http://schemas.microsoft.com/office/drawing/2014/main" id="{29E0E1B0-258C-4ACD-B4F2-FFB018184B8C}"/>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4FA8DDE6-1C63-451E-B888-8E09985F4828}"/>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7F575F9-00DA-45E4-9E66-73F590B60E3C}"/>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68" name="TextBox 67">
            <a:extLst>
              <a:ext uri="{FF2B5EF4-FFF2-40B4-BE49-F238E27FC236}">
                <a16:creationId xmlns:a16="http://schemas.microsoft.com/office/drawing/2014/main" id="{DFB46C7A-665D-4B37-BFED-9C9E7E807229}"/>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69" name="Rectangle 68">
            <a:extLst>
              <a:ext uri="{FF2B5EF4-FFF2-40B4-BE49-F238E27FC236}">
                <a16:creationId xmlns:a16="http://schemas.microsoft.com/office/drawing/2014/main" id="{5E34BBB4-9221-4B20-9DC5-139B7525DE29}"/>
              </a:ext>
            </a:extLst>
          </p:cNvPr>
          <p:cNvSpPr/>
          <p:nvPr/>
        </p:nvSpPr>
        <p:spPr>
          <a:xfrm>
            <a:off x="9261265" y="1216211"/>
            <a:ext cx="2458514" cy="1054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0950F47-6EE1-4EE1-B4E1-8E346A96E69B}"/>
              </a:ext>
            </a:extLst>
          </p:cNvPr>
          <p:cNvSpPr/>
          <p:nvPr/>
        </p:nvSpPr>
        <p:spPr>
          <a:xfrm>
            <a:off x="4765134" y="1163334"/>
            <a:ext cx="2274286" cy="11400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4C3568D-2022-4B33-9D91-734C935BCA57}"/>
              </a:ext>
            </a:extLst>
          </p:cNvPr>
          <p:cNvSpPr/>
          <p:nvPr/>
        </p:nvSpPr>
        <p:spPr>
          <a:xfrm>
            <a:off x="7060763" y="1168405"/>
            <a:ext cx="2224532" cy="6068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C503FD2-4678-4A4C-99D1-DF6409C5C4E2}"/>
              </a:ext>
            </a:extLst>
          </p:cNvPr>
          <p:cNvSpPr/>
          <p:nvPr/>
        </p:nvSpPr>
        <p:spPr>
          <a:xfrm>
            <a:off x="2350831" y="1189978"/>
            <a:ext cx="2347657" cy="1063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B19D759-6FCD-449F-A7DC-E0522A9DCAD5}"/>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52D56E9-BD0F-4F05-8119-DFD1205D2149}"/>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3465689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Transition</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Service</a:t>
            </a:r>
            <a:br>
              <a:rPr lang="en-US" sz="1500" dirty="0">
                <a:solidFill>
                  <a:schemeClr val="bg1">
                    <a:lumMod val="50000"/>
                  </a:schemeClr>
                </a:solidFill>
                <a:effectLst/>
                <a:latin typeface="Gotham Rounded Book" pitchFamily="50" charset="0"/>
              </a:rPr>
            </a:br>
            <a:r>
              <a:rPr lang="en-US" sz="1500" dirty="0">
                <a:solidFill>
                  <a:schemeClr val="bg1">
                    <a:lumMod val="50000"/>
                  </a:schemeClr>
                </a:solidFill>
                <a:effectLst/>
                <a:latin typeface="Gotham Rounded Book" pitchFamily="50" charset="0"/>
              </a:rPr>
              <a:t>Operations</a:t>
            </a:r>
          </a:p>
        </p:txBody>
      </p:sp>
      <p:sp>
        <p:nvSpPr>
          <p:cNvPr id="55" name="TextBox 54">
            <a:extLst>
              <a:ext uri="{FF2B5EF4-FFF2-40B4-BE49-F238E27FC236}">
                <a16:creationId xmlns:a16="http://schemas.microsoft.com/office/drawing/2014/main" id="{525585D4-A244-4559-86F8-0835BD7B6DB7}"/>
              </a:ext>
            </a:extLst>
          </p:cNvPr>
          <p:cNvSpPr txBox="1"/>
          <p:nvPr/>
        </p:nvSpPr>
        <p:spPr>
          <a:xfrm>
            <a:off x="2825" y="3545915"/>
            <a:ext cx="2274434" cy="553998"/>
          </a:xfrm>
          <a:prstGeom prst="rect">
            <a:avLst/>
          </a:prstGeom>
          <a:noFill/>
        </p:spPr>
        <p:txBody>
          <a:bodyPr wrap="square" rtlCol="0">
            <a:spAutoFit/>
          </a:bodyPr>
          <a:lstStyle/>
          <a:p>
            <a:pPr algn="ctr"/>
            <a:r>
              <a:rPr lang="en-US" sz="1500" dirty="0">
                <a:solidFill>
                  <a:schemeClr val="bg1">
                    <a:lumMod val="50000"/>
                  </a:schemeClr>
                </a:solidFill>
                <a:latin typeface="Gotham Rounded Book" pitchFamily="50" charset="0"/>
              </a:rPr>
              <a:t>Continual Service Improvement</a:t>
            </a:r>
            <a:endParaRPr lang="en-US" sz="1500" dirty="0">
              <a:solidFill>
                <a:schemeClr val="bg1">
                  <a:lumMod val="50000"/>
                </a:schemeClr>
              </a:solidFill>
              <a:effectLst/>
              <a:latin typeface="Gotham Rounded Book" pitchFamily="50" charset="0"/>
            </a:endParaRPr>
          </a:p>
        </p:txBody>
      </p:sp>
      <p:sp>
        <p:nvSpPr>
          <p:cNvPr id="43" name="Rectangle: Rounded Corners 42">
            <a:extLst>
              <a:ext uri="{FF2B5EF4-FFF2-40B4-BE49-F238E27FC236}">
                <a16:creationId xmlns:a16="http://schemas.microsoft.com/office/drawing/2014/main" id="{824334B3-4B2C-4333-8CD4-98F0015E83C4}"/>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F098BC4-41B4-4D42-8B0F-451DACC3209F}"/>
              </a:ext>
            </a:extLst>
          </p:cNvPr>
          <p:cNvSpPr txBox="1"/>
          <p:nvPr/>
        </p:nvSpPr>
        <p:spPr>
          <a:xfrm>
            <a:off x="2799141" y="3120182"/>
            <a:ext cx="5217466" cy="892552"/>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knowledge management </a:t>
            </a:r>
            <a:r>
              <a:rPr lang="en-US" sz="1300" dirty="0">
                <a:latin typeface="Gotham Rounded Book" pitchFamily="50" charset="0"/>
              </a:rPr>
              <a:t>process gathers, analyzes, stores and shares knowledge and information within an organization, increasing efficiency by reducing the need to rediscover knowledge</a:t>
            </a:r>
          </a:p>
        </p:txBody>
      </p:sp>
      <p:sp>
        <p:nvSpPr>
          <p:cNvPr id="45" name="Rectangle: Rounded Corners 44">
            <a:extLst>
              <a:ext uri="{FF2B5EF4-FFF2-40B4-BE49-F238E27FC236}">
                <a16:creationId xmlns:a16="http://schemas.microsoft.com/office/drawing/2014/main" id="{298ACE98-F131-47DF-8DE5-2FB70BF08D69}"/>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7C9DF514-0A5F-4213-AC4A-594E16485B56}"/>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7DF83AB-035D-41C7-9782-D9EDC5CD990E}"/>
              </a:ext>
            </a:extLst>
          </p:cNvPr>
          <p:cNvSpPr txBox="1"/>
          <p:nvPr/>
        </p:nvSpPr>
        <p:spPr>
          <a:xfrm>
            <a:off x="2463286" y="1761219"/>
            <a:ext cx="2120417" cy="492443"/>
          </a:xfrm>
          <a:prstGeom prst="rect">
            <a:avLst/>
          </a:prstGeom>
          <a:noFill/>
        </p:spPr>
        <p:txBody>
          <a:bodyPr wrap="square" rtlCol="0">
            <a:spAutoFit/>
          </a:bodyPr>
          <a:lstStyle/>
          <a:p>
            <a:pPr algn="ctr"/>
            <a:r>
              <a:rPr lang="en-US" sz="1300" dirty="0">
                <a:latin typeface="Gotham Rounded Book" pitchFamily="50" charset="0"/>
              </a:rPr>
              <a:t>Service Asset and Config Management</a:t>
            </a:r>
          </a:p>
        </p:txBody>
      </p:sp>
      <p:cxnSp>
        <p:nvCxnSpPr>
          <p:cNvPr id="50" name="Straight Connector 49">
            <a:extLst>
              <a:ext uri="{FF2B5EF4-FFF2-40B4-BE49-F238E27FC236}">
                <a16:creationId xmlns:a16="http://schemas.microsoft.com/office/drawing/2014/main" id="{D58CFAF6-AFF2-4359-AF75-D739A952F99C}"/>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553E0ECA-2D4F-416B-AA36-C700947C9C35}"/>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A36A6D8-C466-4873-8C44-CC6765DE0A5C}"/>
              </a:ext>
            </a:extLst>
          </p:cNvPr>
          <p:cNvSpPr txBox="1"/>
          <p:nvPr/>
        </p:nvSpPr>
        <p:spPr>
          <a:xfrm>
            <a:off x="4674552" y="1210969"/>
            <a:ext cx="2332459" cy="692497"/>
          </a:xfrm>
          <a:prstGeom prst="rect">
            <a:avLst/>
          </a:prstGeom>
          <a:noFill/>
        </p:spPr>
        <p:txBody>
          <a:bodyPr wrap="square" rtlCol="0">
            <a:spAutoFit/>
          </a:bodyPr>
          <a:lstStyle/>
          <a:p>
            <a:pPr algn="ctr"/>
            <a:r>
              <a:rPr lang="en-US" sz="1300" dirty="0">
                <a:latin typeface="Gotham Rounded Book" pitchFamily="50" charset="0"/>
              </a:rPr>
              <a:t>Release and Deployment Management</a:t>
            </a:r>
          </a:p>
        </p:txBody>
      </p:sp>
      <p:sp>
        <p:nvSpPr>
          <p:cNvPr id="57" name="Rectangle: Rounded Corners 56">
            <a:extLst>
              <a:ext uri="{FF2B5EF4-FFF2-40B4-BE49-F238E27FC236}">
                <a16:creationId xmlns:a16="http://schemas.microsoft.com/office/drawing/2014/main" id="{845833A1-1A0C-43C2-B936-AE895C923886}"/>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85D5CFBD-A7FA-4D43-A6CE-C2AEF6387E35}"/>
              </a:ext>
            </a:extLst>
          </p:cNvPr>
          <p:cNvSpPr txBox="1"/>
          <p:nvPr/>
        </p:nvSpPr>
        <p:spPr>
          <a:xfrm>
            <a:off x="4816433" y="1868918"/>
            <a:ext cx="2120417" cy="292388"/>
          </a:xfrm>
          <a:prstGeom prst="rect">
            <a:avLst/>
          </a:prstGeom>
          <a:noFill/>
        </p:spPr>
        <p:txBody>
          <a:bodyPr wrap="square" rtlCol="0">
            <a:spAutoFit/>
          </a:bodyPr>
          <a:lstStyle/>
          <a:p>
            <a:pPr algn="ctr"/>
            <a:r>
              <a:rPr lang="en-US" sz="1300" dirty="0">
                <a:latin typeface="Gotham Rounded Book" pitchFamily="50" charset="0"/>
              </a:rPr>
              <a:t>Change Management</a:t>
            </a:r>
          </a:p>
        </p:txBody>
      </p:sp>
      <p:sp>
        <p:nvSpPr>
          <p:cNvPr id="59" name="TextBox 58">
            <a:extLst>
              <a:ext uri="{FF2B5EF4-FFF2-40B4-BE49-F238E27FC236}">
                <a16:creationId xmlns:a16="http://schemas.microsoft.com/office/drawing/2014/main" id="{0AD95FCF-72FA-4FAA-8A9A-3C580C94A3DE}"/>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Transition Planning and Support</a:t>
            </a:r>
          </a:p>
        </p:txBody>
      </p:sp>
      <p:cxnSp>
        <p:nvCxnSpPr>
          <p:cNvPr id="60" name="Straight Connector 59">
            <a:extLst>
              <a:ext uri="{FF2B5EF4-FFF2-40B4-BE49-F238E27FC236}">
                <a16:creationId xmlns:a16="http://schemas.microsoft.com/office/drawing/2014/main" id="{72F424F2-B0E7-452E-8B96-8CCE8FA22414}"/>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6F8C0F52-6B30-4D8B-A087-225377D1119C}"/>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88B82E3-4A01-436D-B065-A70E8EC1119D}"/>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581260D-AFA3-42AE-A436-428E1F55F7AC}"/>
              </a:ext>
            </a:extLst>
          </p:cNvPr>
          <p:cNvSpPr txBox="1"/>
          <p:nvPr/>
        </p:nvSpPr>
        <p:spPr>
          <a:xfrm>
            <a:off x="7133779" y="1308007"/>
            <a:ext cx="2120417" cy="292388"/>
          </a:xfrm>
          <a:prstGeom prst="rect">
            <a:avLst/>
          </a:prstGeom>
          <a:noFill/>
        </p:spPr>
        <p:txBody>
          <a:bodyPr wrap="square" rtlCol="0">
            <a:spAutoFit/>
          </a:bodyPr>
          <a:lstStyle/>
          <a:p>
            <a:pPr algn="ctr"/>
            <a:r>
              <a:rPr lang="en-US" sz="1300" dirty="0">
                <a:latin typeface="Gotham Rounded Book" pitchFamily="50" charset="0"/>
              </a:rPr>
              <a:t>Change Evaluation</a:t>
            </a:r>
          </a:p>
        </p:txBody>
      </p:sp>
      <p:cxnSp>
        <p:nvCxnSpPr>
          <p:cNvPr id="64" name="Straight Connector 63">
            <a:extLst>
              <a:ext uri="{FF2B5EF4-FFF2-40B4-BE49-F238E27FC236}">
                <a16:creationId xmlns:a16="http://schemas.microsoft.com/office/drawing/2014/main" id="{F410A5F7-95F7-46A9-B3B7-B4E775315D16}"/>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4F51020B-D028-4F75-8C7A-B774E7B74AA4}"/>
              </a:ext>
            </a:extLst>
          </p:cNvPr>
          <p:cNvSpPr/>
          <p:nvPr/>
        </p:nvSpPr>
        <p:spPr>
          <a:xfrm>
            <a:off x="9416372" y="14835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954E582-D67E-4475-B11B-7E486965F90C}"/>
              </a:ext>
            </a:extLst>
          </p:cNvPr>
          <p:cNvSpPr txBox="1"/>
          <p:nvPr/>
        </p:nvSpPr>
        <p:spPr>
          <a:xfrm>
            <a:off x="9442341" y="1453724"/>
            <a:ext cx="2120417" cy="492443"/>
          </a:xfrm>
          <a:prstGeom prst="rect">
            <a:avLst/>
          </a:prstGeom>
          <a:noFill/>
        </p:spPr>
        <p:txBody>
          <a:bodyPr wrap="square" rtlCol="0">
            <a:spAutoFit/>
          </a:bodyPr>
          <a:lstStyle/>
          <a:p>
            <a:pPr algn="ctr"/>
            <a:r>
              <a:rPr lang="en-US" sz="1300" dirty="0">
                <a:latin typeface="Gotham Rounded Book" pitchFamily="50" charset="0"/>
              </a:rPr>
              <a:t>Knowledge Management</a:t>
            </a:r>
          </a:p>
        </p:txBody>
      </p:sp>
      <p:sp>
        <p:nvSpPr>
          <p:cNvPr id="67" name="TextBox 66">
            <a:extLst>
              <a:ext uri="{FF2B5EF4-FFF2-40B4-BE49-F238E27FC236}">
                <a16:creationId xmlns:a16="http://schemas.microsoft.com/office/drawing/2014/main" id="{05BD0508-FCDC-4FF5-88D3-1ECA837770B3}"/>
              </a:ext>
            </a:extLst>
          </p:cNvPr>
          <p:cNvSpPr txBox="1"/>
          <p:nvPr/>
        </p:nvSpPr>
        <p:spPr>
          <a:xfrm>
            <a:off x="7105047" y="1772239"/>
            <a:ext cx="2120417" cy="492443"/>
          </a:xfrm>
          <a:prstGeom prst="rect">
            <a:avLst/>
          </a:prstGeom>
          <a:noFill/>
        </p:spPr>
        <p:txBody>
          <a:bodyPr wrap="square" rtlCol="0">
            <a:spAutoFit/>
          </a:bodyPr>
          <a:lstStyle/>
          <a:p>
            <a:pPr algn="ctr"/>
            <a:r>
              <a:rPr lang="en-US" sz="1300" dirty="0">
                <a:latin typeface="Gotham Rounded Book" pitchFamily="50" charset="0"/>
              </a:rPr>
              <a:t>Service Evaluation and Testing</a:t>
            </a:r>
          </a:p>
        </p:txBody>
      </p:sp>
      <p:sp>
        <p:nvSpPr>
          <p:cNvPr id="69" name="Rectangle 68">
            <a:extLst>
              <a:ext uri="{FF2B5EF4-FFF2-40B4-BE49-F238E27FC236}">
                <a16:creationId xmlns:a16="http://schemas.microsoft.com/office/drawing/2014/main" id="{CF7A777A-CDCD-4592-AAD5-CD55FADB11B2}"/>
              </a:ext>
            </a:extLst>
          </p:cNvPr>
          <p:cNvSpPr/>
          <p:nvPr/>
        </p:nvSpPr>
        <p:spPr>
          <a:xfrm>
            <a:off x="4765134" y="1163334"/>
            <a:ext cx="2274286" cy="11400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E64C36C-AC48-4525-A28E-A528CA953DFD}"/>
              </a:ext>
            </a:extLst>
          </p:cNvPr>
          <p:cNvSpPr/>
          <p:nvPr/>
        </p:nvSpPr>
        <p:spPr>
          <a:xfrm>
            <a:off x="7060762" y="1168405"/>
            <a:ext cx="2287219" cy="110524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F4DB29D-61B8-402C-9D42-DBBE47FBDA0C}"/>
              </a:ext>
            </a:extLst>
          </p:cNvPr>
          <p:cNvSpPr/>
          <p:nvPr/>
        </p:nvSpPr>
        <p:spPr>
          <a:xfrm>
            <a:off x="2350831" y="1189978"/>
            <a:ext cx="2347657" cy="10636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E50291C-4456-4828-883D-16645F4EBD0A}"/>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2D721AD-D3DE-4686-B036-6980F28A1011}"/>
              </a:ext>
            </a:extLst>
          </p:cNvPr>
          <p:cNvSpPr txBox="1"/>
          <p:nvPr/>
        </p:nvSpPr>
        <p:spPr>
          <a:xfrm>
            <a:off x="50926" y="1094002"/>
            <a:ext cx="588110" cy="369332"/>
          </a:xfrm>
          <a:prstGeom prst="rect">
            <a:avLst/>
          </a:prstGeom>
          <a:noFill/>
        </p:spPr>
        <p:txBody>
          <a:bodyPr wrap="none" rtlCol="0">
            <a:spAutoFit/>
          </a:bodyPr>
          <a:lstStyle/>
          <a:p>
            <a:r>
              <a:rPr lang="en-US" dirty="0">
                <a:latin typeface="Gotham Rounded Bold" pitchFamily="50" charset="0"/>
              </a:rPr>
              <a:t>3/5</a:t>
            </a:r>
          </a:p>
        </p:txBody>
      </p:sp>
    </p:spTree>
    <p:extLst>
      <p:ext uri="{BB962C8B-B14F-4D97-AF65-F5344CB8AC3E}">
        <p14:creationId xmlns:p14="http://schemas.microsoft.com/office/powerpoint/2010/main" val="4273409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60" name="Rectangle: Rounded Corners 59">
            <a:extLst>
              <a:ext uri="{FF2B5EF4-FFF2-40B4-BE49-F238E27FC236}">
                <a16:creationId xmlns:a16="http://schemas.microsoft.com/office/drawing/2014/main" id="{820FFECD-091F-428C-A63B-81E4532CF75E}"/>
              </a:ext>
            </a:extLst>
          </p:cNvPr>
          <p:cNvSpPr/>
          <p:nvPr/>
        </p:nvSpPr>
        <p:spPr>
          <a:xfrm>
            <a:off x="4221631" y="3944525"/>
            <a:ext cx="5788640" cy="1684014"/>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663E0188-393D-458E-9718-92431423ED0F}"/>
              </a:ext>
            </a:extLst>
          </p:cNvPr>
          <p:cNvSpPr txBox="1"/>
          <p:nvPr/>
        </p:nvSpPr>
        <p:spPr>
          <a:xfrm>
            <a:off x="4475134" y="4324214"/>
            <a:ext cx="5217466" cy="892552"/>
          </a:xfrm>
          <a:prstGeom prst="rect">
            <a:avLst/>
          </a:prstGeom>
          <a:noFill/>
        </p:spPr>
        <p:txBody>
          <a:bodyPr wrap="square" rtlCol="0">
            <a:spAutoFit/>
          </a:bodyPr>
          <a:lstStyle/>
          <a:p>
            <a:pPr algn="ctr"/>
            <a:r>
              <a:rPr lang="en-US" sz="1300" dirty="0">
                <a:latin typeface="Gotham Rounded Book" pitchFamily="50" charset="0"/>
              </a:rPr>
              <a:t>In the </a:t>
            </a:r>
            <a:r>
              <a:rPr lang="en-US" sz="1300" b="1" dirty="0">
                <a:latin typeface="Gotham Rounded Book" pitchFamily="50" charset="0"/>
              </a:rPr>
              <a:t>Service Operations</a:t>
            </a:r>
            <a:r>
              <a:rPr lang="en-US" sz="1300" dirty="0">
                <a:latin typeface="Gotham Rounded Book" pitchFamily="50" charset="0"/>
              </a:rPr>
              <a:t> stage, the aim is to meet the expectations of the end-user, while balancing costs and looking for any potential problems. This stage has a combination of processes and functions: </a:t>
            </a:r>
          </a:p>
        </p:txBody>
      </p:sp>
      <p:cxnSp>
        <p:nvCxnSpPr>
          <p:cNvPr id="40" name="Straight Connector 39">
            <a:extLst>
              <a:ext uri="{FF2B5EF4-FFF2-40B4-BE49-F238E27FC236}">
                <a16:creationId xmlns:a16="http://schemas.microsoft.com/office/drawing/2014/main" id="{E151E48B-3B7F-4E14-954F-A8CB0DD6EB24}"/>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8BFDAEBA-164A-43B0-9A3A-29A7A9F8A785}"/>
              </a:ext>
            </a:extLst>
          </p:cNvPr>
          <p:cNvSpPr/>
          <p:nvPr/>
        </p:nvSpPr>
        <p:spPr>
          <a:xfrm>
            <a:off x="2389608" y="1719471"/>
            <a:ext cx="2183344" cy="5323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08BA537-0000-4E61-9EAF-48CC54C01638}"/>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287289A-9635-4AF2-8D7D-9D535ADD8A5E}"/>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857D2EB-CEED-4731-86E4-B88E2B29F0D1}"/>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45" name="Straight Connector 44">
            <a:extLst>
              <a:ext uri="{FF2B5EF4-FFF2-40B4-BE49-F238E27FC236}">
                <a16:creationId xmlns:a16="http://schemas.microsoft.com/office/drawing/2014/main" id="{346EF6E4-23C9-44F5-BBF9-50FE60571844}"/>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6" name="Rectangle: Rounded Corners 45">
            <a:extLst>
              <a:ext uri="{FF2B5EF4-FFF2-40B4-BE49-F238E27FC236}">
                <a16:creationId xmlns:a16="http://schemas.microsoft.com/office/drawing/2014/main" id="{6AF97FFE-C270-458F-9379-6874BE9267AD}"/>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9A8EE3F-9117-4FC3-8577-FA43FDAA48AC}"/>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55" name="Rectangle: Rounded Corners 54">
            <a:extLst>
              <a:ext uri="{FF2B5EF4-FFF2-40B4-BE49-F238E27FC236}">
                <a16:creationId xmlns:a16="http://schemas.microsoft.com/office/drawing/2014/main" id="{F6871498-0926-4DA0-9049-183C7C8FB3D2}"/>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0725FFE8-2183-4407-A05C-D0805EFB931F}"/>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A87FB2D8-CA7C-428B-8FCB-4FF134912557}"/>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4" name="Straight Connector 63">
            <a:extLst>
              <a:ext uri="{FF2B5EF4-FFF2-40B4-BE49-F238E27FC236}">
                <a16:creationId xmlns:a16="http://schemas.microsoft.com/office/drawing/2014/main" id="{A4C47E90-9359-492D-BF98-285B22FBE717}"/>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3B2D4C3F-0782-40F4-B7D1-BA8ED02C9A04}"/>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EF648487-1D07-4B6D-B568-CFE576EE39E5}"/>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7" name="Rectangle: Rounded Corners 66">
            <a:extLst>
              <a:ext uri="{FF2B5EF4-FFF2-40B4-BE49-F238E27FC236}">
                <a16:creationId xmlns:a16="http://schemas.microsoft.com/office/drawing/2014/main" id="{A2C6FF20-15EA-4604-85AC-FA1943FF8540}"/>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9A86606-773D-4D92-BADA-24638DEB63A2}"/>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69" name="Straight Connector 68">
            <a:extLst>
              <a:ext uri="{FF2B5EF4-FFF2-40B4-BE49-F238E27FC236}">
                <a16:creationId xmlns:a16="http://schemas.microsoft.com/office/drawing/2014/main" id="{8E6713B7-7EF2-4D53-90F3-A93312ECFD97}"/>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8EA28475-A09E-4C40-BAAA-3F28FB38F135}"/>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7F47ED16-0A00-47C9-AA44-DBF8039937A5}"/>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2" name="Rectangle: Rounded Corners 71">
            <a:extLst>
              <a:ext uri="{FF2B5EF4-FFF2-40B4-BE49-F238E27FC236}">
                <a16:creationId xmlns:a16="http://schemas.microsoft.com/office/drawing/2014/main" id="{EDCD1D13-C451-48C5-9527-643636BB7059}"/>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D35713A-AAFE-41AB-A0DF-C0E16570684E}"/>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4" name="Straight Connector 73">
            <a:extLst>
              <a:ext uri="{FF2B5EF4-FFF2-40B4-BE49-F238E27FC236}">
                <a16:creationId xmlns:a16="http://schemas.microsoft.com/office/drawing/2014/main" id="{21794891-107A-4840-A387-A16ABBF546C4}"/>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5" name="Rectangle: Rounded Corners 74">
            <a:extLst>
              <a:ext uri="{FF2B5EF4-FFF2-40B4-BE49-F238E27FC236}">
                <a16:creationId xmlns:a16="http://schemas.microsoft.com/office/drawing/2014/main" id="{EFA8CEB9-0D3F-41BF-A125-93D7D3DB0A75}"/>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9AB60AE-C8D4-43A5-A1CB-191656283196}"/>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7" name="Rectangle 76">
            <a:extLst>
              <a:ext uri="{FF2B5EF4-FFF2-40B4-BE49-F238E27FC236}">
                <a16:creationId xmlns:a16="http://schemas.microsoft.com/office/drawing/2014/main" id="{3256D0D9-15E5-475D-9083-4409DB67812C}"/>
              </a:ext>
            </a:extLst>
          </p:cNvPr>
          <p:cNvSpPr/>
          <p:nvPr/>
        </p:nvSpPr>
        <p:spPr>
          <a:xfrm>
            <a:off x="2378857" y="1216326"/>
            <a:ext cx="11591277"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3067D47-3641-4D16-B2F1-F145FE0D07B1}"/>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623A12FA-C1EB-4BA6-84E6-FECD1237D691}"/>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628351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756611" y="3247772"/>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incident management process</a:t>
            </a:r>
            <a:r>
              <a:rPr lang="en-US" sz="1300" dirty="0">
                <a:latin typeface="Gotham Rounded Book" pitchFamily="50" charset="0"/>
              </a:rPr>
              <a:t> manages the lifecycle of all incidents, ensuring IT service returns to users as soon as possible</a:t>
            </a:r>
          </a:p>
        </p:txBody>
      </p:sp>
      <p:cxnSp>
        <p:nvCxnSpPr>
          <p:cNvPr id="43" name="Straight Connector 42">
            <a:extLst>
              <a:ext uri="{FF2B5EF4-FFF2-40B4-BE49-F238E27FC236}">
                <a16:creationId xmlns:a16="http://schemas.microsoft.com/office/drawing/2014/main" id="{C23E1A02-BAA3-44D1-8C37-C4BDAFA8444D}"/>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FFDCC839-EC73-4DFB-9271-12643C64AEA2}"/>
              </a:ext>
            </a:extLst>
          </p:cNvPr>
          <p:cNvSpPr/>
          <p:nvPr/>
        </p:nvSpPr>
        <p:spPr>
          <a:xfrm>
            <a:off x="2389608" y="1719471"/>
            <a:ext cx="2183344" cy="53237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888F5F97-FDD0-4751-BF00-BCCB73C78606}"/>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0E823516-BA04-476E-91FC-F247F7330BD0}"/>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978CC8A-FA8A-4178-9E86-6BCA393B83E6}"/>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55" name="Straight Connector 54">
            <a:extLst>
              <a:ext uri="{FF2B5EF4-FFF2-40B4-BE49-F238E27FC236}">
                <a16:creationId xmlns:a16="http://schemas.microsoft.com/office/drawing/2014/main" id="{83DEAAB0-D1DE-4FA5-959A-523D11036D1E}"/>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574D9EC3-0B17-44E4-B1C2-56893013A183}"/>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1AFB337-18CE-4940-9255-B2BB7A79D2A7}"/>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2" name="Rectangle: Rounded Corners 61">
            <a:extLst>
              <a:ext uri="{FF2B5EF4-FFF2-40B4-BE49-F238E27FC236}">
                <a16:creationId xmlns:a16="http://schemas.microsoft.com/office/drawing/2014/main" id="{974F1F2F-070E-4B78-B1C6-C97D4278E36D}"/>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40A7DAEC-00F2-48E2-A2C6-3EED88A7A086}"/>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4" name="TextBox 63">
            <a:extLst>
              <a:ext uri="{FF2B5EF4-FFF2-40B4-BE49-F238E27FC236}">
                <a16:creationId xmlns:a16="http://schemas.microsoft.com/office/drawing/2014/main" id="{6ECF89A9-4459-4980-96BC-33A898EE5B0D}"/>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5" name="Straight Connector 64">
            <a:extLst>
              <a:ext uri="{FF2B5EF4-FFF2-40B4-BE49-F238E27FC236}">
                <a16:creationId xmlns:a16="http://schemas.microsoft.com/office/drawing/2014/main" id="{97F4131F-C72C-4D2D-AD71-D6956A53E6A2}"/>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8B6213EA-BB4F-46A3-BA6F-419286A65403}"/>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C56E0F0-8038-445B-A34D-C133B658F4B0}"/>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8" name="Rectangle: Rounded Corners 67">
            <a:extLst>
              <a:ext uri="{FF2B5EF4-FFF2-40B4-BE49-F238E27FC236}">
                <a16:creationId xmlns:a16="http://schemas.microsoft.com/office/drawing/2014/main" id="{89C43AB1-22FD-4791-B7F8-AB9218C629BF}"/>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ACF7273-9176-44E9-AE2A-FE5080B50CAC}"/>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70" name="Straight Connector 69">
            <a:extLst>
              <a:ext uri="{FF2B5EF4-FFF2-40B4-BE49-F238E27FC236}">
                <a16:creationId xmlns:a16="http://schemas.microsoft.com/office/drawing/2014/main" id="{B44A5942-D560-428B-8E05-445ED315F92B}"/>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62182516-39E7-4AA8-ADF9-12A7261B0420}"/>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BA4EC69-DAB2-489A-8B40-4DA3DF700199}"/>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3" name="Rectangle: Rounded Corners 72">
            <a:extLst>
              <a:ext uri="{FF2B5EF4-FFF2-40B4-BE49-F238E27FC236}">
                <a16:creationId xmlns:a16="http://schemas.microsoft.com/office/drawing/2014/main" id="{24A2D4D7-FF8A-41C1-B571-E6D33877C0C4}"/>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84E372C-F548-4D8D-9F0A-21C69D9FF143}"/>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5" name="Straight Connector 74">
            <a:extLst>
              <a:ext uri="{FF2B5EF4-FFF2-40B4-BE49-F238E27FC236}">
                <a16:creationId xmlns:a16="http://schemas.microsoft.com/office/drawing/2014/main" id="{B86BC018-D3BC-4A8D-AA97-77F34A0683F4}"/>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6" name="Rectangle: Rounded Corners 75">
            <a:extLst>
              <a:ext uri="{FF2B5EF4-FFF2-40B4-BE49-F238E27FC236}">
                <a16:creationId xmlns:a16="http://schemas.microsoft.com/office/drawing/2014/main" id="{7654372D-7EAA-42DF-B799-CCED1FC63481}"/>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74EF6C0-C831-4099-9AFF-0D72FA203662}"/>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8" name="Rectangle 77">
            <a:extLst>
              <a:ext uri="{FF2B5EF4-FFF2-40B4-BE49-F238E27FC236}">
                <a16:creationId xmlns:a16="http://schemas.microsoft.com/office/drawing/2014/main" id="{BF2484C8-FA28-4598-B97B-40FDC53E49CA}"/>
              </a:ext>
            </a:extLst>
          </p:cNvPr>
          <p:cNvSpPr/>
          <p:nvPr/>
        </p:nvSpPr>
        <p:spPr>
          <a:xfrm>
            <a:off x="4618955" y="1216326"/>
            <a:ext cx="9351179"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A81503E-A3F3-4FB7-9334-37CF2DF1F623}"/>
              </a:ext>
            </a:extLst>
          </p:cNvPr>
          <p:cNvSpPr/>
          <p:nvPr/>
        </p:nvSpPr>
        <p:spPr>
          <a:xfrm>
            <a:off x="2417113" y="1793555"/>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BB3F926-6171-479D-B270-E96E6B47AC1F}"/>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010E5BBA-1967-47A4-8F88-3E67CC83B6DC}"/>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143957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ITIL?</a:t>
            </a:r>
          </a:p>
        </p:txBody>
      </p:sp>
      <p:sp>
        <p:nvSpPr>
          <p:cNvPr id="6" name="Rectangle: Rounded Corners 5">
            <a:extLst>
              <a:ext uri="{FF2B5EF4-FFF2-40B4-BE49-F238E27FC236}">
                <a16:creationId xmlns:a16="http://schemas.microsoft.com/office/drawing/2014/main" id="{372A82C5-DE6A-46EF-AAA3-321B7B1B3C79}"/>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DBB331-4EFD-4B3A-BD8A-3601C782C5C7}"/>
              </a:ext>
            </a:extLst>
          </p:cNvPr>
          <p:cNvSpPr txBox="1"/>
          <p:nvPr/>
        </p:nvSpPr>
        <p:spPr>
          <a:xfrm>
            <a:off x="1237401" y="1708317"/>
            <a:ext cx="9716252" cy="553998"/>
          </a:xfrm>
          <a:prstGeom prst="rect">
            <a:avLst/>
          </a:prstGeom>
          <a:noFill/>
        </p:spPr>
        <p:txBody>
          <a:bodyPr wrap="square" rtlCol="0">
            <a:spAutoFit/>
          </a:bodyPr>
          <a:lstStyle/>
          <a:p>
            <a:pPr algn="ctr"/>
            <a:r>
              <a:rPr lang="en-US" sz="1500" dirty="0">
                <a:latin typeface="Gotham Rounded Book" pitchFamily="50" charset="0"/>
              </a:rPr>
              <a:t>ITIL is a list of volumes that describe a framework for the best practices to deliver IT services. These practices are drawn from the private and public sectors worldwide. ITIL has the following benefits: </a:t>
            </a:r>
          </a:p>
        </p:txBody>
      </p:sp>
      <p:sp>
        <p:nvSpPr>
          <p:cNvPr id="10" name="Oval 9">
            <a:extLst>
              <a:ext uri="{FF2B5EF4-FFF2-40B4-BE49-F238E27FC236}">
                <a16:creationId xmlns:a16="http://schemas.microsoft.com/office/drawing/2014/main" id="{C8F6117A-8B49-40F0-99B8-E2E5B2B903F4}"/>
              </a:ext>
            </a:extLst>
          </p:cNvPr>
          <p:cNvSpPr/>
          <p:nvPr/>
        </p:nvSpPr>
        <p:spPr>
          <a:xfrm>
            <a:off x="1663021" y="3285566"/>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A4A560B-880E-4310-BAC8-35B7A8178FA4}"/>
              </a:ext>
            </a:extLst>
          </p:cNvPr>
          <p:cNvSpPr/>
          <p:nvPr/>
        </p:nvSpPr>
        <p:spPr>
          <a:xfrm>
            <a:off x="5295054" y="3281163"/>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BAA636-5F81-42D8-B826-E2BC28A5E289}"/>
              </a:ext>
            </a:extLst>
          </p:cNvPr>
          <p:cNvSpPr/>
          <p:nvPr/>
        </p:nvSpPr>
        <p:spPr>
          <a:xfrm>
            <a:off x="9025169" y="3242613"/>
            <a:ext cx="1655762" cy="1655762"/>
          </a:xfrm>
          <a:prstGeom prst="ellipse">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4B3C2B2-397C-4464-82B3-0EBED5D3AC69}"/>
              </a:ext>
            </a:extLst>
          </p:cNvPr>
          <p:cNvSpPr/>
          <p:nvPr/>
        </p:nvSpPr>
        <p:spPr>
          <a:xfrm>
            <a:off x="1574368" y="5317035"/>
            <a:ext cx="200948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65EC9B3-6E20-489F-9F00-459CEDF6DAAB}"/>
              </a:ext>
            </a:extLst>
          </p:cNvPr>
          <p:cNvSpPr txBox="1"/>
          <p:nvPr/>
        </p:nvSpPr>
        <p:spPr>
          <a:xfrm>
            <a:off x="1617483" y="5385406"/>
            <a:ext cx="1922309" cy="553998"/>
          </a:xfrm>
          <a:prstGeom prst="rect">
            <a:avLst/>
          </a:prstGeom>
          <a:noFill/>
        </p:spPr>
        <p:txBody>
          <a:bodyPr wrap="square" rtlCol="0">
            <a:spAutoFit/>
          </a:bodyPr>
          <a:lstStyle/>
          <a:p>
            <a:pPr algn="ctr"/>
            <a:r>
              <a:rPr lang="en-US" sz="1500" dirty="0">
                <a:latin typeface="Gotham Rounded Book" pitchFamily="50" charset="0"/>
              </a:rPr>
              <a:t>Improved productivity</a:t>
            </a:r>
          </a:p>
        </p:txBody>
      </p:sp>
      <p:sp>
        <p:nvSpPr>
          <p:cNvPr id="19" name="Rectangle: Rounded Corners 18">
            <a:extLst>
              <a:ext uri="{FF2B5EF4-FFF2-40B4-BE49-F238E27FC236}">
                <a16:creationId xmlns:a16="http://schemas.microsoft.com/office/drawing/2014/main" id="{83A42F4B-9E61-4715-8D1C-F412949AA9A9}"/>
              </a:ext>
            </a:extLst>
          </p:cNvPr>
          <p:cNvSpPr/>
          <p:nvPr/>
        </p:nvSpPr>
        <p:spPr>
          <a:xfrm>
            <a:off x="5166301" y="5294894"/>
            <a:ext cx="200948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D122B51-F3BB-4207-8541-BF93BB90FC6E}"/>
              </a:ext>
            </a:extLst>
          </p:cNvPr>
          <p:cNvSpPr txBox="1"/>
          <p:nvPr/>
        </p:nvSpPr>
        <p:spPr>
          <a:xfrm>
            <a:off x="5209416" y="5363265"/>
            <a:ext cx="1922309" cy="553998"/>
          </a:xfrm>
          <a:prstGeom prst="rect">
            <a:avLst/>
          </a:prstGeom>
          <a:noFill/>
        </p:spPr>
        <p:txBody>
          <a:bodyPr wrap="square" rtlCol="0">
            <a:spAutoFit/>
          </a:bodyPr>
          <a:lstStyle/>
          <a:p>
            <a:pPr algn="ctr"/>
            <a:r>
              <a:rPr lang="en-US" sz="1500" dirty="0">
                <a:latin typeface="Gotham Rounded Book" pitchFamily="50" charset="0"/>
              </a:rPr>
              <a:t>Improved skills and experience</a:t>
            </a:r>
          </a:p>
        </p:txBody>
      </p:sp>
      <p:sp>
        <p:nvSpPr>
          <p:cNvPr id="21" name="Rectangle: Rounded Corners 20">
            <a:extLst>
              <a:ext uri="{FF2B5EF4-FFF2-40B4-BE49-F238E27FC236}">
                <a16:creationId xmlns:a16="http://schemas.microsoft.com/office/drawing/2014/main" id="{1C6021FE-168D-4574-B2CB-AEC7EBEEA8F1}"/>
              </a:ext>
            </a:extLst>
          </p:cNvPr>
          <p:cNvSpPr/>
          <p:nvPr/>
        </p:nvSpPr>
        <p:spPr>
          <a:xfrm>
            <a:off x="8975312" y="5253838"/>
            <a:ext cx="1826804" cy="687003"/>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C11505-BF62-46B1-B3BC-181A7131B017}"/>
              </a:ext>
            </a:extLst>
          </p:cNvPr>
          <p:cNvSpPr txBox="1"/>
          <p:nvPr/>
        </p:nvSpPr>
        <p:spPr>
          <a:xfrm>
            <a:off x="8927087" y="5214449"/>
            <a:ext cx="1922309" cy="784830"/>
          </a:xfrm>
          <a:prstGeom prst="rect">
            <a:avLst/>
          </a:prstGeom>
          <a:noFill/>
        </p:spPr>
        <p:txBody>
          <a:bodyPr wrap="square" rtlCol="0">
            <a:spAutoFit/>
          </a:bodyPr>
          <a:lstStyle/>
          <a:p>
            <a:pPr algn="ctr"/>
            <a:r>
              <a:rPr lang="en-US" sz="1500" dirty="0">
                <a:latin typeface="Gotham Rounded Book" pitchFamily="50" charset="0"/>
              </a:rPr>
              <a:t>Improved delivery of 3</a:t>
            </a:r>
            <a:r>
              <a:rPr lang="en-US" sz="1500" baseline="30000" dirty="0">
                <a:latin typeface="Gotham Rounded Book" pitchFamily="50" charset="0"/>
              </a:rPr>
              <a:t>rd</a:t>
            </a:r>
            <a:r>
              <a:rPr lang="en-US" sz="1500" dirty="0">
                <a:latin typeface="Gotham Rounded Book" pitchFamily="50" charset="0"/>
              </a:rPr>
              <a:t> party services</a:t>
            </a:r>
          </a:p>
        </p:txBody>
      </p:sp>
      <p:pic>
        <p:nvPicPr>
          <p:cNvPr id="8" name="Picture 7" descr="A picture containing graphics, room, drawing&#10;&#10;Description automatically generated">
            <a:extLst>
              <a:ext uri="{FF2B5EF4-FFF2-40B4-BE49-F238E27FC236}">
                <a16:creationId xmlns:a16="http://schemas.microsoft.com/office/drawing/2014/main" id="{FC72A9DF-8FA0-41D5-AE68-96831B891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44" y="3595005"/>
            <a:ext cx="1063062" cy="1063062"/>
          </a:xfrm>
          <a:prstGeom prst="rect">
            <a:avLst/>
          </a:prstGeom>
        </p:spPr>
      </p:pic>
      <p:pic>
        <p:nvPicPr>
          <p:cNvPr id="15" name="Picture 14" descr="A picture containing wheel&#10;&#10;Description automatically generated">
            <a:extLst>
              <a:ext uri="{FF2B5EF4-FFF2-40B4-BE49-F238E27FC236}">
                <a16:creationId xmlns:a16="http://schemas.microsoft.com/office/drawing/2014/main" id="{017DA38D-43A5-4BDF-9EB0-B3DC63701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561" y="3486776"/>
            <a:ext cx="1245406" cy="1245406"/>
          </a:xfrm>
          <a:prstGeom prst="rect">
            <a:avLst/>
          </a:prstGeom>
        </p:spPr>
      </p:pic>
      <p:pic>
        <p:nvPicPr>
          <p:cNvPr id="23" name="Picture 22" descr="A picture containing box, clock&#10;&#10;Description automatically generated">
            <a:extLst>
              <a:ext uri="{FF2B5EF4-FFF2-40B4-BE49-F238E27FC236}">
                <a16:creationId xmlns:a16="http://schemas.microsoft.com/office/drawing/2014/main" id="{D5C3BC33-6FA0-4AF1-8C9E-BC8871E55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640" y="3522222"/>
            <a:ext cx="1061202" cy="1061202"/>
          </a:xfrm>
          <a:prstGeom prst="rect">
            <a:avLst/>
          </a:prstGeom>
        </p:spPr>
      </p:pic>
    </p:spTree>
    <p:extLst>
      <p:ext uri="{BB962C8B-B14F-4D97-AF65-F5344CB8AC3E}">
        <p14:creationId xmlns:p14="http://schemas.microsoft.com/office/powerpoint/2010/main" val="1510796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756611" y="3247772"/>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problem management process</a:t>
            </a:r>
            <a:r>
              <a:rPr lang="en-US" sz="1300" dirty="0">
                <a:latin typeface="Gotham Rounded Book" pitchFamily="50" charset="0"/>
              </a:rPr>
              <a:t> manages the lifecycle of all problems, making sure incidents are prevented, or have minimal impact in case they can’t be prevented</a:t>
            </a:r>
          </a:p>
        </p:txBody>
      </p:sp>
      <p:sp>
        <p:nvSpPr>
          <p:cNvPr id="44" name="Rectangle: Rounded Corners 43">
            <a:extLst>
              <a:ext uri="{FF2B5EF4-FFF2-40B4-BE49-F238E27FC236}">
                <a16:creationId xmlns:a16="http://schemas.microsoft.com/office/drawing/2014/main" id="{C7E7F905-DE0A-42A8-A281-0E1382DE9049}"/>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8A2C328-38F5-4999-9A8A-A77E1146FEA9}"/>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7FED156-0750-40D1-893C-1AC59A3C9C01}"/>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47" name="Straight Connector 46">
            <a:extLst>
              <a:ext uri="{FF2B5EF4-FFF2-40B4-BE49-F238E27FC236}">
                <a16:creationId xmlns:a16="http://schemas.microsoft.com/office/drawing/2014/main" id="{88E5AC0F-B052-4109-A8DE-6B236C68ADB6}"/>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376589D3-8146-4D77-91D3-B38700E80C00}"/>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7BDBAA0-6CF9-4B2D-B618-342CE52E0C93}"/>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1" name="Rectangle: Rounded Corners 60">
            <a:extLst>
              <a:ext uri="{FF2B5EF4-FFF2-40B4-BE49-F238E27FC236}">
                <a16:creationId xmlns:a16="http://schemas.microsoft.com/office/drawing/2014/main" id="{EA138927-09FA-453C-B30C-0D81E3FCAAFB}"/>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E53B7C0E-2B9B-4934-9049-7AA675183FB3}"/>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7682F3EB-0AE1-4A38-A557-73D1445912E2}"/>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4" name="Straight Connector 63">
            <a:extLst>
              <a:ext uri="{FF2B5EF4-FFF2-40B4-BE49-F238E27FC236}">
                <a16:creationId xmlns:a16="http://schemas.microsoft.com/office/drawing/2014/main" id="{D634A4C2-E35D-40B9-8CE6-706A7273835A}"/>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30AFEF50-FDB8-4281-BED5-CEB452DDC7B3}"/>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E6D1B50-ABB0-48D0-918D-324DDA28888E}"/>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7" name="Rectangle: Rounded Corners 66">
            <a:extLst>
              <a:ext uri="{FF2B5EF4-FFF2-40B4-BE49-F238E27FC236}">
                <a16:creationId xmlns:a16="http://schemas.microsoft.com/office/drawing/2014/main" id="{D4CC1AD2-D27E-4D4E-914D-41591FBFA13F}"/>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EC98EA8-F131-4BED-B801-78C8E7A0C398}"/>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69" name="Straight Connector 68">
            <a:extLst>
              <a:ext uri="{FF2B5EF4-FFF2-40B4-BE49-F238E27FC236}">
                <a16:creationId xmlns:a16="http://schemas.microsoft.com/office/drawing/2014/main" id="{DDF5A581-B8F9-42D6-9857-9485BDB98CF4}"/>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EAB2F525-2750-4DF9-A666-5C4D9651C172}"/>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D07F76FB-90A2-4037-8232-682C73A41ADD}"/>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2" name="Rectangle: Rounded Corners 71">
            <a:extLst>
              <a:ext uri="{FF2B5EF4-FFF2-40B4-BE49-F238E27FC236}">
                <a16:creationId xmlns:a16="http://schemas.microsoft.com/office/drawing/2014/main" id="{8C0098C0-681E-4E19-A1E1-CA2A54E375F8}"/>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07D479A-D82F-47D0-BAD9-79C6777919E7}"/>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4" name="Straight Connector 73">
            <a:extLst>
              <a:ext uri="{FF2B5EF4-FFF2-40B4-BE49-F238E27FC236}">
                <a16:creationId xmlns:a16="http://schemas.microsoft.com/office/drawing/2014/main" id="{EAAA4835-FEE7-41B2-9611-D47F7768A3A2}"/>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5" name="Rectangle: Rounded Corners 74">
            <a:extLst>
              <a:ext uri="{FF2B5EF4-FFF2-40B4-BE49-F238E27FC236}">
                <a16:creationId xmlns:a16="http://schemas.microsoft.com/office/drawing/2014/main" id="{1D52A850-4A09-499B-8F4A-9A18E86ED72C}"/>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670812E-0ABF-4BBF-907E-46AD09E6BF30}"/>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7" name="Rectangle 76">
            <a:extLst>
              <a:ext uri="{FF2B5EF4-FFF2-40B4-BE49-F238E27FC236}">
                <a16:creationId xmlns:a16="http://schemas.microsoft.com/office/drawing/2014/main" id="{067A5710-762A-406D-AD62-FFB91F137097}"/>
              </a:ext>
            </a:extLst>
          </p:cNvPr>
          <p:cNvSpPr/>
          <p:nvPr/>
        </p:nvSpPr>
        <p:spPr>
          <a:xfrm>
            <a:off x="4618955" y="1216326"/>
            <a:ext cx="9351179"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A028286-6E90-4870-B03C-A5C6073871C7}"/>
              </a:ext>
            </a:extLst>
          </p:cNvPr>
          <p:cNvSpPr/>
          <p:nvPr/>
        </p:nvSpPr>
        <p:spPr>
          <a:xfrm>
            <a:off x="2417113" y="1189389"/>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9EE8C53-5581-4124-BCB4-B5F7FE6C9D68}"/>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E38D1A8-CFCC-405F-B73E-7CA8969EF776}"/>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3217008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756611" y="3200851"/>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access management</a:t>
            </a:r>
            <a:r>
              <a:rPr lang="en-US" sz="1300" dirty="0">
                <a:latin typeface="Gotham Rounded Book" pitchFamily="50" charset="0"/>
              </a:rPr>
              <a:t> </a:t>
            </a:r>
            <a:r>
              <a:rPr lang="en-US" sz="1300" dirty="0">
                <a:solidFill>
                  <a:srgbClr val="FF0000"/>
                </a:solidFill>
                <a:latin typeface="Gotham Rounded Book" pitchFamily="50" charset="0"/>
              </a:rPr>
              <a:t>process</a:t>
            </a:r>
            <a:r>
              <a:rPr lang="en-US" sz="1300" dirty="0">
                <a:latin typeface="Gotham Rounded Book" pitchFamily="50" charset="0"/>
              </a:rPr>
              <a:t> grants authorized users the right to use a service, while ensuring unauthorized users don’t access it</a:t>
            </a:r>
          </a:p>
        </p:txBody>
      </p:sp>
      <p:sp>
        <p:nvSpPr>
          <p:cNvPr id="44" name="Rectangle: Rounded Corners 43">
            <a:extLst>
              <a:ext uri="{FF2B5EF4-FFF2-40B4-BE49-F238E27FC236}">
                <a16:creationId xmlns:a16="http://schemas.microsoft.com/office/drawing/2014/main" id="{D81CBCF5-CE6E-469B-9B1D-949A7CA348D6}"/>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7CCC600-1DD0-481D-899E-71D55790EBEE}"/>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C3CCFA6C-22DA-4D87-BAB7-CEC8D2DA89FC}"/>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47" name="Straight Connector 46">
            <a:extLst>
              <a:ext uri="{FF2B5EF4-FFF2-40B4-BE49-F238E27FC236}">
                <a16:creationId xmlns:a16="http://schemas.microsoft.com/office/drawing/2014/main" id="{26537E14-BB6B-4ADC-A749-06518C6E1F53}"/>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642E830C-CF0D-4875-B061-AEC0FBD414C7}"/>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E32E55D-C544-4C74-9682-329D95A97D4F}"/>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1" name="Rectangle: Rounded Corners 60">
            <a:extLst>
              <a:ext uri="{FF2B5EF4-FFF2-40B4-BE49-F238E27FC236}">
                <a16:creationId xmlns:a16="http://schemas.microsoft.com/office/drawing/2014/main" id="{AF744753-4F41-425C-B7E0-6BC5A2CB7067}"/>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642277F9-FA5A-4E42-B92B-4CB03F8EA778}"/>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3" name="TextBox 62">
            <a:extLst>
              <a:ext uri="{FF2B5EF4-FFF2-40B4-BE49-F238E27FC236}">
                <a16:creationId xmlns:a16="http://schemas.microsoft.com/office/drawing/2014/main" id="{DD60BEFA-BAB8-41FA-9EA7-2E4D6EA514E4}"/>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4" name="Straight Connector 63">
            <a:extLst>
              <a:ext uri="{FF2B5EF4-FFF2-40B4-BE49-F238E27FC236}">
                <a16:creationId xmlns:a16="http://schemas.microsoft.com/office/drawing/2014/main" id="{2FC2CA9F-F789-4A56-B283-5A4948D2DB14}"/>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0EA7BD01-B54C-4874-8F8F-EF7395CFCCFA}"/>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A915E0F-3471-4591-A415-4A080E201D72}"/>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7" name="Rectangle: Rounded Corners 66">
            <a:extLst>
              <a:ext uri="{FF2B5EF4-FFF2-40B4-BE49-F238E27FC236}">
                <a16:creationId xmlns:a16="http://schemas.microsoft.com/office/drawing/2014/main" id="{25187F61-1799-4A47-850A-B316B4DCF4C5}"/>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F8F65D4-B8A3-4B27-8A2D-B6BA8CEDCAEB}"/>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69" name="Straight Connector 68">
            <a:extLst>
              <a:ext uri="{FF2B5EF4-FFF2-40B4-BE49-F238E27FC236}">
                <a16:creationId xmlns:a16="http://schemas.microsoft.com/office/drawing/2014/main" id="{2E7B43A8-8E8C-4D5D-AA44-CC4C5B2C01C3}"/>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987AD4BA-9739-4D6E-B40B-E2574D0D19AF}"/>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8D4AD30-B12F-417F-B126-63583B29B1A6}"/>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2" name="Rectangle: Rounded Corners 71">
            <a:extLst>
              <a:ext uri="{FF2B5EF4-FFF2-40B4-BE49-F238E27FC236}">
                <a16:creationId xmlns:a16="http://schemas.microsoft.com/office/drawing/2014/main" id="{87FF407B-5102-446B-8513-D60953E8DD56}"/>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4BC4D10-0976-4499-BDE1-AA6FFAF9A5E6}"/>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4" name="Straight Connector 73">
            <a:extLst>
              <a:ext uri="{FF2B5EF4-FFF2-40B4-BE49-F238E27FC236}">
                <a16:creationId xmlns:a16="http://schemas.microsoft.com/office/drawing/2014/main" id="{F4A2BE26-72ED-4AE3-9590-D8C47B88153F}"/>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5" name="Rectangle: Rounded Corners 74">
            <a:extLst>
              <a:ext uri="{FF2B5EF4-FFF2-40B4-BE49-F238E27FC236}">
                <a16:creationId xmlns:a16="http://schemas.microsoft.com/office/drawing/2014/main" id="{414B05CE-BB5E-41FF-9647-BBEB2BB39230}"/>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B35B706-A069-481F-9016-AB6C53389819}"/>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7" name="Rectangle 76">
            <a:extLst>
              <a:ext uri="{FF2B5EF4-FFF2-40B4-BE49-F238E27FC236}">
                <a16:creationId xmlns:a16="http://schemas.microsoft.com/office/drawing/2014/main" id="{D7D5FA31-34A6-4178-AF19-606A3FBE131E}"/>
              </a:ext>
            </a:extLst>
          </p:cNvPr>
          <p:cNvSpPr/>
          <p:nvPr/>
        </p:nvSpPr>
        <p:spPr>
          <a:xfrm>
            <a:off x="6972651" y="1216326"/>
            <a:ext cx="6997483"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A8BED36-BDFD-4E1F-BFEF-AAB2E774B9C9}"/>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442AACE-8849-457B-99AD-5A8E83F0F34A}"/>
              </a:ext>
            </a:extLst>
          </p:cNvPr>
          <p:cNvSpPr/>
          <p:nvPr/>
        </p:nvSpPr>
        <p:spPr>
          <a:xfrm>
            <a:off x="4708306" y="1700708"/>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34C5C9B-2647-41B4-A208-7866C6D1633B}"/>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07942CF-854E-4EAB-B03A-EDF77DC53899}"/>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2730859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756611" y="3205242"/>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event management process</a:t>
            </a:r>
            <a:r>
              <a:rPr lang="en-US" sz="1300" dirty="0">
                <a:latin typeface="Gotham Rounded Book" pitchFamily="50" charset="0"/>
              </a:rPr>
              <a:t> makes sure configuration items and services are continuously monitored, and to filter out and categorize events to decide appropriate actions</a:t>
            </a:r>
            <a:endParaRPr lang="en-US" sz="1300" dirty="0">
              <a:solidFill>
                <a:srgbClr val="FF0000"/>
              </a:solidFill>
              <a:latin typeface="Gotham Rounded Book" pitchFamily="50" charset="0"/>
            </a:endParaRPr>
          </a:p>
        </p:txBody>
      </p:sp>
      <p:sp>
        <p:nvSpPr>
          <p:cNvPr id="45" name="Rectangle: Rounded Corners 44">
            <a:extLst>
              <a:ext uri="{FF2B5EF4-FFF2-40B4-BE49-F238E27FC236}">
                <a16:creationId xmlns:a16="http://schemas.microsoft.com/office/drawing/2014/main" id="{465E73A2-67EB-4A36-BBCC-0A25ACA49BD5}"/>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FDEEAD-0C59-4093-934A-59D89B5F2F1B}"/>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72B1166-4E35-4248-B2F7-A3A4CEE26B25}"/>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55" name="Straight Connector 54">
            <a:extLst>
              <a:ext uri="{FF2B5EF4-FFF2-40B4-BE49-F238E27FC236}">
                <a16:creationId xmlns:a16="http://schemas.microsoft.com/office/drawing/2014/main" id="{CFB60726-3E44-4AC0-83D1-8C978383101E}"/>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F9BFF9EC-F5F4-49E8-813A-81E657FA6958}"/>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8EB0661-9D50-4C34-8903-5A1596BC0E72}"/>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2" name="Rectangle: Rounded Corners 61">
            <a:extLst>
              <a:ext uri="{FF2B5EF4-FFF2-40B4-BE49-F238E27FC236}">
                <a16:creationId xmlns:a16="http://schemas.microsoft.com/office/drawing/2014/main" id="{CE279B62-55AD-4D35-920F-CA109E528E04}"/>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0DB872EF-DE28-464E-8147-F5DD661FEC61}"/>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4" name="TextBox 63">
            <a:extLst>
              <a:ext uri="{FF2B5EF4-FFF2-40B4-BE49-F238E27FC236}">
                <a16:creationId xmlns:a16="http://schemas.microsoft.com/office/drawing/2014/main" id="{986AB95E-F20B-4D05-9964-C0374F33CE81}"/>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5" name="Straight Connector 64">
            <a:extLst>
              <a:ext uri="{FF2B5EF4-FFF2-40B4-BE49-F238E27FC236}">
                <a16:creationId xmlns:a16="http://schemas.microsoft.com/office/drawing/2014/main" id="{2D0ACEB2-8CB7-4BD8-824A-9C33148E4B75}"/>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CB95C4CE-F1CF-42DB-B82F-9C93A0AFB073}"/>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A71F410-D103-4EA5-9529-F5CCA46A6997}"/>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8" name="Rectangle: Rounded Corners 67">
            <a:extLst>
              <a:ext uri="{FF2B5EF4-FFF2-40B4-BE49-F238E27FC236}">
                <a16:creationId xmlns:a16="http://schemas.microsoft.com/office/drawing/2014/main" id="{C21952C6-9736-4218-BCA6-50C6DB104918}"/>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E357E197-CD83-494D-9DD2-11B9AD6B36E4}"/>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70" name="Straight Connector 69">
            <a:extLst>
              <a:ext uri="{FF2B5EF4-FFF2-40B4-BE49-F238E27FC236}">
                <a16:creationId xmlns:a16="http://schemas.microsoft.com/office/drawing/2014/main" id="{5FCE8AA7-EFEF-4DEF-AE5D-131B76B4A3F9}"/>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F9588418-2F47-4E39-9385-E714C0CCB94F}"/>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A1551953-E570-406C-B61B-793B83FA0493}"/>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3" name="Rectangle: Rounded Corners 72">
            <a:extLst>
              <a:ext uri="{FF2B5EF4-FFF2-40B4-BE49-F238E27FC236}">
                <a16:creationId xmlns:a16="http://schemas.microsoft.com/office/drawing/2014/main" id="{8DBEDBA1-D08E-4310-8102-ECFCF28F697F}"/>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05DA1A1-18BC-4669-992A-4001BA690390}"/>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5" name="Straight Connector 74">
            <a:extLst>
              <a:ext uri="{FF2B5EF4-FFF2-40B4-BE49-F238E27FC236}">
                <a16:creationId xmlns:a16="http://schemas.microsoft.com/office/drawing/2014/main" id="{84349FEB-A933-4B7F-823E-CE7D1B8E0D5D}"/>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6" name="Rectangle: Rounded Corners 75">
            <a:extLst>
              <a:ext uri="{FF2B5EF4-FFF2-40B4-BE49-F238E27FC236}">
                <a16:creationId xmlns:a16="http://schemas.microsoft.com/office/drawing/2014/main" id="{D402C9C7-E1B5-4828-B0BE-F79B568D9751}"/>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8436B4C-5646-41F9-B99C-4BBE87DC1168}"/>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8" name="Rectangle 77">
            <a:extLst>
              <a:ext uri="{FF2B5EF4-FFF2-40B4-BE49-F238E27FC236}">
                <a16:creationId xmlns:a16="http://schemas.microsoft.com/office/drawing/2014/main" id="{437ABF8F-67DE-49BA-B7B9-7B09EB86F733}"/>
              </a:ext>
            </a:extLst>
          </p:cNvPr>
          <p:cNvSpPr/>
          <p:nvPr/>
        </p:nvSpPr>
        <p:spPr>
          <a:xfrm>
            <a:off x="6972651" y="1216326"/>
            <a:ext cx="6997483"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DDFACAC-8868-49BC-AA83-8B964C89D311}"/>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A215779-0ED5-4EDE-9BC8-3ACF156DD345}"/>
              </a:ext>
            </a:extLst>
          </p:cNvPr>
          <p:cNvSpPr/>
          <p:nvPr/>
        </p:nvSpPr>
        <p:spPr>
          <a:xfrm>
            <a:off x="4708306" y="1210846"/>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136D2EE-D66B-4C32-BAB7-137316C313FD}"/>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4D476E4D-0274-4BFF-B6C0-F9518E4DF636}"/>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1598351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993769" y="3247772"/>
            <a:ext cx="4743151" cy="492443"/>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request management process</a:t>
            </a:r>
            <a:r>
              <a:rPr lang="en-US" sz="1300" dirty="0">
                <a:latin typeface="Gotham Rounded Book" pitchFamily="50" charset="0"/>
              </a:rPr>
              <a:t> fulfills service requests (which are usually minor in nature)</a:t>
            </a:r>
            <a:endParaRPr lang="en-US" sz="1300" dirty="0">
              <a:solidFill>
                <a:srgbClr val="FF0000"/>
              </a:solidFill>
              <a:latin typeface="Gotham Rounded Book" pitchFamily="50" charset="0"/>
            </a:endParaRPr>
          </a:p>
        </p:txBody>
      </p:sp>
      <p:sp>
        <p:nvSpPr>
          <p:cNvPr id="45" name="Rectangle: Rounded Corners 44">
            <a:extLst>
              <a:ext uri="{FF2B5EF4-FFF2-40B4-BE49-F238E27FC236}">
                <a16:creationId xmlns:a16="http://schemas.microsoft.com/office/drawing/2014/main" id="{3A176AD0-4A05-4382-B4E5-9A410BDEC723}"/>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4CED8B09-A71C-4CB5-8145-66FD3A55324A}"/>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A45AE44-030F-4D70-A03A-E3C854DFE52F}"/>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55" name="Straight Connector 54">
            <a:extLst>
              <a:ext uri="{FF2B5EF4-FFF2-40B4-BE49-F238E27FC236}">
                <a16:creationId xmlns:a16="http://schemas.microsoft.com/office/drawing/2014/main" id="{D5D26FD3-4891-4141-9062-578096149BF7}"/>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A5344F74-57AF-4BFC-A9CF-3B8B0B9BD516}"/>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57CF41B-7639-4622-8B26-BEB9E856DAF9}"/>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2" name="Rectangle: Rounded Corners 61">
            <a:extLst>
              <a:ext uri="{FF2B5EF4-FFF2-40B4-BE49-F238E27FC236}">
                <a16:creationId xmlns:a16="http://schemas.microsoft.com/office/drawing/2014/main" id="{84789BEA-B59A-4D9B-B36C-1D3631F398F5}"/>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69A10609-507B-4F30-BA4A-F2F8D98D0A4C}"/>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4" name="TextBox 63">
            <a:extLst>
              <a:ext uri="{FF2B5EF4-FFF2-40B4-BE49-F238E27FC236}">
                <a16:creationId xmlns:a16="http://schemas.microsoft.com/office/drawing/2014/main" id="{6211EEF5-45CB-4225-9BCB-408483B3843D}"/>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5" name="Straight Connector 64">
            <a:extLst>
              <a:ext uri="{FF2B5EF4-FFF2-40B4-BE49-F238E27FC236}">
                <a16:creationId xmlns:a16="http://schemas.microsoft.com/office/drawing/2014/main" id="{3215CA16-BDEE-4616-90FF-D1E4D3A5960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52897CF0-5AEF-4841-8C6E-0EBF1F838897}"/>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1B711079-1B58-453F-A819-E6FCFDA1C7D4}"/>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8" name="Rectangle: Rounded Corners 67">
            <a:extLst>
              <a:ext uri="{FF2B5EF4-FFF2-40B4-BE49-F238E27FC236}">
                <a16:creationId xmlns:a16="http://schemas.microsoft.com/office/drawing/2014/main" id="{5DC7E08D-F5B6-4B3C-BA8D-809164338463}"/>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EB12125-3134-42B7-B6A9-B8AB41AED0E1}"/>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70" name="Straight Connector 69">
            <a:extLst>
              <a:ext uri="{FF2B5EF4-FFF2-40B4-BE49-F238E27FC236}">
                <a16:creationId xmlns:a16="http://schemas.microsoft.com/office/drawing/2014/main" id="{4B9DA485-7CEE-4739-AF81-A7962AF297AE}"/>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E87ED21E-2EFD-4455-9EE5-1B846C9D51B5}"/>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5AA27C3-22F7-4C07-9D8A-0316836B22C6}"/>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3" name="Rectangle: Rounded Corners 72">
            <a:extLst>
              <a:ext uri="{FF2B5EF4-FFF2-40B4-BE49-F238E27FC236}">
                <a16:creationId xmlns:a16="http://schemas.microsoft.com/office/drawing/2014/main" id="{3A371A71-C852-4374-9F32-ED6B724C4C77}"/>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E5EBAD0-DD01-4BE3-A930-1FA547DD5660}"/>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5" name="Straight Connector 74">
            <a:extLst>
              <a:ext uri="{FF2B5EF4-FFF2-40B4-BE49-F238E27FC236}">
                <a16:creationId xmlns:a16="http://schemas.microsoft.com/office/drawing/2014/main" id="{EF1F2183-E6E3-49B5-A406-C49C574C0D08}"/>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6" name="Rectangle: Rounded Corners 75">
            <a:extLst>
              <a:ext uri="{FF2B5EF4-FFF2-40B4-BE49-F238E27FC236}">
                <a16:creationId xmlns:a16="http://schemas.microsoft.com/office/drawing/2014/main" id="{BEBAE943-FB11-4D4E-8FB5-7821C65B391D}"/>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779838A-9E7E-4819-92D0-BD8C668892BD}"/>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8" name="Rectangle 77">
            <a:extLst>
              <a:ext uri="{FF2B5EF4-FFF2-40B4-BE49-F238E27FC236}">
                <a16:creationId xmlns:a16="http://schemas.microsoft.com/office/drawing/2014/main" id="{F6D7138B-3EB7-4D35-A051-EC1E1A27A83E}"/>
              </a:ext>
            </a:extLst>
          </p:cNvPr>
          <p:cNvSpPr/>
          <p:nvPr/>
        </p:nvSpPr>
        <p:spPr>
          <a:xfrm>
            <a:off x="9254137" y="1216326"/>
            <a:ext cx="4715997"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2046102-39F1-4768-8CC8-15D04CA62A3D}"/>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F975143-9E52-487E-A61F-03044C74CA3C}"/>
              </a:ext>
            </a:extLst>
          </p:cNvPr>
          <p:cNvSpPr/>
          <p:nvPr/>
        </p:nvSpPr>
        <p:spPr>
          <a:xfrm>
            <a:off x="4708306" y="1230130"/>
            <a:ext cx="2327057" cy="10219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7EA92A5-6914-4B25-A12D-C841957E0F98}"/>
              </a:ext>
            </a:extLst>
          </p:cNvPr>
          <p:cNvSpPr/>
          <p:nvPr/>
        </p:nvSpPr>
        <p:spPr>
          <a:xfrm>
            <a:off x="6999628" y="1690636"/>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EFEA3CA-183E-4841-8E85-8E0EC4F6D70D}"/>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05006A1-F97C-4EDF-B90C-6FB7CB4961D4}"/>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1633897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3A176AD0-4A05-4382-B4E5-9A410BDEC723}"/>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4CED8B09-A71C-4CB5-8145-66FD3A55324A}"/>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A45AE44-030F-4D70-A03A-E3C854DFE52F}"/>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55" name="Straight Connector 54">
            <a:extLst>
              <a:ext uri="{FF2B5EF4-FFF2-40B4-BE49-F238E27FC236}">
                <a16:creationId xmlns:a16="http://schemas.microsoft.com/office/drawing/2014/main" id="{D5D26FD3-4891-4141-9062-578096149BF7}"/>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A5344F74-57AF-4BFC-A9CF-3B8B0B9BD516}"/>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57CF41B-7639-4622-8B26-BEB9E856DAF9}"/>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62" name="Rectangle: Rounded Corners 61">
            <a:extLst>
              <a:ext uri="{FF2B5EF4-FFF2-40B4-BE49-F238E27FC236}">
                <a16:creationId xmlns:a16="http://schemas.microsoft.com/office/drawing/2014/main" id="{84789BEA-B59A-4D9B-B36C-1D3631F398F5}"/>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69A10609-507B-4F30-BA4A-F2F8D98D0A4C}"/>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64" name="TextBox 63">
            <a:extLst>
              <a:ext uri="{FF2B5EF4-FFF2-40B4-BE49-F238E27FC236}">
                <a16:creationId xmlns:a16="http://schemas.microsoft.com/office/drawing/2014/main" id="{6211EEF5-45CB-4225-9BCB-408483B3843D}"/>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65" name="Straight Connector 64">
            <a:extLst>
              <a:ext uri="{FF2B5EF4-FFF2-40B4-BE49-F238E27FC236}">
                <a16:creationId xmlns:a16="http://schemas.microsoft.com/office/drawing/2014/main" id="{3215CA16-BDEE-4616-90FF-D1E4D3A5960F}"/>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52897CF0-5AEF-4841-8C6E-0EBF1F838897}"/>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1B711079-1B58-453F-A819-E6FCFDA1C7D4}"/>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68" name="Rectangle: Rounded Corners 67">
            <a:extLst>
              <a:ext uri="{FF2B5EF4-FFF2-40B4-BE49-F238E27FC236}">
                <a16:creationId xmlns:a16="http://schemas.microsoft.com/office/drawing/2014/main" id="{5DC7E08D-F5B6-4B3C-BA8D-809164338463}"/>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EB12125-3134-42B7-B6A9-B8AB41AED0E1}"/>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70" name="Straight Connector 69">
            <a:extLst>
              <a:ext uri="{FF2B5EF4-FFF2-40B4-BE49-F238E27FC236}">
                <a16:creationId xmlns:a16="http://schemas.microsoft.com/office/drawing/2014/main" id="{4B9DA485-7CEE-4739-AF81-A7962AF297AE}"/>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E87ED21E-2EFD-4455-9EE5-1B846C9D51B5}"/>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5AA27C3-22F7-4C07-9D8A-0316836B22C6}"/>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73" name="Rectangle: Rounded Corners 72">
            <a:extLst>
              <a:ext uri="{FF2B5EF4-FFF2-40B4-BE49-F238E27FC236}">
                <a16:creationId xmlns:a16="http://schemas.microsoft.com/office/drawing/2014/main" id="{3A371A71-C852-4374-9F32-ED6B724C4C77}"/>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E5EBAD0-DD01-4BE3-A930-1FA547DD5660}"/>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75" name="Straight Connector 74">
            <a:extLst>
              <a:ext uri="{FF2B5EF4-FFF2-40B4-BE49-F238E27FC236}">
                <a16:creationId xmlns:a16="http://schemas.microsoft.com/office/drawing/2014/main" id="{EF1F2183-E6E3-49B5-A406-C49C574C0D08}"/>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6" name="Rectangle: Rounded Corners 75">
            <a:extLst>
              <a:ext uri="{FF2B5EF4-FFF2-40B4-BE49-F238E27FC236}">
                <a16:creationId xmlns:a16="http://schemas.microsoft.com/office/drawing/2014/main" id="{BEBAE943-FB11-4D4E-8FB5-7821C65B391D}"/>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779838A-9E7E-4819-92D0-BD8C668892BD}"/>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78" name="Rectangle 77">
            <a:extLst>
              <a:ext uri="{FF2B5EF4-FFF2-40B4-BE49-F238E27FC236}">
                <a16:creationId xmlns:a16="http://schemas.microsoft.com/office/drawing/2014/main" id="{F6D7138B-3EB7-4D35-A051-EC1E1A27A83E}"/>
              </a:ext>
            </a:extLst>
          </p:cNvPr>
          <p:cNvSpPr/>
          <p:nvPr/>
        </p:nvSpPr>
        <p:spPr>
          <a:xfrm>
            <a:off x="9254137" y="1216326"/>
            <a:ext cx="4715997"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2046102-39F1-4768-8CC8-15D04CA62A3D}"/>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F975143-9E52-487E-A61F-03044C74CA3C}"/>
              </a:ext>
            </a:extLst>
          </p:cNvPr>
          <p:cNvSpPr/>
          <p:nvPr/>
        </p:nvSpPr>
        <p:spPr>
          <a:xfrm>
            <a:off x="4708306" y="1230130"/>
            <a:ext cx="2327057" cy="10219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7EA92A5-6914-4B25-A12D-C841957E0F98}"/>
              </a:ext>
            </a:extLst>
          </p:cNvPr>
          <p:cNvSpPr/>
          <p:nvPr/>
        </p:nvSpPr>
        <p:spPr>
          <a:xfrm>
            <a:off x="7016152" y="1199859"/>
            <a:ext cx="2238599" cy="55138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C8B1248-A70F-42E3-A4CE-FEF3C6698751}"/>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D235B980-88A2-449C-A10A-AA3196327C4E}"/>
              </a:ext>
            </a:extLst>
          </p:cNvPr>
          <p:cNvSpPr txBox="1"/>
          <p:nvPr/>
        </p:nvSpPr>
        <p:spPr>
          <a:xfrm>
            <a:off x="2799141" y="3183977"/>
            <a:ext cx="5217466"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service desk function</a:t>
            </a:r>
            <a:r>
              <a:rPr lang="en-US" sz="1300" dirty="0">
                <a:latin typeface="Gotham Rounded Book" pitchFamily="50" charset="0"/>
              </a:rPr>
              <a:t> is the point of contact between users and service providers. It also handles communication with users, and manages incidents and service requests</a:t>
            </a:r>
          </a:p>
        </p:txBody>
      </p:sp>
      <p:sp>
        <p:nvSpPr>
          <p:cNvPr id="48" name="Oval 47">
            <a:extLst>
              <a:ext uri="{FF2B5EF4-FFF2-40B4-BE49-F238E27FC236}">
                <a16:creationId xmlns:a16="http://schemas.microsoft.com/office/drawing/2014/main" id="{A9871F4A-73B9-4BC0-9989-A4BCCDFBA737}"/>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EBEB25C-E059-4C5F-BB69-831BA0414545}"/>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1640647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993769" y="3247772"/>
            <a:ext cx="4743151" cy="69249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technical management function</a:t>
            </a:r>
            <a:r>
              <a:rPr lang="en-US" sz="1300" dirty="0">
                <a:latin typeface="Gotham Rounded Book" pitchFamily="50" charset="0"/>
              </a:rPr>
              <a:t> provides technical expertise and support for the management of the IT infrastructure</a:t>
            </a:r>
            <a:endParaRPr lang="en-US" sz="1300" dirty="0">
              <a:solidFill>
                <a:srgbClr val="FF0000"/>
              </a:solidFill>
              <a:latin typeface="Gotham Rounded Book" pitchFamily="50" charset="0"/>
            </a:endParaRPr>
          </a:p>
        </p:txBody>
      </p:sp>
      <p:sp>
        <p:nvSpPr>
          <p:cNvPr id="84" name="Rectangle 83">
            <a:extLst>
              <a:ext uri="{FF2B5EF4-FFF2-40B4-BE49-F238E27FC236}">
                <a16:creationId xmlns:a16="http://schemas.microsoft.com/office/drawing/2014/main" id="{B20FA8E9-C1D7-4C0D-B27B-AD3B10C49476}"/>
              </a:ext>
            </a:extLst>
          </p:cNvPr>
          <p:cNvSpPr/>
          <p:nvPr/>
        </p:nvSpPr>
        <p:spPr>
          <a:xfrm>
            <a:off x="7075451" y="1132994"/>
            <a:ext cx="2183344" cy="113682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2D47D40B-C8DB-47E7-B698-59A3C422D3FC}"/>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DD745C83-91A0-4597-978A-F4460BB7A14E}"/>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62B0536-198E-4F1B-BFAD-9E069CDB1056}"/>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88" name="Straight Connector 87">
            <a:extLst>
              <a:ext uri="{FF2B5EF4-FFF2-40B4-BE49-F238E27FC236}">
                <a16:creationId xmlns:a16="http://schemas.microsoft.com/office/drawing/2014/main" id="{09F9487F-D8E8-4223-B693-9213FF4064B7}"/>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9" name="Rectangle: Rounded Corners 88">
            <a:extLst>
              <a:ext uri="{FF2B5EF4-FFF2-40B4-BE49-F238E27FC236}">
                <a16:creationId xmlns:a16="http://schemas.microsoft.com/office/drawing/2014/main" id="{FC69D3A2-559D-464B-A856-DF7AB7F0BDB1}"/>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363BC477-C143-4BE3-AD11-B409388662DB}"/>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91" name="Rectangle: Rounded Corners 90">
            <a:extLst>
              <a:ext uri="{FF2B5EF4-FFF2-40B4-BE49-F238E27FC236}">
                <a16:creationId xmlns:a16="http://schemas.microsoft.com/office/drawing/2014/main" id="{A4AEA471-867F-471B-A320-8A2D64190388}"/>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F1E1D6C0-606A-4D52-AF27-3159233F099C}"/>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93" name="TextBox 92">
            <a:extLst>
              <a:ext uri="{FF2B5EF4-FFF2-40B4-BE49-F238E27FC236}">
                <a16:creationId xmlns:a16="http://schemas.microsoft.com/office/drawing/2014/main" id="{65585BAE-CDE3-473B-88E5-364DDAE122ED}"/>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94" name="Straight Connector 93">
            <a:extLst>
              <a:ext uri="{FF2B5EF4-FFF2-40B4-BE49-F238E27FC236}">
                <a16:creationId xmlns:a16="http://schemas.microsoft.com/office/drawing/2014/main" id="{DBC37F76-FED1-49D1-A0C4-68EF35DE231D}"/>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5" name="Rectangle: Rounded Corners 94">
            <a:extLst>
              <a:ext uri="{FF2B5EF4-FFF2-40B4-BE49-F238E27FC236}">
                <a16:creationId xmlns:a16="http://schemas.microsoft.com/office/drawing/2014/main" id="{B43E1E7A-3307-4B1F-A0CF-2E73E226AC84}"/>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41646A79-C838-4F76-9A7F-C86581302DBA}"/>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97" name="Rectangle: Rounded Corners 96">
            <a:extLst>
              <a:ext uri="{FF2B5EF4-FFF2-40B4-BE49-F238E27FC236}">
                <a16:creationId xmlns:a16="http://schemas.microsoft.com/office/drawing/2014/main" id="{424E2BD0-AF97-4D32-9E6A-3335034D842B}"/>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2372F19-1F73-4B5B-9BD6-718BB2E4EEED}"/>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99" name="Straight Connector 98">
            <a:extLst>
              <a:ext uri="{FF2B5EF4-FFF2-40B4-BE49-F238E27FC236}">
                <a16:creationId xmlns:a16="http://schemas.microsoft.com/office/drawing/2014/main" id="{BD626774-0482-4FDB-BEA2-9CD6407AB771}"/>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00" name="Rectangle: Rounded Corners 99">
            <a:extLst>
              <a:ext uri="{FF2B5EF4-FFF2-40B4-BE49-F238E27FC236}">
                <a16:creationId xmlns:a16="http://schemas.microsoft.com/office/drawing/2014/main" id="{7DFA5612-DE77-4345-9347-A496CA3E9A2C}"/>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C9562C8D-8C2A-45D6-A314-8E8EEAEEA987}"/>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102" name="Rectangle: Rounded Corners 101">
            <a:extLst>
              <a:ext uri="{FF2B5EF4-FFF2-40B4-BE49-F238E27FC236}">
                <a16:creationId xmlns:a16="http://schemas.microsoft.com/office/drawing/2014/main" id="{DE97A4BF-125B-4831-8C4B-0623E972D7D1}"/>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979998F4-9CA9-4144-896B-470AA57F8593}"/>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104" name="Straight Connector 103">
            <a:extLst>
              <a:ext uri="{FF2B5EF4-FFF2-40B4-BE49-F238E27FC236}">
                <a16:creationId xmlns:a16="http://schemas.microsoft.com/office/drawing/2014/main" id="{DF55DD2F-30CB-4D9C-9658-60BDAF169F6D}"/>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05" name="Rectangle: Rounded Corners 104">
            <a:extLst>
              <a:ext uri="{FF2B5EF4-FFF2-40B4-BE49-F238E27FC236}">
                <a16:creationId xmlns:a16="http://schemas.microsoft.com/office/drawing/2014/main" id="{E3ED87C0-D368-4BB7-9C79-262754336608}"/>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BA3D38A7-2D3E-4DBA-8AD0-CC987570608E}"/>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107" name="Rectangle 106">
            <a:extLst>
              <a:ext uri="{FF2B5EF4-FFF2-40B4-BE49-F238E27FC236}">
                <a16:creationId xmlns:a16="http://schemas.microsoft.com/office/drawing/2014/main" id="{4C1A79B3-5577-4C49-A449-727A8135A8D1}"/>
              </a:ext>
            </a:extLst>
          </p:cNvPr>
          <p:cNvSpPr/>
          <p:nvPr/>
        </p:nvSpPr>
        <p:spPr>
          <a:xfrm>
            <a:off x="11606936" y="1216326"/>
            <a:ext cx="2363198"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E39909FB-41F8-4945-857C-2020D6C089D2}"/>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6A7E308-7C3A-4C06-9214-A912FAA5B4C2}"/>
              </a:ext>
            </a:extLst>
          </p:cNvPr>
          <p:cNvSpPr/>
          <p:nvPr/>
        </p:nvSpPr>
        <p:spPr>
          <a:xfrm>
            <a:off x="4708306" y="1230130"/>
            <a:ext cx="2327057" cy="10219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75EB9EC-BAB5-463E-BEF8-B380026B9509}"/>
              </a:ext>
            </a:extLst>
          </p:cNvPr>
          <p:cNvSpPr/>
          <p:nvPr/>
        </p:nvSpPr>
        <p:spPr>
          <a:xfrm>
            <a:off x="7016152" y="1199859"/>
            <a:ext cx="2352157" cy="10313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7EFC64B-241B-4242-A2AB-4984CD9F21F1}"/>
              </a:ext>
            </a:extLst>
          </p:cNvPr>
          <p:cNvSpPr/>
          <p:nvPr/>
        </p:nvSpPr>
        <p:spPr>
          <a:xfrm>
            <a:off x="9357462" y="1783320"/>
            <a:ext cx="2238599" cy="5012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6829EF9-2D30-403F-9A98-7CD61705AB46}"/>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64277B20-6141-4C29-9521-81FED0741E1B}"/>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3648724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8195051" y="1106297"/>
            <a:ext cx="42427779"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sp>
        <p:nvSpPr>
          <p:cNvPr id="40" name="Rectangle 39">
            <a:extLst>
              <a:ext uri="{FF2B5EF4-FFF2-40B4-BE49-F238E27FC236}">
                <a16:creationId xmlns:a16="http://schemas.microsoft.com/office/drawing/2014/main" id="{28B58F8D-C696-4CCC-912B-64BA00F3DE5B}"/>
              </a:ext>
            </a:extLst>
          </p:cNvPr>
          <p:cNvSpPr/>
          <p:nvPr/>
        </p:nvSpPr>
        <p:spPr>
          <a:xfrm>
            <a:off x="2389608" y="1166581"/>
            <a:ext cx="2183344" cy="1133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993769" y="3290302"/>
            <a:ext cx="4743151" cy="492443"/>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application management</a:t>
            </a:r>
            <a:r>
              <a:rPr lang="en-US" sz="1300" dirty="0">
                <a:latin typeface="Gotham Rounded Book" pitchFamily="50" charset="0"/>
              </a:rPr>
              <a:t> </a:t>
            </a:r>
            <a:r>
              <a:rPr lang="en-US" sz="1300" dirty="0">
                <a:solidFill>
                  <a:srgbClr val="FF0000"/>
                </a:solidFill>
                <a:latin typeface="Gotham Rounded Book" pitchFamily="50" charset="0"/>
              </a:rPr>
              <a:t>function</a:t>
            </a:r>
            <a:r>
              <a:rPr lang="en-US" sz="1300" dirty="0">
                <a:latin typeface="Gotham Rounded Book" pitchFamily="50" charset="0"/>
              </a:rPr>
              <a:t> manages applications throughout their lifecycle </a:t>
            </a:r>
            <a:endParaRPr lang="en-US" sz="1300" dirty="0">
              <a:solidFill>
                <a:srgbClr val="FF0000"/>
              </a:solidFill>
              <a:latin typeface="Gotham Rounded Book" pitchFamily="50" charset="0"/>
            </a:endParaRPr>
          </a:p>
        </p:txBody>
      </p:sp>
      <p:sp>
        <p:nvSpPr>
          <p:cNvPr id="85" name="Rectangle 84">
            <a:extLst>
              <a:ext uri="{FF2B5EF4-FFF2-40B4-BE49-F238E27FC236}">
                <a16:creationId xmlns:a16="http://schemas.microsoft.com/office/drawing/2014/main" id="{16955EE6-23EC-45A2-86A3-AFFD4D2ADB93}"/>
              </a:ext>
            </a:extLst>
          </p:cNvPr>
          <p:cNvSpPr/>
          <p:nvPr/>
        </p:nvSpPr>
        <p:spPr>
          <a:xfrm>
            <a:off x="7075451" y="1132994"/>
            <a:ext cx="2183344" cy="113682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767A6B86-0D3C-43C2-8718-50957D8E7564}"/>
              </a:ext>
            </a:extLst>
          </p:cNvPr>
          <p:cNvSpPr/>
          <p:nvPr/>
        </p:nvSpPr>
        <p:spPr>
          <a:xfrm>
            <a:off x="2427485"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a:extLst>
              <a:ext uri="{FF2B5EF4-FFF2-40B4-BE49-F238E27FC236}">
                <a16:creationId xmlns:a16="http://schemas.microsoft.com/office/drawing/2014/main" id="{81C3246B-47FC-4BF7-8FD9-5DA35561AF79}"/>
              </a:ext>
            </a:extLst>
          </p:cNvPr>
          <p:cNvSpPr/>
          <p:nvPr/>
        </p:nvSpPr>
        <p:spPr>
          <a:xfrm>
            <a:off x="2427485"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B405424-285E-4B8F-9851-269265C73A42}"/>
              </a:ext>
            </a:extLst>
          </p:cNvPr>
          <p:cNvSpPr txBox="1"/>
          <p:nvPr/>
        </p:nvSpPr>
        <p:spPr>
          <a:xfrm>
            <a:off x="2463286" y="1777548"/>
            <a:ext cx="2120417" cy="492443"/>
          </a:xfrm>
          <a:prstGeom prst="rect">
            <a:avLst/>
          </a:prstGeom>
          <a:noFill/>
        </p:spPr>
        <p:txBody>
          <a:bodyPr wrap="square" rtlCol="0">
            <a:spAutoFit/>
          </a:bodyPr>
          <a:lstStyle/>
          <a:p>
            <a:pPr algn="ctr"/>
            <a:r>
              <a:rPr lang="en-US" sz="1300" dirty="0">
                <a:latin typeface="Gotham Rounded Book" pitchFamily="50" charset="0"/>
              </a:rPr>
              <a:t>Problem </a:t>
            </a:r>
            <a:br>
              <a:rPr lang="en-US" sz="1300" dirty="0">
                <a:latin typeface="Gotham Rounded Book" pitchFamily="50" charset="0"/>
              </a:rPr>
            </a:br>
            <a:r>
              <a:rPr lang="en-US" sz="1300" dirty="0">
                <a:latin typeface="Gotham Rounded Book" pitchFamily="50" charset="0"/>
              </a:rPr>
              <a:t>Management</a:t>
            </a:r>
          </a:p>
        </p:txBody>
      </p:sp>
      <p:cxnSp>
        <p:nvCxnSpPr>
          <p:cNvPr id="89" name="Straight Connector 88">
            <a:extLst>
              <a:ext uri="{FF2B5EF4-FFF2-40B4-BE49-F238E27FC236}">
                <a16:creationId xmlns:a16="http://schemas.microsoft.com/office/drawing/2014/main" id="{F113AC60-8297-43C9-8C30-E4D5E8AB6971}"/>
              </a:ext>
            </a:extLst>
          </p:cNvPr>
          <p:cNvCxnSpPr>
            <a:cxnSpLocks/>
          </p:cNvCxnSpPr>
          <p:nvPr/>
        </p:nvCxnSpPr>
        <p:spPr>
          <a:xfrm>
            <a:off x="4677296"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Rectangle: Rounded Corners 89">
            <a:extLst>
              <a:ext uri="{FF2B5EF4-FFF2-40B4-BE49-F238E27FC236}">
                <a16:creationId xmlns:a16="http://schemas.microsoft.com/office/drawing/2014/main" id="{8FEB2B95-FA22-45DB-9D75-28C62EBC58EA}"/>
              </a:ext>
            </a:extLst>
          </p:cNvPr>
          <p:cNvSpPr/>
          <p:nvPr/>
        </p:nvSpPr>
        <p:spPr>
          <a:xfrm>
            <a:off x="4780632"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91B3D0D6-0751-4CF4-B097-634F5105C9EC}"/>
              </a:ext>
            </a:extLst>
          </p:cNvPr>
          <p:cNvSpPr txBox="1"/>
          <p:nvPr/>
        </p:nvSpPr>
        <p:spPr>
          <a:xfrm>
            <a:off x="4674552"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92" name="Rectangle: Rounded Corners 91">
            <a:extLst>
              <a:ext uri="{FF2B5EF4-FFF2-40B4-BE49-F238E27FC236}">
                <a16:creationId xmlns:a16="http://schemas.microsoft.com/office/drawing/2014/main" id="{D1D01411-1059-455B-BF1D-3BC4ECC63DC3}"/>
              </a:ext>
            </a:extLst>
          </p:cNvPr>
          <p:cNvSpPr/>
          <p:nvPr/>
        </p:nvSpPr>
        <p:spPr>
          <a:xfrm>
            <a:off x="4780632"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465674AF-7E0F-4B17-ADED-4821C8D84B11}"/>
              </a:ext>
            </a:extLst>
          </p:cNvPr>
          <p:cNvSpPr txBox="1"/>
          <p:nvPr/>
        </p:nvSpPr>
        <p:spPr>
          <a:xfrm>
            <a:off x="4816433"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94" name="TextBox 93">
            <a:extLst>
              <a:ext uri="{FF2B5EF4-FFF2-40B4-BE49-F238E27FC236}">
                <a16:creationId xmlns:a16="http://schemas.microsoft.com/office/drawing/2014/main" id="{3A5BA233-4A9E-41A2-9ACF-C71CB56763E3}"/>
              </a:ext>
            </a:extLst>
          </p:cNvPr>
          <p:cNvSpPr txBox="1"/>
          <p:nvPr/>
        </p:nvSpPr>
        <p:spPr>
          <a:xfrm>
            <a:off x="2427426" y="1210963"/>
            <a:ext cx="2120417" cy="492443"/>
          </a:xfrm>
          <a:prstGeom prst="rect">
            <a:avLst/>
          </a:prstGeom>
          <a:noFill/>
        </p:spPr>
        <p:txBody>
          <a:bodyPr wrap="square" rtlCol="0">
            <a:spAutoFit/>
          </a:bodyPr>
          <a:lstStyle/>
          <a:p>
            <a:pPr algn="ctr"/>
            <a:r>
              <a:rPr lang="en-US" sz="1300" dirty="0">
                <a:latin typeface="Gotham Rounded Book" pitchFamily="50" charset="0"/>
              </a:rPr>
              <a:t>Incident </a:t>
            </a:r>
            <a:br>
              <a:rPr lang="en-US" sz="1300" dirty="0">
                <a:latin typeface="Gotham Rounded Book" pitchFamily="50" charset="0"/>
              </a:rPr>
            </a:br>
            <a:r>
              <a:rPr lang="en-US" sz="1300" dirty="0">
                <a:latin typeface="Gotham Rounded Book" pitchFamily="50" charset="0"/>
              </a:rPr>
              <a:t>Management</a:t>
            </a:r>
          </a:p>
        </p:txBody>
      </p:sp>
      <p:cxnSp>
        <p:nvCxnSpPr>
          <p:cNvPr id="95" name="Straight Connector 94">
            <a:extLst>
              <a:ext uri="{FF2B5EF4-FFF2-40B4-BE49-F238E27FC236}">
                <a16:creationId xmlns:a16="http://schemas.microsoft.com/office/drawing/2014/main" id="{56BFB17B-78E0-48A4-9789-A50FFF172E25}"/>
              </a:ext>
            </a:extLst>
          </p:cNvPr>
          <p:cNvCxnSpPr>
            <a:cxnSpLocks/>
          </p:cNvCxnSpPr>
          <p:nvPr/>
        </p:nvCxnSpPr>
        <p:spPr>
          <a:xfrm>
            <a:off x="6994642"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6" name="Rectangle: Rounded Corners 95">
            <a:extLst>
              <a:ext uri="{FF2B5EF4-FFF2-40B4-BE49-F238E27FC236}">
                <a16:creationId xmlns:a16="http://schemas.microsoft.com/office/drawing/2014/main" id="{F5AF1F0B-00C5-4C99-9720-33FD233BA5AD}"/>
              </a:ext>
            </a:extLst>
          </p:cNvPr>
          <p:cNvSpPr/>
          <p:nvPr/>
        </p:nvSpPr>
        <p:spPr>
          <a:xfrm>
            <a:off x="7097978"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7F2E7414-8424-48A1-B10F-1AED730E030F}"/>
              </a:ext>
            </a:extLst>
          </p:cNvPr>
          <p:cNvSpPr txBox="1"/>
          <p:nvPr/>
        </p:nvSpPr>
        <p:spPr>
          <a:xfrm>
            <a:off x="7097919"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98" name="Rectangle: Rounded Corners 97">
            <a:extLst>
              <a:ext uri="{FF2B5EF4-FFF2-40B4-BE49-F238E27FC236}">
                <a16:creationId xmlns:a16="http://schemas.microsoft.com/office/drawing/2014/main" id="{692D559B-30C7-48A2-AC1A-271BF0703026}"/>
              </a:ext>
            </a:extLst>
          </p:cNvPr>
          <p:cNvSpPr/>
          <p:nvPr/>
        </p:nvSpPr>
        <p:spPr>
          <a:xfrm>
            <a:off x="7097978"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D40C22C-F244-45A2-BD20-172BD5D1B9D8}"/>
              </a:ext>
            </a:extLst>
          </p:cNvPr>
          <p:cNvSpPr txBox="1"/>
          <p:nvPr/>
        </p:nvSpPr>
        <p:spPr>
          <a:xfrm>
            <a:off x="7133779"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100" name="Straight Connector 99">
            <a:extLst>
              <a:ext uri="{FF2B5EF4-FFF2-40B4-BE49-F238E27FC236}">
                <a16:creationId xmlns:a16="http://schemas.microsoft.com/office/drawing/2014/main" id="{0FDBBAD1-93E9-43D3-A1A8-5CDB8802A26D}"/>
              </a:ext>
            </a:extLst>
          </p:cNvPr>
          <p:cNvCxnSpPr>
            <a:cxnSpLocks/>
          </p:cNvCxnSpPr>
          <p:nvPr/>
        </p:nvCxnSpPr>
        <p:spPr>
          <a:xfrm>
            <a:off x="9322012"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476330B9-3359-4EEF-A9A5-786B8808D070}"/>
              </a:ext>
            </a:extLst>
          </p:cNvPr>
          <p:cNvSpPr/>
          <p:nvPr/>
        </p:nvSpPr>
        <p:spPr>
          <a:xfrm>
            <a:off x="9414917"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7339853-0935-46DA-940B-6D00867B04F3}"/>
              </a:ext>
            </a:extLst>
          </p:cNvPr>
          <p:cNvSpPr txBox="1"/>
          <p:nvPr/>
        </p:nvSpPr>
        <p:spPr>
          <a:xfrm>
            <a:off x="9414858"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103" name="Rectangle: Rounded Corners 102">
            <a:extLst>
              <a:ext uri="{FF2B5EF4-FFF2-40B4-BE49-F238E27FC236}">
                <a16:creationId xmlns:a16="http://schemas.microsoft.com/office/drawing/2014/main" id="{BF07CEAD-A9B5-401F-9569-79E951335779}"/>
              </a:ext>
            </a:extLst>
          </p:cNvPr>
          <p:cNvSpPr/>
          <p:nvPr/>
        </p:nvSpPr>
        <p:spPr>
          <a:xfrm>
            <a:off x="9414917"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B99F76E2-1406-46AE-AE1B-3EC4EA931045}"/>
              </a:ext>
            </a:extLst>
          </p:cNvPr>
          <p:cNvSpPr txBox="1"/>
          <p:nvPr/>
        </p:nvSpPr>
        <p:spPr>
          <a:xfrm>
            <a:off x="9450718"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105" name="Straight Connector 104">
            <a:extLst>
              <a:ext uri="{FF2B5EF4-FFF2-40B4-BE49-F238E27FC236}">
                <a16:creationId xmlns:a16="http://schemas.microsoft.com/office/drawing/2014/main" id="{A8FE5A11-CCD2-4F52-9D10-0A09862C2E60}"/>
              </a:ext>
            </a:extLst>
          </p:cNvPr>
          <p:cNvCxnSpPr>
            <a:cxnSpLocks/>
          </p:cNvCxnSpPr>
          <p:nvPr/>
        </p:nvCxnSpPr>
        <p:spPr>
          <a:xfrm>
            <a:off x="11638951"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06" name="Rectangle: Rounded Corners 105">
            <a:extLst>
              <a:ext uri="{FF2B5EF4-FFF2-40B4-BE49-F238E27FC236}">
                <a16:creationId xmlns:a16="http://schemas.microsoft.com/office/drawing/2014/main" id="{05FB0539-3FE2-4757-816A-358037AFA208}"/>
              </a:ext>
            </a:extLst>
          </p:cNvPr>
          <p:cNvSpPr/>
          <p:nvPr/>
        </p:nvSpPr>
        <p:spPr>
          <a:xfrm>
            <a:off x="11715500"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55E7A425-0E80-4660-AAB5-7C269CAF5EFF}"/>
              </a:ext>
            </a:extLst>
          </p:cNvPr>
          <p:cNvSpPr txBox="1"/>
          <p:nvPr/>
        </p:nvSpPr>
        <p:spPr>
          <a:xfrm>
            <a:off x="11751301"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108" name="Rectangle 107">
            <a:extLst>
              <a:ext uri="{FF2B5EF4-FFF2-40B4-BE49-F238E27FC236}">
                <a16:creationId xmlns:a16="http://schemas.microsoft.com/office/drawing/2014/main" id="{4543171E-B6CD-430D-BF60-EA618F9DFC48}"/>
              </a:ext>
            </a:extLst>
          </p:cNvPr>
          <p:cNvSpPr/>
          <p:nvPr/>
        </p:nvSpPr>
        <p:spPr>
          <a:xfrm>
            <a:off x="11606936" y="1216326"/>
            <a:ext cx="2363198" cy="107449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CA07B56-B4B1-40F2-848C-EAC83D83D468}"/>
              </a:ext>
            </a:extLst>
          </p:cNvPr>
          <p:cNvSpPr/>
          <p:nvPr/>
        </p:nvSpPr>
        <p:spPr>
          <a:xfrm>
            <a:off x="2417113" y="1166581"/>
            <a:ext cx="2238599" cy="11783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4035A591-1340-4DCC-BBED-CC3CB3B5B93A}"/>
              </a:ext>
            </a:extLst>
          </p:cNvPr>
          <p:cNvSpPr/>
          <p:nvPr/>
        </p:nvSpPr>
        <p:spPr>
          <a:xfrm>
            <a:off x="4708306" y="1230130"/>
            <a:ext cx="2327057" cy="10219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DB3ED04-E3C2-4E93-9365-827422736002}"/>
              </a:ext>
            </a:extLst>
          </p:cNvPr>
          <p:cNvSpPr/>
          <p:nvPr/>
        </p:nvSpPr>
        <p:spPr>
          <a:xfrm>
            <a:off x="7016152" y="1199859"/>
            <a:ext cx="2352157" cy="10313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561712DD-C7AB-4301-8DD2-EED9DE0DD523}"/>
              </a:ext>
            </a:extLst>
          </p:cNvPr>
          <p:cNvSpPr/>
          <p:nvPr/>
        </p:nvSpPr>
        <p:spPr>
          <a:xfrm>
            <a:off x="9357462" y="1228150"/>
            <a:ext cx="2238599" cy="50126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58DDAE0-569D-47FF-B6FC-661DDDEBC233}"/>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00968136-5787-4225-B166-ABABFD3BC448}"/>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Tree>
    <p:extLst>
      <p:ext uri="{BB962C8B-B14F-4D97-AF65-F5344CB8AC3E}">
        <p14:creationId xmlns:p14="http://schemas.microsoft.com/office/powerpoint/2010/main" val="14856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6266516" y="1106297"/>
            <a:ext cx="38570708"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B1BCDAF-EDDE-4CBE-A603-B3D2D2C7F9CC}"/>
              </a:ext>
            </a:extLst>
          </p:cNvPr>
          <p:cNvCxnSpPr>
            <a:cxnSpLocks/>
          </p:cNvCxnSpPr>
          <p:nvPr/>
        </p:nvCxnSpPr>
        <p:spPr>
          <a:xfrm>
            <a:off x="2869763" y="1230130"/>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7A78F70A-6987-4944-AAA7-097E808629CD}"/>
              </a:ext>
            </a:extLst>
          </p:cNvPr>
          <p:cNvSpPr/>
          <p:nvPr/>
        </p:nvSpPr>
        <p:spPr>
          <a:xfrm>
            <a:off x="2973099" y="1243693"/>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5544BE4-B7B5-4CCE-BBBA-856BF8F6A399}"/>
              </a:ext>
            </a:extLst>
          </p:cNvPr>
          <p:cNvSpPr txBox="1"/>
          <p:nvPr/>
        </p:nvSpPr>
        <p:spPr>
          <a:xfrm>
            <a:off x="2867019" y="1210969"/>
            <a:ext cx="2332459" cy="492443"/>
          </a:xfrm>
          <a:prstGeom prst="rect">
            <a:avLst/>
          </a:prstGeom>
          <a:noFill/>
        </p:spPr>
        <p:txBody>
          <a:bodyPr wrap="square" rtlCol="0">
            <a:spAutoFit/>
          </a:bodyPr>
          <a:lstStyle/>
          <a:p>
            <a:pPr algn="ctr"/>
            <a:r>
              <a:rPr lang="en-US" sz="1300" dirty="0">
                <a:latin typeface="Gotham Rounded Book" pitchFamily="50" charset="0"/>
              </a:rPr>
              <a:t>Access</a:t>
            </a:r>
            <a:br>
              <a:rPr lang="en-US" sz="1300" dirty="0">
                <a:latin typeface="Gotham Rounded Book" pitchFamily="50" charset="0"/>
              </a:rPr>
            </a:br>
            <a:r>
              <a:rPr lang="en-US" sz="1300" dirty="0">
                <a:latin typeface="Gotham Rounded Book" pitchFamily="50" charset="0"/>
              </a:rPr>
              <a:t>Management</a:t>
            </a:r>
          </a:p>
        </p:txBody>
      </p:sp>
      <p:sp>
        <p:nvSpPr>
          <p:cNvPr id="32" name="Rectangle: Rounded Corners 31">
            <a:extLst>
              <a:ext uri="{FF2B5EF4-FFF2-40B4-BE49-F238E27FC236}">
                <a16:creationId xmlns:a16="http://schemas.microsoft.com/office/drawing/2014/main" id="{80E07A21-4609-4BAF-ADD3-D88DFB8E0E13}"/>
              </a:ext>
            </a:extLst>
          </p:cNvPr>
          <p:cNvSpPr/>
          <p:nvPr/>
        </p:nvSpPr>
        <p:spPr>
          <a:xfrm>
            <a:off x="2973099" y="1810566"/>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8F12C8AF-46FC-4738-A7C7-92809AEF6C81}"/>
              </a:ext>
            </a:extLst>
          </p:cNvPr>
          <p:cNvSpPr txBox="1"/>
          <p:nvPr/>
        </p:nvSpPr>
        <p:spPr>
          <a:xfrm>
            <a:off x="3008900" y="1770944"/>
            <a:ext cx="2120417" cy="492443"/>
          </a:xfrm>
          <a:prstGeom prst="rect">
            <a:avLst/>
          </a:prstGeom>
          <a:noFill/>
        </p:spPr>
        <p:txBody>
          <a:bodyPr wrap="square" rtlCol="0">
            <a:spAutoFit/>
          </a:bodyPr>
          <a:lstStyle/>
          <a:p>
            <a:pPr algn="ctr"/>
            <a:r>
              <a:rPr lang="en-US" sz="1300" dirty="0">
                <a:latin typeface="Gotham Rounded Book" pitchFamily="50" charset="0"/>
              </a:rPr>
              <a:t>Event </a:t>
            </a:r>
            <a:br>
              <a:rPr lang="en-US" sz="1300" dirty="0">
                <a:latin typeface="Gotham Rounded Book" pitchFamily="50" charset="0"/>
              </a:rPr>
            </a:br>
            <a:r>
              <a:rPr lang="en-US" sz="1300" dirty="0">
                <a:latin typeface="Gotham Rounded Book" pitchFamily="50" charset="0"/>
              </a:rPr>
              <a:t>Management</a:t>
            </a:r>
          </a:p>
        </p:txBody>
      </p:sp>
      <p:sp>
        <p:nvSpPr>
          <p:cNvPr id="53" name="TextBox 52">
            <a:extLst>
              <a:ext uri="{FF2B5EF4-FFF2-40B4-BE49-F238E27FC236}">
                <a16:creationId xmlns:a16="http://schemas.microsoft.com/office/drawing/2014/main" id="{150D0808-8D03-4AA8-8A43-2206B9FE5536}"/>
              </a:ext>
            </a:extLst>
          </p:cNvPr>
          <p:cNvSpPr txBox="1"/>
          <p:nvPr/>
        </p:nvSpPr>
        <p:spPr>
          <a:xfrm>
            <a:off x="2825" y="1406800"/>
            <a:ext cx="2274434" cy="707886"/>
          </a:xfrm>
          <a:prstGeom prst="rect">
            <a:avLst/>
          </a:prstGeom>
          <a:noFill/>
        </p:spPr>
        <p:txBody>
          <a:bodyPr wrap="square" rtlCol="0">
            <a:spAutoFit/>
          </a:bodyPr>
          <a:lstStyle/>
          <a:p>
            <a:pPr algn="ct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Service</a:t>
            </a:r>
            <a:b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br>
            <a:r>
              <a:rPr lang="en-US" sz="2000" dirty="0">
                <a:effectLst>
                  <a:glow rad="139700">
                    <a:schemeClr val="accent4">
                      <a:satMod val="175000"/>
                      <a:alpha val="40000"/>
                    </a:schemeClr>
                  </a:glow>
                  <a:outerShdw blurRad="38100" dist="38100" dir="2700000" algn="tl">
                    <a:srgbClr val="000000">
                      <a:alpha val="43137"/>
                    </a:srgbClr>
                  </a:outerShdw>
                </a:effectLst>
                <a:latin typeface="Gotham Rounded Book" pitchFamily="50" charset="0"/>
              </a:rPr>
              <a:t>Operations</a:t>
            </a:r>
          </a:p>
        </p:txBody>
      </p:sp>
      <p:sp>
        <p:nvSpPr>
          <p:cNvPr id="54" name="TextBox 53">
            <a:extLst>
              <a:ext uri="{FF2B5EF4-FFF2-40B4-BE49-F238E27FC236}">
                <a16:creationId xmlns:a16="http://schemas.microsoft.com/office/drawing/2014/main" id="{E094FF94-25B3-4B10-840D-2045C735A173}"/>
              </a:ext>
            </a:extLst>
          </p:cNvPr>
          <p:cNvSpPr txBox="1"/>
          <p:nvPr/>
        </p:nvSpPr>
        <p:spPr>
          <a:xfrm>
            <a:off x="3212" y="2605866"/>
            <a:ext cx="2274434" cy="553998"/>
          </a:xfrm>
          <a:prstGeom prst="rect">
            <a:avLst/>
          </a:prstGeom>
          <a:noFill/>
        </p:spPr>
        <p:txBody>
          <a:bodyPr wrap="square" rtlCol="0">
            <a:spAutoFit/>
          </a:bodyPr>
          <a:lstStyle/>
          <a:p>
            <a:pPr algn="ctr"/>
            <a:r>
              <a:rPr lang="en-US" sz="1500" dirty="0">
                <a:solidFill>
                  <a:schemeClr val="bg1">
                    <a:lumMod val="50000"/>
                  </a:schemeClr>
                </a:solidFill>
                <a:effectLst/>
                <a:latin typeface="Gotham Rounded Book" pitchFamily="50" charset="0"/>
              </a:rPr>
              <a:t>Continual Service Improvement</a:t>
            </a:r>
          </a:p>
        </p:txBody>
      </p:sp>
      <p:cxnSp>
        <p:nvCxnSpPr>
          <p:cNvPr id="34" name="Straight Connector 33">
            <a:extLst>
              <a:ext uri="{FF2B5EF4-FFF2-40B4-BE49-F238E27FC236}">
                <a16:creationId xmlns:a16="http://schemas.microsoft.com/office/drawing/2014/main" id="{908C912D-8DAE-4A07-8FAA-43A9B4E9E2F9}"/>
              </a:ext>
            </a:extLst>
          </p:cNvPr>
          <p:cNvCxnSpPr>
            <a:cxnSpLocks/>
          </p:cNvCxnSpPr>
          <p:nvPr/>
        </p:nvCxnSpPr>
        <p:spPr>
          <a:xfrm>
            <a:off x="5187109" y="1234678"/>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AF26FB21-9D8C-4487-BF4B-6D13D1444008}"/>
              </a:ext>
            </a:extLst>
          </p:cNvPr>
          <p:cNvSpPr/>
          <p:nvPr/>
        </p:nvSpPr>
        <p:spPr>
          <a:xfrm>
            <a:off x="5290445" y="1248241"/>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73BFFE3-692C-430C-9B10-C14AA852A6FB}"/>
              </a:ext>
            </a:extLst>
          </p:cNvPr>
          <p:cNvSpPr txBox="1"/>
          <p:nvPr/>
        </p:nvSpPr>
        <p:spPr>
          <a:xfrm>
            <a:off x="5290386" y="1215517"/>
            <a:ext cx="2120417" cy="492443"/>
          </a:xfrm>
          <a:prstGeom prst="rect">
            <a:avLst/>
          </a:prstGeom>
          <a:noFill/>
        </p:spPr>
        <p:txBody>
          <a:bodyPr wrap="square" rtlCol="0">
            <a:spAutoFit/>
          </a:bodyPr>
          <a:lstStyle/>
          <a:p>
            <a:pPr algn="ctr"/>
            <a:r>
              <a:rPr lang="en-US" sz="1300" dirty="0">
                <a:latin typeface="Gotham Rounded Book" pitchFamily="50" charset="0"/>
              </a:rPr>
              <a:t>Request </a:t>
            </a:r>
            <a:br>
              <a:rPr lang="en-US" sz="1300" dirty="0">
                <a:latin typeface="Gotham Rounded Book" pitchFamily="50" charset="0"/>
              </a:rPr>
            </a:br>
            <a:r>
              <a:rPr lang="en-US" sz="1300" dirty="0">
                <a:latin typeface="Gotham Rounded Book" pitchFamily="50" charset="0"/>
              </a:rPr>
              <a:t>Management</a:t>
            </a:r>
          </a:p>
        </p:txBody>
      </p:sp>
      <p:sp>
        <p:nvSpPr>
          <p:cNvPr id="37" name="Rectangle: Rounded Corners 36">
            <a:extLst>
              <a:ext uri="{FF2B5EF4-FFF2-40B4-BE49-F238E27FC236}">
                <a16:creationId xmlns:a16="http://schemas.microsoft.com/office/drawing/2014/main" id="{2EFDDC3E-6897-4609-8981-6E515B9DB8A8}"/>
              </a:ext>
            </a:extLst>
          </p:cNvPr>
          <p:cNvSpPr/>
          <p:nvPr/>
        </p:nvSpPr>
        <p:spPr>
          <a:xfrm>
            <a:off x="5290445" y="1815114"/>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6B9EAD7-3788-40E9-AB28-08D3A1567246}"/>
              </a:ext>
            </a:extLst>
          </p:cNvPr>
          <p:cNvSpPr txBox="1"/>
          <p:nvPr/>
        </p:nvSpPr>
        <p:spPr>
          <a:xfrm>
            <a:off x="5326246" y="1879508"/>
            <a:ext cx="2120417" cy="292388"/>
          </a:xfrm>
          <a:prstGeom prst="rect">
            <a:avLst/>
          </a:prstGeom>
          <a:noFill/>
        </p:spPr>
        <p:txBody>
          <a:bodyPr wrap="square" rtlCol="0">
            <a:spAutoFit/>
          </a:bodyPr>
          <a:lstStyle/>
          <a:p>
            <a:pPr algn="ctr"/>
            <a:r>
              <a:rPr lang="en-US" sz="1300" dirty="0">
                <a:latin typeface="Gotham Rounded Book" pitchFamily="50" charset="0"/>
              </a:rPr>
              <a:t>Service Desk</a:t>
            </a:r>
          </a:p>
        </p:txBody>
      </p:sp>
      <p:cxnSp>
        <p:nvCxnSpPr>
          <p:cNvPr id="39" name="Straight Connector 38">
            <a:extLst>
              <a:ext uri="{FF2B5EF4-FFF2-40B4-BE49-F238E27FC236}">
                <a16:creationId xmlns:a16="http://schemas.microsoft.com/office/drawing/2014/main" id="{A1F9E80C-0766-4270-8838-D9B5A4237E9B}"/>
              </a:ext>
            </a:extLst>
          </p:cNvPr>
          <p:cNvCxnSpPr>
            <a:cxnSpLocks/>
          </p:cNvCxnSpPr>
          <p:nvPr/>
        </p:nvCxnSpPr>
        <p:spPr>
          <a:xfrm>
            <a:off x="7514479" y="1261249"/>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5B31ED4D-E3C3-4872-BC82-E85157F59504}"/>
              </a:ext>
            </a:extLst>
          </p:cNvPr>
          <p:cNvSpPr/>
          <p:nvPr/>
        </p:nvSpPr>
        <p:spPr>
          <a:xfrm>
            <a:off x="7607384" y="1282299"/>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623AC5-BA69-4596-A1CD-F9BB26EA6DC4}"/>
              </a:ext>
            </a:extLst>
          </p:cNvPr>
          <p:cNvSpPr txBox="1"/>
          <p:nvPr/>
        </p:nvSpPr>
        <p:spPr>
          <a:xfrm>
            <a:off x="7607325" y="1249575"/>
            <a:ext cx="2120417" cy="492443"/>
          </a:xfrm>
          <a:prstGeom prst="rect">
            <a:avLst/>
          </a:prstGeom>
          <a:noFill/>
        </p:spPr>
        <p:txBody>
          <a:bodyPr wrap="square" rtlCol="0">
            <a:spAutoFit/>
          </a:bodyPr>
          <a:lstStyle/>
          <a:p>
            <a:pPr algn="ctr"/>
            <a:r>
              <a:rPr lang="en-US" sz="1300" dirty="0">
                <a:latin typeface="Gotham Rounded Book" pitchFamily="50" charset="0"/>
              </a:rPr>
              <a:t>Technical </a:t>
            </a:r>
            <a:br>
              <a:rPr lang="en-US" sz="1300" dirty="0">
                <a:latin typeface="Gotham Rounded Book" pitchFamily="50" charset="0"/>
              </a:rPr>
            </a:br>
            <a:r>
              <a:rPr lang="en-US" sz="1300" dirty="0">
                <a:latin typeface="Gotham Rounded Book" pitchFamily="50" charset="0"/>
              </a:rPr>
              <a:t>Management</a:t>
            </a:r>
          </a:p>
        </p:txBody>
      </p:sp>
      <p:sp>
        <p:nvSpPr>
          <p:cNvPr id="50" name="Rectangle: Rounded Corners 49">
            <a:extLst>
              <a:ext uri="{FF2B5EF4-FFF2-40B4-BE49-F238E27FC236}">
                <a16:creationId xmlns:a16="http://schemas.microsoft.com/office/drawing/2014/main" id="{7BB52FBE-3C28-49AB-90C8-CC82655E46CA}"/>
              </a:ext>
            </a:extLst>
          </p:cNvPr>
          <p:cNvSpPr/>
          <p:nvPr/>
        </p:nvSpPr>
        <p:spPr>
          <a:xfrm>
            <a:off x="7607384" y="184917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2710651-210A-4436-BD23-5F48AD12242B}"/>
              </a:ext>
            </a:extLst>
          </p:cNvPr>
          <p:cNvSpPr txBox="1"/>
          <p:nvPr/>
        </p:nvSpPr>
        <p:spPr>
          <a:xfrm>
            <a:off x="7643185" y="1807241"/>
            <a:ext cx="2120417" cy="492443"/>
          </a:xfrm>
          <a:prstGeom prst="rect">
            <a:avLst/>
          </a:prstGeom>
          <a:noFill/>
        </p:spPr>
        <p:txBody>
          <a:bodyPr wrap="square" rtlCol="0">
            <a:spAutoFit/>
          </a:bodyPr>
          <a:lstStyle/>
          <a:p>
            <a:pPr algn="ctr"/>
            <a:r>
              <a:rPr lang="en-US" sz="1300" dirty="0">
                <a:latin typeface="Gotham Rounded Book" pitchFamily="50" charset="0"/>
              </a:rPr>
              <a:t>Application Management</a:t>
            </a:r>
          </a:p>
        </p:txBody>
      </p:sp>
      <p:cxnSp>
        <p:nvCxnSpPr>
          <p:cNvPr id="56" name="Straight Connector 55">
            <a:extLst>
              <a:ext uri="{FF2B5EF4-FFF2-40B4-BE49-F238E27FC236}">
                <a16:creationId xmlns:a16="http://schemas.microsoft.com/office/drawing/2014/main" id="{3BA08D78-5457-4247-8870-40CE5C135B8F}"/>
              </a:ext>
            </a:extLst>
          </p:cNvPr>
          <p:cNvCxnSpPr>
            <a:cxnSpLocks/>
          </p:cNvCxnSpPr>
          <p:nvPr/>
        </p:nvCxnSpPr>
        <p:spPr>
          <a:xfrm>
            <a:off x="9831418" y="1295307"/>
            <a:ext cx="0" cy="8983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B707EDFF-78E4-45A8-901B-3C655B2EA640}"/>
              </a:ext>
            </a:extLst>
          </p:cNvPr>
          <p:cNvSpPr/>
          <p:nvPr/>
        </p:nvSpPr>
        <p:spPr>
          <a:xfrm>
            <a:off x="9907967"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B50C0938-94A3-446D-9884-DF810BCD082E}"/>
              </a:ext>
            </a:extLst>
          </p:cNvPr>
          <p:cNvSpPr txBox="1"/>
          <p:nvPr/>
        </p:nvSpPr>
        <p:spPr>
          <a:xfrm>
            <a:off x="9943768" y="1511026"/>
            <a:ext cx="2120417" cy="492443"/>
          </a:xfrm>
          <a:prstGeom prst="rect">
            <a:avLst/>
          </a:prstGeom>
          <a:noFill/>
        </p:spPr>
        <p:txBody>
          <a:bodyPr wrap="square" rtlCol="0">
            <a:spAutoFit/>
          </a:bodyPr>
          <a:lstStyle/>
          <a:p>
            <a:pPr algn="ctr"/>
            <a:r>
              <a:rPr lang="en-US" sz="1300" dirty="0">
                <a:latin typeface="Gotham Rounded Book" pitchFamily="50" charset="0"/>
              </a:rPr>
              <a:t>IT Operations Management</a:t>
            </a:r>
          </a:p>
        </p:txBody>
      </p:sp>
      <p:sp>
        <p:nvSpPr>
          <p:cNvPr id="41" name="Rectangle: Rounded Corners 40">
            <a:extLst>
              <a:ext uri="{FF2B5EF4-FFF2-40B4-BE49-F238E27FC236}">
                <a16:creationId xmlns:a16="http://schemas.microsoft.com/office/drawing/2014/main" id="{6DCEC22D-27F5-4285-B637-D00A7BC53632}"/>
              </a:ext>
            </a:extLst>
          </p:cNvPr>
          <p:cNvSpPr/>
          <p:nvPr/>
        </p:nvSpPr>
        <p:spPr>
          <a:xfrm>
            <a:off x="2463286" y="2527177"/>
            <a:ext cx="5788640" cy="2064487"/>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2C16652-4DAC-48C1-8A2F-B7D0594819E1}"/>
              </a:ext>
            </a:extLst>
          </p:cNvPr>
          <p:cNvSpPr txBox="1"/>
          <p:nvPr/>
        </p:nvSpPr>
        <p:spPr>
          <a:xfrm>
            <a:off x="2972504" y="3120182"/>
            <a:ext cx="4743151" cy="1092607"/>
          </a:xfrm>
          <a:prstGeom prst="rect">
            <a:avLst/>
          </a:prstGeom>
          <a:noFill/>
        </p:spPr>
        <p:txBody>
          <a:bodyPr wrap="square" rtlCol="0">
            <a:spAutoFit/>
          </a:bodyPr>
          <a:lstStyle/>
          <a:p>
            <a:r>
              <a:rPr lang="en-US" sz="1300" dirty="0">
                <a:latin typeface="Gotham Rounded Book" pitchFamily="50" charset="0"/>
              </a:rPr>
              <a:t>The </a:t>
            </a:r>
            <a:r>
              <a:rPr lang="en-US" sz="1300" dirty="0">
                <a:solidFill>
                  <a:srgbClr val="FF0000"/>
                </a:solidFill>
                <a:latin typeface="Gotham Rounded Book" pitchFamily="50" charset="0"/>
              </a:rPr>
              <a:t>IT operations management</a:t>
            </a:r>
            <a:r>
              <a:rPr lang="en-US" sz="1300" dirty="0">
                <a:latin typeface="Gotham Rounded Book" pitchFamily="50" charset="0"/>
              </a:rPr>
              <a:t> </a:t>
            </a:r>
            <a:r>
              <a:rPr lang="en-US" sz="1300" dirty="0">
                <a:solidFill>
                  <a:srgbClr val="FF0000"/>
                </a:solidFill>
                <a:latin typeface="Gotham Rounded Book" pitchFamily="50" charset="0"/>
              </a:rPr>
              <a:t>function</a:t>
            </a:r>
            <a:r>
              <a:rPr lang="en-US" sz="1300" dirty="0">
                <a:latin typeface="Gotham Rounded Book" pitchFamily="50" charset="0"/>
              </a:rPr>
              <a:t> that monitors and controls IT services and their underlying infrastructure. It involves activities like job scheduling, backing up and restoring, print and output management and regular maintenance  </a:t>
            </a:r>
          </a:p>
        </p:txBody>
      </p:sp>
      <p:sp>
        <p:nvSpPr>
          <p:cNvPr id="44" name="Rectangle 43">
            <a:extLst>
              <a:ext uri="{FF2B5EF4-FFF2-40B4-BE49-F238E27FC236}">
                <a16:creationId xmlns:a16="http://schemas.microsoft.com/office/drawing/2014/main" id="{E049C6F5-38C3-4634-8509-D0891D557D6B}"/>
              </a:ext>
            </a:extLst>
          </p:cNvPr>
          <p:cNvSpPr/>
          <p:nvPr/>
        </p:nvSpPr>
        <p:spPr>
          <a:xfrm>
            <a:off x="5159317" y="1126558"/>
            <a:ext cx="2371460" cy="113682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098F869-E3E1-41FE-9F9F-8FAE36DC0916}"/>
              </a:ext>
            </a:extLst>
          </p:cNvPr>
          <p:cNvSpPr/>
          <p:nvPr/>
        </p:nvSpPr>
        <p:spPr>
          <a:xfrm>
            <a:off x="7548240" y="1176826"/>
            <a:ext cx="2309903" cy="119187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1A5E5F3-61F0-4995-851B-396C1E7BD771}"/>
              </a:ext>
            </a:extLst>
          </p:cNvPr>
          <p:cNvPicPr>
            <a:picLocks noChangeAspect="1"/>
          </p:cNvPicPr>
          <p:nvPr/>
        </p:nvPicPr>
        <p:blipFill rotWithShape="1">
          <a:blip r:embed="rId3"/>
          <a:srcRect l="78337" t="-18055"/>
          <a:stretch/>
        </p:blipFill>
        <p:spPr>
          <a:xfrm>
            <a:off x="2370155" y="993617"/>
            <a:ext cx="482060" cy="1317104"/>
          </a:xfrm>
          <a:prstGeom prst="rect">
            <a:avLst/>
          </a:prstGeom>
        </p:spPr>
      </p:pic>
      <p:sp>
        <p:nvSpPr>
          <p:cNvPr id="40" name="Oval 39">
            <a:extLst>
              <a:ext uri="{FF2B5EF4-FFF2-40B4-BE49-F238E27FC236}">
                <a16:creationId xmlns:a16="http://schemas.microsoft.com/office/drawing/2014/main" id="{75B12AE6-7A45-4C67-ABC4-015EA9AE7D64}"/>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E28F8F1-DC15-4AC4-948C-FA9E53C73183}"/>
              </a:ext>
            </a:extLst>
          </p:cNvPr>
          <p:cNvSpPr txBox="1"/>
          <p:nvPr/>
        </p:nvSpPr>
        <p:spPr>
          <a:xfrm>
            <a:off x="40987" y="1094002"/>
            <a:ext cx="601831" cy="369332"/>
          </a:xfrm>
          <a:prstGeom prst="rect">
            <a:avLst/>
          </a:prstGeom>
          <a:noFill/>
        </p:spPr>
        <p:txBody>
          <a:bodyPr wrap="none" rtlCol="0">
            <a:spAutoFit/>
          </a:bodyPr>
          <a:lstStyle/>
          <a:p>
            <a:r>
              <a:rPr lang="en-US" dirty="0">
                <a:latin typeface="Gotham Rounded Bold" pitchFamily="50" charset="0"/>
              </a:rPr>
              <a:t>4/5</a:t>
            </a:r>
          </a:p>
        </p:txBody>
      </p:sp>
      <p:sp>
        <p:nvSpPr>
          <p:cNvPr id="43" name="Rectangle 42">
            <a:extLst>
              <a:ext uri="{FF2B5EF4-FFF2-40B4-BE49-F238E27FC236}">
                <a16:creationId xmlns:a16="http://schemas.microsoft.com/office/drawing/2014/main" id="{7C1E3AFE-590E-4A89-901E-5273BCC3C32F}"/>
              </a:ext>
            </a:extLst>
          </p:cNvPr>
          <p:cNvSpPr/>
          <p:nvPr/>
        </p:nvSpPr>
        <p:spPr>
          <a:xfrm>
            <a:off x="2378570" y="1126558"/>
            <a:ext cx="2696603" cy="11293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520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6266516" y="1106297"/>
            <a:ext cx="38570708"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50D0808-8D03-4AA8-8A43-2206B9FE5536}"/>
              </a:ext>
            </a:extLst>
          </p:cNvPr>
          <p:cNvSpPr txBox="1"/>
          <p:nvPr/>
        </p:nvSpPr>
        <p:spPr>
          <a:xfrm>
            <a:off x="4405" y="1385959"/>
            <a:ext cx="2501877" cy="1015663"/>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Continuous Service Improvement</a:t>
            </a:r>
          </a:p>
        </p:txBody>
      </p:sp>
      <p:sp>
        <p:nvSpPr>
          <p:cNvPr id="40" name="Rectangle: Rounded Corners 39">
            <a:extLst>
              <a:ext uri="{FF2B5EF4-FFF2-40B4-BE49-F238E27FC236}">
                <a16:creationId xmlns:a16="http://schemas.microsoft.com/office/drawing/2014/main" id="{D7185A22-8041-43E4-A24D-2BFE72AA3919}"/>
              </a:ext>
            </a:extLst>
          </p:cNvPr>
          <p:cNvSpPr/>
          <p:nvPr/>
        </p:nvSpPr>
        <p:spPr>
          <a:xfrm>
            <a:off x="2443919"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BF94754-E40A-4D93-80AA-FC8AA984415E}"/>
              </a:ext>
            </a:extLst>
          </p:cNvPr>
          <p:cNvSpPr txBox="1"/>
          <p:nvPr/>
        </p:nvSpPr>
        <p:spPr>
          <a:xfrm>
            <a:off x="2479720" y="1511026"/>
            <a:ext cx="2120417" cy="492443"/>
          </a:xfrm>
          <a:prstGeom prst="rect">
            <a:avLst/>
          </a:prstGeom>
          <a:noFill/>
        </p:spPr>
        <p:txBody>
          <a:bodyPr wrap="square" rtlCol="0">
            <a:spAutoFit/>
          </a:bodyPr>
          <a:lstStyle/>
          <a:p>
            <a:pPr algn="ctr"/>
            <a:r>
              <a:rPr lang="en-US" sz="1300" dirty="0">
                <a:latin typeface="Gotham Rounded Book" pitchFamily="50" charset="0"/>
              </a:rPr>
              <a:t>7 Step Process Improvement</a:t>
            </a:r>
          </a:p>
        </p:txBody>
      </p:sp>
      <p:sp>
        <p:nvSpPr>
          <p:cNvPr id="52" name="Rectangle 51">
            <a:extLst>
              <a:ext uri="{FF2B5EF4-FFF2-40B4-BE49-F238E27FC236}">
                <a16:creationId xmlns:a16="http://schemas.microsoft.com/office/drawing/2014/main" id="{8436CEA5-6650-43EB-A7D3-A759072B47B1}"/>
              </a:ext>
            </a:extLst>
          </p:cNvPr>
          <p:cNvSpPr/>
          <p:nvPr/>
        </p:nvSpPr>
        <p:spPr>
          <a:xfrm>
            <a:off x="2376564" y="1304427"/>
            <a:ext cx="2401678" cy="89547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DC27C47-1B3C-4B67-A95B-6598D62BA8C9}"/>
              </a:ext>
            </a:extLst>
          </p:cNvPr>
          <p:cNvSpPr/>
          <p:nvPr/>
        </p:nvSpPr>
        <p:spPr>
          <a:xfrm>
            <a:off x="4221631" y="3944525"/>
            <a:ext cx="5788640" cy="1684014"/>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722DE42-FD8B-444B-A2C2-773AC0506FD3}"/>
              </a:ext>
            </a:extLst>
          </p:cNvPr>
          <p:cNvSpPr txBox="1"/>
          <p:nvPr/>
        </p:nvSpPr>
        <p:spPr>
          <a:xfrm>
            <a:off x="4712292" y="4243315"/>
            <a:ext cx="4743151" cy="1092607"/>
          </a:xfrm>
          <a:prstGeom prst="rect">
            <a:avLst/>
          </a:prstGeom>
          <a:noFill/>
        </p:spPr>
        <p:txBody>
          <a:bodyPr wrap="square" rtlCol="0">
            <a:spAutoFit/>
          </a:bodyPr>
          <a:lstStyle/>
          <a:p>
            <a:r>
              <a:rPr lang="en-US" sz="1300" dirty="0">
                <a:latin typeface="Gotham Rounded Book" pitchFamily="50" charset="0"/>
              </a:rPr>
              <a:t>The </a:t>
            </a:r>
            <a:r>
              <a:rPr lang="en-US" sz="1300" b="1" dirty="0">
                <a:latin typeface="Gotham Rounded Book" pitchFamily="50" charset="0"/>
              </a:rPr>
              <a:t>Continual Service Improvement</a:t>
            </a:r>
            <a:r>
              <a:rPr lang="en-US" sz="1300" dirty="0">
                <a:latin typeface="Gotham Rounded Book" pitchFamily="50" charset="0"/>
              </a:rPr>
              <a:t> stage of the lifecycle uses methods from quality management to learn from bygone successes and failures. It focuses on improving the effectiveness and efficiency of IT processes and services keeping in line with ISO 200</a:t>
            </a:r>
          </a:p>
        </p:txBody>
      </p:sp>
      <p:sp>
        <p:nvSpPr>
          <p:cNvPr id="16" name="Oval 15">
            <a:extLst>
              <a:ext uri="{FF2B5EF4-FFF2-40B4-BE49-F238E27FC236}">
                <a16:creationId xmlns:a16="http://schemas.microsoft.com/office/drawing/2014/main" id="{B1E7C887-34B8-4090-A219-EE61AA46EE8F}"/>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2998944-7F29-4CAE-8B9B-3727B2728A14}"/>
              </a:ext>
            </a:extLst>
          </p:cNvPr>
          <p:cNvSpPr txBox="1"/>
          <p:nvPr/>
        </p:nvSpPr>
        <p:spPr>
          <a:xfrm>
            <a:off x="40987" y="1094002"/>
            <a:ext cx="589007" cy="369332"/>
          </a:xfrm>
          <a:prstGeom prst="rect">
            <a:avLst/>
          </a:prstGeom>
          <a:noFill/>
        </p:spPr>
        <p:txBody>
          <a:bodyPr wrap="none" rtlCol="0">
            <a:spAutoFit/>
          </a:bodyPr>
          <a:lstStyle/>
          <a:p>
            <a:r>
              <a:rPr lang="en-US" dirty="0">
                <a:latin typeface="Gotham Rounded Bold" pitchFamily="50" charset="0"/>
              </a:rPr>
              <a:t>5/5</a:t>
            </a:r>
          </a:p>
        </p:txBody>
      </p:sp>
    </p:spTree>
    <p:extLst>
      <p:ext uri="{BB962C8B-B14F-4D97-AF65-F5344CB8AC3E}">
        <p14:creationId xmlns:p14="http://schemas.microsoft.com/office/powerpoint/2010/main" val="2016917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1109985"/>
            <a:ext cx="12538982" cy="8822652"/>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6191219" cy="630942"/>
          </a:xfrm>
          <a:prstGeom prst="rect">
            <a:avLst/>
          </a:prstGeom>
          <a:noFill/>
        </p:spPr>
        <p:txBody>
          <a:bodyPr wrap="square" rtlCol="0">
            <a:spAutoFit/>
          </a:bodyPr>
          <a:lstStyle/>
          <a:p>
            <a:r>
              <a:rPr lang="en-US" sz="3500" dirty="0">
                <a:latin typeface="Gotham Rounded Bold" pitchFamily="50" charset="0"/>
              </a:rPr>
              <a:t>ITIL Service Lifecycle</a:t>
            </a:r>
          </a:p>
        </p:txBody>
      </p:sp>
      <p:sp>
        <p:nvSpPr>
          <p:cNvPr id="11" name="Rectangle 10">
            <a:extLst>
              <a:ext uri="{FF2B5EF4-FFF2-40B4-BE49-F238E27FC236}">
                <a16:creationId xmlns:a16="http://schemas.microsoft.com/office/drawing/2014/main" id="{E58BD311-63EC-4328-A6E8-8B36840B82DC}"/>
              </a:ext>
            </a:extLst>
          </p:cNvPr>
          <p:cNvSpPr/>
          <p:nvPr/>
        </p:nvSpPr>
        <p:spPr>
          <a:xfrm>
            <a:off x="-1458340" y="2020698"/>
            <a:ext cx="3792979" cy="5708034"/>
          </a:xfrm>
          <a:prstGeom prst="rect">
            <a:avLst/>
          </a:prstGeom>
          <a:solidFill>
            <a:schemeClr val="bg1">
              <a:lumMod val="9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122FD1B-76C8-4BA4-A51B-F6E7FE489405}"/>
              </a:ext>
            </a:extLst>
          </p:cNvPr>
          <p:cNvSpPr/>
          <p:nvPr/>
        </p:nvSpPr>
        <p:spPr>
          <a:xfrm>
            <a:off x="-16266516" y="1106297"/>
            <a:ext cx="38570708" cy="1271369"/>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5D5A78C-30D0-48C8-8549-953DF3CC07D7}"/>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D7185A22-8041-43E4-A24D-2BFE72AA3919}"/>
              </a:ext>
            </a:extLst>
          </p:cNvPr>
          <p:cNvSpPr/>
          <p:nvPr/>
        </p:nvSpPr>
        <p:spPr>
          <a:xfrm>
            <a:off x="2443919" y="1531692"/>
            <a:ext cx="2109669" cy="420651"/>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BF94754-E40A-4D93-80AA-FC8AA984415E}"/>
              </a:ext>
            </a:extLst>
          </p:cNvPr>
          <p:cNvSpPr txBox="1"/>
          <p:nvPr/>
        </p:nvSpPr>
        <p:spPr>
          <a:xfrm>
            <a:off x="2479720" y="1511026"/>
            <a:ext cx="2120417" cy="492443"/>
          </a:xfrm>
          <a:prstGeom prst="rect">
            <a:avLst/>
          </a:prstGeom>
          <a:noFill/>
        </p:spPr>
        <p:txBody>
          <a:bodyPr wrap="square" rtlCol="0">
            <a:spAutoFit/>
          </a:bodyPr>
          <a:lstStyle/>
          <a:p>
            <a:pPr algn="ctr"/>
            <a:r>
              <a:rPr lang="en-US" sz="1300" dirty="0">
                <a:latin typeface="Gotham Rounded Book" pitchFamily="50" charset="0"/>
              </a:rPr>
              <a:t>7 Step Process Improvement</a:t>
            </a:r>
          </a:p>
        </p:txBody>
      </p:sp>
      <p:sp>
        <p:nvSpPr>
          <p:cNvPr id="16" name="Rectangle: Rounded Corners 15">
            <a:extLst>
              <a:ext uri="{FF2B5EF4-FFF2-40B4-BE49-F238E27FC236}">
                <a16:creationId xmlns:a16="http://schemas.microsoft.com/office/drawing/2014/main" id="{A82899C4-D791-4494-B24D-986B6A317647}"/>
              </a:ext>
            </a:extLst>
          </p:cNvPr>
          <p:cNvSpPr/>
          <p:nvPr/>
        </p:nvSpPr>
        <p:spPr>
          <a:xfrm>
            <a:off x="2463286" y="2527177"/>
            <a:ext cx="5788640" cy="2387600"/>
          </a:xfrm>
          <a:prstGeom prst="roundRect">
            <a:avLst/>
          </a:prstGeom>
          <a:solidFill>
            <a:srgbClr val="FFE699"/>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9887A04-7D05-4CE6-BF8F-B867C8A41ACA}"/>
              </a:ext>
            </a:extLst>
          </p:cNvPr>
          <p:cNvSpPr txBox="1"/>
          <p:nvPr/>
        </p:nvSpPr>
        <p:spPr>
          <a:xfrm>
            <a:off x="2757772" y="2716750"/>
            <a:ext cx="5217466" cy="2092881"/>
          </a:xfrm>
          <a:prstGeom prst="rect">
            <a:avLst/>
          </a:prstGeom>
          <a:noFill/>
        </p:spPr>
        <p:txBody>
          <a:bodyPr wrap="square" rtlCol="0">
            <a:spAutoFit/>
          </a:bodyPr>
          <a:lstStyle/>
          <a:p>
            <a:r>
              <a:rPr lang="en-US" sz="1300" dirty="0">
                <a:latin typeface="Gotham Rounded Book" pitchFamily="50" charset="0"/>
              </a:rPr>
              <a:t>There are 7 steps within this process: </a:t>
            </a:r>
            <a:br>
              <a:rPr lang="en-US" sz="1300" dirty="0">
                <a:latin typeface="Gotham Rounded Book" pitchFamily="50" charset="0"/>
              </a:rPr>
            </a:br>
            <a:endParaRPr lang="en-US" sz="1300" dirty="0">
              <a:latin typeface="Gotham Rounded Book" pitchFamily="50" charset="0"/>
            </a:endParaRPr>
          </a:p>
          <a:p>
            <a:pPr marL="285750" indent="-285750">
              <a:buFont typeface="Arial" panose="020B0604020202020204" pitchFamily="34" charset="0"/>
              <a:buChar char="•"/>
            </a:pPr>
            <a:r>
              <a:rPr lang="en-US" sz="1300" dirty="0">
                <a:latin typeface="Gotham Rounded Book" pitchFamily="50" charset="0"/>
              </a:rPr>
              <a:t>Identifying improvement strategies</a:t>
            </a:r>
          </a:p>
          <a:p>
            <a:pPr marL="285750" indent="-285750">
              <a:buFont typeface="Arial" panose="020B0604020202020204" pitchFamily="34" charset="0"/>
              <a:buChar char="•"/>
            </a:pPr>
            <a:r>
              <a:rPr lang="en-US" sz="1300" dirty="0">
                <a:latin typeface="Gotham Rounded Book" pitchFamily="50" charset="0"/>
              </a:rPr>
              <a:t>Defining what will be measured</a:t>
            </a:r>
          </a:p>
          <a:p>
            <a:pPr marL="285750" indent="-285750">
              <a:buFont typeface="Arial" panose="020B0604020202020204" pitchFamily="34" charset="0"/>
              <a:buChar char="•"/>
            </a:pPr>
            <a:r>
              <a:rPr lang="en-US" sz="1300" dirty="0">
                <a:latin typeface="Gotham Rounded Book" pitchFamily="50" charset="0"/>
              </a:rPr>
              <a:t>Gathering data</a:t>
            </a:r>
          </a:p>
          <a:p>
            <a:pPr marL="285750" indent="-285750">
              <a:buFont typeface="Arial" panose="020B0604020202020204" pitchFamily="34" charset="0"/>
              <a:buChar char="•"/>
            </a:pPr>
            <a:r>
              <a:rPr lang="en-US" sz="1300" dirty="0">
                <a:latin typeface="Gotham Rounded Book" pitchFamily="50" charset="0"/>
              </a:rPr>
              <a:t>Processing data</a:t>
            </a:r>
          </a:p>
          <a:p>
            <a:pPr marL="285750" indent="-285750">
              <a:buFont typeface="Arial" panose="020B0604020202020204" pitchFamily="34" charset="0"/>
              <a:buChar char="•"/>
            </a:pPr>
            <a:r>
              <a:rPr lang="en-US" sz="1300" dirty="0">
                <a:latin typeface="Gotham Rounded Book" pitchFamily="50" charset="0"/>
              </a:rPr>
              <a:t>Analyzing data</a:t>
            </a:r>
          </a:p>
          <a:p>
            <a:pPr marL="285750" indent="-285750">
              <a:buFont typeface="Arial" panose="020B0604020202020204" pitchFamily="34" charset="0"/>
              <a:buChar char="•"/>
            </a:pPr>
            <a:r>
              <a:rPr lang="en-US" sz="1300" dirty="0">
                <a:latin typeface="Gotham Rounded Book" pitchFamily="50" charset="0"/>
              </a:rPr>
              <a:t>Presenting and using information obtained from the data</a:t>
            </a:r>
          </a:p>
          <a:p>
            <a:pPr marL="285750" indent="-285750">
              <a:buFont typeface="Arial" panose="020B0604020202020204" pitchFamily="34" charset="0"/>
              <a:buChar char="•"/>
            </a:pPr>
            <a:r>
              <a:rPr lang="en-US" sz="1300" dirty="0">
                <a:latin typeface="Gotham Rounded Book" pitchFamily="50" charset="0"/>
              </a:rPr>
              <a:t>Using the information for improvement</a:t>
            </a:r>
          </a:p>
        </p:txBody>
      </p:sp>
      <p:cxnSp>
        <p:nvCxnSpPr>
          <p:cNvPr id="15" name="Straight Connector 14">
            <a:extLst>
              <a:ext uri="{FF2B5EF4-FFF2-40B4-BE49-F238E27FC236}">
                <a16:creationId xmlns:a16="http://schemas.microsoft.com/office/drawing/2014/main" id="{318B3054-87DF-4942-986A-3ACF7622FC0F}"/>
              </a:ext>
            </a:extLst>
          </p:cNvPr>
          <p:cNvCxnSpPr>
            <a:cxnSpLocks/>
          </p:cNvCxnSpPr>
          <p:nvPr/>
        </p:nvCxnSpPr>
        <p:spPr>
          <a:xfrm>
            <a:off x="2343604" y="1097333"/>
            <a:ext cx="0" cy="12713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CFBB9F6-237D-463F-8D44-0543120C37A0}"/>
              </a:ext>
            </a:extLst>
          </p:cNvPr>
          <p:cNvSpPr txBox="1"/>
          <p:nvPr/>
        </p:nvSpPr>
        <p:spPr>
          <a:xfrm>
            <a:off x="4405" y="1385959"/>
            <a:ext cx="2501877" cy="1015663"/>
          </a:xfrm>
          <a:prstGeom prst="rect">
            <a:avLst/>
          </a:prstGeom>
          <a:noFill/>
        </p:spPr>
        <p:txBody>
          <a:bodyPr wrap="square" rtlCol="0">
            <a:spAutoFit/>
          </a:bodyPr>
          <a:lstStyle/>
          <a:p>
            <a:pPr algn="ctr"/>
            <a:r>
              <a:rPr lang="en-US" sz="2000" dirty="0">
                <a:effectLst>
                  <a:glow rad="139700">
                    <a:schemeClr val="accent5">
                      <a:satMod val="175000"/>
                      <a:alpha val="40000"/>
                    </a:schemeClr>
                  </a:glow>
                  <a:outerShdw blurRad="38100" dist="38100" dir="2700000" algn="tl">
                    <a:srgbClr val="000000">
                      <a:alpha val="43137"/>
                    </a:srgbClr>
                  </a:outerShdw>
                </a:effectLst>
                <a:latin typeface="Gotham Rounded Book" pitchFamily="50" charset="0"/>
              </a:rPr>
              <a:t>Continuous Service Improvement</a:t>
            </a:r>
          </a:p>
        </p:txBody>
      </p:sp>
      <p:sp>
        <p:nvSpPr>
          <p:cNvPr id="20" name="Oval 19">
            <a:extLst>
              <a:ext uri="{FF2B5EF4-FFF2-40B4-BE49-F238E27FC236}">
                <a16:creationId xmlns:a16="http://schemas.microsoft.com/office/drawing/2014/main" id="{4E97420D-B754-4EDC-B29E-CB2798D46714}"/>
              </a:ext>
            </a:extLst>
          </p:cNvPr>
          <p:cNvSpPr/>
          <p:nvPr/>
        </p:nvSpPr>
        <p:spPr>
          <a:xfrm>
            <a:off x="24283" y="966980"/>
            <a:ext cx="624548" cy="624548"/>
          </a:xfrm>
          <a:prstGeom prst="ellipse">
            <a:avLst/>
          </a:prstGeom>
          <a:solidFill>
            <a:schemeClr val="accent5">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D94319B-6705-40F1-9923-C77888B72851}"/>
              </a:ext>
            </a:extLst>
          </p:cNvPr>
          <p:cNvSpPr txBox="1"/>
          <p:nvPr/>
        </p:nvSpPr>
        <p:spPr>
          <a:xfrm>
            <a:off x="40987" y="1094002"/>
            <a:ext cx="589007" cy="369332"/>
          </a:xfrm>
          <a:prstGeom prst="rect">
            <a:avLst/>
          </a:prstGeom>
          <a:noFill/>
        </p:spPr>
        <p:txBody>
          <a:bodyPr wrap="none" rtlCol="0">
            <a:spAutoFit/>
          </a:bodyPr>
          <a:lstStyle/>
          <a:p>
            <a:r>
              <a:rPr lang="en-US" dirty="0">
                <a:latin typeface="Gotham Rounded Bold" pitchFamily="50" charset="0"/>
              </a:rPr>
              <a:t>5/5</a:t>
            </a:r>
          </a:p>
        </p:txBody>
      </p:sp>
    </p:spTree>
    <p:extLst>
      <p:ext uri="{BB962C8B-B14F-4D97-AF65-F5344CB8AC3E}">
        <p14:creationId xmlns:p14="http://schemas.microsoft.com/office/powerpoint/2010/main" val="133169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ITIL?</a:t>
            </a:r>
          </a:p>
        </p:txBody>
      </p:sp>
      <p:sp>
        <p:nvSpPr>
          <p:cNvPr id="25" name="Rectangle: Rounded Corners 24">
            <a:extLst>
              <a:ext uri="{FF2B5EF4-FFF2-40B4-BE49-F238E27FC236}">
                <a16:creationId xmlns:a16="http://schemas.microsoft.com/office/drawing/2014/main" id="{5C8FC4FA-7287-45FF-91B2-9EFAF31F76E2}"/>
              </a:ext>
            </a:extLst>
          </p:cNvPr>
          <p:cNvSpPr/>
          <p:nvPr/>
        </p:nvSpPr>
        <p:spPr>
          <a:xfrm>
            <a:off x="1017091" y="2254827"/>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CE0D025-3B81-422D-B2A1-3BC2EEECEBD4}"/>
              </a:ext>
            </a:extLst>
          </p:cNvPr>
          <p:cNvSpPr txBox="1"/>
          <p:nvPr/>
        </p:nvSpPr>
        <p:spPr>
          <a:xfrm>
            <a:off x="1236928" y="2432572"/>
            <a:ext cx="9716252" cy="553998"/>
          </a:xfrm>
          <a:prstGeom prst="rect">
            <a:avLst/>
          </a:prstGeom>
          <a:noFill/>
        </p:spPr>
        <p:txBody>
          <a:bodyPr wrap="square" rtlCol="0">
            <a:spAutoFit/>
          </a:bodyPr>
          <a:lstStyle/>
          <a:p>
            <a:pPr algn="ctr"/>
            <a:r>
              <a:rPr lang="en-US" sz="1500" dirty="0">
                <a:latin typeface="Gotham Rounded Book" pitchFamily="50" charset="0"/>
              </a:rPr>
              <a:t>ITIL has gone through several revisions and comprises of five books, focusing on the various processes and stages of the IT service lifecycle </a:t>
            </a:r>
          </a:p>
        </p:txBody>
      </p:sp>
    </p:spTree>
    <p:extLst>
      <p:ext uri="{BB962C8B-B14F-4D97-AF65-F5344CB8AC3E}">
        <p14:creationId xmlns:p14="http://schemas.microsoft.com/office/powerpoint/2010/main" val="2212023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ITIL?</a:t>
            </a:r>
          </a:p>
        </p:txBody>
      </p:sp>
      <p:sp>
        <p:nvSpPr>
          <p:cNvPr id="25" name="Rectangle: Rounded Corners 24">
            <a:extLst>
              <a:ext uri="{FF2B5EF4-FFF2-40B4-BE49-F238E27FC236}">
                <a16:creationId xmlns:a16="http://schemas.microsoft.com/office/drawing/2014/main" id="{5C8FC4FA-7287-45FF-91B2-9EFAF31F76E2}"/>
              </a:ext>
            </a:extLst>
          </p:cNvPr>
          <p:cNvSpPr/>
          <p:nvPr/>
        </p:nvSpPr>
        <p:spPr>
          <a:xfrm>
            <a:off x="1017091" y="2254827"/>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CE0D025-3B81-422D-B2A1-3BC2EEECEBD4}"/>
              </a:ext>
            </a:extLst>
          </p:cNvPr>
          <p:cNvSpPr txBox="1"/>
          <p:nvPr/>
        </p:nvSpPr>
        <p:spPr>
          <a:xfrm>
            <a:off x="1236928" y="2432572"/>
            <a:ext cx="9716252" cy="553998"/>
          </a:xfrm>
          <a:prstGeom prst="rect">
            <a:avLst/>
          </a:prstGeom>
          <a:noFill/>
        </p:spPr>
        <p:txBody>
          <a:bodyPr wrap="square" rtlCol="0">
            <a:spAutoFit/>
          </a:bodyPr>
          <a:lstStyle/>
          <a:p>
            <a:pPr algn="ctr"/>
            <a:r>
              <a:rPr lang="en-US" sz="1500" dirty="0">
                <a:latin typeface="Gotham Rounded Book" pitchFamily="50" charset="0"/>
              </a:rPr>
              <a:t>ITIL has gone through several revisions and comprises of five books, focusing on the various processes and stages of the IT service lifecycle </a:t>
            </a:r>
          </a:p>
        </p:txBody>
      </p:sp>
      <p:sp>
        <p:nvSpPr>
          <p:cNvPr id="27" name="Rectangle: Rounded Corners 26">
            <a:extLst>
              <a:ext uri="{FF2B5EF4-FFF2-40B4-BE49-F238E27FC236}">
                <a16:creationId xmlns:a16="http://schemas.microsoft.com/office/drawing/2014/main" id="{78766BA4-6911-45A6-A32E-FC17920BCB7C}"/>
              </a:ext>
            </a:extLst>
          </p:cNvPr>
          <p:cNvSpPr/>
          <p:nvPr/>
        </p:nvSpPr>
        <p:spPr>
          <a:xfrm>
            <a:off x="1017091" y="4103608"/>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163EED9-379D-4F8B-9403-B3B5A9A165E9}"/>
              </a:ext>
            </a:extLst>
          </p:cNvPr>
          <p:cNvSpPr txBox="1"/>
          <p:nvPr/>
        </p:nvSpPr>
        <p:spPr>
          <a:xfrm>
            <a:off x="1236928" y="4281353"/>
            <a:ext cx="9716252" cy="553998"/>
          </a:xfrm>
          <a:prstGeom prst="rect">
            <a:avLst/>
          </a:prstGeom>
          <a:noFill/>
        </p:spPr>
        <p:txBody>
          <a:bodyPr wrap="square" rtlCol="0">
            <a:spAutoFit/>
          </a:bodyPr>
          <a:lstStyle/>
          <a:p>
            <a:pPr algn="ctr"/>
            <a:r>
              <a:rPr lang="en-US" sz="1500" dirty="0">
                <a:latin typeface="Gotham Rounded Book" pitchFamily="50" charset="0"/>
              </a:rPr>
              <a:t>Their most recent update, ITIL 4 began to start rolling out in Q1 of 2019, focuses on more agile, flexible and customizable version of ITIL, modified for modern businesses</a:t>
            </a:r>
          </a:p>
        </p:txBody>
      </p:sp>
    </p:spTree>
    <p:extLst>
      <p:ext uri="{BB962C8B-B14F-4D97-AF65-F5344CB8AC3E}">
        <p14:creationId xmlns:p14="http://schemas.microsoft.com/office/powerpoint/2010/main" val="354488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ITSM?</a:t>
            </a:r>
          </a:p>
        </p:txBody>
      </p:sp>
      <p:sp>
        <p:nvSpPr>
          <p:cNvPr id="8" name="Rectangle: Rounded Corners 7">
            <a:extLst>
              <a:ext uri="{FF2B5EF4-FFF2-40B4-BE49-F238E27FC236}">
                <a16:creationId xmlns:a16="http://schemas.microsoft.com/office/drawing/2014/main" id="{5B70BA3B-405C-4F4C-BED2-71F9B351CED5}"/>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FED419-D9FC-445E-9D33-7ED628F15A4E}"/>
              </a:ext>
            </a:extLst>
          </p:cNvPr>
          <p:cNvSpPr txBox="1"/>
          <p:nvPr/>
        </p:nvSpPr>
        <p:spPr>
          <a:xfrm>
            <a:off x="1237401" y="1708317"/>
            <a:ext cx="9716252" cy="553998"/>
          </a:xfrm>
          <a:prstGeom prst="rect">
            <a:avLst/>
          </a:prstGeom>
          <a:noFill/>
        </p:spPr>
        <p:txBody>
          <a:bodyPr wrap="square" rtlCol="0">
            <a:spAutoFit/>
          </a:bodyPr>
          <a:lstStyle/>
          <a:p>
            <a:pPr algn="ctr"/>
            <a:r>
              <a:rPr lang="en-US" sz="1500" dirty="0">
                <a:latin typeface="Gotham Rounded Book" pitchFamily="50" charset="0"/>
              </a:rPr>
              <a:t>IT Service Management focuses on implementing, managing and delivering IT services to ensure the goals of the organization are met</a:t>
            </a:r>
          </a:p>
        </p:txBody>
      </p:sp>
      <p:pic>
        <p:nvPicPr>
          <p:cNvPr id="7" name="Picture 6" descr="A close up of graphics&#10;&#10;Description automatically generated">
            <a:extLst>
              <a:ext uri="{FF2B5EF4-FFF2-40B4-BE49-F238E27FC236}">
                <a16:creationId xmlns:a16="http://schemas.microsoft.com/office/drawing/2014/main" id="{DD66BF46-6908-4974-9227-0DAFBA052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311" y="2622717"/>
            <a:ext cx="2669640" cy="2669640"/>
          </a:xfrm>
          <a:prstGeom prst="rect">
            <a:avLst/>
          </a:prstGeom>
        </p:spPr>
      </p:pic>
    </p:spTree>
    <p:extLst>
      <p:ext uri="{BB962C8B-B14F-4D97-AF65-F5344CB8AC3E}">
        <p14:creationId xmlns:p14="http://schemas.microsoft.com/office/powerpoint/2010/main" val="373108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What is ITSM?</a:t>
            </a:r>
          </a:p>
        </p:txBody>
      </p:sp>
      <p:sp>
        <p:nvSpPr>
          <p:cNvPr id="8" name="Rectangle: Rounded Corners 7">
            <a:extLst>
              <a:ext uri="{FF2B5EF4-FFF2-40B4-BE49-F238E27FC236}">
                <a16:creationId xmlns:a16="http://schemas.microsoft.com/office/drawing/2014/main" id="{5B70BA3B-405C-4F4C-BED2-71F9B351CED5}"/>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FED419-D9FC-445E-9D33-7ED628F15A4E}"/>
              </a:ext>
            </a:extLst>
          </p:cNvPr>
          <p:cNvSpPr txBox="1"/>
          <p:nvPr/>
        </p:nvSpPr>
        <p:spPr>
          <a:xfrm>
            <a:off x="1237401" y="1708317"/>
            <a:ext cx="9716252" cy="553998"/>
          </a:xfrm>
          <a:prstGeom prst="rect">
            <a:avLst/>
          </a:prstGeom>
          <a:noFill/>
        </p:spPr>
        <p:txBody>
          <a:bodyPr wrap="square" rtlCol="0">
            <a:spAutoFit/>
          </a:bodyPr>
          <a:lstStyle/>
          <a:p>
            <a:pPr algn="ctr"/>
            <a:r>
              <a:rPr lang="en-US" sz="1500" dirty="0">
                <a:latin typeface="Gotham Rounded Book" pitchFamily="50" charset="0"/>
              </a:rPr>
              <a:t>IT Service Management focuses on implementing, managing and delivering IT services to ensure the goals of the organization are met</a:t>
            </a:r>
          </a:p>
        </p:txBody>
      </p:sp>
      <p:sp>
        <p:nvSpPr>
          <p:cNvPr id="10" name="Rectangle: Rounded Corners 9">
            <a:extLst>
              <a:ext uri="{FF2B5EF4-FFF2-40B4-BE49-F238E27FC236}">
                <a16:creationId xmlns:a16="http://schemas.microsoft.com/office/drawing/2014/main" id="{D011AC60-D55F-432B-92CC-9F29C8589910}"/>
              </a:ext>
            </a:extLst>
          </p:cNvPr>
          <p:cNvSpPr/>
          <p:nvPr/>
        </p:nvSpPr>
        <p:spPr>
          <a:xfrm>
            <a:off x="1017564" y="5367325"/>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4BB4263-4175-4251-8199-B6B89671426A}"/>
              </a:ext>
            </a:extLst>
          </p:cNvPr>
          <p:cNvSpPr txBox="1"/>
          <p:nvPr/>
        </p:nvSpPr>
        <p:spPr>
          <a:xfrm>
            <a:off x="1716231" y="5547526"/>
            <a:ext cx="8832956" cy="553998"/>
          </a:xfrm>
          <a:prstGeom prst="rect">
            <a:avLst/>
          </a:prstGeom>
          <a:noFill/>
        </p:spPr>
        <p:txBody>
          <a:bodyPr wrap="square" rtlCol="0">
            <a:spAutoFit/>
          </a:bodyPr>
          <a:lstStyle/>
          <a:p>
            <a:pPr algn="ctr"/>
            <a:r>
              <a:rPr lang="en-US" sz="1500" dirty="0">
                <a:latin typeface="Gotham Rounded Book" pitchFamily="50" charset="0"/>
              </a:rPr>
              <a:t>It uses the appropriate mix of people, processes and technology to ensure they can provide value to the organization</a:t>
            </a:r>
          </a:p>
        </p:txBody>
      </p:sp>
      <p:pic>
        <p:nvPicPr>
          <p:cNvPr id="15" name="Picture 14" descr="A close up of graphics&#10;&#10;Description automatically generated">
            <a:extLst>
              <a:ext uri="{FF2B5EF4-FFF2-40B4-BE49-F238E27FC236}">
                <a16:creationId xmlns:a16="http://schemas.microsoft.com/office/drawing/2014/main" id="{35CEF310-FC92-4803-91A4-2612BF919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311" y="2622717"/>
            <a:ext cx="2669640" cy="2669640"/>
          </a:xfrm>
          <a:prstGeom prst="rect">
            <a:avLst/>
          </a:prstGeom>
        </p:spPr>
      </p:pic>
    </p:spTree>
    <p:extLst>
      <p:ext uri="{BB962C8B-B14F-4D97-AF65-F5344CB8AC3E}">
        <p14:creationId xmlns:p14="http://schemas.microsoft.com/office/powerpoint/2010/main" val="43465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0E8-1F37-44CE-A872-88F5ED731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77F10E-8731-40EA-9643-6E3C0D77B6CA}"/>
              </a:ext>
            </a:extLst>
          </p:cNvPr>
          <p:cNvSpPr>
            <a:spLocks noGrp="1"/>
          </p:cNvSpPr>
          <p:nvPr>
            <p:ph type="subTitle" idx="1"/>
          </p:nvPr>
        </p:nvSpPr>
        <p:spPr/>
        <p:txBody>
          <a:bodyPr/>
          <a:lstStyle/>
          <a:p>
            <a:endParaRPr lang="en-US" dirty="0"/>
          </a:p>
        </p:txBody>
      </p:sp>
      <p:pic>
        <p:nvPicPr>
          <p:cNvPr id="13" name="Picture 12" descr="A person standing in front of a table&#10;&#10;Description automatically generated">
            <a:extLst>
              <a:ext uri="{FF2B5EF4-FFF2-40B4-BE49-F238E27FC236}">
                <a16:creationId xmlns:a16="http://schemas.microsoft.com/office/drawing/2014/main" id="{105C2A46-84E0-4402-BCE0-8EE40E84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7" y="-720090"/>
            <a:ext cx="12446137" cy="8298180"/>
          </a:xfrm>
          <a:prstGeom prst="rect">
            <a:avLst/>
          </a:prstGeom>
        </p:spPr>
      </p:pic>
      <p:sp>
        <p:nvSpPr>
          <p:cNvPr id="14" name="Rectangle 13">
            <a:extLst>
              <a:ext uri="{FF2B5EF4-FFF2-40B4-BE49-F238E27FC236}">
                <a16:creationId xmlns:a16="http://schemas.microsoft.com/office/drawing/2014/main" id="{3760DEC2-B17A-4C10-87E0-F7F833DF2EA8}"/>
              </a:ext>
            </a:extLst>
          </p:cNvPr>
          <p:cNvSpPr/>
          <p:nvPr/>
        </p:nvSpPr>
        <p:spPr>
          <a:xfrm>
            <a:off x="-136782" y="-344383"/>
            <a:ext cx="12538982" cy="7291448"/>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94A6E37-B508-4F83-A628-261466E5AB72}"/>
              </a:ext>
            </a:extLst>
          </p:cNvPr>
          <p:cNvSpPr/>
          <p:nvPr/>
        </p:nvSpPr>
        <p:spPr>
          <a:xfrm>
            <a:off x="-690748" y="297641"/>
            <a:ext cx="13573496" cy="672400"/>
          </a:xfrm>
          <a:prstGeom prst="rect">
            <a:avLst/>
          </a:prstGeom>
          <a:gradFill flip="none" rotWithShape="1">
            <a:gsLst>
              <a:gs pos="0">
                <a:schemeClr val="accent3">
                  <a:lumMod val="5000"/>
                  <a:lumOff val="95000"/>
                </a:schemeClr>
              </a:gs>
              <a:gs pos="100000">
                <a:schemeClr val="accent3">
                  <a:lumMod val="30000"/>
                  <a:lumOff val="70000"/>
                </a:schemeClr>
              </a:gs>
            </a:gsLst>
            <a:lin ang="5400000" scaled="1"/>
            <a:tileRect/>
          </a:gra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69F809-43BA-4544-8714-8CB840B22B0A}"/>
              </a:ext>
            </a:extLst>
          </p:cNvPr>
          <p:cNvSpPr txBox="1"/>
          <p:nvPr/>
        </p:nvSpPr>
        <p:spPr>
          <a:xfrm>
            <a:off x="470838" y="321217"/>
            <a:ext cx="4773881" cy="630942"/>
          </a:xfrm>
          <a:prstGeom prst="rect">
            <a:avLst/>
          </a:prstGeom>
          <a:noFill/>
        </p:spPr>
        <p:txBody>
          <a:bodyPr wrap="square" rtlCol="0">
            <a:spAutoFit/>
          </a:bodyPr>
          <a:lstStyle/>
          <a:p>
            <a:r>
              <a:rPr lang="en-US" sz="3500" dirty="0">
                <a:latin typeface="Gotham Rounded Bold" pitchFamily="50" charset="0"/>
              </a:rPr>
              <a:t>ITSM Key Concepts</a:t>
            </a:r>
          </a:p>
        </p:txBody>
      </p:sp>
      <p:sp>
        <p:nvSpPr>
          <p:cNvPr id="8" name="Rectangle: Rounded Corners 7">
            <a:extLst>
              <a:ext uri="{FF2B5EF4-FFF2-40B4-BE49-F238E27FC236}">
                <a16:creationId xmlns:a16="http://schemas.microsoft.com/office/drawing/2014/main" id="{671C3D54-BFC4-4EF7-83C5-BB88A815EAF4}"/>
              </a:ext>
            </a:extLst>
          </p:cNvPr>
          <p:cNvSpPr/>
          <p:nvPr/>
        </p:nvSpPr>
        <p:spPr>
          <a:xfrm>
            <a:off x="1876692" y="4841120"/>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D430DE-5673-4E72-9BB0-F51C818B91A7}"/>
              </a:ext>
            </a:extLst>
          </p:cNvPr>
          <p:cNvSpPr txBox="1"/>
          <p:nvPr/>
        </p:nvSpPr>
        <p:spPr>
          <a:xfrm>
            <a:off x="1953910" y="4935024"/>
            <a:ext cx="3405487" cy="1477328"/>
          </a:xfrm>
          <a:prstGeom prst="rect">
            <a:avLst/>
          </a:prstGeom>
          <a:noFill/>
        </p:spPr>
        <p:txBody>
          <a:bodyPr wrap="square" rtlCol="0">
            <a:spAutoFit/>
          </a:bodyPr>
          <a:lstStyle/>
          <a:p>
            <a:pPr algn="ctr"/>
            <a:r>
              <a:rPr lang="en-US" sz="1500" dirty="0">
                <a:solidFill>
                  <a:srgbClr val="FF0000"/>
                </a:solidFill>
                <a:latin typeface="Gotham Rounded Book" pitchFamily="50" charset="0"/>
              </a:rPr>
              <a:t>Value</a:t>
            </a:r>
            <a:r>
              <a:rPr lang="en-US" sz="1500" dirty="0">
                <a:latin typeface="Gotham Rounded Book" pitchFamily="50" charset="0"/>
              </a:rPr>
              <a:t> is the perceived benefits, usefulness and importance of something. Value is subjective in nature with respect to stakeholders, organization and customers</a:t>
            </a:r>
          </a:p>
        </p:txBody>
      </p:sp>
      <p:sp>
        <p:nvSpPr>
          <p:cNvPr id="10" name="Rectangle: Rounded Corners 9">
            <a:extLst>
              <a:ext uri="{FF2B5EF4-FFF2-40B4-BE49-F238E27FC236}">
                <a16:creationId xmlns:a16="http://schemas.microsoft.com/office/drawing/2014/main" id="{C15A5E07-0E82-424E-90B8-AC878B94CDD2}"/>
              </a:ext>
            </a:extLst>
          </p:cNvPr>
          <p:cNvSpPr/>
          <p:nvPr/>
        </p:nvSpPr>
        <p:spPr>
          <a:xfrm>
            <a:off x="7139446" y="4841120"/>
            <a:ext cx="3559922" cy="1655762"/>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8C9DDF-9B5B-4B7C-AF59-D37FF1EBEB2D}"/>
              </a:ext>
            </a:extLst>
          </p:cNvPr>
          <p:cNvSpPr txBox="1"/>
          <p:nvPr/>
        </p:nvSpPr>
        <p:spPr>
          <a:xfrm>
            <a:off x="7216664" y="5042598"/>
            <a:ext cx="3405487" cy="1246495"/>
          </a:xfrm>
          <a:prstGeom prst="rect">
            <a:avLst/>
          </a:prstGeom>
          <a:noFill/>
        </p:spPr>
        <p:txBody>
          <a:bodyPr wrap="square" rtlCol="0">
            <a:spAutoFit/>
          </a:bodyPr>
          <a:lstStyle/>
          <a:p>
            <a:pPr algn="ctr"/>
            <a:r>
              <a:rPr lang="en-US" sz="1500" dirty="0">
                <a:solidFill>
                  <a:srgbClr val="FF0000"/>
                </a:solidFill>
                <a:latin typeface="Gotham Rounded Book" pitchFamily="50" charset="0"/>
              </a:rPr>
              <a:t>Co-creation of value </a:t>
            </a:r>
            <a:r>
              <a:rPr lang="en-US" sz="1500" dirty="0">
                <a:latin typeface="Gotham Rounded Book" pitchFamily="50" charset="0"/>
              </a:rPr>
              <a:t>refers to a strategy that encourages involvement from customers to provide them with a greater experience </a:t>
            </a:r>
          </a:p>
        </p:txBody>
      </p:sp>
      <p:sp>
        <p:nvSpPr>
          <p:cNvPr id="12" name="Rectangle: Rounded Corners 11">
            <a:extLst>
              <a:ext uri="{FF2B5EF4-FFF2-40B4-BE49-F238E27FC236}">
                <a16:creationId xmlns:a16="http://schemas.microsoft.com/office/drawing/2014/main" id="{6CBADA0B-45D5-44D6-83BF-F86B41CBC5C0}"/>
              </a:ext>
            </a:extLst>
          </p:cNvPr>
          <p:cNvSpPr/>
          <p:nvPr/>
        </p:nvSpPr>
        <p:spPr>
          <a:xfrm>
            <a:off x="1017564" y="1530572"/>
            <a:ext cx="10156872" cy="914400"/>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1075FDE-66F3-4BB3-B3D4-6F0DA77FD593}"/>
              </a:ext>
            </a:extLst>
          </p:cNvPr>
          <p:cNvSpPr txBox="1"/>
          <p:nvPr/>
        </p:nvSpPr>
        <p:spPr>
          <a:xfrm>
            <a:off x="1237401" y="1797962"/>
            <a:ext cx="9716252" cy="323165"/>
          </a:xfrm>
          <a:prstGeom prst="rect">
            <a:avLst/>
          </a:prstGeom>
          <a:noFill/>
        </p:spPr>
        <p:txBody>
          <a:bodyPr wrap="square" rtlCol="0">
            <a:spAutoFit/>
          </a:bodyPr>
          <a:lstStyle/>
          <a:p>
            <a:pPr algn="ctr"/>
            <a:r>
              <a:rPr lang="en-US" sz="1500" dirty="0">
                <a:latin typeface="Gotham Rounded Book" pitchFamily="50" charset="0"/>
              </a:rPr>
              <a:t>To understand ITIL and ITSM, certain keywords need to be understood. Terms like:  </a:t>
            </a:r>
          </a:p>
        </p:txBody>
      </p:sp>
      <p:pic>
        <p:nvPicPr>
          <p:cNvPr id="7" name="Picture 6" descr="A picture containing transport, balloon&#10;&#10;Description automatically generated">
            <a:extLst>
              <a:ext uri="{FF2B5EF4-FFF2-40B4-BE49-F238E27FC236}">
                <a16:creationId xmlns:a16="http://schemas.microsoft.com/office/drawing/2014/main" id="{526E7546-5D13-4ED9-ADF0-272F52D56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778" y="2814228"/>
            <a:ext cx="1657636" cy="1657636"/>
          </a:xfrm>
          <a:prstGeom prst="rect">
            <a:avLst/>
          </a:prstGeom>
        </p:spPr>
      </p:pic>
      <p:pic>
        <p:nvPicPr>
          <p:cNvPr id="17" name="Picture 16" descr="A picture containing toy&#10;&#10;Description automatically generated">
            <a:extLst>
              <a:ext uri="{FF2B5EF4-FFF2-40B4-BE49-F238E27FC236}">
                <a16:creationId xmlns:a16="http://schemas.microsoft.com/office/drawing/2014/main" id="{1D6FA60F-6E75-48A2-A3B6-BC30ACEDC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6118" y="2916981"/>
            <a:ext cx="1823400" cy="1823400"/>
          </a:xfrm>
          <a:prstGeom prst="rect">
            <a:avLst/>
          </a:prstGeom>
        </p:spPr>
      </p:pic>
    </p:spTree>
    <p:extLst>
      <p:ext uri="{BB962C8B-B14F-4D97-AF65-F5344CB8AC3E}">
        <p14:creationId xmlns:p14="http://schemas.microsoft.com/office/powerpoint/2010/main" val="359284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9334</TotalTime>
  <Words>3015</Words>
  <Application>Microsoft Office PowerPoint</Application>
  <PresentationFormat>Widescreen</PresentationFormat>
  <Paragraphs>541</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Gotham Rounded Bold</vt:lpstr>
      <vt:lpstr>Gotham Rounded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Arun</dc:creator>
  <cp:lastModifiedBy>Vishwa M S</cp:lastModifiedBy>
  <cp:revision>70</cp:revision>
  <dcterms:created xsi:type="dcterms:W3CDTF">2020-01-24T09:55:54Z</dcterms:created>
  <dcterms:modified xsi:type="dcterms:W3CDTF">2024-10-24T12:17:27Z</dcterms:modified>
</cp:coreProperties>
</file>