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66" r:id="rId3"/>
    <p:sldId id="259" r:id="rId4"/>
    <p:sldId id="261" r:id="rId5"/>
    <p:sldId id="257" r:id="rId6"/>
    <p:sldId id="260" r:id="rId7"/>
    <p:sldId id="262" r:id="rId8"/>
    <p:sldId id="263" r:id="rId9"/>
    <p:sldId id="265" r:id="rId10"/>
    <p:sldId id="268" r:id="rId11"/>
    <p:sldId id="311" r:id="rId12"/>
    <p:sldId id="258" r:id="rId13"/>
    <p:sldId id="264" r:id="rId14"/>
    <p:sldId id="269" r:id="rId15"/>
    <p:sldId id="270" r:id="rId16"/>
    <p:sldId id="288" r:id="rId17"/>
    <p:sldId id="308" r:id="rId18"/>
    <p:sldId id="295" r:id="rId19"/>
    <p:sldId id="300" r:id="rId20"/>
    <p:sldId id="301"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9" autoAdjust="0"/>
    <p:restoredTop sz="84871" autoAdjust="0"/>
  </p:normalViewPr>
  <p:slideViewPr>
    <p:cSldViewPr>
      <p:cViewPr varScale="1">
        <p:scale>
          <a:sx n="87" d="100"/>
          <a:sy n="87" d="100"/>
        </p:scale>
        <p:origin x="111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4E3A8AA-D5AF-4F6D-97AD-B735121FE825}" type="datetimeFigureOut">
              <a:rPr lang="en-US" smtClean="0"/>
              <a:pPr/>
              <a:t>1/20/2019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4D18838-FCC7-4FB5-827F-A208D4952F96}" type="slidenum">
              <a:rPr lang="en-US" smtClean="0"/>
              <a:pPr/>
              <a:t>‹#›</a:t>
            </a:fld>
            <a:endParaRPr lang="en-US"/>
          </a:p>
        </p:txBody>
      </p:sp>
    </p:spTree>
    <p:extLst>
      <p:ext uri="{BB962C8B-B14F-4D97-AF65-F5344CB8AC3E}">
        <p14:creationId xmlns:p14="http://schemas.microsoft.com/office/powerpoint/2010/main" val="328196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Tux</a:t>
            </a:r>
            <a:r>
              <a:rPr lang="en-US" baseline="0" dirty="0"/>
              <a:t> source: http://upload.wikimedia.org/wikipedia/commons/thumb/a/af/Tux.png/220px-Tux.png</a:t>
            </a:r>
          </a:p>
        </p:txBody>
      </p:sp>
      <p:sp>
        <p:nvSpPr>
          <p:cNvPr id="4" name="Slide Number Placeholder 3"/>
          <p:cNvSpPr>
            <a:spLocks noGrp="1"/>
          </p:cNvSpPr>
          <p:nvPr>
            <p:ph type="sldNum" sz="quarter" idx="10"/>
          </p:nvPr>
        </p:nvSpPr>
        <p:spPr/>
        <p:txBody>
          <a:bodyPr/>
          <a:lstStyle/>
          <a:p>
            <a:fld id="{34D18838-FCC7-4FB5-827F-A208D4952F96}" type="slidenum">
              <a:rPr lang="en-US" smtClean="0"/>
              <a:pPr/>
              <a:t>1</a:t>
            </a:fld>
            <a:endParaRPr lang="en-US"/>
          </a:p>
        </p:txBody>
      </p:sp>
    </p:spTree>
    <p:extLst>
      <p:ext uri="{BB962C8B-B14F-4D97-AF65-F5344CB8AC3E}">
        <p14:creationId xmlns:p14="http://schemas.microsoft.com/office/powerpoint/2010/main" val="386415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11</a:t>
            </a:fld>
            <a:endParaRPr lang="en-US"/>
          </a:p>
        </p:txBody>
      </p:sp>
    </p:spTree>
    <p:extLst>
      <p:ext uri="{BB962C8B-B14F-4D97-AF65-F5344CB8AC3E}">
        <p14:creationId xmlns:p14="http://schemas.microsoft.com/office/powerpoint/2010/main" val="361848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a:t>
            </a:r>
            <a:r>
              <a:rPr lang="en-US" baseline="0" dirty="0"/>
              <a:t> logo source: </a:t>
            </a:r>
            <a:r>
              <a:rPr lang="en-US" dirty="0"/>
              <a:t>http://www.whatthetech.com/blog/wp-content/uploads/2012/03/windows-logo.jpg</a:t>
            </a:r>
          </a:p>
          <a:p>
            <a:r>
              <a:rPr lang="en-US" dirty="0"/>
              <a:t>X-Win32</a:t>
            </a:r>
            <a:r>
              <a:rPr lang="en-US" baseline="0" dirty="0"/>
              <a:t> logo source: http://m.ts.vcu.edu/kb/images/software-images/X-Win32-12-Splash.JPG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13</a:t>
            </a:fld>
            <a:endParaRPr lang="en-US"/>
          </a:p>
        </p:txBody>
      </p:sp>
    </p:spTree>
    <p:extLst>
      <p:ext uri="{BB962C8B-B14F-4D97-AF65-F5344CB8AC3E}">
        <p14:creationId xmlns:p14="http://schemas.microsoft.com/office/powerpoint/2010/main" val="2168674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Steve Jobs image source: http://blogs.computerworld.com/sites/computerworld.com/files/u23/steve-jobs.jpg</a:t>
            </a:r>
          </a:p>
          <a:p>
            <a:r>
              <a:rPr lang="en-US" baseline="0" dirty="0"/>
              <a:t>Apple logo source: http://coreldrawtips.com/images/applebig.jpg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14</a:t>
            </a:fld>
            <a:endParaRPr lang="en-US"/>
          </a:p>
        </p:txBody>
      </p:sp>
    </p:spTree>
    <p:extLst>
      <p:ext uri="{BB962C8B-B14F-4D97-AF65-F5344CB8AC3E}">
        <p14:creationId xmlns:p14="http://schemas.microsoft.com/office/powerpoint/2010/main" val="2625463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http://www.tuxmachines.org/images/linux_file_structure.jpg</a:t>
            </a:r>
          </a:p>
        </p:txBody>
      </p:sp>
      <p:sp>
        <p:nvSpPr>
          <p:cNvPr id="4" name="Slide Number Placeholder 3"/>
          <p:cNvSpPr>
            <a:spLocks noGrp="1"/>
          </p:cNvSpPr>
          <p:nvPr>
            <p:ph type="sldNum" sz="quarter" idx="10"/>
          </p:nvPr>
        </p:nvSpPr>
        <p:spPr/>
        <p:txBody>
          <a:bodyPr/>
          <a:lstStyle/>
          <a:p>
            <a:fld id="{34D18838-FCC7-4FB5-827F-A208D4952F96}" type="slidenum">
              <a:rPr lang="en-US" smtClean="0"/>
              <a:pPr/>
              <a:t>16</a:t>
            </a:fld>
            <a:endParaRPr lang="en-US"/>
          </a:p>
        </p:txBody>
      </p:sp>
    </p:spTree>
    <p:extLst>
      <p:ext uri="{BB962C8B-B14F-4D97-AF65-F5344CB8AC3E}">
        <p14:creationId xmlns:p14="http://schemas.microsoft.com/office/powerpoint/2010/main" val="334828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image source:</a:t>
            </a:r>
            <a:r>
              <a:rPr lang="en-US" baseline="0" dirty="0"/>
              <a:t> </a:t>
            </a:r>
            <a:r>
              <a:rPr lang="en-US" dirty="0"/>
              <a:t>http://www.sidekickcomicsuk.com/blogs/media/blogs/sidekick//frankenstein_lab.jpg</a:t>
            </a:r>
          </a:p>
          <a:p>
            <a:r>
              <a:rPr lang="en-US" dirty="0"/>
              <a:t>Frankenstein image source: http://4.bp.blogspot.com/_OcNNOGpvVSI/RyZDUhUpE2I/AAAAAAAAAEU/e-i67sz7_8U/s1600/2007_7young-frankenstein.jpg</a:t>
            </a:r>
          </a:p>
        </p:txBody>
      </p:sp>
      <p:sp>
        <p:nvSpPr>
          <p:cNvPr id="4" name="Slide Number Placeholder 3"/>
          <p:cNvSpPr>
            <a:spLocks noGrp="1"/>
          </p:cNvSpPr>
          <p:nvPr>
            <p:ph type="sldNum" sz="quarter" idx="10"/>
          </p:nvPr>
        </p:nvSpPr>
        <p:spPr/>
        <p:txBody>
          <a:bodyPr/>
          <a:lstStyle/>
          <a:p>
            <a:fld id="{34D18838-FCC7-4FB5-827F-A208D4952F96}" type="slidenum">
              <a:rPr lang="en-US" smtClean="0"/>
              <a:pPr/>
              <a:t>17</a:t>
            </a:fld>
            <a:endParaRPr lang="en-US"/>
          </a:p>
        </p:txBody>
      </p:sp>
    </p:spTree>
    <p:extLst>
      <p:ext uri="{BB962C8B-B14F-4D97-AF65-F5344CB8AC3E}">
        <p14:creationId xmlns:p14="http://schemas.microsoft.com/office/powerpoint/2010/main" val="1344209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18</a:t>
            </a:fld>
            <a:endParaRPr lang="en-US"/>
          </a:p>
        </p:txBody>
      </p:sp>
    </p:spTree>
    <p:extLst>
      <p:ext uri="{BB962C8B-B14F-4D97-AF65-F5344CB8AC3E}">
        <p14:creationId xmlns:p14="http://schemas.microsoft.com/office/powerpoint/2010/main" val="953872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19</a:t>
            </a:fld>
            <a:endParaRPr lang="en-US"/>
          </a:p>
        </p:txBody>
      </p:sp>
    </p:spTree>
    <p:extLst>
      <p:ext uri="{BB962C8B-B14F-4D97-AF65-F5344CB8AC3E}">
        <p14:creationId xmlns:p14="http://schemas.microsoft.com/office/powerpoint/2010/main" val="95387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Tux</a:t>
            </a:r>
            <a:r>
              <a:rPr lang="en-US" baseline="0" dirty="0"/>
              <a:t> image source: https://artsec.com/wp-content/uploads/2011/12/linux-root-account-security.png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20</a:t>
            </a:fld>
            <a:endParaRPr lang="en-US"/>
          </a:p>
        </p:txBody>
      </p:sp>
    </p:spTree>
    <p:extLst>
      <p:ext uri="{BB962C8B-B14F-4D97-AF65-F5344CB8AC3E}">
        <p14:creationId xmlns:p14="http://schemas.microsoft.com/office/powerpoint/2010/main" val="115768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graphic source: http://en.wikipedia.org/wiki/Operating_system</a:t>
            </a:r>
          </a:p>
        </p:txBody>
      </p:sp>
      <p:sp>
        <p:nvSpPr>
          <p:cNvPr id="4" name="Slide Number Placeholder 3"/>
          <p:cNvSpPr>
            <a:spLocks noGrp="1"/>
          </p:cNvSpPr>
          <p:nvPr>
            <p:ph type="sldNum" sz="quarter" idx="10"/>
          </p:nvPr>
        </p:nvSpPr>
        <p:spPr/>
        <p:txBody>
          <a:bodyPr/>
          <a:lstStyle/>
          <a:p>
            <a:fld id="{34D18838-FCC7-4FB5-827F-A208D4952F96}" type="slidenum">
              <a:rPr lang="en-US" smtClean="0"/>
              <a:pPr/>
              <a:t>3</a:t>
            </a:fld>
            <a:endParaRPr lang="en-US"/>
          </a:p>
        </p:txBody>
      </p:sp>
    </p:spTree>
    <p:extLst>
      <p:ext uri="{BB962C8B-B14F-4D97-AF65-F5344CB8AC3E}">
        <p14:creationId xmlns:p14="http://schemas.microsoft.com/office/powerpoint/2010/main" val="374217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Einstein</a:t>
            </a:r>
            <a:r>
              <a:rPr lang="en-US" baseline="0" dirty="0"/>
              <a:t> at computer source: http://www.freakingnews.com/Pictures/1/IBM-PC-turns-25.jpg</a:t>
            </a:r>
          </a:p>
          <a:p>
            <a:r>
              <a:rPr lang="en-US" dirty="0"/>
              <a:t>BU Rhett logo</a:t>
            </a:r>
            <a:r>
              <a:rPr lang="en-US" baseline="0" dirty="0"/>
              <a:t> source: http://content.sportslogos.net/logos/30/619/full/71v3tk2fyob03vry9halsekcg.gif</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4</a:t>
            </a:fld>
            <a:endParaRPr lang="en-US"/>
          </a:p>
        </p:txBody>
      </p:sp>
    </p:spTree>
    <p:extLst>
      <p:ext uri="{BB962C8B-B14F-4D97-AF65-F5344CB8AC3E}">
        <p14:creationId xmlns:p14="http://schemas.microsoft.com/office/powerpoint/2010/main" val="9393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Linux? source: http://www.kernel.org/pub/linux/kernel/README and http://en.wikipedia.org/wiki/Linux and http://en.wikipedia.org/wiki/Unix</a:t>
            </a:r>
          </a:p>
          <a:p>
            <a:endParaRPr lang="en-US" dirty="0"/>
          </a:p>
          <a:p>
            <a:r>
              <a:rPr lang="en-US" dirty="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p>
        </p:txBody>
      </p:sp>
      <p:sp>
        <p:nvSpPr>
          <p:cNvPr id="4" name="Slide Number Placeholder 3"/>
          <p:cNvSpPr>
            <a:spLocks noGrp="1"/>
          </p:cNvSpPr>
          <p:nvPr>
            <p:ph type="sldNum" sz="quarter" idx="10"/>
          </p:nvPr>
        </p:nvSpPr>
        <p:spPr/>
        <p:txBody>
          <a:bodyPr/>
          <a:lstStyle/>
          <a:p>
            <a:fld id="{34D18838-FCC7-4FB5-827F-A208D4952F96}" type="slidenum">
              <a:rPr lang="en-US" smtClean="0"/>
              <a:pPr/>
              <a:t>5</a:t>
            </a:fld>
            <a:endParaRPr lang="en-US"/>
          </a:p>
        </p:txBody>
      </p:sp>
    </p:spTree>
    <p:extLst>
      <p:ext uri="{BB962C8B-B14F-4D97-AF65-F5344CB8AC3E}">
        <p14:creationId xmlns:p14="http://schemas.microsoft.com/office/powerpoint/2010/main" val="2126469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http://www.faqs.org/docs/artu/ch01s06.html</a:t>
            </a:r>
          </a:p>
        </p:txBody>
      </p:sp>
      <p:sp>
        <p:nvSpPr>
          <p:cNvPr id="4" name="Slide Number Placeholder 3"/>
          <p:cNvSpPr>
            <a:spLocks noGrp="1"/>
          </p:cNvSpPr>
          <p:nvPr>
            <p:ph type="sldNum" sz="quarter" idx="10"/>
          </p:nvPr>
        </p:nvSpPr>
        <p:spPr/>
        <p:txBody>
          <a:bodyPr/>
          <a:lstStyle/>
          <a:p>
            <a:fld id="{34D18838-FCC7-4FB5-827F-A208D4952F96}" type="slidenum">
              <a:rPr lang="en-US" smtClean="0"/>
              <a:pPr/>
              <a:t>6</a:t>
            </a:fld>
            <a:endParaRPr lang="en-US"/>
          </a:p>
        </p:txBody>
      </p:sp>
    </p:spTree>
    <p:extLst>
      <p:ext uri="{BB962C8B-B14F-4D97-AF65-F5344CB8AC3E}">
        <p14:creationId xmlns:p14="http://schemas.microsoft.com/office/powerpoint/2010/main" val="10902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Logos source: http://www.muylinux.com/wp-content/uploads/2009/04/logos-distros.jpg</a:t>
            </a:r>
          </a:p>
        </p:txBody>
      </p:sp>
      <p:sp>
        <p:nvSpPr>
          <p:cNvPr id="4" name="Slide Number Placeholder 3"/>
          <p:cNvSpPr>
            <a:spLocks noGrp="1"/>
          </p:cNvSpPr>
          <p:nvPr>
            <p:ph type="sldNum" sz="quarter" idx="10"/>
          </p:nvPr>
        </p:nvSpPr>
        <p:spPr/>
        <p:txBody>
          <a:bodyPr/>
          <a:lstStyle/>
          <a:p>
            <a:fld id="{34D18838-FCC7-4FB5-827F-A208D4952F96}" type="slidenum">
              <a:rPr lang="en-US" smtClean="0"/>
              <a:pPr/>
              <a:t>7</a:t>
            </a:fld>
            <a:endParaRPr lang="en-US"/>
          </a:p>
        </p:txBody>
      </p:sp>
    </p:spTree>
    <p:extLst>
      <p:ext uri="{BB962C8B-B14F-4D97-AF65-F5344CB8AC3E}">
        <p14:creationId xmlns:p14="http://schemas.microsoft.com/office/powerpoint/2010/main" val="88362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a:t>
            </a:r>
            <a:r>
              <a:rPr lang="en-US" baseline="0" dirty="0"/>
              <a:t>o source: http://uk2host.com/i/centos.gif</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8</a:t>
            </a:fld>
            <a:endParaRPr lang="en-US"/>
          </a:p>
        </p:txBody>
      </p:sp>
    </p:spTree>
    <p:extLst>
      <p:ext uri="{BB962C8B-B14F-4D97-AF65-F5344CB8AC3E}">
        <p14:creationId xmlns:p14="http://schemas.microsoft.com/office/powerpoint/2010/main" val="88362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Richard Stallman source: http://www.stuffyouwillhate.com/wp-content/uploads/richard-stallman.jpg</a:t>
            </a:r>
          </a:p>
          <a:p>
            <a:r>
              <a:rPr lang="en-US" baseline="0" dirty="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9</a:t>
            </a:fld>
            <a:endParaRPr lang="en-US"/>
          </a:p>
        </p:txBody>
      </p:sp>
    </p:spTree>
    <p:extLst>
      <p:ext uri="{BB962C8B-B14F-4D97-AF65-F5344CB8AC3E}">
        <p14:creationId xmlns:p14="http://schemas.microsoft.com/office/powerpoint/2010/main" val="118163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pPr/>
              <a:t>10</a:t>
            </a:fld>
            <a:endParaRPr lang="en-US"/>
          </a:p>
        </p:txBody>
      </p:sp>
    </p:spTree>
    <p:extLst>
      <p:ext uri="{BB962C8B-B14F-4D97-AF65-F5344CB8AC3E}">
        <p14:creationId xmlns:p14="http://schemas.microsoft.com/office/powerpoint/2010/main" val="361848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2F1554-35A0-4B07-A4E5-B02BBEDF9AB5}" type="datetimeFigureOut">
              <a:rPr lang="en-US" smtClean="0"/>
              <a:pPr/>
              <a:t>1/20/2019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8E66F6-A6E6-463A-B25C-341BF1DF1A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B2F1554-35A0-4B07-A4E5-B02BBEDF9AB5}"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2F1554-35A0-4B07-A4E5-B02BBEDF9AB5}" type="datetimeFigureOut">
              <a:rPr lang="en-US" smtClean="0"/>
              <a:pPr/>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66F6-A6E6-463A-B25C-341BF1DF1AAE}"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2F1554-35A0-4B07-A4E5-B02BBEDF9AB5}" type="datetimeFigureOut">
              <a:rPr lang="en-US" smtClean="0"/>
              <a:pPr/>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E66F6-A6E6-463A-B25C-341BF1DF1A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2F1554-35A0-4B07-A4E5-B02BBEDF9AB5}" type="datetimeFigureOut">
              <a:rPr lang="en-US" smtClean="0"/>
              <a:pPr/>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E66F6-A6E6-463A-B25C-341BF1DF1AAE}"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F1554-35A0-4B07-A4E5-B02BBEDF9AB5}" type="datetimeFigureOut">
              <a:rPr lang="en-US" smtClean="0"/>
              <a:pPr/>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E66F6-A6E6-463A-B25C-341BF1DF1A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B2F1554-35A0-4B07-A4E5-B02BBEDF9AB5}" type="datetimeFigureOut">
              <a:rPr lang="en-US" smtClean="0"/>
              <a:pPr/>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66F6-A6E6-463A-B25C-341BF1DF1A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2F1554-35A0-4B07-A4E5-B02BBEDF9AB5}" type="datetimeFigureOut">
              <a:rPr lang="en-US" smtClean="0"/>
              <a:pPr/>
              <a:t>1/20/2019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8E66F6-A6E6-463A-B25C-341BF1DF1AA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2F1554-35A0-4B07-A4E5-B02BBEDF9AB5}" type="datetimeFigureOut">
              <a:rPr lang="en-US" smtClean="0"/>
              <a:pPr/>
              <a:t>1/20/2019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8E66F6-A6E6-463A-B25C-341BF1DF1A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chiark.greenend.org.uk/~sgtatham/putty/download.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hyperlink" Target="http://www.bu.edu/tech/desktop/site-licensed-software/xwindows/xwin3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990600"/>
          </a:xfrm>
        </p:spPr>
        <p:txBody>
          <a:bodyPr/>
          <a:lstStyle/>
          <a:p>
            <a:pPr algn="ctr"/>
            <a:r>
              <a:rPr lang="en-US" dirty="0"/>
              <a:t>Introduction to Linux</a:t>
            </a:r>
          </a:p>
        </p:txBody>
      </p:sp>
      <p:sp>
        <p:nvSpPr>
          <p:cNvPr id="3" name="Subtitle 2"/>
          <p:cNvSpPr>
            <a:spLocks noGrp="1"/>
          </p:cNvSpPr>
          <p:nvPr>
            <p:ph type="subTitle" idx="1"/>
          </p:nvPr>
        </p:nvSpPr>
        <p:spPr>
          <a:xfrm>
            <a:off x="1528762" y="5715000"/>
            <a:ext cx="6400800" cy="838200"/>
          </a:xfrm>
        </p:spPr>
        <p:txBody>
          <a:bodyPr>
            <a:normAutofit/>
          </a:bodyPr>
          <a:lstStyle/>
          <a:p>
            <a:pPr algn="ctr"/>
            <a:r>
              <a:rPr lang="en-US" dirty="0"/>
              <a:t>“Linux at the Command Line”</a:t>
            </a:r>
          </a:p>
        </p:txBody>
      </p:sp>
      <p:pic>
        <p:nvPicPr>
          <p:cNvPr id="1028" name="Picture 4" descr="http://upload.wikimedia.org/wikipedia/commons/thumb/a/af/Tux.png/220px-Tu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39759"/>
            <a:ext cx="2590800" cy="307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541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229600" cy="4648200"/>
          </a:xfrm>
        </p:spPr>
        <p:txBody>
          <a:bodyPr>
            <a:normAutofit fontScale="77500" lnSpcReduction="20000"/>
          </a:bodyPr>
          <a:lstStyle/>
          <a:p>
            <a:r>
              <a:rPr lang="en-US" b="1" dirty="0"/>
              <a:t>Network:</a:t>
            </a:r>
            <a:r>
              <a:rPr lang="en-US" dirty="0"/>
              <a:t> </a:t>
            </a:r>
            <a:r>
              <a:rPr lang="en-US" dirty="0" err="1"/>
              <a:t>ssh</a:t>
            </a:r>
            <a:r>
              <a:rPr lang="en-US" dirty="0"/>
              <a:t>, </a:t>
            </a:r>
            <a:r>
              <a:rPr lang="en-US" dirty="0" err="1"/>
              <a:t>scp</a:t>
            </a:r>
            <a:r>
              <a:rPr lang="en-US" dirty="0"/>
              <a:t>, ping, telnet, </a:t>
            </a:r>
            <a:r>
              <a:rPr lang="en-US" dirty="0" err="1"/>
              <a:t>nslookup</a:t>
            </a:r>
            <a:r>
              <a:rPr lang="en-US" dirty="0"/>
              <a:t>, </a:t>
            </a:r>
            <a:r>
              <a:rPr lang="en-US" dirty="0" err="1"/>
              <a:t>wget</a:t>
            </a:r>
            <a:endParaRPr lang="en-US" dirty="0"/>
          </a:p>
          <a:p>
            <a:r>
              <a:rPr lang="en-US" b="1" dirty="0"/>
              <a:t>Shells:</a:t>
            </a:r>
            <a:r>
              <a:rPr lang="en-US" dirty="0"/>
              <a:t> BASH, TCSH, alias, watch, clear, history, </a:t>
            </a:r>
            <a:r>
              <a:rPr lang="en-US" dirty="0" err="1"/>
              <a:t>chsh</a:t>
            </a:r>
            <a:r>
              <a:rPr lang="en-US" dirty="0"/>
              <a:t>, echo, set, </a:t>
            </a:r>
            <a:r>
              <a:rPr lang="en-US" dirty="0" err="1"/>
              <a:t>setenv</a:t>
            </a:r>
            <a:r>
              <a:rPr lang="en-US" dirty="0"/>
              <a:t>, </a:t>
            </a:r>
            <a:r>
              <a:rPr lang="en-US" dirty="0" err="1"/>
              <a:t>xargs</a:t>
            </a:r>
            <a:endParaRPr lang="en-US" dirty="0"/>
          </a:p>
          <a:p>
            <a:r>
              <a:rPr lang="en-US" b="1" dirty="0"/>
              <a:t>System Information: </a:t>
            </a:r>
            <a:r>
              <a:rPr lang="en-US" dirty="0"/>
              <a:t>w, </a:t>
            </a:r>
            <a:r>
              <a:rPr lang="en-US" dirty="0" err="1"/>
              <a:t>whoami</a:t>
            </a:r>
            <a:r>
              <a:rPr lang="en-US" dirty="0"/>
              <a:t>, man, info, which, free, echo, date, cal, </a:t>
            </a:r>
            <a:r>
              <a:rPr lang="en-US" dirty="0" err="1"/>
              <a:t>df</a:t>
            </a:r>
            <a:r>
              <a:rPr lang="en-US"/>
              <a:t>, free</a:t>
            </a:r>
            <a:endParaRPr lang="en-US" dirty="0"/>
          </a:p>
          <a:p>
            <a:r>
              <a:rPr lang="en-US" b="1" dirty="0"/>
              <a:t>Command Information: </a:t>
            </a:r>
            <a:r>
              <a:rPr lang="en-US" dirty="0"/>
              <a:t>man, info</a:t>
            </a:r>
          </a:p>
          <a:p>
            <a:r>
              <a:rPr lang="en-US" b="1" dirty="0"/>
              <a:t>Symbols:</a:t>
            </a:r>
            <a:r>
              <a:rPr lang="en-US" dirty="0"/>
              <a:t> |, &gt;, &gt;&gt;, &lt;, &amp;, &gt;&amp;, 2&gt;&amp;1, ;, ~, ., .., $!, !:&lt;n&gt;, !&lt;n&gt;</a:t>
            </a:r>
          </a:p>
          <a:p>
            <a:r>
              <a:rPr lang="en-US" b="1" dirty="0"/>
              <a:t>Filters:</a:t>
            </a:r>
            <a:r>
              <a:rPr lang="en-US" dirty="0"/>
              <a:t> </a:t>
            </a:r>
            <a:r>
              <a:rPr lang="en-US" dirty="0" err="1"/>
              <a:t>grep</a:t>
            </a:r>
            <a:r>
              <a:rPr lang="en-US" dirty="0"/>
              <a:t>, </a:t>
            </a:r>
            <a:r>
              <a:rPr lang="en-US" dirty="0" err="1"/>
              <a:t>egrep</a:t>
            </a:r>
            <a:r>
              <a:rPr lang="en-US" dirty="0"/>
              <a:t>, more, less, head, tail</a:t>
            </a:r>
          </a:p>
          <a:p>
            <a:r>
              <a:rPr lang="en-US" b="1" dirty="0"/>
              <a:t>Hotkeys:</a:t>
            </a:r>
            <a:r>
              <a:rPr lang="en-US" dirty="0"/>
              <a:t> &lt;ctrl&gt;&lt;c&gt;, &lt;ctrl&gt;&lt;d&gt;</a:t>
            </a:r>
          </a:p>
          <a:p>
            <a:r>
              <a:rPr lang="en-US" b="1" dirty="0"/>
              <a:t>File System: </a:t>
            </a:r>
            <a:r>
              <a:rPr lang="en-US" dirty="0" err="1"/>
              <a:t>ls</a:t>
            </a:r>
            <a:r>
              <a:rPr lang="en-US" dirty="0"/>
              <a:t>, </a:t>
            </a:r>
            <a:r>
              <a:rPr lang="en-US" dirty="0" err="1"/>
              <a:t>mkdir</a:t>
            </a:r>
            <a:r>
              <a:rPr lang="en-US" dirty="0"/>
              <a:t>, cd, </a:t>
            </a:r>
            <a:r>
              <a:rPr lang="en-US" dirty="0" err="1"/>
              <a:t>pwd</a:t>
            </a:r>
            <a:r>
              <a:rPr lang="en-US" dirty="0"/>
              <a:t>, mv, </a:t>
            </a:r>
            <a:r>
              <a:rPr lang="en-US" dirty="0" err="1"/>
              <a:t>ln</a:t>
            </a:r>
            <a:r>
              <a:rPr lang="en-US" dirty="0"/>
              <a:t>, touch, cat, file, find, diff, </a:t>
            </a:r>
            <a:r>
              <a:rPr lang="en-US" dirty="0" err="1"/>
              <a:t>cmp</a:t>
            </a:r>
            <a:r>
              <a:rPr lang="en-US" dirty="0"/>
              <a:t>, /net/&lt;hostname&gt;/&lt;path&gt;, mount, du, </a:t>
            </a:r>
            <a:r>
              <a:rPr lang="en-US" dirty="0" err="1"/>
              <a:t>df</a:t>
            </a:r>
            <a:r>
              <a:rPr lang="en-US" dirty="0"/>
              <a:t>, </a:t>
            </a:r>
            <a:r>
              <a:rPr lang="en-US" dirty="0" err="1"/>
              <a:t>chmod</a:t>
            </a:r>
            <a:r>
              <a:rPr lang="en-US" dirty="0"/>
              <a:t>, find</a:t>
            </a:r>
          </a:p>
          <a:p>
            <a:r>
              <a:rPr lang="en-US" b="1" dirty="0"/>
              <a:t>Line Editors: </a:t>
            </a:r>
            <a:r>
              <a:rPr lang="en-US" dirty="0" err="1"/>
              <a:t>awk</a:t>
            </a:r>
            <a:r>
              <a:rPr lang="en-US" dirty="0"/>
              <a:t>, </a:t>
            </a:r>
            <a:r>
              <a:rPr lang="en-US" dirty="0" err="1"/>
              <a:t>sed</a:t>
            </a:r>
            <a:endParaRPr lang="en-US" dirty="0"/>
          </a:p>
          <a:p>
            <a:r>
              <a:rPr lang="en-US" b="1" dirty="0"/>
              <a:t>File Editors:</a:t>
            </a:r>
            <a:r>
              <a:rPr lang="en-US" dirty="0"/>
              <a:t> vim, </a:t>
            </a:r>
            <a:r>
              <a:rPr lang="en-US" dirty="0" err="1"/>
              <a:t>gvim</a:t>
            </a:r>
            <a:r>
              <a:rPr lang="en-US" dirty="0"/>
              <a:t>, </a:t>
            </a:r>
            <a:r>
              <a:rPr lang="en-US" dirty="0" err="1"/>
              <a:t>emacs</a:t>
            </a:r>
            <a:r>
              <a:rPr lang="en-US" dirty="0"/>
              <a:t> –</a:t>
            </a:r>
            <a:r>
              <a:rPr lang="en-US" dirty="0" err="1"/>
              <a:t>nw</a:t>
            </a:r>
            <a:r>
              <a:rPr lang="en-US" dirty="0"/>
              <a:t>, </a:t>
            </a:r>
            <a:r>
              <a:rPr lang="en-US" dirty="0" err="1"/>
              <a:t>emacs</a:t>
            </a:r>
            <a:endParaRPr lang="en-US" dirty="0"/>
          </a:p>
          <a:p>
            <a:endParaRPr lang="en-US" dirty="0"/>
          </a:p>
        </p:txBody>
      </p:sp>
      <p:sp>
        <p:nvSpPr>
          <p:cNvPr id="3" name="Title 2"/>
          <p:cNvSpPr>
            <a:spLocks noGrp="1"/>
          </p:cNvSpPr>
          <p:nvPr>
            <p:ph type="title"/>
          </p:nvPr>
        </p:nvSpPr>
        <p:spPr>
          <a:xfrm>
            <a:off x="457200" y="762000"/>
            <a:ext cx="8229600" cy="944562"/>
          </a:xfrm>
        </p:spPr>
        <p:txBody>
          <a:bodyPr>
            <a:normAutofit fontScale="90000"/>
          </a:bodyPr>
          <a:lstStyle/>
          <a:p>
            <a:r>
              <a:rPr lang="en-US" dirty="0"/>
              <a:t>What is Linux?</a:t>
            </a:r>
            <a:br>
              <a:rPr lang="en-US" dirty="0"/>
            </a:br>
            <a:r>
              <a:rPr lang="en-US" sz="2700" dirty="0"/>
              <a:t>“Small programs that do one thing well”</a:t>
            </a:r>
            <a:br>
              <a:rPr lang="en-US" sz="2700" dirty="0"/>
            </a:br>
            <a:r>
              <a:rPr lang="en-US" sz="2700" b="0" dirty="0">
                <a:effectLst/>
              </a:rPr>
              <a:t>(see unix-reference.pdf)</a:t>
            </a:r>
            <a:br>
              <a:rPr lang="en-US" sz="2700" dirty="0"/>
            </a:br>
            <a:endParaRPr lang="en-US" sz="2700" dirty="0"/>
          </a:p>
        </p:txBody>
      </p:sp>
    </p:spTree>
    <p:extLst>
      <p:ext uri="{BB962C8B-B14F-4D97-AF65-F5344CB8AC3E}">
        <p14:creationId xmlns:p14="http://schemas.microsoft.com/office/powerpoint/2010/main" val="343480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76400"/>
            <a:ext cx="8229600" cy="4876800"/>
          </a:xfrm>
        </p:spPr>
        <p:txBody>
          <a:bodyPr>
            <a:normAutofit/>
          </a:bodyPr>
          <a:lstStyle/>
          <a:p>
            <a:pPr marL="109728" indent="0">
              <a:buNone/>
            </a:pPr>
            <a:r>
              <a:rPr lang="en-US" sz="2400" dirty="0"/>
              <a:t>We will not cover the commands below in this class, but you need to know them. See the </a:t>
            </a:r>
            <a:r>
              <a:rPr lang="en-US" sz="2400" b="1" dirty="0"/>
              <a:t>man</a:t>
            </a:r>
            <a:r>
              <a:rPr lang="en-US" sz="2400" dirty="0"/>
              <a:t> pages for the process commands and the “</a:t>
            </a:r>
            <a:r>
              <a:rPr lang="en-US" sz="2400" dirty="0" err="1"/>
              <a:t>sge</a:t>
            </a:r>
            <a:r>
              <a:rPr lang="en-US" sz="2400" dirty="0"/>
              <a:t>” folder inside of the “cheat sheets and tutorials” folder for the SGE (Sun Grid Engine) command tutorials: qsh-interactive.pdf, qsh-interactive-matlab.pdf, qsub-batch.pdf, qsub-batch-matlab.pdf, and qstat-qhost.pdf.</a:t>
            </a:r>
          </a:p>
          <a:p>
            <a:pPr marL="109728" indent="0">
              <a:buNone/>
            </a:pPr>
            <a:endParaRPr lang="en-US" sz="2400" dirty="0"/>
          </a:p>
          <a:p>
            <a:r>
              <a:rPr lang="en-US" sz="2100" b="1" dirty="0"/>
              <a:t>Process Management: </a:t>
            </a:r>
            <a:r>
              <a:rPr lang="en-US" sz="2100" dirty="0" err="1"/>
              <a:t>ps</a:t>
            </a:r>
            <a:r>
              <a:rPr lang="en-US" sz="2100" dirty="0"/>
              <a:t>, top, kill, </a:t>
            </a:r>
            <a:r>
              <a:rPr lang="en-US" sz="2100" dirty="0" err="1"/>
              <a:t>killall</a:t>
            </a:r>
            <a:r>
              <a:rPr lang="en-US" sz="2100" dirty="0"/>
              <a:t>, </a:t>
            </a:r>
            <a:r>
              <a:rPr lang="en-US" sz="2100" dirty="0" err="1"/>
              <a:t>fg</a:t>
            </a:r>
            <a:r>
              <a:rPr lang="en-US" sz="2100" dirty="0"/>
              <a:t>, </a:t>
            </a:r>
            <a:r>
              <a:rPr lang="en-US" sz="2100" dirty="0" err="1"/>
              <a:t>bg</a:t>
            </a:r>
            <a:endParaRPr lang="en-US" sz="2100" dirty="0"/>
          </a:p>
          <a:p>
            <a:r>
              <a:rPr lang="en-US" sz="2100" b="1" dirty="0"/>
              <a:t>SGE Cluster: </a:t>
            </a:r>
            <a:r>
              <a:rPr lang="en-US" sz="2100" dirty="0" err="1"/>
              <a:t>qsh</a:t>
            </a:r>
            <a:r>
              <a:rPr lang="en-US" sz="2100" dirty="0"/>
              <a:t>, </a:t>
            </a:r>
            <a:r>
              <a:rPr lang="en-US" sz="2100" dirty="0" err="1"/>
              <a:t>qstat</a:t>
            </a:r>
            <a:r>
              <a:rPr lang="en-US" sz="2100" dirty="0"/>
              <a:t>, </a:t>
            </a:r>
            <a:r>
              <a:rPr lang="en-US" sz="2100" dirty="0" err="1"/>
              <a:t>qsub</a:t>
            </a:r>
            <a:r>
              <a:rPr lang="en-US" sz="2100" dirty="0"/>
              <a:t>, </a:t>
            </a:r>
            <a:r>
              <a:rPr lang="en-US" sz="2100" dirty="0" err="1"/>
              <a:t>qhost</a:t>
            </a:r>
            <a:endParaRPr lang="en-US" sz="2100" dirty="0"/>
          </a:p>
        </p:txBody>
      </p:sp>
      <p:sp>
        <p:nvSpPr>
          <p:cNvPr id="3" name="Title 2"/>
          <p:cNvSpPr>
            <a:spLocks noGrp="1"/>
          </p:cNvSpPr>
          <p:nvPr>
            <p:ph type="title"/>
          </p:nvPr>
        </p:nvSpPr>
        <p:spPr>
          <a:xfrm>
            <a:off x="457200" y="762000"/>
            <a:ext cx="8229600" cy="944562"/>
          </a:xfrm>
        </p:spPr>
        <p:txBody>
          <a:bodyPr>
            <a:normAutofit fontScale="90000"/>
          </a:bodyPr>
          <a:lstStyle/>
          <a:p>
            <a:r>
              <a:rPr lang="en-US" dirty="0"/>
              <a:t>What is Linux?</a:t>
            </a:r>
            <a:br>
              <a:rPr lang="en-US" dirty="0"/>
            </a:br>
            <a:r>
              <a:rPr lang="en-US" sz="2700" dirty="0"/>
              <a:t>“Small programs that do one thing well”</a:t>
            </a:r>
            <a:br>
              <a:rPr lang="en-US" sz="2700" dirty="0"/>
            </a:br>
            <a:endParaRPr lang="en-US" sz="2700" dirty="0"/>
          </a:p>
        </p:txBody>
      </p:sp>
    </p:spTree>
    <p:extLst>
      <p:ext uri="{BB962C8B-B14F-4D97-AF65-F5344CB8AC3E}">
        <p14:creationId xmlns:p14="http://schemas.microsoft.com/office/powerpoint/2010/main" val="43666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0"/>
            <a:ext cx="7924800" cy="4525963"/>
          </a:xfrm>
        </p:spPr>
        <p:txBody>
          <a:bodyPr>
            <a:normAutofit fontScale="85000" lnSpcReduction="20000"/>
          </a:bodyPr>
          <a:lstStyle/>
          <a:p>
            <a:r>
              <a:rPr lang="en-US" dirty="0"/>
              <a:t>You need a “</a:t>
            </a:r>
            <a:r>
              <a:rPr lang="en-US" dirty="0" err="1"/>
              <a:t>xterm</a:t>
            </a:r>
            <a:r>
              <a:rPr lang="en-US" dirty="0"/>
              <a:t> or </a:t>
            </a:r>
            <a:r>
              <a:rPr lang="en-US" dirty="0" err="1"/>
              <a:t>xshell</a:t>
            </a:r>
            <a:r>
              <a:rPr lang="en-US" dirty="0"/>
              <a:t>” emulator: software that emulates an “X” terminal and connects using the “SSH” secure shell protocol.</a:t>
            </a:r>
          </a:p>
          <a:p>
            <a:r>
              <a:rPr lang="en-US" dirty="0"/>
              <a:t>You are sitting at the “client,” either a Windows, Macintosh or even possibly a Linux machine.</a:t>
            </a:r>
          </a:p>
          <a:p>
            <a:r>
              <a:rPr lang="en-US" dirty="0"/>
              <a:t>You are connecting to a “server,” typically the “head” or “gateway” node of a cluster of computers.  You will be working on the head node or submitting jobs to execution nodes, all of them, Linux machines.</a:t>
            </a:r>
          </a:p>
          <a:p>
            <a:r>
              <a:rPr lang="en-US" dirty="0"/>
              <a:t>You can also connect to a Linux machine by using VNC to get a whole desktop if it’s supported by the server.</a:t>
            </a:r>
          </a:p>
        </p:txBody>
      </p:sp>
      <p:sp>
        <p:nvSpPr>
          <p:cNvPr id="2" name="Title 1"/>
          <p:cNvSpPr>
            <a:spLocks noGrp="1"/>
          </p:cNvSpPr>
          <p:nvPr>
            <p:ph type="title"/>
          </p:nvPr>
        </p:nvSpPr>
        <p:spPr>
          <a:xfrm>
            <a:off x="457200" y="274638"/>
            <a:ext cx="8229600" cy="944562"/>
          </a:xfrm>
        </p:spPr>
        <p:txBody>
          <a:bodyPr/>
          <a:lstStyle/>
          <a:p>
            <a:r>
              <a:rPr lang="en-US" dirty="0"/>
              <a:t>Connecting to a Linux Host</a:t>
            </a:r>
          </a:p>
        </p:txBody>
      </p:sp>
    </p:spTree>
    <p:extLst>
      <p:ext uri="{BB962C8B-B14F-4D97-AF65-F5344CB8AC3E}">
        <p14:creationId xmlns:p14="http://schemas.microsoft.com/office/powerpoint/2010/main" val="250876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600200"/>
            <a:ext cx="6781800" cy="4525963"/>
          </a:xfrm>
        </p:spPr>
        <p:txBody>
          <a:bodyPr>
            <a:normAutofit fontScale="92500"/>
          </a:bodyPr>
          <a:lstStyle/>
          <a:p>
            <a:r>
              <a:rPr lang="en-US" dirty="0"/>
              <a:t>You need a “</a:t>
            </a:r>
            <a:r>
              <a:rPr lang="en-US" dirty="0" err="1"/>
              <a:t>xterm</a:t>
            </a:r>
            <a:r>
              <a:rPr lang="en-US" dirty="0"/>
              <a:t> and </a:t>
            </a:r>
            <a:r>
              <a:rPr lang="en-US"/>
              <a:t>xshell” </a:t>
            </a:r>
            <a:r>
              <a:rPr lang="en-US" dirty="0"/>
              <a:t>emulation – software that emulates an “X” terminal and that connects using the “SSH” Secure Shell protocol.</a:t>
            </a:r>
          </a:p>
          <a:p>
            <a:pPr lvl="1"/>
            <a:r>
              <a:rPr lang="en-US" dirty="0"/>
              <a:t>Windows</a:t>
            </a:r>
          </a:p>
          <a:p>
            <a:pPr lvl="2"/>
            <a:r>
              <a:rPr lang="en-US" dirty="0"/>
              <a:t>If you don’t need windowing, “putty” is good: </a:t>
            </a:r>
            <a:r>
              <a:rPr lang="en-US" dirty="0">
                <a:hlinkClick r:id="rId3"/>
              </a:rPr>
              <a:t>http://www.chiark.greenend.org.uk/~sgtatham/putty/download.html</a:t>
            </a:r>
            <a:endParaRPr lang="en-US" dirty="0"/>
          </a:p>
          <a:p>
            <a:pPr lvl="2"/>
            <a:r>
              <a:rPr lang="en-US" dirty="0"/>
              <a:t>If you need windowing, use </a:t>
            </a:r>
            <a:r>
              <a:rPr lang="en-US" dirty="0" err="1"/>
              <a:t>StarNet</a:t>
            </a:r>
            <a:r>
              <a:rPr lang="en-US" dirty="0"/>
              <a:t> “X-Win32:” </a:t>
            </a:r>
            <a:r>
              <a:rPr lang="en-US" dirty="0">
                <a:hlinkClick r:id="rId4"/>
              </a:rPr>
              <a:t>http://www.bu.edu/tech/desktop/site-licensed-software/xwindows/xwin32/</a:t>
            </a:r>
            <a:endParaRPr lang="en-US" dirty="0"/>
          </a:p>
        </p:txBody>
      </p:sp>
      <p:sp>
        <p:nvSpPr>
          <p:cNvPr id="2" name="Title 1"/>
          <p:cNvSpPr>
            <a:spLocks noGrp="1"/>
          </p:cNvSpPr>
          <p:nvPr>
            <p:ph type="title" idx="4294967295"/>
          </p:nvPr>
        </p:nvSpPr>
        <p:spPr>
          <a:xfrm>
            <a:off x="228600" y="228600"/>
            <a:ext cx="8229600" cy="868362"/>
          </a:xfrm>
        </p:spPr>
        <p:txBody>
          <a:bodyPr>
            <a:normAutofit fontScale="90000"/>
          </a:bodyPr>
          <a:lstStyle/>
          <a:p>
            <a:r>
              <a:rPr lang="en-US" dirty="0"/>
              <a:t>Connecting to a Linux Host – Windows Client Software</a:t>
            </a:r>
          </a:p>
        </p:txBody>
      </p:sp>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934200" y="1219200"/>
            <a:ext cx="1377537" cy="12191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722016" y="4495800"/>
            <a:ext cx="19050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701478"/>
            <a:ext cx="7924800" cy="2362200"/>
          </a:xfrm>
        </p:spPr>
        <p:txBody>
          <a:bodyPr/>
          <a:lstStyle/>
          <a:p>
            <a:pPr marL="109728" indent="0">
              <a:buNone/>
            </a:pPr>
            <a:endParaRPr lang="en-US" dirty="0"/>
          </a:p>
          <a:p>
            <a:pPr lvl="1"/>
            <a:r>
              <a:rPr lang="en-US" dirty="0"/>
              <a:t>Mac OS X</a:t>
            </a:r>
          </a:p>
          <a:p>
            <a:pPr lvl="2"/>
            <a:r>
              <a:rPr lang="en-US" dirty="0"/>
              <a:t>“Terminal” is already installed</a:t>
            </a:r>
          </a:p>
          <a:p>
            <a:pPr lvl="2"/>
            <a:r>
              <a:rPr lang="en-US" dirty="0"/>
              <a:t>Why? Darwin, the system on which Apple's Mac OS X is built, is a derivative of 4.4BSD-Lite2 and FreeBSD. In other words, the Mac is a Unix system!</a:t>
            </a:r>
          </a:p>
        </p:txBody>
      </p:sp>
      <p:sp>
        <p:nvSpPr>
          <p:cNvPr id="2" name="Title 1"/>
          <p:cNvSpPr>
            <a:spLocks noGrp="1"/>
          </p:cNvSpPr>
          <p:nvPr>
            <p:ph type="title" idx="4294967295"/>
          </p:nvPr>
        </p:nvSpPr>
        <p:spPr>
          <a:xfrm>
            <a:off x="381000" y="304800"/>
            <a:ext cx="8229600" cy="1143000"/>
          </a:xfrm>
        </p:spPr>
        <p:txBody>
          <a:bodyPr>
            <a:normAutofit fontScale="90000"/>
          </a:bodyPr>
          <a:lstStyle/>
          <a:p>
            <a:r>
              <a:rPr lang="en-US" dirty="0"/>
              <a:t>Connecting to a Linux Host – Mac OS X Client Software</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69154" y="990600"/>
            <a:ext cx="145874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4267200"/>
            <a:ext cx="3096768" cy="2322576"/>
          </a:xfrm>
          <a:prstGeom prst="rect">
            <a:avLst/>
          </a:prstGeom>
        </p:spPr>
      </p:pic>
    </p:spTree>
    <p:extLst>
      <p:ext uri="{BB962C8B-B14F-4D97-AF65-F5344CB8AC3E}">
        <p14:creationId xmlns:p14="http://schemas.microsoft.com/office/powerpoint/2010/main" val="334185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X-Win32/X-</a:t>
            </a:r>
            <a:r>
              <a:rPr lang="en-US" dirty="0" err="1"/>
              <a:t>Config</a:t>
            </a:r>
            <a:endParaRPr lang="en-US" dirty="0"/>
          </a:p>
          <a:p>
            <a:pPr lvl="1"/>
            <a:r>
              <a:rPr lang="en-US" dirty="0"/>
              <a:t>Wizard</a:t>
            </a:r>
          </a:p>
          <a:p>
            <a:pPr lvl="2"/>
            <a:r>
              <a:rPr lang="en-US" dirty="0"/>
              <a:t>Name: katana</a:t>
            </a:r>
          </a:p>
          <a:p>
            <a:pPr lvl="2"/>
            <a:r>
              <a:rPr lang="en-US" dirty="0"/>
              <a:t>Type: </a:t>
            </a:r>
            <a:r>
              <a:rPr lang="en-US" dirty="0" err="1"/>
              <a:t>ssh</a:t>
            </a:r>
            <a:endParaRPr lang="en-US" dirty="0"/>
          </a:p>
          <a:p>
            <a:pPr lvl="2"/>
            <a:r>
              <a:rPr lang="en-US" dirty="0"/>
              <a:t>Host: katana.bu.edu (Off-campus, must include domain “bu.edu” )</a:t>
            </a:r>
          </a:p>
          <a:p>
            <a:pPr lvl="2"/>
            <a:r>
              <a:rPr lang="en-US" dirty="0"/>
              <a:t>Login: &lt;</a:t>
            </a:r>
            <a:r>
              <a:rPr lang="en-US" dirty="0" err="1"/>
              <a:t>userID</a:t>
            </a:r>
            <a:r>
              <a:rPr lang="en-US" dirty="0"/>
              <a:t>&gt;</a:t>
            </a:r>
          </a:p>
          <a:p>
            <a:pPr lvl="2"/>
            <a:r>
              <a:rPr lang="en-US" dirty="0"/>
              <a:t>Password: &lt;password&gt;</a:t>
            </a:r>
          </a:p>
          <a:p>
            <a:pPr lvl="2"/>
            <a:r>
              <a:rPr lang="en-US" dirty="0"/>
              <a:t>Command: Linux</a:t>
            </a:r>
          </a:p>
          <a:p>
            <a:pPr lvl="1"/>
            <a:r>
              <a:rPr lang="en-US" dirty="0"/>
              <a:t>Click “katana” then “Launch”</a:t>
            </a:r>
          </a:p>
          <a:p>
            <a:pPr lvl="2"/>
            <a:r>
              <a:rPr lang="en-US" dirty="0"/>
              <a:t>Accept the host server public key (first time only)</a:t>
            </a:r>
          </a:p>
          <a:p>
            <a:pPr lvl="1"/>
            <a:endParaRPr lang="en-US" dirty="0"/>
          </a:p>
          <a:p>
            <a:pPr lvl="1"/>
            <a:endParaRPr lang="en-US" dirty="0"/>
          </a:p>
        </p:txBody>
      </p:sp>
      <p:sp>
        <p:nvSpPr>
          <p:cNvPr id="3" name="Title 2"/>
          <p:cNvSpPr>
            <a:spLocks noGrp="1"/>
          </p:cNvSpPr>
          <p:nvPr>
            <p:ph type="title"/>
          </p:nvPr>
        </p:nvSpPr>
        <p:spPr>
          <a:xfrm>
            <a:off x="457200" y="274638"/>
            <a:ext cx="6858000" cy="1143000"/>
          </a:xfrm>
        </p:spPr>
        <p:txBody>
          <a:bodyPr>
            <a:normAutofit fontScale="90000"/>
          </a:bodyPr>
          <a:lstStyle/>
          <a:p>
            <a:r>
              <a:rPr lang="en-US" dirty="0"/>
              <a:t>Connecting to a Linux Host -</a:t>
            </a:r>
            <a:br>
              <a:rPr lang="en-US" dirty="0"/>
            </a:br>
            <a:r>
              <a:rPr lang="en-US" dirty="0"/>
              <a:t>Windows Client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799" y="914400"/>
            <a:ext cx="1980211" cy="1752600"/>
          </a:xfrm>
          <a:prstGeom prst="rect">
            <a:avLst/>
          </a:prstGeom>
        </p:spPr>
      </p:pic>
    </p:spTree>
    <p:extLst>
      <p:ext uri="{BB962C8B-B14F-4D97-AF65-F5344CB8AC3E}">
        <p14:creationId xmlns:p14="http://schemas.microsoft.com/office/powerpoint/2010/main" val="297900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A Typical Linux File System</a:t>
            </a:r>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066800" y="152400"/>
            <a:ext cx="7239000" cy="4683633"/>
          </a:xfrm>
        </p:spPr>
      </p:pic>
      <p:sp>
        <p:nvSpPr>
          <p:cNvPr id="4" name="Title 3"/>
          <p:cNvSpPr>
            <a:spLocks noGrp="1"/>
          </p:cNvSpPr>
          <p:nvPr>
            <p:ph type="title"/>
          </p:nvPr>
        </p:nvSpPr>
        <p:spPr/>
        <p:txBody>
          <a:bodyPr/>
          <a:lstStyle/>
          <a:p>
            <a:r>
              <a:rPr lang="en-US" dirty="0"/>
              <a:t>The Linux File System</a:t>
            </a:r>
          </a:p>
        </p:txBody>
      </p:sp>
    </p:spTree>
    <p:extLst>
      <p:ext uri="{BB962C8B-B14F-4D97-AF65-F5344CB8AC3E}">
        <p14:creationId xmlns:p14="http://schemas.microsoft.com/office/powerpoint/2010/main" val="15416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the Linux Lab Begin!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447800"/>
            <a:ext cx="6007893" cy="40052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1447800"/>
            <a:ext cx="2743200" cy="2209800"/>
          </a:xfrm>
          <a:prstGeom prst="rect">
            <a:avLst/>
          </a:prstGeom>
        </p:spPr>
      </p:pic>
      <p:sp>
        <p:nvSpPr>
          <p:cNvPr id="6" name="TextBox 5"/>
          <p:cNvSpPr txBox="1"/>
          <p:nvPr/>
        </p:nvSpPr>
        <p:spPr>
          <a:xfrm>
            <a:off x="1828800" y="5666510"/>
            <a:ext cx="3048000" cy="369332"/>
          </a:xfrm>
          <a:prstGeom prst="rect">
            <a:avLst/>
          </a:prstGeom>
          <a:noFill/>
        </p:spPr>
        <p:txBody>
          <a:bodyPr wrap="square" rtlCol="0">
            <a:spAutoFit/>
          </a:bodyPr>
          <a:lstStyle/>
          <a:p>
            <a:r>
              <a:rPr lang="en-US" dirty="0"/>
              <a:t>The Ideal Lab Facility</a:t>
            </a:r>
          </a:p>
        </p:txBody>
      </p:sp>
      <p:sp>
        <p:nvSpPr>
          <p:cNvPr id="7" name="TextBox 6"/>
          <p:cNvSpPr txBox="1"/>
          <p:nvPr/>
        </p:nvSpPr>
        <p:spPr>
          <a:xfrm>
            <a:off x="6305550" y="3810000"/>
            <a:ext cx="2628900" cy="369332"/>
          </a:xfrm>
          <a:prstGeom prst="rect">
            <a:avLst/>
          </a:prstGeom>
          <a:noFill/>
        </p:spPr>
        <p:txBody>
          <a:bodyPr wrap="square" rtlCol="0">
            <a:spAutoFit/>
          </a:bodyPr>
          <a:lstStyle/>
          <a:p>
            <a:r>
              <a:rPr lang="en-US" dirty="0"/>
              <a:t>Your Instructor Today</a:t>
            </a:r>
          </a:p>
        </p:txBody>
      </p:sp>
    </p:spTree>
    <p:extLst>
      <p:ext uri="{BB962C8B-B14F-4D97-AF65-F5344CB8AC3E}">
        <p14:creationId xmlns:p14="http://schemas.microsoft.com/office/powerpoint/2010/main" val="17005086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Useful options for the “</a:t>
            </a:r>
            <a:r>
              <a:rPr lang="en-US" b="1" dirty="0" err="1"/>
              <a:t>ls</a:t>
            </a:r>
            <a:r>
              <a:rPr lang="en-US" dirty="0"/>
              <a:t>” command:</a:t>
            </a:r>
          </a:p>
          <a:p>
            <a:pPr lvl="1"/>
            <a:r>
              <a:rPr lang="en-US" b="1" dirty="0" err="1"/>
              <a:t>ls</a:t>
            </a:r>
            <a:r>
              <a:rPr lang="en-US" b="1" dirty="0"/>
              <a:t> -a</a:t>
            </a:r>
            <a:r>
              <a:rPr lang="en-US" dirty="0"/>
              <a:t> List all file including hidden file beginning with a period “</a:t>
            </a:r>
            <a:r>
              <a:rPr lang="en-US" b="1" dirty="0"/>
              <a:t>.</a:t>
            </a:r>
            <a:r>
              <a:rPr lang="en-US" dirty="0"/>
              <a:t>”</a:t>
            </a:r>
          </a:p>
          <a:p>
            <a:pPr lvl="1"/>
            <a:r>
              <a:rPr lang="en-US" b="1" dirty="0" err="1"/>
              <a:t>ls</a:t>
            </a:r>
            <a:r>
              <a:rPr lang="en-US" b="1" dirty="0"/>
              <a:t> -</a:t>
            </a:r>
            <a:r>
              <a:rPr lang="en-US" b="1" dirty="0" err="1"/>
              <a:t>ld</a:t>
            </a:r>
            <a:r>
              <a:rPr lang="en-US" b="1" dirty="0"/>
              <a:t> * </a:t>
            </a:r>
            <a:r>
              <a:rPr lang="en-US" dirty="0"/>
              <a:t>List details about a directory and not its contents</a:t>
            </a:r>
          </a:p>
          <a:p>
            <a:pPr lvl="1"/>
            <a:r>
              <a:rPr lang="en-US" b="1" dirty="0" err="1"/>
              <a:t>ls</a:t>
            </a:r>
            <a:r>
              <a:rPr lang="en-US" b="1" dirty="0"/>
              <a:t> -F </a:t>
            </a:r>
            <a:r>
              <a:rPr lang="en-US" dirty="0"/>
              <a:t>Put an indicator character at the end of each name</a:t>
            </a:r>
          </a:p>
          <a:p>
            <a:pPr lvl="1"/>
            <a:r>
              <a:rPr lang="en-US" b="1" dirty="0" err="1"/>
              <a:t>ls</a:t>
            </a:r>
            <a:r>
              <a:rPr lang="en-US" b="1" dirty="0"/>
              <a:t> –l </a:t>
            </a:r>
            <a:r>
              <a:rPr lang="en-US" dirty="0"/>
              <a:t>Simple long listing</a:t>
            </a:r>
          </a:p>
          <a:p>
            <a:pPr lvl="1"/>
            <a:r>
              <a:rPr lang="en-US" b="1" dirty="0" err="1"/>
              <a:t>ls</a:t>
            </a:r>
            <a:r>
              <a:rPr lang="en-US" b="1" dirty="0"/>
              <a:t> –</a:t>
            </a:r>
            <a:r>
              <a:rPr lang="en-US" b="1" dirty="0" err="1"/>
              <a:t>lh</a:t>
            </a:r>
            <a:r>
              <a:rPr lang="en-US" b="1" dirty="0"/>
              <a:t> </a:t>
            </a:r>
            <a:r>
              <a:rPr lang="en-US" dirty="0"/>
              <a:t>Give human readable file sizes</a:t>
            </a:r>
          </a:p>
          <a:p>
            <a:pPr lvl="1"/>
            <a:r>
              <a:rPr lang="en-US" b="1" dirty="0" err="1"/>
              <a:t>ls</a:t>
            </a:r>
            <a:r>
              <a:rPr lang="en-US" b="1" dirty="0"/>
              <a:t> –</a:t>
            </a:r>
            <a:r>
              <a:rPr lang="en-US" b="1" dirty="0" err="1"/>
              <a:t>lS</a:t>
            </a:r>
            <a:r>
              <a:rPr lang="en-US" b="1" dirty="0"/>
              <a:t> </a:t>
            </a:r>
            <a:r>
              <a:rPr lang="en-US" dirty="0"/>
              <a:t>Sort files by file size</a:t>
            </a:r>
          </a:p>
          <a:p>
            <a:pPr lvl="1"/>
            <a:r>
              <a:rPr lang="en-US" b="1" dirty="0" err="1"/>
              <a:t>ls</a:t>
            </a:r>
            <a:r>
              <a:rPr lang="en-US" b="1" dirty="0"/>
              <a:t> –</a:t>
            </a:r>
            <a:r>
              <a:rPr lang="en-US" b="1" dirty="0" err="1"/>
              <a:t>lt</a:t>
            </a:r>
            <a:r>
              <a:rPr lang="en-US" b="1" dirty="0"/>
              <a:t> </a:t>
            </a:r>
            <a:r>
              <a:rPr lang="en-US" dirty="0"/>
              <a:t>Sort files by modification time</a:t>
            </a:r>
            <a:endParaRPr lang="en-US" b="1" dirty="0"/>
          </a:p>
        </p:txBody>
      </p:sp>
      <p:sp>
        <p:nvSpPr>
          <p:cNvPr id="5" name="Title 4"/>
          <p:cNvSpPr>
            <a:spLocks noGrp="1"/>
          </p:cNvSpPr>
          <p:nvPr>
            <p:ph type="title"/>
          </p:nvPr>
        </p:nvSpPr>
        <p:spPr/>
        <p:txBody>
          <a:bodyPr/>
          <a:lstStyle/>
          <a:p>
            <a:r>
              <a:rPr lang="en-US" dirty="0"/>
              <a:t>The List Command</a:t>
            </a:r>
          </a:p>
        </p:txBody>
      </p:sp>
    </p:spTree>
    <p:extLst>
      <p:ext uri="{BB962C8B-B14F-4D97-AF65-F5344CB8AC3E}">
        <p14:creationId xmlns:p14="http://schemas.microsoft.com/office/powerpoint/2010/main" val="66499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All files and directories have a individual and a group </a:t>
            </a:r>
            <a:r>
              <a:rPr lang="en-US" i="1" dirty="0"/>
              <a:t>ownership.</a:t>
            </a:r>
          </a:p>
          <a:p>
            <a:r>
              <a:rPr lang="en-US" dirty="0"/>
              <a:t>All files and directories have read (r), write (w), and execute (x) </a:t>
            </a:r>
            <a:r>
              <a:rPr lang="en-US" i="1" dirty="0"/>
              <a:t>permissions</a:t>
            </a:r>
            <a:r>
              <a:rPr lang="en-US" dirty="0"/>
              <a:t> assigned as octets to the individual owner (u), the group (g) owner and all others (o) that are logged into the system.</a:t>
            </a:r>
          </a:p>
          <a:p>
            <a:r>
              <a:rPr lang="en-US" dirty="0"/>
              <a:t>You can change permissions if you are the individual owner or a member of the group.</a:t>
            </a:r>
          </a:p>
          <a:p>
            <a:r>
              <a:rPr lang="en-US" dirty="0"/>
              <a:t>Only root can change ownership.</a:t>
            </a:r>
          </a:p>
          <a:p>
            <a:endParaRPr lang="en-US" dirty="0"/>
          </a:p>
        </p:txBody>
      </p:sp>
      <p:sp>
        <p:nvSpPr>
          <p:cNvPr id="5" name="Title 4"/>
          <p:cNvSpPr>
            <a:spLocks noGrp="1"/>
          </p:cNvSpPr>
          <p:nvPr>
            <p:ph type="title"/>
          </p:nvPr>
        </p:nvSpPr>
        <p:spPr/>
        <p:txBody>
          <a:bodyPr>
            <a:normAutofit fontScale="90000"/>
          </a:bodyPr>
          <a:lstStyle/>
          <a:p>
            <a:r>
              <a:rPr lang="en-US" dirty="0"/>
              <a:t>File System Ownership and Permissions</a:t>
            </a:r>
          </a:p>
        </p:txBody>
      </p:sp>
    </p:spTree>
    <p:extLst>
      <p:ext uri="{BB962C8B-B14F-4D97-AF65-F5344CB8AC3E}">
        <p14:creationId xmlns:p14="http://schemas.microsoft.com/office/powerpoint/2010/main" val="420403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fontScale="92500" lnSpcReduction="20000"/>
          </a:bodyPr>
          <a:lstStyle/>
          <a:p>
            <a:r>
              <a:rPr lang="en-US" dirty="0"/>
              <a:t>We’ll start with a sign in sheet that include questions about your Linux experience and goals.</a:t>
            </a:r>
          </a:p>
          <a:p>
            <a:r>
              <a:rPr lang="en-US" dirty="0"/>
              <a:t>We’ll end with a class evaluation.</a:t>
            </a:r>
          </a:p>
          <a:p>
            <a:r>
              <a:rPr lang="en-US" dirty="0"/>
              <a:t>We’ll cover as much as we can in the time allowed, starting with the easiest and most important material. Don’t feel rushed; if we don’t cover everything, you’ll pick it up as you continue working with Linux.</a:t>
            </a:r>
          </a:p>
          <a:p>
            <a:r>
              <a:rPr lang="en-US" dirty="0"/>
              <a:t>This is a hands-on, lab class; ask questions at any time.</a:t>
            </a:r>
          </a:p>
          <a:p>
            <a:r>
              <a:rPr lang="en-US" dirty="0"/>
              <a:t>Commands for you to type are in </a:t>
            </a:r>
            <a:r>
              <a:rPr lang="en-US" b="1" dirty="0"/>
              <a:t>BOLD</a:t>
            </a:r>
          </a:p>
          <a:p>
            <a:r>
              <a:rPr lang="en-US" dirty="0"/>
              <a:t>We’ll take a break at the half-way point.</a:t>
            </a:r>
          </a:p>
          <a:p>
            <a:pPr marL="109728" indent="0">
              <a:buNone/>
            </a:pPr>
            <a:endParaRPr lang="en-US" dirty="0"/>
          </a:p>
        </p:txBody>
      </p:sp>
      <p:sp>
        <p:nvSpPr>
          <p:cNvPr id="3" name="Title 2"/>
          <p:cNvSpPr>
            <a:spLocks noGrp="1"/>
          </p:cNvSpPr>
          <p:nvPr>
            <p:ph type="title"/>
          </p:nvPr>
        </p:nvSpPr>
        <p:spPr/>
        <p:txBody>
          <a:bodyPr/>
          <a:lstStyle/>
          <a:p>
            <a:r>
              <a:rPr lang="en-US" dirty="0"/>
              <a:t>About the class…</a:t>
            </a:r>
          </a:p>
        </p:txBody>
      </p:sp>
    </p:spTree>
    <p:extLst>
      <p:ext uri="{BB962C8B-B14F-4D97-AF65-F5344CB8AC3E}">
        <p14:creationId xmlns:p14="http://schemas.microsoft.com/office/powerpoint/2010/main" val="415009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141232" y="5443402"/>
            <a:ext cx="7774168" cy="648232"/>
          </a:xfrm>
        </p:spPr>
        <p:txBody>
          <a:bodyPr/>
          <a:lstStyle/>
          <a:p>
            <a:r>
              <a:rPr lang="en-US" sz="1800" dirty="0"/>
              <a:t>The root user is the master</a:t>
            </a:r>
          </a:p>
          <a:p>
            <a:endParaRPr lang="en-US" dirty="0"/>
          </a:p>
        </p:txBody>
      </p:sp>
      <p:sp>
        <p:nvSpPr>
          <p:cNvPr id="4" name="Title 3"/>
          <p:cNvSpPr>
            <a:spLocks noGrp="1"/>
          </p:cNvSpPr>
          <p:nvPr>
            <p:ph type="title"/>
          </p:nvPr>
        </p:nvSpPr>
        <p:spPr/>
        <p:txBody>
          <a:bodyPr/>
          <a:lstStyle/>
          <a:p>
            <a:r>
              <a:rPr lang="en-US" dirty="0"/>
              <a:t>root</a:t>
            </a:r>
          </a:p>
        </p:txBody>
      </p:sp>
      <p:pic>
        <p:nvPicPr>
          <p:cNvPr id="9" name="Picture Placeholder 8"/>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38200" y="533400"/>
            <a:ext cx="4724400" cy="5669278"/>
          </a:xfrm>
          <a:noFill/>
          <a:ln>
            <a:noFill/>
          </a:ln>
        </p:spPr>
      </p:pic>
    </p:spTree>
    <p:extLst>
      <p:ext uri="{BB962C8B-B14F-4D97-AF65-F5344CB8AC3E}">
        <p14:creationId xmlns:p14="http://schemas.microsoft.com/office/powerpoint/2010/main" val="336405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p:cNvSpPr txBox="1">
            <a:spLocks/>
          </p:cNvSpPr>
          <p:nvPr/>
        </p:nvSpPr>
        <p:spPr>
          <a:xfrm>
            <a:off x="838200" y="633412"/>
            <a:ext cx="2438400" cy="1447800"/>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b="0" dirty="0"/>
              <a:t>What is Linux?</a:t>
            </a:r>
          </a:p>
        </p:txBody>
      </p:sp>
      <p:sp>
        <p:nvSpPr>
          <p:cNvPr id="11" name="Subtitle 6"/>
          <p:cNvSpPr txBox="1">
            <a:spLocks/>
          </p:cNvSpPr>
          <p:nvPr/>
        </p:nvSpPr>
        <p:spPr>
          <a:xfrm>
            <a:off x="495300" y="2971800"/>
            <a:ext cx="3124200" cy="2590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ctr"/>
            <a:r>
              <a:rPr lang="en-US" dirty="0"/>
              <a:t>It’s an Operating System</a:t>
            </a:r>
          </a:p>
          <a:p>
            <a:endParaRPr lang="en-US" dirty="0"/>
          </a:p>
        </p:txBody>
      </p:sp>
      <p:pic>
        <p:nvPicPr>
          <p:cNvPr id="3" name="Picture Placeholder 2"/>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114800" y="76200"/>
            <a:ext cx="3505200" cy="6671662"/>
          </a:xfrm>
        </p:spPr>
      </p:pic>
    </p:spTree>
    <p:extLst>
      <p:ext uri="{BB962C8B-B14F-4D97-AF65-F5344CB8AC3E}">
        <p14:creationId xmlns:p14="http://schemas.microsoft.com/office/powerpoint/2010/main" val="363629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0812" y="304800"/>
            <a:ext cx="3124200" cy="1219199"/>
          </a:xfrm>
        </p:spPr>
        <p:txBody>
          <a:bodyPr>
            <a:normAutofit fontScale="90000"/>
          </a:bodyPr>
          <a:lstStyle/>
          <a:p>
            <a:pPr algn="ctr"/>
            <a:r>
              <a:rPr lang="en-US" dirty="0"/>
              <a:t>What is Linux?</a:t>
            </a:r>
          </a:p>
        </p:txBody>
      </p:sp>
      <p:sp>
        <p:nvSpPr>
          <p:cNvPr id="7" name="Subtitle 6"/>
          <p:cNvSpPr>
            <a:spLocks noGrp="1"/>
          </p:cNvSpPr>
          <p:nvPr>
            <p:ph type="subTitle" idx="1"/>
          </p:nvPr>
        </p:nvSpPr>
        <p:spPr>
          <a:xfrm>
            <a:off x="163711" y="4038600"/>
            <a:ext cx="3124200" cy="2590800"/>
          </a:xfrm>
        </p:spPr>
        <p:txBody>
          <a:bodyPr>
            <a:normAutofit fontScale="92500" lnSpcReduction="10000"/>
          </a:bodyPr>
          <a:lstStyle/>
          <a:p>
            <a:r>
              <a:rPr lang="en-US" sz="2800" dirty="0"/>
              <a:t>The Most Common O/S Used By BU Researchers When Working on a Server or Computer Cluster</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533400"/>
            <a:ext cx="5568286" cy="5486400"/>
          </a:xfrm>
          <a:prstGeom prst="rect">
            <a:avLst/>
          </a:prstGeom>
        </p:spPr>
      </p:pic>
    </p:spTree>
    <p:extLst>
      <p:ext uri="{BB962C8B-B14F-4D97-AF65-F5344CB8AC3E}">
        <p14:creationId xmlns:p14="http://schemas.microsoft.com/office/powerpoint/2010/main" val="1486785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Linux is a Unix clone written from scratch by Linus Torvalds with assistance from a loosely-knit team of hackers across the Net.</a:t>
            </a:r>
          </a:p>
          <a:p>
            <a:r>
              <a:rPr lang="en-US" dirty="0"/>
              <a:t>Unix is a multitasking, multi-user computer operating system originally developed in 1969 by a group of AT&amp;T employees at Bell Labs.</a:t>
            </a:r>
          </a:p>
          <a:p>
            <a:r>
              <a:rPr lang="en-US" dirty="0"/>
              <a:t>Linux and Unix strive to be POSIX compliant.</a:t>
            </a:r>
          </a:p>
          <a:p>
            <a:r>
              <a:rPr lang="en-US" dirty="0"/>
              <a:t>64% of the world’s servers run some variant of Unix or Linux. The Android phone and the Kindle run Linux.</a:t>
            </a:r>
          </a:p>
          <a:p>
            <a:pPr lvl="1"/>
            <a:endParaRPr lang="en-US" dirty="0"/>
          </a:p>
        </p:txBody>
      </p:sp>
      <p:sp>
        <p:nvSpPr>
          <p:cNvPr id="2" name="Title 1"/>
          <p:cNvSpPr>
            <a:spLocks noGrp="1"/>
          </p:cNvSpPr>
          <p:nvPr>
            <p:ph type="title"/>
          </p:nvPr>
        </p:nvSpPr>
        <p:spPr/>
        <p:txBody>
          <a:bodyPr/>
          <a:lstStyle/>
          <a:p>
            <a:r>
              <a:rPr lang="en-US" dirty="0"/>
              <a:t>What is Linux?</a:t>
            </a:r>
          </a:p>
        </p:txBody>
      </p:sp>
    </p:spTree>
    <p:extLst>
      <p:ext uri="{BB962C8B-B14F-4D97-AF65-F5344CB8AC3E}">
        <p14:creationId xmlns:p14="http://schemas.microsoft.com/office/powerpoint/2010/main" val="286190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91000"/>
            <a:ext cx="8229600" cy="990600"/>
          </a:xfrm>
        </p:spPr>
        <p:txBody>
          <a:bodyPr>
            <a:normAutofit/>
          </a:bodyPr>
          <a:lstStyle/>
          <a:p>
            <a:pPr marL="0" indent="0">
              <a:buNone/>
            </a:pPr>
            <a:endParaRPr lang="en-US" dirty="0"/>
          </a:p>
          <a:p>
            <a:pPr lvl="1"/>
            <a:endParaRPr lang="en-US" dirty="0"/>
          </a:p>
        </p:txBody>
      </p:sp>
      <p:sp>
        <p:nvSpPr>
          <p:cNvPr id="2" name="Title 1"/>
          <p:cNvSpPr>
            <a:spLocks noGrp="1"/>
          </p:cNvSpPr>
          <p:nvPr>
            <p:ph type="title"/>
          </p:nvPr>
        </p:nvSpPr>
        <p:spPr>
          <a:xfrm>
            <a:off x="507356" y="353070"/>
            <a:ext cx="8229600" cy="715962"/>
          </a:xfrm>
        </p:spPr>
        <p:txBody>
          <a:bodyPr>
            <a:normAutofit fontScale="90000"/>
          </a:bodyPr>
          <a:lstStyle/>
          <a:p>
            <a:r>
              <a:rPr lang="en-US" dirty="0"/>
              <a:t>The Linux Philosophy</a:t>
            </a:r>
            <a:br>
              <a:rPr lang="en-US" dirty="0"/>
            </a:br>
            <a:endParaRPr lang="en-US" sz="3600" dirty="0"/>
          </a:p>
        </p:txBody>
      </p:sp>
      <p:sp>
        <p:nvSpPr>
          <p:cNvPr id="5" name="TextBox 4"/>
          <p:cNvSpPr txBox="1"/>
          <p:nvPr/>
        </p:nvSpPr>
        <p:spPr>
          <a:xfrm>
            <a:off x="470703" y="1417135"/>
            <a:ext cx="8392529" cy="1477328"/>
          </a:xfrm>
          <a:prstGeom prst="rect">
            <a:avLst/>
          </a:prstGeom>
          <a:noFill/>
        </p:spPr>
        <p:txBody>
          <a:bodyPr wrap="square" rtlCol="0">
            <a:spAutoFit/>
          </a:bodyPr>
          <a:lstStyle/>
          <a:p>
            <a:r>
              <a:rPr lang="en-US" sz="2400" dirty="0"/>
              <a:t>(</a:t>
            </a:r>
            <a:r>
              <a:rPr lang="en-US" sz="2400" dirty="0" err="1"/>
              <a:t>i</a:t>
            </a:r>
            <a:r>
              <a:rPr lang="en-US" sz="2400" dirty="0"/>
              <a:t>) Make each program do one thing well. To do a new job, build afresh rather than complicate old programs by adding new features.</a:t>
            </a:r>
          </a:p>
          <a:p>
            <a:endParaRPr lang="en-US" dirty="0"/>
          </a:p>
        </p:txBody>
      </p:sp>
      <p:sp>
        <p:nvSpPr>
          <p:cNvPr id="6" name="TextBox 5"/>
          <p:cNvSpPr txBox="1"/>
          <p:nvPr/>
        </p:nvSpPr>
        <p:spPr>
          <a:xfrm>
            <a:off x="550238" y="2667000"/>
            <a:ext cx="8392529" cy="1938992"/>
          </a:xfrm>
          <a:prstGeom prst="rect">
            <a:avLst/>
          </a:prstGeom>
          <a:noFill/>
        </p:spPr>
        <p:txBody>
          <a:bodyPr wrap="square" rtlCol="0">
            <a:spAutoFit/>
          </a:bodyPr>
          <a:lstStyle/>
          <a:p>
            <a:r>
              <a:rPr lang="en-US" sz="2400" dirty="0"/>
              <a:t>(ii) Expect the output of every program to become the input to another, as yet unknown, program. Don't clutter output with extraneous information. Avoid stringently columnar or binary input formats. Don't insist on interactive input.</a:t>
            </a:r>
          </a:p>
        </p:txBody>
      </p:sp>
      <p:sp>
        <p:nvSpPr>
          <p:cNvPr id="7" name="TextBox 6"/>
          <p:cNvSpPr txBox="1"/>
          <p:nvPr/>
        </p:nvSpPr>
        <p:spPr>
          <a:xfrm>
            <a:off x="527612" y="4682192"/>
            <a:ext cx="8392529" cy="1569660"/>
          </a:xfrm>
          <a:prstGeom prst="rect">
            <a:avLst/>
          </a:prstGeom>
          <a:noFill/>
        </p:spPr>
        <p:txBody>
          <a:bodyPr wrap="square" rtlCol="0">
            <a:spAutoFit/>
          </a:bodyPr>
          <a:lstStyle/>
          <a:p>
            <a:r>
              <a:rPr lang="en-US" sz="2400" dirty="0"/>
              <a:t>(iii) Use tools in preference to unskilled help to lighten a programming task, even if you have to detour to build the tools and expect to throw some of them out after you've finished using them.</a:t>
            </a:r>
          </a:p>
        </p:txBody>
      </p:sp>
      <p:sp>
        <p:nvSpPr>
          <p:cNvPr id="8" name="TextBox 7"/>
          <p:cNvSpPr txBox="1"/>
          <p:nvPr/>
        </p:nvSpPr>
        <p:spPr>
          <a:xfrm>
            <a:off x="271041" y="838200"/>
            <a:ext cx="8392529" cy="461665"/>
          </a:xfrm>
          <a:prstGeom prst="rect">
            <a:avLst/>
          </a:prstGeom>
          <a:noFill/>
        </p:spPr>
        <p:txBody>
          <a:bodyPr wrap="square" rtlCol="0">
            <a:spAutoFit/>
          </a:bodyPr>
          <a:lstStyle/>
          <a:p>
            <a:pPr algn="ctr"/>
            <a:r>
              <a:rPr lang="en-US" sz="2400" b="1" i="1" dirty="0"/>
              <a:t>The *Nix Philosophy of Doug </a:t>
            </a:r>
            <a:r>
              <a:rPr lang="en-US" sz="2400" b="1" i="1" dirty="0" err="1"/>
              <a:t>McIlroy</a:t>
            </a:r>
            <a:endParaRPr lang="en-US" sz="2400" b="1" i="1" dirty="0"/>
          </a:p>
        </p:txBody>
      </p:sp>
    </p:spTree>
    <p:extLst>
      <p:ext uri="{BB962C8B-B14F-4D97-AF65-F5344CB8AC3E}">
        <p14:creationId xmlns:p14="http://schemas.microsoft.com/office/powerpoint/2010/main" val="17754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762" y="228600"/>
            <a:ext cx="8305800" cy="762000"/>
          </a:xfrm>
        </p:spPr>
        <p:txBody>
          <a:bodyPr>
            <a:normAutofit fontScale="90000"/>
          </a:bodyPr>
          <a:lstStyle/>
          <a:p>
            <a:pPr algn="ctr"/>
            <a:r>
              <a:rPr lang="en-US" dirty="0"/>
              <a:t>Linux Has Many Distributions</a:t>
            </a:r>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2999"/>
            <a:ext cx="7400925"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46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229600" cy="762000"/>
          </a:xfrm>
        </p:spPr>
        <p:txBody>
          <a:bodyPr>
            <a:normAutofit fontScale="90000"/>
          </a:bodyPr>
          <a:lstStyle/>
          <a:p>
            <a:pPr algn="l"/>
            <a:r>
              <a:rPr lang="en-US" dirty="0"/>
              <a:t>Linux Has Many Distributions</a:t>
            </a:r>
          </a:p>
        </p:txBody>
      </p:sp>
      <p:sp>
        <p:nvSpPr>
          <p:cNvPr id="4" name="Subtitle 3"/>
          <p:cNvSpPr>
            <a:spLocks noGrp="1"/>
          </p:cNvSpPr>
          <p:nvPr>
            <p:ph type="subTitle" idx="1"/>
          </p:nvPr>
        </p:nvSpPr>
        <p:spPr>
          <a:xfrm>
            <a:off x="2667000" y="1511461"/>
            <a:ext cx="5486400" cy="1752600"/>
          </a:xfrm>
        </p:spPr>
        <p:txBody>
          <a:bodyPr/>
          <a:lstStyle/>
          <a:p>
            <a:r>
              <a:rPr lang="en-US" dirty="0"/>
              <a:t>BU uses </a:t>
            </a:r>
            <a:r>
              <a:rPr lang="en-US" dirty="0" err="1"/>
              <a:t>CentOS</a:t>
            </a:r>
            <a:r>
              <a:rPr lang="en-US" dirty="0"/>
              <a:t> in its Linux cluster which is a free version of </a:t>
            </a:r>
            <a:r>
              <a:rPr lang="en-US" dirty="0" err="1"/>
              <a:t>RedHat</a:t>
            </a:r>
            <a:r>
              <a:rPr lang="en-US" dirty="0"/>
              <a:t> Enterprise Linux with the trademarks removed</a:t>
            </a:r>
          </a:p>
        </p:txBody>
      </p:sp>
      <p:pic>
        <p:nvPicPr>
          <p:cNvPr id="3074" name="Picture 2" descr="https://encrypted-tbn0.google.com/images?q=tbn:ANd9GcRKT-9BJV9_juveSNabL03tm9gYSs6FNIzhnNwSlm_y1KHHxzCxg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756" y="3276600"/>
            <a:ext cx="34575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9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95312" y="4572000"/>
            <a:ext cx="4038600" cy="1600200"/>
          </a:xfrm>
        </p:spPr>
        <p:txBody>
          <a:bodyPr>
            <a:normAutofit fontScale="85000" lnSpcReduction="20000"/>
          </a:bodyPr>
          <a:lstStyle/>
          <a:p>
            <a:r>
              <a:rPr lang="en-US" dirty="0"/>
              <a:t>Linux is an O/S core written by Linus Torvalds and others AND</a:t>
            </a:r>
          </a:p>
          <a:p>
            <a:pPr marL="109728" indent="0">
              <a:buNone/>
            </a:pPr>
            <a:endParaRPr lang="en-US" dirty="0"/>
          </a:p>
        </p:txBody>
      </p:sp>
      <p:sp>
        <p:nvSpPr>
          <p:cNvPr id="6" name="Content Placeholder 5"/>
          <p:cNvSpPr>
            <a:spLocks noGrp="1"/>
          </p:cNvSpPr>
          <p:nvPr>
            <p:ph sz="half" idx="2"/>
          </p:nvPr>
        </p:nvSpPr>
        <p:spPr>
          <a:xfrm>
            <a:off x="4795971" y="4314463"/>
            <a:ext cx="4038600" cy="2314937"/>
          </a:xfrm>
        </p:spPr>
        <p:txBody>
          <a:bodyPr>
            <a:normAutofit fontScale="85000" lnSpcReduction="20000"/>
          </a:bodyPr>
          <a:lstStyle/>
          <a:p>
            <a:r>
              <a:rPr lang="en-US" dirty="0"/>
              <a:t>a set of small programs written by Richard Stallman and others. They are the GNU utilities.</a:t>
            </a:r>
          </a:p>
          <a:p>
            <a:pPr marL="109728" indent="0">
              <a:buNone/>
            </a:pPr>
            <a:r>
              <a:rPr lang="en-US" u="sng" dirty="0"/>
              <a:t>http://www.gnu.org/</a:t>
            </a:r>
          </a:p>
          <a:p>
            <a:pPr marL="109728" indent="0">
              <a:buNone/>
            </a:pPr>
            <a:r>
              <a:rPr lang="en-US" dirty="0"/>
              <a:t> </a:t>
            </a:r>
          </a:p>
          <a:p>
            <a:endParaRPr lang="en-US" dirty="0"/>
          </a:p>
        </p:txBody>
      </p:sp>
      <p:sp>
        <p:nvSpPr>
          <p:cNvPr id="3" name="Title 2"/>
          <p:cNvSpPr>
            <a:spLocks noGrp="1"/>
          </p:cNvSpPr>
          <p:nvPr>
            <p:ph type="title"/>
          </p:nvPr>
        </p:nvSpPr>
        <p:spPr>
          <a:xfrm>
            <a:off x="533400" y="228600"/>
            <a:ext cx="8458200" cy="990600"/>
          </a:xfrm>
        </p:spPr>
        <p:txBody>
          <a:bodyPr>
            <a:normAutofit fontScale="90000"/>
          </a:bodyPr>
          <a:lstStyle/>
          <a:p>
            <a:r>
              <a:rPr lang="en-US" dirty="0"/>
              <a:t>What is Linux?</a:t>
            </a:r>
            <a:br>
              <a:rPr lang="en-US" dirty="0"/>
            </a:br>
            <a:r>
              <a:rPr lang="en-US" sz="4400" dirty="0"/>
              <a:t>Linux + GNU Utilities = Free Unix</a:t>
            </a:r>
            <a:endParaRPr lang="en-US" dirty="0"/>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447800"/>
            <a:ext cx="2679781"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784" y="1444906"/>
            <a:ext cx="1959015"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5564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5813</TotalTime>
  <Words>1729</Words>
  <Application>Microsoft Office PowerPoint</Application>
  <PresentationFormat>On-screen Show (4:3)</PresentationFormat>
  <Paragraphs>131</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Lucida Sans Unicode</vt:lpstr>
      <vt:lpstr>Verdana</vt:lpstr>
      <vt:lpstr>Wingdings 2</vt:lpstr>
      <vt:lpstr>Wingdings 3</vt:lpstr>
      <vt:lpstr>Concourse</vt:lpstr>
      <vt:lpstr>Introduction to Linux</vt:lpstr>
      <vt:lpstr>About the class…</vt:lpstr>
      <vt:lpstr>PowerPoint Presentation</vt:lpstr>
      <vt:lpstr>What is Linux?</vt:lpstr>
      <vt:lpstr>What is Linux?</vt:lpstr>
      <vt:lpstr>The Linux Philosophy </vt:lpstr>
      <vt:lpstr>Linux Has Many Distributions</vt:lpstr>
      <vt:lpstr>Linux Has Many Distributions</vt:lpstr>
      <vt:lpstr>What is Linux? Linux + GNU Utilities = Free Unix</vt:lpstr>
      <vt:lpstr>What is Linux? “Small programs that do one thing well” (see unix-reference.pdf) </vt:lpstr>
      <vt:lpstr>What is Linux? “Small programs that do one thing well” </vt:lpstr>
      <vt:lpstr>Connecting to a Linux Host</vt:lpstr>
      <vt:lpstr>Connecting to a Linux Host – Windows Client Software</vt:lpstr>
      <vt:lpstr>Connecting to a Linux Host – Mac OS X Client Software</vt:lpstr>
      <vt:lpstr>Connecting to a Linux Host - Windows Client</vt:lpstr>
      <vt:lpstr>The Linux File System</vt:lpstr>
      <vt:lpstr>Let the Linux Lab Begin!</vt:lpstr>
      <vt:lpstr>The List Command</vt:lpstr>
      <vt:lpstr>File System Ownership and Permissions</vt:lpstr>
      <vt:lpstr>root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Don Johnson</dc:creator>
  <cp:lastModifiedBy>vishwanath.murthy@gmail.com</cp:lastModifiedBy>
  <cp:revision>174</cp:revision>
  <cp:lastPrinted>2012-09-09T21:57:38Z</cp:lastPrinted>
  <dcterms:created xsi:type="dcterms:W3CDTF">2012-08-28T23:29:57Z</dcterms:created>
  <dcterms:modified xsi:type="dcterms:W3CDTF">2019-01-20T11:47:12Z</dcterms:modified>
</cp:coreProperties>
</file>