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4" r:id="rId4"/>
    <p:sldId id="285" r:id="rId5"/>
    <p:sldId id="257" r:id="rId6"/>
    <p:sldId id="286" r:id="rId7"/>
    <p:sldId id="263" r:id="rId8"/>
    <p:sldId id="265" r:id="rId9"/>
    <p:sldId id="266" r:id="rId10"/>
    <p:sldId id="261" r:id="rId11"/>
    <p:sldId id="267" r:id="rId12"/>
    <p:sldId id="262" r:id="rId13"/>
    <p:sldId id="271" r:id="rId14"/>
    <p:sldId id="270" r:id="rId15"/>
    <p:sldId id="272" r:id="rId16"/>
    <p:sldId id="279" r:id="rId17"/>
    <p:sldId id="259" r:id="rId18"/>
    <p:sldId id="277" r:id="rId19"/>
    <p:sldId id="273" r:id="rId20"/>
    <p:sldId id="283" r:id="rId21"/>
    <p:sldId id="258" r:id="rId22"/>
    <p:sldId id="268" r:id="rId23"/>
    <p:sldId id="281" r:id="rId24"/>
    <p:sldId id="282" r:id="rId25"/>
    <p:sldId id="275" r:id="rId26"/>
    <p:sldId id="260" r:id="rId27"/>
    <p:sldId id="280" r:id="rId28"/>
    <p:sldId id="278" r:id="rId29"/>
    <p:sldId id="287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nath.murthy@gmail.com" initials="v" lastIdx="1" clrIdx="0">
    <p:extLst>
      <p:ext uri="{19B8F6BF-5375-455C-9EA6-DF929625EA0E}">
        <p15:presenceInfo xmlns:p15="http://schemas.microsoft.com/office/powerpoint/2012/main" userId="vishwanath.murthy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0T05:50:45.896" idx="1">
    <p:pos x="10" y="10"/>
    <p:text>binary to Decimal conversion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9-21T04:36:54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10442 0,'35'0'47,"1"0"-31,105 0 0,-106 0-16,18 0 15,17 0-15,-17-17 16,0 17-16,0 0 15,-35 0-15,17 0 16,18-18 0</inkml:trace>
  <inkml:trace contextRef="#ctx0" brushRef="#br0" timeOffset="1210.71">8767 10513 0,'17'17'47,"54"-17"-31,-36 0-16,71 0 15,53 0-15,35 0 16,17 0-16,19 0 16,-19 0-16,-17 0 15,-17 0-15,-36 0 16,-124 0 0,-52 0 46,17 0-46</inkml:trace>
  <inkml:trace contextRef="#ctx0" brushRef="#br0" timeOffset="2298.48">5256 11712 0,'36'0'93,"17"0"-93,35 0 16,18 0-16,-36 0 16,1 0-16,52 0 15,-17 0-15,17 0 16,-34 0-1,17 0-15,-36 0 16,1 0-16,-54 0 16,1 0-1</inkml:trace>
  <inkml:trace contextRef="#ctx0" brushRef="#br0" timeOffset="3229.72">8837 11765 0,'18'0'31,"35"0"-31,17 0 16,195-18 15,17 1-16,35-1 1,142 18 31</inkml:trace>
  <inkml:trace contextRef="#ctx0" brushRef="#br0" timeOffset="3275.72">10301 11712 0</inkml:trace>
  <inkml:trace contextRef="#ctx0" brushRef="#br0" timeOffset="4825.89">5239 13035 0,'17'0'62,"1"0"-62,35 0 16,-18 0-16,0 0 15,36 0-15,35 0 16,17 0-16,18 0 16,18 0-16,0 0 15,35 0-15,18 0 16,-54 0-16,-16 0 16,-37 0-16</inkml:trace>
  <inkml:trace contextRef="#ctx0" brushRef="#br0" timeOffset="5838.57">8925 12982 0,'36'0'78,"-1"0"-78,35 0 16,36-35-16,-53 35 16,1041-124 30,-830 124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9-21T04:36:21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22031 10530 0</inkml:trace>
  <inkml:trace contextRef="#ctx0" brushRef="#br0" timeOffset="18890.56">5874 7161 0,'0'0'0,"35"0"15,18 0-15,35 0 16,159 0 15,-106 0-31,53-17 16,18 17-16,0-18 15,-1 0-15,-17 1 0,18-1 16,123-17 0,-88 35-1,-159-18-15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dirty="0"/>
              <a:t>Basic of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Address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338349"/>
            <a:ext cx="10058400" cy="5104015"/>
          </a:xfrm>
        </p:spPr>
        <p:txBody>
          <a:bodyPr>
            <a:normAutofit/>
          </a:bodyPr>
          <a:lstStyle/>
          <a:p>
            <a:r>
              <a:rPr lang="en-US" dirty="0"/>
              <a:t>RFC 791 defines the IP protocol.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-- The valid addresses in class A start from 1 to 126. Network 0.0.0.0 is defined for use as</a:t>
            </a:r>
          </a:p>
          <a:p>
            <a:r>
              <a:rPr lang="en-US" dirty="0"/>
              <a:t>a broadcast address and 127.0.0.0 is reserved for use as loopback address.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9" y="2061862"/>
            <a:ext cx="7752774" cy="25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4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 A – 255.0.0.0 – 11111111.00000000.00000000.00000000 -- /8</a:t>
            </a:r>
          </a:p>
          <a:p>
            <a:r>
              <a:rPr lang="en-US" sz="2400" dirty="0"/>
              <a:t>Class B – 255.255.0.0 – 11111111. 11111111.00000000.00000000 -- /16</a:t>
            </a:r>
          </a:p>
          <a:p>
            <a:r>
              <a:rPr lang="en-US" sz="2400" dirty="0"/>
              <a:t>Class C – 255.255.255.0 – 11111111. 11111111. 11111111.00000000 -- /24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C5DD-897C-44C7-A855-158737F7ACE4}"/>
              </a:ext>
            </a:extLst>
          </p:cNvPr>
          <p:cNvSpPr txBox="1">
            <a:spLocks/>
          </p:cNvSpPr>
          <p:nvPr/>
        </p:nvSpPr>
        <p:spPr>
          <a:xfrm>
            <a:off x="692958" y="3428999"/>
            <a:ext cx="10058400" cy="31423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 A – 0.0.0.0     to 127.255.255.255 --- USED FOR PUBLIC NETWORK, UNICAST TRAFFIC</a:t>
            </a:r>
          </a:p>
          <a:p>
            <a:r>
              <a:rPr lang="en-US"/>
              <a:t>CLASS B – 128.0.0.0 to 191.255.255.255 --- USED FOR PUBLIC NETWORK, UNICAST TRAFFIC</a:t>
            </a:r>
          </a:p>
          <a:p>
            <a:r>
              <a:rPr lang="en-US"/>
              <a:t>CLASS C – 192.0.0.0 to 223.255.255.255 --- USED FOR PUBLIC NETWORK, UNICAST TRAFFIC</a:t>
            </a:r>
          </a:p>
          <a:p>
            <a:r>
              <a:rPr lang="en-US"/>
              <a:t>CLASS D – 224.0.0.0 to 239.255.255.255 --- USED FOR MULTICAST </a:t>
            </a:r>
          </a:p>
          <a:p>
            <a:r>
              <a:rPr lang="en-US"/>
              <a:t>CLASS E –  240.0.0.0 to 255.255.255.255 --- USED FOR RESEARCH</a:t>
            </a:r>
          </a:p>
          <a:p>
            <a:endParaRPr lang="en-US"/>
          </a:p>
          <a:p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581DD0-7F81-C7D4-D69C-577EEF751AC8}"/>
                  </a:ext>
                </a:extLst>
              </p14:cNvPr>
              <p14:cNvContentPartPr/>
              <p14:nvPr/>
            </p14:nvContentPartPr>
            <p14:xfrm>
              <a:off x="1828800" y="3746520"/>
              <a:ext cx="1981440" cy="9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581DD0-7F81-C7D4-D69C-577EEF751A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440" y="3737160"/>
                <a:ext cx="2000160" cy="9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05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Router, Switch and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Router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Determines the path to the different destination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ym typeface="Wingdings" panose="05000000000000000000" pitchFamily="2" charset="2"/>
              </a:rPr>
              <a:t>Switch</a:t>
            </a:r>
            <a:r>
              <a:rPr lang="en-US" sz="2800" dirty="0">
                <a:sym typeface="Wingdings" panose="05000000000000000000" pitchFamily="2" charset="2"/>
              </a:rPr>
              <a:t>   Transports the traffic from SRC and DST on </a:t>
            </a:r>
            <a:r>
              <a:rPr lang="en-US" sz="2800" b="1" dirty="0">
                <a:sym typeface="Wingdings" panose="05000000000000000000" pitchFamily="2" charset="2"/>
              </a:rPr>
              <a:t>same network</a:t>
            </a:r>
            <a:r>
              <a:rPr lang="en-US" sz="2800" dirty="0">
                <a:sym typeface="Wingdings" panose="05000000000000000000" pitchFamily="2" charset="2"/>
              </a:rPr>
              <a:t> on HIGH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ym typeface="Wingdings" panose="05000000000000000000" pitchFamily="2" charset="2"/>
              </a:rPr>
              <a:t>PC 	    </a:t>
            </a:r>
            <a:r>
              <a:rPr lang="en-US" sz="2800" dirty="0">
                <a:sym typeface="Wingdings" panose="05000000000000000000" pitchFamily="2" charset="2"/>
              </a:rPr>
              <a:t>Determines whether the SRC IP and DST IP are </a:t>
            </a:r>
            <a:r>
              <a:rPr lang="en-US" sz="2800" b="1" dirty="0">
                <a:sym typeface="Wingdings" panose="05000000000000000000" pitchFamily="2" charset="2"/>
              </a:rPr>
              <a:t>SAME</a:t>
            </a:r>
            <a:r>
              <a:rPr lang="en-US" sz="2800" dirty="0">
                <a:sym typeface="Wingdings" panose="05000000000000000000" pitchFamily="2" charset="2"/>
              </a:rPr>
              <a:t> or </a:t>
            </a:r>
            <a:r>
              <a:rPr lang="en-US" sz="2800" b="1" dirty="0">
                <a:sym typeface="Wingdings" panose="05000000000000000000" pitchFamily="2" charset="2"/>
              </a:rPr>
              <a:t>DIFFERENT </a:t>
            </a:r>
            <a:r>
              <a:rPr lang="en-US" sz="2800" dirty="0">
                <a:sym typeface="Wingdings" panose="05000000000000000000" pitchFamily="2" charset="2"/>
              </a:rPr>
              <a:t>network.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336D7-ECB0-4528-B008-F186FB9FE115}"/>
              </a:ext>
            </a:extLst>
          </p:cNvPr>
          <p:cNvSpPr/>
          <p:nvPr/>
        </p:nvSpPr>
        <p:spPr>
          <a:xfrm>
            <a:off x="9038387" y="5542470"/>
            <a:ext cx="2460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SRC – Source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DST -- Destination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5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PC determines whether </a:t>
            </a:r>
            <a:r>
              <a:rPr lang="en-US" b="1" dirty="0" err="1"/>
              <a:t>Src</a:t>
            </a:r>
            <a:r>
              <a:rPr lang="en-US" b="1" dirty="0"/>
              <a:t> IP and </a:t>
            </a:r>
            <a:r>
              <a:rPr lang="en-US" b="1" dirty="0" err="1"/>
              <a:t>Dst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are in same or Diff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7" y="1446415"/>
            <a:ext cx="7367677" cy="4171771"/>
          </a:xfrm>
        </p:spPr>
        <p:txBody>
          <a:bodyPr>
            <a:normAutofit/>
          </a:bodyPr>
          <a:lstStyle/>
          <a:p>
            <a:r>
              <a:rPr lang="en-US" sz="2800" dirty="0"/>
              <a:t>PC does an “BINARY AND” operation between</a:t>
            </a:r>
          </a:p>
          <a:p>
            <a:r>
              <a:rPr lang="en-US" sz="2800" b="1" dirty="0"/>
              <a:t>SRC IP </a:t>
            </a:r>
            <a:r>
              <a:rPr lang="en-US" sz="2800" dirty="0">
                <a:solidFill>
                  <a:srgbClr val="FF0000"/>
                </a:solidFill>
              </a:rPr>
              <a:t>BINARY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b="1" dirty="0"/>
              <a:t>SRC SUBNETMASK</a:t>
            </a:r>
          </a:p>
          <a:p>
            <a:r>
              <a:rPr lang="en-US" sz="2800" dirty="0"/>
              <a:t>                     &amp;</a:t>
            </a:r>
          </a:p>
          <a:p>
            <a:r>
              <a:rPr lang="en-US" sz="2800" b="1" dirty="0"/>
              <a:t>DST IP </a:t>
            </a:r>
            <a:r>
              <a:rPr lang="en-US" sz="2800" dirty="0">
                <a:solidFill>
                  <a:srgbClr val="FF0000"/>
                </a:solidFill>
              </a:rPr>
              <a:t>BINARY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b="1" dirty="0"/>
              <a:t>SRC SUBNETMASK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18986" y="1446415"/>
            <a:ext cx="2471421" cy="2302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0 AND 0 = 0</a:t>
            </a:r>
          </a:p>
          <a:p>
            <a:r>
              <a:rPr lang="en-US" sz="2800" b="1" dirty="0"/>
              <a:t>0 AND 1 = 0</a:t>
            </a:r>
          </a:p>
          <a:p>
            <a:r>
              <a:rPr lang="en-US" sz="2800" b="1" dirty="0"/>
              <a:t>1 AND 0 = 0</a:t>
            </a:r>
          </a:p>
          <a:p>
            <a:r>
              <a:rPr lang="en-US" sz="2800" b="1" dirty="0"/>
              <a:t>1 AND 1 = 1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813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 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313412"/>
            <a:ext cx="10058400" cy="54864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Example:1 </a:t>
            </a:r>
            <a:r>
              <a:rPr lang="en-US" sz="2400" dirty="0"/>
              <a:t>   </a:t>
            </a:r>
            <a:r>
              <a:rPr lang="en-US" sz="2400" dirty="0" err="1"/>
              <a:t>Src</a:t>
            </a:r>
            <a:r>
              <a:rPr lang="en-US" sz="2400" dirty="0"/>
              <a:t> IP – 10.40.30.20 and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Dst</a:t>
            </a:r>
            <a:r>
              <a:rPr lang="en-US" sz="2400" dirty="0">
                <a:solidFill>
                  <a:srgbClr val="00B0F0"/>
                </a:solidFill>
              </a:rPr>
              <a:t> IP – 10.80.10.30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958" y="1670861"/>
            <a:ext cx="10340000" cy="2648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Src</a:t>
            </a:r>
            <a:r>
              <a:rPr lang="en-US" sz="2400" b="1" dirty="0"/>
              <a:t> IP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b="1" dirty="0"/>
              <a:t> </a:t>
            </a:r>
            <a:r>
              <a:rPr lang="en-US" sz="2400" b="1" dirty="0" err="1"/>
              <a:t>Src</a:t>
            </a:r>
            <a:r>
              <a:rPr lang="en-US" sz="2400" b="1" dirty="0"/>
              <a:t> </a:t>
            </a:r>
            <a:r>
              <a:rPr lang="en-US" sz="2400" b="1" dirty="0" err="1"/>
              <a:t>SubnetMask</a:t>
            </a:r>
            <a:endParaRPr lang="en-US" sz="2400" b="1" dirty="0"/>
          </a:p>
          <a:p>
            <a:r>
              <a:rPr lang="en-US" sz="2400" b="1" dirty="0"/>
              <a:t>00001010. 00101000.00011110.00010100  </a:t>
            </a:r>
            <a:r>
              <a:rPr lang="en-US" sz="2400" b="1" dirty="0">
                <a:sym typeface="Wingdings" panose="05000000000000000000" pitchFamily="2" charset="2"/>
              </a:rPr>
              <a:t> 10.40.30.20 – </a:t>
            </a:r>
            <a:r>
              <a:rPr lang="en-US" sz="2400" b="1" dirty="0" err="1">
                <a:sym typeface="Wingdings" panose="05000000000000000000" pitchFamily="2" charset="2"/>
              </a:rPr>
              <a:t>Src</a:t>
            </a:r>
            <a:r>
              <a:rPr lang="en-US" sz="2400" b="1" dirty="0">
                <a:sym typeface="Wingdings" panose="05000000000000000000" pitchFamily="2" charset="2"/>
              </a:rPr>
              <a:t> IP</a:t>
            </a:r>
            <a:endParaRPr lang="en-US" sz="2400" b="1" dirty="0"/>
          </a:p>
          <a:p>
            <a:r>
              <a:rPr lang="en-US" sz="2400" b="1" dirty="0"/>
              <a:t>11111111. 00000000.00000000.00000000  </a:t>
            </a:r>
            <a:r>
              <a:rPr lang="en-US" sz="2400" b="1" dirty="0">
                <a:sym typeface="Wingdings" panose="05000000000000000000" pitchFamily="2" charset="2"/>
              </a:rPr>
              <a:t> 255.0.0.0      -- </a:t>
            </a:r>
            <a:r>
              <a:rPr lang="en-US" sz="2400" b="1" dirty="0" err="1">
                <a:sym typeface="Wingdings" panose="05000000000000000000" pitchFamily="2" charset="2"/>
              </a:rPr>
              <a:t>Src</a:t>
            </a:r>
            <a:r>
              <a:rPr lang="en-US" sz="2400" b="1" dirty="0">
                <a:sym typeface="Wingdings" panose="05000000000000000000" pitchFamily="2" charset="2"/>
              </a:rPr>
              <a:t> Subnet mask</a:t>
            </a:r>
            <a:endParaRPr lang="en-US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00001010. 00000000.00000000.00000000 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10.0.0.0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10.0.0.0/8</a:t>
            </a:r>
            <a:r>
              <a:rPr lang="en-US" sz="2400" b="1" dirty="0"/>
              <a:t> is the Network ID for “10.40.30.20”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798022" y="3132955"/>
            <a:ext cx="7524343" cy="14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17414" y="3510746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92958" y="4323490"/>
            <a:ext cx="10231716" cy="2385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</a:rPr>
              <a:t>DST IP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Src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SubnetMask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00001010. 01010000.00001010.00011110  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 10.80.10.30 – DST IP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11111111. 00000000.00000000.00000000  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 255.0.0.0      -- SRC Subnet Mask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00001010. 00000000.00000000.00000000 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10.0.0.0  Result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10.0.0.0/8</a:t>
            </a:r>
            <a:r>
              <a:rPr lang="en-US" sz="2400" b="1" dirty="0">
                <a:solidFill>
                  <a:srgbClr val="00B0F0"/>
                </a:solidFill>
              </a:rPr>
              <a:t> is the Network ID for “10.80.10.30”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7414" y="5656741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7414" y="6051158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404152-BD7C-4287-B1E7-6A7D9AA6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20" y="191365"/>
            <a:ext cx="2733675" cy="2543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E55E43-01CA-4751-A42C-E4CB7233F5DD}"/>
              </a:ext>
            </a:extLst>
          </p:cNvPr>
          <p:cNvSpPr/>
          <p:nvPr/>
        </p:nvSpPr>
        <p:spPr>
          <a:xfrm>
            <a:off x="6739013" y="242451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29248-EB51-4EB0-83FB-D4EC6BD8AE75}"/>
              </a:ext>
            </a:extLst>
          </p:cNvPr>
          <p:cNvSpPr/>
          <p:nvPr/>
        </p:nvSpPr>
        <p:spPr>
          <a:xfrm>
            <a:off x="6745355" y="500247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016D97-8063-4DF0-82FE-A3A2A90FC2B5}"/>
              </a:ext>
            </a:extLst>
          </p:cNvPr>
          <p:cNvSpPr txBox="1">
            <a:spLocks/>
          </p:cNvSpPr>
          <p:nvPr/>
        </p:nvSpPr>
        <p:spPr>
          <a:xfrm>
            <a:off x="10026106" y="3091989"/>
            <a:ext cx="2471421" cy="2302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0 AND 0 = 0</a:t>
            </a:r>
          </a:p>
          <a:p>
            <a:r>
              <a:rPr lang="en-US" sz="2800" b="1" dirty="0"/>
              <a:t>0 AND 1 = 0</a:t>
            </a:r>
          </a:p>
          <a:p>
            <a:r>
              <a:rPr lang="en-US" sz="2800" b="1" dirty="0"/>
              <a:t>1 AND 0 = 0</a:t>
            </a:r>
          </a:p>
          <a:p>
            <a:r>
              <a:rPr lang="en-US" sz="2800" b="1" dirty="0"/>
              <a:t>1 AND 1 = 1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of AND operation: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958" y="1594826"/>
            <a:ext cx="10231716" cy="3862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Since the network ID’s of the SRC IP and DST IP are the same they are in the </a:t>
            </a:r>
            <a:r>
              <a:rPr lang="en-US" sz="4000" b="1" dirty="0">
                <a:solidFill>
                  <a:srgbClr val="FF0000"/>
                </a:solidFill>
              </a:rPr>
              <a:t>same network.</a:t>
            </a:r>
          </a:p>
        </p:txBody>
      </p:sp>
    </p:spTree>
    <p:extLst>
      <p:ext uri="{BB962C8B-B14F-4D97-AF65-F5344CB8AC3E}">
        <p14:creationId xmlns:p14="http://schemas.microsoft.com/office/powerpoint/2010/main" val="312492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752" y="2815389"/>
            <a:ext cx="8018887" cy="366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flow for Same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PC1: Requests for MAC ID of the PC2 to the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SW01: Does an Broadcast for the first time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PC2: Replies to the broadcast with its MAC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SW01: </a:t>
            </a:r>
            <a:r>
              <a:rPr lang="en-US" dirty="0" err="1"/>
              <a:t>passess</a:t>
            </a:r>
            <a:r>
              <a:rPr lang="en-US" dirty="0"/>
              <a:t> the info to PC1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PC1: Send data to PC2.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PC2: Replies to the data to PC1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 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313412"/>
            <a:ext cx="10058400" cy="54864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Example:2 </a:t>
            </a:r>
            <a:r>
              <a:rPr lang="en-US" sz="2400" dirty="0"/>
              <a:t>   </a:t>
            </a:r>
            <a:r>
              <a:rPr lang="en-US" sz="2400" b="1" dirty="0" err="1"/>
              <a:t>Src</a:t>
            </a:r>
            <a:r>
              <a:rPr lang="en-US" sz="2400" b="1" dirty="0"/>
              <a:t> IP – 10.40.30.20 and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Dst</a:t>
            </a:r>
            <a:r>
              <a:rPr lang="en-US" sz="2400" b="1" dirty="0">
                <a:solidFill>
                  <a:srgbClr val="00B0F0"/>
                </a:solidFill>
              </a:rPr>
              <a:t> IP – 11.81.11.31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958" y="1670861"/>
            <a:ext cx="7916603" cy="2385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Src</a:t>
            </a:r>
            <a:r>
              <a:rPr lang="en-US" sz="2400" b="1" dirty="0"/>
              <a:t> IP AND </a:t>
            </a:r>
            <a:r>
              <a:rPr lang="en-US" sz="2400" b="1" dirty="0" err="1"/>
              <a:t>Src</a:t>
            </a:r>
            <a:r>
              <a:rPr lang="en-US" sz="2400" b="1" dirty="0"/>
              <a:t> </a:t>
            </a:r>
            <a:r>
              <a:rPr lang="en-US" sz="2400" b="1" dirty="0" err="1"/>
              <a:t>SubnetMask</a:t>
            </a:r>
            <a:endParaRPr lang="en-US" sz="2400" b="1" dirty="0"/>
          </a:p>
          <a:p>
            <a:r>
              <a:rPr lang="en-US" sz="2400" b="1" dirty="0"/>
              <a:t>00001010. 00101000.00011110.00010100 – 10.40.30.20</a:t>
            </a:r>
          </a:p>
          <a:p>
            <a:r>
              <a:rPr lang="en-US" sz="2400" b="1" dirty="0"/>
              <a:t>11111111. 00000000.00000000.00000000 – 255.0.0.0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00001010. 00000000.00000000.00000000 – 10.0.0.0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Statement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10.0.0.0/8</a:t>
            </a:r>
            <a:r>
              <a:rPr lang="en-US" sz="2400" b="1" dirty="0"/>
              <a:t> is the Network ID for “10.40.30.20”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8022" y="3059080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17414" y="3510746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92958" y="4056611"/>
            <a:ext cx="7916603" cy="2385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</a:rPr>
              <a:t>DST IP AND </a:t>
            </a:r>
            <a:r>
              <a:rPr lang="en-US" sz="2400" b="1" dirty="0" err="1">
                <a:solidFill>
                  <a:srgbClr val="00B0F0"/>
                </a:solidFill>
              </a:rPr>
              <a:t>Src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SubnetMask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00001011. 01010001.00001011.00011111 – 11.81.11.31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11111111. 00000000.00000000.00000000 – 255.0.0.0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00001011. 00000000.00000000.00000000 – 11.0.0.0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Statement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11.0.0.0/8</a:t>
            </a:r>
            <a:r>
              <a:rPr lang="en-US" sz="2400" b="1" dirty="0">
                <a:solidFill>
                  <a:srgbClr val="00B0F0"/>
                </a:solidFill>
              </a:rPr>
              <a:t> is the Network ID for “11.81.11.31”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7414" y="5464229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7414" y="5846614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609561" y="4187129"/>
            <a:ext cx="4283594" cy="3862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Results: </a:t>
            </a:r>
          </a:p>
          <a:p>
            <a:r>
              <a:rPr lang="en-US" sz="2800" b="1" dirty="0"/>
              <a:t>The Network ID’s are different, so they are in different network.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60AD03-B95A-4F86-8D79-3D9F12C5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20" y="191365"/>
            <a:ext cx="2733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 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245343"/>
            <a:ext cx="10058400" cy="54864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Example:3 </a:t>
            </a:r>
            <a:r>
              <a:rPr lang="en-US" sz="2400" dirty="0"/>
              <a:t>   </a:t>
            </a:r>
            <a:r>
              <a:rPr lang="en-US" sz="2400" b="1" dirty="0" err="1"/>
              <a:t>Src</a:t>
            </a:r>
            <a:r>
              <a:rPr lang="en-US" sz="2400" b="1" dirty="0"/>
              <a:t> IP – 10.40.30.20 and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Dst</a:t>
            </a:r>
            <a:r>
              <a:rPr lang="en-US" sz="2400" b="1" dirty="0">
                <a:solidFill>
                  <a:srgbClr val="00B0F0"/>
                </a:solidFill>
              </a:rPr>
              <a:t> IP – 172.100.10.30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958" y="1670861"/>
            <a:ext cx="7993842" cy="2385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Src</a:t>
            </a:r>
            <a:r>
              <a:rPr lang="en-US" sz="2400" b="1" dirty="0"/>
              <a:t> IP AND </a:t>
            </a:r>
            <a:r>
              <a:rPr lang="en-US" sz="2400" b="1" dirty="0" err="1"/>
              <a:t>Src</a:t>
            </a:r>
            <a:r>
              <a:rPr lang="en-US" sz="2400" b="1" dirty="0"/>
              <a:t> </a:t>
            </a:r>
            <a:r>
              <a:rPr lang="en-US" sz="2400" b="1" dirty="0" err="1"/>
              <a:t>SubnetMask</a:t>
            </a:r>
            <a:endParaRPr lang="en-US" sz="2400" b="1" dirty="0"/>
          </a:p>
          <a:p>
            <a:r>
              <a:rPr lang="en-US" sz="2400" b="1" dirty="0"/>
              <a:t>00001010. 00101000.00011110.00010100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10.40.30.20</a:t>
            </a:r>
            <a:endParaRPr lang="en-US" sz="2400" b="1" dirty="0"/>
          </a:p>
          <a:p>
            <a:r>
              <a:rPr lang="en-US" sz="2400" b="1" dirty="0"/>
              <a:t>11111111. 00000000.00000000.00000000 </a:t>
            </a:r>
            <a:r>
              <a:rPr lang="en-US" sz="2400" b="1" dirty="0">
                <a:sym typeface="Wingdings" panose="05000000000000000000" pitchFamily="2" charset="2"/>
              </a:rPr>
              <a:t> 255.0.0.0</a:t>
            </a:r>
            <a:endParaRPr lang="en-US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00001010. 00000000.00000000.00000000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10.0.0.0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10.0.0.0/8</a:t>
            </a:r>
            <a:r>
              <a:rPr lang="en-US" sz="2400" b="1" dirty="0"/>
              <a:t> is the Network ID for “10.40.30.20”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8022" y="3059080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17414" y="3510746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92958" y="4056611"/>
            <a:ext cx="8567420" cy="2385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</a:rPr>
              <a:t>DST IP AND 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SubnetMask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10101100. 01100100.00001010.00011110 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B0F0"/>
                </a:solidFill>
              </a:rPr>
              <a:t>172.100.10.30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11111111. 00000000.00000000.00000000 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 255.0.0.0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10101100. 00000000.00000000.00000000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172.0.0.0/8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172.0.0.0/8</a:t>
            </a:r>
            <a:r>
              <a:rPr lang="en-US" sz="2400" b="1" dirty="0">
                <a:solidFill>
                  <a:srgbClr val="00B0F0"/>
                </a:solidFill>
              </a:rPr>
              <a:t> is the Network ID for “172.100.10.30”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7414" y="5464229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7414" y="5846614"/>
            <a:ext cx="5627716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686800" y="4472429"/>
            <a:ext cx="4283594" cy="3862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Results: </a:t>
            </a:r>
          </a:p>
          <a:p>
            <a:r>
              <a:rPr lang="en-US" sz="2800" b="1" dirty="0"/>
              <a:t>The Network ID’s are different, so they are in different network.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5A854D-BBB7-41DD-AFF8-2DF26616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20" y="191365"/>
            <a:ext cx="2733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7BC5-1141-4484-BDEC-91361169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 – Operations – Example -4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324F7E-5EA4-4256-BB70-FFF6730B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245343"/>
            <a:ext cx="10058400" cy="54864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Example:4 </a:t>
            </a:r>
            <a:r>
              <a:rPr lang="en-US" sz="2400" dirty="0"/>
              <a:t>   </a:t>
            </a:r>
            <a:r>
              <a:rPr lang="en-US" sz="2400" b="1" dirty="0" err="1"/>
              <a:t>Src</a:t>
            </a:r>
            <a:r>
              <a:rPr lang="en-US" sz="2400" b="1" dirty="0"/>
              <a:t> IP </a:t>
            </a:r>
            <a:r>
              <a:rPr lang="en-US" sz="2400" b="1" dirty="0">
                <a:solidFill>
                  <a:srgbClr val="00B0F0"/>
                </a:solidFill>
              </a:rPr>
              <a:t>172.100.10.30 </a:t>
            </a:r>
            <a:r>
              <a:rPr lang="en-US" sz="2400" b="1" dirty="0">
                <a:solidFill>
                  <a:schemeClr val="tx1"/>
                </a:solidFill>
              </a:rPr>
              <a:t>and DST IP </a:t>
            </a:r>
            <a:r>
              <a:rPr lang="en-US" sz="2400" b="1" dirty="0">
                <a:solidFill>
                  <a:srgbClr val="00B0F0"/>
                </a:solidFill>
              </a:rPr>
              <a:t>– 192.168.25.20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E0B9C-26A3-4E3E-8191-766C6E9F3C52}"/>
              </a:ext>
            </a:extLst>
          </p:cNvPr>
          <p:cNvSpPr/>
          <p:nvPr/>
        </p:nvSpPr>
        <p:spPr>
          <a:xfrm>
            <a:off x="692958" y="1793983"/>
            <a:ext cx="1047491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Since the SRC </a:t>
            </a:r>
            <a:r>
              <a:rPr lang="en-US" sz="3200" b="1" dirty="0" err="1"/>
              <a:t>ip</a:t>
            </a:r>
            <a:r>
              <a:rPr lang="en-US" sz="3200" b="1" dirty="0"/>
              <a:t> is Class B , we have to consider Class B subnet mask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Source</a:t>
            </a:r>
          </a:p>
          <a:p>
            <a:r>
              <a:rPr lang="en-US" sz="2400" b="1" dirty="0"/>
              <a:t>172.100.10.30  </a:t>
            </a:r>
            <a:r>
              <a:rPr lang="en-US" sz="2400" b="1" dirty="0">
                <a:sym typeface="Wingdings" panose="05000000000000000000" pitchFamily="2" charset="2"/>
              </a:rPr>
              <a:t> SRC IP</a:t>
            </a:r>
            <a:endParaRPr lang="en-US" sz="2400" b="1" dirty="0"/>
          </a:p>
          <a:p>
            <a:r>
              <a:rPr lang="en-US" sz="2400" b="1" dirty="0"/>
              <a:t>255.255.0.0       </a:t>
            </a:r>
            <a:r>
              <a:rPr lang="en-US" sz="2400" b="1" dirty="0">
                <a:sym typeface="Wingdings" panose="05000000000000000000" pitchFamily="2" charset="2"/>
              </a:rPr>
              <a:t> SRC Subnet Mask</a:t>
            </a:r>
            <a:endParaRPr lang="en-US" sz="2400" b="1" dirty="0"/>
          </a:p>
          <a:p>
            <a:r>
              <a:rPr lang="en-US" sz="2400" b="1" dirty="0"/>
              <a:t>--------------------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172.100.0.0/16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Destination</a:t>
            </a:r>
          </a:p>
          <a:p>
            <a:r>
              <a:rPr lang="en-US" sz="2400" b="1" dirty="0"/>
              <a:t>192.168.25.20 </a:t>
            </a:r>
            <a:r>
              <a:rPr lang="en-US" sz="2400" b="1" dirty="0">
                <a:sym typeface="Wingdings" panose="05000000000000000000" pitchFamily="2" charset="2"/>
              </a:rPr>
              <a:t> DST IP</a:t>
            </a:r>
            <a:endParaRPr lang="en-US" sz="2400" b="1" dirty="0"/>
          </a:p>
          <a:p>
            <a:r>
              <a:rPr lang="en-US" sz="2400" b="1" dirty="0"/>
              <a:t>255.255.0.0      </a:t>
            </a:r>
            <a:r>
              <a:rPr lang="en-US" sz="2400" b="1" dirty="0">
                <a:sym typeface="Wingdings" panose="05000000000000000000" pitchFamily="2" charset="2"/>
              </a:rPr>
              <a:t> SRC Subnet Mask</a:t>
            </a:r>
            <a:endParaRPr lang="en-US" sz="2400" b="1" dirty="0"/>
          </a:p>
          <a:p>
            <a:r>
              <a:rPr lang="en-US" sz="2400" b="1" dirty="0"/>
              <a:t>--------------------</a:t>
            </a:r>
            <a:endParaRPr lang="en-IN" sz="3200" b="1" dirty="0"/>
          </a:p>
          <a:p>
            <a:r>
              <a:rPr lang="en-IN" sz="2800" b="1" dirty="0">
                <a:solidFill>
                  <a:srgbClr val="0070C0"/>
                </a:solidFill>
              </a:rPr>
              <a:t>192.168.0.0/16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718-4031-466D-AC4C-688CED70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ISO/OSI Reference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4710F-C51F-4D46-8391-7506DB55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" y="1066800"/>
            <a:ext cx="9263842" cy="54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flow for Different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5"/>
            <a:ext cx="10058400" cy="49805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PC1: Requests for MAC ID of the default Router(Default Gateway)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SW01: Does Broadcast for the first time to get the MAC ID of the Router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RT: Replies to the Broadcast with its MAC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SW01: Replies to the PC1 with MAC ID of the Router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PC1: Send’s Packet to RT to forward it to the DST network (PC3)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RT: Checks the Routing Table for the forwarding of the packet.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RT: Sends an Broadcast request to the switch (SW02) to get </a:t>
            </a:r>
          </a:p>
          <a:p>
            <a:pPr marL="0" indent="0">
              <a:buNone/>
            </a:pPr>
            <a:r>
              <a:rPr lang="en-US"/>
              <a:t>the </a:t>
            </a:r>
            <a:r>
              <a:rPr lang="en-US" dirty="0"/>
              <a:t>MAC ID </a:t>
            </a:r>
            <a:r>
              <a:rPr lang="en-US"/>
              <a:t>of  </a:t>
            </a:r>
            <a:r>
              <a:rPr lang="en-US" dirty="0"/>
              <a:t>the PC3 for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PC3: replies the Broadcast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RT: Forwards the request to the PC3.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43" y="4409839"/>
            <a:ext cx="4735257" cy="2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Netid</a:t>
            </a:r>
            <a:r>
              <a:rPr lang="en-US" b="1" dirty="0"/>
              <a:t> and </a:t>
            </a:r>
            <a:r>
              <a:rPr lang="en-US" b="1" dirty="0" err="1"/>
              <a:t>Hostid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5145578"/>
            <a:ext cx="10058400" cy="1012935"/>
          </a:xfrm>
        </p:spPr>
        <p:txBody>
          <a:bodyPr/>
          <a:lstStyle/>
          <a:p>
            <a:r>
              <a:rPr lang="en-US" dirty="0"/>
              <a:t>In classful addressing, an IP address in class A, B and C is divided into two parts </a:t>
            </a:r>
            <a:r>
              <a:rPr lang="en-US" dirty="0" err="1"/>
              <a:t>netid</a:t>
            </a:r>
            <a:r>
              <a:rPr lang="en-US" dirty="0"/>
              <a:t> and </a:t>
            </a:r>
            <a:r>
              <a:rPr lang="en-US" dirty="0" err="1"/>
              <a:t>hostid</a:t>
            </a:r>
            <a:r>
              <a:rPr lang="en-US" dirty="0"/>
              <a:t>. These parts are varying length, depending on the class of the address.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7" y="1524775"/>
            <a:ext cx="10110189" cy="30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7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ED9E-D7CE-4490-8986-FE7E11BB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of the AND operation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624C22-4672-47B2-ADC6-798B8658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5"/>
            <a:ext cx="10058400" cy="49805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the </a:t>
            </a:r>
            <a:r>
              <a:rPr lang="en-US" sz="2800" dirty="0">
                <a:highlight>
                  <a:srgbClr val="FFFF00"/>
                </a:highlight>
              </a:rPr>
              <a:t>1</a:t>
            </a:r>
            <a:r>
              <a:rPr lang="en-US" sz="2800" baseline="30000" dirty="0">
                <a:highlight>
                  <a:srgbClr val="FFFF00"/>
                </a:highlight>
              </a:rPr>
              <a:t>st</a:t>
            </a:r>
            <a:r>
              <a:rPr lang="en-US" sz="2800" dirty="0">
                <a:highlight>
                  <a:srgbClr val="FFFF00"/>
                </a:highlight>
              </a:rPr>
              <a:t> Octet in CLASS A </a:t>
            </a:r>
            <a:r>
              <a:rPr lang="en-US" sz="2800" dirty="0"/>
              <a:t>is same for both SRC IP and DST IP , then they are in the same network, if not they are in Different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the </a:t>
            </a:r>
            <a:r>
              <a:rPr lang="en-US" sz="2800" dirty="0">
                <a:highlight>
                  <a:srgbClr val="FFFF00"/>
                </a:highlight>
              </a:rPr>
              <a:t>1</a:t>
            </a:r>
            <a:r>
              <a:rPr lang="en-US" sz="2800" baseline="30000" dirty="0">
                <a:highlight>
                  <a:srgbClr val="FFFF00"/>
                </a:highlight>
              </a:rPr>
              <a:t>st</a:t>
            </a:r>
            <a:r>
              <a:rPr lang="en-US" sz="2800" dirty="0">
                <a:highlight>
                  <a:srgbClr val="FFFF00"/>
                </a:highlight>
              </a:rPr>
              <a:t> &amp; 2</a:t>
            </a:r>
            <a:r>
              <a:rPr lang="en-US" sz="2800" baseline="30000" dirty="0">
                <a:highlight>
                  <a:srgbClr val="FFFF00"/>
                </a:highlight>
              </a:rPr>
              <a:t>nd</a:t>
            </a:r>
            <a:r>
              <a:rPr lang="en-US" sz="2800" dirty="0">
                <a:highlight>
                  <a:srgbClr val="FFFF00"/>
                </a:highlight>
              </a:rPr>
              <a:t> Octet in CLASS B </a:t>
            </a:r>
            <a:r>
              <a:rPr lang="en-US" sz="2800" dirty="0"/>
              <a:t>is same for both SRC IP and DST IP , then they are in the same network, if not they are in Different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the </a:t>
            </a:r>
            <a:r>
              <a:rPr lang="en-US" sz="2800" dirty="0">
                <a:highlight>
                  <a:srgbClr val="FFFF00"/>
                </a:highlight>
              </a:rPr>
              <a:t>1</a:t>
            </a:r>
            <a:r>
              <a:rPr lang="en-US" sz="2800" baseline="30000" dirty="0">
                <a:highlight>
                  <a:srgbClr val="FFFF00"/>
                </a:highlight>
              </a:rPr>
              <a:t>st</a:t>
            </a:r>
            <a:r>
              <a:rPr lang="en-US" sz="2800" dirty="0">
                <a:highlight>
                  <a:srgbClr val="FFFF00"/>
                </a:highlight>
              </a:rPr>
              <a:t>, 2</a:t>
            </a:r>
            <a:r>
              <a:rPr lang="en-US" sz="2800" baseline="30000" dirty="0">
                <a:highlight>
                  <a:srgbClr val="FFFF00"/>
                </a:highlight>
              </a:rPr>
              <a:t>nd</a:t>
            </a:r>
            <a:r>
              <a:rPr lang="en-US" sz="2800" dirty="0">
                <a:highlight>
                  <a:srgbClr val="FFFF00"/>
                </a:highlight>
              </a:rPr>
              <a:t> &amp; 3rd Octet in CLASS C </a:t>
            </a:r>
            <a:r>
              <a:rPr lang="en-US" sz="2800" dirty="0"/>
              <a:t>is same for both SRC IP and DST IP , then they are in the same network, if not they are in Different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4C9-2F7C-4F2D-A8C9-70C862EF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A1D2-E8D9-42F4-AC3B-B00348BD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726952"/>
          </a:xfrm>
        </p:spPr>
        <p:txBody>
          <a:bodyPr>
            <a:normAutofit/>
          </a:bodyPr>
          <a:lstStyle/>
          <a:p>
            <a:r>
              <a:rPr lang="en-IN" sz="2400" b="1" dirty="0">
                <a:sym typeface="Wingdings" panose="05000000000000000000" pitchFamily="2" charset="2"/>
              </a:rPr>
              <a:t>20.30.40.50 &amp; 20.20.30.10 --  ?????</a:t>
            </a:r>
          </a:p>
          <a:p>
            <a:r>
              <a:rPr lang="en-IN" dirty="0"/>
              <a:t>They are in the CLASS-A network and the 1</a:t>
            </a:r>
            <a:r>
              <a:rPr lang="en-IN" baseline="30000" dirty="0"/>
              <a:t>st</a:t>
            </a:r>
            <a:r>
              <a:rPr lang="en-IN" dirty="0"/>
              <a:t> octet is same, means they are in </a:t>
            </a:r>
            <a:r>
              <a:rPr lang="en-IN"/>
              <a:t>the same N/W.</a:t>
            </a:r>
            <a:endParaRPr lang="en-IN" dirty="0"/>
          </a:p>
          <a:p>
            <a:endParaRPr lang="en-IN" dirty="0"/>
          </a:p>
          <a:p>
            <a:r>
              <a:rPr lang="en-IN" sz="2400" b="1" dirty="0"/>
              <a:t>200.30.10.10 &amp; 200.31.10.20 -- ????</a:t>
            </a:r>
          </a:p>
          <a:p>
            <a:r>
              <a:rPr lang="en-IN" dirty="0"/>
              <a:t>They are in Class-c and the 1st 3 Byte is NOT same. – Diff Network </a:t>
            </a:r>
          </a:p>
          <a:p>
            <a:endParaRPr lang="en-IN" dirty="0"/>
          </a:p>
          <a:p>
            <a:r>
              <a:rPr lang="en-IN" sz="2400" b="1" dirty="0"/>
              <a:t>150.140.130.120 &amp; 150.140.120.130 -- ????</a:t>
            </a:r>
          </a:p>
          <a:p>
            <a:r>
              <a:rPr lang="en-IN" sz="2400" dirty="0"/>
              <a:t>They are in the Class-B and 1</a:t>
            </a:r>
            <a:r>
              <a:rPr lang="en-IN" sz="2400" baseline="30000" dirty="0"/>
              <a:t>st</a:t>
            </a:r>
            <a:r>
              <a:rPr lang="en-IN" sz="2400" dirty="0"/>
              <a:t> 2 Octet are SAME. Hence they are in same Network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71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and Last Usable IP &amp; Broadcast IP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958" y="1180410"/>
            <a:ext cx="10986424" cy="5378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Src</a:t>
            </a:r>
            <a:r>
              <a:rPr lang="en-US" sz="2400" b="1" dirty="0"/>
              <a:t> IP AND </a:t>
            </a:r>
            <a:r>
              <a:rPr lang="en-US" sz="2400" b="1" dirty="0" err="1"/>
              <a:t>Src</a:t>
            </a:r>
            <a:r>
              <a:rPr lang="en-US" sz="2400" b="1" dirty="0"/>
              <a:t> </a:t>
            </a:r>
            <a:r>
              <a:rPr lang="en-US" sz="2400" b="1" dirty="0" err="1"/>
              <a:t>SubnetMask</a:t>
            </a:r>
            <a:r>
              <a:rPr lang="en-US" sz="2400" b="1" dirty="0"/>
              <a:t> -- 10.40.30.20 AND 255.0.0.0</a:t>
            </a:r>
          </a:p>
          <a:p>
            <a:r>
              <a:rPr lang="en-US" sz="2400" b="1" dirty="0"/>
              <a:t>00001010. 00101000.00011110.00010100</a:t>
            </a:r>
          </a:p>
          <a:p>
            <a:r>
              <a:rPr lang="en-US" sz="2400" b="1" dirty="0"/>
              <a:t>11111111. 00000000.00000000.00000000</a:t>
            </a:r>
          </a:p>
          <a:p>
            <a:r>
              <a:rPr lang="en-US" sz="2400" b="1" dirty="0"/>
              <a:t>00001010. 00000000.00000000.00000000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10.0.0.0/8 is the Network ID for “10.40.30.20”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First IP –NW ID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00001010</a:t>
            </a:r>
            <a:r>
              <a:rPr lang="en-US" sz="2400" b="1" dirty="0">
                <a:solidFill>
                  <a:srgbClr val="0070C0"/>
                </a:solidFill>
              </a:rPr>
              <a:t>.00000000.00000000.00000000 – 10.0.0.0</a:t>
            </a:r>
          </a:p>
          <a:p>
            <a:r>
              <a:rPr lang="en-US" sz="2400" b="1" dirty="0"/>
              <a:t>First Usable IP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00001010</a:t>
            </a:r>
            <a:r>
              <a:rPr lang="en-US" sz="2400" b="1" dirty="0"/>
              <a:t>.00000000.00000000.00000001 – 10.0.0.1</a:t>
            </a:r>
          </a:p>
          <a:p>
            <a:r>
              <a:rPr lang="en-US" sz="2400" b="1" dirty="0"/>
              <a:t>Last Usable IP 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00001010</a:t>
            </a:r>
            <a:r>
              <a:rPr lang="en-US" sz="2400" b="1" dirty="0"/>
              <a:t>.11111111.11111111.11111110 – 10.255.255.254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Broadcast IP    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00001010</a:t>
            </a:r>
            <a:r>
              <a:rPr lang="en-US" sz="2400" b="1" dirty="0">
                <a:solidFill>
                  <a:srgbClr val="0070C0"/>
                </a:solidFill>
              </a:rPr>
              <a:t>.11111111.11111111.11111111 – 10.255.255.255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958" y="2601884"/>
            <a:ext cx="5383646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8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8" y="1255043"/>
            <a:ext cx="10745356" cy="5176960"/>
          </a:xfrm>
        </p:spPr>
      </p:pic>
    </p:spTree>
    <p:extLst>
      <p:ext uri="{BB962C8B-B14F-4D97-AF65-F5344CB8AC3E}">
        <p14:creationId xmlns:p14="http://schemas.microsoft.com/office/powerpoint/2010/main" val="174103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Scenario 1 .</a:t>
            </a:r>
          </a:p>
          <a:p>
            <a:r>
              <a:rPr lang="en-US" sz="3600" dirty="0"/>
              <a:t>Customer 1 wants 5000 IP’s in a single network</a:t>
            </a:r>
          </a:p>
          <a:p>
            <a:r>
              <a:rPr lang="en-US" sz="3600" dirty="0"/>
              <a:t>Customer 2 wants 10000 IP’s in a single network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206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Number of Networks and Hosts Per each Network 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772090" y="1631877"/>
            <a:ext cx="67386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CLASS A ----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NNNNNNNN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.HHHHHHHH.HHHHHHHH.HHHHHHHH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Subnet Mask -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255           . 0 		. 0 	   . 0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2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8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= 0-126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	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16,777,216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CLASS B ----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NNNNNNNN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NNNNNNNN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.HHHHHHHH.HHHHHHHH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SubnetMask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255	         . 255 	. 0  	   . 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= (128-191)*256	= 16K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	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65,536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CLASS C ----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NNNNNNNN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NNNNNNNN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NNNNNNNN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.HHHHHHHH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subnetMask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255	         . 255	. 255 	   . 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24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= (192-223)*256*256 = 2M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                      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256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5356D-CED7-447E-B58E-14D5F86DF1D2}"/>
              </a:ext>
            </a:extLst>
          </p:cNvPr>
          <p:cNvSpPr/>
          <p:nvPr/>
        </p:nvSpPr>
        <p:spPr>
          <a:xfrm>
            <a:off x="7431579" y="5425031"/>
            <a:ext cx="3942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 == HOST == IP ADDRESS == VM == Laptop == Desktop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F2C271-E063-A1A6-1280-CA5500180903}"/>
                  </a:ext>
                </a:extLst>
              </p14:cNvPr>
              <p14:cNvContentPartPr/>
              <p14:nvPr/>
            </p14:nvContentPartPr>
            <p14:xfrm>
              <a:off x="2114640" y="2527200"/>
              <a:ext cx="5816880" cy="126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F2C271-E063-A1A6-1280-CA5500180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5280" y="2517840"/>
                <a:ext cx="5835600" cy="12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06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5"/>
            <a:ext cx="10058400" cy="4976571"/>
          </a:xfrm>
        </p:spPr>
        <p:txBody>
          <a:bodyPr>
            <a:normAutofit/>
          </a:bodyPr>
          <a:lstStyle/>
          <a:p>
            <a:r>
              <a:rPr lang="en-US" dirty="0"/>
              <a:t>Scenario 1 .</a:t>
            </a:r>
          </a:p>
          <a:p>
            <a:r>
              <a:rPr lang="en-US" dirty="0"/>
              <a:t>Customer 1 wants 5000 IP’s in a single network</a:t>
            </a:r>
          </a:p>
          <a:p>
            <a:r>
              <a:rPr lang="en-US" dirty="0"/>
              <a:t>Customer 2 wants 10000 IP’s in a single network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/>
              <a:t>Solution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Provide each Customer with a CLASS B network.</a:t>
            </a:r>
          </a:p>
          <a:p>
            <a:pPr marL="0" indent="0">
              <a:buNone/>
            </a:pPr>
            <a:r>
              <a:rPr lang="en-US" sz="2800" dirty="0"/>
              <a:t>140.140.0.0/16</a:t>
            </a:r>
          </a:p>
          <a:p>
            <a:pPr marL="0" indent="0">
              <a:buNone/>
            </a:pPr>
            <a:r>
              <a:rPr lang="en-US" sz="2800" dirty="0"/>
              <a:t>140.141.0.0/16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Due to IPV4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1421476"/>
            <a:ext cx="10161154" cy="419671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 networking world, if we need to control traffic , it can be done in an controlled way Between DIFFERENT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It’s very </a:t>
            </a:r>
            <a:r>
              <a:rPr lang="en-US" sz="2800" dirty="0" err="1"/>
              <a:t>very</a:t>
            </a:r>
            <a:r>
              <a:rPr lang="en-US" sz="2800" dirty="0"/>
              <a:t> TOUGH to control traffic within the same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Means Class A and B are having huge Amount of HOSTS in each network, and we would </a:t>
            </a:r>
            <a:r>
              <a:rPr lang="en-US" sz="2800"/>
              <a:t>start wasting </a:t>
            </a:r>
            <a:r>
              <a:rPr lang="en-US" sz="2800" dirty="0"/>
              <a:t>IP’s by assign each network to individual Customers.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Solution to this Problem is </a:t>
            </a:r>
            <a:r>
              <a:rPr lang="en-US" sz="2800" b="1" dirty="0"/>
              <a:t>“SUBNETTING”</a:t>
            </a:r>
          </a:p>
        </p:txBody>
      </p:sp>
    </p:spTree>
    <p:extLst>
      <p:ext uri="{BB962C8B-B14F-4D97-AF65-F5344CB8AC3E}">
        <p14:creationId xmlns:p14="http://schemas.microsoft.com/office/powerpoint/2010/main" val="2083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B4EC-46FF-45AD-A26F-29BC257D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Layered Packet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1B933-1320-49AC-916A-ECED2DB8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" y="1255042"/>
            <a:ext cx="8741328" cy="53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/>
          <a:lstStyle/>
          <a:p>
            <a:r>
              <a:rPr lang="en-US" b="1" dirty="0"/>
              <a:t>Major Concepts in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080" y="1248666"/>
            <a:ext cx="1113472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Same Network 	–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Different Network 	--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PC</a:t>
            </a:r>
            <a:r>
              <a:rPr lang="en-US" sz="2800" dirty="0"/>
              <a:t> – Traffic Generator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Switch and Router </a:t>
            </a:r>
            <a:r>
              <a:rPr lang="en-US" sz="2800" b="1" dirty="0"/>
              <a:t>DOES NOT generate</a:t>
            </a:r>
            <a:r>
              <a:rPr lang="en-US" sz="2800" dirty="0"/>
              <a:t> Traffic, they only </a:t>
            </a:r>
            <a:r>
              <a:rPr lang="en-US" sz="2800" b="1" dirty="0"/>
              <a:t>manage</a:t>
            </a:r>
            <a:r>
              <a:rPr lang="en-US" sz="2800" dirty="0"/>
              <a:t> it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IP Address </a:t>
            </a:r>
            <a:r>
              <a:rPr lang="en-US" sz="3200" dirty="0"/>
              <a:t>– Its an tool used by PC for sending packets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327802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6949-DC17-47C1-AF4F-067B34D6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Diagram</a:t>
            </a:r>
          </a:p>
        </p:txBody>
      </p:sp>
      <p:pic>
        <p:nvPicPr>
          <p:cNvPr id="1026" name="Picture 2" descr="Router Network Traffic - Free vector graphic on Pixabay">
            <a:extLst>
              <a:ext uri="{FF2B5EF4-FFF2-40B4-BE49-F238E27FC236}">
                <a16:creationId xmlns:a16="http://schemas.microsoft.com/office/drawing/2014/main" id="{0D719B62-67DA-4738-BCF4-15A11E72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39" y="1845147"/>
            <a:ext cx="1425801" cy="9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B89D6-4240-420F-B247-CB4673C1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9" y="3833251"/>
            <a:ext cx="213360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A8FEA-A1A3-4077-BE14-59CD6586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55" y="3841543"/>
            <a:ext cx="2133600" cy="8953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B73860-5AE7-4548-8A5F-9DB35949D91B}"/>
              </a:ext>
            </a:extLst>
          </p:cNvPr>
          <p:cNvCxnSpPr>
            <a:stCxn id="1026" idx="1"/>
            <a:endCxn id="5" idx="0"/>
          </p:cNvCxnSpPr>
          <p:nvPr/>
        </p:nvCxnSpPr>
        <p:spPr>
          <a:xfrm flipH="1">
            <a:off x="3352169" y="2319550"/>
            <a:ext cx="1837770" cy="151370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73DF84-2D2C-43C7-81A3-76D27482CE69}"/>
              </a:ext>
            </a:extLst>
          </p:cNvPr>
          <p:cNvCxnSpPr>
            <a:cxnSpLocks/>
          </p:cNvCxnSpPr>
          <p:nvPr/>
        </p:nvCxnSpPr>
        <p:spPr>
          <a:xfrm>
            <a:off x="6653962" y="2343921"/>
            <a:ext cx="1807015" cy="15219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A2FD52-3E0C-42FC-81DE-57295BCC1336}"/>
              </a:ext>
            </a:extLst>
          </p:cNvPr>
          <p:cNvSpPr txBox="1"/>
          <p:nvPr/>
        </p:nvSpPr>
        <p:spPr>
          <a:xfrm>
            <a:off x="5377470" y="2683002"/>
            <a:ext cx="1050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Router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BE5B6-B2ED-43D9-A3C7-C8C1474F9A0A}"/>
              </a:ext>
            </a:extLst>
          </p:cNvPr>
          <p:cNvSpPr txBox="1"/>
          <p:nvPr/>
        </p:nvSpPr>
        <p:spPr>
          <a:xfrm>
            <a:off x="3717961" y="1888870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10.0.0.1/8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938A5-A484-4C69-8367-E668DB0A07F0}"/>
              </a:ext>
            </a:extLst>
          </p:cNvPr>
          <p:cNvSpPr txBox="1"/>
          <p:nvPr/>
        </p:nvSpPr>
        <p:spPr>
          <a:xfrm>
            <a:off x="6661917" y="1949148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172.100.0.1/16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54882-531D-4B0E-8574-8E0B28D0C548}"/>
              </a:ext>
            </a:extLst>
          </p:cNvPr>
          <p:cNvSpPr txBox="1"/>
          <p:nvPr/>
        </p:nvSpPr>
        <p:spPr>
          <a:xfrm>
            <a:off x="2433969" y="3446029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SW01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DC707-E2FB-4541-B54A-5ECFD84813FA}"/>
              </a:ext>
            </a:extLst>
          </p:cNvPr>
          <p:cNvSpPr txBox="1"/>
          <p:nvPr/>
        </p:nvSpPr>
        <p:spPr>
          <a:xfrm>
            <a:off x="8572217" y="3446028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SW02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C2B370-F64E-4D5E-ADFF-269F8ECCC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60" y="5407293"/>
            <a:ext cx="735707" cy="691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19C655-8D17-436F-A52C-F4F7833B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911" y="5407293"/>
            <a:ext cx="735707" cy="6913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179601-4CFC-4EFC-A9E9-8DDBA0A3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452" y="5338423"/>
            <a:ext cx="735707" cy="691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E47440-8376-4B50-A3DB-30770338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235" y="5338423"/>
            <a:ext cx="735707" cy="6913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3CF08-D5A3-49DA-A98E-9928F1C127BA}"/>
              </a:ext>
            </a:extLst>
          </p:cNvPr>
          <p:cNvCxnSpPr>
            <a:endCxn id="13" idx="0"/>
          </p:cNvCxnSpPr>
          <p:nvPr/>
        </p:nvCxnSpPr>
        <p:spPr>
          <a:xfrm flipH="1">
            <a:off x="2509714" y="4728601"/>
            <a:ext cx="212672" cy="67869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540BCD-43D8-4E92-A908-8E28FE227BC6}"/>
              </a:ext>
            </a:extLst>
          </p:cNvPr>
          <p:cNvCxnSpPr>
            <a:cxnSpLocks/>
          </p:cNvCxnSpPr>
          <p:nvPr/>
        </p:nvCxnSpPr>
        <p:spPr>
          <a:xfrm>
            <a:off x="3670764" y="4728601"/>
            <a:ext cx="0" cy="5457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D8A4-BC17-4BF2-9136-64F70613448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736306" y="4696953"/>
            <a:ext cx="340994" cy="6414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DDC6DE-122C-4480-B658-57732E3A05A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045123" y="4723052"/>
            <a:ext cx="248966" cy="6153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3DA88F-A5EA-4ACA-BC01-5ED2B3946EDB}"/>
              </a:ext>
            </a:extLst>
          </p:cNvPr>
          <p:cNvSpPr txBox="1"/>
          <p:nvPr/>
        </p:nvSpPr>
        <p:spPr>
          <a:xfrm>
            <a:off x="497632" y="5274365"/>
            <a:ext cx="207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IP Add: 10.40.30.20</a:t>
            </a:r>
          </a:p>
          <a:p>
            <a:r>
              <a:rPr lang="en-US" sz="1600" b="1" dirty="0"/>
              <a:t>Subnet: 255.0.0.0</a:t>
            </a:r>
          </a:p>
          <a:p>
            <a:r>
              <a:rPr lang="en-US" sz="1600" b="1" dirty="0"/>
              <a:t>GW      : 10.0.0.1</a:t>
            </a:r>
            <a:endParaRPr lang="en-IN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97919A-0CED-44E3-9766-991924E624B6}"/>
              </a:ext>
            </a:extLst>
          </p:cNvPr>
          <p:cNvSpPr txBox="1"/>
          <p:nvPr/>
        </p:nvSpPr>
        <p:spPr>
          <a:xfrm>
            <a:off x="3985362" y="5245931"/>
            <a:ext cx="207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IP Add: 10.80.10.30</a:t>
            </a:r>
          </a:p>
          <a:p>
            <a:r>
              <a:rPr lang="en-US" sz="1600" b="1" dirty="0"/>
              <a:t>Subnet: 255.0.0.0</a:t>
            </a:r>
          </a:p>
          <a:p>
            <a:r>
              <a:rPr lang="en-US" sz="1600" b="1" dirty="0"/>
              <a:t>GW      : 10.0.0.1</a:t>
            </a:r>
            <a:endParaRPr lang="en-IN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958CED-4F4D-4FAC-BC0B-C10275E074BA}"/>
              </a:ext>
            </a:extLst>
          </p:cNvPr>
          <p:cNvSpPr txBox="1"/>
          <p:nvPr/>
        </p:nvSpPr>
        <p:spPr>
          <a:xfrm>
            <a:off x="5845334" y="4901172"/>
            <a:ext cx="207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IP Add: 172.100.10.30</a:t>
            </a:r>
          </a:p>
          <a:p>
            <a:r>
              <a:rPr lang="en-US" sz="1600" b="1" dirty="0"/>
              <a:t>Subnet: 255.255.0.0</a:t>
            </a:r>
          </a:p>
          <a:p>
            <a:r>
              <a:rPr lang="en-US" sz="1600" b="1" dirty="0"/>
              <a:t>GW      : 172.100.0.1</a:t>
            </a:r>
            <a:endParaRPr lang="en-IN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D5A23E-80B7-4FBC-9623-654E377BA8C2}"/>
              </a:ext>
            </a:extLst>
          </p:cNvPr>
          <p:cNvSpPr txBox="1"/>
          <p:nvPr/>
        </p:nvSpPr>
        <p:spPr>
          <a:xfrm>
            <a:off x="9661942" y="4922924"/>
            <a:ext cx="207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IP Add: 172.100.20.40</a:t>
            </a:r>
          </a:p>
          <a:p>
            <a:r>
              <a:rPr lang="en-US" sz="1600" b="1" dirty="0"/>
              <a:t>Subnet: 255.255.0.0</a:t>
            </a:r>
          </a:p>
          <a:p>
            <a:r>
              <a:rPr lang="en-US" sz="1600" b="1" dirty="0"/>
              <a:t>GW      : 172.100.0.1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4765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Networking  continued…..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2898140" cy="1356192"/>
          </a:xfrm>
        </p:spPr>
        <p:txBody>
          <a:bodyPr/>
          <a:lstStyle/>
          <a:p>
            <a:r>
              <a:rPr lang="en-US" dirty="0"/>
              <a:t>Two types of IP address</a:t>
            </a:r>
          </a:p>
          <a:p>
            <a:r>
              <a:rPr lang="en-US" dirty="0"/>
              <a:t>IPv4 – 32 bit </a:t>
            </a:r>
          </a:p>
          <a:p>
            <a:r>
              <a:rPr lang="en-US" dirty="0"/>
              <a:t>IPV6 – 128 bit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5265" y="3366833"/>
            <a:ext cx="4971011" cy="206137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IPv4 address format</a:t>
            </a:r>
          </a:p>
          <a:p>
            <a:r>
              <a:rPr lang="en-US" dirty="0"/>
              <a:t>X	   .X	      .X	         .X</a:t>
            </a:r>
          </a:p>
          <a:p>
            <a:r>
              <a:rPr lang="en-US" dirty="0"/>
              <a:t>8bit	     8bit	         8bit	             8bit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Octet     2</a:t>
            </a:r>
            <a:r>
              <a:rPr lang="en-US" baseline="30000" dirty="0"/>
              <a:t>nd</a:t>
            </a:r>
            <a:r>
              <a:rPr lang="en-US" dirty="0"/>
              <a:t> Octet     3</a:t>
            </a:r>
            <a:r>
              <a:rPr lang="en-US" baseline="30000" dirty="0"/>
              <a:t>rd</a:t>
            </a:r>
            <a:r>
              <a:rPr lang="en-US" dirty="0"/>
              <a:t> Octet    4</a:t>
            </a:r>
            <a:r>
              <a:rPr lang="en-US" baseline="30000" dirty="0"/>
              <a:t>th</a:t>
            </a:r>
            <a:r>
              <a:rPr lang="en-US" dirty="0"/>
              <a:t> Octet </a:t>
            </a:r>
          </a:p>
          <a:p>
            <a:r>
              <a:rPr lang="en-US" dirty="0"/>
              <a:t>00000000.00000000.00000000.00000000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265" y="1496291"/>
            <a:ext cx="3233651" cy="162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265" y="3366833"/>
            <a:ext cx="4438997" cy="199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73286" y="1496291"/>
            <a:ext cx="3463637" cy="162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84484" y="1594826"/>
            <a:ext cx="3394249" cy="1356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to Decimal Conversation</a:t>
            </a:r>
          </a:p>
          <a:p>
            <a:r>
              <a:rPr lang="en-US" dirty="0"/>
              <a:t>0000 0000 </a:t>
            </a:r>
            <a:r>
              <a:rPr lang="en-US" dirty="0">
                <a:sym typeface="Wingdings" panose="05000000000000000000" pitchFamily="2" charset="2"/>
              </a:rPr>
              <a:t> 0 – Min Value</a:t>
            </a:r>
          </a:p>
          <a:p>
            <a:r>
              <a:rPr lang="en-US" dirty="0">
                <a:sym typeface="Wingdings" panose="05000000000000000000" pitchFamily="2" charset="2"/>
              </a:rPr>
              <a:t>1111 1111  255 – Max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0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7" y="286603"/>
            <a:ext cx="10886671" cy="968440"/>
          </a:xfrm>
        </p:spPr>
        <p:txBody>
          <a:bodyPr>
            <a:normAutofit/>
          </a:bodyPr>
          <a:lstStyle/>
          <a:p>
            <a:r>
              <a:rPr lang="en-US" b="1" dirty="0"/>
              <a:t>Binary to Decimal Conversion &amp; </a:t>
            </a:r>
            <a:r>
              <a:rPr lang="en-US" b="1" dirty="0" err="1"/>
              <a:t>ViceVersa</a:t>
            </a:r>
            <a:r>
              <a:rPr lang="en-US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956" y="3152206"/>
            <a:ext cx="11086178" cy="968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2956" y="3245020"/>
            <a:ext cx="8309727" cy="8879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            2^7	2^6	2^5	2^4	2^3	2^2	2^1	2^0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128	64	32	16	8	4	2	1</a:t>
            </a:r>
            <a:r>
              <a:rPr lang="en-US" dirty="0"/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2956" y="4225743"/>
            <a:ext cx="11177619" cy="2208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Eg1: - 	1*128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 	0*64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 	0*32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	1*16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 	0*8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	0*4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 	0*2 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	1*1     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128+16+1 = 145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Eg2: - 	1	1	1	0	0	0	1	1            128+64+32+2+1 = 227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Eg3: - 	1	1	0	0	1	1	0	0              ???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Eg4: - 	1	0	1	0	1	0	1	0              ???    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A00E84-BFC4-48DC-94EE-093D8E575A56}"/>
              </a:ext>
            </a:extLst>
          </p:cNvPr>
          <p:cNvSpPr txBox="1">
            <a:spLocks/>
          </p:cNvSpPr>
          <p:nvPr/>
        </p:nvSpPr>
        <p:spPr>
          <a:xfrm>
            <a:off x="692956" y="1515975"/>
            <a:ext cx="10379595" cy="1543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Find Decimal value of below Binary octets</a:t>
            </a:r>
          </a:p>
          <a:p>
            <a:r>
              <a:rPr lang="en-US" dirty="0">
                <a:solidFill>
                  <a:srgbClr val="00B050"/>
                </a:solidFill>
              </a:rPr>
              <a:t>Eg1: - 	10010001</a:t>
            </a:r>
            <a:endParaRPr lang="en-US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Eg2: - 	1110001	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6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address 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255043"/>
            <a:ext cx="10058400" cy="4363143"/>
          </a:xfrm>
        </p:spPr>
        <p:txBody>
          <a:bodyPr>
            <a:normAutofit/>
          </a:bodyPr>
          <a:lstStyle/>
          <a:p>
            <a:r>
              <a:rPr lang="en-US" sz="2800" b="1" i="1" dirty="0"/>
              <a:t>An IP address is a 32-bit address and are unique.</a:t>
            </a:r>
            <a:endParaRPr lang="en-US" sz="2800" dirty="0"/>
          </a:p>
          <a:p>
            <a:r>
              <a:rPr lang="en-US" sz="2800" b="1" i="1" dirty="0"/>
              <a:t>The address space of IPv4 is  2^32  or 4,294,967,296.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8" y="2716351"/>
            <a:ext cx="9099444" cy="25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421475"/>
            <a:ext cx="10058400" cy="5275159"/>
          </a:xfrm>
        </p:spPr>
        <p:txBody>
          <a:bodyPr>
            <a:normAutofit/>
          </a:bodyPr>
          <a:lstStyle/>
          <a:p>
            <a:r>
              <a:rPr lang="en-US" dirty="0"/>
              <a:t>CLASS A – 0.0.0.0     to 127.255.255.255 --- USED FOR PUBLIC NETWORK, UNICAST TRAFFIC</a:t>
            </a:r>
          </a:p>
          <a:p>
            <a:r>
              <a:rPr lang="en-US" dirty="0"/>
              <a:t>CLASS B – 128.0.0.0 to 191.255.255.255 --- USED FOR PUBLIC NETWORK, UNICAST TRAFFIC</a:t>
            </a:r>
          </a:p>
          <a:p>
            <a:r>
              <a:rPr lang="en-US" dirty="0"/>
              <a:t>CLASS C – 192.0.0.0 to 223.255.255.255 --- USED FOR PUBLIC NETWORK, UNICAST TRAFFIC</a:t>
            </a:r>
          </a:p>
          <a:p>
            <a:r>
              <a:rPr lang="en-US" dirty="0"/>
              <a:t>CLASS D – 224.0.0.0 to 239.255.255.255 --- USED FOR MULTICAST </a:t>
            </a:r>
          </a:p>
          <a:p>
            <a:r>
              <a:rPr lang="en-US" dirty="0"/>
              <a:t>CLASS E –  240.0.0.0 to 255.255.255.255 --- USED FOR RESEARCH</a:t>
            </a:r>
          </a:p>
          <a:p>
            <a:endParaRPr lang="en-US" dirty="0"/>
          </a:p>
          <a:p>
            <a:r>
              <a:rPr lang="en-US" dirty="0"/>
              <a:t>Class A - 00000000 to 01111111</a:t>
            </a:r>
          </a:p>
          <a:p>
            <a:r>
              <a:rPr lang="en-US" dirty="0"/>
              <a:t>Class B - 10000000 to 10111111</a:t>
            </a:r>
          </a:p>
          <a:p>
            <a:r>
              <a:rPr lang="en-US" dirty="0"/>
              <a:t>Class C - 11000000 to 11011111</a:t>
            </a:r>
          </a:p>
          <a:p>
            <a:r>
              <a:rPr lang="en-US" dirty="0"/>
              <a:t>Class D - 11100000 to 11101111</a:t>
            </a:r>
          </a:p>
          <a:p>
            <a:r>
              <a:rPr lang="en-US" dirty="0"/>
              <a:t>Class E - 11110000 to 11111111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12184</TotalTime>
  <Words>1822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Rounded MT Bold</vt:lpstr>
      <vt:lpstr>Calibri</vt:lpstr>
      <vt:lpstr>Calibri Light</vt:lpstr>
      <vt:lpstr>Engravers MT</vt:lpstr>
      <vt:lpstr>Wingdings</vt:lpstr>
      <vt:lpstr>Office Theme</vt:lpstr>
      <vt:lpstr>Retrospect</vt:lpstr>
      <vt:lpstr>Basic of Networking</vt:lpstr>
      <vt:lpstr>ISO/OSI Reference Model</vt:lpstr>
      <vt:lpstr>Layered Packet Format</vt:lpstr>
      <vt:lpstr>Major Concepts in Network</vt:lpstr>
      <vt:lpstr>Network Diagram</vt:lpstr>
      <vt:lpstr>Basic Networking  continued…..</vt:lpstr>
      <vt:lpstr>Binary to Decimal Conversion &amp; ViceVersa </vt:lpstr>
      <vt:lpstr>IP address V4</vt:lpstr>
      <vt:lpstr>IP Address IPV4</vt:lpstr>
      <vt:lpstr>IP Address Classes </vt:lpstr>
      <vt:lpstr>Default Subnet Mask</vt:lpstr>
      <vt:lpstr>Roles of Router, Switch and PC</vt:lpstr>
      <vt:lpstr>PC determines whether Src IP and Dst Ip are in same or Diff network</vt:lpstr>
      <vt:lpstr>PC - Operations</vt:lpstr>
      <vt:lpstr>CONCLUSION of AND operation:</vt:lpstr>
      <vt:lpstr>Traffic flow for Same Network</vt:lpstr>
      <vt:lpstr>PC - Operations</vt:lpstr>
      <vt:lpstr>PC - Operations</vt:lpstr>
      <vt:lpstr>PC – Operations – Example -4</vt:lpstr>
      <vt:lpstr>Traffic flow for Different Network</vt:lpstr>
      <vt:lpstr>Netid and Hostid </vt:lpstr>
      <vt:lpstr>Conclusion of the AND operation</vt:lpstr>
      <vt:lpstr>Some Example</vt:lpstr>
      <vt:lpstr>First and Last Usable IP &amp; Broadcast IP</vt:lpstr>
      <vt:lpstr>Summary</vt:lpstr>
      <vt:lpstr>Problem</vt:lpstr>
      <vt:lpstr>Number of Networks and Hosts Per each Network </vt:lpstr>
      <vt:lpstr>Solution to the Problem</vt:lpstr>
      <vt:lpstr>Problem Due to IPV4 Classes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S3- Glacier</dc:title>
  <dc:creator>S, Vishwanath</dc:creator>
  <cp:lastModifiedBy>Vishwa M S</cp:lastModifiedBy>
  <cp:revision>133</cp:revision>
  <cp:lastPrinted>2018-08-08T01:51:23Z</cp:lastPrinted>
  <dcterms:created xsi:type="dcterms:W3CDTF">2018-07-27T15:06:26Z</dcterms:created>
  <dcterms:modified xsi:type="dcterms:W3CDTF">2024-07-06T15:05:02Z</dcterms:modified>
</cp:coreProperties>
</file>