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7" r:id="rId4"/>
    <p:sldId id="290" r:id="rId5"/>
    <p:sldId id="291" r:id="rId6"/>
    <p:sldId id="292" r:id="rId7"/>
    <p:sldId id="282" r:id="rId8"/>
    <p:sldId id="297" r:id="rId9"/>
    <p:sldId id="293" r:id="rId10"/>
    <p:sldId id="295" r:id="rId11"/>
    <p:sldId id="283" r:id="rId12"/>
    <p:sldId id="298" r:id="rId13"/>
    <p:sldId id="299" r:id="rId14"/>
    <p:sldId id="300" r:id="rId15"/>
    <p:sldId id="294" r:id="rId16"/>
    <p:sldId id="281"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F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5" d="100"/>
          <a:sy n="65" d="100"/>
        </p:scale>
        <p:origin x="163"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651DDC-3D8E-441D-8B1E-684C450C1B0A}"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pPr/>
              <a:t>‹#›</a:t>
            </a:fld>
            <a:endParaRPr lang="en-US"/>
          </a:p>
        </p:txBody>
      </p:sp>
    </p:spTree>
    <p:extLst>
      <p:ext uri="{BB962C8B-B14F-4D97-AF65-F5344CB8AC3E}">
        <p14:creationId xmlns:p14="http://schemas.microsoft.com/office/powerpoint/2010/main" val="399320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pPr/>
              <a:t>‹#›</a:t>
            </a:fld>
            <a:endParaRPr lang="en-US"/>
          </a:p>
        </p:txBody>
      </p:sp>
    </p:spTree>
    <p:extLst>
      <p:ext uri="{BB962C8B-B14F-4D97-AF65-F5344CB8AC3E}">
        <p14:creationId xmlns:p14="http://schemas.microsoft.com/office/powerpoint/2010/main" val="22943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pPr/>
              <a:t>‹#›</a:t>
            </a:fld>
            <a:endParaRPr lang="en-US"/>
          </a:p>
        </p:txBody>
      </p:sp>
    </p:spTree>
    <p:extLst>
      <p:ext uri="{BB962C8B-B14F-4D97-AF65-F5344CB8AC3E}">
        <p14:creationId xmlns:p14="http://schemas.microsoft.com/office/powerpoint/2010/main" val="2728394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64144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Vishwanath M S</a:t>
            </a:r>
          </a:p>
          <a:p>
            <a:r>
              <a:rPr lang="en-US" dirty="0"/>
              <a:t>Vishwacloudlab.org</a:t>
            </a:r>
          </a:p>
        </p:txBody>
      </p:sp>
      <p:sp>
        <p:nvSpPr>
          <p:cNvPr id="4" name="Date Placeholder 3"/>
          <p:cNvSpPr>
            <a:spLocks noGrp="1"/>
          </p:cNvSpPr>
          <p:nvPr>
            <p:ph type="dt" sz="half" idx="10"/>
          </p:nvPr>
        </p:nvSpPr>
        <p:spPr/>
        <p:txBody>
          <a:bodyPr/>
          <a:lstStyle/>
          <a:p>
            <a:fld id="{5B03344B-D0D9-437D-8838-1FD1C4F164B7}"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Tree>
    <p:extLst>
      <p:ext uri="{BB962C8B-B14F-4D97-AF65-F5344CB8AC3E}">
        <p14:creationId xmlns:p14="http://schemas.microsoft.com/office/powerpoint/2010/main" val="261167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2958" y="286603"/>
            <a:ext cx="10058400" cy="968440"/>
          </a:xfrm>
        </p:spPr>
        <p:txBody>
          <a:bodyPr/>
          <a:lstStyle/>
          <a:p>
            <a:r>
              <a:rPr lang="en-US"/>
              <a:t>Click to edit Master title style</a:t>
            </a:r>
            <a:endParaRPr lang="en-US" dirty="0"/>
          </a:p>
        </p:txBody>
      </p:sp>
      <p:sp>
        <p:nvSpPr>
          <p:cNvPr id="3" name="Content Placeholder 2"/>
          <p:cNvSpPr>
            <a:spLocks noGrp="1"/>
          </p:cNvSpPr>
          <p:nvPr>
            <p:ph idx="1"/>
          </p:nvPr>
        </p:nvSpPr>
        <p:spPr>
          <a:xfrm>
            <a:off x="692958" y="1594826"/>
            <a:ext cx="100584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03344B-D0D9-437D-8838-1FD1C4F164B7}"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51358" y="5985653"/>
            <a:ext cx="1312025" cy="365125"/>
          </a:xfrm>
        </p:spPr>
        <p:txBody>
          <a:bodyPr/>
          <a:lstStyle/>
          <a:p>
            <a:fld id="{40021EC1-E4B6-4332-AEF1-C7424A16BC98}" type="slidenum">
              <a:rPr lang="en-US" smtClean="0"/>
              <a:pPr/>
              <a:t>‹#›</a:t>
            </a:fld>
            <a:endParaRPr lang="en-US"/>
          </a:p>
        </p:txBody>
      </p:sp>
      <p:sp>
        <p:nvSpPr>
          <p:cNvPr id="8" name="TextBox 7"/>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1894430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3344B-D0D9-437D-8838-1FD1C4F164B7}"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876815" y="5936522"/>
            <a:ext cx="1312025" cy="365125"/>
          </a:xfrm>
        </p:spPr>
        <p:txBody>
          <a:bodyPr/>
          <a:lstStyle/>
          <a:p>
            <a:fld id="{40021EC1-E4B6-4332-AEF1-C7424A16BC98}"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85000"/>
                  </a:srgbClr>
                </a:solidFill>
                <a:latin typeface="Engravers MT" panose="02090707080505020304" pitchFamily="18" charset="0"/>
              </a:rPr>
              <a:t>VISHWACLOUDLAB.ORG</a:t>
            </a:r>
          </a:p>
        </p:txBody>
      </p:sp>
    </p:spTree>
    <p:extLst>
      <p:ext uri="{BB962C8B-B14F-4D97-AF65-F5344CB8AC3E}">
        <p14:creationId xmlns:p14="http://schemas.microsoft.com/office/powerpoint/2010/main" val="344724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3344B-D0D9-437D-8838-1FD1C4F164B7}"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21EC1-E4B6-4332-AEF1-C7424A16BC98}" type="slidenum">
              <a:rPr lang="en-US" smtClean="0"/>
              <a:pPr/>
              <a:t>‹#›</a:t>
            </a:fld>
            <a:endParaRPr lang="en-US"/>
          </a:p>
        </p:txBody>
      </p:sp>
      <p:sp>
        <p:nvSpPr>
          <p:cNvPr id="9" name="TextBox 8"/>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175039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3344B-D0D9-437D-8838-1FD1C4F164B7}"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021EC1-E4B6-4332-AEF1-C7424A16BC98}" type="slidenum">
              <a:rPr lang="en-US" smtClean="0"/>
              <a:pPr/>
              <a:t>‹#›</a:t>
            </a:fld>
            <a:endParaRPr lang="en-US"/>
          </a:p>
        </p:txBody>
      </p:sp>
      <p:sp>
        <p:nvSpPr>
          <p:cNvPr id="11" name="TextBox 10"/>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247208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3344B-D0D9-437D-8838-1FD1C4F164B7}"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021EC1-E4B6-4332-AEF1-C7424A16BC98}" type="slidenum">
              <a:rPr lang="en-US" smtClean="0"/>
              <a:pPr/>
              <a:t>‹#›</a:t>
            </a:fld>
            <a:endParaRPr lang="en-US"/>
          </a:p>
        </p:txBody>
      </p:sp>
      <p:sp>
        <p:nvSpPr>
          <p:cNvPr id="6" name="TextBox 5"/>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346678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03344B-D0D9-437D-8838-1FD1C4F164B7}" type="datetimeFigureOut">
              <a:rPr lang="en-US" smtClean="0"/>
              <a:pPr/>
              <a:t>4/30/2020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021EC1-E4B6-4332-AEF1-C7424A16BC98}" type="slidenum">
              <a:rPr lang="en-US" smtClean="0"/>
              <a:pPr/>
              <a:t>‹#›</a:t>
            </a:fld>
            <a:endParaRPr lang="en-US"/>
          </a:p>
        </p:txBody>
      </p: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85000"/>
                  </a:srgbClr>
                </a:solidFill>
                <a:latin typeface="Engravers MT" panose="02090707080505020304" pitchFamily="18" charset="0"/>
              </a:rPr>
              <a:t>VISHWACLOUDLAB.ORG</a:t>
            </a:r>
          </a:p>
        </p:txBody>
      </p:sp>
    </p:spTree>
    <p:extLst>
      <p:ext uri="{BB962C8B-B14F-4D97-AF65-F5344CB8AC3E}">
        <p14:creationId xmlns:p14="http://schemas.microsoft.com/office/powerpoint/2010/main" val="1842622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03344B-D0D9-437D-8838-1FD1C4F164B7}" type="datetimeFigureOut">
              <a:rPr lang="en-US" smtClean="0"/>
              <a:pPr/>
              <a:t>4/30/2020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46464A"/>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21EC1-E4B6-4332-AEF1-C7424A16BC98}" type="slidenum">
              <a:rPr lang="en-US" smtClean="0">
                <a:solidFill>
                  <a:srgbClr val="46464A"/>
                </a:solidFill>
              </a:rPr>
              <a:pPr/>
              <a:t>‹#›</a:t>
            </a:fld>
            <a:endParaRPr lang="en-US">
              <a:solidFill>
                <a:srgbClr val="46464A"/>
              </a:solidFill>
            </a:endParaRPr>
          </a:p>
        </p:txBody>
      </p: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97193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pPr/>
              <a:t>‹#›</a:t>
            </a:fld>
            <a:endParaRPr lang="en-US"/>
          </a:p>
        </p:txBody>
      </p:sp>
    </p:spTree>
    <p:extLst>
      <p:ext uri="{BB962C8B-B14F-4D97-AF65-F5344CB8AC3E}">
        <p14:creationId xmlns:p14="http://schemas.microsoft.com/office/powerpoint/2010/main" val="1173693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3344B-D0D9-437D-8838-1FD1C4F164B7}"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21EC1-E4B6-4332-AEF1-C7424A16BC98}" type="slidenum">
              <a:rPr lang="en-US" smtClean="0"/>
              <a:pPr/>
              <a:t>‹#›</a:t>
            </a:fld>
            <a:endParaRPr lang="en-US"/>
          </a:p>
        </p:txBody>
      </p: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1218962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3344B-D0D9-437D-8838-1FD1C4F164B7}"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
        <p:nvSpPr>
          <p:cNvPr id="7" name="TextBox 6"/>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1010007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3344B-D0D9-437D-8838-1FD1C4F164B7}"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
        <p:nvSpPr>
          <p:cNvPr id="9" name="TextBox 8"/>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83495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51DDC-3D8E-441D-8B1E-684C450C1B0A}"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pPr/>
              <a:t>‹#›</a:t>
            </a:fld>
            <a:endParaRPr lang="en-US"/>
          </a:p>
        </p:txBody>
      </p:sp>
    </p:spTree>
    <p:extLst>
      <p:ext uri="{BB962C8B-B14F-4D97-AF65-F5344CB8AC3E}">
        <p14:creationId xmlns:p14="http://schemas.microsoft.com/office/powerpoint/2010/main" val="359128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651DDC-3D8E-441D-8B1E-684C450C1B0A}"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pPr/>
              <a:t>‹#›</a:t>
            </a:fld>
            <a:endParaRPr lang="en-US"/>
          </a:p>
        </p:txBody>
      </p:sp>
    </p:spTree>
    <p:extLst>
      <p:ext uri="{BB962C8B-B14F-4D97-AF65-F5344CB8AC3E}">
        <p14:creationId xmlns:p14="http://schemas.microsoft.com/office/powerpoint/2010/main" val="385343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651DDC-3D8E-441D-8B1E-684C450C1B0A}"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26E8A-84BC-4175-A475-7CEC61DB0050}" type="slidenum">
              <a:rPr lang="en-US" smtClean="0"/>
              <a:pPr/>
              <a:t>‹#›</a:t>
            </a:fld>
            <a:endParaRPr lang="en-US"/>
          </a:p>
        </p:txBody>
      </p:sp>
    </p:spTree>
    <p:extLst>
      <p:ext uri="{BB962C8B-B14F-4D97-AF65-F5344CB8AC3E}">
        <p14:creationId xmlns:p14="http://schemas.microsoft.com/office/powerpoint/2010/main" val="263906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651DDC-3D8E-441D-8B1E-684C450C1B0A}"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26E8A-84BC-4175-A475-7CEC61DB0050}" type="slidenum">
              <a:rPr lang="en-US" smtClean="0"/>
              <a:pPr/>
              <a:t>‹#›</a:t>
            </a:fld>
            <a:endParaRPr lang="en-US"/>
          </a:p>
        </p:txBody>
      </p:sp>
    </p:spTree>
    <p:extLst>
      <p:ext uri="{BB962C8B-B14F-4D97-AF65-F5344CB8AC3E}">
        <p14:creationId xmlns:p14="http://schemas.microsoft.com/office/powerpoint/2010/main" val="274908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51DDC-3D8E-441D-8B1E-684C450C1B0A}"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26E8A-84BC-4175-A475-7CEC61DB0050}" type="slidenum">
              <a:rPr lang="en-US" smtClean="0"/>
              <a:pPr/>
              <a:t>‹#›</a:t>
            </a:fld>
            <a:endParaRPr lang="en-US"/>
          </a:p>
        </p:txBody>
      </p:sp>
    </p:spTree>
    <p:extLst>
      <p:ext uri="{BB962C8B-B14F-4D97-AF65-F5344CB8AC3E}">
        <p14:creationId xmlns:p14="http://schemas.microsoft.com/office/powerpoint/2010/main" val="403841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51DDC-3D8E-441D-8B1E-684C450C1B0A}"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pPr/>
              <a:t>‹#›</a:t>
            </a:fld>
            <a:endParaRPr lang="en-US"/>
          </a:p>
        </p:txBody>
      </p:sp>
    </p:spTree>
    <p:extLst>
      <p:ext uri="{BB962C8B-B14F-4D97-AF65-F5344CB8AC3E}">
        <p14:creationId xmlns:p14="http://schemas.microsoft.com/office/powerpoint/2010/main" val="213868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51DDC-3D8E-441D-8B1E-684C450C1B0A}"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pPr/>
              <a:t>‹#›</a:t>
            </a:fld>
            <a:endParaRPr lang="en-US"/>
          </a:p>
        </p:txBody>
      </p:sp>
    </p:spTree>
    <p:extLst>
      <p:ext uri="{BB962C8B-B14F-4D97-AF65-F5344CB8AC3E}">
        <p14:creationId xmlns:p14="http://schemas.microsoft.com/office/powerpoint/2010/main" val="68796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51DDC-3D8E-441D-8B1E-684C450C1B0A}" type="datetimeFigureOut">
              <a:rPr lang="en-US" smtClean="0"/>
              <a:pPr/>
              <a:t>4/30/2020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E8A-84BC-4175-A475-7CEC61DB0050}" type="slidenum">
              <a:rPr lang="en-US" smtClean="0"/>
              <a:pPr/>
              <a:t>‹#›</a:t>
            </a:fld>
            <a:endParaRPr lang="en-US"/>
          </a:p>
        </p:txBody>
      </p:sp>
    </p:spTree>
    <p:extLst>
      <p:ext uri="{BB962C8B-B14F-4D97-AF65-F5344CB8AC3E}">
        <p14:creationId xmlns:p14="http://schemas.microsoft.com/office/powerpoint/2010/main" val="2890880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1000">
              <a:schemeClr val="accent1">
                <a:lumMod val="5000"/>
                <a:lumOff val="95000"/>
              </a:schemeClr>
            </a:gs>
            <a:gs pos="98000">
              <a:schemeClr val="accent1">
                <a:lumMod val="45000"/>
                <a:lumOff val="55000"/>
              </a:schemeClr>
            </a:gs>
            <a:gs pos="83000">
              <a:schemeClr val="accent1">
                <a:lumMod val="45000"/>
                <a:lumOff val="55000"/>
              </a:schemeClr>
            </a:gs>
            <a:gs pos="100000">
              <a:schemeClr val="accent1">
                <a:lumMod val="30000"/>
                <a:lumOff val="70000"/>
              </a:schemeClr>
            </a:gs>
          </a:gsLst>
          <a:lin ang="3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03344B-D0D9-437D-8838-1FD1C4F164B7}" type="datetimeFigureOut">
              <a:rPr lang="en-US" smtClean="0"/>
              <a:pPr/>
              <a:t>4/30/2020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764058" y="6094660"/>
            <a:ext cx="1312025" cy="365125"/>
          </a:xfrm>
          <a:prstGeom prst="rect">
            <a:avLst/>
          </a:prstGeom>
        </p:spPr>
        <p:txBody>
          <a:bodyPr vert="horz" lIns="91440" tIns="45720" rIns="91440" bIns="45720" rtlCol="0" anchor="ctr"/>
          <a:lstStyle>
            <a:lvl1pPr algn="r">
              <a:defRPr sz="1050">
                <a:solidFill>
                  <a:srgbClr val="FFFFFF"/>
                </a:solidFill>
              </a:defRPr>
            </a:lvl1pPr>
          </a:lstStyle>
          <a:p>
            <a:fld id="{40021EC1-E4B6-4332-AEF1-C7424A16BC98}" type="slidenum">
              <a:rPr lang="en-US" smtClean="0"/>
              <a:pPr/>
              <a:t>‹#›</a:t>
            </a:fld>
            <a:endParaRPr lang="en-US"/>
          </a:p>
        </p:txBody>
      </p:sp>
    </p:spTree>
    <p:extLst>
      <p:ext uri="{BB962C8B-B14F-4D97-AF65-F5344CB8AC3E}">
        <p14:creationId xmlns:p14="http://schemas.microsoft.com/office/powerpoint/2010/main" val="3921608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iana.org/assignments/ipv6-address-space/ipv6-address-space.xhtml" TargetMode="External"/><Relationship Id="rId2" Type="http://schemas.openxmlformats.org/officeDocument/2006/relationships/hyperlink" Target="https://www.mediawiki.org/wiki/Help:Range_blocks/IPv6"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746248"/>
          </a:xfrm>
        </p:spPr>
        <p:txBody>
          <a:bodyPr>
            <a:normAutofit/>
          </a:bodyPr>
          <a:lstStyle/>
          <a:p>
            <a:r>
              <a:rPr lang="en-US" sz="7200" dirty="0"/>
              <a:t>Networking – IPv6-Address</a:t>
            </a:r>
          </a:p>
        </p:txBody>
      </p:sp>
      <p:sp>
        <p:nvSpPr>
          <p:cNvPr id="3" name="Subtitle 2"/>
          <p:cNvSpPr>
            <a:spLocks noGrp="1"/>
          </p:cNvSpPr>
          <p:nvPr>
            <p:ph type="subTitle" idx="1"/>
          </p:nvPr>
        </p:nvSpPr>
        <p:spPr>
          <a:xfrm>
            <a:off x="1100051" y="3683000"/>
            <a:ext cx="10058400" cy="1915621"/>
          </a:xfrm>
        </p:spPr>
        <p:txBody>
          <a:bodyPr/>
          <a:lstStyle/>
          <a:p>
            <a:r>
              <a:rPr lang="en-US" b="1" dirty="0" err="1">
                <a:solidFill>
                  <a:srgbClr val="0070C0"/>
                </a:solidFill>
                <a:latin typeface="Arial Rounded MT Bold" panose="020F0704030504030204" pitchFamily="34" charset="0"/>
              </a:rPr>
              <a:t>VishwanaTH</a:t>
            </a:r>
            <a:r>
              <a:rPr lang="en-US" b="1" dirty="0">
                <a:solidFill>
                  <a:srgbClr val="0070C0"/>
                </a:solidFill>
                <a:latin typeface="Arial Rounded MT Bold" panose="020F0704030504030204" pitchFamily="34" charset="0"/>
              </a:rPr>
              <a:t> m s</a:t>
            </a:r>
          </a:p>
          <a:p>
            <a:r>
              <a:rPr lang="en-US" b="1" dirty="0">
                <a:solidFill>
                  <a:srgbClr val="0070C0"/>
                </a:solidFill>
                <a:latin typeface="Arial Rounded MT Bold" panose="020F0704030504030204" pitchFamily="34" charset="0"/>
              </a:rPr>
              <a:t>VISHWACLOUDLAB.COM</a:t>
            </a:r>
          </a:p>
        </p:txBody>
      </p:sp>
    </p:spTree>
    <p:extLst>
      <p:ext uri="{BB962C8B-B14F-4D97-AF65-F5344CB8AC3E}">
        <p14:creationId xmlns:p14="http://schemas.microsoft.com/office/powerpoint/2010/main" val="3421637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IPV6 Addressing</a:t>
            </a:r>
            <a:endParaRPr lang="en-US" b="1"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3600" b="1" dirty="0"/>
              <a:t>Subnetting</a:t>
            </a:r>
            <a:r>
              <a:rPr lang="en-US" sz="3600" dirty="0"/>
              <a:t> concepts remain the same as IPV4</a:t>
            </a:r>
          </a:p>
          <a:p>
            <a:pPr lvl="1">
              <a:buFont typeface="Arial" panose="020B0604020202020204" pitchFamily="34" charset="0"/>
              <a:buChar char="•"/>
            </a:pPr>
            <a:r>
              <a:rPr lang="en-US" sz="3600" dirty="0"/>
              <a:t>There is NO concept of </a:t>
            </a:r>
            <a:r>
              <a:rPr lang="en-US" sz="3600" b="1" dirty="0"/>
              <a:t>PATTING</a:t>
            </a:r>
            <a:r>
              <a:rPr lang="en-US" sz="3600" dirty="0"/>
              <a:t> as have lots of IP addresses that can be spared in IPV6.</a:t>
            </a:r>
          </a:p>
          <a:p>
            <a:pPr lvl="1">
              <a:buFont typeface="Arial" panose="020B0604020202020204" pitchFamily="34" charset="0"/>
              <a:buChar char="•"/>
            </a:pPr>
            <a:r>
              <a:rPr lang="en-US" sz="3600" dirty="0"/>
              <a:t>BUT  </a:t>
            </a:r>
            <a:r>
              <a:rPr lang="en-US" sz="3600" b="1" dirty="0"/>
              <a:t>NATTING</a:t>
            </a:r>
            <a:r>
              <a:rPr lang="en-US" sz="3600" dirty="0"/>
              <a:t> concept exists for HIDDING the server.</a:t>
            </a:r>
          </a:p>
        </p:txBody>
      </p:sp>
    </p:spTree>
    <p:extLst>
      <p:ext uri="{BB962C8B-B14F-4D97-AF65-F5344CB8AC3E}">
        <p14:creationId xmlns:p14="http://schemas.microsoft.com/office/powerpoint/2010/main" val="4315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IPV6 Address -- Subnetting</a:t>
            </a:r>
            <a:endParaRPr lang="en-US" b="1" dirty="0"/>
          </a:p>
        </p:txBody>
      </p:sp>
      <p:sp>
        <p:nvSpPr>
          <p:cNvPr id="3" name="Content Placeholder 2"/>
          <p:cNvSpPr>
            <a:spLocks noGrp="1"/>
          </p:cNvSpPr>
          <p:nvPr>
            <p:ph idx="1"/>
          </p:nvPr>
        </p:nvSpPr>
        <p:spPr>
          <a:xfrm>
            <a:off x="692957" y="1255043"/>
            <a:ext cx="11342523" cy="5316354"/>
          </a:xfrm>
        </p:spPr>
        <p:txBody>
          <a:bodyPr>
            <a:normAutofit lnSpcReduction="10000"/>
          </a:bodyPr>
          <a:lstStyle/>
          <a:p>
            <a:pPr>
              <a:buFont typeface="Arial" panose="020B0604020202020204" pitchFamily="34" charset="0"/>
              <a:buChar char="•"/>
            </a:pPr>
            <a:r>
              <a:rPr lang="en-US" sz="3400" b="1" dirty="0">
                <a:solidFill>
                  <a:schemeClr val="tx1"/>
                </a:solidFill>
              </a:rPr>
              <a:t>Given Main CIDR network</a:t>
            </a:r>
          </a:p>
          <a:p>
            <a:pPr>
              <a:buFont typeface="Arial" panose="020B0604020202020204" pitchFamily="34" charset="0"/>
              <a:buChar char="•"/>
            </a:pPr>
            <a:r>
              <a:rPr lang="en-US" sz="3400" b="1" dirty="0">
                <a:solidFill>
                  <a:srgbClr val="0070C0"/>
                </a:solidFill>
              </a:rPr>
              <a:t>2600:1f18:60e1:d300</a:t>
            </a:r>
            <a:r>
              <a:rPr lang="en-US" sz="3400" dirty="0"/>
              <a:t>::</a:t>
            </a:r>
            <a:r>
              <a:rPr lang="en-US" sz="3400" dirty="0">
                <a:solidFill>
                  <a:srgbClr val="FF0000"/>
                </a:solidFill>
              </a:rPr>
              <a:t>/</a:t>
            </a:r>
            <a:r>
              <a:rPr lang="en-US" sz="3400" b="1" dirty="0">
                <a:solidFill>
                  <a:srgbClr val="FF0000"/>
                </a:solidFill>
              </a:rPr>
              <a:t>96</a:t>
            </a:r>
          </a:p>
          <a:p>
            <a:pPr>
              <a:buFont typeface="Arial" panose="020B0604020202020204" pitchFamily="34" charset="0"/>
              <a:buChar char="•"/>
            </a:pPr>
            <a:r>
              <a:rPr lang="en-US" sz="3400" dirty="0"/>
              <a:t>Also be represented as </a:t>
            </a:r>
            <a:r>
              <a:rPr lang="en-US" sz="3400" b="1" dirty="0">
                <a:solidFill>
                  <a:srgbClr val="0070C0"/>
                </a:solidFill>
              </a:rPr>
              <a:t>2600:1f18:60e1:d300:0:0</a:t>
            </a:r>
            <a:r>
              <a:rPr lang="en-US" sz="3400" dirty="0"/>
              <a:t>::</a:t>
            </a:r>
            <a:r>
              <a:rPr lang="en-US" sz="3400" dirty="0">
                <a:solidFill>
                  <a:srgbClr val="FF0000"/>
                </a:solidFill>
              </a:rPr>
              <a:t>/</a:t>
            </a:r>
            <a:r>
              <a:rPr lang="en-US" sz="3400" b="1" dirty="0">
                <a:solidFill>
                  <a:srgbClr val="FF0000"/>
                </a:solidFill>
              </a:rPr>
              <a:t>96</a:t>
            </a:r>
          </a:p>
          <a:p>
            <a:pPr>
              <a:buFont typeface="Arial" panose="020B0604020202020204" pitchFamily="34" charset="0"/>
              <a:buChar char="•"/>
            </a:pPr>
            <a:r>
              <a:rPr lang="en-US" sz="3400" dirty="0"/>
              <a:t>Means </a:t>
            </a:r>
            <a:r>
              <a:rPr lang="en-US" sz="3400" b="1" dirty="0"/>
              <a:t>96</a:t>
            </a:r>
            <a:r>
              <a:rPr lang="en-US" sz="3400" dirty="0"/>
              <a:t> bit are </a:t>
            </a:r>
            <a:r>
              <a:rPr lang="en-US" sz="3400" b="1" dirty="0"/>
              <a:t>network bit’s </a:t>
            </a:r>
            <a:r>
              <a:rPr lang="en-US" sz="3400" dirty="0"/>
              <a:t>and remaining </a:t>
            </a:r>
            <a:r>
              <a:rPr lang="en-US" sz="3400" b="1" dirty="0"/>
              <a:t>32</a:t>
            </a:r>
            <a:r>
              <a:rPr lang="en-US" sz="3400" dirty="0"/>
              <a:t> are Host bits</a:t>
            </a:r>
          </a:p>
          <a:p>
            <a:pPr>
              <a:buFont typeface="Arial" panose="020B0604020202020204" pitchFamily="34" charset="0"/>
              <a:buChar char="•"/>
            </a:pPr>
            <a:r>
              <a:rPr lang="en-US" sz="3400" b="1" dirty="0"/>
              <a:t>H = 128 -96 = 32 bits</a:t>
            </a:r>
          </a:p>
          <a:p>
            <a:pPr>
              <a:buFont typeface="Arial" panose="020B0604020202020204" pitchFamily="34" charset="0"/>
              <a:buChar char="•"/>
            </a:pPr>
            <a:endParaRPr lang="en-US" sz="3400" b="1" dirty="0"/>
          </a:p>
          <a:p>
            <a:pPr>
              <a:buFont typeface="Arial" panose="020B0604020202020204" pitchFamily="34" charset="0"/>
              <a:buChar char="•"/>
            </a:pPr>
            <a:endParaRPr lang="en-US" sz="3400" b="1" dirty="0"/>
          </a:p>
          <a:p>
            <a:pPr>
              <a:buFont typeface="Arial" panose="020B0604020202020204" pitchFamily="34" charset="0"/>
              <a:buChar char="•"/>
            </a:pPr>
            <a:r>
              <a:rPr lang="en-US" sz="3400" b="1" dirty="0"/>
              <a:t>Requirement for subnetting</a:t>
            </a:r>
          </a:p>
          <a:p>
            <a:pPr>
              <a:buFont typeface="Arial" panose="020B0604020202020204" pitchFamily="34" charset="0"/>
              <a:buChar char="•"/>
            </a:pPr>
            <a:r>
              <a:rPr lang="en-US" sz="3400" b="1" dirty="0"/>
              <a:t>We need 1000 </a:t>
            </a:r>
            <a:r>
              <a:rPr lang="en-US" sz="3400" b="1" dirty="0" err="1"/>
              <a:t>ips</a:t>
            </a:r>
            <a:r>
              <a:rPr lang="en-US" sz="3400" b="1" dirty="0"/>
              <a:t> per network and we need 50 networks</a:t>
            </a:r>
          </a:p>
          <a:p>
            <a:pPr>
              <a:buFont typeface="Arial" panose="020B0604020202020204" pitchFamily="34" charset="0"/>
              <a:buChar char="•"/>
            </a:pPr>
            <a:endParaRPr lang="en-US" sz="3400" b="1" dirty="0"/>
          </a:p>
          <a:p>
            <a:pPr>
              <a:buFont typeface="Arial" panose="020B0604020202020204" pitchFamily="34" charset="0"/>
              <a:buChar char="•"/>
            </a:pPr>
            <a:endParaRPr lang="en-US" sz="3400" b="1" dirty="0"/>
          </a:p>
        </p:txBody>
      </p:sp>
    </p:spTree>
    <p:extLst>
      <p:ext uri="{BB962C8B-B14F-4D97-AF65-F5344CB8AC3E}">
        <p14:creationId xmlns:p14="http://schemas.microsoft.com/office/powerpoint/2010/main" val="208658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IPV6 Address -- Subnetting</a:t>
            </a:r>
            <a:endParaRPr lang="en-US" b="1" dirty="0"/>
          </a:p>
        </p:txBody>
      </p:sp>
      <p:sp>
        <p:nvSpPr>
          <p:cNvPr id="3" name="Content Placeholder 2"/>
          <p:cNvSpPr>
            <a:spLocks noGrp="1"/>
          </p:cNvSpPr>
          <p:nvPr>
            <p:ph idx="1"/>
          </p:nvPr>
        </p:nvSpPr>
        <p:spPr>
          <a:xfrm>
            <a:off x="692957" y="1255043"/>
            <a:ext cx="11342523" cy="5316354"/>
          </a:xfrm>
        </p:spPr>
        <p:txBody>
          <a:bodyPr>
            <a:normAutofit/>
          </a:bodyPr>
          <a:lstStyle/>
          <a:p>
            <a:pPr>
              <a:buFont typeface="Arial" panose="020B0604020202020204" pitchFamily="34" charset="0"/>
              <a:buChar char="•"/>
            </a:pPr>
            <a:r>
              <a:rPr lang="en-US" sz="3000" b="1" dirty="0">
                <a:solidFill>
                  <a:srgbClr val="0070C0"/>
                </a:solidFill>
              </a:rPr>
              <a:t>Solution:</a:t>
            </a:r>
          </a:p>
          <a:p>
            <a:pPr>
              <a:buFont typeface="Arial" panose="020B0604020202020204" pitchFamily="34" charset="0"/>
              <a:buChar char="•"/>
            </a:pPr>
            <a:r>
              <a:rPr lang="en-US" sz="3000" b="1" dirty="0">
                <a:solidFill>
                  <a:srgbClr val="0070C0"/>
                </a:solidFill>
              </a:rPr>
              <a:t>1000 ~ 2^10</a:t>
            </a:r>
          </a:p>
          <a:p>
            <a:pPr>
              <a:buFont typeface="Arial" panose="020B0604020202020204" pitchFamily="34" charset="0"/>
              <a:buChar char="•"/>
            </a:pPr>
            <a:r>
              <a:rPr lang="en-US" sz="3000" dirty="0">
                <a:solidFill>
                  <a:srgbClr val="0070C0"/>
                </a:solidFill>
              </a:rPr>
              <a:t>But since we have lots of IPV6, we would round off the binary's to 4 bits at a time.</a:t>
            </a:r>
          </a:p>
          <a:p>
            <a:pPr>
              <a:buFont typeface="Arial" panose="020B0604020202020204" pitchFamily="34" charset="0"/>
              <a:buChar char="•"/>
            </a:pPr>
            <a:r>
              <a:rPr lang="en-US" sz="3000" dirty="0">
                <a:solidFill>
                  <a:srgbClr val="0070C0"/>
                </a:solidFill>
              </a:rPr>
              <a:t>Either we can say </a:t>
            </a:r>
            <a:r>
              <a:rPr lang="en-US" sz="3000" b="1" dirty="0">
                <a:solidFill>
                  <a:srgbClr val="0070C0"/>
                </a:solidFill>
              </a:rPr>
              <a:t>– New H Bits = 12 bits or even 16 bits for our easy.</a:t>
            </a:r>
          </a:p>
          <a:p>
            <a:pPr>
              <a:buFont typeface="Arial" panose="020B0604020202020204" pitchFamily="34" charset="0"/>
              <a:buChar char="•"/>
            </a:pPr>
            <a:r>
              <a:rPr lang="en-US" sz="3000" dirty="0">
                <a:solidFill>
                  <a:srgbClr val="0070C0"/>
                </a:solidFill>
              </a:rPr>
              <a:t>Which means </a:t>
            </a:r>
            <a:r>
              <a:rPr lang="en-US" sz="3000" dirty="0">
                <a:solidFill>
                  <a:srgbClr val="0070C0"/>
                </a:solidFill>
                <a:sym typeface="Wingdings" panose="05000000000000000000" pitchFamily="2" charset="2"/>
              </a:rPr>
              <a:t> </a:t>
            </a:r>
            <a:r>
              <a:rPr lang="en-US" sz="3000" b="1" dirty="0">
                <a:solidFill>
                  <a:srgbClr val="0070C0"/>
                </a:solidFill>
                <a:sym typeface="Wingdings" panose="05000000000000000000" pitchFamily="2" charset="2"/>
              </a:rPr>
              <a:t>New N Bits = 128 - 16 = 112</a:t>
            </a:r>
          </a:p>
          <a:p>
            <a:pPr>
              <a:buFont typeface="Arial" panose="020B0604020202020204" pitchFamily="34" charset="0"/>
              <a:buChar char="•"/>
            </a:pPr>
            <a:r>
              <a:rPr lang="en-US" sz="3000" b="1" dirty="0">
                <a:solidFill>
                  <a:srgbClr val="0070C0"/>
                </a:solidFill>
                <a:sym typeface="Wingdings" panose="05000000000000000000" pitchFamily="2" charset="2"/>
              </a:rPr>
              <a:t>The First Subnetwork 	 </a:t>
            </a:r>
            <a:r>
              <a:rPr lang="en-US" sz="3000" b="1" dirty="0">
                <a:solidFill>
                  <a:srgbClr val="FF0000"/>
                </a:solidFill>
              </a:rPr>
              <a:t>2600:1f18:60e1:d300:0:0</a:t>
            </a:r>
            <a:r>
              <a:rPr lang="en-US" sz="3000" b="1" dirty="0">
                <a:solidFill>
                  <a:srgbClr val="C00000"/>
                </a:solidFill>
              </a:rPr>
              <a:t>:</a:t>
            </a:r>
            <a:r>
              <a:rPr lang="en-US" sz="3000" b="1" dirty="0">
                <a:solidFill>
                  <a:schemeClr val="tx1"/>
                </a:solidFill>
              </a:rPr>
              <a:t>0000</a:t>
            </a:r>
            <a:r>
              <a:rPr lang="en-US" sz="3000" dirty="0">
                <a:solidFill>
                  <a:srgbClr val="FF0000"/>
                </a:solidFill>
              </a:rPr>
              <a:t>::</a:t>
            </a:r>
            <a:r>
              <a:rPr lang="en-US" sz="3000" dirty="0"/>
              <a:t>/</a:t>
            </a:r>
            <a:r>
              <a:rPr lang="en-US" sz="3000" b="1" dirty="0"/>
              <a:t>112</a:t>
            </a:r>
          </a:p>
          <a:p>
            <a:pPr>
              <a:buFont typeface="Arial" panose="020B0604020202020204" pitchFamily="34" charset="0"/>
              <a:buChar char="•"/>
            </a:pPr>
            <a:r>
              <a:rPr lang="en-US" sz="3000" b="1" dirty="0">
                <a:solidFill>
                  <a:srgbClr val="0070C0"/>
                </a:solidFill>
                <a:sym typeface="Wingdings" panose="05000000000000000000" pitchFamily="2" charset="2"/>
              </a:rPr>
              <a:t>Second Subnetwork 	 </a:t>
            </a:r>
            <a:r>
              <a:rPr lang="en-US" sz="3000" b="1" dirty="0">
                <a:solidFill>
                  <a:srgbClr val="FF0000"/>
                </a:solidFill>
              </a:rPr>
              <a:t>2600:1f18:60e1:d300:0:0</a:t>
            </a:r>
            <a:r>
              <a:rPr lang="en-US" sz="3000" b="1" dirty="0">
                <a:solidFill>
                  <a:srgbClr val="C00000"/>
                </a:solidFill>
              </a:rPr>
              <a:t>:</a:t>
            </a:r>
            <a:r>
              <a:rPr lang="en-US" sz="3000" b="1" dirty="0">
                <a:solidFill>
                  <a:schemeClr val="tx1"/>
                </a:solidFill>
              </a:rPr>
              <a:t>0001</a:t>
            </a:r>
            <a:r>
              <a:rPr lang="en-US" sz="3000" dirty="0">
                <a:solidFill>
                  <a:srgbClr val="FF0000"/>
                </a:solidFill>
              </a:rPr>
              <a:t>::</a:t>
            </a:r>
            <a:r>
              <a:rPr lang="en-US" sz="3000" dirty="0"/>
              <a:t>/</a:t>
            </a:r>
            <a:r>
              <a:rPr lang="en-US" sz="3000" b="1" dirty="0"/>
              <a:t>112</a:t>
            </a:r>
          </a:p>
          <a:p>
            <a:pPr>
              <a:buFont typeface="Arial" panose="020B0604020202020204" pitchFamily="34" charset="0"/>
              <a:buChar char="•"/>
            </a:pPr>
            <a:r>
              <a:rPr lang="en-US" sz="3000" b="1" dirty="0">
                <a:solidFill>
                  <a:srgbClr val="0070C0"/>
                </a:solidFill>
                <a:sym typeface="Wingdings" panose="05000000000000000000" pitchFamily="2" charset="2"/>
              </a:rPr>
              <a:t>Third Subnetwork 	 </a:t>
            </a:r>
            <a:r>
              <a:rPr lang="en-US" sz="3000" b="1" dirty="0">
                <a:solidFill>
                  <a:srgbClr val="FF0000"/>
                </a:solidFill>
              </a:rPr>
              <a:t>2600:1f18:60e1:d300:0:0</a:t>
            </a:r>
            <a:r>
              <a:rPr lang="en-US" sz="3000" b="1" dirty="0">
                <a:solidFill>
                  <a:srgbClr val="C00000"/>
                </a:solidFill>
              </a:rPr>
              <a:t>:</a:t>
            </a:r>
            <a:r>
              <a:rPr lang="en-US" sz="3000" b="1" dirty="0">
                <a:solidFill>
                  <a:schemeClr val="tx1"/>
                </a:solidFill>
              </a:rPr>
              <a:t>0002</a:t>
            </a:r>
            <a:r>
              <a:rPr lang="en-US" sz="3000" dirty="0">
                <a:solidFill>
                  <a:srgbClr val="FF0000"/>
                </a:solidFill>
              </a:rPr>
              <a:t>::</a:t>
            </a:r>
            <a:r>
              <a:rPr lang="en-US" sz="3000" dirty="0"/>
              <a:t>/</a:t>
            </a:r>
            <a:r>
              <a:rPr lang="en-US" sz="3000" b="1" dirty="0"/>
              <a:t>112</a:t>
            </a:r>
          </a:p>
          <a:p>
            <a:pPr>
              <a:buFont typeface="Arial" panose="020B0604020202020204" pitchFamily="34" charset="0"/>
              <a:buChar char="•"/>
            </a:pPr>
            <a:endParaRPr lang="en-US" sz="3000" b="1" dirty="0"/>
          </a:p>
          <a:p>
            <a:pPr>
              <a:buFont typeface="Arial" panose="020B0604020202020204" pitchFamily="34" charset="0"/>
              <a:buChar char="•"/>
            </a:pPr>
            <a:endParaRPr lang="en-US" sz="3000" b="1" dirty="0"/>
          </a:p>
        </p:txBody>
      </p:sp>
      <p:cxnSp>
        <p:nvCxnSpPr>
          <p:cNvPr id="5" name="Straight Connector 4">
            <a:extLst>
              <a:ext uri="{FF2B5EF4-FFF2-40B4-BE49-F238E27FC236}">
                <a16:creationId xmlns:a16="http://schemas.microsoft.com/office/drawing/2014/main" id="{665B5582-26BE-40F7-867B-814AE53C5EBF}"/>
              </a:ext>
            </a:extLst>
          </p:cNvPr>
          <p:cNvCxnSpPr/>
          <p:nvPr/>
        </p:nvCxnSpPr>
        <p:spPr>
          <a:xfrm>
            <a:off x="8823039" y="4313902"/>
            <a:ext cx="0" cy="19770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3F18813-C774-4293-8F13-685910BAD1DB}"/>
              </a:ext>
            </a:extLst>
          </p:cNvPr>
          <p:cNvCxnSpPr/>
          <p:nvPr/>
        </p:nvCxnSpPr>
        <p:spPr>
          <a:xfrm>
            <a:off x="9655599" y="4328049"/>
            <a:ext cx="0" cy="1977081"/>
          </a:xfrm>
          <a:prstGeom prst="line">
            <a:avLst/>
          </a:prstGeom>
          <a:ln w="38100">
            <a:solidFill>
              <a:srgbClr val="81AF7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5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7E042-F628-4990-A13C-969BC6098C1B}"/>
              </a:ext>
            </a:extLst>
          </p:cNvPr>
          <p:cNvSpPr>
            <a:spLocks noGrp="1"/>
          </p:cNvSpPr>
          <p:nvPr>
            <p:ph idx="1"/>
          </p:nvPr>
        </p:nvSpPr>
        <p:spPr>
          <a:xfrm>
            <a:off x="692958" y="321276"/>
            <a:ext cx="5608988" cy="6203091"/>
          </a:xfrm>
        </p:spPr>
        <p:txBody>
          <a:bodyPr>
            <a:normAutofit/>
          </a:bodyPr>
          <a:lstStyle/>
          <a:p>
            <a:r>
              <a:rPr lang="en-US" b="1" dirty="0"/>
              <a:t>This is the 7</a:t>
            </a:r>
            <a:r>
              <a:rPr lang="en-US" b="1" baseline="30000" dirty="0"/>
              <a:t>th</a:t>
            </a:r>
            <a:r>
              <a:rPr lang="en-US" b="1" dirty="0"/>
              <a:t> 16bit set in the previous example, which would keep increasing by binary “1” to get the next subnetwork.</a:t>
            </a:r>
          </a:p>
          <a:p>
            <a:r>
              <a:rPr lang="en-US" dirty="0"/>
              <a:t>0000 0000 0000 0000 </a:t>
            </a:r>
            <a:r>
              <a:rPr lang="en-US" dirty="0">
                <a:sym typeface="Wingdings" panose="05000000000000000000" pitchFamily="2" charset="2"/>
              </a:rPr>
              <a:t> 0000  0</a:t>
            </a:r>
          </a:p>
          <a:p>
            <a:r>
              <a:rPr lang="en-US" dirty="0"/>
              <a:t>0000 0000 0000 0001 </a:t>
            </a:r>
            <a:r>
              <a:rPr lang="en-US" dirty="0">
                <a:sym typeface="Wingdings" panose="05000000000000000000" pitchFamily="2" charset="2"/>
              </a:rPr>
              <a:t> 0001  1</a:t>
            </a:r>
            <a:endParaRPr lang="en-US" dirty="0"/>
          </a:p>
          <a:p>
            <a:r>
              <a:rPr lang="en-US" dirty="0"/>
              <a:t>0000 0000 0000 0010 </a:t>
            </a:r>
            <a:r>
              <a:rPr lang="en-US" dirty="0">
                <a:sym typeface="Wingdings" panose="05000000000000000000" pitchFamily="2" charset="2"/>
              </a:rPr>
              <a:t> 0002  2</a:t>
            </a:r>
            <a:endParaRPr lang="en-US" dirty="0"/>
          </a:p>
          <a:p>
            <a:r>
              <a:rPr lang="en-US" dirty="0"/>
              <a:t>0000 0000 0000 0011</a:t>
            </a:r>
            <a:r>
              <a:rPr lang="en-US" dirty="0">
                <a:sym typeface="Wingdings" panose="05000000000000000000" pitchFamily="2" charset="2"/>
              </a:rPr>
              <a:t>  0003  3</a:t>
            </a:r>
          </a:p>
          <a:p>
            <a:r>
              <a:rPr lang="en-US" dirty="0">
                <a:sym typeface="Wingdings" panose="05000000000000000000" pitchFamily="2" charset="2"/>
              </a:rPr>
              <a:t>……</a:t>
            </a:r>
            <a:endParaRPr lang="en-US" dirty="0"/>
          </a:p>
          <a:p>
            <a:r>
              <a:rPr lang="en-US" dirty="0"/>
              <a:t>0000 0000 1111 0100 </a:t>
            </a:r>
            <a:r>
              <a:rPr lang="en-US" dirty="0">
                <a:sym typeface="Wingdings" panose="05000000000000000000" pitchFamily="2" charset="2"/>
              </a:rPr>
              <a:t> 00F4  F4</a:t>
            </a:r>
          </a:p>
          <a:p>
            <a:r>
              <a:rPr lang="en-US" dirty="0">
                <a:sym typeface="Wingdings" panose="05000000000000000000" pitchFamily="2" charset="2"/>
              </a:rPr>
              <a:t>……</a:t>
            </a:r>
            <a:endParaRPr lang="en-US" dirty="0"/>
          </a:p>
          <a:p>
            <a:r>
              <a:rPr lang="en-US" dirty="0"/>
              <a:t>0000 1111 0000 0101 </a:t>
            </a:r>
            <a:r>
              <a:rPr lang="en-US" dirty="0">
                <a:sym typeface="Wingdings" panose="05000000000000000000" pitchFamily="2" charset="2"/>
              </a:rPr>
              <a:t> 0F05  F05</a:t>
            </a:r>
          </a:p>
          <a:p>
            <a:r>
              <a:rPr lang="en-US" dirty="0">
                <a:sym typeface="Wingdings" panose="05000000000000000000" pitchFamily="2" charset="2"/>
              </a:rPr>
              <a:t>….</a:t>
            </a:r>
          </a:p>
          <a:p>
            <a:r>
              <a:rPr lang="en-US" dirty="0">
                <a:sym typeface="Wingdings" panose="05000000000000000000" pitchFamily="2" charset="2"/>
              </a:rPr>
              <a:t>1111 1111 1111 1111  FFFF</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15850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9EA2-E90F-4A01-9664-6A829BD62AFF}"/>
              </a:ext>
            </a:extLst>
          </p:cNvPr>
          <p:cNvSpPr>
            <a:spLocks noGrp="1"/>
          </p:cNvSpPr>
          <p:nvPr>
            <p:ph type="title"/>
          </p:nvPr>
        </p:nvSpPr>
        <p:spPr/>
        <p:txBody>
          <a:bodyPr/>
          <a:lstStyle/>
          <a:p>
            <a:r>
              <a:rPr lang="en-IN" dirty="0"/>
              <a:t>IPV4 V/S IPV6</a:t>
            </a:r>
          </a:p>
        </p:txBody>
      </p:sp>
      <p:graphicFrame>
        <p:nvGraphicFramePr>
          <p:cNvPr id="4" name="Table 3">
            <a:extLst>
              <a:ext uri="{FF2B5EF4-FFF2-40B4-BE49-F238E27FC236}">
                <a16:creationId xmlns:a16="http://schemas.microsoft.com/office/drawing/2014/main" id="{C57CD5BF-1E85-457D-B976-2ED6DD839213}"/>
              </a:ext>
            </a:extLst>
          </p:cNvPr>
          <p:cNvGraphicFramePr>
            <a:graphicFrameLocks noGrp="1"/>
          </p:cNvGraphicFramePr>
          <p:nvPr>
            <p:extLst>
              <p:ext uri="{D42A27DB-BD31-4B8C-83A1-F6EECF244321}">
                <p14:modId xmlns:p14="http://schemas.microsoft.com/office/powerpoint/2010/main" val="1694973844"/>
              </p:ext>
            </p:extLst>
          </p:nvPr>
        </p:nvGraphicFramePr>
        <p:xfrm>
          <a:off x="772745" y="1185657"/>
          <a:ext cx="10646510" cy="5479610"/>
        </p:xfrm>
        <a:graphic>
          <a:graphicData uri="http://schemas.openxmlformats.org/drawingml/2006/table">
            <a:tbl>
              <a:tblPr firstRow="1" bandRow="1">
                <a:tableStyleId>{5C22544A-7EE6-4342-B048-85BDC9FD1C3A}</a:tableStyleId>
              </a:tblPr>
              <a:tblGrid>
                <a:gridCol w="5323255">
                  <a:extLst>
                    <a:ext uri="{9D8B030D-6E8A-4147-A177-3AD203B41FA5}">
                      <a16:colId xmlns:a16="http://schemas.microsoft.com/office/drawing/2014/main" val="3770049188"/>
                    </a:ext>
                  </a:extLst>
                </a:gridCol>
                <a:gridCol w="5323255">
                  <a:extLst>
                    <a:ext uri="{9D8B030D-6E8A-4147-A177-3AD203B41FA5}">
                      <a16:colId xmlns:a16="http://schemas.microsoft.com/office/drawing/2014/main" val="137965637"/>
                    </a:ext>
                  </a:extLst>
                </a:gridCol>
              </a:tblGrid>
              <a:tr h="491696">
                <a:tc>
                  <a:txBody>
                    <a:bodyPr/>
                    <a:lstStyle/>
                    <a:p>
                      <a:pPr algn="ctr"/>
                      <a:r>
                        <a:rPr lang="en-IN" sz="2400" dirty="0"/>
                        <a:t>IPv4</a:t>
                      </a:r>
                    </a:p>
                  </a:txBody>
                  <a:tcPr/>
                </a:tc>
                <a:tc>
                  <a:txBody>
                    <a:bodyPr/>
                    <a:lstStyle/>
                    <a:p>
                      <a:pPr algn="ctr"/>
                      <a:r>
                        <a:rPr lang="en-IN" sz="2400" dirty="0"/>
                        <a:t>IPv6</a:t>
                      </a:r>
                    </a:p>
                  </a:txBody>
                  <a:tcPr/>
                </a:tc>
                <a:extLst>
                  <a:ext uri="{0D108BD9-81ED-4DB2-BD59-A6C34878D82A}">
                    <a16:rowId xmlns:a16="http://schemas.microsoft.com/office/drawing/2014/main" val="3164926178"/>
                  </a:ext>
                </a:extLst>
              </a:tr>
              <a:tr h="491696">
                <a:tc>
                  <a:txBody>
                    <a:bodyPr/>
                    <a:lstStyle/>
                    <a:p>
                      <a:pPr algn="ctr"/>
                      <a:r>
                        <a:rPr lang="en-IN" sz="2400" dirty="0"/>
                        <a:t>32- bit length.</a:t>
                      </a:r>
                    </a:p>
                  </a:txBody>
                  <a:tcPr/>
                </a:tc>
                <a:tc>
                  <a:txBody>
                    <a:bodyPr/>
                    <a:lstStyle/>
                    <a:p>
                      <a:pPr algn="ctr"/>
                      <a:r>
                        <a:rPr lang="en-IN" sz="2400" dirty="0"/>
                        <a:t>128-bit length</a:t>
                      </a:r>
                    </a:p>
                  </a:txBody>
                  <a:tcPr/>
                </a:tc>
                <a:extLst>
                  <a:ext uri="{0D108BD9-81ED-4DB2-BD59-A6C34878D82A}">
                    <a16:rowId xmlns:a16="http://schemas.microsoft.com/office/drawing/2014/main" val="3931794439"/>
                  </a:ext>
                </a:extLst>
              </a:tr>
              <a:tr h="491696">
                <a:tc>
                  <a:txBody>
                    <a:bodyPr/>
                    <a:lstStyle/>
                    <a:p>
                      <a:pPr algn="ctr"/>
                      <a:r>
                        <a:rPr lang="en-US" sz="2400" dirty="0"/>
                        <a:t>IPSec support is only optional.</a:t>
                      </a:r>
                      <a:endParaRPr lang="en-IN" sz="2400" dirty="0"/>
                    </a:p>
                  </a:txBody>
                  <a:tcPr/>
                </a:tc>
                <a:tc>
                  <a:txBody>
                    <a:bodyPr/>
                    <a:lstStyle/>
                    <a:p>
                      <a:pPr algn="ctr"/>
                      <a:r>
                        <a:rPr lang="en-IN" sz="2400" dirty="0"/>
                        <a:t>Inbuilt IPSec support</a:t>
                      </a:r>
                    </a:p>
                  </a:txBody>
                  <a:tcPr/>
                </a:tc>
                <a:extLst>
                  <a:ext uri="{0D108BD9-81ED-4DB2-BD59-A6C34878D82A}">
                    <a16:rowId xmlns:a16="http://schemas.microsoft.com/office/drawing/2014/main" val="1671957256"/>
                  </a:ext>
                </a:extLst>
              </a:tr>
              <a:tr h="896622">
                <a:tc>
                  <a:txBody>
                    <a:bodyPr/>
                    <a:lstStyle/>
                    <a:p>
                      <a:pPr algn="ctr"/>
                      <a:r>
                        <a:rPr lang="en-US" sz="2400" dirty="0"/>
                        <a:t>Fragmentation is done by sender and forwarding routers</a:t>
                      </a:r>
                      <a:endParaRPr lang="en-IN" sz="2400" dirty="0"/>
                    </a:p>
                  </a:txBody>
                  <a:tcPr/>
                </a:tc>
                <a:tc>
                  <a:txBody>
                    <a:bodyPr/>
                    <a:lstStyle/>
                    <a:p>
                      <a:pPr algn="ctr"/>
                      <a:r>
                        <a:rPr lang="en-US" sz="2400" dirty="0"/>
                        <a:t>Fragmentation is only done by sender</a:t>
                      </a:r>
                      <a:endParaRPr lang="en-IN" sz="2400" dirty="0"/>
                    </a:p>
                  </a:txBody>
                  <a:tcPr/>
                </a:tc>
                <a:extLst>
                  <a:ext uri="{0D108BD9-81ED-4DB2-BD59-A6C34878D82A}">
                    <a16:rowId xmlns:a16="http://schemas.microsoft.com/office/drawing/2014/main" val="2414349361"/>
                  </a:ext>
                </a:extLst>
              </a:tr>
              <a:tr h="896622">
                <a:tc>
                  <a:txBody>
                    <a:bodyPr/>
                    <a:lstStyle/>
                    <a:p>
                      <a:pPr algn="ctr"/>
                      <a:r>
                        <a:rPr lang="en-IN" sz="2400" dirty="0"/>
                        <a:t>No packet flow identification</a:t>
                      </a:r>
                    </a:p>
                  </a:txBody>
                  <a:tcPr/>
                </a:tc>
                <a:tc>
                  <a:txBody>
                    <a:bodyPr/>
                    <a:lstStyle/>
                    <a:p>
                      <a:pPr algn="ctr"/>
                      <a:r>
                        <a:rPr lang="en-US" sz="2400" dirty="0"/>
                        <a:t>Packet flow identification is available using flow label field</a:t>
                      </a:r>
                      <a:endParaRPr lang="en-IN" sz="2400" dirty="0"/>
                    </a:p>
                  </a:txBody>
                  <a:tcPr/>
                </a:tc>
                <a:extLst>
                  <a:ext uri="{0D108BD9-81ED-4DB2-BD59-A6C34878D82A}">
                    <a16:rowId xmlns:a16="http://schemas.microsoft.com/office/drawing/2014/main" val="3525474099"/>
                  </a:ext>
                </a:extLst>
              </a:tr>
              <a:tr h="896622">
                <a:tc>
                  <a:txBody>
                    <a:bodyPr/>
                    <a:lstStyle/>
                    <a:p>
                      <a:pPr algn="ctr"/>
                      <a:r>
                        <a:rPr lang="en-US" sz="2400" dirty="0"/>
                        <a:t>Checksum field is available in header</a:t>
                      </a:r>
                      <a:endParaRPr lang="en-IN" sz="2400" dirty="0"/>
                    </a:p>
                  </a:txBody>
                  <a:tcPr/>
                </a:tc>
                <a:tc>
                  <a:txBody>
                    <a:bodyPr/>
                    <a:lstStyle/>
                    <a:p>
                      <a:pPr algn="ctr"/>
                      <a:r>
                        <a:rPr lang="en-US" sz="2400" dirty="0"/>
                        <a:t>No checksum field in header</a:t>
                      </a:r>
                      <a:endParaRPr lang="en-IN" sz="2400" dirty="0"/>
                    </a:p>
                  </a:txBody>
                  <a:tcPr/>
                </a:tc>
                <a:extLst>
                  <a:ext uri="{0D108BD9-81ED-4DB2-BD59-A6C34878D82A}">
                    <a16:rowId xmlns:a16="http://schemas.microsoft.com/office/drawing/2014/main" val="1200135600"/>
                  </a:ext>
                </a:extLst>
              </a:tr>
              <a:tr h="491696">
                <a:tc>
                  <a:txBody>
                    <a:bodyPr/>
                    <a:lstStyle/>
                    <a:p>
                      <a:pPr algn="ctr"/>
                      <a:r>
                        <a:rPr lang="en-US" sz="2400" dirty="0"/>
                        <a:t>Option fields are available in header.</a:t>
                      </a:r>
                      <a:endParaRPr lang="en-IN" sz="2400" dirty="0"/>
                    </a:p>
                  </a:txBody>
                  <a:tcPr/>
                </a:tc>
                <a:tc>
                  <a:txBody>
                    <a:bodyPr/>
                    <a:lstStyle/>
                    <a:p>
                      <a:pPr algn="ctr"/>
                      <a:r>
                        <a:rPr lang="en-US" sz="2400" dirty="0"/>
                        <a:t>No option fields, but extension headers are available.</a:t>
                      </a:r>
                      <a:endParaRPr lang="en-IN" sz="2400" dirty="0"/>
                    </a:p>
                  </a:txBody>
                  <a:tcPr/>
                </a:tc>
                <a:extLst>
                  <a:ext uri="{0D108BD9-81ED-4DB2-BD59-A6C34878D82A}">
                    <a16:rowId xmlns:a16="http://schemas.microsoft.com/office/drawing/2014/main" val="1085996888"/>
                  </a:ext>
                </a:extLst>
              </a:tr>
              <a:tr h="491696">
                <a:tc>
                  <a:txBody>
                    <a:bodyPr/>
                    <a:lstStyle/>
                    <a:p>
                      <a:pPr algn="ctr"/>
                      <a:r>
                        <a:rPr lang="en-IN" sz="2400" dirty="0"/>
                        <a:t>Broadcast messages are possible</a:t>
                      </a:r>
                    </a:p>
                  </a:txBody>
                  <a:tcPr/>
                </a:tc>
                <a:tc>
                  <a:txBody>
                    <a:bodyPr/>
                    <a:lstStyle/>
                    <a:p>
                      <a:pPr algn="ctr"/>
                      <a:r>
                        <a:rPr lang="en-US" sz="2400" dirty="0"/>
                        <a:t>Broadcast messages are not possible.</a:t>
                      </a:r>
                      <a:endParaRPr lang="en-IN" sz="2400" dirty="0"/>
                    </a:p>
                  </a:txBody>
                  <a:tcPr/>
                </a:tc>
                <a:extLst>
                  <a:ext uri="{0D108BD9-81ED-4DB2-BD59-A6C34878D82A}">
                    <a16:rowId xmlns:a16="http://schemas.microsoft.com/office/drawing/2014/main" val="2497854045"/>
                  </a:ext>
                </a:extLst>
              </a:tr>
            </a:tbl>
          </a:graphicData>
        </a:graphic>
      </p:graphicFrame>
    </p:spTree>
    <p:extLst>
      <p:ext uri="{BB962C8B-B14F-4D97-AF65-F5344CB8AC3E}">
        <p14:creationId xmlns:p14="http://schemas.microsoft.com/office/powerpoint/2010/main" val="3440505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IPv6 on AWS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84419162"/>
              </p:ext>
            </p:extLst>
          </p:nvPr>
        </p:nvGraphicFramePr>
        <p:xfrm>
          <a:off x="692958" y="1084997"/>
          <a:ext cx="10058400" cy="5486400"/>
        </p:xfrm>
        <a:graphic>
          <a:graphicData uri="http://schemas.openxmlformats.org/drawingml/2006/table">
            <a:tbl>
              <a:tblPr/>
              <a:tblGrid>
                <a:gridCol w="10058400">
                  <a:extLst>
                    <a:ext uri="{9D8B030D-6E8A-4147-A177-3AD203B41FA5}">
                      <a16:colId xmlns:a16="http://schemas.microsoft.com/office/drawing/2014/main" val="20000"/>
                    </a:ext>
                  </a:extLst>
                </a:gridCol>
              </a:tblGrid>
              <a:tr h="5228705">
                <a:tc>
                  <a:txBody>
                    <a:bodyPr/>
                    <a:lstStyle/>
                    <a:p>
                      <a:pPr algn="l" fontAlgn="ctr"/>
                      <a:r>
                        <a:rPr lang="en-US" sz="2400" b="1" dirty="0">
                          <a:solidFill>
                            <a:srgbClr val="0070C0"/>
                          </a:solidFill>
                          <a:effectLst/>
                        </a:rPr>
                        <a:t>Example --  </a:t>
                      </a:r>
                      <a:r>
                        <a:rPr lang="en-US" sz="2400" b="1" dirty="0">
                          <a:solidFill>
                            <a:srgbClr val="FF0000"/>
                          </a:solidFill>
                          <a:effectLst/>
                        </a:rPr>
                        <a:t>2600:1f18:60e1:d3 </a:t>
                      </a:r>
                      <a:r>
                        <a:rPr lang="en-US" sz="2400" b="1" dirty="0">
                          <a:effectLst/>
                        </a:rPr>
                        <a:t>00</a:t>
                      </a:r>
                      <a:r>
                        <a:rPr lang="en-US" sz="2400" dirty="0">
                          <a:effectLst/>
                        </a:rPr>
                        <a:t>::/56 – VPC CIDR Ipv6 Public</a:t>
                      </a:r>
                    </a:p>
                    <a:p>
                      <a:pPr algn="l" fontAlgn="ctr"/>
                      <a:r>
                        <a:rPr lang="en-US" sz="2400" dirty="0">
                          <a:effectLst/>
                        </a:rPr>
                        <a:t>/56 is Network and Host Bits are –&gt; 128 -56 = 72 bits , means</a:t>
                      </a:r>
                      <a:r>
                        <a:rPr lang="en-US" sz="2400" baseline="0" dirty="0">
                          <a:effectLst/>
                        </a:rPr>
                        <a:t> 2^72 number of HOSTs can be created in this network.</a:t>
                      </a:r>
                      <a:endParaRPr lang="en-US" sz="2400" dirty="0">
                        <a:effectLst/>
                      </a:endParaRPr>
                    </a:p>
                    <a:p>
                      <a:pPr algn="l" fontAlgn="ctr"/>
                      <a:endParaRPr lang="en-US" sz="2400" dirty="0">
                        <a:effectLst/>
                      </a:endParaRPr>
                    </a:p>
                    <a:p>
                      <a:pPr algn="l" fontAlgn="ctr"/>
                      <a:r>
                        <a:rPr lang="en-US" sz="2400" dirty="0">
                          <a:effectLst/>
                        </a:rPr>
                        <a:t>For</a:t>
                      </a:r>
                      <a:r>
                        <a:rPr lang="en-US" sz="2400" baseline="0" dirty="0">
                          <a:effectLst/>
                        </a:rPr>
                        <a:t> every Subnet in the VPC</a:t>
                      </a:r>
                    </a:p>
                    <a:p>
                      <a:pPr algn="l" fontAlgn="ctr"/>
                      <a:endParaRPr lang="en-US" sz="2400" baseline="0" dirty="0">
                        <a:effectLst/>
                      </a:endParaRPr>
                    </a:p>
                    <a:p>
                      <a:pPr algn="l" fontAlgn="ctr"/>
                      <a:r>
                        <a:rPr lang="en-US" sz="2400" b="1" dirty="0">
                          <a:solidFill>
                            <a:srgbClr val="FF0000"/>
                          </a:solidFill>
                          <a:effectLst/>
                        </a:rPr>
                        <a:t>2600:1f18:60e1:d3</a:t>
                      </a:r>
                      <a:r>
                        <a:rPr lang="en-US" sz="2400" b="1" dirty="0">
                          <a:solidFill>
                            <a:schemeClr val="tx1"/>
                          </a:solidFill>
                          <a:effectLst/>
                        </a:rPr>
                        <a:t>00000000</a:t>
                      </a:r>
                      <a:r>
                        <a:rPr lang="en-US" sz="2400" dirty="0">
                          <a:effectLst/>
                        </a:rPr>
                        <a:t>::/64 – First Subnet for IPV6</a:t>
                      </a:r>
                    </a:p>
                    <a:p>
                      <a:pPr algn="l" fontAlgn="ctr"/>
                      <a:endParaRPr lang="en-US" sz="2400" dirty="0">
                        <a:effectLst/>
                      </a:endParaRPr>
                    </a:p>
                    <a:p>
                      <a:pPr algn="l" fontAlgn="ctr"/>
                      <a:r>
                        <a:rPr lang="en-US" sz="2400" b="1" dirty="0">
                          <a:solidFill>
                            <a:srgbClr val="FF0000"/>
                          </a:solidFill>
                          <a:effectLst/>
                        </a:rPr>
                        <a:t>2600:1f18:60e1:d3</a:t>
                      </a:r>
                      <a:r>
                        <a:rPr lang="en-US" sz="2400" b="1" dirty="0">
                          <a:solidFill>
                            <a:schemeClr val="tx1"/>
                          </a:solidFill>
                          <a:effectLst/>
                        </a:rPr>
                        <a:t>00000001</a:t>
                      </a:r>
                      <a:r>
                        <a:rPr lang="en-US" sz="2400" dirty="0">
                          <a:effectLst/>
                        </a:rPr>
                        <a:t>::/64</a:t>
                      </a:r>
                    </a:p>
                    <a:p>
                      <a:pPr algn="l" fontAlgn="ctr"/>
                      <a:r>
                        <a:rPr lang="en-US" sz="2400" b="1" dirty="0">
                          <a:solidFill>
                            <a:srgbClr val="FF0000"/>
                          </a:solidFill>
                          <a:effectLst/>
                        </a:rPr>
                        <a:t>2600:1f18:60e1:d3</a:t>
                      </a:r>
                      <a:r>
                        <a:rPr lang="en-US" sz="2400" b="1" dirty="0">
                          <a:solidFill>
                            <a:schemeClr val="tx1"/>
                          </a:solidFill>
                          <a:effectLst/>
                        </a:rPr>
                        <a:t>00000010</a:t>
                      </a:r>
                      <a:r>
                        <a:rPr lang="en-US" sz="2400" dirty="0">
                          <a:effectLst/>
                        </a:rPr>
                        <a:t>::/64</a:t>
                      </a:r>
                    </a:p>
                    <a:p>
                      <a:pPr algn="l" fontAlgn="ctr"/>
                      <a:endParaRPr lang="en-US" sz="2400" dirty="0">
                        <a:effectLst/>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sz="2400" b="1" dirty="0">
                          <a:solidFill>
                            <a:srgbClr val="FF0000"/>
                          </a:solidFill>
                          <a:effectLst/>
                        </a:rPr>
                        <a:t>2600:1f18:60e1:d3</a:t>
                      </a:r>
                      <a:r>
                        <a:rPr lang="en-US" sz="2400" b="1" dirty="0">
                          <a:solidFill>
                            <a:schemeClr val="tx1"/>
                          </a:solidFill>
                          <a:effectLst/>
                        </a:rPr>
                        <a:t>00000011</a:t>
                      </a:r>
                      <a:r>
                        <a:rPr lang="en-US" sz="2400" dirty="0">
                          <a:effectLst/>
                        </a:rPr>
                        <a:t>::/64</a:t>
                      </a:r>
                    </a:p>
                    <a:p>
                      <a:pPr algn="l" fontAlgn="ctr"/>
                      <a:endParaRPr lang="en-US" sz="2400" dirty="0">
                        <a:effectLst/>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sz="2400" b="1" dirty="0">
                          <a:solidFill>
                            <a:srgbClr val="FF0000"/>
                          </a:solidFill>
                          <a:effectLst/>
                        </a:rPr>
                        <a:t>2600:1f18:60e1:d3</a:t>
                      </a:r>
                      <a:r>
                        <a:rPr lang="en-US" sz="2400" b="1" dirty="0">
                          <a:solidFill>
                            <a:schemeClr val="tx1"/>
                          </a:solidFill>
                          <a:effectLst/>
                        </a:rPr>
                        <a:t>1111 1111</a:t>
                      </a:r>
                      <a:r>
                        <a:rPr lang="en-US" sz="2400" dirty="0">
                          <a:effectLst/>
                        </a:rPr>
                        <a:t>::/64 </a:t>
                      </a:r>
                      <a:r>
                        <a:rPr lang="en-US" sz="2400" dirty="0">
                          <a:effectLst/>
                          <a:sym typeface="Wingdings" panose="05000000000000000000" pitchFamily="2" charset="2"/>
                        </a:rPr>
                        <a:t></a:t>
                      </a:r>
                      <a:r>
                        <a:rPr lang="en-US" sz="2400" dirty="0">
                          <a:effectLst/>
                        </a:rPr>
                        <a:t> </a:t>
                      </a:r>
                      <a:r>
                        <a:rPr lang="en-US" sz="2400" b="1" dirty="0">
                          <a:solidFill>
                            <a:srgbClr val="FF0000"/>
                          </a:solidFill>
                          <a:effectLst/>
                        </a:rPr>
                        <a:t>2600:1f18:60e1:d3</a:t>
                      </a:r>
                      <a:r>
                        <a:rPr lang="en-US" sz="2400" b="1" dirty="0">
                          <a:solidFill>
                            <a:srgbClr val="FFC000"/>
                          </a:solidFill>
                          <a:effectLst/>
                        </a:rPr>
                        <a:t> </a:t>
                      </a:r>
                      <a:r>
                        <a:rPr lang="en-US" sz="2400" b="1" dirty="0">
                          <a:solidFill>
                            <a:schemeClr val="tx1"/>
                          </a:solidFill>
                          <a:effectLst/>
                        </a:rPr>
                        <a:t>FF</a:t>
                      </a:r>
                      <a:r>
                        <a:rPr lang="en-US" sz="2400" dirty="0">
                          <a:effectLst/>
                        </a:rPr>
                        <a:t>::/64 – Last IPv6 Subnetwork</a:t>
                      </a:r>
                      <a:r>
                        <a:rPr lang="en-US" sz="2400" baseline="0" dirty="0">
                          <a:effectLst/>
                        </a:rPr>
                        <a:t> that can be used.</a:t>
                      </a:r>
                      <a:endParaRPr lang="en-US" sz="2400" dirty="0">
                        <a:effectLst/>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94719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6DFD-0E5C-4236-BD95-AE1B89353A39}"/>
              </a:ext>
            </a:extLst>
          </p:cNvPr>
          <p:cNvSpPr>
            <a:spLocks noGrp="1"/>
          </p:cNvSpPr>
          <p:nvPr>
            <p:ph type="title"/>
          </p:nvPr>
        </p:nvSpPr>
        <p:spPr/>
        <p:txBody>
          <a:bodyPr/>
          <a:lstStyle/>
          <a:p>
            <a:r>
              <a:rPr lang="en-IN" b="1" dirty="0"/>
              <a:t>More Reference Links on IPV6</a:t>
            </a:r>
          </a:p>
        </p:txBody>
      </p:sp>
      <p:sp>
        <p:nvSpPr>
          <p:cNvPr id="3" name="Content Placeholder 2">
            <a:extLst>
              <a:ext uri="{FF2B5EF4-FFF2-40B4-BE49-F238E27FC236}">
                <a16:creationId xmlns:a16="http://schemas.microsoft.com/office/drawing/2014/main" id="{5D1E8403-5C68-417B-B70C-01F771DFE912}"/>
              </a:ext>
            </a:extLst>
          </p:cNvPr>
          <p:cNvSpPr>
            <a:spLocks noGrp="1"/>
          </p:cNvSpPr>
          <p:nvPr>
            <p:ph idx="1"/>
          </p:nvPr>
        </p:nvSpPr>
        <p:spPr/>
        <p:txBody>
          <a:bodyPr/>
          <a:lstStyle/>
          <a:p>
            <a:r>
              <a:rPr lang="en-IN" dirty="0">
                <a:hlinkClick r:id="rId2"/>
              </a:rPr>
              <a:t>https://www.mediawiki.org/wiki/Help:Range_blocks/IPv6</a:t>
            </a:r>
            <a:endParaRPr lang="en-IN" dirty="0"/>
          </a:p>
          <a:p>
            <a:endParaRPr lang="en-IN" dirty="0"/>
          </a:p>
          <a:p>
            <a:r>
              <a:rPr lang="en-IN" dirty="0">
                <a:hlinkClick r:id="rId3"/>
              </a:rPr>
              <a:t>https://www.iana.org/assignments/ipv6-address-space/ipv6-address-space.xhtml</a:t>
            </a:r>
            <a:endParaRPr lang="en-IN" dirty="0"/>
          </a:p>
          <a:p>
            <a:endParaRPr lang="en-IN" dirty="0"/>
          </a:p>
        </p:txBody>
      </p:sp>
    </p:spTree>
    <p:extLst>
      <p:ext uri="{BB962C8B-B14F-4D97-AF65-F5344CB8AC3E}">
        <p14:creationId xmlns:p14="http://schemas.microsoft.com/office/powerpoint/2010/main" val="117750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F83E-AAE4-4094-93CC-CD88418AC027}"/>
              </a:ext>
            </a:extLst>
          </p:cNvPr>
          <p:cNvSpPr>
            <a:spLocks noGrp="1"/>
          </p:cNvSpPr>
          <p:nvPr>
            <p:ph type="title"/>
          </p:nvPr>
        </p:nvSpPr>
        <p:spPr/>
        <p:txBody>
          <a:bodyPr/>
          <a:lstStyle/>
          <a:p>
            <a:r>
              <a:rPr lang="en-IN" b="1" dirty="0"/>
              <a:t>Introduction of IPV6</a:t>
            </a:r>
          </a:p>
        </p:txBody>
      </p:sp>
      <p:sp>
        <p:nvSpPr>
          <p:cNvPr id="4" name="Content Placeholder 2">
            <a:extLst>
              <a:ext uri="{FF2B5EF4-FFF2-40B4-BE49-F238E27FC236}">
                <a16:creationId xmlns:a16="http://schemas.microsoft.com/office/drawing/2014/main" id="{9511F044-EE15-423F-9DC6-6E6B9B68B439}"/>
              </a:ext>
            </a:extLst>
          </p:cNvPr>
          <p:cNvSpPr txBox="1">
            <a:spLocks/>
          </p:cNvSpPr>
          <p:nvPr/>
        </p:nvSpPr>
        <p:spPr>
          <a:xfrm>
            <a:off x="692958" y="1342778"/>
            <a:ext cx="10842550" cy="482417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00000"/>
              </a:lnSpc>
              <a:buFont typeface="Arial" panose="020B0604020202020204" pitchFamily="34" charset="0"/>
              <a:buChar char="•"/>
            </a:pPr>
            <a:r>
              <a:rPr lang="en-US" sz="2400" dirty="0"/>
              <a:t>Internet Protocol Version 6(IPv6) is the latest revision of the Internet Protocol, the communication protocol that provides an identification and location system for computers on networks and routes traffic across the internet.</a:t>
            </a:r>
          </a:p>
          <a:p>
            <a:pPr lvl="1">
              <a:buFont typeface="Arial" panose="020B0604020202020204" pitchFamily="34" charset="0"/>
              <a:buChar char="•"/>
            </a:pPr>
            <a:endParaRPr lang="en-US" sz="2800" dirty="0"/>
          </a:p>
          <a:p>
            <a:pPr lvl="1">
              <a:buFont typeface="Arial" panose="020B0604020202020204" pitchFamily="34" charset="0"/>
              <a:buChar char="•"/>
            </a:pPr>
            <a:r>
              <a:rPr lang="en-US" sz="2400" dirty="0"/>
              <a:t>IPv6 was developed by IETF to deal with the long-anticipated problem of IPv4 address exhaustion.</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IPv6 was intended to replace IPv4, which still carries the vast majority of Internet traffic.</a:t>
            </a:r>
          </a:p>
          <a:p>
            <a:pPr lvl="1">
              <a:buFont typeface="Arial" panose="020B0604020202020204" pitchFamily="34" charset="0"/>
              <a:buChar char="•"/>
            </a:pPr>
            <a:r>
              <a:rPr lang="en-US" sz="2400" dirty="0"/>
              <a:t>In contrast to IPv4, which defined an IP address as a 32-bit value, IPv6 addresses have a size of 128 bits. Therefore, IPv6 has a vastly enlarged address space compared to IPv4.</a:t>
            </a:r>
            <a:endParaRPr lang="en-US" sz="22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62150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F993-1C6E-41F6-825A-DC39F6B2BEC2}"/>
              </a:ext>
            </a:extLst>
          </p:cNvPr>
          <p:cNvSpPr>
            <a:spLocks noGrp="1"/>
          </p:cNvSpPr>
          <p:nvPr>
            <p:ph type="title"/>
          </p:nvPr>
        </p:nvSpPr>
        <p:spPr/>
        <p:txBody>
          <a:bodyPr/>
          <a:lstStyle/>
          <a:p>
            <a:r>
              <a:rPr lang="en-IN" b="1" dirty="0"/>
              <a:t>Features of IPV6</a:t>
            </a:r>
          </a:p>
        </p:txBody>
      </p:sp>
      <p:sp>
        <p:nvSpPr>
          <p:cNvPr id="4" name="Content Placeholder 2">
            <a:extLst>
              <a:ext uri="{FF2B5EF4-FFF2-40B4-BE49-F238E27FC236}">
                <a16:creationId xmlns:a16="http://schemas.microsoft.com/office/drawing/2014/main" id="{3A511108-1AD3-4919-9E28-F2D103D0BFEF}"/>
              </a:ext>
            </a:extLst>
          </p:cNvPr>
          <p:cNvSpPr txBox="1">
            <a:spLocks/>
          </p:cNvSpPr>
          <p:nvPr/>
        </p:nvSpPr>
        <p:spPr>
          <a:xfrm>
            <a:off x="692958" y="1342778"/>
            <a:ext cx="10842550" cy="482417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00000"/>
              </a:lnSpc>
              <a:buFont typeface="Arial" panose="020B0604020202020204" pitchFamily="34" charset="0"/>
              <a:buChar char="•"/>
            </a:pPr>
            <a:r>
              <a:rPr lang="en-US" sz="2400" dirty="0"/>
              <a:t>New Header Format </a:t>
            </a:r>
          </a:p>
          <a:p>
            <a:pPr lvl="1">
              <a:lnSpc>
                <a:spcPct val="100000"/>
              </a:lnSpc>
              <a:buFont typeface="Arial" panose="020B0604020202020204" pitchFamily="34" charset="0"/>
              <a:buChar char="•"/>
            </a:pPr>
            <a:r>
              <a:rPr lang="en-US" sz="2400" dirty="0"/>
              <a:t>Large Address Space </a:t>
            </a:r>
          </a:p>
          <a:p>
            <a:pPr lvl="1">
              <a:lnSpc>
                <a:spcPct val="100000"/>
              </a:lnSpc>
              <a:buFont typeface="Arial" panose="020B0604020202020204" pitchFamily="34" charset="0"/>
              <a:buChar char="•"/>
            </a:pPr>
            <a:r>
              <a:rPr lang="en-US" sz="2400" dirty="0"/>
              <a:t>Efficient and Hierarchical addressing and routing infrastructure </a:t>
            </a:r>
          </a:p>
          <a:p>
            <a:pPr lvl="1">
              <a:lnSpc>
                <a:spcPct val="100000"/>
              </a:lnSpc>
              <a:buFont typeface="Arial" panose="020B0604020202020204" pitchFamily="34" charset="0"/>
              <a:buChar char="•"/>
            </a:pPr>
            <a:r>
              <a:rPr lang="en-US" sz="2400" dirty="0"/>
              <a:t>Stateless and stateful address configuration </a:t>
            </a:r>
          </a:p>
          <a:p>
            <a:pPr lvl="1">
              <a:lnSpc>
                <a:spcPct val="100000"/>
              </a:lnSpc>
              <a:buFont typeface="Arial" panose="020B0604020202020204" pitchFamily="34" charset="0"/>
              <a:buChar char="•"/>
            </a:pPr>
            <a:r>
              <a:rPr lang="en-US" sz="2400" dirty="0"/>
              <a:t>Built-in Security </a:t>
            </a:r>
          </a:p>
          <a:p>
            <a:pPr lvl="1">
              <a:lnSpc>
                <a:spcPct val="100000"/>
              </a:lnSpc>
              <a:buFont typeface="Arial" panose="020B0604020202020204" pitchFamily="34" charset="0"/>
              <a:buChar char="•"/>
            </a:pPr>
            <a:r>
              <a:rPr lang="en-US" sz="2400" dirty="0"/>
              <a:t>Better support for Quality of Service </a:t>
            </a:r>
          </a:p>
          <a:p>
            <a:pPr lvl="1">
              <a:lnSpc>
                <a:spcPct val="100000"/>
              </a:lnSpc>
              <a:buFont typeface="Arial" panose="020B0604020202020204" pitchFamily="34" charset="0"/>
              <a:buChar char="•"/>
            </a:pPr>
            <a:r>
              <a:rPr lang="en-US" sz="2400" dirty="0"/>
              <a:t>New support for neighboring node interaction </a:t>
            </a:r>
          </a:p>
          <a:p>
            <a:pPr lvl="1">
              <a:lnSpc>
                <a:spcPct val="100000"/>
              </a:lnSpc>
              <a:buFont typeface="Arial" panose="020B0604020202020204" pitchFamily="34" charset="0"/>
              <a:buChar char="•"/>
            </a:pPr>
            <a:r>
              <a:rPr lang="en-US" sz="2400" dirty="0"/>
              <a:t>Extensibility</a:t>
            </a:r>
            <a:endParaRPr lang="en-US" sz="2800" dirty="0"/>
          </a:p>
        </p:txBody>
      </p:sp>
    </p:spTree>
    <p:extLst>
      <p:ext uri="{BB962C8B-B14F-4D97-AF65-F5344CB8AC3E}">
        <p14:creationId xmlns:p14="http://schemas.microsoft.com/office/powerpoint/2010/main" val="67363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F61B-7E47-45FA-B925-3FDCE36E003C}"/>
              </a:ext>
            </a:extLst>
          </p:cNvPr>
          <p:cNvSpPr>
            <a:spLocks noGrp="1"/>
          </p:cNvSpPr>
          <p:nvPr>
            <p:ph type="title"/>
          </p:nvPr>
        </p:nvSpPr>
        <p:spPr/>
        <p:txBody>
          <a:bodyPr/>
          <a:lstStyle/>
          <a:p>
            <a:r>
              <a:rPr lang="en-IN" b="1" dirty="0"/>
              <a:t>IPV6 Addressing</a:t>
            </a:r>
          </a:p>
        </p:txBody>
      </p:sp>
      <p:sp>
        <p:nvSpPr>
          <p:cNvPr id="3" name="Content Placeholder 2">
            <a:extLst>
              <a:ext uri="{FF2B5EF4-FFF2-40B4-BE49-F238E27FC236}">
                <a16:creationId xmlns:a16="http://schemas.microsoft.com/office/drawing/2014/main" id="{C5C9326D-AD24-4F4A-B891-4859EBB4D210}"/>
              </a:ext>
            </a:extLst>
          </p:cNvPr>
          <p:cNvSpPr>
            <a:spLocks noGrp="1"/>
          </p:cNvSpPr>
          <p:nvPr>
            <p:ph idx="1"/>
          </p:nvPr>
        </p:nvSpPr>
        <p:spPr/>
        <p:txBody>
          <a:bodyPr>
            <a:normAutofit/>
          </a:bodyPr>
          <a:lstStyle/>
          <a:p>
            <a:r>
              <a:rPr lang="en-US" sz="3200" dirty="0"/>
              <a:t>The number of possible address in IPv6 is 2^128(3.4*10^38) addresses.</a:t>
            </a:r>
          </a:p>
          <a:p>
            <a:r>
              <a:rPr lang="en-US" sz="3200" dirty="0"/>
              <a:t>340,282,366,920,938,463,463,374,607,431,768,211,456 to be exact. </a:t>
            </a:r>
          </a:p>
          <a:p>
            <a:r>
              <a:rPr lang="en-US" sz="3200" dirty="0"/>
              <a:t>Such a large amount of available IP addresses ensure that we will never again run out of IP addresses. </a:t>
            </a:r>
            <a:endParaRPr lang="en-IN" sz="3200" dirty="0"/>
          </a:p>
        </p:txBody>
      </p:sp>
    </p:spTree>
    <p:extLst>
      <p:ext uri="{BB962C8B-B14F-4D97-AF65-F5344CB8AC3E}">
        <p14:creationId xmlns:p14="http://schemas.microsoft.com/office/powerpoint/2010/main" val="125664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B522-068F-4863-8944-0FF1810FBBA8}"/>
              </a:ext>
            </a:extLst>
          </p:cNvPr>
          <p:cNvSpPr>
            <a:spLocks noGrp="1"/>
          </p:cNvSpPr>
          <p:nvPr>
            <p:ph type="title"/>
          </p:nvPr>
        </p:nvSpPr>
        <p:spPr/>
        <p:txBody>
          <a:bodyPr/>
          <a:lstStyle/>
          <a:p>
            <a:r>
              <a:rPr lang="en-IN" b="1" dirty="0"/>
              <a:t>IPV6 Addressing</a:t>
            </a:r>
            <a:endParaRPr lang="en-IN" dirty="0"/>
          </a:p>
        </p:txBody>
      </p:sp>
      <p:sp>
        <p:nvSpPr>
          <p:cNvPr id="4" name="Content Placeholder 2">
            <a:extLst>
              <a:ext uri="{FF2B5EF4-FFF2-40B4-BE49-F238E27FC236}">
                <a16:creationId xmlns:a16="http://schemas.microsoft.com/office/drawing/2014/main" id="{FF3CC91F-11C0-456C-8E7E-D212686C9026}"/>
              </a:ext>
            </a:extLst>
          </p:cNvPr>
          <p:cNvSpPr txBox="1">
            <a:spLocks/>
          </p:cNvSpPr>
          <p:nvPr/>
        </p:nvSpPr>
        <p:spPr>
          <a:xfrm>
            <a:off x="692958" y="1342778"/>
            <a:ext cx="10842550" cy="482417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00000"/>
              </a:lnSpc>
              <a:buFont typeface="Arial" panose="020B0604020202020204" pitchFamily="34" charset="0"/>
              <a:buChar char="•"/>
            </a:pPr>
            <a:r>
              <a:rPr lang="en-US" sz="2400" dirty="0"/>
              <a:t>The IPv6 address size is 128-bit which is represented in hexadecimals. </a:t>
            </a:r>
          </a:p>
          <a:p>
            <a:pPr lvl="1">
              <a:lnSpc>
                <a:spcPct val="100000"/>
              </a:lnSpc>
              <a:buFont typeface="Arial" panose="020B0604020202020204" pitchFamily="34" charset="0"/>
              <a:buChar char="•"/>
            </a:pPr>
            <a:r>
              <a:rPr lang="en-US" sz="2400" dirty="0"/>
              <a:t>The 128-bit address is divided into 16-bits, and each 16-bit block is converted into 4- digit hexadecimal number and separated by colons. This type o f representation is called colon hexadecimal. </a:t>
            </a:r>
          </a:p>
          <a:p>
            <a:pPr lvl="1">
              <a:lnSpc>
                <a:spcPct val="100000"/>
              </a:lnSpc>
              <a:buFont typeface="Arial" panose="020B0604020202020204" pitchFamily="34" charset="0"/>
              <a:buChar char="•"/>
            </a:pPr>
            <a:r>
              <a:rPr lang="en-IN" sz="2800" dirty="0"/>
              <a:t>The format o f IPv6 address is </a:t>
            </a:r>
          </a:p>
          <a:p>
            <a:pPr marL="201168" lvl="1" indent="0">
              <a:lnSpc>
                <a:spcPct val="100000"/>
              </a:lnSpc>
              <a:buNone/>
            </a:pPr>
            <a:r>
              <a:rPr lang="en-IN" sz="2800" b="1" dirty="0" err="1"/>
              <a:t>xxxx</a:t>
            </a:r>
            <a:r>
              <a:rPr lang="en-IN" sz="2800" dirty="0"/>
              <a:t>: </a:t>
            </a:r>
            <a:r>
              <a:rPr lang="en-IN" sz="2800" dirty="0" err="1"/>
              <a:t>xxxx</a:t>
            </a:r>
            <a:r>
              <a:rPr lang="en-IN" sz="2800" dirty="0"/>
              <a:t>: </a:t>
            </a:r>
            <a:r>
              <a:rPr lang="en-IN" sz="2800" dirty="0" err="1"/>
              <a:t>xxxx</a:t>
            </a:r>
            <a:r>
              <a:rPr lang="en-IN" sz="2800" dirty="0"/>
              <a:t>: </a:t>
            </a:r>
            <a:r>
              <a:rPr lang="en-IN" sz="2800" dirty="0" err="1"/>
              <a:t>xxxx</a:t>
            </a:r>
            <a:r>
              <a:rPr lang="en-IN" sz="2800" dirty="0"/>
              <a:t>: </a:t>
            </a:r>
            <a:r>
              <a:rPr lang="en-IN" sz="2800" dirty="0" err="1"/>
              <a:t>xxxx</a:t>
            </a:r>
            <a:r>
              <a:rPr lang="en-IN" sz="2800" dirty="0"/>
              <a:t>: </a:t>
            </a:r>
            <a:r>
              <a:rPr lang="en-IN" sz="2800" dirty="0" err="1"/>
              <a:t>xxxx</a:t>
            </a:r>
            <a:r>
              <a:rPr lang="en-IN" sz="2800" dirty="0"/>
              <a:t>: </a:t>
            </a:r>
            <a:r>
              <a:rPr lang="en-IN" sz="2800" dirty="0" err="1"/>
              <a:t>xxxx</a:t>
            </a:r>
            <a:r>
              <a:rPr lang="en-IN" sz="2800" dirty="0"/>
              <a:t>: </a:t>
            </a:r>
            <a:r>
              <a:rPr lang="en-IN" sz="2800" dirty="0" err="1"/>
              <a:t>xxxx</a:t>
            </a:r>
            <a:r>
              <a:rPr lang="en-IN" sz="2800" dirty="0"/>
              <a:t> </a:t>
            </a:r>
          </a:p>
          <a:p>
            <a:pPr marL="201168" lvl="1" indent="0">
              <a:lnSpc>
                <a:spcPct val="100000"/>
              </a:lnSpc>
              <a:buNone/>
            </a:pPr>
            <a:r>
              <a:rPr lang="en-IN" sz="2800" dirty="0"/>
              <a:t>where each </a:t>
            </a:r>
            <a:r>
              <a:rPr lang="en-IN" sz="2800" b="1" dirty="0">
                <a:solidFill>
                  <a:srgbClr val="FF0000"/>
                </a:solidFill>
              </a:rPr>
              <a:t>X</a:t>
            </a:r>
            <a:r>
              <a:rPr lang="en-IN" sz="2800" dirty="0"/>
              <a:t> is a hexadecimal representing </a:t>
            </a:r>
            <a:r>
              <a:rPr lang="en-IN" sz="2800" b="1" dirty="0">
                <a:solidFill>
                  <a:srgbClr val="FF0000"/>
                </a:solidFill>
              </a:rPr>
              <a:t>4</a:t>
            </a:r>
            <a:r>
              <a:rPr lang="en-IN" sz="2800" dirty="0">
                <a:solidFill>
                  <a:srgbClr val="FF0000"/>
                </a:solidFill>
              </a:rPr>
              <a:t> </a:t>
            </a:r>
            <a:r>
              <a:rPr lang="en-IN" sz="2800" b="1" dirty="0">
                <a:solidFill>
                  <a:srgbClr val="FF0000"/>
                </a:solidFill>
              </a:rPr>
              <a:t>bits</a:t>
            </a:r>
            <a:r>
              <a:rPr lang="en-IN" sz="2800" dirty="0">
                <a:solidFill>
                  <a:srgbClr val="FF0000"/>
                </a:solidFill>
              </a:rPr>
              <a:t> or a nibble</a:t>
            </a:r>
            <a:r>
              <a:rPr lang="en-IN" sz="2800" dirty="0"/>
              <a:t>.</a:t>
            </a:r>
          </a:p>
          <a:p>
            <a:pPr lvl="1">
              <a:lnSpc>
                <a:spcPct val="100000"/>
              </a:lnSpc>
              <a:buFont typeface="Arial" panose="020B0604020202020204" pitchFamily="34" charset="0"/>
              <a:buChar char="•"/>
            </a:pPr>
            <a:r>
              <a:rPr lang="en-US" sz="2800" dirty="0"/>
              <a:t>IPv6 address range from </a:t>
            </a:r>
          </a:p>
          <a:p>
            <a:pPr lvl="1">
              <a:lnSpc>
                <a:spcPct val="100000"/>
              </a:lnSpc>
              <a:buFont typeface="Arial" panose="020B0604020202020204" pitchFamily="34" charset="0"/>
              <a:buChar char="•"/>
            </a:pPr>
            <a:r>
              <a:rPr lang="en-US" sz="2800" dirty="0"/>
              <a:t>0000:0000:0000:0000:0000:0000:0000:0000 to 					</a:t>
            </a:r>
            <a:r>
              <a:rPr lang="en-US" sz="2800" dirty="0" err="1"/>
              <a:t>ffff</a:t>
            </a:r>
            <a:r>
              <a:rPr lang="en-US" sz="2800" dirty="0"/>
              <a:t>: </a:t>
            </a:r>
            <a:r>
              <a:rPr lang="en-US" sz="2800" dirty="0" err="1"/>
              <a:t>ffff</a:t>
            </a:r>
            <a:r>
              <a:rPr lang="en-US" sz="2800" dirty="0"/>
              <a:t>: </a:t>
            </a:r>
            <a:r>
              <a:rPr lang="en-US" sz="2800" dirty="0" err="1"/>
              <a:t>ffff</a:t>
            </a:r>
            <a:r>
              <a:rPr lang="en-US" sz="2800" dirty="0"/>
              <a:t>: </a:t>
            </a:r>
            <a:r>
              <a:rPr lang="en-US" sz="2800" dirty="0" err="1"/>
              <a:t>ffff</a:t>
            </a:r>
            <a:r>
              <a:rPr lang="en-US" sz="2800" dirty="0"/>
              <a:t>: </a:t>
            </a:r>
            <a:r>
              <a:rPr lang="en-US" sz="2800" dirty="0" err="1"/>
              <a:t>ffff</a:t>
            </a:r>
            <a:r>
              <a:rPr lang="en-US" sz="2800" dirty="0"/>
              <a:t>: </a:t>
            </a:r>
            <a:r>
              <a:rPr lang="en-US" sz="2800" dirty="0" err="1"/>
              <a:t>ffff</a:t>
            </a:r>
            <a:r>
              <a:rPr lang="en-US" sz="2800" dirty="0"/>
              <a:t>: </a:t>
            </a:r>
            <a:r>
              <a:rPr lang="en-US" sz="2800" dirty="0" err="1"/>
              <a:t>ffff</a:t>
            </a:r>
            <a:r>
              <a:rPr lang="en-US" sz="2800" dirty="0"/>
              <a:t>: </a:t>
            </a:r>
            <a:r>
              <a:rPr lang="en-US" sz="2800" dirty="0" err="1"/>
              <a:t>ffff</a:t>
            </a:r>
            <a:r>
              <a:rPr lang="en-US" sz="2800" dirty="0"/>
              <a:t>.</a:t>
            </a:r>
          </a:p>
        </p:txBody>
      </p:sp>
    </p:spTree>
    <p:extLst>
      <p:ext uri="{BB962C8B-B14F-4D97-AF65-F5344CB8AC3E}">
        <p14:creationId xmlns:p14="http://schemas.microsoft.com/office/powerpoint/2010/main" val="252641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IPV6 Addressing</a:t>
            </a:r>
            <a:endParaRPr lang="en-US" b="1" dirty="0"/>
          </a:p>
        </p:txBody>
      </p:sp>
      <p:sp>
        <p:nvSpPr>
          <p:cNvPr id="3" name="Content Placeholder 2"/>
          <p:cNvSpPr>
            <a:spLocks noGrp="1"/>
          </p:cNvSpPr>
          <p:nvPr>
            <p:ph idx="1"/>
          </p:nvPr>
        </p:nvSpPr>
        <p:spPr>
          <a:xfrm>
            <a:off x="692958" y="1397117"/>
            <a:ext cx="7042372" cy="4946017"/>
          </a:xfrm>
        </p:spPr>
        <p:txBody>
          <a:bodyPr>
            <a:normAutofit/>
          </a:bodyPr>
          <a:lstStyle/>
          <a:p>
            <a:r>
              <a:rPr lang="en-US" dirty="0"/>
              <a:t>IPV6 is an 128 Bit Address</a:t>
            </a:r>
          </a:p>
          <a:p>
            <a:r>
              <a:rPr lang="en-US" dirty="0"/>
              <a:t>Its an HEXA Decimal Values.</a:t>
            </a:r>
          </a:p>
          <a:p>
            <a:r>
              <a:rPr lang="en-US" b="1" dirty="0"/>
              <a:t>2600</a:t>
            </a:r>
            <a:r>
              <a:rPr lang="en-US" dirty="0"/>
              <a:t>:ABCD:EF01:0000:0000:ABCD:EF01:2345 </a:t>
            </a:r>
            <a:r>
              <a:rPr lang="en-US" dirty="0">
                <a:sym typeface="Wingdings" panose="05000000000000000000" pitchFamily="2" charset="2"/>
              </a:rPr>
              <a:t></a:t>
            </a:r>
            <a:r>
              <a:rPr lang="en-US" dirty="0"/>
              <a:t> IPv6 Example. </a:t>
            </a:r>
          </a:p>
          <a:p>
            <a:r>
              <a:rPr lang="en-US" dirty="0"/>
              <a:t>Each digit is an HEXA Decimal number. And has “4” bits.</a:t>
            </a:r>
          </a:p>
          <a:p>
            <a:r>
              <a:rPr lang="en-US" b="1" dirty="0">
                <a:solidFill>
                  <a:srgbClr val="FF0000"/>
                </a:solidFill>
              </a:rPr>
              <a:t>2600</a:t>
            </a:r>
            <a:r>
              <a:rPr lang="en-US" dirty="0"/>
              <a:t> representing in Binary </a:t>
            </a:r>
            <a:r>
              <a:rPr lang="en-US" dirty="0">
                <a:sym typeface="Wingdings" panose="05000000000000000000" pitchFamily="2" charset="2"/>
              </a:rPr>
              <a:t> 0010 0110 0000 0000 </a:t>
            </a:r>
          </a:p>
          <a:p>
            <a:endParaRPr lang="en-US" dirty="0">
              <a:sym typeface="Wingdings" panose="05000000000000000000" pitchFamily="2" charset="2"/>
            </a:endParaRPr>
          </a:p>
          <a:p>
            <a:r>
              <a:rPr lang="en-US" dirty="0">
                <a:sym typeface="Wingdings" panose="05000000000000000000" pitchFamily="2" charset="2"/>
              </a:rPr>
              <a:t>Points.</a:t>
            </a:r>
          </a:p>
          <a:p>
            <a:pPr>
              <a:buFont typeface="Wingdings" panose="05000000000000000000" pitchFamily="2" charset="2"/>
              <a:buChar char="Ø"/>
            </a:pPr>
            <a:r>
              <a:rPr lang="en-US" dirty="0"/>
              <a:t> If the Address is starting with “</a:t>
            </a:r>
            <a:r>
              <a:rPr lang="en-US" b="1" dirty="0"/>
              <a:t>2</a:t>
            </a:r>
            <a:r>
              <a:rPr lang="en-US" dirty="0"/>
              <a:t>” then its an public IPV6 address.</a:t>
            </a:r>
          </a:p>
          <a:p>
            <a:pPr>
              <a:buFont typeface="Wingdings" panose="05000000000000000000" pitchFamily="2" charset="2"/>
              <a:buChar char="Ø"/>
            </a:pPr>
            <a:r>
              <a:rPr lang="en-US" dirty="0"/>
              <a:t> If the Address is starting with “</a:t>
            </a:r>
            <a:r>
              <a:rPr lang="en-US" b="1" dirty="0"/>
              <a:t>FE80</a:t>
            </a:r>
            <a:r>
              <a:rPr lang="en-US" dirty="0"/>
              <a:t>” then its an LINK-Local IPV6 address</a:t>
            </a:r>
          </a:p>
          <a:p>
            <a:endParaRPr lang="en-US" dirty="0"/>
          </a:p>
        </p:txBody>
      </p:sp>
      <p:sp>
        <p:nvSpPr>
          <p:cNvPr id="4" name="Content Placeholder 2"/>
          <p:cNvSpPr txBox="1">
            <a:spLocks/>
          </p:cNvSpPr>
          <p:nvPr/>
        </p:nvSpPr>
        <p:spPr>
          <a:xfrm>
            <a:off x="7822806" y="574194"/>
            <a:ext cx="2812242" cy="586779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t>HexaDecimal</a:t>
            </a:r>
            <a:r>
              <a:rPr lang="en-US" dirty="0"/>
              <a:t>  -- Binary</a:t>
            </a:r>
          </a:p>
          <a:p>
            <a:r>
              <a:rPr lang="en-US" dirty="0"/>
              <a:t> 0  	  -- 0000</a:t>
            </a:r>
          </a:p>
          <a:p>
            <a:r>
              <a:rPr lang="en-US" dirty="0"/>
              <a:t> 1  	  -- 0001</a:t>
            </a:r>
          </a:p>
          <a:p>
            <a:r>
              <a:rPr lang="en-US" dirty="0"/>
              <a:t> 2  	  -- 0010</a:t>
            </a:r>
          </a:p>
          <a:p>
            <a:r>
              <a:rPr lang="en-US" dirty="0"/>
              <a:t> 3  	  -- 0011</a:t>
            </a:r>
          </a:p>
          <a:p>
            <a:r>
              <a:rPr lang="en-US" dirty="0"/>
              <a:t>.</a:t>
            </a:r>
          </a:p>
          <a:p>
            <a:r>
              <a:rPr lang="en-US" dirty="0"/>
              <a:t>.</a:t>
            </a:r>
          </a:p>
          <a:p>
            <a:r>
              <a:rPr lang="en-US" dirty="0"/>
              <a:t>9 	-- 1001</a:t>
            </a:r>
          </a:p>
          <a:p>
            <a:r>
              <a:rPr lang="en-US" dirty="0"/>
              <a:t>A 	-- 1010</a:t>
            </a:r>
          </a:p>
          <a:p>
            <a:r>
              <a:rPr lang="en-US" dirty="0"/>
              <a:t>B	-- 1011</a:t>
            </a:r>
          </a:p>
          <a:p>
            <a:r>
              <a:rPr lang="en-US" dirty="0"/>
              <a:t>C	-- 1100</a:t>
            </a:r>
          </a:p>
          <a:p>
            <a:r>
              <a:rPr lang="en-US" dirty="0"/>
              <a:t>.</a:t>
            </a:r>
          </a:p>
          <a:p>
            <a:r>
              <a:rPr lang="en-US" dirty="0"/>
              <a:t>F	-- 1111</a:t>
            </a:r>
          </a:p>
          <a:p>
            <a:endParaRPr lang="en-US" dirty="0"/>
          </a:p>
          <a:p>
            <a:endParaRPr lang="en-US" dirty="0"/>
          </a:p>
          <a:p>
            <a:endParaRPr lang="en-US" dirty="0"/>
          </a:p>
        </p:txBody>
      </p:sp>
      <p:sp>
        <p:nvSpPr>
          <p:cNvPr id="5" name="Rectangle 4"/>
          <p:cNvSpPr/>
          <p:nvPr/>
        </p:nvSpPr>
        <p:spPr>
          <a:xfrm>
            <a:off x="7825563" y="563526"/>
            <a:ext cx="3221665" cy="576284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3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E1C6-D3CF-4A43-98CD-B9E9CF6B6F0D}"/>
              </a:ext>
            </a:extLst>
          </p:cNvPr>
          <p:cNvSpPr>
            <a:spLocks noGrp="1"/>
          </p:cNvSpPr>
          <p:nvPr>
            <p:ph type="title"/>
          </p:nvPr>
        </p:nvSpPr>
        <p:spPr/>
        <p:txBody>
          <a:bodyPr/>
          <a:lstStyle/>
          <a:p>
            <a:r>
              <a:rPr lang="en-IN" b="1" dirty="0"/>
              <a:t>IPV6 Addressing</a:t>
            </a:r>
            <a:endParaRPr lang="en-IN" dirty="0"/>
          </a:p>
        </p:txBody>
      </p:sp>
      <p:sp>
        <p:nvSpPr>
          <p:cNvPr id="3" name="Content Placeholder 2">
            <a:extLst>
              <a:ext uri="{FF2B5EF4-FFF2-40B4-BE49-F238E27FC236}">
                <a16:creationId xmlns:a16="http://schemas.microsoft.com/office/drawing/2014/main" id="{A51A8BDC-DB68-4344-AD7F-FDFBAB4539D6}"/>
              </a:ext>
            </a:extLst>
          </p:cNvPr>
          <p:cNvSpPr>
            <a:spLocks noGrp="1"/>
          </p:cNvSpPr>
          <p:nvPr>
            <p:ph idx="1"/>
          </p:nvPr>
        </p:nvSpPr>
        <p:spPr/>
        <p:txBody>
          <a:bodyPr>
            <a:normAutofit fontScale="92500" lnSpcReduction="10000"/>
          </a:bodyPr>
          <a:lstStyle/>
          <a:p>
            <a:r>
              <a:rPr lang="en-US" sz="2800" dirty="0"/>
              <a:t>IPv6 address can be simplified by following two methods :</a:t>
            </a:r>
          </a:p>
          <a:p>
            <a:pPr>
              <a:buFont typeface="Wingdings" panose="05000000000000000000" pitchFamily="2" charset="2"/>
              <a:buChar char="Ø"/>
            </a:pPr>
            <a:r>
              <a:rPr lang="en-US" sz="2800" b="1" dirty="0"/>
              <a:t>Omit Leading Zeros </a:t>
            </a:r>
          </a:p>
          <a:p>
            <a:r>
              <a:rPr lang="en-US" sz="2800" dirty="0"/>
              <a:t>For Example, 4FDE:0000:0000:0002:0022:F376:FF3B:AC99 </a:t>
            </a:r>
          </a:p>
          <a:p>
            <a:r>
              <a:rPr lang="en-US" sz="2800" dirty="0"/>
              <a:t>may be written as 4FDE:</a:t>
            </a:r>
            <a:r>
              <a:rPr lang="en-US" sz="2800" dirty="0">
                <a:solidFill>
                  <a:srgbClr val="FF0000"/>
                </a:solidFill>
              </a:rPr>
              <a:t>0:0</a:t>
            </a:r>
            <a:r>
              <a:rPr lang="en-US" sz="2800" dirty="0"/>
              <a:t>:2:22:F376:FF3B:AC99. </a:t>
            </a:r>
          </a:p>
          <a:p>
            <a:endParaRPr lang="en-US" sz="2800" dirty="0"/>
          </a:p>
          <a:p>
            <a:r>
              <a:rPr lang="en-US" sz="2800" dirty="0"/>
              <a:t>Eg2 -- 4FDE:0000:0000:0002:0022:F376:0000:AC99</a:t>
            </a:r>
          </a:p>
          <a:p>
            <a:r>
              <a:rPr lang="en-US" sz="2800" dirty="0"/>
              <a:t>4FDE:</a:t>
            </a:r>
            <a:r>
              <a:rPr lang="en-US" sz="2800" dirty="0">
                <a:solidFill>
                  <a:srgbClr val="FF0000"/>
                </a:solidFill>
              </a:rPr>
              <a:t>0:0</a:t>
            </a:r>
            <a:r>
              <a:rPr lang="en-US" sz="2800" dirty="0"/>
              <a:t>:2:22:F376:</a:t>
            </a:r>
            <a:r>
              <a:rPr lang="en-US" sz="2800" dirty="0">
                <a:solidFill>
                  <a:srgbClr val="FF0000"/>
                </a:solidFill>
              </a:rPr>
              <a:t>0</a:t>
            </a:r>
            <a:r>
              <a:rPr lang="en-US" sz="2800" dirty="0"/>
              <a:t>:AC99. </a:t>
            </a:r>
          </a:p>
          <a:p>
            <a:r>
              <a:rPr lang="en-US" sz="2800" dirty="0"/>
              <a:t> </a:t>
            </a:r>
          </a:p>
        </p:txBody>
      </p:sp>
    </p:spTree>
    <p:extLst>
      <p:ext uri="{BB962C8B-B14F-4D97-AF65-F5344CB8AC3E}">
        <p14:creationId xmlns:p14="http://schemas.microsoft.com/office/powerpoint/2010/main" val="375011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E1C6-D3CF-4A43-98CD-B9E9CF6B6F0D}"/>
              </a:ext>
            </a:extLst>
          </p:cNvPr>
          <p:cNvSpPr>
            <a:spLocks noGrp="1"/>
          </p:cNvSpPr>
          <p:nvPr>
            <p:ph type="title"/>
          </p:nvPr>
        </p:nvSpPr>
        <p:spPr/>
        <p:txBody>
          <a:bodyPr/>
          <a:lstStyle/>
          <a:p>
            <a:r>
              <a:rPr lang="en-IN" b="1" dirty="0"/>
              <a:t>IPV6 Addressing</a:t>
            </a:r>
            <a:endParaRPr lang="en-IN" dirty="0"/>
          </a:p>
        </p:txBody>
      </p:sp>
      <p:sp>
        <p:nvSpPr>
          <p:cNvPr id="3" name="Content Placeholder 2">
            <a:extLst>
              <a:ext uri="{FF2B5EF4-FFF2-40B4-BE49-F238E27FC236}">
                <a16:creationId xmlns:a16="http://schemas.microsoft.com/office/drawing/2014/main" id="{A51A8BDC-DB68-4344-AD7F-FDFBAB4539D6}"/>
              </a:ext>
            </a:extLst>
          </p:cNvPr>
          <p:cNvSpPr>
            <a:spLocks noGrp="1"/>
          </p:cNvSpPr>
          <p:nvPr>
            <p:ph idx="1"/>
          </p:nvPr>
        </p:nvSpPr>
        <p:spPr>
          <a:xfrm>
            <a:off x="692958" y="1255043"/>
            <a:ext cx="10058400" cy="5114893"/>
          </a:xfrm>
        </p:spPr>
        <p:txBody>
          <a:bodyPr>
            <a:normAutofit lnSpcReduction="10000"/>
          </a:bodyPr>
          <a:lstStyle/>
          <a:p>
            <a:r>
              <a:rPr lang="en-US" sz="2800" dirty="0"/>
              <a:t>IPv6 address can be simplified by following two methods :</a:t>
            </a:r>
          </a:p>
          <a:p>
            <a:pPr>
              <a:buFont typeface="Wingdings" panose="05000000000000000000" pitchFamily="2" charset="2"/>
              <a:buChar char="Ø"/>
            </a:pPr>
            <a:r>
              <a:rPr lang="en-US" sz="2800" b="1" dirty="0"/>
              <a:t>Double Colon </a:t>
            </a:r>
          </a:p>
          <a:p>
            <a:pPr marL="0" indent="0">
              <a:buNone/>
            </a:pPr>
            <a:r>
              <a:rPr lang="en-US" sz="2800" dirty="0"/>
              <a:t>For Example, 4FDE:0000:0000:0002:0022:F376:FF3B:AC99 can be further simplified as </a:t>
            </a:r>
          </a:p>
          <a:p>
            <a:pPr marL="0" indent="0">
              <a:buNone/>
            </a:pPr>
            <a:r>
              <a:rPr lang="en-US" sz="2800" b="1" dirty="0"/>
              <a:t>4FDE</a:t>
            </a:r>
            <a:r>
              <a:rPr lang="en-US" sz="2800" b="1" dirty="0">
                <a:solidFill>
                  <a:srgbClr val="FF0000"/>
                </a:solidFill>
              </a:rPr>
              <a:t>::</a:t>
            </a:r>
            <a:r>
              <a:rPr lang="en-US" sz="2800" b="1" dirty="0"/>
              <a:t>2:22:F376:FF3B:AC99</a:t>
            </a:r>
            <a:r>
              <a:rPr lang="en-US" sz="2800" dirty="0"/>
              <a:t>. </a:t>
            </a:r>
          </a:p>
          <a:p>
            <a:pPr marL="0" indent="0">
              <a:buNone/>
            </a:pPr>
            <a:r>
              <a:rPr lang="en-US" sz="2800" b="1" dirty="0"/>
              <a:t>Eg2</a:t>
            </a:r>
            <a:r>
              <a:rPr lang="en-US" sz="2800" dirty="0"/>
              <a:t>:-- 4FDE:</a:t>
            </a:r>
            <a:r>
              <a:rPr lang="en-US" sz="2800" dirty="0">
                <a:solidFill>
                  <a:srgbClr val="FF0000"/>
                </a:solidFill>
              </a:rPr>
              <a:t>0000:0000:0000</a:t>
            </a:r>
            <a:r>
              <a:rPr lang="en-US" sz="2800" dirty="0"/>
              <a:t>:0022:F376:FF3B:AC99</a:t>
            </a:r>
          </a:p>
          <a:p>
            <a:pPr marL="0" indent="0">
              <a:buNone/>
            </a:pPr>
            <a:r>
              <a:rPr lang="en-US" sz="2800" dirty="0"/>
              <a:t>Can be written as -- </a:t>
            </a:r>
            <a:r>
              <a:rPr lang="en-US" sz="2800" b="1" dirty="0"/>
              <a:t>4FDE</a:t>
            </a:r>
            <a:r>
              <a:rPr lang="en-US" sz="2800" b="1" dirty="0">
                <a:solidFill>
                  <a:srgbClr val="FF0000"/>
                </a:solidFill>
              </a:rPr>
              <a:t>::</a:t>
            </a:r>
            <a:r>
              <a:rPr lang="en-US" sz="2800" b="1" dirty="0"/>
              <a:t>22:F376:FF3B:AC99</a:t>
            </a:r>
            <a:r>
              <a:rPr lang="en-US" sz="2800" dirty="0"/>
              <a:t>. </a:t>
            </a:r>
          </a:p>
          <a:p>
            <a:pPr marL="0" indent="0">
              <a:buNone/>
            </a:pPr>
            <a:r>
              <a:rPr lang="en-US" sz="2800" b="1" dirty="0"/>
              <a:t>Eg3</a:t>
            </a:r>
            <a:r>
              <a:rPr lang="en-US" sz="2800" dirty="0"/>
              <a:t>:-- 4FDE:</a:t>
            </a:r>
            <a:r>
              <a:rPr lang="en-US" sz="2800" dirty="0">
                <a:solidFill>
                  <a:srgbClr val="FF0000"/>
                </a:solidFill>
              </a:rPr>
              <a:t>0000:0000:</a:t>
            </a:r>
            <a:r>
              <a:rPr lang="en-US" sz="2800" dirty="0"/>
              <a:t>0022:F376:</a:t>
            </a:r>
            <a:r>
              <a:rPr lang="en-US" sz="2800" dirty="0">
                <a:solidFill>
                  <a:srgbClr val="FF0000"/>
                </a:solidFill>
              </a:rPr>
              <a:t>0000:0000</a:t>
            </a:r>
            <a:r>
              <a:rPr lang="en-US" sz="2800" dirty="0"/>
              <a:t>:AC99</a:t>
            </a:r>
          </a:p>
          <a:p>
            <a:pPr marL="0" indent="0">
              <a:buNone/>
            </a:pPr>
            <a:r>
              <a:rPr lang="en-US" sz="2800" dirty="0"/>
              <a:t>Can be written as -- </a:t>
            </a:r>
            <a:r>
              <a:rPr lang="en-US" sz="2800" b="1" dirty="0"/>
              <a:t>4FDE</a:t>
            </a:r>
            <a:r>
              <a:rPr lang="en-US" sz="2800" b="1" dirty="0">
                <a:solidFill>
                  <a:srgbClr val="FF0000"/>
                </a:solidFill>
              </a:rPr>
              <a:t>::</a:t>
            </a:r>
            <a:r>
              <a:rPr lang="en-US" sz="2800" b="1" dirty="0"/>
              <a:t>22:F376:</a:t>
            </a:r>
            <a:r>
              <a:rPr lang="en-US" sz="2800" b="1" dirty="0">
                <a:solidFill>
                  <a:srgbClr val="FF0000"/>
                </a:solidFill>
              </a:rPr>
              <a:t>0:0</a:t>
            </a:r>
            <a:r>
              <a:rPr lang="en-US" sz="2800" b="1" dirty="0"/>
              <a:t>:AC99</a:t>
            </a:r>
            <a:r>
              <a:rPr lang="en-US" sz="2800" dirty="0"/>
              <a:t>. </a:t>
            </a:r>
          </a:p>
          <a:p>
            <a:pPr marL="0" indent="0">
              <a:buNone/>
            </a:pPr>
            <a:r>
              <a:rPr lang="en-IN" sz="2800" dirty="0"/>
              <a:t>Or --- </a:t>
            </a:r>
            <a:r>
              <a:rPr lang="en-US" sz="2800" b="1" dirty="0"/>
              <a:t>4FDE</a:t>
            </a:r>
            <a:r>
              <a:rPr lang="en-US" sz="2800" b="1" dirty="0">
                <a:solidFill>
                  <a:srgbClr val="FF0000"/>
                </a:solidFill>
              </a:rPr>
              <a:t>:0:0:</a:t>
            </a:r>
            <a:r>
              <a:rPr lang="en-US" sz="2800" b="1" dirty="0"/>
              <a:t>22</a:t>
            </a:r>
            <a:r>
              <a:rPr lang="en-US" sz="2800" b="1"/>
              <a:t>:F376</a:t>
            </a:r>
            <a:r>
              <a:rPr lang="en-US" sz="2800" b="1">
                <a:solidFill>
                  <a:srgbClr val="FF0000"/>
                </a:solidFill>
              </a:rPr>
              <a:t>::</a:t>
            </a:r>
            <a:r>
              <a:rPr lang="en-US" sz="2800" b="1" dirty="0"/>
              <a:t>AC99</a:t>
            </a:r>
            <a:r>
              <a:rPr lang="en-US" sz="2800" dirty="0"/>
              <a:t>. </a:t>
            </a:r>
          </a:p>
          <a:p>
            <a:pPr marL="0" indent="0">
              <a:buNone/>
            </a:pPr>
            <a:endParaRPr lang="en-IN" sz="2800" dirty="0"/>
          </a:p>
        </p:txBody>
      </p:sp>
    </p:spTree>
    <p:extLst>
      <p:ext uri="{BB962C8B-B14F-4D97-AF65-F5344CB8AC3E}">
        <p14:creationId xmlns:p14="http://schemas.microsoft.com/office/powerpoint/2010/main" val="147058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974B-7369-44BD-A213-3C57EDDF46CC}"/>
              </a:ext>
            </a:extLst>
          </p:cNvPr>
          <p:cNvSpPr>
            <a:spLocks noGrp="1"/>
          </p:cNvSpPr>
          <p:nvPr>
            <p:ph type="title"/>
          </p:nvPr>
        </p:nvSpPr>
        <p:spPr/>
        <p:txBody>
          <a:bodyPr/>
          <a:lstStyle/>
          <a:p>
            <a:r>
              <a:rPr lang="en-IN" b="1" dirty="0"/>
              <a:t>Reserved Ranges of IPV6</a:t>
            </a:r>
          </a:p>
        </p:txBody>
      </p:sp>
      <p:sp>
        <p:nvSpPr>
          <p:cNvPr id="3" name="Content Placeholder 2">
            <a:extLst>
              <a:ext uri="{FF2B5EF4-FFF2-40B4-BE49-F238E27FC236}">
                <a16:creationId xmlns:a16="http://schemas.microsoft.com/office/drawing/2014/main" id="{188A54F7-EC9E-4566-BABA-D5702314016F}"/>
              </a:ext>
            </a:extLst>
          </p:cNvPr>
          <p:cNvSpPr>
            <a:spLocks noGrp="1"/>
          </p:cNvSpPr>
          <p:nvPr>
            <p:ph idx="1"/>
          </p:nvPr>
        </p:nvSpPr>
        <p:spPr/>
        <p:txBody>
          <a:bodyPr/>
          <a:lstStyle/>
          <a:p>
            <a:r>
              <a:rPr lang="en-IN" sz="3200" dirty="0"/>
              <a:t>FF00::/8 – Multicast IPV6 range</a:t>
            </a:r>
          </a:p>
          <a:p>
            <a:r>
              <a:rPr lang="en-IN" sz="3200" dirty="0"/>
              <a:t>2000::/8 – Public IPV6 range</a:t>
            </a:r>
          </a:p>
          <a:p>
            <a:r>
              <a:rPr lang="en-IN" sz="3200" dirty="0"/>
              <a:t>FE80::/12 – Link Local IPV6 Range</a:t>
            </a:r>
          </a:p>
          <a:p>
            <a:r>
              <a:rPr lang="en-IN" sz="3200" dirty="0"/>
              <a:t>FD00::/10 – Private IPV6 range.</a:t>
            </a:r>
          </a:p>
          <a:p>
            <a:endParaRPr lang="en-IN" dirty="0"/>
          </a:p>
          <a:p>
            <a:endParaRPr lang="en-IN" dirty="0"/>
          </a:p>
        </p:txBody>
      </p:sp>
    </p:spTree>
    <p:extLst>
      <p:ext uri="{BB962C8B-B14F-4D97-AF65-F5344CB8AC3E}">
        <p14:creationId xmlns:p14="http://schemas.microsoft.com/office/powerpoint/2010/main" val="3729564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otalTime>6368</TotalTime>
  <Words>1118</Words>
  <Application>Microsoft Office PowerPoint</Application>
  <PresentationFormat>Widescreen</PresentationFormat>
  <Paragraphs>151</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Arial Rounded MT Bold</vt:lpstr>
      <vt:lpstr>Calibri</vt:lpstr>
      <vt:lpstr>Calibri Light</vt:lpstr>
      <vt:lpstr>Engravers MT</vt:lpstr>
      <vt:lpstr>Wingdings</vt:lpstr>
      <vt:lpstr>Office Theme</vt:lpstr>
      <vt:lpstr>Retrospect</vt:lpstr>
      <vt:lpstr>Networking – IPv6-Address</vt:lpstr>
      <vt:lpstr>Introduction of IPV6</vt:lpstr>
      <vt:lpstr>Features of IPV6</vt:lpstr>
      <vt:lpstr>IPV6 Addressing</vt:lpstr>
      <vt:lpstr>IPV6 Addressing</vt:lpstr>
      <vt:lpstr>IPV6 Addressing</vt:lpstr>
      <vt:lpstr>IPV6 Addressing</vt:lpstr>
      <vt:lpstr>IPV6 Addressing</vt:lpstr>
      <vt:lpstr>Reserved Ranges of IPV6</vt:lpstr>
      <vt:lpstr>IPV6 Addressing</vt:lpstr>
      <vt:lpstr>IPV6 Address -- Subnetting</vt:lpstr>
      <vt:lpstr>IPV6 Address -- Subnetting</vt:lpstr>
      <vt:lpstr>PowerPoint Presentation</vt:lpstr>
      <vt:lpstr>IPV4 V/S IPV6</vt:lpstr>
      <vt:lpstr>IPv6 on AWS  </vt:lpstr>
      <vt:lpstr>More Reference Links on IPV6</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S3- Glacier</dc:title>
  <dc:creator>S, Vishwanath</dc:creator>
  <cp:lastModifiedBy>Vishwanath Ms</cp:lastModifiedBy>
  <cp:revision>150</cp:revision>
  <dcterms:created xsi:type="dcterms:W3CDTF">2018-07-27T15:06:26Z</dcterms:created>
  <dcterms:modified xsi:type="dcterms:W3CDTF">2020-04-30T11:40:51Z</dcterms:modified>
</cp:coreProperties>
</file>