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HhoKfJ06caGyh5Y2zXh7GsKx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8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9"/>
          <p:cNvSpPr txBox="1"/>
          <p:nvPr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VISHWACLOUDLAB.ORG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5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5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3" name="Google Shape;153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body" idx="1"/>
          </p:nvPr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10751358" y="59856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40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sldNum" idx="12"/>
          </p:nvPr>
        </p:nvSpPr>
        <p:spPr>
          <a:xfrm>
            <a:off x="10876815" y="5936522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1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2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3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4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5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rgbClr val="46464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6"/>
          <p:cNvSpPr txBox="1"/>
          <p:nvPr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47"/>
          <p:cNvSpPr txBox="1"/>
          <p:nvPr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VISHWACLOUDLAB.ORG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7F7"/>
            </a:gs>
            <a:gs pos="61000">
              <a:srgbClr val="F7F7F7"/>
            </a:gs>
            <a:gs pos="83000">
              <a:srgbClr val="BCBCC0"/>
            </a:gs>
            <a:gs pos="98000">
              <a:srgbClr val="BCBCC0"/>
            </a:gs>
            <a:gs pos="100000">
              <a:srgbClr val="D3D3D4"/>
            </a:gs>
          </a:gsLst>
          <a:lin ang="36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sldNum" idx="12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US" sz="7200"/>
              <a:t>Networking -- Subnetting</a:t>
            </a:r>
            <a:endParaRPr sz="7200"/>
          </a:p>
        </p:txBody>
      </p:sp>
      <p:sp>
        <p:nvSpPr>
          <p:cNvPr id="181" name="Google Shape;181;p1"/>
          <p:cNvSpPr txBox="1"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70C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VISHWANATH M S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70C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VISHWACLOUDLAB.COM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683433" y="278365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b="1"/>
              <a:t>Subnetting – Example – </a:t>
            </a:r>
            <a:r>
              <a:rPr lang="en-US" b="1">
                <a:solidFill>
                  <a:srgbClr val="0070C0"/>
                </a:solidFill>
              </a:rPr>
              <a:t>172.18</a:t>
            </a:r>
            <a:r>
              <a:rPr lang="en-US" b="1"/>
              <a:t>.</a:t>
            </a:r>
            <a:r>
              <a:rPr lang="en-US" b="1">
                <a:solidFill>
                  <a:schemeClr val="dk1"/>
                </a:solidFill>
              </a:rPr>
              <a:t>0.0</a:t>
            </a:r>
            <a:r>
              <a:rPr lang="en-US" b="1">
                <a:solidFill>
                  <a:srgbClr val="FF0000"/>
                </a:solidFill>
              </a:rPr>
              <a:t>/16</a:t>
            </a:r>
            <a:br>
              <a:rPr lang="en-US" b="1"/>
            </a:br>
            <a:r>
              <a:rPr lang="en-US" b="1"/>
              <a:t>1000 IP’s per network, 6 Network</a:t>
            </a:r>
            <a:endParaRPr/>
          </a:p>
        </p:txBody>
      </p:sp>
      <p:sp>
        <p:nvSpPr>
          <p:cNvPr id="297" name="Google Shape;297;p10"/>
          <p:cNvSpPr txBox="1">
            <a:spLocks noGrp="1"/>
          </p:cNvSpPr>
          <p:nvPr>
            <p:ph type="body" idx="1"/>
          </p:nvPr>
        </p:nvSpPr>
        <p:spPr>
          <a:xfrm>
            <a:off x="692958" y="1255043"/>
            <a:ext cx="10058400" cy="56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70C0"/>
                </a:solidFill>
              </a:rPr>
              <a:t>Solution Continued …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In our example it would be</a:t>
            </a:r>
            <a:r>
              <a:rPr lang="en-US" b="1">
                <a:solidFill>
                  <a:srgbClr val="0070C0"/>
                </a:solidFill>
              </a:rPr>
              <a:t>“22”</a:t>
            </a:r>
            <a:r>
              <a:rPr lang="en-US">
                <a:solidFill>
                  <a:srgbClr val="0070C0"/>
                </a:solidFill>
              </a:rPr>
              <a:t> bit for Network and we need add BINARY </a:t>
            </a:r>
            <a:r>
              <a:rPr lang="en-US" b="1">
                <a:solidFill>
                  <a:srgbClr val="C00000"/>
                </a:solidFill>
              </a:rPr>
              <a:t>“1” </a:t>
            </a:r>
            <a:r>
              <a:rPr lang="en-US">
                <a:solidFill>
                  <a:srgbClr val="0070C0"/>
                </a:solidFill>
              </a:rPr>
              <a:t>at </a:t>
            </a:r>
            <a:r>
              <a:rPr lang="en-US" b="1">
                <a:solidFill>
                  <a:srgbClr val="C00000"/>
                </a:solidFill>
              </a:rPr>
              <a:t>22</a:t>
            </a:r>
            <a:r>
              <a:rPr lang="en-US" b="1" baseline="30000">
                <a:solidFill>
                  <a:srgbClr val="C00000"/>
                </a:solidFill>
              </a:rPr>
              <a:t>nd</a:t>
            </a:r>
            <a:r>
              <a:rPr lang="en-US" b="1">
                <a:solidFill>
                  <a:srgbClr val="C00000"/>
                </a:solidFill>
              </a:rPr>
              <a:t> bit</a:t>
            </a:r>
            <a:r>
              <a:rPr lang="en-US">
                <a:solidFill>
                  <a:srgbClr val="0070C0"/>
                </a:solidFill>
              </a:rPr>
              <a:t>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 b="1">
                <a:solidFill>
                  <a:srgbClr val="0070C0"/>
                </a:solidFill>
              </a:rPr>
              <a:t> 0000 00</a:t>
            </a:r>
            <a:r>
              <a:rPr lang="en-US" b="1">
                <a:solidFill>
                  <a:schemeClr val="dk1"/>
                </a:solidFill>
              </a:rPr>
              <a:t>00 .00000000</a:t>
            </a:r>
            <a:r>
              <a:rPr lang="en-US" b="1">
                <a:solidFill>
                  <a:srgbClr val="0070C0"/>
                </a:solidFill>
              </a:rPr>
              <a:t>/22 🡪 </a:t>
            </a:r>
            <a:r>
              <a:rPr lang="en-US">
                <a:solidFill>
                  <a:srgbClr val="0070C0"/>
                </a:solidFill>
              </a:rPr>
              <a:t>172.18.0.0/22 – 1</a:t>
            </a:r>
            <a:r>
              <a:rPr lang="en-US" baseline="30000">
                <a:solidFill>
                  <a:srgbClr val="0070C0"/>
                </a:solidFill>
              </a:rPr>
              <a:t>st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 b="1">
              <a:solidFill>
                <a:srgbClr val="0070C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0070C0"/>
                </a:solidFill>
              </a:rPr>
              <a:t>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70C0"/>
                </a:solidFill>
              </a:rPr>
              <a:t> 0000 01</a:t>
            </a:r>
            <a:r>
              <a:rPr lang="en-US" b="1">
                <a:solidFill>
                  <a:schemeClr val="dk1"/>
                </a:solidFill>
              </a:rPr>
              <a:t>00 .00000000</a:t>
            </a:r>
            <a:r>
              <a:rPr lang="en-US">
                <a:solidFill>
                  <a:srgbClr val="0070C0"/>
                </a:solidFill>
              </a:rPr>
              <a:t>/22 🡪 172.18.4.0/22 – 2</a:t>
            </a:r>
            <a:r>
              <a:rPr lang="en-US" baseline="30000">
                <a:solidFill>
                  <a:srgbClr val="0070C0"/>
                </a:solidFill>
              </a:rPr>
              <a:t>nd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0070C0"/>
                </a:solidFill>
              </a:rPr>
              <a:t>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70C0"/>
                </a:solidFill>
              </a:rPr>
              <a:t> 0000 10</a:t>
            </a:r>
            <a:r>
              <a:rPr lang="en-US" b="1">
                <a:solidFill>
                  <a:schemeClr val="dk1"/>
                </a:solidFill>
              </a:rPr>
              <a:t>00 .00000000</a:t>
            </a:r>
            <a:r>
              <a:rPr lang="en-US">
                <a:solidFill>
                  <a:srgbClr val="0070C0"/>
                </a:solidFill>
              </a:rPr>
              <a:t>/22 🡪 172.18.8.0/22 – 3</a:t>
            </a:r>
            <a:r>
              <a:rPr lang="en-US" baseline="30000">
                <a:solidFill>
                  <a:srgbClr val="0070C0"/>
                </a:solidFill>
              </a:rPr>
              <a:t>rd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0070C0"/>
                </a:solidFill>
              </a:rPr>
              <a:t>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70C0"/>
                </a:solidFill>
              </a:rPr>
              <a:t> 0000 11</a:t>
            </a:r>
            <a:r>
              <a:rPr lang="en-US" b="1">
                <a:solidFill>
                  <a:schemeClr val="dk1"/>
                </a:solidFill>
              </a:rPr>
              <a:t>00 .00000000</a:t>
            </a:r>
            <a:r>
              <a:rPr lang="en-US">
                <a:solidFill>
                  <a:srgbClr val="0070C0"/>
                </a:solidFill>
              </a:rPr>
              <a:t>/22 🡪 172.18.12.0/22 – 4</a:t>
            </a:r>
            <a:r>
              <a:rPr lang="en-US" baseline="30000">
                <a:solidFill>
                  <a:srgbClr val="0070C0"/>
                </a:solidFill>
              </a:rPr>
              <a:t>th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0070C0"/>
                </a:solidFill>
              </a:rPr>
              <a:t>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70C0"/>
                </a:solidFill>
              </a:rPr>
              <a:t> 0001 00</a:t>
            </a:r>
            <a:r>
              <a:rPr lang="en-US" b="1">
                <a:solidFill>
                  <a:schemeClr val="dk1"/>
                </a:solidFill>
              </a:rPr>
              <a:t>00 .00000000</a:t>
            </a:r>
            <a:r>
              <a:rPr lang="en-US">
                <a:solidFill>
                  <a:srgbClr val="0070C0"/>
                </a:solidFill>
              </a:rPr>
              <a:t>/22 🡪 172.18.16.0/22 – 5</a:t>
            </a:r>
            <a:r>
              <a:rPr lang="en-US" baseline="30000">
                <a:solidFill>
                  <a:srgbClr val="0070C0"/>
                </a:solidFill>
              </a:rPr>
              <a:t>th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201168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:</a:t>
            </a:r>
            <a:endParaRPr/>
          </a:p>
          <a:p>
            <a:pPr marL="201168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:</a:t>
            </a:r>
            <a:endParaRPr/>
          </a:p>
          <a:p>
            <a:pPr marL="201168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: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70C0"/>
                </a:solidFill>
              </a:rPr>
              <a:t> 1111 11 </a:t>
            </a:r>
            <a:r>
              <a:rPr lang="en-US" b="1">
                <a:solidFill>
                  <a:schemeClr val="dk1"/>
                </a:solidFill>
              </a:rPr>
              <a:t>00 .00000000</a:t>
            </a:r>
            <a:r>
              <a:rPr lang="en-US">
                <a:solidFill>
                  <a:srgbClr val="0070C0"/>
                </a:solidFill>
              </a:rPr>
              <a:t>/22 🡪 172.18.252.0/22 – Last Subnetwork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</p:txBody>
      </p:sp>
      <p:cxnSp>
        <p:nvCxnSpPr>
          <p:cNvPr id="298" name="Google Shape;298;p10"/>
          <p:cNvCxnSpPr/>
          <p:nvPr/>
        </p:nvCxnSpPr>
        <p:spPr>
          <a:xfrm>
            <a:off x="1581150" y="2576945"/>
            <a:ext cx="0" cy="40524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299;p10"/>
          <p:cNvCxnSpPr/>
          <p:nvPr/>
        </p:nvCxnSpPr>
        <p:spPr>
          <a:xfrm>
            <a:off x="2478179" y="2419004"/>
            <a:ext cx="0" cy="4210396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- 1</a:t>
            </a:r>
            <a:endParaRPr/>
          </a:p>
        </p:txBody>
      </p:sp>
      <p:sp>
        <p:nvSpPr>
          <p:cNvPr id="302" name="Google Shape;302;p10"/>
          <p:cNvSpPr txBox="1"/>
          <p:nvPr/>
        </p:nvSpPr>
        <p:spPr>
          <a:xfrm>
            <a:off x="7477933" y="5428735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7381104" y="5428735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0221884" y="3095625"/>
            <a:ext cx="1524000" cy="215265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10446905" y="3283438"/>
            <a:ext cx="1926417" cy="177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+ 1 = 10 </a:t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8546487" y="3116879"/>
            <a:ext cx="1524000" cy="215265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8546487" y="3218925"/>
            <a:ext cx="1926417" cy="202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Octets Range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aseline="30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1 – 8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30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9 – 16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aseline="30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17 – 24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aseline="30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25 - 32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>
            <a:spLocks noGrp="1"/>
          </p:cNvSpPr>
          <p:nvPr>
            <p:ph type="title"/>
          </p:nvPr>
        </p:nvSpPr>
        <p:spPr>
          <a:xfrm>
            <a:off x="683433" y="278365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Host IP’s in each subnetwork</a:t>
            </a:r>
            <a:endParaRPr/>
          </a:p>
        </p:txBody>
      </p:sp>
      <p:sp>
        <p:nvSpPr>
          <p:cNvPr id="313" name="Google Shape;313;p11"/>
          <p:cNvSpPr txBox="1">
            <a:spLocks noGrp="1"/>
          </p:cNvSpPr>
          <p:nvPr>
            <p:ph type="body" idx="1"/>
          </p:nvPr>
        </p:nvSpPr>
        <p:spPr>
          <a:xfrm>
            <a:off x="692958" y="1255043"/>
            <a:ext cx="10058400" cy="56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00 .0/22 		🡪 </a:t>
            </a:r>
            <a:r>
              <a:rPr lang="en-US">
                <a:solidFill>
                  <a:srgbClr val="0070C0"/>
                </a:solidFill>
              </a:rPr>
              <a:t>172.18.0.0/22 –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 baseline="30000">
                <a:solidFill>
                  <a:srgbClr val="FF0000"/>
                </a:solidFill>
              </a:rPr>
              <a:t>st</a:t>
            </a:r>
            <a:r>
              <a:rPr lang="en-US">
                <a:solidFill>
                  <a:srgbClr val="FF0000"/>
                </a:solidFill>
              </a:rPr>
              <a:t> Subnetwork</a:t>
            </a:r>
            <a:endParaRPr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00 .0      		🡪 </a:t>
            </a:r>
            <a:r>
              <a:rPr lang="en-US">
                <a:solidFill>
                  <a:srgbClr val="0070C0"/>
                </a:solidFill>
              </a:rPr>
              <a:t>172.18.0.0       -- Network ID – First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00 .00000001      	🡪 </a:t>
            </a:r>
            <a:r>
              <a:rPr lang="en-US">
                <a:solidFill>
                  <a:srgbClr val="0070C0"/>
                </a:solidFill>
              </a:rPr>
              <a:t>172.18.0.1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11 .11111110      	🡪 </a:t>
            </a:r>
            <a:r>
              <a:rPr lang="en-US">
                <a:solidFill>
                  <a:srgbClr val="0070C0"/>
                </a:solidFill>
              </a:rPr>
              <a:t>172.18.3.254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11 .11111111      	🡪 </a:t>
            </a:r>
            <a:r>
              <a:rPr lang="en-US">
                <a:solidFill>
                  <a:srgbClr val="0070C0"/>
                </a:solidFill>
              </a:rPr>
              <a:t>172.18.3.255   -- </a:t>
            </a:r>
            <a:r>
              <a:rPr lang="en-US" b="1">
                <a:solidFill>
                  <a:srgbClr val="002060"/>
                </a:solidFill>
              </a:rPr>
              <a:t>Broadcast IP – Last IP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</a:t>
            </a:r>
            <a:r>
              <a:rPr lang="en-US" b="1">
                <a:solidFill>
                  <a:srgbClr val="0070C0"/>
                </a:solidFill>
              </a:rPr>
              <a:t>00 .0/22 		🡪 </a:t>
            </a:r>
            <a:r>
              <a:rPr lang="en-US">
                <a:solidFill>
                  <a:srgbClr val="0070C0"/>
                </a:solidFill>
              </a:rPr>
              <a:t>172.18.4.0/22 –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nd</a:t>
            </a:r>
            <a:r>
              <a:rPr lang="en-US">
                <a:solidFill>
                  <a:srgbClr val="FF0000"/>
                </a:solidFill>
              </a:rPr>
              <a:t> Subnetwork</a:t>
            </a:r>
            <a:endParaRPr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</a:t>
            </a:r>
            <a:r>
              <a:rPr lang="en-US" b="1">
                <a:solidFill>
                  <a:srgbClr val="0070C0"/>
                </a:solidFill>
              </a:rPr>
              <a:t>00 .0      		🡪 </a:t>
            </a:r>
            <a:r>
              <a:rPr lang="en-US">
                <a:solidFill>
                  <a:srgbClr val="0070C0"/>
                </a:solidFill>
              </a:rPr>
              <a:t>172.18.4.0       -- Network ID – First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</a:t>
            </a:r>
            <a:r>
              <a:rPr lang="en-US" b="1">
                <a:solidFill>
                  <a:srgbClr val="0070C0"/>
                </a:solidFill>
              </a:rPr>
              <a:t>00 .00000001      	🡪 </a:t>
            </a:r>
            <a:r>
              <a:rPr lang="en-US">
                <a:solidFill>
                  <a:srgbClr val="0070C0"/>
                </a:solidFill>
              </a:rPr>
              <a:t>172.18.4.1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</a:t>
            </a:r>
            <a:r>
              <a:rPr lang="en-US" b="1">
                <a:solidFill>
                  <a:srgbClr val="0070C0"/>
                </a:solidFill>
              </a:rPr>
              <a:t>11 .11111110      	🡪 </a:t>
            </a:r>
            <a:r>
              <a:rPr lang="en-US">
                <a:solidFill>
                  <a:srgbClr val="0070C0"/>
                </a:solidFill>
              </a:rPr>
              <a:t>172.18.7.254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</a:t>
            </a:r>
            <a:r>
              <a:rPr lang="en-US" b="1">
                <a:solidFill>
                  <a:srgbClr val="0070C0"/>
                </a:solidFill>
              </a:rPr>
              <a:t>11 .11111111      	🡪 </a:t>
            </a:r>
            <a:r>
              <a:rPr lang="en-US">
                <a:solidFill>
                  <a:srgbClr val="0070C0"/>
                </a:solidFill>
              </a:rPr>
              <a:t>172.18.7.255   -- </a:t>
            </a:r>
            <a:r>
              <a:rPr lang="en-US" b="1">
                <a:solidFill>
                  <a:srgbClr val="002060"/>
                </a:solidFill>
              </a:rPr>
              <a:t>Broadcast IP – Last IP</a:t>
            </a:r>
            <a:endParaRPr b="1">
              <a:solidFill>
                <a:srgbClr val="00206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172.18. 0000 10</a:t>
            </a:r>
            <a:r>
              <a:rPr lang="en-US" b="1">
                <a:solidFill>
                  <a:srgbClr val="0070C0"/>
                </a:solidFill>
              </a:rPr>
              <a:t>00 .0/22 		🡪 </a:t>
            </a:r>
            <a:r>
              <a:rPr lang="en-US">
                <a:solidFill>
                  <a:srgbClr val="0070C0"/>
                </a:solidFill>
              </a:rPr>
              <a:t>172.18.8.0/22 –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 baseline="30000">
                <a:solidFill>
                  <a:srgbClr val="FF0000"/>
                </a:solidFill>
              </a:rPr>
              <a:t>rd</a:t>
            </a:r>
            <a:r>
              <a:rPr lang="en-US">
                <a:solidFill>
                  <a:srgbClr val="FF0000"/>
                </a:solidFill>
              </a:rPr>
              <a:t> Subnetwork</a:t>
            </a:r>
            <a:endParaRPr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172.18. 0000 10</a:t>
            </a:r>
            <a:r>
              <a:rPr lang="en-US" b="1">
                <a:solidFill>
                  <a:srgbClr val="0070C0"/>
                </a:solidFill>
              </a:rPr>
              <a:t>00 .0    		🡪 </a:t>
            </a:r>
            <a:r>
              <a:rPr lang="en-US">
                <a:solidFill>
                  <a:srgbClr val="0070C0"/>
                </a:solidFill>
              </a:rPr>
              <a:t>172.18.8.0       -- Network ID – First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172.18. 0000 10</a:t>
            </a:r>
            <a:r>
              <a:rPr lang="en-US" b="1">
                <a:solidFill>
                  <a:srgbClr val="0070C0"/>
                </a:solidFill>
              </a:rPr>
              <a:t>00 .00000001      	🡪 </a:t>
            </a:r>
            <a:r>
              <a:rPr lang="en-US">
                <a:solidFill>
                  <a:srgbClr val="0070C0"/>
                </a:solidFill>
              </a:rPr>
              <a:t>172.18.8.1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172.18. 0000 10</a:t>
            </a:r>
            <a:r>
              <a:rPr lang="en-US" b="1">
                <a:solidFill>
                  <a:srgbClr val="0070C0"/>
                </a:solidFill>
              </a:rPr>
              <a:t>11 .11111110      	🡪 </a:t>
            </a:r>
            <a:r>
              <a:rPr lang="en-US">
                <a:solidFill>
                  <a:srgbClr val="0070C0"/>
                </a:solidFill>
              </a:rPr>
              <a:t>172.18.11.254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172.18. 0000 10</a:t>
            </a:r>
            <a:r>
              <a:rPr lang="en-US" b="1">
                <a:solidFill>
                  <a:srgbClr val="0070C0"/>
                </a:solidFill>
              </a:rPr>
              <a:t>11 .11111111      	🡪 </a:t>
            </a:r>
            <a:r>
              <a:rPr lang="en-US">
                <a:solidFill>
                  <a:srgbClr val="0070C0"/>
                </a:solidFill>
              </a:rPr>
              <a:t>172.18.11.255   -- </a:t>
            </a:r>
            <a:r>
              <a:rPr lang="en-US" b="1">
                <a:solidFill>
                  <a:srgbClr val="002060"/>
                </a:solidFill>
              </a:rPr>
              <a:t>Broadcast IP – Last IP</a:t>
            </a:r>
            <a:endParaRPr b="1">
              <a:solidFill>
                <a:srgbClr val="00206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</p:txBody>
      </p:sp>
      <p:cxnSp>
        <p:nvCxnSpPr>
          <p:cNvPr id="314" name="Google Shape;314;p11"/>
          <p:cNvCxnSpPr/>
          <p:nvPr/>
        </p:nvCxnSpPr>
        <p:spPr>
          <a:xfrm>
            <a:off x="2466975" y="1583732"/>
            <a:ext cx="0" cy="4210396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5" name="Google Shape;315;p11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>
            <a:spLocks noGrp="1"/>
          </p:cNvSpPr>
          <p:nvPr>
            <p:ph type="title"/>
          </p:nvPr>
        </p:nvSpPr>
        <p:spPr>
          <a:xfrm>
            <a:off x="683433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b="1"/>
              <a:t>Subnetting – Example – 172.18.</a:t>
            </a:r>
            <a:r>
              <a:rPr lang="en-US" b="1">
                <a:solidFill>
                  <a:srgbClr val="0070C0"/>
                </a:solidFill>
              </a:rPr>
              <a:t>0.0</a:t>
            </a:r>
            <a:r>
              <a:rPr lang="en-US" b="1">
                <a:solidFill>
                  <a:srgbClr val="FF0000"/>
                </a:solidFill>
              </a:rPr>
              <a:t>/16</a:t>
            </a:r>
            <a:br>
              <a:rPr lang="en-US" b="1"/>
            </a:br>
            <a:r>
              <a:rPr lang="en-US" b="1"/>
              <a:t>500 IP’s per network, 6 Network</a:t>
            </a:r>
            <a:endParaRPr/>
          </a:p>
        </p:txBody>
      </p:sp>
      <p:sp>
        <p:nvSpPr>
          <p:cNvPr id="322" name="Google Shape;322;p12"/>
          <p:cNvSpPr txBox="1">
            <a:spLocks noGrp="1"/>
          </p:cNvSpPr>
          <p:nvPr>
            <p:ph type="body" idx="1"/>
          </p:nvPr>
        </p:nvSpPr>
        <p:spPr>
          <a:xfrm>
            <a:off x="692958" y="1255043"/>
            <a:ext cx="10058400" cy="56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B0F0"/>
                </a:solidFill>
              </a:rPr>
              <a:t>2^9 ~ 500, Means , No of H bits = 9 ,  No of N bits = 32 – 9 = 23.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B0F0"/>
                </a:solidFill>
              </a:rPr>
              <a:t>So, the First Subnetwork is 🡪 </a:t>
            </a:r>
            <a:r>
              <a:rPr lang="en-US" b="1">
                <a:solidFill>
                  <a:srgbClr val="00B0F0"/>
                </a:solidFill>
              </a:rPr>
              <a:t>172.18.0.0/23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B0F0"/>
                </a:solidFill>
              </a:rPr>
              <a:t>To find next network , we need to add binary “1” to the last bit of the Network bit.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B0F0"/>
                </a:solidFill>
              </a:rPr>
              <a:t>In our example it would on the </a:t>
            </a:r>
            <a:r>
              <a:rPr lang="en-US" b="1">
                <a:solidFill>
                  <a:srgbClr val="00B0F0"/>
                </a:solidFill>
              </a:rPr>
              <a:t>“23”</a:t>
            </a:r>
            <a:r>
              <a:rPr lang="en-US">
                <a:solidFill>
                  <a:srgbClr val="00B0F0"/>
                </a:solidFill>
              </a:rPr>
              <a:t> bit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 b="1">
                <a:solidFill>
                  <a:srgbClr val="00B0F0"/>
                </a:solidFill>
              </a:rPr>
              <a:t> 0000 000</a:t>
            </a:r>
            <a:r>
              <a:rPr lang="en-US" b="1">
                <a:solidFill>
                  <a:schemeClr val="dk1"/>
                </a:solidFill>
              </a:rPr>
              <a:t>0 .00000000</a:t>
            </a:r>
            <a:r>
              <a:rPr lang="en-US" b="1">
                <a:solidFill>
                  <a:srgbClr val="00B0F0"/>
                </a:solidFill>
              </a:rPr>
              <a:t>/23 🡪 </a:t>
            </a:r>
            <a:r>
              <a:rPr lang="en-US">
                <a:solidFill>
                  <a:srgbClr val="00B0F0"/>
                </a:solidFill>
              </a:rPr>
              <a:t>172.18.0.0/23 – 1</a:t>
            </a:r>
            <a:r>
              <a:rPr lang="en-US" baseline="30000">
                <a:solidFill>
                  <a:srgbClr val="00B0F0"/>
                </a:solidFill>
              </a:rPr>
              <a:t>st</a:t>
            </a:r>
            <a:r>
              <a:rPr lang="en-US">
                <a:solidFill>
                  <a:srgbClr val="00B0F0"/>
                </a:solidFill>
              </a:rPr>
              <a:t>  Subnetwork</a:t>
            </a:r>
            <a:endParaRPr b="1">
              <a:solidFill>
                <a:srgbClr val="00B0F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B0F0"/>
                </a:solidFill>
              </a:rPr>
              <a:t>   </a:t>
            </a:r>
            <a:r>
              <a:rPr lang="en-US">
                <a:solidFill>
                  <a:srgbClr val="00B0F0"/>
                </a:solidFill>
              </a:rPr>
              <a:t>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B0F0"/>
                </a:solidFill>
              </a:rPr>
              <a:t> 0000 001</a:t>
            </a:r>
            <a:r>
              <a:rPr lang="en-US" b="1">
                <a:solidFill>
                  <a:schemeClr val="dk1"/>
                </a:solidFill>
              </a:rPr>
              <a:t>0 . 00000000</a:t>
            </a:r>
            <a:r>
              <a:rPr lang="en-US">
                <a:solidFill>
                  <a:srgbClr val="00B0F0"/>
                </a:solidFill>
              </a:rPr>
              <a:t>/23 🡪 172.18.2.0/23 – 2</a:t>
            </a:r>
            <a:r>
              <a:rPr lang="en-US" baseline="30000">
                <a:solidFill>
                  <a:srgbClr val="00B0F0"/>
                </a:solidFill>
              </a:rPr>
              <a:t>nd</a:t>
            </a:r>
            <a:r>
              <a:rPr lang="en-US">
                <a:solidFill>
                  <a:srgbClr val="00B0F0"/>
                </a:solidFill>
              </a:rPr>
              <a:t> 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B0F0"/>
                </a:solidFill>
              </a:rPr>
              <a:t>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B0F0"/>
                </a:solidFill>
              </a:rPr>
              <a:t> 0000 010</a:t>
            </a:r>
            <a:r>
              <a:rPr lang="en-US" b="1">
                <a:solidFill>
                  <a:schemeClr val="dk1"/>
                </a:solidFill>
              </a:rPr>
              <a:t>0 . 00000000</a:t>
            </a:r>
            <a:r>
              <a:rPr lang="en-US">
                <a:solidFill>
                  <a:srgbClr val="00B0F0"/>
                </a:solidFill>
              </a:rPr>
              <a:t>/23 🡪 172.18.4.0/23 – 3</a:t>
            </a:r>
            <a:r>
              <a:rPr lang="en-US" baseline="30000">
                <a:solidFill>
                  <a:srgbClr val="00B0F0"/>
                </a:solidFill>
              </a:rPr>
              <a:t>rd</a:t>
            </a:r>
            <a:r>
              <a:rPr lang="en-US">
                <a:solidFill>
                  <a:srgbClr val="00B0F0"/>
                </a:solidFill>
              </a:rPr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B0F0"/>
                </a:solidFill>
              </a:rPr>
              <a:t>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B0F0"/>
                </a:solidFill>
              </a:rPr>
              <a:t> 0000 011</a:t>
            </a:r>
            <a:r>
              <a:rPr lang="en-US" b="1">
                <a:solidFill>
                  <a:schemeClr val="dk1"/>
                </a:solidFill>
              </a:rPr>
              <a:t>0 . 00000000</a:t>
            </a:r>
            <a:r>
              <a:rPr lang="en-US">
                <a:solidFill>
                  <a:srgbClr val="00B0F0"/>
                </a:solidFill>
              </a:rPr>
              <a:t>/23 🡪 172.18.6.0/23 – 4</a:t>
            </a:r>
            <a:r>
              <a:rPr lang="en-US" baseline="30000">
                <a:solidFill>
                  <a:srgbClr val="00B0F0"/>
                </a:solidFill>
              </a:rPr>
              <a:t>th</a:t>
            </a:r>
            <a:r>
              <a:rPr lang="en-US">
                <a:solidFill>
                  <a:srgbClr val="00B0F0"/>
                </a:solidFill>
              </a:rPr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B0F0"/>
                </a:solidFill>
              </a:rPr>
              <a:t>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B0F0"/>
                </a:solidFill>
              </a:rPr>
              <a:t> 0000 100</a:t>
            </a:r>
            <a:r>
              <a:rPr lang="en-US" b="1">
                <a:solidFill>
                  <a:schemeClr val="dk1"/>
                </a:solidFill>
              </a:rPr>
              <a:t>0 . 00000000</a:t>
            </a:r>
            <a:r>
              <a:rPr lang="en-US">
                <a:solidFill>
                  <a:srgbClr val="00B0F0"/>
                </a:solidFill>
              </a:rPr>
              <a:t>/23 🡪 172.18.8.0/23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B0F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172.18.</a:t>
            </a:r>
            <a:r>
              <a:rPr lang="en-US">
                <a:solidFill>
                  <a:srgbClr val="00B0F0"/>
                </a:solidFill>
              </a:rPr>
              <a:t> 1111 111</a:t>
            </a:r>
            <a:r>
              <a:rPr lang="en-US" b="1">
                <a:solidFill>
                  <a:schemeClr val="dk1"/>
                </a:solidFill>
              </a:rPr>
              <a:t>0 . 00000000</a:t>
            </a:r>
            <a:r>
              <a:rPr lang="en-US">
                <a:solidFill>
                  <a:srgbClr val="00B0F0"/>
                </a:solidFill>
              </a:rPr>
              <a:t>/23 🡪 172.18.254.0/23 – Last Subnetwork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B0F0"/>
              </a:solidFill>
            </a:endParaRPr>
          </a:p>
        </p:txBody>
      </p:sp>
      <p:cxnSp>
        <p:nvCxnSpPr>
          <p:cNvPr id="323" name="Google Shape;323;p12"/>
          <p:cNvCxnSpPr/>
          <p:nvPr/>
        </p:nvCxnSpPr>
        <p:spPr>
          <a:xfrm>
            <a:off x="1581150" y="3095625"/>
            <a:ext cx="0" cy="35337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"/>
          <p:cNvCxnSpPr/>
          <p:nvPr/>
        </p:nvCxnSpPr>
        <p:spPr>
          <a:xfrm>
            <a:off x="2609360" y="2933700"/>
            <a:ext cx="28575" cy="36957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5" name="Google Shape;325;p12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- 2</a:t>
            </a:r>
            <a:endParaRPr/>
          </a:p>
        </p:txBody>
      </p:sp>
      <p:sp>
        <p:nvSpPr>
          <p:cNvPr id="327" name="Google Shape;327;p12"/>
          <p:cNvSpPr txBox="1"/>
          <p:nvPr/>
        </p:nvSpPr>
        <p:spPr>
          <a:xfrm>
            <a:off x="7583441" y="5436524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328" name="Google Shape;328;p12"/>
          <p:cNvSpPr/>
          <p:nvPr/>
        </p:nvSpPr>
        <p:spPr>
          <a:xfrm>
            <a:off x="7486612" y="5436524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10332772" y="3534924"/>
            <a:ext cx="1524000" cy="19016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0390326" y="3534924"/>
            <a:ext cx="1926417" cy="177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+ 1 = 10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>
            <a:spLocks noGrp="1"/>
          </p:cNvSpPr>
          <p:nvPr>
            <p:ph type="title"/>
          </p:nvPr>
        </p:nvSpPr>
        <p:spPr>
          <a:xfrm>
            <a:off x="683433" y="278365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Host IP’s in each subnetwork</a:t>
            </a:r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body" idx="1"/>
          </p:nvPr>
        </p:nvSpPr>
        <p:spPr>
          <a:xfrm>
            <a:off x="692958" y="1255043"/>
            <a:ext cx="10058400" cy="56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172.18. 0000 000</a:t>
            </a:r>
            <a:r>
              <a:rPr lang="en-US" b="1">
                <a:solidFill>
                  <a:srgbClr val="0070C0"/>
                </a:solidFill>
              </a:rPr>
              <a:t>0 .0/23 		🡪 </a:t>
            </a:r>
            <a:r>
              <a:rPr lang="en-US">
                <a:solidFill>
                  <a:srgbClr val="0070C0"/>
                </a:solidFill>
              </a:rPr>
              <a:t>172.18.0.0/23 –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 baseline="30000">
                <a:solidFill>
                  <a:srgbClr val="FF0000"/>
                </a:solidFill>
              </a:rPr>
              <a:t>st</a:t>
            </a:r>
            <a:r>
              <a:rPr lang="en-US">
                <a:solidFill>
                  <a:srgbClr val="FF0000"/>
                </a:solidFill>
              </a:rPr>
              <a:t> Subnetwork</a:t>
            </a:r>
            <a:endParaRPr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172.18. 0000 000</a:t>
            </a:r>
            <a:r>
              <a:rPr lang="en-US" b="1">
                <a:solidFill>
                  <a:srgbClr val="0070C0"/>
                </a:solidFill>
              </a:rPr>
              <a:t>0 .0      		🡪 </a:t>
            </a:r>
            <a:r>
              <a:rPr lang="en-US">
                <a:solidFill>
                  <a:srgbClr val="0070C0"/>
                </a:solidFill>
              </a:rPr>
              <a:t>172.18.0.0       -- Network ID – First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172.18. 0000 000</a:t>
            </a:r>
            <a:r>
              <a:rPr lang="en-US" b="1">
                <a:solidFill>
                  <a:srgbClr val="0070C0"/>
                </a:solidFill>
              </a:rPr>
              <a:t>0 .00000001      	🡪 </a:t>
            </a:r>
            <a:r>
              <a:rPr lang="en-US">
                <a:solidFill>
                  <a:srgbClr val="0070C0"/>
                </a:solidFill>
              </a:rPr>
              <a:t>172.18.0.1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172.18. 0000 000</a:t>
            </a:r>
            <a:r>
              <a:rPr lang="en-US" b="1">
                <a:solidFill>
                  <a:srgbClr val="0070C0"/>
                </a:solidFill>
              </a:rPr>
              <a:t>1 .11111110      	🡪 </a:t>
            </a:r>
            <a:r>
              <a:rPr lang="en-US">
                <a:solidFill>
                  <a:srgbClr val="0070C0"/>
                </a:solidFill>
              </a:rPr>
              <a:t>172.18.1.254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172.18. 0000 000</a:t>
            </a:r>
            <a:r>
              <a:rPr lang="en-US" b="1">
                <a:solidFill>
                  <a:srgbClr val="0070C0"/>
                </a:solidFill>
              </a:rPr>
              <a:t>1 .11111111      	🡪 </a:t>
            </a:r>
            <a:r>
              <a:rPr lang="en-US">
                <a:solidFill>
                  <a:srgbClr val="0070C0"/>
                </a:solidFill>
              </a:rPr>
              <a:t>172.18.1.255   -- </a:t>
            </a:r>
            <a:r>
              <a:rPr lang="en-US" b="1">
                <a:solidFill>
                  <a:srgbClr val="002060"/>
                </a:solidFill>
              </a:rPr>
              <a:t>Broadcast IP – Last IP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172.18. 0000 001</a:t>
            </a:r>
            <a:r>
              <a:rPr lang="en-US" b="1">
                <a:solidFill>
                  <a:srgbClr val="0070C0"/>
                </a:solidFill>
              </a:rPr>
              <a:t>0 .0/23 		🡪 </a:t>
            </a:r>
            <a:r>
              <a:rPr lang="en-US">
                <a:solidFill>
                  <a:srgbClr val="0070C0"/>
                </a:solidFill>
              </a:rPr>
              <a:t>172.18.2.0/23 –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nd</a:t>
            </a:r>
            <a:r>
              <a:rPr lang="en-US">
                <a:solidFill>
                  <a:srgbClr val="FF0000"/>
                </a:solidFill>
              </a:rPr>
              <a:t> Subnetwork</a:t>
            </a:r>
            <a:endParaRPr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172.18. 0000 001</a:t>
            </a:r>
            <a:r>
              <a:rPr lang="en-US" b="1">
                <a:solidFill>
                  <a:srgbClr val="0070C0"/>
                </a:solidFill>
              </a:rPr>
              <a:t>0 .0      		🡪 </a:t>
            </a:r>
            <a:r>
              <a:rPr lang="en-US">
                <a:solidFill>
                  <a:srgbClr val="0070C0"/>
                </a:solidFill>
              </a:rPr>
              <a:t>172.18.2.0       -- Network ID – First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172.18. 0000 001</a:t>
            </a:r>
            <a:r>
              <a:rPr lang="en-US" b="1">
                <a:solidFill>
                  <a:srgbClr val="0070C0"/>
                </a:solidFill>
              </a:rPr>
              <a:t>0 .00000001      	🡪 </a:t>
            </a:r>
            <a:r>
              <a:rPr lang="en-US">
                <a:solidFill>
                  <a:srgbClr val="0070C0"/>
                </a:solidFill>
              </a:rPr>
              <a:t>172.18.2.1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172.18. 0000 001</a:t>
            </a:r>
            <a:r>
              <a:rPr lang="en-US" b="1">
                <a:solidFill>
                  <a:srgbClr val="0070C0"/>
                </a:solidFill>
              </a:rPr>
              <a:t>1 .11111110      	🡪 </a:t>
            </a:r>
            <a:r>
              <a:rPr lang="en-US">
                <a:solidFill>
                  <a:srgbClr val="0070C0"/>
                </a:solidFill>
              </a:rPr>
              <a:t>172.18.3.254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172.18. 0000 001</a:t>
            </a:r>
            <a:r>
              <a:rPr lang="en-US" b="1">
                <a:solidFill>
                  <a:srgbClr val="0070C0"/>
                </a:solidFill>
              </a:rPr>
              <a:t>1 .11111111      	🡪 </a:t>
            </a:r>
            <a:r>
              <a:rPr lang="en-US">
                <a:solidFill>
                  <a:srgbClr val="0070C0"/>
                </a:solidFill>
              </a:rPr>
              <a:t>172.18.3.255   -- </a:t>
            </a:r>
            <a:r>
              <a:rPr lang="en-US" b="1">
                <a:solidFill>
                  <a:srgbClr val="002060"/>
                </a:solidFill>
              </a:rPr>
              <a:t>Broadcast IP – Last IP</a:t>
            </a:r>
            <a:endParaRPr b="1">
              <a:solidFill>
                <a:srgbClr val="00206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172.18. 0000 010</a:t>
            </a:r>
            <a:r>
              <a:rPr lang="en-US" b="1">
                <a:solidFill>
                  <a:srgbClr val="0070C0"/>
                </a:solidFill>
              </a:rPr>
              <a:t>0 .0/23		🡪 </a:t>
            </a:r>
            <a:r>
              <a:rPr lang="en-US">
                <a:solidFill>
                  <a:srgbClr val="0070C0"/>
                </a:solidFill>
              </a:rPr>
              <a:t>172.18.4.0/23 –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 baseline="30000">
                <a:solidFill>
                  <a:srgbClr val="FF0000"/>
                </a:solidFill>
              </a:rPr>
              <a:t>rd</a:t>
            </a:r>
            <a:r>
              <a:rPr lang="en-US">
                <a:solidFill>
                  <a:srgbClr val="FF0000"/>
                </a:solidFill>
              </a:rPr>
              <a:t> Subnetwork</a:t>
            </a:r>
            <a:endParaRPr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172.18. 0000 010</a:t>
            </a:r>
            <a:r>
              <a:rPr lang="en-US" b="1">
                <a:solidFill>
                  <a:srgbClr val="0070C0"/>
                </a:solidFill>
              </a:rPr>
              <a:t>0 .0    		🡪 </a:t>
            </a:r>
            <a:r>
              <a:rPr lang="en-US">
                <a:solidFill>
                  <a:srgbClr val="0070C0"/>
                </a:solidFill>
              </a:rPr>
              <a:t>172.18.4.0       -- Network ID – First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172.18. 0000 010</a:t>
            </a:r>
            <a:r>
              <a:rPr lang="en-US" b="1">
                <a:solidFill>
                  <a:srgbClr val="0070C0"/>
                </a:solidFill>
              </a:rPr>
              <a:t>0 .00000001      	🡪 </a:t>
            </a:r>
            <a:r>
              <a:rPr lang="en-US">
                <a:solidFill>
                  <a:srgbClr val="0070C0"/>
                </a:solidFill>
              </a:rPr>
              <a:t>172.18.4.1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172.18. 0000 010</a:t>
            </a:r>
            <a:r>
              <a:rPr lang="en-US" b="1">
                <a:solidFill>
                  <a:srgbClr val="0070C0"/>
                </a:solidFill>
              </a:rPr>
              <a:t>1 .11111110      	🡪 </a:t>
            </a:r>
            <a:r>
              <a:rPr lang="en-US">
                <a:solidFill>
                  <a:srgbClr val="0070C0"/>
                </a:solidFill>
              </a:rPr>
              <a:t>172.18.5.254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172.18. 0000 010</a:t>
            </a:r>
            <a:r>
              <a:rPr lang="en-US" b="1">
                <a:solidFill>
                  <a:srgbClr val="0070C0"/>
                </a:solidFill>
              </a:rPr>
              <a:t>1 .11111111      	🡪 </a:t>
            </a:r>
            <a:r>
              <a:rPr lang="en-US">
                <a:solidFill>
                  <a:srgbClr val="0070C0"/>
                </a:solidFill>
              </a:rPr>
              <a:t>172.18.5.255   -- </a:t>
            </a:r>
            <a:r>
              <a:rPr lang="en-US" b="1">
                <a:solidFill>
                  <a:srgbClr val="002060"/>
                </a:solidFill>
              </a:rPr>
              <a:t>Broadcast IP – Last IP</a:t>
            </a:r>
            <a:endParaRPr b="1">
              <a:solidFill>
                <a:srgbClr val="00206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</p:txBody>
      </p:sp>
      <p:cxnSp>
        <p:nvCxnSpPr>
          <p:cNvPr id="337" name="Google Shape;337;p13"/>
          <p:cNvCxnSpPr/>
          <p:nvPr/>
        </p:nvCxnSpPr>
        <p:spPr>
          <a:xfrm>
            <a:off x="2590545" y="1136822"/>
            <a:ext cx="0" cy="552347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8" name="Google Shape;338;p13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CIDR</a:t>
            </a:r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body" idx="1"/>
          </p:nvPr>
        </p:nvSpPr>
        <p:spPr>
          <a:xfrm>
            <a:off x="692958" y="1388533"/>
            <a:ext cx="10058400" cy="476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Subnetworks created on the CLASSFULL (/8, /16 or /24  Default Subnets) are called as CIDR (CLASSLESS INTERDOMAIN ROUTING ADDRESS)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12.0.0.0/8 --  CLASSFULL Network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120.120.0.0/16 – CLASSFULL NETWORK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200.200.200.0/24 – CLASSFULL Network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CIDR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Eg: -- 172.18.0.0/23  -- THE IP and the SUBNET do not match in the class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or 172.18.4.0/23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Subnetting – Example – 192.168.0.0</a:t>
            </a:r>
            <a:r>
              <a:rPr lang="en-US" sz="3600" b="1">
                <a:solidFill>
                  <a:srgbClr val="FF0000"/>
                </a:solidFill>
              </a:rPr>
              <a:t>/20</a:t>
            </a:r>
            <a:br>
              <a:rPr lang="en-US" sz="3600"/>
            </a:br>
            <a:r>
              <a:rPr lang="en-US" sz="3600"/>
              <a:t>200 IP’s per network, 6 Network</a:t>
            </a:r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body" idx="1"/>
          </p:nvPr>
        </p:nvSpPr>
        <p:spPr>
          <a:xfrm>
            <a:off x="692958" y="1155469"/>
            <a:ext cx="10058400" cy="53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70C0"/>
                </a:solidFill>
              </a:rPr>
              <a:t>Solution: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200 ~ 2^8, No of new </a:t>
            </a:r>
            <a:r>
              <a:rPr lang="en-US" b="1">
                <a:solidFill>
                  <a:srgbClr val="0070C0"/>
                </a:solidFill>
              </a:rPr>
              <a:t>H</a:t>
            </a:r>
            <a:r>
              <a:rPr lang="en-US">
                <a:solidFill>
                  <a:srgbClr val="0070C0"/>
                </a:solidFill>
              </a:rPr>
              <a:t> bit =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8</a:t>
            </a:r>
            <a:r>
              <a:rPr lang="en-US">
                <a:solidFill>
                  <a:srgbClr val="0070C0"/>
                </a:solidFill>
              </a:rPr>
              <a:t>, No of New N bit = 32 -8 =</a:t>
            </a:r>
            <a:r>
              <a:rPr lang="en-US" b="1">
                <a:solidFill>
                  <a:srgbClr val="00B050"/>
                </a:solidFill>
              </a:rPr>
              <a:t>24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192.168.0.0/24		H	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192.168.0000</a:t>
            </a:r>
            <a:r>
              <a:rPr lang="en-US">
                <a:solidFill>
                  <a:srgbClr val="0070C0"/>
                </a:solidFill>
              </a:rPr>
              <a:t> 0000.</a:t>
            </a:r>
            <a:r>
              <a:rPr lang="en-US">
                <a:solidFill>
                  <a:schemeClr val="dk1"/>
                </a:solidFill>
              </a:rPr>
              <a:t>00000000</a:t>
            </a:r>
            <a:r>
              <a:rPr lang="en-US">
                <a:solidFill>
                  <a:srgbClr val="0070C0"/>
                </a:solidFill>
              </a:rPr>
              <a:t>/24🡪 192.168.0.0/24 – 1</a:t>
            </a:r>
            <a:r>
              <a:rPr lang="en-US" baseline="30000">
                <a:solidFill>
                  <a:srgbClr val="0070C0"/>
                </a:solidFill>
              </a:rPr>
              <a:t>st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192.168.0000</a:t>
            </a:r>
            <a:r>
              <a:rPr lang="en-US">
                <a:solidFill>
                  <a:srgbClr val="0070C0"/>
                </a:solidFill>
              </a:rPr>
              <a:t> 0001.</a:t>
            </a:r>
            <a:r>
              <a:rPr lang="en-US">
                <a:solidFill>
                  <a:schemeClr val="dk1"/>
                </a:solidFill>
              </a:rPr>
              <a:t>00000000</a:t>
            </a:r>
            <a:r>
              <a:rPr lang="en-US">
                <a:solidFill>
                  <a:srgbClr val="0070C0"/>
                </a:solidFill>
              </a:rPr>
              <a:t>/24 🡪 192.168.1.0/24 – 2</a:t>
            </a:r>
            <a:r>
              <a:rPr lang="en-US" baseline="30000">
                <a:solidFill>
                  <a:srgbClr val="0070C0"/>
                </a:solidFill>
              </a:rPr>
              <a:t>nd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		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192.168.0000</a:t>
            </a:r>
            <a:r>
              <a:rPr lang="en-US">
                <a:solidFill>
                  <a:srgbClr val="0070C0"/>
                </a:solidFill>
              </a:rPr>
              <a:t> 0010.</a:t>
            </a:r>
            <a:r>
              <a:rPr lang="en-US">
                <a:solidFill>
                  <a:schemeClr val="dk1"/>
                </a:solidFill>
              </a:rPr>
              <a:t>00000000</a:t>
            </a:r>
            <a:r>
              <a:rPr lang="en-US">
                <a:solidFill>
                  <a:srgbClr val="0070C0"/>
                </a:solidFill>
              </a:rPr>
              <a:t>/24 🡪 192.168.2.0/24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		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192.168.0000</a:t>
            </a:r>
            <a:r>
              <a:rPr lang="en-US">
                <a:solidFill>
                  <a:srgbClr val="0070C0"/>
                </a:solidFill>
              </a:rPr>
              <a:t> 0011.</a:t>
            </a:r>
            <a:r>
              <a:rPr lang="en-US">
                <a:solidFill>
                  <a:schemeClr val="dk1"/>
                </a:solidFill>
              </a:rPr>
              <a:t>00000000</a:t>
            </a:r>
            <a:r>
              <a:rPr lang="en-US">
                <a:solidFill>
                  <a:srgbClr val="0070C0"/>
                </a:solidFill>
              </a:rPr>
              <a:t> /24 🡪 192.168.3.0/24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		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192.168.0000</a:t>
            </a:r>
            <a:r>
              <a:rPr lang="en-US">
                <a:solidFill>
                  <a:srgbClr val="0070C0"/>
                </a:solidFill>
              </a:rPr>
              <a:t> 0100.</a:t>
            </a:r>
            <a:r>
              <a:rPr lang="en-US">
                <a:solidFill>
                  <a:schemeClr val="dk1"/>
                </a:solidFill>
              </a:rPr>
              <a:t>00000000</a:t>
            </a:r>
            <a:r>
              <a:rPr lang="en-US">
                <a:solidFill>
                  <a:srgbClr val="0070C0"/>
                </a:solidFill>
              </a:rPr>
              <a:t>/24 🡪 192.168.4.0/24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…………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192.168.0000</a:t>
            </a:r>
            <a:r>
              <a:rPr lang="en-US" b="1">
                <a:solidFill>
                  <a:srgbClr val="0070C0"/>
                </a:solidFill>
              </a:rPr>
              <a:t> 1111.</a:t>
            </a:r>
            <a:r>
              <a:rPr lang="en-US">
                <a:solidFill>
                  <a:schemeClr val="dk1"/>
                </a:solidFill>
              </a:rPr>
              <a:t>00000000</a:t>
            </a:r>
            <a:r>
              <a:rPr lang="en-US" b="1">
                <a:solidFill>
                  <a:srgbClr val="0070C0"/>
                </a:solidFill>
              </a:rPr>
              <a:t>/24 🡪 192.168.15.0/24 – Last Subnetwork</a:t>
            </a:r>
            <a:endParaRPr b="1">
              <a:solidFill>
                <a:srgbClr val="0070C0"/>
              </a:solidFill>
            </a:endParaRPr>
          </a:p>
        </p:txBody>
      </p:sp>
      <p:cxnSp>
        <p:nvCxnSpPr>
          <p:cNvPr id="352" name="Google Shape;352;p15"/>
          <p:cNvCxnSpPr/>
          <p:nvPr/>
        </p:nvCxnSpPr>
        <p:spPr>
          <a:xfrm>
            <a:off x="2220686" y="2381277"/>
            <a:ext cx="15438" cy="40286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15"/>
          <p:cNvCxnSpPr/>
          <p:nvPr/>
        </p:nvCxnSpPr>
        <p:spPr>
          <a:xfrm>
            <a:off x="2793442" y="2280976"/>
            <a:ext cx="7947" cy="4286079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4" name="Google Shape;354;p15"/>
          <p:cNvCxnSpPr/>
          <p:nvPr/>
        </p:nvCxnSpPr>
        <p:spPr>
          <a:xfrm>
            <a:off x="2867891" y="2236079"/>
            <a:ext cx="55972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5" name="Google Shape;355;p15"/>
          <p:cNvSpPr/>
          <p:nvPr/>
        </p:nvSpPr>
        <p:spPr>
          <a:xfrm rot="10800000">
            <a:off x="10221884" y="16626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 rot="2584033">
            <a:off x="10719305" y="442971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- 3</a:t>
            </a:r>
            <a:endParaRPr/>
          </a:p>
        </p:txBody>
      </p:sp>
      <p:sp>
        <p:nvSpPr>
          <p:cNvPr id="357" name="Google Shape;357;p15"/>
          <p:cNvSpPr txBox="1"/>
          <p:nvPr/>
        </p:nvSpPr>
        <p:spPr>
          <a:xfrm>
            <a:off x="7513102" y="4979324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7416273" y="4979324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10262433" y="2826674"/>
            <a:ext cx="1524000" cy="215265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10487454" y="3014487"/>
            <a:ext cx="1926417" cy="177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+ 1 = 10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Subnetting – Example – 192.168.0.0</a:t>
            </a:r>
            <a:r>
              <a:rPr lang="en-US" sz="3600" b="1">
                <a:solidFill>
                  <a:srgbClr val="FF0000"/>
                </a:solidFill>
              </a:rPr>
              <a:t>/18</a:t>
            </a:r>
            <a:br>
              <a:rPr lang="en-US" sz="3600"/>
            </a:br>
            <a:r>
              <a:rPr lang="en-US" sz="3600"/>
              <a:t>60 IP’s per network, 6 Network</a:t>
            </a:r>
            <a:endParaRPr/>
          </a:p>
        </p:txBody>
      </p:sp>
      <p:sp>
        <p:nvSpPr>
          <p:cNvPr id="366" name="Google Shape;366;p16"/>
          <p:cNvSpPr txBox="1">
            <a:spLocks noGrp="1"/>
          </p:cNvSpPr>
          <p:nvPr>
            <p:ph type="body" idx="1"/>
          </p:nvPr>
        </p:nvSpPr>
        <p:spPr>
          <a:xfrm>
            <a:off x="692958" y="1155468"/>
            <a:ext cx="10058400" cy="587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70C0"/>
                </a:solidFill>
              </a:rPr>
              <a:t>Solution: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60 ~ 2^6, No of new </a:t>
            </a:r>
            <a:r>
              <a:rPr lang="en-US" b="1">
                <a:solidFill>
                  <a:srgbClr val="0070C0"/>
                </a:solidFill>
              </a:rPr>
              <a:t>H</a:t>
            </a:r>
            <a:r>
              <a:rPr lang="en-US">
                <a:solidFill>
                  <a:srgbClr val="0070C0"/>
                </a:solidFill>
              </a:rPr>
              <a:t> bit =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6</a:t>
            </a:r>
            <a:r>
              <a:rPr lang="en-US">
                <a:solidFill>
                  <a:srgbClr val="0070C0"/>
                </a:solidFill>
              </a:rPr>
              <a:t>, No of New N bit = 32 -6 =</a:t>
            </a:r>
            <a:r>
              <a:rPr lang="en-US" b="1">
                <a:solidFill>
                  <a:srgbClr val="00B050"/>
                </a:solidFill>
              </a:rPr>
              <a:t>26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192.168.0.0/26		H	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</a:t>
            </a:r>
            <a:r>
              <a:rPr lang="en-US">
                <a:solidFill>
                  <a:srgbClr val="0070C0"/>
                </a:solidFill>
              </a:rPr>
              <a:t>000000.00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>
                <a:solidFill>
                  <a:srgbClr val="0070C0"/>
                </a:solidFill>
              </a:rPr>
              <a:t>/26🡪 192.168.0.0/26 – 1</a:t>
            </a:r>
            <a:r>
              <a:rPr lang="en-US" baseline="30000">
                <a:solidFill>
                  <a:srgbClr val="0070C0"/>
                </a:solidFill>
              </a:rPr>
              <a:t>st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    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</a:t>
            </a:r>
            <a:r>
              <a:rPr lang="en-US">
                <a:solidFill>
                  <a:srgbClr val="0070C0"/>
                </a:solidFill>
              </a:rPr>
              <a:t>000000.01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>
                <a:solidFill>
                  <a:srgbClr val="0070C0"/>
                </a:solidFill>
              </a:rPr>
              <a:t>/26 🡪 192.168.0.64/26 – 2</a:t>
            </a:r>
            <a:r>
              <a:rPr lang="en-US" baseline="30000">
                <a:solidFill>
                  <a:srgbClr val="0070C0"/>
                </a:solidFill>
              </a:rPr>
              <a:t>nd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		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</a:t>
            </a:r>
            <a:r>
              <a:rPr lang="en-US">
                <a:solidFill>
                  <a:srgbClr val="0070C0"/>
                </a:solidFill>
              </a:rPr>
              <a:t>000000.10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>
                <a:solidFill>
                  <a:srgbClr val="0070C0"/>
                </a:solidFill>
              </a:rPr>
              <a:t>/26 🡪 192.168.0.128/26 – 3</a:t>
            </a:r>
            <a:r>
              <a:rPr lang="en-US" baseline="30000">
                <a:solidFill>
                  <a:srgbClr val="0070C0"/>
                </a:solidFill>
              </a:rPr>
              <a:t>rd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		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</a:t>
            </a:r>
            <a:r>
              <a:rPr lang="en-US">
                <a:solidFill>
                  <a:srgbClr val="0070C0"/>
                </a:solidFill>
              </a:rPr>
              <a:t>000000.11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>
                <a:solidFill>
                  <a:srgbClr val="0070C0"/>
                </a:solidFill>
              </a:rPr>
              <a:t> /26 🡪 192.168.0.192/26 – 4</a:t>
            </a:r>
            <a:r>
              <a:rPr lang="en-US" baseline="30000">
                <a:solidFill>
                  <a:srgbClr val="0070C0"/>
                </a:solidFill>
              </a:rPr>
              <a:t>th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		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</a:t>
            </a:r>
            <a:r>
              <a:rPr lang="en-US">
                <a:solidFill>
                  <a:srgbClr val="0070C0"/>
                </a:solidFill>
              </a:rPr>
              <a:t>000001.00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>
                <a:solidFill>
                  <a:srgbClr val="0070C0"/>
                </a:solidFill>
              </a:rPr>
              <a:t>/26🡪 192.168.1.0/26 – 5</a:t>
            </a:r>
            <a:r>
              <a:rPr lang="en-US" baseline="30000">
                <a:solidFill>
                  <a:srgbClr val="0070C0"/>
                </a:solidFill>
              </a:rPr>
              <a:t>th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     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192.168.00</a:t>
            </a:r>
            <a:r>
              <a:rPr lang="en-US">
                <a:solidFill>
                  <a:srgbClr val="0070C0"/>
                </a:solidFill>
              </a:rPr>
              <a:t>000001.01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>
                <a:solidFill>
                  <a:srgbClr val="0070C0"/>
                </a:solidFill>
              </a:rPr>
              <a:t>/26🡪 192.168.1.64/26 – 6</a:t>
            </a:r>
            <a:r>
              <a:rPr lang="en-US" baseline="30000">
                <a:solidFill>
                  <a:srgbClr val="0070C0"/>
                </a:solidFill>
              </a:rPr>
              <a:t>th</a:t>
            </a:r>
            <a:r>
              <a:rPr lang="en-US">
                <a:solidFill>
                  <a:srgbClr val="0070C0"/>
                </a:solidFill>
              </a:rPr>
              <a:t> Subnetwork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192.168.00</a:t>
            </a:r>
            <a:r>
              <a:rPr lang="en-US" b="1">
                <a:solidFill>
                  <a:srgbClr val="0070C0"/>
                </a:solidFill>
              </a:rPr>
              <a:t>111111.11</a:t>
            </a:r>
            <a:r>
              <a:rPr lang="en-US">
                <a:solidFill>
                  <a:schemeClr val="dk1"/>
                </a:solidFill>
              </a:rPr>
              <a:t>000000</a:t>
            </a:r>
            <a:r>
              <a:rPr lang="en-US" b="1">
                <a:solidFill>
                  <a:srgbClr val="0070C0"/>
                </a:solidFill>
              </a:rPr>
              <a:t>/26 🡪 192.168.63.192/26 – Last Subnetwork</a:t>
            </a:r>
            <a:endParaRPr b="1">
              <a:solidFill>
                <a:srgbClr val="0070C0"/>
              </a:solidFill>
            </a:endParaRPr>
          </a:p>
        </p:txBody>
      </p:sp>
      <p:cxnSp>
        <p:nvCxnSpPr>
          <p:cNvPr id="367" name="Google Shape;367;p16"/>
          <p:cNvCxnSpPr/>
          <p:nvPr/>
        </p:nvCxnSpPr>
        <p:spPr>
          <a:xfrm>
            <a:off x="1940599" y="2323611"/>
            <a:ext cx="0" cy="444972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6"/>
          <p:cNvCxnSpPr/>
          <p:nvPr/>
        </p:nvCxnSpPr>
        <p:spPr>
          <a:xfrm>
            <a:off x="3032344" y="2280976"/>
            <a:ext cx="7947" cy="4286079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69" name="Google Shape;369;p16"/>
          <p:cNvCxnSpPr/>
          <p:nvPr/>
        </p:nvCxnSpPr>
        <p:spPr>
          <a:xfrm>
            <a:off x="2867891" y="2236079"/>
            <a:ext cx="55972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16"/>
          <p:cNvSpPr/>
          <p:nvPr/>
        </p:nvSpPr>
        <p:spPr>
          <a:xfrm rot="10800000">
            <a:off x="10221884" y="16626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6"/>
          <p:cNvSpPr txBox="1"/>
          <p:nvPr/>
        </p:nvSpPr>
        <p:spPr>
          <a:xfrm rot="2584033">
            <a:off x="10719305" y="442971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- 3</a:t>
            </a:r>
            <a:endParaRPr/>
          </a:p>
        </p:txBody>
      </p:sp>
      <p:sp>
        <p:nvSpPr>
          <p:cNvPr id="372" name="Google Shape;372;p16"/>
          <p:cNvSpPr txBox="1"/>
          <p:nvPr/>
        </p:nvSpPr>
        <p:spPr>
          <a:xfrm>
            <a:off x="7513102" y="4979324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373" name="Google Shape;373;p16"/>
          <p:cNvSpPr/>
          <p:nvPr/>
        </p:nvSpPr>
        <p:spPr>
          <a:xfrm>
            <a:off x="7416273" y="4979324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10262433" y="2826674"/>
            <a:ext cx="1524000" cy="215265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10487454" y="3014487"/>
            <a:ext cx="1926417" cy="177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+ 1 = 10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C8463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9C8463"/>
                </a:solidFill>
              </a:rPr>
              <a:t>Subnetting – Example – 192.168.69.0</a:t>
            </a:r>
            <a:r>
              <a:rPr lang="en-US" sz="3600" b="1">
                <a:solidFill>
                  <a:srgbClr val="FF0000"/>
                </a:solidFill>
              </a:rPr>
              <a:t>/20</a:t>
            </a:r>
            <a:br>
              <a:rPr lang="en-US" sz="3600">
                <a:solidFill>
                  <a:srgbClr val="9C8463"/>
                </a:solidFill>
              </a:rPr>
            </a:br>
            <a:r>
              <a:rPr lang="en-US" sz="3600">
                <a:solidFill>
                  <a:srgbClr val="9C8463"/>
                </a:solidFill>
              </a:rPr>
              <a:t>60 IP’s per network, 6 Network</a:t>
            </a:r>
            <a:endParaRPr/>
          </a:p>
        </p:txBody>
      </p:sp>
      <p:sp>
        <p:nvSpPr>
          <p:cNvPr id="381" name="Google Shape;381;p17"/>
          <p:cNvSpPr txBox="1"/>
          <p:nvPr/>
        </p:nvSpPr>
        <p:spPr>
          <a:xfrm>
            <a:off x="692958" y="1130531"/>
            <a:ext cx="10058400" cy="527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Steps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Validation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Subnetting</a:t>
            </a:r>
            <a:endParaRPr sz="2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lang="en-US" sz="3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Validation of the given network.</a:t>
            </a:r>
            <a:endParaRPr/>
          </a:p>
          <a:p>
            <a:pPr marL="91440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192.168.0100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0101.00000000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given network </a:t>
            </a: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because there are binary </a:t>
            </a:r>
            <a:r>
              <a:rPr lang="en-US" sz="3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“1”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after the line (on the 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HOST side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), in the above.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Convert it to an 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network ID by making all binary value as </a:t>
            </a: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“0” on the HOST part.</a:t>
            </a:r>
            <a:endParaRPr sz="2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192.168.0100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0000.00000000</a:t>
            </a: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endParaRPr/>
          </a:p>
          <a:p>
            <a:pPr marL="91440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VALID network ID 🡪 192.168.64.0/20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17"/>
          <p:cNvCxnSpPr/>
          <p:nvPr/>
        </p:nvCxnSpPr>
        <p:spPr>
          <a:xfrm>
            <a:off x="2893052" y="3069980"/>
            <a:ext cx="0" cy="4762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17"/>
          <p:cNvSpPr/>
          <p:nvPr/>
        </p:nvSpPr>
        <p:spPr>
          <a:xfrm rot="10800000">
            <a:off x="10221884" y="16626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 rot="2584033">
            <a:off x="10719305" y="442971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- 4</a:t>
            </a:r>
            <a:endParaRPr/>
          </a:p>
        </p:txBody>
      </p:sp>
      <p:cxnSp>
        <p:nvCxnSpPr>
          <p:cNvPr id="385" name="Google Shape;385;p17"/>
          <p:cNvCxnSpPr/>
          <p:nvPr/>
        </p:nvCxnSpPr>
        <p:spPr>
          <a:xfrm>
            <a:off x="2911906" y="5229808"/>
            <a:ext cx="0" cy="4762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C8463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9C8463"/>
                </a:solidFill>
              </a:rPr>
              <a:t>Subnetting – Example – 192.168.64.0</a:t>
            </a:r>
            <a:r>
              <a:rPr lang="en-US" sz="3600" b="1">
                <a:solidFill>
                  <a:srgbClr val="FF0000"/>
                </a:solidFill>
              </a:rPr>
              <a:t>/20</a:t>
            </a:r>
            <a:br>
              <a:rPr lang="en-US" sz="3600">
                <a:solidFill>
                  <a:srgbClr val="9C8463"/>
                </a:solidFill>
              </a:rPr>
            </a:br>
            <a:r>
              <a:rPr lang="en-US" sz="3600">
                <a:solidFill>
                  <a:srgbClr val="9C8463"/>
                </a:solidFill>
              </a:rPr>
              <a:t>60 IP’s per network, 6 Network</a:t>
            </a:r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body" idx="1"/>
          </p:nvPr>
        </p:nvSpPr>
        <p:spPr>
          <a:xfrm>
            <a:off x="692958" y="1155469"/>
            <a:ext cx="10058400" cy="53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60 ~ 2^6, No of new H bit = 6, No of New N bit = 32 -6 =</a:t>
            </a:r>
            <a:r>
              <a:rPr lang="en-US" sz="2400" b="1">
                <a:solidFill>
                  <a:srgbClr val="00B050"/>
                </a:solidFill>
              </a:rPr>
              <a:t>26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192.168.64.0/26		H	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192.168.0100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0000.00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192.168.64.0/26 – 1</a:t>
            </a:r>
            <a:r>
              <a:rPr lang="en-US" sz="2400" baseline="30000"/>
              <a:t>st</a:t>
            </a:r>
            <a:r>
              <a:rPr lang="en-US" sz="2400"/>
              <a:t> Subnetwork</a:t>
            </a:r>
            <a:endParaRPr sz="2400"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192.168.0100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0000.01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192.168.64.64/26 – 2</a:t>
            </a:r>
            <a:r>
              <a:rPr lang="en-US" sz="2400" baseline="30000"/>
              <a:t>nd</a:t>
            </a:r>
            <a:r>
              <a:rPr lang="en-US" sz="2400"/>
              <a:t> Subnetwork</a:t>
            </a:r>
            <a:endParaRPr sz="2400"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		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192.168.0100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0000.10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192.168.64.128/26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		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192.168.0100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0000.11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192.168.64.192/26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		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192.168.0100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0001.00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192.168.65.0/26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FF0000"/>
                </a:solidFill>
              </a:rPr>
              <a:t>192.168.0100</a:t>
            </a:r>
            <a:r>
              <a:rPr lang="en-US" sz="2400" b="1">
                <a:solidFill>
                  <a:srgbClr val="0070C0"/>
                </a:solidFill>
              </a:rPr>
              <a:t> 1111.1100 0000/26 🡪 192.168.79.192/26 – Last Subnetwork</a:t>
            </a:r>
            <a:endParaRPr sz="2400" b="1">
              <a:solidFill>
                <a:srgbClr val="0070C0"/>
              </a:solidFill>
            </a:endParaRPr>
          </a:p>
        </p:txBody>
      </p:sp>
      <p:cxnSp>
        <p:nvCxnSpPr>
          <p:cNvPr id="392" name="Google Shape;392;p18"/>
          <p:cNvCxnSpPr/>
          <p:nvPr/>
        </p:nvCxnSpPr>
        <p:spPr>
          <a:xfrm>
            <a:off x="2506107" y="2061557"/>
            <a:ext cx="0" cy="47964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8"/>
          <p:cNvCxnSpPr/>
          <p:nvPr/>
        </p:nvCxnSpPr>
        <p:spPr>
          <a:xfrm flipH="1">
            <a:off x="3539544" y="1924582"/>
            <a:ext cx="24938" cy="472163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94" name="Google Shape;394;p18"/>
          <p:cNvCxnSpPr/>
          <p:nvPr/>
        </p:nvCxnSpPr>
        <p:spPr>
          <a:xfrm>
            <a:off x="2867891" y="1924582"/>
            <a:ext cx="55972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5" name="Google Shape;395;p18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Valid the Networks</a:t>
            </a:r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692958" y="1594825"/>
            <a:ext cx="10058400" cy="103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Find whether the below Networks are Valid or NOT!!!!!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10.40.30.0/18 	-- ??</a:t>
            </a:r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692956" y="2430501"/>
            <a:ext cx="853896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10.40.00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011110 . 0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/18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INVALID Network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10.40.00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000000.0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/18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🡪 10.40.0.0/18 -- NOW VALID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170.100.40.0/21 -- ??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692955" y="4201189"/>
            <a:ext cx="94231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170.100.00101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000.0/21 – 170.100.40.0/21 -- VALID NW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92956" y="5821877"/>
            <a:ext cx="55340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200.200.200.000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VALID NW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2956" y="5202435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200.200.200.0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/27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>
            <a:spLocks noGrp="1"/>
          </p:cNvSpPr>
          <p:nvPr>
            <p:ph type="title"/>
          </p:nvPr>
        </p:nvSpPr>
        <p:spPr>
          <a:xfrm>
            <a:off x="767080" y="286604"/>
            <a:ext cx="10058400" cy="85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Subnetting</a:t>
            </a:r>
            <a:endParaRPr b="1"/>
          </a:p>
        </p:txBody>
      </p:sp>
      <p:sp>
        <p:nvSpPr>
          <p:cNvPr id="187" name="Google Shape;187;p2"/>
          <p:cNvSpPr txBox="1"/>
          <p:nvPr/>
        </p:nvSpPr>
        <p:spPr>
          <a:xfrm>
            <a:off x="889836" y="1324045"/>
            <a:ext cx="807318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Formulas for Subnetting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Total IPV4 bit = 32bit == Network Bits + Host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bits = 32 – Host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bits = 32 – Network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🡪 N bit == 8 and H bit ==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🡪 N bit == 16 and H bit ==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🡪 N bit == 24 and H bit ==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692957" y="1239814"/>
            <a:ext cx="11203207" cy="534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9C8463"/>
                </a:solidFill>
              </a:rPr>
              <a:t>Subnetting – Example – 192.168.64.0</a:t>
            </a:r>
            <a:r>
              <a:rPr lang="en-US" sz="2800" b="1">
                <a:solidFill>
                  <a:srgbClr val="FF0000"/>
                </a:solidFill>
              </a:rPr>
              <a:t>/20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rgbClr val="00B050"/>
                </a:solidFill>
              </a:rPr>
              <a:t>Given 🡪 N=20 , H = 12.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rgbClr val="00B050"/>
                </a:solidFill>
              </a:rPr>
              <a:t>Formula 🡪 </a:t>
            </a:r>
            <a:r>
              <a:rPr lang="en-US" sz="2800" b="1">
                <a:solidFill>
                  <a:srgbClr val="C00000"/>
                </a:solidFill>
              </a:rPr>
              <a:t>Given H bit  =&gt; Total Bits required for Subnetting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br>
              <a:rPr lang="en-US" sz="2800">
                <a:solidFill>
                  <a:srgbClr val="9C8463"/>
                </a:solidFill>
              </a:rPr>
            </a:br>
            <a:r>
              <a:rPr lang="en-US" sz="2800">
                <a:solidFill>
                  <a:srgbClr val="9C8463"/>
                </a:solidFill>
              </a:rPr>
              <a:t>60 IP’s per network, 6 Sub Network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9C8463"/>
                </a:solidFill>
              </a:rPr>
              <a:t>60 Ip’s mean == 2 ^ 6 Approx – Which means we need</a:t>
            </a:r>
            <a:r>
              <a:rPr lang="en-US" sz="2800">
                <a:solidFill>
                  <a:srgbClr val="00B0F0"/>
                </a:solidFill>
              </a:rPr>
              <a:t> 6 bits</a:t>
            </a:r>
            <a:r>
              <a:rPr lang="en-US" sz="2800">
                <a:solidFill>
                  <a:srgbClr val="9C8463"/>
                </a:solidFill>
              </a:rPr>
              <a:t>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9C8463"/>
                </a:solidFill>
              </a:rPr>
              <a:t>+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9C8463"/>
                </a:solidFill>
              </a:rPr>
              <a:t>6 Network == 2 ^ 3 Approx – Which means we need min of </a:t>
            </a:r>
            <a:r>
              <a:rPr lang="en-US" sz="2800">
                <a:solidFill>
                  <a:srgbClr val="00B0F0"/>
                </a:solidFill>
              </a:rPr>
              <a:t>3 network bits.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rgbClr val="C00000"/>
                </a:solidFill>
              </a:rPr>
              <a:t>Total = 6 + 3 = 9 bits (Min) Required for Satisfy the above problem, as part of the Given HOST bits.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612276" y="271374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Valid the Number of Hosts possible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Subnetting – Example – 172.18.64.0</a:t>
            </a:r>
            <a:r>
              <a:rPr lang="en-US" b="1">
                <a:solidFill>
                  <a:srgbClr val="FF0000"/>
                </a:solidFill>
              </a:rPr>
              <a:t>/18</a:t>
            </a:r>
            <a:br>
              <a:rPr lang="en-US"/>
            </a:br>
            <a:r>
              <a:rPr lang="en-US"/>
              <a:t>350 IP’s per network, 6 Network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body" idx="1"/>
          </p:nvPr>
        </p:nvSpPr>
        <p:spPr>
          <a:xfrm>
            <a:off x="692958" y="1130531"/>
            <a:ext cx="10058400" cy="448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 Steps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1. Validation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2. Subnetting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Validation of the given network.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172.18.0100 0000.0/18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given network is Valid, because there are no binary “1” after the line, in the above.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172.18.0101 0000.0/18 🡪 This network is not , bcz there is a binary “1” after the subnet mask (18). To make is valid, change all the binary bits to “0” after “18” (the line) bit.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cxnSp>
        <p:nvCxnSpPr>
          <p:cNvPr id="419" name="Google Shape;419;p21"/>
          <p:cNvCxnSpPr/>
          <p:nvPr/>
        </p:nvCxnSpPr>
        <p:spPr>
          <a:xfrm flipH="1">
            <a:off x="1795549" y="4180388"/>
            <a:ext cx="8313" cy="6317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21"/>
          <p:cNvCxnSpPr/>
          <p:nvPr/>
        </p:nvCxnSpPr>
        <p:spPr>
          <a:xfrm flipH="1">
            <a:off x="1803862" y="2971191"/>
            <a:ext cx="8314" cy="4031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1" name="Google Shape;421;p21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Subnetting – Example – </a:t>
            </a:r>
            <a:r>
              <a:rPr lang="en-US" b="1"/>
              <a:t>172.18.64.0</a:t>
            </a:r>
            <a:r>
              <a:rPr lang="en-US" b="1">
                <a:solidFill>
                  <a:srgbClr val="FF0000"/>
                </a:solidFill>
              </a:rPr>
              <a:t>/18</a:t>
            </a:r>
            <a:br>
              <a:rPr lang="en-US"/>
            </a:br>
            <a:r>
              <a:rPr lang="en-US"/>
              <a:t>350 IP’s per network, 6 Network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body" idx="1"/>
          </p:nvPr>
        </p:nvSpPr>
        <p:spPr>
          <a:xfrm>
            <a:off x="692958" y="1130531"/>
            <a:ext cx="10058400" cy="540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350 ~ 2^9, No of new H bit= 9, no of New N bit = 32-9 =23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172.18.64.0/23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172.18.0100 0000.0/23 🡪 172.18.64.0/23 – 1</a:t>
            </a:r>
            <a:r>
              <a:rPr lang="en-US" baseline="30000"/>
              <a:t>st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172.18.0100 0010.0/23 🡪 172.18.66.0/23 – 2</a:t>
            </a:r>
            <a:r>
              <a:rPr lang="en-US" baseline="30000"/>
              <a:t>nd</a:t>
            </a:r>
            <a:r>
              <a:rPr lang="en-US"/>
              <a:t> Subnetwork  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172.18.0100 0100.0/23 🡪 172.18.68.0/23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70C0"/>
                </a:solidFill>
              </a:rPr>
              <a:t>172.18.0111111 0.0/23 🡪 172.18.126.0/23 – Last Subnetwork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75614B"/>
                </a:solidFill>
              </a:rPr>
              <a:t>In AWS – 172.18.64.0/18 – is called the VPC CIDR or Main network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75614B"/>
                </a:solidFill>
              </a:rPr>
              <a:t>In AZure – 172.18.64.0/18 – is called the VirtualNetwork address space or Main network</a:t>
            </a:r>
            <a:endParaRPr b="1">
              <a:solidFill>
                <a:srgbClr val="75614B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75614B"/>
                </a:solidFill>
              </a:rPr>
              <a:t>In GCP – 172.18.64.0/18 – is called the VPC CIDR or Main network</a:t>
            </a:r>
            <a:endParaRPr b="1">
              <a:solidFill>
                <a:srgbClr val="75614B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>
              <a:solidFill>
                <a:srgbClr val="0070C0"/>
              </a:solidFill>
            </a:endParaRPr>
          </a:p>
        </p:txBody>
      </p:sp>
      <p:cxnSp>
        <p:nvCxnSpPr>
          <p:cNvPr id="429" name="Google Shape;429;p22"/>
          <p:cNvCxnSpPr/>
          <p:nvPr/>
        </p:nvCxnSpPr>
        <p:spPr>
          <a:xfrm>
            <a:off x="1787236" y="2061556"/>
            <a:ext cx="0" cy="269332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22"/>
          <p:cNvCxnSpPr/>
          <p:nvPr/>
        </p:nvCxnSpPr>
        <p:spPr>
          <a:xfrm flipH="1">
            <a:off x="2493818" y="1886290"/>
            <a:ext cx="11084" cy="286859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31" name="Google Shape;431;p22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- 5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5886648" y="324433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5886648" y="324433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b="1"/>
              <a:t>Subnetting – Example – 170.170.70.0</a:t>
            </a:r>
            <a:r>
              <a:rPr lang="en-US" sz="3600" b="1">
                <a:solidFill>
                  <a:srgbClr val="FF0000"/>
                </a:solidFill>
              </a:rPr>
              <a:t>/20</a:t>
            </a:r>
            <a:br>
              <a:rPr lang="en-US" sz="3600"/>
            </a:br>
            <a:r>
              <a:rPr lang="en-US" sz="3600" b="1"/>
              <a:t>100</a:t>
            </a:r>
            <a:r>
              <a:rPr lang="en-US" sz="3600"/>
              <a:t> IP’s per network, </a:t>
            </a:r>
            <a:r>
              <a:rPr lang="en-US" sz="3600" b="1"/>
              <a:t>100</a:t>
            </a:r>
            <a:r>
              <a:rPr lang="en-US" sz="3600"/>
              <a:t> Network</a:t>
            </a:r>
            <a:endParaRPr/>
          </a:p>
        </p:txBody>
      </p:sp>
      <p:sp>
        <p:nvSpPr>
          <p:cNvPr id="440" name="Google Shape;440;p23"/>
          <p:cNvSpPr txBox="1">
            <a:spLocks noGrp="1"/>
          </p:cNvSpPr>
          <p:nvPr>
            <p:ph type="body" idx="1"/>
          </p:nvPr>
        </p:nvSpPr>
        <p:spPr>
          <a:xfrm>
            <a:off x="673799" y="1390588"/>
            <a:ext cx="10058400" cy="53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70C0"/>
                </a:solidFill>
              </a:rPr>
              <a:t>Solution: Valid network is 170.170.64.0/20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100 ~ 2^7, No of new </a:t>
            </a:r>
            <a:r>
              <a:rPr lang="en-US" sz="2400" b="1">
                <a:solidFill>
                  <a:srgbClr val="0070C0"/>
                </a:solidFill>
              </a:rPr>
              <a:t>H</a:t>
            </a:r>
            <a:r>
              <a:rPr lang="en-US" sz="2400">
                <a:solidFill>
                  <a:srgbClr val="0070C0"/>
                </a:solidFill>
              </a:rPr>
              <a:t> bit = </a:t>
            </a:r>
            <a:r>
              <a:rPr lang="en-US" sz="2400">
                <a:solidFill>
                  <a:srgbClr val="0070C0"/>
                </a:solidFill>
                <a:highlight>
                  <a:srgbClr val="FFFF00"/>
                </a:highlight>
              </a:rPr>
              <a:t>7</a:t>
            </a:r>
            <a:r>
              <a:rPr lang="en-US" sz="2400">
                <a:solidFill>
                  <a:srgbClr val="0070C0"/>
                </a:solidFill>
              </a:rPr>
              <a:t>, No of New N bit = 32 -7 =</a:t>
            </a:r>
            <a:r>
              <a:rPr lang="en-US" sz="2400" b="1">
                <a:solidFill>
                  <a:srgbClr val="00B050"/>
                </a:solidFill>
              </a:rPr>
              <a:t>25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170.170.64.0/25		H	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170.170.0100</a:t>
            </a:r>
            <a:r>
              <a:rPr lang="en-US" sz="2400">
                <a:solidFill>
                  <a:srgbClr val="0070C0"/>
                </a:solidFill>
              </a:rPr>
              <a:t> 0000.0</a:t>
            </a:r>
            <a:r>
              <a:rPr lang="en-US" sz="2400">
                <a:solidFill>
                  <a:schemeClr val="dk1"/>
                </a:solidFill>
              </a:rPr>
              <a:t>000 0000</a:t>
            </a:r>
            <a:r>
              <a:rPr lang="en-US" sz="2400">
                <a:solidFill>
                  <a:srgbClr val="0070C0"/>
                </a:solidFill>
              </a:rPr>
              <a:t>/25🡪 170.170.64.0/25 – 1</a:t>
            </a:r>
            <a:r>
              <a:rPr lang="en-US" sz="2400" baseline="30000">
                <a:solidFill>
                  <a:srgbClr val="0070C0"/>
                </a:solidFill>
              </a:rPr>
              <a:t>st</a:t>
            </a:r>
            <a:r>
              <a:rPr lang="en-US" sz="2400">
                <a:solidFill>
                  <a:srgbClr val="0070C0"/>
                </a:solidFill>
              </a:rPr>
              <a:t> Subnetwork</a:t>
            </a:r>
            <a:endParaRPr sz="2400">
              <a:solidFill>
                <a:srgbClr val="0070C0"/>
              </a:solidFill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170.170.0100</a:t>
            </a:r>
            <a:r>
              <a:rPr lang="en-US" sz="2400">
                <a:solidFill>
                  <a:srgbClr val="0070C0"/>
                </a:solidFill>
              </a:rPr>
              <a:t> 0000.1</a:t>
            </a:r>
            <a:r>
              <a:rPr lang="en-US" sz="2400">
                <a:solidFill>
                  <a:schemeClr val="dk1"/>
                </a:solidFill>
              </a:rPr>
              <a:t>000 0000</a:t>
            </a:r>
            <a:r>
              <a:rPr lang="en-US" sz="2400">
                <a:solidFill>
                  <a:srgbClr val="0070C0"/>
                </a:solidFill>
              </a:rPr>
              <a:t>/25🡪 170.170.64.128/25 – 2</a:t>
            </a:r>
            <a:r>
              <a:rPr lang="en-US" sz="2400" baseline="30000">
                <a:solidFill>
                  <a:srgbClr val="0070C0"/>
                </a:solidFill>
              </a:rPr>
              <a:t>nd</a:t>
            </a:r>
            <a:r>
              <a:rPr lang="en-US" sz="2400">
                <a:solidFill>
                  <a:srgbClr val="0070C0"/>
                </a:solidFill>
              </a:rPr>
              <a:t> Subnetwork</a:t>
            </a:r>
            <a:endParaRPr sz="2400">
              <a:solidFill>
                <a:srgbClr val="0070C0"/>
              </a:solidFill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170.170.0100</a:t>
            </a:r>
            <a:r>
              <a:rPr lang="en-US" sz="2400">
                <a:solidFill>
                  <a:srgbClr val="0070C0"/>
                </a:solidFill>
              </a:rPr>
              <a:t> 0001.0</a:t>
            </a:r>
            <a:r>
              <a:rPr lang="en-US" sz="2400">
                <a:solidFill>
                  <a:schemeClr val="dk1"/>
                </a:solidFill>
              </a:rPr>
              <a:t>000 0000</a:t>
            </a:r>
            <a:r>
              <a:rPr lang="en-US" sz="2400">
                <a:solidFill>
                  <a:srgbClr val="0070C0"/>
                </a:solidFill>
              </a:rPr>
              <a:t>/25🡪 170.170.65.0/25 – 3</a:t>
            </a:r>
            <a:r>
              <a:rPr lang="en-US" sz="2400" baseline="30000">
                <a:solidFill>
                  <a:srgbClr val="0070C0"/>
                </a:solidFill>
              </a:rPr>
              <a:t>rd</a:t>
            </a:r>
            <a:r>
              <a:rPr lang="en-US" sz="2400">
                <a:solidFill>
                  <a:srgbClr val="0070C0"/>
                </a:solidFill>
              </a:rPr>
              <a:t> Subnetwork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170.170.0100</a:t>
            </a:r>
            <a:r>
              <a:rPr lang="en-US" sz="2400">
                <a:solidFill>
                  <a:srgbClr val="0070C0"/>
                </a:solidFill>
              </a:rPr>
              <a:t> 0000.1</a:t>
            </a:r>
            <a:r>
              <a:rPr lang="en-US" sz="2400">
                <a:solidFill>
                  <a:schemeClr val="dk1"/>
                </a:solidFill>
              </a:rPr>
              <a:t>000 0000</a:t>
            </a:r>
            <a:r>
              <a:rPr lang="en-US" sz="2400">
                <a:solidFill>
                  <a:srgbClr val="0070C0"/>
                </a:solidFill>
              </a:rPr>
              <a:t>/25🡪 170.170.64.128/25 – 4</a:t>
            </a:r>
            <a:r>
              <a:rPr lang="en-US" sz="2400" baseline="30000">
                <a:solidFill>
                  <a:srgbClr val="0070C0"/>
                </a:solidFill>
              </a:rPr>
              <a:t>th</a:t>
            </a:r>
            <a:r>
              <a:rPr lang="en-US" sz="2400">
                <a:solidFill>
                  <a:srgbClr val="0070C0"/>
                </a:solidFill>
              </a:rPr>
              <a:t> Subnetwork</a:t>
            </a:r>
            <a:endParaRPr sz="2400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70C0"/>
              </a:solidFill>
            </a:endParaRPr>
          </a:p>
        </p:txBody>
      </p:sp>
      <p:cxnSp>
        <p:nvCxnSpPr>
          <p:cNvPr id="441" name="Google Shape;441;p23"/>
          <p:cNvCxnSpPr/>
          <p:nvPr/>
        </p:nvCxnSpPr>
        <p:spPr>
          <a:xfrm>
            <a:off x="2502909" y="2471895"/>
            <a:ext cx="15438" cy="40286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23"/>
          <p:cNvCxnSpPr/>
          <p:nvPr/>
        </p:nvCxnSpPr>
        <p:spPr>
          <a:xfrm>
            <a:off x="3394484" y="2368172"/>
            <a:ext cx="7947" cy="4286079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43" name="Google Shape;443;p23"/>
          <p:cNvCxnSpPr/>
          <p:nvPr/>
        </p:nvCxnSpPr>
        <p:spPr>
          <a:xfrm>
            <a:off x="2867891" y="2236079"/>
            <a:ext cx="55972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4" name="Google Shape;444;p23"/>
          <p:cNvSpPr/>
          <p:nvPr/>
        </p:nvSpPr>
        <p:spPr>
          <a:xfrm rot="10800000">
            <a:off x="10221884" y="16626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 rot="2584033">
            <a:off x="10719305" y="442971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- 3</a:t>
            </a:r>
            <a:endParaRPr/>
          </a:p>
        </p:txBody>
      </p:sp>
      <p:sp>
        <p:nvSpPr>
          <p:cNvPr id="446" name="Google Shape;446;p23"/>
          <p:cNvSpPr txBox="1"/>
          <p:nvPr/>
        </p:nvSpPr>
        <p:spPr>
          <a:xfrm>
            <a:off x="7726291" y="5631937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629462" y="5631937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b="1"/>
              <a:t>Is Subnetting solution for IPV4 address shortage?</a:t>
            </a:r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body" idx="1"/>
          </p:nvPr>
        </p:nvSpPr>
        <p:spPr>
          <a:xfrm>
            <a:off x="692958" y="1379914"/>
            <a:ext cx="10058400" cy="439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NO….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Because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We initially had total of approx.  </a:t>
            </a:r>
            <a:r>
              <a:rPr lang="en-US" sz="3000" b="1"/>
              <a:t>“2M” </a:t>
            </a:r>
            <a:r>
              <a:rPr lang="en-US" b="1"/>
              <a:t>network with the “CLASS” approach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After subnetting we increase that to approx. </a:t>
            </a:r>
            <a:r>
              <a:rPr lang="en-US" sz="3000" b="1"/>
              <a:t>“800M to 900M”</a:t>
            </a:r>
            <a:r>
              <a:rPr lang="en-US" b="1"/>
              <a:t> small networks to manage the show.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But Currently we are having approx.  … </a:t>
            </a:r>
            <a:r>
              <a:rPr lang="en-US" sz="3000"/>
              <a:t>“</a:t>
            </a:r>
            <a:r>
              <a:rPr lang="en-US" sz="3000" b="1"/>
              <a:t>25 Billion” Devices </a:t>
            </a:r>
            <a:r>
              <a:rPr lang="en-US" b="1"/>
              <a:t>online</a:t>
            </a:r>
            <a:endParaRPr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 b="1"/>
              <a:t>How do we take care of this??? 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b="1"/>
              <a:t>Is Subnetting solution for IPV4 address shortage?</a:t>
            </a:r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body" idx="1"/>
          </p:nvPr>
        </p:nvSpPr>
        <p:spPr>
          <a:xfrm>
            <a:off x="692958" y="1379914"/>
            <a:ext cx="10058400" cy="494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To solve the Growing demand of Public IP, IPV6 is the perfect solution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But we are still in the PROCESS of migrating ALL the APPLICATIONS FROM IPV4 to IPV6, which is taking an long time  (25 yrs…. And Still we are doing it).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And interim solution to work on IPV4 was to DIVIDED the IPV4 address into </a:t>
            </a:r>
            <a:r>
              <a:rPr lang="en-US" sz="2400" b="1"/>
              <a:t>“PRIVATE”</a:t>
            </a:r>
            <a:r>
              <a:rPr lang="en-US" sz="2400"/>
              <a:t> and </a:t>
            </a:r>
            <a:r>
              <a:rPr lang="en-US" sz="2400" b="1"/>
              <a:t>“PUBLIC”.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/>
              <a:t>Private IPV4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/>
              <a:t>10.0.0.0 to 10.255.255.255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/>
              <a:t>172.16.0.0 to 172.31.255.255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/>
              <a:t>192.168.0.0 to 192.168.255.255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/>
              <a:t>100.64.0.0 to 100.127.255.255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NATTING and PATTING</a:t>
            </a:r>
            <a:endParaRPr/>
          </a:p>
        </p:txBody>
      </p:sp>
      <p:pic>
        <p:nvPicPr>
          <p:cNvPr id="465" name="Google Shape;46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84222" y="3773978"/>
            <a:ext cx="4923901" cy="2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6"/>
          <p:cNvSpPr txBox="1"/>
          <p:nvPr/>
        </p:nvSpPr>
        <p:spPr>
          <a:xfrm>
            <a:off x="692958" y="1528324"/>
            <a:ext cx="10058400" cy="497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B84A3E"/>
                </a:solidFill>
                <a:latin typeface="Calibri"/>
                <a:ea typeface="Calibri"/>
                <a:cs typeface="Calibri"/>
                <a:sym typeface="Calibri"/>
              </a:rPr>
              <a:t>PATTING</a:t>
            </a: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🡪 Converting “Many Private IP”  to “one PUBLIC IP” 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Means, all the traffic from “192.168.0.0/24” to the internet will use the public IP “100.100.10.21” as the IP to communicate on the INTERNET.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Note: - Any packet in the internet should have Source IP and Destination IP as PUBLIC IP.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B84A3E"/>
                </a:solidFill>
                <a:latin typeface="Calibri"/>
                <a:ea typeface="Calibri"/>
                <a:cs typeface="Calibri"/>
                <a:sym typeface="Calibri"/>
              </a:rPr>
              <a:t>NATTING</a:t>
            </a: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🡪 Converting “one Private IP” to “One Public IP”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used for HIDDING the Hosting servers in the 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Private segment from the attacker on the internet.</a:t>
            </a:r>
            <a:endParaRPr sz="2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IPV4 Address details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body" idx="1"/>
          </p:nvPr>
        </p:nvSpPr>
        <p:spPr>
          <a:xfrm>
            <a:off x="692958" y="1594825"/>
            <a:ext cx="10058400" cy="497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Public IPV4’s range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0.0.0.0 to 9.255.255.255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11.0.0.0 to 126.255.255.255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128.0.0.0 to 169.253.255.255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169.255.255.255 to 172.15.255.255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172.32.0.0 to 192.167.255.255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192.169.0.0 to 223.255.255.255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Loopback IP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127.0.0.0 to 127.255.255.255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APIPA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169.254.0.0 to 169.254.255.255 – </a:t>
            </a:r>
            <a:r>
              <a:rPr lang="en-US">
                <a:solidFill>
                  <a:srgbClr val="0070C0"/>
                </a:solidFill>
              </a:rPr>
              <a:t>Used on the windows OS, as an Automatic ip address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Subnet values</a:t>
            </a:r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1"/>
          </p:nvPr>
        </p:nvSpPr>
        <p:spPr>
          <a:xfrm>
            <a:off x="692958" y="1594825"/>
            <a:ext cx="10914156" cy="505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/17 -- 11111111.11111111.10000000.00000000 – 255.255.128.0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/18 -- 11111111.11111111.11000000.00000000 – 255.255.192.0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/19 -- 11111111.11111111.11100000.00000000 – 255.255.224.0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/20 -- 11111111.11111111.11110000.00000000 – 255.255.240.0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/21 -- 11111111.11111111.11111000.00000000 – 255.255.248.0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/22 – 11111111.11111111.11111100.00000000 – 255.255.252.0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/23 – 11111111.11111111.11111110.00000000 – 255.255.254.0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/24 – 11111111.11111111.11111111.00000000 – 255.255.255.0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479" name="Google Shape;479;p28"/>
          <p:cNvSpPr txBox="1"/>
          <p:nvPr/>
        </p:nvSpPr>
        <p:spPr>
          <a:xfrm>
            <a:off x="6339515" y="441939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6242686" y="441939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Subnet Pattern Match</a:t>
            </a:r>
            <a:endParaRPr/>
          </a:p>
        </p:txBody>
      </p:sp>
      <p:sp>
        <p:nvSpPr>
          <p:cNvPr id="486" name="Google Shape;486;p29"/>
          <p:cNvSpPr txBox="1"/>
          <p:nvPr/>
        </p:nvSpPr>
        <p:spPr>
          <a:xfrm>
            <a:off x="692958" y="1781326"/>
            <a:ext cx="1053085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11111111. 11111110. 00000000. 00000000 -- 255.254.0.0 -- /15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11111111. 11111111. 11111110. 00000000 -- 255.255.254.0 -- /23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11111111. 11111111. 11111111. 11111110 -- 255.255.255.254 -- /31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Formula’s for Binary Numbers</a:t>
            </a:r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body" idx="1"/>
          </p:nvPr>
        </p:nvSpPr>
        <p:spPr>
          <a:xfrm>
            <a:off x="692958" y="1939379"/>
            <a:ext cx="1926417" cy="507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2^1 = 2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2^2 = 4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2^3 = 8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2^4 = 16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2^5 = 32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2^6 = 64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2^7 = 128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2^8 =256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2^9 = 512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2^10 = 1024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2445558" y="1912877"/>
            <a:ext cx="1926417" cy="507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2^11 = 2048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2^12 = 4096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2^13 = 8192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2^14 = 16384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2^15 = 32768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2^16 = 65536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4636308" y="1647833"/>
            <a:ext cx="1926417" cy="232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BINARY ADDITION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+ 1 = 10 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4636308" y="4739315"/>
            <a:ext cx="7269942" cy="114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	2^6	2^5	2^4	2^3	2^2	2^1	2^0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	64	32	16	8	4	2	1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76750" y="4612995"/>
            <a:ext cx="7429500" cy="1048483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76750" y="1548432"/>
            <a:ext cx="1524000" cy="2427219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602470" y="1480008"/>
            <a:ext cx="3531379" cy="5054141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4476750" y="4205842"/>
            <a:ext cx="3938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Decimal Conversion Formula</a:t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734489" y="1457565"/>
            <a:ext cx="16576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power table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Steps in Choosing IP address</a:t>
            </a:r>
            <a:endParaRPr b="1"/>
          </a:p>
        </p:txBody>
      </p:sp>
      <p:sp>
        <p:nvSpPr>
          <p:cNvPr id="492" name="Google Shape;492;p30"/>
          <p:cNvSpPr txBox="1">
            <a:spLocks noGrp="1"/>
          </p:cNvSpPr>
          <p:nvPr>
            <p:ph type="body" idx="1"/>
          </p:nvPr>
        </p:nvSpPr>
        <p:spPr>
          <a:xfrm>
            <a:off x="692957" y="1594825"/>
            <a:ext cx="10923309" cy="477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Choose a network that can have </a:t>
            </a:r>
            <a:r>
              <a:rPr lang="en-US" sz="3600" b="1"/>
              <a:t>300 IP’s per network and we would need min of 10 networks.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/>
              <a:t>Find the main CIDR</a:t>
            </a:r>
            <a:endParaRPr/>
          </a:p>
          <a:p>
            <a:pPr marL="74980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/>
              <a:t>Find the MAIN CIDR </a:t>
            </a:r>
            <a:r>
              <a:rPr lang="en-US" sz="3200"/>
              <a:t>Subnet mask </a:t>
            </a:r>
            <a:endParaRPr/>
          </a:p>
          <a:p>
            <a:pPr marL="749808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/>
              <a:t>Choose the IP address range</a:t>
            </a:r>
            <a:endParaRPr/>
          </a:p>
          <a:p>
            <a:pPr marL="749808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/>
              <a:t>Validate the above IP address range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/>
              <a:t>Create the Subnets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Choosing your OWN Network</a:t>
            </a:r>
            <a:endParaRPr b="1"/>
          </a:p>
        </p:txBody>
      </p:sp>
      <p:sp>
        <p:nvSpPr>
          <p:cNvPr id="498" name="Google Shape;498;p31"/>
          <p:cNvSpPr txBox="1">
            <a:spLocks noGrp="1"/>
          </p:cNvSpPr>
          <p:nvPr>
            <p:ph type="body" idx="1"/>
          </p:nvPr>
        </p:nvSpPr>
        <p:spPr>
          <a:xfrm>
            <a:off x="692958" y="1394719"/>
            <a:ext cx="10058400" cy="517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Choose a network that can have </a:t>
            </a:r>
            <a:r>
              <a:rPr lang="en-US" sz="2800" b="1"/>
              <a:t>300 IP’s per network and we would need min of 10 networks.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00B0F0"/>
                </a:solidFill>
              </a:rPr>
              <a:t>Solution: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00B0F0"/>
                </a:solidFill>
              </a:rPr>
              <a:t>300 ~ 2^9 = 512🡺</a:t>
            </a:r>
            <a:r>
              <a:rPr lang="en-US" sz="2800" b="1">
                <a:solidFill>
                  <a:srgbClr val="0070C0"/>
                </a:solidFill>
              </a:rPr>
              <a:t> 9 is the Host bits for every Subnetwork.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0070C0"/>
                </a:solidFill>
              </a:rPr>
              <a:t>10 ~ 2^4 = 16 🡺 </a:t>
            </a:r>
            <a:r>
              <a:rPr lang="en-US" sz="2800" b="1">
                <a:solidFill>
                  <a:srgbClr val="FF0000"/>
                </a:solidFill>
              </a:rPr>
              <a:t>4 bits</a:t>
            </a:r>
            <a:r>
              <a:rPr lang="en-US" sz="2800" b="1">
                <a:solidFill>
                  <a:srgbClr val="0070C0"/>
                </a:solidFill>
              </a:rPr>
              <a:t>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0070C0"/>
                </a:solidFill>
              </a:rPr>
              <a:t>Main CIDR , no of H bits == </a:t>
            </a:r>
            <a:r>
              <a:rPr lang="en-US" sz="2800" b="1">
                <a:solidFill>
                  <a:srgbClr val="FF0000"/>
                </a:solidFill>
              </a:rPr>
              <a:t>9 + 4 == 13.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FF0000"/>
                </a:solidFill>
              </a:rPr>
              <a:t>NW bit for main CIDR == 32 – H == 32 – 13 == 19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0070C0"/>
                </a:solidFill>
              </a:rPr>
              <a:t>Eg: -- 192.168.33.0</a:t>
            </a:r>
            <a:r>
              <a:rPr lang="en-US" sz="2800" b="1">
                <a:solidFill>
                  <a:srgbClr val="FF0000"/>
                </a:solidFill>
              </a:rPr>
              <a:t>/19 </a:t>
            </a:r>
            <a:r>
              <a:rPr lang="en-US" sz="2800" b="1">
                <a:solidFill>
                  <a:srgbClr val="0070C0"/>
                </a:solidFill>
              </a:rPr>
              <a:t>– Here the IP is assumed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FF0000"/>
                </a:solidFill>
              </a:rPr>
              <a:t>192.168.001</a:t>
            </a:r>
            <a:r>
              <a:rPr lang="en-US" sz="2800" b="1">
                <a:solidFill>
                  <a:srgbClr val="0070C0"/>
                </a:solidFill>
              </a:rPr>
              <a:t> </a:t>
            </a:r>
            <a:r>
              <a:rPr lang="en-US" sz="2800" b="1">
                <a:solidFill>
                  <a:schemeClr val="dk1"/>
                </a:solidFill>
              </a:rPr>
              <a:t>00001.00000000</a:t>
            </a:r>
            <a:r>
              <a:rPr lang="en-US" sz="2800" b="1">
                <a:solidFill>
                  <a:srgbClr val="FF0000"/>
                </a:solidFill>
              </a:rPr>
              <a:t>/19</a:t>
            </a:r>
            <a:r>
              <a:rPr lang="en-US" sz="2800" b="1">
                <a:solidFill>
                  <a:srgbClr val="0070C0"/>
                </a:solidFill>
              </a:rPr>
              <a:t> – This is INVALID network,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b="1">
                <a:solidFill>
                  <a:srgbClr val="FF0000"/>
                </a:solidFill>
              </a:rPr>
              <a:t>192.168.001</a:t>
            </a:r>
            <a:r>
              <a:rPr lang="en-US" sz="2800" b="1">
                <a:solidFill>
                  <a:srgbClr val="0070C0"/>
                </a:solidFill>
              </a:rPr>
              <a:t> </a:t>
            </a:r>
            <a:r>
              <a:rPr lang="en-US" sz="2800" b="1">
                <a:solidFill>
                  <a:srgbClr val="00B050"/>
                </a:solidFill>
              </a:rPr>
              <a:t>00000.00000000</a:t>
            </a:r>
            <a:r>
              <a:rPr lang="en-US" sz="2800" b="1">
                <a:solidFill>
                  <a:srgbClr val="FF0000"/>
                </a:solidFill>
              </a:rPr>
              <a:t>/19</a:t>
            </a:r>
            <a:r>
              <a:rPr lang="en-US" sz="2800" b="1">
                <a:solidFill>
                  <a:srgbClr val="0070C0"/>
                </a:solidFill>
              </a:rPr>
              <a:t> -- </a:t>
            </a:r>
            <a:r>
              <a:rPr lang="en-US" sz="2800" b="1">
                <a:solidFill>
                  <a:srgbClr val="00B050"/>
                </a:solidFill>
              </a:rPr>
              <a:t>192.168.32.0/19 🡪THIS IS VALID NW</a:t>
            </a:r>
            <a:endParaRPr sz="2800" b="1">
              <a:solidFill>
                <a:srgbClr val="00B050"/>
              </a:solidFill>
            </a:endParaRPr>
          </a:p>
        </p:txBody>
      </p:sp>
      <p:cxnSp>
        <p:nvCxnSpPr>
          <p:cNvPr id="499" name="Google Shape;499;p31"/>
          <p:cNvCxnSpPr/>
          <p:nvPr/>
        </p:nvCxnSpPr>
        <p:spPr>
          <a:xfrm flipH="1">
            <a:off x="2409268" y="5354280"/>
            <a:ext cx="8313" cy="6317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C8463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9C8463"/>
                </a:solidFill>
              </a:rPr>
              <a:t>Subnetting – Example – </a:t>
            </a:r>
            <a:r>
              <a:rPr lang="en-US" sz="3600" b="1">
                <a:solidFill>
                  <a:schemeClr val="dk1"/>
                </a:solidFill>
              </a:rPr>
              <a:t>192.168.32.0</a:t>
            </a:r>
            <a:r>
              <a:rPr lang="en-US" sz="3600" b="1">
                <a:solidFill>
                  <a:srgbClr val="FF0000"/>
                </a:solidFill>
              </a:rPr>
              <a:t>/19</a:t>
            </a:r>
            <a:br>
              <a:rPr lang="en-US" sz="3600">
                <a:solidFill>
                  <a:srgbClr val="9C8463"/>
                </a:solidFill>
              </a:rPr>
            </a:br>
            <a:r>
              <a:rPr lang="en-US" sz="3600">
                <a:solidFill>
                  <a:srgbClr val="9C8463"/>
                </a:solidFill>
              </a:rPr>
              <a:t>300 IP’s per network, 10 Network</a:t>
            </a:r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body" idx="1"/>
          </p:nvPr>
        </p:nvSpPr>
        <p:spPr>
          <a:xfrm>
            <a:off x="692958" y="1155469"/>
            <a:ext cx="10058400" cy="53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300 ~ 2^9, No of new H bit = 9, No of New N bit = 32 - 9 =</a:t>
            </a:r>
            <a:r>
              <a:rPr lang="en-US" b="1">
                <a:solidFill>
                  <a:srgbClr val="00B050"/>
                </a:solidFill>
              </a:rPr>
              <a:t>23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192.168.32.0/23		H	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192.168.001 00000.0000 0000/23 🡪 192.168.32.0/23 – 1</a:t>
            </a:r>
            <a:r>
              <a:rPr lang="en-US" baseline="30000"/>
              <a:t>st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192.168.001 00010.0000 0000/23 🡪 192.168.34.0/23 – 2</a:t>
            </a:r>
            <a:r>
              <a:rPr lang="en-US" baseline="30000"/>
              <a:t>nd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	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192.168.001 00100.0000 0000/23 🡪 192.168.36.0/23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	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192.168.001 00110.0000 0000/23 🡪 192.168.38.0/23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	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192.168.001 01000.0000 0000/23 🡪 192.168.40.0/23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70C0"/>
                </a:solidFill>
              </a:rPr>
              <a:t>192.168.001 11110.0000 0000/23 🡪 192.168.62.0/23 – Last Subnetwork</a:t>
            </a:r>
            <a:endParaRPr b="1">
              <a:solidFill>
                <a:srgbClr val="0070C0"/>
              </a:solidFill>
            </a:endParaRPr>
          </a:p>
        </p:txBody>
      </p:sp>
      <p:cxnSp>
        <p:nvCxnSpPr>
          <p:cNvPr id="506" name="Google Shape;506;p32"/>
          <p:cNvCxnSpPr/>
          <p:nvPr/>
        </p:nvCxnSpPr>
        <p:spPr>
          <a:xfrm>
            <a:off x="2079527" y="1995055"/>
            <a:ext cx="8313" cy="45054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" name="Google Shape;507;p32"/>
          <p:cNvCxnSpPr/>
          <p:nvPr/>
        </p:nvCxnSpPr>
        <p:spPr>
          <a:xfrm flipH="1">
            <a:off x="2618515" y="1845425"/>
            <a:ext cx="24938" cy="472163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08" name="Google Shape;508;p32"/>
          <p:cNvCxnSpPr/>
          <p:nvPr/>
        </p:nvCxnSpPr>
        <p:spPr>
          <a:xfrm>
            <a:off x="2867891" y="1763941"/>
            <a:ext cx="55972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9" name="Google Shape;509;p32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Choosing your OWN Network</a:t>
            </a:r>
            <a:endParaRPr b="1"/>
          </a:p>
        </p:txBody>
      </p:sp>
      <p:sp>
        <p:nvSpPr>
          <p:cNvPr id="516" name="Google Shape;516;p33"/>
          <p:cNvSpPr txBox="1">
            <a:spLocks noGrp="1"/>
          </p:cNvSpPr>
          <p:nvPr>
            <p:ph type="body" idx="1"/>
          </p:nvPr>
        </p:nvSpPr>
        <p:spPr>
          <a:xfrm>
            <a:off x="692958" y="1394719"/>
            <a:ext cx="10058400" cy="517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Choose a network that can have </a:t>
            </a:r>
            <a:r>
              <a:rPr lang="en-US" sz="2800" b="1"/>
              <a:t>130 IP’s per network and we would need min of 100 networks.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B0F0"/>
                </a:solidFill>
              </a:rPr>
              <a:t>Solution: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B0F0"/>
                </a:solidFill>
              </a:rPr>
              <a:t>130 ~ 2^8 = 256🡺</a:t>
            </a:r>
            <a:r>
              <a:rPr lang="en-US" sz="2800" b="1">
                <a:solidFill>
                  <a:srgbClr val="0070C0"/>
                </a:solidFill>
              </a:rPr>
              <a:t> 8 is the Host bits for every Subnetwork.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100 ~ 2^7 = 128 🡺 </a:t>
            </a:r>
            <a:r>
              <a:rPr lang="en-US" sz="2800" b="1">
                <a:solidFill>
                  <a:schemeClr val="dk1"/>
                </a:solidFill>
              </a:rPr>
              <a:t>7 bits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Main CIDR , no of H bits == </a:t>
            </a:r>
            <a:r>
              <a:rPr lang="en-US" sz="2800" b="1">
                <a:solidFill>
                  <a:schemeClr val="dk1"/>
                </a:solidFill>
              </a:rPr>
              <a:t>8 + 7 == 15.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NW bit for main CIDR == 32 – H == 32 – 15 == 17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Eg: -- 192.168.70.0</a:t>
            </a:r>
            <a:r>
              <a:rPr lang="en-US" sz="2800" b="1">
                <a:solidFill>
                  <a:srgbClr val="FF0000"/>
                </a:solidFill>
              </a:rPr>
              <a:t>/17 </a:t>
            </a:r>
            <a:r>
              <a:rPr lang="en-US" sz="2800" b="1">
                <a:solidFill>
                  <a:srgbClr val="0070C0"/>
                </a:solidFill>
              </a:rPr>
              <a:t>– Here the IP is assumed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192.168.0</a:t>
            </a:r>
            <a:r>
              <a:rPr lang="en-US" sz="2800" b="1">
                <a:solidFill>
                  <a:schemeClr val="dk1"/>
                </a:solidFill>
              </a:rPr>
              <a:t>10 00110.00000000</a:t>
            </a:r>
            <a:r>
              <a:rPr lang="en-US" sz="2800" b="1">
                <a:solidFill>
                  <a:srgbClr val="FF0000"/>
                </a:solidFill>
              </a:rPr>
              <a:t>/17</a:t>
            </a:r>
            <a:r>
              <a:rPr lang="en-US" sz="2800" b="1">
                <a:solidFill>
                  <a:srgbClr val="0070C0"/>
                </a:solidFill>
              </a:rPr>
              <a:t> – This is INVALID network,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192.168.0</a:t>
            </a:r>
            <a:r>
              <a:rPr lang="en-US" sz="2800" b="1">
                <a:solidFill>
                  <a:srgbClr val="00B050"/>
                </a:solidFill>
              </a:rPr>
              <a:t>0000000.00000000</a:t>
            </a:r>
            <a:r>
              <a:rPr lang="en-US" sz="2800" b="1">
                <a:solidFill>
                  <a:srgbClr val="FF0000"/>
                </a:solidFill>
              </a:rPr>
              <a:t>/17</a:t>
            </a:r>
            <a:r>
              <a:rPr lang="en-US" sz="2800" b="1">
                <a:solidFill>
                  <a:srgbClr val="0070C0"/>
                </a:solidFill>
              </a:rPr>
              <a:t> 🡪 </a:t>
            </a:r>
            <a:r>
              <a:rPr lang="en-US" sz="2800" b="1">
                <a:solidFill>
                  <a:srgbClr val="00B050"/>
                </a:solidFill>
              </a:rPr>
              <a:t>192.168.0.0</a:t>
            </a:r>
            <a:r>
              <a:rPr lang="en-US" sz="2800" b="1">
                <a:solidFill>
                  <a:srgbClr val="FF0000"/>
                </a:solidFill>
              </a:rPr>
              <a:t>/17</a:t>
            </a:r>
            <a:r>
              <a:rPr lang="en-US" sz="2800" b="1">
                <a:solidFill>
                  <a:srgbClr val="00B050"/>
                </a:solidFill>
              </a:rPr>
              <a:t> 🡪VALID NW</a:t>
            </a:r>
            <a:endParaRPr sz="2800" b="1">
              <a:solidFill>
                <a:srgbClr val="00B050"/>
              </a:solidFill>
            </a:endParaRPr>
          </a:p>
        </p:txBody>
      </p:sp>
      <p:cxnSp>
        <p:nvCxnSpPr>
          <p:cNvPr id="517" name="Google Shape;517;p33"/>
          <p:cNvCxnSpPr/>
          <p:nvPr/>
        </p:nvCxnSpPr>
        <p:spPr>
          <a:xfrm flipH="1">
            <a:off x="2160907" y="5255426"/>
            <a:ext cx="8313" cy="6317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C8463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9C8463"/>
                </a:solidFill>
              </a:rPr>
              <a:t>Subnetting – Example – </a:t>
            </a:r>
            <a:r>
              <a:rPr lang="en-US" sz="3600" b="1">
                <a:solidFill>
                  <a:schemeClr val="dk1"/>
                </a:solidFill>
              </a:rPr>
              <a:t>192.168.0.0</a:t>
            </a:r>
            <a:r>
              <a:rPr lang="en-US" sz="3600" b="1">
                <a:solidFill>
                  <a:srgbClr val="FF0000"/>
                </a:solidFill>
              </a:rPr>
              <a:t>/17</a:t>
            </a:r>
            <a:br>
              <a:rPr lang="en-US" sz="3600">
                <a:solidFill>
                  <a:srgbClr val="9C8463"/>
                </a:solidFill>
              </a:rPr>
            </a:br>
            <a:r>
              <a:rPr lang="en-US" sz="3600">
                <a:solidFill>
                  <a:srgbClr val="9C8463"/>
                </a:solidFill>
              </a:rPr>
              <a:t>130 IP’s per network, 100 Network</a:t>
            </a:r>
            <a:endParaRPr/>
          </a:p>
        </p:txBody>
      </p:sp>
      <p:sp>
        <p:nvSpPr>
          <p:cNvPr id="523" name="Google Shape;523;p34"/>
          <p:cNvSpPr txBox="1">
            <a:spLocks noGrp="1"/>
          </p:cNvSpPr>
          <p:nvPr>
            <p:ph type="body" idx="1"/>
          </p:nvPr>
        </p:nvSpPr>
        <p:spPr>
          <a:xfrm>
            <a:off x="692958" y="1155469"/>
            <a:ext cx="10058400" cy="53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130 ~ 2^8, No of new H bit = 8, No of New N bit = 32 - 8 =</a:t>
            </a:r>
            <a:r>
              <a:rPr lang="en-US" b="1">
                <a:solidFill>
                  <a:srgbClr val="00B050"/>
                </a:solidFill>
              </a:rPr>
              <a:t>24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192.168.0.0/24		H	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 </a:t>
            </a:r>
            <a:r>
              <a:rPr lang="en-US">
                <a:solidFill>
                  <a:srgbClr val="0070C0"/>
                </a:solidFill>
              </a:rPr>
              <a:t>0000000</a:t>
            </a:r>
            <a:r>
              <a:rPr lang="en-US"/>
              <a:t>.0000 0000/24 🡪 192.168.0.0/24 – 1</a:t>
            </a:r>
            <a:r>
              <a:rPr lang="en-US" baseline="30000"/>
              <a:t>st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 </a:t>
            </a:r>
            <a:r>
              <a:rPr lang="en-US">
                <a:solidFill>
                  <a:srgbClr val="0070C0"/>
                </a:solidFill>
              </a:rPr>
              <a:t>0000001</a:t>
            </a:r>
            <a:r>
              <a:rPr lang="en-US"/>
              <a:t>.0000 0000/24 🡪 192.168.1.0/24 – 2</a:t>
            </a:r>
            <a:r>
              <a:rPr lang="en-US" baseline="30000"/>
              <a:t>nd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 </a:t>
            </a:r>
            <a:r>
              <a:rPr lang="en-US">
                <a:solidFill>
                  <a:srgbClr val="0070C0"/>
                </a:solidFill>
              </a:rPr>
              <a:t>0000010</a:t>
            </a:r>
            <a:r>
              <a:rPr lang="en-US"/>
              <a:t>.0000 0000/24 🡪 192.168.2.0/24 – 3</a:t>
            </a:r>
            <a:r>
              <a:rPr lang="en-US" baseline="30000"/>
              <a:t>rd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 </a:t>
            </a:r>
            <a:r>
              <a:rPr lang="en-US">
                <a:solidFill>
                  <a:srgbClr val="0070C0"/>
                </a:solidFill>
              </a:rPr>
              <a:t>0000011</a:t>
            </a:r>
            <a:r>
              <a:rPr lang="en-US"/>
              <a:t>.0000 0000/24 🡪 192.168.3.0/24 – 4</a:t>
            </a:r>
            <a:r>
              <a:rPr lang="en-US" baseline="30000"/>
              <a:t>th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 </a:t>
            </a:r>
            <a:r>
              <a:rPr lang="en-US">
                <a:solidFill>
                  <a:srgbClr val="0070C0"/>
                </a:solidFill>
              </a:rPr>
              <a:t>0000100</a:t>
            </a:r>
            <a:r>
              <a:rPr lang="en-US"/>
              <a:t>.0000 0000/24 🡪 192.168.4.0/24 – 5</a:t>
            </a:r>
            <a:r>
              <a:rPr lang="en-US" baseline="30000"/>
              <a:t>th</a:t>
            </a:r>
            <a:r>
              <a:rPr lang="en-US"/>
              <a:t> Subnetwork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                     +1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192.168.0 </a:t>
            </a:r>
            <a:r>
              <a:rPr lang="en-US">
                <a:solidFill>
                  <a:srgbClr val="0070C0"/>
                </a:solidFill>
              </a:rPr>
              <a:t>0000101</a:t>
            </a:r>
            <a:r>
              <a:rPr lang="en-US"/>
              <a:t>.0000 0000/24 🡪 192.168.5.0/24 – 6</a:t>
            </a:r>
            <a:r>
              <a:rPr lang="en-US" baseline="30000"/>
              <a:t>th</a:t>
            </a:r>
            <a:r>
              <a:rPr lang="en-US"/>
              <a:t> Subnetwork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………………………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FF0000"/>
                </a:solidFill>
              </a:rPr>
              <a:t>192.168.0</a:t>
            </a:r>
            <a:r>
              <a:rPr lang="en-US" b="1">
                <a:solidFill>
                  <a:srgbClr val="0070C0"/>
                </a:solidFill>
              </a:rPr>
              <a:t>11 11111.0000 0000/24 🡪 192.168.127.0/24 – Last Subnetwork</a:t>
            </a:r>
            <a:endParaRPr b="1">
              <a:solidFill>
                <a:srgbClr val="0070C0"/>
              </a:solidFill>
            </a:endParaRPr>
          </a:p>
        </p:txBody>
      </p:sp>
      <p:cxnSp>
        <p:nvCxnSpPr>
          <p:cNvPr id="524" name="Google Shape;524;p34"/>
          <p:cNvCxnSpPr/>
          <p:nvPr/>
        </p:nvCxnSpPr>
        <p:spPr>
          <a:xfrm>
            <a:off x="1820387" y="1891332"/>
            <a:ext cx="8313" cy="45054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5" name="Google Shape;525;p34"/>
          <p:cNvCxnSpPr/>
          <p:nvPr/>
        </p:nvCxnSpPr>
        <p:spPr>
          <a:xfrm flipH="1">
            <a:off x="2764664" y="1886989"/>
            <a:ext cx="24938" cy="472163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26" name="Google Shape;526;p34"/>
          <p:cNvCxnSpPr/>
          <p:nvPr/>
        </p:nvCxnSpPr>
        <p:spPr>
          <a:xfrm>
            <a:off x="2867891" y="1763941"/>
            <a:ext cx="55972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7" name="Google Shape;527;p34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4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5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Choosing your OWN Network</a:t>
            </a:r>
            <a:endParaRPr b="1"/>
          </a:p>
        </p:txBody>
      </p:sp>
      <p:sp>
        <p:nvSpPr>
          <p:cNvPr id="534" name="Google Shape;534;p35"/>
          <p:cNvSpPr txBox="1">
            <a:spLocks noGrp="1"/>
          </p:cNvSpPr>
          <p:nvPr>
            <p:ph type="body" idx="1"/>
          </p:nvPr>
        </p:nvSpPr>
        <p:spPr>
          <a:xfrm>
            <a:off x="692958" y="1394719"/>
            <a:ext cx="10058400" cy="517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Choose a network that can have </a:t>
            </a:r>
            <a:r>
              <a:rPr lang="en-US" sz="2800" b="1"/>
              <a:t>1000 IP’s per network and we would need min of 200 networks.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B0F0"/>
                </a:solidFill>
              </a:rPr>
              <a:t>Solution: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B0F0"/>
                </a:solidFill>
              </a:rPr>
              <a:t>1000 ~ 2^10 = 1024🡺</a:t>
            </a:r>
            <a:r>
              <a:rPr lang="en-US" sz="2800" b="1">
                <a:solidFill>
                  <a:srgbClr val="0070C0"/>
                </a:solidFill>
              </a:rPr>
              <a:t> 10 is the Host bits for every Subnetwork.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200 ~ 2^8 = 256 🡺 </a:t>
            </a:r>
            <a:r>
              <a:rPr lang="en-US" sz="2800" b="1">
                <a:solidFill>
                  <a:srgbClr val="FF0000"/>
                </a:solidFill>
              </a:rPr>
              <a:t>8 bits</a:t>
            </a:r>
            <a:r>
              <a:rPr lang="en-US" sz="2800" b="1">
                <a:solidFill>
                  <a:srgbClr val="0070C0"/>
                </a:solidFill>
              </a:rPr>
              <a:t>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Main CIDR , no of H bits == </a:t>
            </a:r>
            <a:r>
              <a:rPr lang="en-US" sz="2800" b="1">
                <a:solidFill>
                  <a:schemeClr val="dk1"/>
                </a:solidFill>
              </a:rPr>
              <a:t>10 + 8 == 18</a:t>
            </a:r>
            <a:r>
              <a:rPr lang="en-US" sz="2800" b="1">
                <a:solidFill>
                  <a:srgbClr val="FF0000"/>
                </a:solidFill>
              </a:rPr>
              <a:t>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NW bit for main CIDR == 32 – H == 32 – 18 == 14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Eg: -- 192.168.33.0</a:t>
            </a:r>
            <a:r>
              <a:rPr lang="en-US" sz="2800" b="1">
                <a:solidFill>
                  <a:srgbClr val="FF0000"/>
                </a:solidFill>
              </a:rPr>
              <a:t>/14 </a:t>
            </a:r>
            <a:r>
              <a:rPr lang="en-US" sz="2800" b="1">
                <a:solidFill>
                  <a:srgbClr val="0070C0"/>
                </a:solidFill>
              </a:rPr>
              <a:t>– Here the IP is assumed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192.101010</a:t>
            </a:r>
            <a:r>
              <a:rPr lang="en-US" sz="2800" b="1">
                <a:solidFill>
                  <a:srgbClr val="0070C0"/>
                </a:solidFill>
              </a:rPr>
              <a:t>00.00100001.0</a:t>
            </a:r>
            <a:r>
              <a:rPr lang="en-US" sz="2800" b="1">
                <a:solidFill>
                  <a:srgbClr val="FF0000"/>
                </a:solidFill>
              </a:rPr>
              <a:t>/14</a:t>
            </a:r>
            <a:r>
              <a:rPr lang="en-US" sz="2800" b="1">
                <a:solidFill>
                  <a:srgbClr val="0070C0"/>
                </a:solidFill>
              </a:rPr>
              <a:t> – This is INVALID network,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70C0"/>
                </a:solidFill>
              </a:rPr>
              <a:t>192.168.</a:t>
            </a:r>
            <a:r>
              <a:rPr lang="en-US" sz="2800" b="1">
                <a:solidFill>
                  <a:srgbClr val="00B050"/>
                </a:solidFill>
              </a:rPr>
              <a:t>0000000.0</a:t>
            </a:r>
            <a:r>
              <a:rPr lang="en-US" sz="2800" b="1">
                <a:solidFill>
                  <a:srgbClr val="FF0000"/>
                </a:solidFill>
              </a:rPr>
              <a:t>/14</a:t>
            </a:r>
            <a:r>
              <a:rPr lang="en-US" sz="2800" b="1">
                <a:solidFill>
                  <a:srgbClr val="0070C0"/>
                </a:solidFill>
              </a:rPr>
              <a:t> -- </a:t>
            </a:r>
            <a:r>
              <a:rPr lang="en-US" sz="2800" b="1">
                <a:solidFill>
                  <a:srgbClr val="00B050"/>
                </a:solidFill>
              </a:rPr>
              <a:t>192.168.0.0</a:t>
            </a:r>
            <a:r>
              <a:rPr lang="en-US" sz="2800" b="1">
                <a:solidFill>
                  <a:srgbClr val="FF0000"/>
                </a:solidFill>
              </a:rPr>
              <a:t>/14</a:t>
            </a:r>
            <a:r>
              <a:rPr lang="en-US" sz="2800" b="1">
                <a:solidFill>
                  <a:srgbClr val="00B050"/>
                </a:solidFill>
              </a:rPr>
              <a:t> 🡪THIS IS VALID NW</a:t>
            </a:r>
            <a:endParaRPr sz="2800" b="1">
              <a:solidFill>
                <a:srgbClr val="00B050"/>
              </a:solidFill>
            </a:endParaRPr>
          </a:p>
        </p:txBody>
      </p:sp>
      <p:cxnSp>
        <p:nvCxnSpPr>
          <p:cNvPr id="535" name="Google Shape;535;p35"/>
          <p:cNvCxnSpPr/>
          <p:nvPr/>
        </p:nvCxnSpPr>
        <p:spPr>
          <a:xfrm flipH="1">
            <a:off x="2409265" y="5255426"/>
            <a:ext cx="8313" cy="6317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"/>
          <p:cNvSpPr txBox="1">
            <a:spLocks noGrp="1"/>
          </p:cNvSpPr>
          <p:nvPr>
            <p:ph type="body" idx="1"/>
          </p:nvPr>
        </p:nvSpPr>
        <p:spPr>
          <a:xfrm>
            <a:off x="692958" y="1594826"/>
            <a:ext cx="10058400" cy="497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1644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Choose a network that can have </a:t>
            </a:r>
            <a:r>
              <a:rPr lang="en-US" sz="2800" b="1"/>
              <a:t>60 IP’s per network and we would need min of 60 networks.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Main H bit == 6+6 =12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Main N bit = 32 -12 = 20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172.16.26.0/20 -- ???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172.16.16.0/20 – is the valid main network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Subnettnig – 172.16.16.0/20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New Subnet H bit – 6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172.16.16.0/26 – 1</a:t>
            </a:r>
            <a:r>
              <a:rPr lang="en-US" sz="2800" baseline="30000"/>
              <a:t>st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172.16.16.64/26 – 2</a:t>
            </a:r>
            <a:r>
              <a:rPr lang="en-US" sz="2800" baseline="30000"/>
              <a:t>nd</a:t>
            </a:r>
            <a:r>
              <a:rPr lang="en-US" sz="2800"/>
              <a:t>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  <p:sp>
        <p:nvSpPr>
          <p:cNvPr id="541" name="Google Shape;541;p36"/>
          <p:cNvSpPr txBox="1">
            <a:spLocks noGrp="1"/>
          </p:cNvSpPr>
          <p:nvPr>
            <p:ph type="title"/>
          </p:nvPr>
        </p:nvSpPr>
        <p:spPr>
          <a:xfrm>
            <a:off x="693738" y="287338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Choosing your OWN Network</a:t>
            </a:r>
            <a:endParaRPr b="1"/>
          </a:p>
        </p:txBody>
      </p:sp>
      <p:sp>
        <p:nvSpPr>
          <p:cNvPr id="542" name="Google Shape;542;p36"/>
          <p:cNvSpPr/>
          <p:nvPr/>
        </p:nvSpPr>
        <p:spPr>
          <a:xfrm>
            <a:off x="6969210" y="3605690"/>
            <a:ext cx="411068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172.16.16.128/26 – 3rd</a:t>
            </a:r>
            <a:endParaRPr sz="28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172.16.16.192/26 – 4</a:t>
            </a:r>
            <a:r>
              <a:rPr lang="en-US" sz="2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endParaRPr/>
          </a:p>
        </p:txBody>
      </p:sp>
      <p:sp>
        <p:nvSpPr>
          <p:cNvPr id="548" name="Google Shape;548;p37"/>
          <p:cNvSpPr txBox="1">
            <a:spLocks noGrp="1"/>
          </p:cNvSpPr>
          <p:nvPr>
            <p:ph type="body" idx="1"/>
          </p:nvPr>
        </p:nvSpPr>
        <p:spPr>
          <a:xfrm>
            <a:off x="692958" y="1155469"/>
            <a:ext cx="10058400" cy="53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172.16.0001</a:t>
            </a:r>
            <a:r>
              <a:rPr lang="en-US" sz="2400"/>
              <a:t> 0000.00</a:t>
            </a:r>
            <a:r>
              <a:rPr lang="en-US" sz="2400">
                <a:solidFill>
                  <a:srgbClr val="00B050"/>
                </a:solidFill>
              </a:rPr>
              <a:t>00</a:t>
            </a:r>
            <a:r>
              <a:rPr lang="en-US" sz="2400"/>
              <a:t> </a:t>
            </a:r>
            <a:r>
              <a:rPr lang="en-US" sz="2400">
                <a:solidFill>
                  <a:srgbClr val="00B050"/>
                </a:solidFill>
              </a:rPr>
              <a:t>0000</a:t>
            </a:r>
            <a:r>
              <a:rPr lang="en-US" sz="2400"/>
              <a:t>/26 🡪 172.16.16.0/26 – 1</a:t>
            </a:r>
            <a:r>
              <a:rPr lang="en-US" sz="2400" baseline="30000"/>
              <a:t>st</a:t>
            </a:r>
            <a:r>
              <a:rPr lang="en-US" sz="2400"/>
              <a:t> Subnetwork</a:t>
            </a:r>
            <a:endParaRPr sz="2400"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172.16.0001</a:t>
            </a:r>
            <a:r>
              <a:rPr lang="en-US" sz="2400"/>
              <a:t> 0000.01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172.16.16.64/26 –2</a:t>
            </a:r>
            <a:r>
              <a:rPr lang="en-US" sz="2400" baseline="30000"/>
              <a:t>nd</a:t>
            </a:r>
            <a:r>
              <a:rPr lang="en-US" sz="2400"/>
              <a:t> Subnetwork</a:t>
            </a:r>
            <a:endParaRPr sz="2400"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172.16.0001</a:t>
            </a:r>
            <a:r>
              <a:rPr lang="en-US" sz="2400"/>
              <a:t> 0000.10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172.16.16.128/26 – 3</a:t>
            </a:r>
            <a:r>
              <a:rPr lang="en-US" sz="2400" baseline="30000"/>
              <a:t>rd</a:t>
            </a:r>
            <a:r>
              <a:rPr lang="en-US" sz="2400"/>
              <a:t> Subnetwork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172.16.0001</a:t>
            </a:r>
            <a:r>
              <a:rPr lang="en-US" sz="2400"/>
              <a:t> 0000.11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172.16.16.192/26 – 4</a:t>
            </a:r>
            <a:r>
              <a:rPr lang="en-US" sz="2400" baseline="30000"/>
              <a:t>th</a:t>
            </a:r>
            <a:r>
              <a:rPr lang="en-US" sz="2400"/>
              <a:t> Subnetwork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172.16.0001</a:t>
            </a:r>
            <a:r>
              <a:rPr lang="en-US" sz="2400"/>
              <a:t> 0001.00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172.16.17.0/26 – 5</a:t>
            </a:r>
            <a:r>
              <a:rPr lang="en-US" sz="2400" baseline="30000"/>
              <a:t>th</a:t>
            </a:r>
            <a:r>
              <a:rPr lang="en-US" sz="2400"/>
              <a:t> Subnetwork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       +1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172.16.0001</a:t>
            </a:r>
            <a:r>
              <a:rPr lang="en-US" sz="2400"/>
              <a:t> 0001.01</a:t>
            </a:r>
            <a:r>
              <a:rPr lang="en-US" sz="2400">
                <a:solidFill>
                  <a:srgbClr val="00B050"/>
                </a:solidFill>
              </a:rPr>
              <a:t>00 0000</a:t>
            </a:r>
            <a:r>
              <a:rPr lang="en-US" sz="2400"/>
              <a:t>/26 🡪 172.16.17.64/26 – 6</a:t>
            </a:r>
            <a:r>
              <a:rPr lang="en-US" sz="2400" baseline="30000"/>
              <a:t>th</a:t>
            </a:r>
            <a:r>
              <a:rPr lang="en-US" sz="2400"/>
              <a:t> Subnetwork</a:t>
            </a:r>
            <a:endParaRPr sz="2400"/>
          </a:p>
        </p:txBody>
      </p:sp>
      <p:cxnSp>
        <p:nvCxnSpPr>
          <p:cNvPr id="549" name="Google Shape;549;p37"/>
          <p:cNvCxnSpPr/>
          <p:nvPr/>
        </p:nvCxnSpPr>
        <p:spPr>
          <a:xfrm flipH="1">
            <a:off x="3384629" y="1516983"/>
            <a:ext cx="24938" cy="472163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2326662" y="1516983"/>
            <a:ext cx="8313" cy="45054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Netid and Hostid with Default CLASS </a:t>
            </a:r>
            <a:endParaRPr/>
          </a:p>
        </p:txBody>
      </p: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692958" y="5145578"/>
            <a:ext cx="10058400" cy="10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 classful addressing, an IP address in class A, B and C is divided into two parts netid and hostid. These parts are varying length, depending on the class of the address. </a:t>
            </a:r>
            <a:endParaRPr/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957" y="1524775"/>
            <a:ext cx="10110189" cy="30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body" idx="1"/>
          </p:nvPr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A customer has </a:t>
            </a:r>
            <a:r>
              <a:rPr lang="en-US" sz="2800" b="1"/>
              <a:t>6 Departments</a:t>
            </a:r>
            <a:r>
              <a:rPr lang="en-US" sz="2800"/>
              <a:t>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Customer wants to control the traffic between these Departments.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Each department should have min capability of </a:t>
            </a:r>
            <a:r>
              <a:rPr lang="en-US" sz="2800" b="1"/>
              <a:t>1000</a:t>
            </a:r>
            <a:r>
              <a:rPr lang="en-US" sz="2800"/>
              <a:t> computer/users which would cater the growth for next 10 years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The Admin is suppose create subnets by using </a:t>
            </a:r>
            <a:r>
              <a:rPr lang="en-US" sz="2800" b="1"/>
              <a:t>“</a:t>
            </a:r>
            <a:r>
              <a:rPr lang="en-US" sz="2800" b="1">
                <a:solidFill>
                  <a:srgbClr val="FF0000"/>
                </a:solidFill>
              </a:rPr>
              <a:t>172.18</a:t>
            </a:r>
            <a:r>
              <a:rPr lang="en-US" sz="2800" b="1"/>
              <a:t>.0.0/16” </a:t>
            </a:r>
            <a:r>
              <a:rPr lang="en-US" sz="2800"/>
              <a:t>main network.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3680029" y="1389860"/>
            <a:ext cx="2567353" cy="128953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773722" y="4191001"/>
            <a:ext cx="1524000" cy="504092"/>
          </a:xfrm>
          <a:prstGeom prst="rect">
            <a:avLst/>
          </a:prstGeom>
          <a:solidFill>
            <a:srgbClr val="00B0F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SW01</a:t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773722" y="4894387"/>
            <a:ext cx="433754" cy="398584"/>
          </a:xfrm>
          <a:prstGeom prst="bevel">
            <a:avLst>
              <a:gd name="adj" fmla="val 12500"/>
            </a:avLst>
          </a:prstGeom>
          <a:solidFill>
            <a:srgbClr val="C0000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626589" y="5292971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PC01</a:t>
            </a:r>
            <a:endParaRPr/>
          </a:p>
        </p:txBody>
      </p:sp>
      <p:sp>
        <p:nvSpPr>
          <p:cNvPr id="224" name="Google Shape;224;p6"/>
          <p:cNvSpPr/>
          <p:nvPr/>
        </p:nvSpPr>
        <p:spPr>
          <a:xfrm>
            <a:off x="3118338" y="4894387"/>
            <a:ext cx="433754" cy="398584"/>
          </a:xfrm>
          <a:prstGeom prst="bevel">
            <a:avLst>
              <a:gd name="adj" fmla="val 12500"/>
            </a:avLst>
          </a:prstGeom>
          <a:solidFill>
            <a:srgbClr val="C0000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2971205" y="5292971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PC1001</a:t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3012831" y="4191001"/>
            <a:ext cx="1524000" cy="504092"/>
          </a:xfrm>
          <a:prstGeom prst="rect">
            <a:avLst/>
          </a:prstGeom>
          <a:solidFill>
            <a:srgbClr val="00B0F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SW02</a:t>
            </a:r>
            <a:endParaRPr/>
          </a:p>
        </p:txBody>
      </p:sp>
      <p:sp>
        <p:nvSpPr>
          <p:cNvPr id="227" name="Google Shape;227;p6"/>
          <p:cNvSpPr/>
          <p:nvPr/>
        </p:nvSpPr>
        <p:spPr>
          <a:xfrm>
            <a:off x="5146429" y="4191001"/>
            <a:ext cx="1524000" cy="504092"/>
          </a:xfrm>
          <a:prstGeom prst="rect">
            <a:avLst/>
          </a:prstGeom>
          <a:solidFill>
            <a:srgbClr val="00B0F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SW03</a:t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5146429" y="4894387"/>
            <a:ext cx="433754" cy="398584"/>
          </a:xfrm>
          <a:prstGeom prst="bevel">
            <a:avLst>
              <a:gd name="adj" fmla="val 12500"/>
            </a:avLst>
          </a:prstGeom>
          <a:solidFill>
            <a:srgbClr val="C0000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4999296" y="5292971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PC2001</a:t>
            </a:r>
            <a:endParaRPr/>
          </a:p>
        </p:txBody>
      </p:sp>
      <p:cxnSp>
        <p:nvCxnSpPr>
          <p:cNvPr id="230" name="Google Shape;230;p6"/>
          <p:cNvCxnSpPr>
            <a:stCxn id="222" idx="6"/>
            <a:endCxn id="221" idx="2"/>
          </p:cNvCxnSpPr>
          <p:nvPr/>
        </p:nvCxnSpPr>
        <p:spPr>
          <a:xfrm rot="10800000" flipH="1">
            <a:off x="990599" y="4695187"/>
            <a:ext cx="545100" cy="199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6"/>
          <p:cNvCxnSpPr/>
          <p:nvPr/>
        </p:nvCxnSpPr>
        <p:spPr>
          <a:xfrm rot="10800000" flipH="1">
            <a:off x="3335215" y="4695093"/>
            <a:ext cx="545123" cy="19929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6"/>
          <p:cNvCxnSpPr/>
          <p:nvPr/>
        </p:nvCxnSpPr>
        <p:spPr>
          <a:xfrm rot="10800000" flipH="1">
            <a:off x="5346039" y="4680465"/>
            <a:ext cx="545123" cy="19929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6"/>
          <p:cNvSpPr/>
          <p:nvPr/>
        </p:nvSpPr>
        <p:spPr>
          <a:xfrm>
            <a:off x="451021" y="3868617"/>
            <a:ext cx="2087025" cy="21687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1515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204040" y="5391053"/>
            <a:ext cx="1081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Subnet01</a:t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2713614" y="3868617"/>
            <a:ext cx="2087025" cy="21687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1515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4963706" y="3868617"/>
            <a:ext cx="2087025" cy="21687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1515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7679457" y="4191058"/>
            <a:ext cx="1524000" cy="504092"/>
          </a:xfrm>
          <a:prstGeom prst="rect">
            <a:avLst/>
          </a:prstGeom>
          <a:solidFill>
            <a:srgbClr val="00B0F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SW04</a:t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7679457" y="4894444"/>
            <a:ext cx="433754" cy="398584"/>
          </a:xfrm>
          <a:prstGeom prst="bevel">
            <a:avLst>
              <a:gd name="adj" fmla="val 12500"/>
            </a:avLst>
          </a:prstGeom>
          <a:solidFill>
            <a:srgbClr val="C0000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7532324" y="5293028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PC3001</a:t>
            </a:r>
            <a:endParaRPr/>
          </a:p>
        </p:txBody>
      </p:sp>
      <p:cxnSp>
        <p:nvCxnSpPr>
          <p:cNvPr id="240" name="Google Shape;240;p6"/>
          <p:cNvCxnSpPr/>
          <p:nvPr/>
        </p:nvCxnSpPr>
        <p:spPr>
          <a:xfrm rot="10800000" flipH="1">
            <a:off x="7879067" y="4680522"/>
            <a:ext cx="545123" cy="19929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6"/>
          <p:cNvSpPr/>
          <p:nvPr/>
        </p:nvSpPr>
        <p:spPr>
          <a:xfrm>
            <a:off x="7496734" y="3868674"/>
            <a:ext cx="2087025" cy="21687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1515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10033589" y="4191001"/>
            <a:ext cx="1524000" cy="504092"/>
          </a:xfrm>
          <a:prstGeom prst="rect">
            <a:avLst/>
          </a:prstGeom>
          <a:solidFill>
            <a:srgbClr val="00B0F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SW05</a:t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033589" y="4894387"/>
            <a:ext cx="433754" cy="398584"/>
          </a:xfrm>
          <a:prstGeom prst="bevel">
            <a:avLst>
              <a:gd name="adj" fmla="val 12500"/>
            </a:avLst>
          </a:prstGeom>
          <a:solidFill>
            <a:srgbClr val="C0000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9886456" y="5292971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PC4001</a:t>
            </a:r>
            <a:endParaRPr/>
          </a:p>
        </p:txBody>
      </p:sp>
      <p:cxnSp>
        <p:nvCxnSpPr>
          <p:cNvPr id="245" name="Google Shape;245;p6"/>
          <p:cNvCxnSpPr/>
          <p:nvPr/>
        </p:nvCxnSpPr>
        <p:spPr>
          <a:xfrm rot="10800000" flipH="1">
            <a:off x="10233199" y="4680465"/>
            <a:ext cx="545123" cy="19929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6"/>
          <p:cNvSpPr/>
          <p:nvPr/>
        </p:nvSpPr>
        <p:spPr>
          <a:xfrm>
            <a:off x="9850866" y="3868617"/>
            <a:ext cx="2087025" cy="21687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1515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8845374" y="978821"/>
            <a:ext cx="1524000" cy="504092"/>
          </a:xfrm>
          <a:prstGeom prst="rect">
            <a:avLst/>
          </a:prstGeom>
          <a:solidFill>
            <a:srgbClr val="00B0F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SW06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8845374" y="1682207"/>
            <a:ext cx="433754" cy="398584"/>
          </a:xfrm>
          <a:prstGeom prst="bevel">
            <a:avLst>
              <a:gd name="adj" fmla="val 12500"/>
            </a:avLst>
          </a:prstGeom>
          <a:solidFill>
            <a:srgbClr val="C00000"/>
          </a:solidFill>
          <a:ln w="15875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8698241" y="2080791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PC5001</a:t>
            </a:r>
            <a:endParaRPr/>
          </a:p>
        </p:txBody>
      </p:sp>
      <p:cxnSp>
        <p:nvCxnSpPr>
          <p:cNvPr id="250" name="Google Shape;250;p6"/>
          <p:cNvCxnSpPr/>
          <p:nvPr/>
        </p:nvCxnSpPr>
        <p:spPr>
          <a:xfrm rot="10800000" flipH="1">
            <a:off x="9044984" y="1468285"/>
            <a:ext cx="545123" cy="19929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6"/>
          <p:cNvSpPr/>
          <p:nvPr/>
        </p:nvSpPr>
        <p:spPr>
          <a:xfrm>
            <a:off x="8662651" y="656437"/>
            <a:ext cx="2087025" cy="21687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1515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6"/>
          <p:cNvCxnSpPr>
            <a:stCxn id="220" idx="2"/>
            <a:endCxn id="233" idx="0"/>
          </p:cNvCxnSpPr>
          <p:nvPr/>
        </p:nvCxnSpPr>
        <p:spPr>
          <a:xfrm flipH="1">
            <a:off x="1494529" y="2034628"/>
            <a:ext cx="2185500" cy="1833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3" name="Google Shape;253;p6"/>
          <p:cNvCxnSpPr>
            <a:stCxn id="220" idx="3"/>
            <a:endCxn id="235" idx="0"/>
          </p:cNvCxnSpPr>
          <p:nvPr/>
        </p:nvCxnSpPr>
        <p:spPr>
          <a:xfrm flipH="1">
            <a:off x="3757209" y="2490549"/>
            <a:ext cx="298800" cy="137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4" name="Google Shape;254;p6"/>
          <p:cNvCxnSpPr>
            <a:stCxn id="220" idx="4"/>
            <a:endCxn id="236" idx="0"/>
          </p:cNvCxnSpPr>
          <p:nvPr/>
        </p:nvCxnSpPr>
        <p:spPr>
          <a:xfrm>
            <a:off x="4963706" y="2679397"/>
            <a:ext cx="1043400" cy="118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5" name="Google Shape;255;p6"/>
          <p:cNvCxnSpPr>
            <a:stCxn id="220" idx="5"/>
          </p:cNvCxnSpPr>
          <p:nvPr/>
        </p:nvCxnSpPr>
        <p:spPr>
          <a:xfrm>
            <a:off x="5871402" y="2490549"/>
            <a:ext cx="2789700" cy="147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6" name="Google Shape;256;p6"/>
          <p:cNvCxnSpPr>
            <a:stCxn id="220" idx="7"/>
            <a:endCxn id="251" idx="1"/>
          </p:cNvCxnSpPr>
          <p:nvPr/>
        </p:nvCxnSpPr>
        <p:spPr>
          <a:xfrm>
            <a:off x="5871402" y="1578708"/>
            <a:ext cx="2791200" cy="1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7" name="Google Shape;257;p6"/>
          <p:cNvCxnSpPr>
            <a:stCxn id="220" idx="6"/>
            <a:endCxn id="246" idx="0"/>
          </p:cNvCxnSpPr>
          <p:nvPr/>
        </p:nvCxnSpPr>
        <p:spPr>
          <a:xfrm>
            <a:off x="6247382" y="2034628"/>
            <a:ext cx="4647000" cy="1833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8" name="Google Shape;258;p6"/>
          <p:cNvSpPr/>
          <p:nvPr/>
        </p:nvSpPr>
        <p:spPr>
          <a:xfrm>
            <a:off x="3695165" y="5354547"/>
            <a:ext cx="1081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Subnet02</a:t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5798908" y="5300228"/>
            <a:ext cx="1081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DEP03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Subnet03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8397256" y="5322447"/>
            <a:ext cx="1081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DEP04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Subnet04</a:t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10680212" y="5322447"/>
            <a:ext cx="1081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DEP05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Subnet05</a:t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9570548" y="2102857"/>
            <a:ext cx="1081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Subnet06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Subnetting - Examples</a:t>
            </a:r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body" idx="1"/>
          </p:nvPr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Subnetting – Example – 172.18.</a:t>
            </a:r>
            <a:r>
              <a:rPr lang="en-US" sz="2800" b="1">
                <a:solidFill>
                  <a:srgbClr val="FF0000"/>
                </a:solidFill>
              </a:rPr>
              <a:t>0.0</a:t>
            </a:r>
            <a:r>
              <a:rPr lang="en-US" sz="2800" b="1"/>
              <a:t>/16</a:t>
            </a:r>
            <a:br>
              <a:rPr lang="en-US" sz="2800" b="1"/>
            </a:br>
            <a:r>
              <a:rPr lang="en-US" sz="2800" b="1"/>
              <a:t>1000 IP’s per Sub-network, 6 Sub-Network.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Given is a Class B network which means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rgbClr val="FF0000"/>
                </a:solidFill>
              </a:rPr>
              <a:t>N bit =16</a:t>
            </a:r>
            <a:r>
              <a:rPr lang="en-US" sz="2800" b="1"/>
              <a:t>, and H = 32-16 bit = 16 bits that is 65536 (2^16) IP’s by Default 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where in 16 bits are for HOST ID.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But we need to break this network into smaller networks with 1000 IP’s (Hosts) in each Sub-Network.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683433" y="278365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b="1"/>
              <a:t>Subnetting – Example – 172.18.</a:t>
            </a:r>
            <a:r>
              <a:rPr lang="en-US" b="1">
                <a:solidFill>
                  <a:srgbClr val="FF0000"/>
                </a:solidFill>
              </a:rPr>
              <a:t>0.0</a:t>
            </a:r>
            <a:r>
              <a:rPr lang="en-US" b="1"/>
              <a:t>/16</a:t>
            </a:r>
            <a:br>
              <a:rPr lang="en-US" b="1"/>
            </a:br>
            <a:r>
              <a:rPr lang="en-US" b="1"/>
              <a:t>1000 IP’s per network, 6 Network</a:t>
            </a:r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body" idx="1"/>
          </p:nvPr>
        </p:nvSpPr>
        <p:spPr>
          <a:xfrm>
            <a:off x="692958" y="1255043"/>
            <a:ext cx="10971504" cy="56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b="1">
                <a:solidFill>
                  <a:srgbClr val="0070C0"/>
                </a:solidFill>
              </a:rPr>
              <a:t>Solution:</a:t>
            </a:r>
            <a:endParaRPr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solidFill>
                  <a:srgbClr val="0070C0"/>
                </a:solidFill>
              </a:rPr>
              <a:t>2^</a:t>
            </a:r>
            <a:r>
              <a:rPr lang="en-US" sz="3200" b="1">
                <a:solidFill>
                  <a:srgbClr val="685842"/>
                </a:solidFill>
              </a:rPr>
              <a:t>10</a:t>
            </a:r>
            <a:r>
              <a:rPr lang="en-US" sz="3200">
                <a:solidFill>
                  <a:srgbClr val="0070C0"/>
                </a:solidFill>
              </a:rPr>
              <a:t> ~ 1000, Means , </a:t>
            </a:r>
            <a:endParaRPr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solidFill>
                  <a:srgbClr val="0070C0"/>
                </a:solidFill>
              </a:rPr>
              <a:t>New No. of </a:t>
            </a:r>
            <a:r>
              <a:rPr lang="en-US" sz="3200" b="1">
                <a:solidFill>
                  <a:srgbClr val="0070C0"/>
                </a:solidFill>
              </a:rPr>
              <a:t>H</a:t>
            </a:r>
            <a:r>
              <a:rPr lang="en-US" sz="3200">
                <a:solidFill>
                  <a:srgbClr val="0070C0"/>
                </a:solidFill>
              </a:rPr>
              <a:t> bits = </a:t>
            </a:r>
            <a:r>
              <a:rPr lang="en-US" sz="3200" b="1">
                <a:solidFill>
                  <a:srgbClr val="685842"/>
                </a:solidFill>
              </a:rPr>
              <a:t>10</a:t>
            </a:r>
            <a:r>
              <a:rPr lang="en-US" sz="3200">
                <a:solidFill>
                  <a:srgbClr val="7F7F7F"/>
                </a:solidFill>
              </a:rPr>
              <a:t> </a:t>
            </a:r>
            <a:r>
              <a:rPr lang="en-US" sz="3200">
                <a:solidFill>
                  <a:srgbClr val="0070C0"/>
                </a:solidFill>
              </a:rPr>
              <a:t>,  </a:t>
            </a:r>
            <a:endParaRPr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1">
                <a:solidFill>
                  <a:srgbClr val="0070C0"/>
                </a:solidFill>
              </a:rPr>
              <a:t>New No. of N bits = 32 (Total no of IPV4 bits) – </a:t>
            </a:r>
            <a:r>
              <a:rPr lang="en-US" sz="3200" b="1">
                <a:solidFill>
                  <a:srgbClr val="685842"/>
                </a:solidFill>
              </a:rPr>
              <a:t>10(H Bit)</a:t>
            </a:r>
            <a:r>
              <a:rPr lang="en-US" sz="3200" b="1">
                <a:solidFill>
                  <a:srgbClr val="0070C0"/>
                </a:solidFill>
              </a:rPr>
              <a:t> = </a:t>
            </a:r>
            <a:r>
              <a:rPr lang="en-US" sz="3200" b="1">
                <a:solidFill>
                  <a:srgbClr val="00B050"/>
                </a:solidFill>
              </a:rPr>
              <a:t>22</a:t>
            </a:r>
            <a:r>
              <a:rPr lang="en-US" sz="3200" b="1">
                <a:solidFill>
                  <a:srgbClr val="0070C0"/>
                </a:solidFill>
              </a:rPr>
              <a:t>.</a:t>
            </a:r>
            <a:endParaRPr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solidFill>
                  <a:srgbClr val="0070C0"/>
                </a:solidFill>
              </a:rPr>
              <a:t>So, the First Subnetwork is 🡪 </a:t>
            </a:r>
            <a:r>
              <a:rPr lang="en-US" sz="3200" b="1">
                <a:solidFill>
                  <a:srgbClr val="0070C0"/>
                </a:solidFill>
              </a:rPr>
              <a:t>172.18.0.0/</a:t>
            </a:r>
            <a:r>
              <a:rPr lang="en-US" sz="3200" b="1">
                <a:solidFill>
                  <a:srgbClr val="00B050"/>
                </a:solidFill>
              </a:rPr>
              <a:t>22</a:t>
            </a:r>
            <a:endParaRPr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1">
                <a:solidFill>
                  <a:srgbClr val="0070C0"/>
                </a:solidFill>
              </a:rPr>
              <a:t>To find next sub network , we need to add binary “1” to the last bit of the NEW Network bits. </a:t>
            </a:r>
            <a:endParaRPr b="1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75" name="Google Shape;275;p8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- 1</a:t>
            </a:r>
            <a:endParaRPr/>
          </a:p>
        </p:txBody>
      </p:sp>
      <p:sp>
        <p:nvSpPr>
          <p:cNvPr id="277" name="Google Shape;277;p8"/>
          <p:cNvSpPr txBox="1"/>
          <p:nvPr/>
        </p:nvSpPr>
        <p:spPr>
          <a:xfrm>
            <a:off x="7477933" y="5428735"/>
            <a:ext cx="4411843" cy="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2^7     2^6   2^5    2^4   2^3   2^2   2^1    2^0</a:t>
            </a:r>
            <a:endParaRPr/>
          </a:p>
          <a:p>
            <a:pPr marL="91440" marR="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128      64    32      16       8        4      2          1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7381104" y="5428735"/>
            <a:ext cx="4508672" cy="8131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>
            <a:spLocks noGrp="1"/>
          </p:cNvSpPr>
          <p:nvPr>
            <p:ph type="title"/>
          </p:nvPr>
        </p:nvSpPr>
        <p:spPr>
          <a:xfrm>
            <a:off x="683433" y="278365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Host IP’s in each subnetwork</a:t>
            </a:r>
            <a:endParaRPr/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92958" y="1255043"/>
            <a:ext cx="10058400" cy="56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00 .00000000/22 🡪 </a:t>
            </a:r>
            <a:r>
              <a:rPr lang="en-US">
                <a:solidFill>
                  <a:srgbClr val="0070C0"/>
                </a:solidFill>
              </a:rPr>
              <a:t>172.18.0.0/22 – </a:t>
            </a:r>
            <a:r>
              <a:rPr lang="en-US" b="1">
                <a:solidFill>
                  <a:srgbClr val="0C0C0C"/>
                </a:solidFill>
              </a:rPr>
              <a:t>1</a:t>
            </a:r>
            <a:r>
              <a:rPr lang="en-US" b="1" baseline="30000">
                <a:solidFill>
                  <a:srgbClr val="0C0C0C"/>
                </a:solidFill>
              </a:rPr>
              <a:t>st</a:t>
            </a:r>
            <a:r>
              <a:rPr lang="en-US" b="1">
                <a:solidFill>
                  <a:srgbClr val="0C0C0C"/>
                </a:solidFill>
              </a:rPr>
              <a:t> Subnetwork</a:t>
            </a:r>
            <a:endParaRPr b="1">
              <a:solidFill>
                <a:srgbClr val="0C0C0C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sz="2400" b="1">
                <a:solidFill>
                  <a:srgbClr val="00B050"/>
                </a:solidFill>
              </a:rPr>
              <a:t>00 .00000000</a:t>
            </a:r>
            <a:r>
              <a:rPr lang="en-US" b="1">
                <a:solidFill>
                  <a:srgbClr val="0070C0"/>
                </a:solidFill>
              </a:rPr>
              <a:t>      🡪 </a:t>
            </a:r>
            <a:r>
              <a:rPr lang="en-US">
                <a:solidFill>
                  <a:srgbClr val="0070C0"/>
                </a:solidFill>
              </a:rPr>
              <a:t>172.18.0.0       -- </a:t>
            </a:r>
            <a:r>
              <a:rPr lang="en-US" b="1">
                <a:solidFill>
                  <a:srgbClr val="FF0000"/>
                </a:solidFill>
              </a:rPr>
              <a:t>Network ID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00 .00000001      🡪 </a:t>
            </a:r>
            <a:r>
              <a:rPr lang="en-US">
                <a:solidFill>
                  <a:srgbClr val="0070C0"/>
                </a:solidFill>
              </a:rPr>
              <a:t>172.18.0.1       -- First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00 .11111111      🡪 </a:t>
            </a:r>
            <a:r>
              <a:rPr lang="en-US">
                <a:solidFill>
                  <a:srgbClr val="0070C0"/>
                </a:solidFill>
              </a:rPr>
              <a:t>172.18.0.255   --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01 .00000000      🡪 </a:t>
            </a:r>
            <a:r>
              <a:rPr lang="en-US">
                <a:solidFill>
                  <a:srgbClr val="0070C0"/>
                </a:solidFill>
              </a:rPr>
              <a:t>172.18.1.0        --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01 .11111111      🡪 </a:t>
            </a:r>
            <a:r>
              <a:rPr lang="en-US">
                <a:solidFill>
                  <a:srgbClr val="0070C0"/>
                </a:solidFill>
              </a:rPr>
              <a:t>172.18.1.255   --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10 .00000000      🡪 </a:t>
            </a:r>
            <a:r>
              <a:rPr lang="en-US">
                <a:solidFill>
                  <a:srgbClr val="0070C0"/>
                </a:solidFill>
              </a:rPr>
              <a:t>172.18.2.0        --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10 .11111111      🡪 </a:t>
            </a:r>
            <a:r>
              <a:rPr lang="en-US">
                <a:solidFill>
                  <a:srgbClr val="0070C0"/>
                </a:solidFill>
              </a:rPr>
              <a:t>172.18.2.255   --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11 .00000000      🡪 </a:t>
            </a:r>
            <a:r>
              <a:rPr lang="en-US">
                <a:solidFill>
                  <a:srgbClr val="0070C0"/>
                </a:solidFill>
              </a:rPr>
              <a:t>172.18.3.0        -- usable IP</a:t>
            </a:r>
            <a:endParaRPr/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b="1">
                <a:solidFill>
                  <a:srgbClr val="0070C0"/>
                </a:solidFill>
              </a:rPr>
              <a:t>11 .11111110      🡪 </a:t>
            </a:r>
            <a:r>
              <a:rPr lang="en-US">
                <a:solidFill>
                  <a:srgbClr val="0070C0"/>
                </a:solidFill>
              </a:rPr>
              <a:t>172.18.3.254   -- Last usable IP</a:t>
            </a:r>
            <a:endParaRPr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  <a:p>
            <a:pPr marL="91440" lvl="0" indent="-127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 "/>
            </a:pPr>
            <a:r>
              <a:rPr lang="en-US" b="1">
                <a:solidFill>
                  <a:srgbClr val="002060"/>
                </a:solidFill>
              </a:rPr>
              <a:t>172.18. 0000 00</a:t>
            </a:r>
            <a:r>
              <a:rPr lang="en-US" sz="2400" b="1">
                <a:solidFill>
                  <a:srgbClr val="00B050"/>
                </a:solidFill>
              </a:rPr>
              <a:t>11 .11111111 </a:t>
            </a:r>
            <a:r>
              <a:rPr lang="en-US" b="1">
                <a:solidFill>
                  <a:srgbClr val="0070C0"/>
                </a:solidFill>
              </a:rPr>
              <a:t>     🡪 </a:t>
            </a:r>
            <a:r>
              <a:rPr lang="en-US">
                <a:solidFill>
                  <a:srgbClr val="0070C0"/>
                </a:solidFill>
              </a:rPr>
              <a:t>172.18.3.255   -- </a:t>
            </a:r>
            <a:r>
              <a:rPr lang="en-US" b="1">
                <a:solidFill>
                  <a:srgbClr val="FF0000"/>
                </a:solidFill>
              </a:rPr>
              <a:t>Broadcast IP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5" name="Google Shape;285;p9"/>
          <p:cNvCxnSpPr/>
          <p:nvPr/>
        </p:nvCxnSpPr>
        <p:spPr>
          <a:xfrm>
            <a:off x="2466975" y="1583732"/>
            <a:ext cx="0" cy="504284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6" name="Google Shape;286;p9"/>
          <p:cNvSpPr/>
          <p:nvPr/>
        </p:nvSpPr>
        <p:spPr>
          <a:xfrm rot="10800000">
            <a:off x="10221884" y="0"/>
            <a:ext cx="1970116" cy="1862051"/>
          </a:xfrm>
          <a:prstGeom prst="rtTriangle">
            <a:avLst/>
          </a:prstGeom>
          <a:solidFill>
            <a:srgbClr val="CAD3B7"/>
          </a:solidFill>
          <a:ln w="158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 txBox="1"/>
          <p:nvPr/>
        </p:nvSpPr>
        <p:spPr>
          <a:xfrm rot="2584033">
            <a:off x="10719305" y="426345"/>
            <a:ext cx="1629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- 1</a:t>
            </a:r>
            <a:endParaRPr/>
          </a:p>
        </p:txBody>
      </p:sp>
      <p:cxnSp>
        <p:nvCxnSpPr>
          <p:cNvPr id="288" name="Google Shape;288;p9"/>
          <p:cNvCxnSpPr/>
          <p:nvPr/>
        </p:nvCxnSpPr>
        <p:spPr>
          <a:xfrm>
            <a:off x="790832" y="1505844"/>
            <a:ext cx="167614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9" name="Google Shape;289;p9"/>
          <p:cNvSpPr/>
          <p:nvPr/>
        </p:nvSpPr>
        <p:spPr>
          <a:xfrm>
            <a:off x="960251" y="1155839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9"/>
          <p:cNvCxnSpPr/>
          <p:nvPr/>
        </p:nvCxnSpPr>
        <p:spPr>
          <a:xfrm>
            <a:off x="2466975" y="1505844"/>
            <a:ext cx="140480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1" name="Google Shape;291;p9"/>
          <p:cNvSpPr/>
          <p:nvPr/>
        </p:nvSpPr>
        <p:spPr>
          <a:xfrm>
            <a:off x="2466975" y="1144751"/>
            <a:ext cx="10704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3560</Words>
  <Application>Microsoft Office PowerPoint</Application>
  <PresentationFormat>Widescreen</PresentationFormat>
  <Paragraphs>500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Rounded</vt:lpstr>
      <vt:lpstr>Calibri</vt:lpstr>
      <vt:lpstr>Noto Sans Symbols</vt:lpstr>
      <vt:lpstr>Retrospect</vt:lpstr>
      <vt:lpstr>Office Theme</vt:lpstr>
      <vt:lpstr>Networking -- Subnetting</vt:lpstr>
      <vt:lpstr>Subnetting</vt:lpstr>
      <vt:lpstr>Formula’s for Binary Numbers</vt:lpstr>
      <vt:lpstr>Netid and Hostid with Default CLASS </vt:lpstr>
      <vt:lpstr>Requirement</vt:lpstr>
      <vt:lpstr>Requirement</vt:lpstr>
      <vt:lpstr>Subnetting - Examples</vt:lpstr>
      <vt:lpstr>Subnetting – Example – 172.18.0.0/16 1000 IP’s per network, 6 Network</vt:lpstr>
      <vt:lpstr>Host IP’s in each subnetwork</vt:lpstr>
      <vt:lpstr>Subnetting – Example – 172.18.0.0/16 1000 IP’s per network, 6 Network</vt:lpstr>
      <vt:lpstr>Host IP’s in each subnetwork</vt:lpstr>
      <vt:lpstr>Subnetting – Example – 172.18.0.0/16 500 IP’s per network, 6 Network</vt:lpstr>
      <vt:lpstr>Host IP’s in each subnetwork</vt:lpstr>
      <vt:lpstr>CIDR</vt:lpstr>
      <vt:lpstr>Subnetting – Example – 192.168.0.0/20 200 IP’s per network, 6 Network</vt:lpstr>
      <vt:lpstr>Subnetting – Example – 192.168.0.0/18 60 IP’s per network, 6 Network</vt:lpstr>
      <vt:lpstr>Subnetting – Example – 192.168.69.0/20 60 IP’s per network, 6 Network</vt:lpstr>
      <vt:lpstr>Subnetting – Example – 192.168.64.0/20 60 IP’s per network, 6 Network</vt:lpstr>
      <vt:lpstr>Valid the Networks</vt:lpstr>
      <vt:lpstr>PowerPoint Presentation</vt:lpstr>
      <vt:lpstr>Subnetting – Example – 172.18.64.0/18 350 IP’s per network, 6 Network</vt:lpstr>
      <vt:lpstr>Subnetting – Example – 172.18.64.0/18 350 IP’s per network, 6 Network</vt:lpstr>
      <vt:lpstr>Subnetting – Example – 170.170.70.0/20 100 IP’s per network, 100 Network</vt:lpstr>
      <vt:lpstr>Is Subnetting solution for IPV4 address shortage?</vt:lpstr>
      <vt:lpstr>Is Subnetting solution for IPV4 address shortage?</vt:lpstr>
      <vt:lpstr>NATTING and PATTING</vt:lpstr>
      <vt:lpstr>IPV4 Address details</vt:lpstr>
      <vt:lpstr>Subnet values</vt:lpstr>
      <vt:lpstr>Subnet Pattern Match</vt:lpstr>
      <vt:lpstr>Steps in Choosing IP address</vt:lpstr>
      <vt:lpstr>Choosing your OWN Network</vt:lpstr>
      <vt:lpstr>Subnetting – Example – 192.168.32.0/19 300 IP’s per network, 10 Network</vt:lpstr>
      <vt:lpstr>Choosing your OWN Network</vt:lpstr>
      <vt:lpstr>Subnetting – Example – 192.168.0.0/17 130 IP’s per network, 100 Network</vt:lpstr>
      <vt:lpstr>Choosing your OWN Network</vt:lpstr>
      <vt:lpstr>Choosing your OWN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S, Vishwanath</dc:creator>
  <cp:lastModifiedBy>Vishwa M S</cp:lastModifiedBy>
  <cp:revision>3</cp:revision>
  <dcterms:created xsi:type="dcterms:W3CDTF">2018-07-27T15:06:26Z</dcterms:created>
  <dcterms:modified xsi:type="dcterms:W3CDTF">2024-08-23T02:05:23Z</dcterms:modified>
</cp:coreProperties>
</file>