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693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3" r:id="rId35"/>
    <p:sldId id="314" r:id="rId36"/>
    <p:sldId id="315" r:id="rId37"/>
    <p:sldId id="316" r:id="rId38"/>
    <p:sldId id="317" r:id="rId39"/>
    <p:sldId id="318" r:id="rId40"/>
    <p:sldId id="697" r:id="rId41"/>
    <p:sldId id="6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69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314"/>
            <p14:sldId id="315"/>
            <p14:sldId id="316"/>
            <p14:sldId id="317"/>
            <p14:sldId id="318"/>
            <p14:sldId id="697"/>
            <p14:sldId id="6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421" autoAdjust="0"/>
  </p:normalViewPr>
  <p:slideViewPr>
    <p:cSldViewPr snapToGrid="0">
      <p:cViewPr varScale="1">
        <p:scale>
          <a:sx n="74" d="100"/>
          <a:sy n="74" d="100"/>
        </p:scale>
        <p:origin x="9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3EE0-F619-40C0-80C8-739038793AD4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6778-FF70-4127-92EB-CF03039F3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providers" TargetMode="External"/><Relationship Id="rId2" Type="http://schemas.openxmlformats.org/officeDocument/2006/relationships/hyperlink" Target="https://github.com/hashicorp/terraform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swordstore.org/" TargetMode="External"/><Relationship Id="rId2" Type="http://schemas.openxmlformats.org/officeDocument/2006/relationships/hyperlink" Target="https://github.com/opencredo/terrahel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GWA/git-cry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b="1" dirty="0"/>
              <a:t>TERRAFORM </a:t>
            </a:r>
            <a:r>
              <a:rPr lang="en-US" sz="6000" b="1"/>
              <a:t>– Condition-Operations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1077544"/>
            <a:ext cx="3608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Arial MT"/>
                <a:cs typeface="Arial MT"/>
              </a:rPr>
              <a:t>Interpolation:</a:t>
            </a:r>
            <a:r>
              <a:rPr sz="2800" b="0" spc="-7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variables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3706" y="1808860"/>
          <a:ext cx="10140312" cy="4076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9175"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11569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variable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70610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Arial MT"/>
                          <a:cs typeface="Arial MT"/>
                        </a:rPr>
                        <a:t>var.name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63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${var.SOMETHING}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Map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variable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105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var.MAP["key"]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arenR"/>
                        <a:tabLst>
                          <a:tab pos="435609" algn="l"/>
                        </a:tabLst>
                      </a:pPr>
                      <a:r>
                        <a:rPr sz="2000" spc="-15" dirty="0">
                          <a:latin typeface="Arial MT"/>
                          <a:cs typeface="Arial MT"/>
                        </a:rPr>
                        <a:t>${var.AMIS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["us-east-1"]}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434975" marR="409575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AutoNum type="arabicParenR"/>
                        <a:tabLst>
                          <a:tab pos="504825" algn="l"/>
                          <a:tab pos="505459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2)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${lookup(var.AMIS, </a:t>
                      </a:r>
                      <a:r>
                        <a:rPr sz="20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var.AWS_REGION)}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variable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40690">
                        <a:lnSpc>
                          <a:spcPct val="100000"/>
                        </a:lnSpc>
                      </a:pPr>
                      <a:r>
                        <a:rPr sz="2000" spc="-40" dirty="0">
                          <a:latin typeface="Arial MT"/>
                          <a:cs typeface="Arial MT"/>
                        </a:rPr>
                        <a:t>var.LIST,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var.LIST[i]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295910">
                        <a:lnSpc>
                          <a:spcPct val="100000"/>
                        </a:lnSpc>
                        <a:spcBef>
                          <a:spcPts val="315"/>
                        </a:spcBef>
                        <a:buAutoNum type="arabicParenR"/>
                        <a:tabLst>
                          <a:tab pos="387985" algn="l"/>
                        </a:tabLst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${var.subnets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[i]}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387350" indent="-295910">
                        <a:lnSpc>
                          <a:spcPct val="100000"/>
                        </a:lnSpc>
                        <a:buAutoNum type="arabicParenR"/>
                        <a:tabLst>
                          <a:tab pos="38798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${join(",",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var.subnets)}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1561" y="1048638"/>
            <a:ext cx="3329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Arial MT"/>
                <a:cs typeface="Arial MT"/>
              </a:rPr>
              <a:t>Interpolation:</a:t>
            </a:r>
            <a:r>
              <a:rPr sz="2800" b="0" spc="-8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various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3452" y="1541144"/>
          <a:ext cx="10290810" cy="4387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381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69532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Outputs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module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module.Name.output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R="66611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${module.aws_vpc.vpcid}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Count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information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count.FIELD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08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When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attribute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count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 in a resource,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${count.index}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Path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information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Path.TYPE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56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path.cwd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(current directory)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path.module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(module path)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path.root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(root module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Meta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information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terraform.FIELD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terraform.env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shows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active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workspace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1303" y="1293622"/>
            <a:ext cx="1985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In</a:t>
            </a:r>
            <a:r>
              <a:rPr sz="2800" b="0" dirty="0">
                <a:latin typeface="Arial MT"/>
                <a:cs typeface="Arial MT"/>
              </a:rPr>
              <a:t>t</a:t>
            </a:r>
            <a:r>
              <a:rPr sz="2800" b="0" spc="-5" dirty="0">
                <a:latin typeface="Arial MT"/>
                <a:cs typeface="Arial MT"/>
              </a:rPr>
              <a:t>e</a:t>
            </a:r>
            <a:r>
              <a:rPr sz="2800" b="0" dirty="0">
                <a:latin typeface="Arial MT"/>
                <a:cs typeface="Arial MT"/>
              </a:rPr>
              <a:t>r</a:t>
            </a:r>
            <a:r>
              <a:rPr sz="2800" b="0" spc="-5" dirty="0">
                <a:latin typeface="Arial MT"/>
                <a:cs typeface="Arial MT"/>
              </a:rPr>
              <a:t>p</a:t>
            </a:r>
            <a:r>
              <a:rPr sz="2800" b="0" dirty="0">
                <a:latin typeface="Arial MT"/>
                <a:cs typeface="Arial MT"/>
              </a:rPr>
              <a:t>o</a:t>
            </a:r>
            <a:r>
              <a:rPr sz="2800" b="0" spc="-5" dirty="0">
                <a:latin typeface="Arial MT"/>
                <a:cs typeface="Arial MT"/>
              </a:rPr>
              <a:t>l</a:t>
            </a:r>
            <a:r>
              <a:rPr sz="2800" b="0" dirty="0">
                <a:latin typeface="Arial MT"/>
                <a:cs typeface="Arial MT"/>
              </a:rPr>
              <a:t>a</a:t>
            </a:r>
            <a:r>
              <a:rPr sz="2800" b="0" spc="-5" dirty="0">
                <a:latin typeface="Arial MT"/>
                <a:cs typeface="Arial MT"/>
              </a:rPr>
              <a:t>ti</a:t>
            </a:r>
            <a:r>
              <a:rPr sz="2800" b="0" dirty="0">
                <a:latin typeface="Arial MT"/>
                <a:cs typeface="Arial MT"/>
              </a:rPr>
              <a:t>o</a:t>
            </a:r>
            <a:r>
              <a:rPr sz="2800" b="0" spc="-5" dirty="0">
                <a:latin typeface="Arial MT"/>
                <a:cs typeface="Arial MT"/>
              </a:rPr>
              <a:t>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dirty="0"/>
              <a:t>Math:</a:t>
            </a:r>
          </a:p>
          <a:p>
            <a:pPr marL="779780" indent="-343535">
              <a:lnSpc>
                <a:spcPct val="100000"/>
              </a:lnSpc>
              <a:spcBef>
                <a:spcPts val="1964"/>
              </a:spcBef>
              <a:buChar char="•"/>
              <a:tabLst>
                <a:tab pos="779780" algn="l"/>
                <a:tab pos="780415" algn="l"/>
              </a:tabLst>
            </a:pPr>
            <a:r>
              <a:rPr dirty="0"/>
              <a:t>Add</a:t>
            </a:r>
            <a:r>
              <a:rPr spc="-5" dirty="0"/>
              <a:t> </a:t>
            </a:r>
            <a:r>
              <a:rPr dirty="0"/>
              <a:t>(+),</a:t>
            </a:r>
            <a:r>
              <a:rPr spc="-45" dirty="0"/>
              <a:t> </a:t>
            </a:r>
            <a:r>
              <a:rPr dirty="0"/>
              <a:t>Subtract</a:t>
            </a:r>
            <a:r>
              <a:rPr spc="-40" dirty="0"/>
              <a:t> </a:t>
            </a:r>
            <a:r>
              <a:rPr dirty="0"/>
              <a:t>(-),</a:t>
            </a:r>
            <a:r>
              <a:rPr spc="-30" dirty="0"/>
              <a:t> </a:t>
            </a:r>
            <a:r>
              <a:rPr dirty="0"/>
              <a:t>multiply</a:t>
            </a:r>
            <a:r>
              <a:rPr spc="-10" dirty="0"/>
              <a:t> </a:t>
            </a:r>
            <a:r>
              <a:rPr dirty="0"/>
              <a:t>(*),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Divide (/)</a:t>
            </a:r>
            <a:r>
              <a:rPr spc="-3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float</a:t>
            </a:r>
            <a:r>
              <a:rPr spc="-25" dirty="0"/>
              <a:t> </a:t>
            </a:r>
            <a:r>
              <a:rPr spc="-5" dirty="0"/>
              <a:t>types</a:t>
            </a:r>
          </a:p>
          <a:p>
            <a:pPr marL="779780" marR="277495" indent="-342900">
              <a:lnSpc>
                <a:spcPct val="100000"/>
              </a:lnSpc>
              <a:spcBef>
                <a:spcPts val="1964"/>
              </a:spcBef>
              <a:buChar char="•"/>
              <a:tabLst>
                <a:tab pos="779780" algn="l"/>
                <a:tab pos="780415" algn="l"/>
              </a:tabLst>
            </a:pPr>
            <a:r>
              <a:rPr dirty="0"/>
              <a:t>Add</a:t>
            </a:r>
            <a:r>
              <a:rPr spc="355" dirty="0"/>
              <a:t> </a:t>
            </a:r>
            <a:r>
              <a:rPr spc="-5" dirty="0"/>
              <a:t>(+),</a:t>
            </a:r>
            <a:r>
              <a:rPr spc="360" dirty="0"/>
              <a:t> </a:t>
            </a:r>
            <a:r>
              <a:rPr spc="-5" dirty="0"/>
              <a:t>Subtract</a:t>
            </a:r>
            <a:r>
              <a:rPr spc="350" dirty="0"/>
              <a:t> </a:t>
            </a:r>
            <a:r>
              <a:rPr spc="-5" dirty="0"/>
              <a:t>(-),</a:t>
            </a:r>
            <a:r>
              <a:rPr spc="355" dirty="0"/>
              <a:t> </a:t>
            </a:r>
            <a:r>
              <a:rPr spc="-5" dirty="0"/>
              <a:t>multiply</a:t>
            </a:r>
            <a:r>
              <a:rPr spc="350" dirty="0"/>
              <a:t> </a:t>
            </a:r>
            <a:r>
              <a:rPr dirty="0"/>
              <a:t>(*),</a:t>
            </a:r>
            <a:r>
              <a:rPr spc="355" dirty="0"/>
              <a:t> </a:t>
            </a:r>
            <a:r>
              <a:rPr dirty="0"/>
              <a:t>Divide</a:t>
            </a:r>
            <a:r>
              <a:rPr spc="360" dirty="0"/>
              <a:t> </a:t>
            </a:r>
            <a:r>
              <a:rPr spc="-5" dirty="0"/>
              <a:t>(/)</a:t>
            </a:r>
            <a:r>
              <a:rPr spc="360" dirty="0"/>
              <a:t> </a:t>
            </a:r>
            <a:r>
              <a:rPr spc="-5" dirty="0"/>
              <a:t>and</a:t>
            </a:r>
            <a:r>
              <a:rPr spc="350" dirty="0"/>
              <a:t> </a:t>
            </a:r>
            <a:r>
              <a:rPr spc="-5" dirty="0"/>
              <a:t>Modulo </a:t>
            </a:r>
            <a:r>
              <a:rPr spc="-540" dirty="0"/>
              <a:t> </a:t>
            </a:r>
            <a:r>
              <a:rPr spc="-5" dirty="0"/>
              <a:t>(%)</a:t>
            </a:r>
            <a:r>
              <a:rPr spc="-3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float</a:t>
            </a:r>
            <a:r>
              <a:rPr spc="-25" dirty="0"/>
              <a:t> </a:t>
            </a:r>
            <a:r>
              <a:rPr spc="-5" dirty="0"/>
              <a:t>types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integer</a:t>
            </a:r>
            <a:r>
              <a:rPr spc="-25" dirty="0"/>
              <a:t> </a:t>
            </a:r>
            <a:r>
              <a:rPr spc="-5" dirty="0"/>
              <a:t>types</a:t>
            </a:r>
          </a:p>
          <a:p>
            <a:pPr marL="12065">
              <a:lnSpc>
                <a:spcPct val="100000"/>
              </a:lnSpc>
              <a:buFont typeface="Arial MT"/>
              <a:buChar char="•"/>
            </a:pPr>
            <a:endParaRPr sz="1850"/>
          </a:p>
          <a:p>
            <a:pPr marL="779780" indent="-343535">
              <a:lnSpc>
                <a:spcPct val="100000"/>
              </a:lnSpc>
              <a:buChar char="•"/>
              <a:tabLst>
                <a:tab pos="779780" algn="l"/>
                <a:tab pos="780415" algn="l"/>
              </a:tabLst>
            </a:pPr>
            <a:r>
              <a:rPr dirty="0"/>
              <a:t>For</a:t>
            </a:r>
            <a:r>
              <a:rPr spc="-25" dirty="0"/>
              <a:t> </a:t>
            </a:r>
            <a:r>
              <a:rPr dirty="0"/>
              <a:t>example:</a:t>
            </a:r>
            <a:r>
              <a:rPr spc="-35" dirty="0"/>
              <a:t> </a:t>
            </a:r>
            <a:r>
              <a:rPr dirty="0"/>
              <a:t>${2+3*4}</a:t>
            </a:r>
            <a:r>
              <a:rPr spc="-6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2803" y="2595729"/>
            <a:ext cx="5916449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Iterations in</a:t>
            </a:r>
            <a:r>
              <a:rPr spc="-20" dirty="0"/>
              <a:t> </a:t>
            </a:r>
            <a:r>
              <a:rPr spc="-40" dirty="0"/>
              <a:t>Terraform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198" y="2452192"/>
            <a:ext cx="2257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Method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9064" y="2203704"/>
            <a:ext cx="600710" cy="1327785"/>
          </a:xfrm>
          <a:custGeom>
            <a:avLst/>
            <a:gdLst/>
            <a:ahLst/>
            <a:cxnLst/>
            <a:rect l="l" t="t" r="r" b="b"/>
            <a:pathLst>
              <a:path w="600710" h="1327785">
                <a:moveTo>
                  <a:pt x="600456" y="1327404"/>
                </a:moveTo>
                <a:lnTo>
                  <a:pt x="546476" y="1324017"/>
                </a:lnTo>
                <a:lnTo>
                  <a:pt x="495676" y="1314253"/>
                </a:lnTo>
                <a:lnTo>
                  <a:pt x="448902" y="1298706"/>
                </a:lnTo>
                <a:lnTo>
                  <a:pt x="407002" y="1277969"/>
                </a:lnTo>
                <a:lnTo>
                  <a:pt x="370821" y="1252636"/>
                </a:lnTo>
                <a:lnTo>
                  <a:pt x="341206" y="1223301"/>
                </a:lnTo>
                <a:lnTo>
                  <a:pt x="319005" y="1190557"/>
                </a:lnTo>
                <a:lnTo>
                  <a:pt x="305063" y="1154998"/>
                </a:lnTo>
                <a:lnTo>
                  <a:pt x="300227" y="1117219"/>
                </a:lnTo>
                <a:lnTo>
                  <a:pt x="300227" y="873887"/>
                </a:lnTo>
                <a:lnTo>
                  <a:pt x="295392" y="836107"/>
                </a:lnTo>
                <a:lnTo>
                  <a:pt x="281450" y="800548"/>
                </a:lnTo>
                <a:lnTo>
                  <a:pt x="259249" y="767804"/>
                </a:lnTo>
                <a:lnTo>
                  <a:pt x="229634" y="738469"/>
                </a:lnTo>
                <a:lnTo>
                  <a:pt x="193453" y="713136"/>
                </a:lnTo>
                <a:lnTo>
                  <a:pt x="151553" y="692399"/>
                </a:lnTo>
                <a:lnTo>
                  <a:pt x="104779" y="676852"/>
                </a:lnTo>
                <a:lnTo>
                  <a:pt x="53979" y="667088"/>
                </a:lnTo>
                <a:lnTo>
                  <a:pt x="0" y="663701"/>
                </a:lnTo>
                <a:lnTo>
                  <a:pt x="53979" y="660315"/>
                </a:lnTo>
                <a:lnTo>
                  <a:pt x="104779" y="650551"/>
                </a:lnTo>
                <a:lnTo>
                  <a:pt x="151553" y="635004"/>
                </a:lnTo>
                <a:lnTo>
                  <a:pt x="193453" y="614267"/>
                </a:lnTo>
                <a:lnTo>
                  <a:pt x="229634" y="588934"/>
                </a:lnTo>
                <a:lnTo>
                  <a:pt x="259249" y="559599"/>
                </a:lnTo>
                <a:lnTo>
                  <a:pt x="281450" y="526855"/>
                </a:lnTo>
                <a:lnTo>
                  <a:pt x="295392" y="491296"/>
                </a:lnTo>
                <a:lnTo>
                  <a:pt x="300227" y="453517"/>
                </a:lnTo>
                <a:lnTo>
                  <a:pt x="300227" y="210185"/>
                </a:lnTo>
                <a:lnTo>
                  <a:pt x="305063" y="172405"/>
                </a:lnTo>
                <a:lnTo>
                  <a:pt x="319005" y="136846"/>
                </a:lnTo>
                <a:lnTo>
                  <a:pt x="341206" y="104102"/>
                </a:lnTo>
                <a:lnTo>
                  <a:pt x="370821" y="74767"/>
                </a:lnTo>
                <a:lnTo>
                  <a:pt x="407002" y="49434"/>
                </a:lnTo>
                <a:lnTo>
                  <a:pt x="448902" y="28697"/>
                </a:lnTo>
                <a:lnTo>
                  <a:pt x="495676" y="13150"/>
                </a:lnTo>
                <a:lnTo>
                  <a:pt x="546476" y="3386"/>
                </a:lnTo>
                <a:lnTo>
                  <a:pt x="600456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0311" y="2203704"/>
            <a:ext cx="8171815" cy="1327785"/>
          </a:xfrm>
          <a:custGeom>
            <a:avLst/>
            <a:gdLst/>
            <a:ahLst/>
            <a:cxnLst/>
            <a:rect l="l" t="t" r="r" b="b"/>
            <a:pathLst>
              <a:path w="8171815" h="1327785">
                <a:moveTo>
                  <a:pt x="8171688" y="0"/>
                </a:moveTo>
                <a:lnTo>
                  <a:pt x="0" y="0"/>
                </a:lnTo>
                <a:lnTo>
                  <a:pt x="0" y="1327403"/>
                </a:lnTo>
                <a:lnTo>
                  <a:pt x="8171688" y="1327403"/>
                </a:lnTo>
                <a:lnTo>
                  <a:pt x="81716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6211" y="2307463"/>
            <a:ext cx="1290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380365">
              <a:lnSpc>
                <a:spcPct val="100000"/>
              </a:lnSpc>
              <a:spcBef>
                <a:spcPts val="100"/>
              </a:spcBef>
              <a:buSzPct val="98333"/>
              <a:buChar char="•"/>
              <a:tabLst>
                <a:tab pos="393065" algn="l"/>
              </a:tabLst>
            </a:pPr>
            <a:r>
              <a:rPr sz="6000" spc="-1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6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198" y="3993591"/>
            <a:ext cx="2257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Method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9064" y="3765803"/>
            <a:ext cx="600710" cy="1286510"/>
          </a:xfrm>
          <a:custGeom>
            <a:avLst/>
            <a:gdLst/>
            <a:ahLst/>
            <a:cxnLst/>
            <a:rect l="l" t="t" r="r" b="b"/>
            <a:pathLst>
              <a:path w="600710" h="1286510">
                <a:moveTo>
                  <a:pt x="600456" y="1286256"/>
                </a:moveTo>
                <a:lnTo>
                  <a:pt x="546476" y="1282869"/>
                </a:lnTo>
                <a:lnTo>
                  <a:pt x="495676" y="1273105"/>
                </a:lnTo>
                <a:lnTo>
                  <a:pt x="448902" y="1257558"/>
                </a:lnTo>
                <a:lnTo>
                  <a:pt x="407002" y="1236821"/>
                </a:lnTo>
                <a:lnTo>
                  <a:pt x="370821" y="1211488"/>
                </a:lnTo>
                <a:lnTo>
                  <a:pt x="341206" y="1182153"/>
                </a:lnTo>
                <a:lnTo>
                  <a:pt x="319005" y="1149409"/>
                </a:lnTo>
                <a:lnTo>
                  <a:pt x="305063" y="1113850"/>
                </a:lnTo>
                <a:lnTo>
                  <a:pt x="300227" y="1076071"/>
                </a:lnTo>
                <a:lnTo>
                  <a:pt x="300227" y="853313"/>
                </a:lnTo>
                <a:lnTo>
                  <a:pt x="295392" y="815533"/>
                </a:lnTo>
                <a:lnTo>
                  <a:pt x="281450" y="779974"/>
                </a:lnTo>
                <a:lnTo>
                  <a:pt x="259249" y="747230"/>
                </a:lnTo>
                <a:lnTo>
                  <a:pt x="229634" y="717895"/>
                </a:lnTo>
                <a:lnTo>
                  <a:pt x="193453" y="692562"/>
                </a:lnTo>
                <a:lnTo>
                  <a:pt x="151553" y="671825"/>
                </a:lnTo>
                <a:lnTo>
                  <a:pt x="104779" y="656278"/>
                </a:lnTo>
                <a:lnTo>
                  <a:pt x="53979" y="646514"/>
                </a:lnTo>
                <a:lnTo>
                  <a:pt x="0" y="643128"/>
                </a:lnTo>
                <a:lnTo>
                  <a:pt x="53979" y="639741"/>
                </a:lnTo>
                <a:lnTo>
                  <a:pt x="104779" y="629977"/>
                </a:lnTo>
                <a:lnTo>
                  <a:pt x="151553" y="614430"/>
                </a:lnTo>
                <a:lnTo>
                  <a:pt x="193453" y="593693"/>
                </a:lnTo>
                <a:lnTo>
                  <a:pt x="229634" y="568360"/>
                </a:lnTo>
                <a:lnTo>
                  <a:pt x="259249" y="539025"/>
                </a:lnTo>
                <a:lnTo>
                  <a:pt x="281450" y="506281"/>
                </a:lnTo>
                <a:lnTo>
                  <a:pt x="295392" y="470722"/>
                </a:lnTo>
                <a:lnTo>
                  <a:pt x="300227" y="432943"/>
                </a:lnTo>
                <a:lnTo>
                  <a:pt x="300227" y="210185"/>
                </a:lnTo>
                <a:lnTo>
                  <a:pt x="305063" y="172405"/>
                </a:lnTo>
                <a:lnTo>
                  <a:pt x="319005" y="136846"/>
                </a:lnTo>
                <a:lnTo>
                  <a:pt x="341206" y="104102"/>
                </a:lnTo>
                <a:lnTo>
                  <a:pt x="370821" y="74767"/>
                </a:lnTo>
                <a:lnTo>
                  <a:pt x="407002" y="49434"/>
                </a:lnTo>
                <a:lnTo>
                  <a:pt x="448902" y="28697"/>
                </a:lnTo>
                <a:lnTo>
                  <a:pt x="495676" y="13150"/>
                </a:lnTo>
                <a:lnTo>
                  <a:pt x="546476" y="3386"/>
                </a:lnTo>
                <a:lnTo>
                  <a:pt x="600456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0311" y="3765803"/>
            <a:ext cx="8171815" cy="1286510"/>
          </a:xfrm>
          <a:custGeom>
            <a:avLst/>
            <a:gdLst/>
            <a:ahLst/>
            <a:cxnLst/>
            <a:rect l="l" t="t" r="r" b="b"/>
            <a:pathLst>
              <a:path w="8171815" h="1286510">
                <a:moveTo>
                  <a:pt x="8171688" y="0"/>
                </a:moveTo>
                <a:lnTo>
                  <a:pt x="0" y="0"/>
                </a:lnTo>
                <a:lnTo>
                  <a:pt x="0" y="1286256"/>
                </a:lnTo>
                <a:lnTo>
                  <a:pt x="8171688" y="1286256"/>
                </a:lnTo>
                <a:lnTo>
                  <a:pt x="81716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3352" y="3904615"/>
            <a:ext cx="2822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SzPct val="98148"/>
              <a:buChar char="•"/>
              <a:tabLst>
                <a:tab pos="354965" algn="l"/>
              </a:tabLst>
            </a:pPr>
            <a:r>
              <a:rPr sz="5400" spc="-114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or_each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5689" y="2595729"/>
            <a:ext cx="538509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Resources</a:t>
            </a:r>
            <a:r>
              <a:rPr spc="-55" dirty="0"/>
              <a:t> </a:t>
            </a:r>
            <a:r>
              <a:rPr spc="-5" dirty="0"/>
              <a:t>Metadata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4553" y="1381359"/>
            <a:ext cx="2868419" cy="41365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5406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depends_on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7" y="1175766"/>
            <a:ext cx="1040892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88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depends_on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meta-argument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hidden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dependencies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can't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infer.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Explicitly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specifying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dependency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necessary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 module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resource's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behavior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doesn't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resource's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18" y="93949"/>
            <a:ext cx="85632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 Meta Arg: </a:t>
            </a:r>
            <a:r>
              <a:rPr sz="3200" b="0" spc="-5" dirty="0">
                <a:latin typeface="Calibri"/>
                <a:cs typeface="Calibri"/>
              </a:rPr>
              <a:t>depends_on </a:t>
            </a:r>
            <a:r>
              <a:rPr sz="3200" b="0" dirty="0">
                <a:latin typeface="Calibri"/>
                <a:cs typeface="Calibri"/>
              </a:rPr>
              <a:t>– </a:t>
            </a:r>
            <a:r>
              <a:rPr sz="3200" b="0" spc="-71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with </a:t>
            </a:r>
            <a:r>
              <a:rPr sz="3200" b="0" spc="-15" dirty="0">
                <a:latin typeface="Calibri"/>
                <a:cs typeface="Calibri"/>
              </a:rPr>
              <a:t>resource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214" y="599216"/>
            <a:ext cx="8005572" cy="58643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094" y="0"/>
            <a:ext cx="7910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5" dirty="0">
                <a:latin typeface="Calibri"/>
                <a:cs typeface="Calibri"/>
              </a:rPr>
              <a:t> depends_on</a:t>
            </a:r>
            <a:r>
              <a:rPr sz="3200" b="0" spc="2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–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with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Module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184" y="488443"/>
            <a:ext cx="8196072" cy="58811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Agenda for the Day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681D7CB-A216-B665-2281-354CA2DB318B}"/>
              </a:ext>
            </a:extLst>
          </p:cNvPr>
          <p:cNvSpPr txBox="1"/>
          <p:nvPr/>
        </p:nvSpPr>
        <p:spPr>
          <a:xfrm>
            <a:off x="733418" y="1103323"/>
            <a:ext cx="440944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Conditioning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Iterations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Metadata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25" dirty="0">
                <a:latin typeface="Calibri"/>
                <a:cs typeface="Calibri"/>
              </a:rPr>
              <a:t>Operators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Interpolation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81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340" y="1170813"/>
            <a:ext cx="552704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1009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count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meta-argument defined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Terraform </a:t>
            </a:r>
            <a:r>
              <a:rPr sz="2400" spc="-5" dirty="0">
                <a:latin typeface="Calibri"/>
                <a:cs typeface="Calibri"/>
              </a:rPr>
              <a:t>language.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count </a:t>
            </a:r>
            <a:r>
              <a:rPr sz="2400" spc="-10" dirty="0">
                <a:latin typeface="Calibri"/>
                <a:cs typeface="Calibri"/>
              </a:rPr>
              <a:t>meta-argument </a:t>
            </a:r>
            <a:r>
              <a:rPr sz="2400" spc="-5" dirty="0">
                <a:latin typeface="Calibri"/>
                <a:cs typeface="Calibri"/>
              </a:rPr>
              <a:t>accepts </a:t>
            </a:r>
            <a:r>
              <a:rPr sz="2400" dirty="0">
                <a:latin typeface="Calibri"/>
                <a:cs typeface="Calibri"/>
              </a:rPr>
              <a:t>a whole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creates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resource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module. </a:t>
            </a:r>
            <a:r>
              <a:rPr sz="2400" spc="-10" dirty="0">
                <a:latin typeface="Calibri"/>
                <a:cs typeface="Calibri"/>
              </a:rPr>
              <a:t>Each instance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distinct </a:t>
            </a:r>
            <a:r>
              <a:rPr sz="2400" spc="-10" dirty="0">
                <a:latin typeface="Calibri"/>
                <a:cs typeface="Calibri"/>
              </a:rPr>
              <a:t>infrastructure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 and each is </a:t>
            </a:r>
            <a:r>
              <a:rPr sz="2400" spc="-15" dirty="0">
                <a:latin typeface="Calibri"/>
                <a:cs typeface="Calibri"/>
              </a:rPr>
              <a:t>separately </a:t>
            </a:r>
            <a:r>
              <a:rPr sz="2400" spc="-10" dirty="0">
                <a:latin typeface="Calibri"/>
                <a:cs typeface="Calibri"/>
              </a:rPr>
              <a:t>created, updated, </a:t>
            </a:r>
            <a:r>
              <a:rPr sz="2400" spc="-5" dirty="0">
                <a:latin typeface="Calibri"/>
                <a:cs typeface="Calibri"/>
              </a:rPr>
              <a:t> or </a:t>
            </a:r>
            <a:r>
              <a:rPr sz="2400" spc="-15" dirty="0">
                <a:latin typeface="Calibri"/>
                <a:cs typeface="Calibri"/>
              </a:rPr>
              <a:t>destroyed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5" dirty="0">
                <a:latin typeface="Calibri"/>
                <a:cs typeface="Calibri"/>
              </a:rPr>
              <a:t>configuration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9735" y="1799844"/>
            <a:ext cx="5922264" cy="32415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4303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count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4814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for_each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710" y="780624"/>
            <a:ext cx="5843905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53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for_each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meta-argument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language.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used 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 </a:t>
            </a:r>
            <a:r>
              <a:rPr sz="2800" spc="-10" dirty="0">
                <a:latin typeface="Calibri"/>
                <a:cs typeface="Calibri"/>
              </a:rPr>
              <a:t> type.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for_each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meta-argument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accepts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a</a:t>
            </a:r>
            <a:r>
              <a:rPr sz="2800" spc="-10" dirty="0">
                <a:latin typeface="Calibri"/>
                <a:cs typeface="Calibri"/>
              </a:rPr>
              <a:t> set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strings,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map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distinct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infrastructure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is </a:t>
            </a:r>
            <a:r>
              <a:rPr sz="2800" spc="-15" dirty="0">
                <a:latin typeface="Calibri"/>
                <a:cs typeface="Calibri"/>
              </a:rPr>
              <a:t>separately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updated,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destroyed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configuration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applied.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840" y="1769364"/>
            <a:ext cx="5471159" cy="30632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74" y="1367027"/>
            <a:ext cx="528320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lifecycle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nested </a:t>
            </a:r>
            <a:r>
              <a:rPr sz="2400" spc="-5" dirty="0">
                <a:latin typeface="Calibri"/>
                <a:cs typeface="Calibri"/>
              </a:rPr>
              <a:t>block </a:t>
            </a:r>
            <a:r>
              <a:rPr sz="2400" spc="-10" dirty="0">
                <a:latin typeface="Calibri"/>
                <a:cs typeface="Calibri"/>
              </a:rPr>
              <a:t>that can </a:t>
            </a:r>
            <a:r>
              <a:rPr sz="2400" dirty="0">
                <a:latin typeface="Calibri"/>
                <a:cs typeface="Calibri"/>
              </a:rPr>
              <a:t>appear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resource</a:t>
            </a:r>
            <a:r>
              <a:rPr sz="2400" spc="-5" dirty="0">
                <a:latin typeface="Calibri"/>
                <a:cs typeface="Calibri"/>
              </a:rPr>
              <a:t> block.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lifecycle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contents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meta-arguments,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resource blocks </a:t>
            </a:r>
            <a:r>
              <a:rPr sz="2400" spc="-15" dirty="0">
                <a:latin typeface="Calibri"/>
                <a:cs typeface="Calibri"/>
              </a:rPr>
              <a:t>regardless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66421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arguments 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lifecycle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create_before_destroy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prevent_destroy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ignore_changes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4680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lifecycle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3832" y="1367027"/>
            <a:ext cx="6678167" cy="29977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5145" y="2103437"/>
            <a:ext cx="10515600" cy="1325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Operators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spc="-35" dirty="0"/>
              <a:t>Terraform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2899" y="439284"/>
            <a:ext cx="1718310" cy="5430520"/>
            <a:chOff x="973582" y="1004061"/>
            <a:chExt cx="1718310" cy="5430520"/>
          </a:xfrm>
        </p:grpSpPr>
        <p:sp>
          <p:nvSpPr>
            <p:cNvPr id="3" name="object 3"/>
            <p:cNvSpPr/>
            <p:nvPr/>
          </p:nvSpPr>
          <p:spPr>
            <a:xfrm>
              <a:off x="2010156" y="1789175"/>
              <a:ext cx="675640" cy="3860165"/>
            </a:xfrm>
            <a:custGeom>
              <a:avLst/>
              <a:gdLst/>
              <a:ahLst/>
              <a:cxnLst/>
              <a:rect l="l" t="t" r="r" b="b"/>
              <a:pathLst>
                <a:path w="675639" h="3860165">
                  <a:moveTo>
                    <a:pt x="0" y="1929384"/>
                  </a:moveTo>
                  <a:lnTo>
                    <a:pt x="337693" y="1929384"/>
                  </a:lnTo>
                  <a:lnTo>
                    <a:pt x="337693" y="3859784"/>
                  </a:lnTo>
                  <a:lnTo>
                    <a:pt x="675386" y="3859784"/>
                  </a:lnTo>
                </a:path>
                <a:path w="675639" h="3860165">
                  <a:moveTo>
                    <a:pt x="0" y="1929384"/>
                  </a:moveTo>
                  <a:lnTo>
                    <a:pt x="337693" y="1929384"/>
                  </a:lnTo>
                  <a:lnTo>
                    <a:pt x="337693" y="2572893"/>
                  </a:lnTo>
                  <a:lnTo>
                    <a:pt x="675386" y="2572893"/>
                  </a:lnTo>
                </a:path>
                <a:path w="675639" h="3860165">
                  <a:moveTo>
                    <a:pt x="0" y="1929765"/>
                  </a:moveTo>
                  <a:lnTo>
                    <a:pt x="337693" y="1929765"/>
                  </a:lnTo>
                  <a:lnTo>
                    <a:pt x="337693" y="1286256"/>
                  </a:lnTo>
                  <a:lnTo>
                    <a:pt x="675386" y="1286256"/>
                  </a:lnTo>
                </a:path>
                <a:path w="675639" h="3860165">
                  <a:moveTo>
                    <a:pt x="0" y="1930400"/>
                  </a:moveTo>
                  <a:lnTo>
                    <a:pt x="337693" y="1930400"/>
                  </a:lnTo>
                  <a:lnTo>
                    <a:pt x="337693" y="0"/>
                  </a:lnTo>
                  <a:lnTo>
                    <a:pt x="675386" y="0"/>
                  </a:lnTo>
                </a:path>
              </a:pathLst>
            </a:custGeom>
            <a:ln w="12192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2" y="1010411"/>
              <a:ext cx="1030605" cy="5417820"/>
            </a:xfrm>
            <a:custGeom>
              <a:avLst/>
              <a:gdLst/>
              <a:ahLst/>
              <a:cxnLst/>
              <a:rect l="l" t="t" r="r" b="b"/>
              <a:pathLst>
                <a:path w="1030605" h="5417820">
                  <a:moveTo>
                    <a:pt x="1030224" y="0"/>
                  </a:moveTo>
                  <a:lnTo>
                    <a:pt x="0" y="0"/>
                  </a:lnTo>
                  <a:lnTo>
                    <a:pt x="0" y="5417820"/>
                  </a:lnTo>
                  <a:lnTo>
                    <a:pt x="1030224" y="5417820"/>
                  </a:lnTo>
                  <a:lnTo>
                    <a:pt x="10302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9932" y="1010411"/>
              <a:ext cx="1030605" cy="5417820"/>
            </a:xfrm>
            <a:custGeom>
              <a:avLst/>
              <a:gdLst/>
              <a:ahLst/>
              <a:cxnLst/>
              <a:rect l="l" t="t" r="r" b="b"/>
              <a:pathLst>
                <a:path w="1030605" h="5417820">
                  <a:moveTo>
                    <a:pt x="0" y="5417820"/>
                  </a:moveTo>
                  <a:lnTo>
                    <a:pt x="1030224" y="5417820"/>
                  </a:lnTo>
                  <a:lnTo>
                    <a:pt x="1030224" y="0"/>
                  </a:lnTo>
                  <a:lnTo>
                    <a:pt x="0" y="0"/>
                  </a:lnTo>
                  <a:lnTo>
                    <a:pt x="0" y="541782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5072" y="1467222"/>
            <a:ext cx="851535" cy="3378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280"/>
              </a:lnSpc>
            </a:pPr>
            <a:r>
              <a:rPr sz="6500" spc="-4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65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8255" y="702936"/>
            <a:ext cx="6115050" cy="1043305"/>
            <a:chOff x="2678938" y="1267713"/>
            <a:chExt cx="6115050" cy="1043305"/>
          </a:xfrm>
        </p:grpSpPr>
        <p:sp>
          <p:nvSpPr>
            <p:cNvPr id="8" name="object 8"/>
            <p:cNvSpPr/>
            <p:nvPr/>
          </p:nvSpPr>
          <p:spPr>
            <a:xfrm>
              <a:off x="2685288" y="1274063"/>
              <a:ext cx="6102350" cy="1030605"/>
            </a:xfrm>
            <a:custGeom>
              <a:avLst/>
              <a:gdLst/>
              <a:ahLst/>
              <a:cxnLst/>
              <a:rect l="l" t="t" r="r" b="b"/>
              <a:pathLst>
                <a:path w="6102350" h="1030605">
                  <a:moveTo>
                    <a:pt x="6102096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6102096" y="1030224"/>
                  </a:lnTo>
                  <a:lnTo>
                    <a:pt x="61020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5288" y="1274063"/>
              <a:ext cx="6102350" cy="1030605"/>
            </a:xfrm>
            <a:custGeom>
              <a:avLst/>
              <a:gdLst/>
              <a:ahLst/>
              <a:cxnLst/>
              <a:rect l="l" t="t" r="r" b="b"/>
              <a:pathLst>
                <a:path w="6102350" h="1030605">
                  <a:moveTo>
                    <a:pt x="0" y="1030224"/>
                  </a:moveTo>
                  <a:lnTo>
                    <a:pt x="6102096" y="1030224"/>
                  </a:lnTo>
                  <a:lnTo>
                    <a:pt x="6102096" y="0"/>
                  </a:lnTo>
                  <a:lnTo>
                    <a:pt x="0" y="0"/>
                  </a:lnTo>
                  <a:lnTo>
                    <a:pt x="0" y="10302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04605" y="709286"/>
            <a:ext cx="6102350" cy="10306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890"/>
              </a:spcBef>
            </a:pPr>
            <a:r>
              <a:rPr sz="4400" b="0" spc="-5" dirty="0">
                <a:solidFill>
                  <a:srgbClr val="FFFFFF"/>
                </a:solidFill>
                <a:latin typeface="Calibri"/>
                <a:cs typeface="Calibri"/>
              </a:rPr>
              <a:t>Arithmetic</a:t>
            </a:r>
            <a:r>
              <a:rPr sz="4400" b="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8255" y="1989193"/>
            <a:ext cx="6028055" cy="1043305"/>
            <a:chOff x="2678938" y="2553970"/>
            <a:chExt cx="6028055" cy="1043305"/>
          </a:xfrm>
        </p:grpSpPr>
        <p:sp>
          <p:nvSpPr>
            <p:cNvPr id="12" name="object 12"/>
            <p:cNvSpPr/>
            <p:nvPr/>
          </p:nvSpPr>
          <p:spPr>
            <a:xfrm>
              <a:off x="2685288" y="2560320"/>
              <a:ext cx="6015355" cy="1030605"/>
            </a:xfrm>
            <a:custGeom>
              <a:avLst/>
              <a:gdLst/>
              <a:ahLst/>
              <a:cxnLst/>
              <a:rect l="l" t="t" r="r" b="b"/>
              <a:pathLst>
                <a:path w="6015355" h="1030604">
                  <a:moveTo>
                    <a:pt x="6015227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6015227" y="1030224"/>
                  </a:lnTo>
                  <a:lnTo>
                    <a:pt x="60152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5288" y="2560320"/>
              <a:ext cx="6015355" cy="1030605"/>
            </a:xfrm>
            <a:custGeom>
              <a:avLst/>
              <a:gdLst/>
              <a:ahLst/>
              <a:cxnLst/>
              <a:rect l="l" t="t" r="r" b="b"/>
              <a:pathLst>
                <a:path w="6015355" h="1030604">
                  <a:moveTo>
                    <a:pt x="0" y="1030224"/>
                  </a:moveTo>
                  <a:lnTo>
                    <a:pt x="6015227" y="1030224"/>
                  </a:lnTo>
                  <a:lnTo>
                    <a:pt x="6015227" y="0"/>
                  </a:lnTo>
                  <a:lnTo>
                    <a:pt x="0" y="0"/>
                  </a:lnTo>
                  <a:lnTo>
                    <a:pt x="0" y="10302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04605" y="1995543"/>
            <a:ext cx="6015355" cy="103060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4300" spc="-15" dirty="0">
                <a:solidFill>
                  <a:srgbClr val="FFFFFF"/>
                </a:solidFill>
                <a:latin typeface="Calibri"/>
                <a:cs typeface="Calibri"/>
              </a:rPr>
              <a:t>Equality</a:t>
            </a:r>
            <a:r>
              <a:rPr sz="4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 spc="-3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4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98255" y="3276973"/>
            <a:ext cx="6073775" cy="1041400"/>
            <a:chOff x="2678938" y="3841750"/>
            <a:chExt cx="6073775" cy="1041400"/>
          </a:xfrm>
        </p:grpSpPr>
        <p:sp>
          <p:nvSpPr>
            <p:cNvPr id="16" name="object 16"/>
            <p:cNvSpPr/>
            <p:nvPr/>
          </p:nvSpPr>
          <p:spPr>
            <a:xfrm>
              <a:off x="2685288" y="3848100"/>
              <a:ext cx="6061075" cy="1028700"/>
            </a:xfrm>
            <a:custGeom>
              <a:avLst/>
              <a:gdLst/>
              <a:ahLst/>
              <a:cxnLst/>
              <a:rect l="l" t="t" r="r" b="b"/>
              <a:pathLst>
                <a:path w="6061075" h="1028700">
                  <a:moveTo>
                    <a:pt x="6060948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6060948" y="1028700"/>
                  </a:lnTo>
                  <a:lnTo>
                    <a:pt x="6060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85288" y="3848100"/>
              <a:ext cx="6061075" cy="1028700"/>
            </a:xfrm>
            <a:custGeom>
              <a:avLst/>
              <a:gdLst/>
              <a:ahLst/>
              <a:cxnLst/>
              <a:rect l="l" t="t" r="r" b="b"/>
              <a:pathLst>
                <a:path w="6061075" h="1028700">
                  <a:moveTo>
                    <a:pt x="0" y="1028700"/>
                  </a:moveTo>
                  <a:lnTo>
                    <a:pt x="6060948" y="1028700"/>
                  </a:lnTo>
                  <a:lnTo>
                    <a:pt x="6060948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04605" y="3283323"/>
            <a:ext cx="6061075" cy="10287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83565">
              <a:lnSpc>
                <a:spcPct val="100000"/>
              </a:lnSpc>
              <a:spcBef>
                <a:spcPts val="1045"/>
              </a:spcBef>
            </a:pPr>
            <a:r>
              <a:rPr sz="4200" spc="-5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4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98509" y="4563482"/>
            <a:ext cx="6073140" cy="1042669"/>
            <a:chOff x="2679192" y="5128259"/>
            <a:chExt cx="6073140" cy="1042669"/>
          </a:xfrm>
        </p:grpSpPr>
        <p:sp>
          <p:nvSpPr>
            <p:cNvPr id="20" name="object 20"/>
            <p:cNvSpPr/>
            <p:nvPr/>
          </p:nvSpPr>
          <p:spPr>
            <a:xfrm>
              <a:off x="2685288" y="5134355"/>
              <a:ext cx="6061075" cy="1030605"/>
            </a:xfrm>
            <a:custGeom>
              <a:avLst/>
              <a:gdLst/>
              <a:ahLst/>
              <a:cxnLst/>
              <a:rect l="l" t="t" r="r" b="b"/>
              <a:pathLst>
                <a:path w="6061075" h="1030604">
                  <a:moveTo>
                    <a:pt x="6060948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6060948" y="1030224"/>
                  </a:lnTo>
                  <a:lnTo>
                    <a:pt x="6060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5288" y="5134355"/>
              <a:ext cx="6061075" cy="1030605"/>
            </a:xfrm>
            <a:custGeom>
              <a:avLst/>
              <a:gdLst/>
              <a:ahLst/>
              <a:cxnLst/>
              <a:rect l="l" t="t" r="r" b="b"/>
              <a:pathLst>
                <a:path w="6061075" h="1030604">
                  <a:moveTo>
                    <a:pt x="0" y="1030224"/>
                  </a:moveTo>
                  <a:lnTo>
                    <a:pt x="6060948" y="1030224"/>
                  </a:lnTo>
                  <a:lnTo>
                    <a:pt x="6060948" y="0"/>
                  </a:lnTo>
                  <a:lnTo>
                    <a:pt x="0" y="0"/>
                  </a:lnTo>
                  <a:lnTo>
                    <a:pt x="0" y="10302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04605" y="4569578"/>
            <a:ext cx="6061075" cy="103060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Logical</a:t>
            </a:r>
            <a:r>
              <a:rPr sz="4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5000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0" dirty="0">
                <a:latin typeface="Calibri"/>
                <a:cs typeface="Calibri"/>
              </a:rPr>
              <a:t>Terraform:</a:t>
            </a:r>
            <a:r>
              <a:rPr sz="3200" b="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Equality</a:t>
            </a:r>
            <a:r>
              <a:rPr sz="3200" spc="-20" dirty="0">
                <a:latin typeface="Calibri"/>
                <a:cs typeface="Calibri"/>
              </a:rPr>
              <a:t> Operators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72" y="1988820"/>
            <a:ext cx="10868004" cy="15106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5662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0" dirty="0">
                <a:latin typeface="Calibri"/>
                <a:cs typeface="Calibri"/>
              </a:rPr>
              <a:t>Terraform:</a:t>
            </a:r>
            <a:r>
              <a:rPr sz="3200" b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Comparison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262" y="1749984"/>
            <a:ext cx="10107384" cy="29187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4787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0" dirty="0">
                <a:latin typeface="Calibri"/>
                <a:cs typeface="Calibri"/>
              </a:rPr>
              <a:t>Terraform: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92" y="1528659"/>
            <a:ext cx="10712002" cy="25698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735" y="1199388"/>
            <a:ext cx="10576560" cy="5042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5431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0" dirty="0">
                <a:latin typeface="Calibri"/>
                <a:cs typeface="Calibri"/>
              </a:rPr>
              <a:t>Terraform:</a:t>
            </a:r>
            <a:r>
              <a:rPr sz="3200" b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-20" dirty="0">
                <a:latin typeface="Calibri"/>
                <a:cs typeface="Calibri"/>
              </a:rPr>
              <a:t> Operators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4476" y="2711576"/>
            <a:ext cx="6080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Source in</a:t>
            </a:r>
            <a:r>
              <a:rPr spc="-25" dirty="0"/>
              <a:t> </a:t>
            </a:r>
            <a:r>
              <a:rPr spc="-40" dirty="0"/>
              <a:t>Terraform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4872" y="2622875"/>
            <a:ext cx="697166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Conditioning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Terraform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81737"/>
            <a:ext cx="259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Datasources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126" y="1017168"/>
            <a:ext cx="10388600" cy="3987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certain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providers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(like</a:t>
            </a:r>
            <a:r>
              <a:rPr sz="2800" spc="-14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AWS),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terraform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provides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datasources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Datasources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dynamic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endParaRPr sz="2800">
              <a:latin typeface="Arial MT"/>
              <a:cs typeface="Arial MT"/>
            </a:endParaRPr>
          </a:p>
          <a:p>
            <a:pPr marL="12700" marR="300355" indent="570865">
              <a:lnSpc>
                <a:spcPts val="3020"/>
              </a:lnSpc>
              <a:spcBef>
                <a:spcPts val="1060"/>
              </a:spcBef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lot</a:t>
            </a:r>
            <a:r>
              <a:rPr sz="2800" spc="-5" dirty="0">
                <a:latin typeface="Arial MT"/>
                <a:cs typeface="Arial MT"/>
              </a:rPr>
              <a:t> of 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available by</a:t>
            </a:r>
            <a:r>
              <a:rPr sz="2800" spc="-150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AWS</a:t>
            </a:r>
            <a:r>
              <a:rPr sz="2800" spc="-5" dirty="0">
                <a:latin typeface="Arial MT"/>
                <a:cs typeface="Arial MT"/>
              </a:rPr>
              <a:t> 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structured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format using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API</a:t>
            </a:r>
            <a:endParaRPr sz="2800">
              <a:latin typeface="Arial MT"/>
              <a:cs typeface="Arial MT"/>
            </a:endParaRPr>
          </a:p>
          <a:p>
            <a:pPr marL="695325">
              <a:lnSpc>
                <a:spcPct val="100000"/>
              </a:lnSpc>
              <a:spcBef>
                <a:spcPts val="620"/>
              </a:spcBef>
            </a:pPr>
            <a:r>
              <a:rPr sz="2800" spc="-35" dirty="0">
                <a:latin typeface="Arial MT"/>
                <a:cs typeface="Arial MT"/>
              </a:rPr>
              <a:t>Terraform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exposes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information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dirty="0">
                <a:latin typeface="Arial MT"/>
                <a:cs typeface="Arial MT"/>
              </a:rPr>
              <a:t> data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sources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Examples:</a:t>
            </a:r>
            <a:endParaRPr sz="2800">
              <a:latin typeface="Arial MT"/>
              <a:cs typeface="Arial MT"/>
            </a:endParaRPr>
          </a:p>
          <a:p>
            <a:pPr marL="89789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 MT"/>
                <a:cs typeface="Arial MT"/>
              </a:rPr>
              <a:t>list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AMIs</a:t>
            </a:r>
            <a:endParaRPr sz="2800">
              <a:latin typeface="Arial MT"/>
              <a:cs typeface="Arial MT"/>
            </a:endParaRPr>
          </a:p>
          <a:p>
            <a:pPr marL="89789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Arial MT"/>
                <a:cs typeface="Arial MT"/>
              </a:rPr>
              <a:t>List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availability</a:t>
            </a:r>
            <a:r>
              <a:rPr sz="2800" spc="-5" dirty="0">
                <a:latin typeface="Arial MT"/>
                <a:cs typeface="Arial MT"/>
              </a:rPr>
              <a:t> Zones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472" y="1208658"/>
            <a:ext cx="10520045" cy="46615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346710" indent="-228600">
              <a:lnSpc>
                <a:spcPts val="3460"/>
              </a:lnSpc>
              <a:spcBef>
                <a:spcPts val="53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Another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great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example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datasource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gives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all </a:t>
            </a:r>
            <a:r>
              <a:rPr sz="3200" dirty="0">
                <a:latin typeface="Arial MT"/>
                <a:cs typeface="Arial MT"/>
              </a:rPr>
              <a:t>IP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addresses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AWS</a:t>
            </a:r>
            <a:endParaRPr sz="3200">
              <a:latin typeface="Arial MT"/>
              <a:cs typeface="Arial MT"/>
            </a:endParaRPr>
          </a:p>
          <a:p>
            <a:pPr marL="241300" marR="233045" indent="-228600">
              <a:lnSpc>
                <a:spcPts val="346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great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 you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want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filter </a:t>
            </a:r>
            <a:r>
              <a:rPr sz="3200" spc="-10" dirty="0">
                <a:latin typeface="Arial MT"/>
                <a:cs typeface="Arial MT"/>
              </a:rPr>
              <a:t>traffic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based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</a:t>
            </a:r>
            <a:r>
              <a:rPr sz="3200" spc="-195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AWS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region</a:t>
            </a:r>
            <a:endParaRPr sz="3200">
              <a:latin typeface="Arial MT"/>
              <a:cs typeface="Arial MT"/>
            </a:endParaRPr>
          </a:p>
          <a:p>
            <a:pPr marL="802005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latin typeface="Arial MT"/>
                <a:cs typeface="Arial MT"/>
              </a:rPr>
              <a:t>e.g.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allow </a:t>
            </a:r>
            <a:r>
              <a:rPr sz="3200" dirty="0">
                <a:latin typeface="Arial MT"/>
                <a:cs typeface="Arial MT"/>
              </a:rPr>
              <a:t>all </a:t>
            </a:r>
            <a:r>
              <a:rPr sz="3200" spc="-10" dirty="0">
                <a:latin typeface="Arial MT"/>
                <a:cs typeface="Arial MT"/>
              </a:rPr>
              <a:t>traffic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amazon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instances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Europe</a:t>
            </a:r>
            <a:endParaRPr sz="3200">
              <a:latin typeface="Arial MT"/>
              <a:cs typeface="Arial MT"/>
            </a:endParaRPr>
          </a:p>
          <a:p>
            <a:pPr marL="241300" marR="5080" indent="-241300">
              <a:lnSpc>
                <a:spcPts val="4460"/>
              </a:lnSpc>
              <a:spcBef>
                <a:spcPts val="24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Filtering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traffic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AWS</a:t>
            </a:r>
            <a:r>
              <a:rPr sz="3200" dirty="0">
                <a:latin typeface="Arial MT"/>
                <a:cs typeface="Arial MT"/>
              </a:rPr>
              <a:t> 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done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security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groups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Incoming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outgoing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traffic</a:t>
            </a:r>
            <a:r>
              <a:rPr sz="3200" dirty="0">
                <a:latin typeface="Arial MT"/>
                <a:cs typeface="Arial MT"/>
              </a:rPr>
              <a:t> 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filtered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ts val="3210"/>
              </a:lnSpc>
            </a:pPr>
            <a:r>
              <a:rPr sz="3200" spc="-5" dirty="0">
                <a:latin typeface="Arial MT"/>
                <a:cs typeface="Arial MT"/>
              </a:rPr>
              <a:t>protocol,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IP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range,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port</a:t>
            </a:r>
            <a:endParaRPr sz="3200">
              <a:latin typeface="Arial MT"/>
              <a:cs typeface="Arial MT"/>
            </a:endParaRPr>
          </a:p>
          <a:p>
            <a:pPr marL="802005">
              <a:lnSpc>
                <a:spcPct val="100000"/>
              </a:lnSpc>
              <a:spcBef>
                <a:spcPts val="610"/>
              </a:spcBef>
            </a:pPr>
            <a:r>
              <a:rPr sz="3200" spc="-5" dirty="0">
                <a:latin typeface="Arial MT"/>
                <a:cs typeface="Arial MT"/>
              </a:rPr>
              <a:t>Similar</a:t>
            </a:r>
            <a:r>
              <a:rPr sz="3200" dirty="0">
                <a:latin typeface="Arial MT"/>
                <a:cs typeface="Arial MT"/>
              </a:rPr>
              <a:t> 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iptables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(Linux)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firewall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appliance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966" y="81737"/>
            <a:ext cx="259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Datasources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8" y="1051560"/>
            <a:ext cx="10855452" cy="5262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966" y="81737"/>
            <a:ext cx="259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Datasources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81737"/>
            <a:ext cx="2415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Assignment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5705" y="2152903"/>
            <a:ext cx="73526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Output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all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UBUNTU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VM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Image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from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Azure </a:t>
            </a:r>
            <a:r>
              <a:rPr sz="3600" spc="-20" dirty="0">
                <a:latin typeface="Calibri"/>
                <a:cs typeface="Calibri"/>
              </a:rPr>
              <a:t>from </a:t>
            </a:r>
            <a:r>
              <a:rPr sz="3600" spc="-5" dirty="0">
                <a:latin typeface="Calibri"/>
                <a:cs typeface="Calibri"/>
              </a:rPr>
              <a:t>one </a:t>
            </a:r>
            <a:r>
              <a:rPr sz="3600" spc="-10" dirty="0">
                <a:latin typeface="Calibri"/>
                <a:cs typeface="Calibri"/>
              </a:rPr>
              <a:t>region </a:t>
            </a:r>
            <a:r>
              <a:rPr sz="3600" spc="-5" dirty="0">
                <a:latin typeface="Calibri"/>
                <a:cs typeface="Calibri"/>
              </a:rPr>
              <a:t>but Use one of </a:t>
            </a:r>
            <a:r>
              <a:rPr sz="3600" dirty="0">
                <a:latin typeface="Calibri"/>
                <a:cs typeface="Calibri"/>
              </a:rPr>
              <a:t> these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image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Creating </a:t>
            </a:r>
            <a:r>
              <a:rPr sz="3600" spc="-5" dirty="0">
                <a:latin typeface="Calibri"/>
                <a:cs typeface="Calibri"/>
              </a:rPr>
              <a:t>VM.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063" y="301193"/>
            <a:ext cx="1212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latin typeface="Calibri Light"/>
                <a:cs typeface="Calibri Light"/>
              </a:rPr>
              <a:t>Debu</a:t>
            </a:r>
            <a:r>
              <a:rPr sz="3600" b="0" dirty="0">
                <a:latin typeface="Calibri Light"/>
                <a:cs typeface="Calibri Light"/>
              </a:rPr>
              <a:t>g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692" y="1078931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6675" y="1311267"/>
            <a:ext cx="6906895" cy="52717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462280" indent="-449580">
              <a:lnSpc>
                <a:spcPct val="100000"/>
              </a:lnSpc>
              <a:spcBef>
                <a:spcPts val="1325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TF_FORK=0</a:t>
            </a:r>
            <a:endParaRPr sz="185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1225"/>
              </a:spcBef>
            </a:pP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add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environment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variable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prevent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forking</a:t>
            </a:r>
            <a:r>
              <a:rPr sz="185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#8795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25"/>
              </a:spcBef>
              <a:buChar char="●"/>
              <a:tabLst>
                <a:tab pos="461645" algn="l"/>
                <a:tab pos="462280" algn="l"/>
                <a:tab pos="1577340" algn="l"/>
                <a:tab pos="2077085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TF_LOG	</a:t>
            </a:r>
            <a:r>
              <a:rPr sz="1850" spc="20" dirty="0">
                <a:solidFill>
                  <a:srgbClr val="585858"/>
                </a:solidFill>
                <a:latin typeface="Arial MT"/>
                <a:cs typeface="Arial MT"/>
              </a:rPr>
              <a:t>→	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TRACE,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DEBUG,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INFO,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WARN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85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ERROR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1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TF_LOG_PATH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3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Found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bug?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Report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right</a:t>
            </a:r>
            <a:r>
              <a:rPr sz="185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place: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20"/>
              </a:spcBef>
              <a:buChar char="○"/>
              <a:tabLst>
                <a:tab pos="1071245" algn="l"/>
                <a:tab pos="10718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Check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GitHub,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it’s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highly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likely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known</a:t>
            </a:r>
            <a:r>
              <a:rPr sz="185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bug/”feature”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25"/>
              </a:spcBef>
              <a:buClr>
                <a:srgbClr val="585858"/>
              </a:buClr>
              <a:buChar char="○"/>
              <a:tabLst>
                <a:tab pos="1071245" algn="l"/>
                <a:tab pos="1071880" algn="l"/>
              </a:tabLst>
            </a:pP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2"/>
              </a:rPr>
              <a:t>https://github.com/hashicorp/terraform</a:t>
            </a:r>
            <a:r>
              <a:rPr sz="1850" u="heavy" spc="2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Core</a:t>
            </a:r>
            <a:r>
              <a:rPr sz="1850" spc="-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Issues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15"/>
              </a:spcBef>
              <a:buClr>
                <a:srgbClr val="585858"/>
              </a:buClr>
              <a:buChar char="○"/>
              <a:tabLst>
                <a:tab pos="1071245" algn="l"/>
                <a:tab pos="1071880" algn="l"/>
              </a:tabLst>
            </a:pP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h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tt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p</a:t>
            </a: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s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://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g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i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t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hub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.</a:t>
            </a: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c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om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/t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e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rr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a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f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o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r</a:t>
            </a:r>
            <a:r>
              <a:rPr sz="1850" u="heavy" spc="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m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-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p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r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o</a:t>
            </a:r>
            <a:r>
              <a:rPr sz="1850" u="heavy" spc="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v</a:t>
            </a: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ide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rs</a:t>
            </a:r>
            <a:r>
              <a:rPr sz="1850" u="heavy" spc="3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Pr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ide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850" spc="-1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ug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25"/>
              </a:spcBef>
              <a:buChar char="○"/>
              <a:tabLst>
                <a:tab pos="1071245" algn="l"/>
                <a:tab pos="10718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Check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Golang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SDK’s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bugs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25"/>
              </a:spcBef>
              <a:buChar char="○"/>
              <a:tabLst>
                <a:tab pos="1071245" algn="l"/>
                <a:tab pos="10718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Check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Cloud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provider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documentation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1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Don’t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forget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obfuscate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your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crash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log</a:t>
            </a:r>
            <a:r>
              <a:rPr sz="185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:)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25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delve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debugger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learn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185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core</a:t>
            </a:r>
            <a:r>
              <a:rPr sz="185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works!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6536" y="813892"/>
            <a:ext cx="2291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05" dirty="0">
                <a:latin typeface="Calibri Light"/>
                <a:cs typeface="Calibri Light"/>
              </a:rPr>
              <a:t>T</a:t>
            </a:r>
            <a:r>
              <a:rPr sz="3200" b="0" spc="-15" dirty="0">
                <a:latin typeface="Calibri Light"/>
                <a:cs typeface="Calibri Light"/>
              </a:rPr>
              <a:t>er</a:t>
            </a:r>
            <a:r>
              <a:rPr sz="3200" b="0" spc="-75" dirty="0">
                <a:latin typeface="Calibri Light"/>
                <a:cs typeface="Calibri Light"/>
              </a:rPr>
              <a:t>r</a:t>
            </a:r>
            <a:r>
              <a:rPr sz="3200" b="0" spc="-25" dirty="0">
                <a:latin typeface="Calibri Light"/>
                <a:cs typeface="Calibri Light"/>
              </a:rPr>
              <a:t>a</a:t>
            </a:r>
            <a:r>
              <a:rPr sz="3200" b="0" spc="-85" dirty="0">
                <a:latin typeface="Calibri Light"/>
                <a:cs typeface="Calibri Light"/>
              </a:rPr>
              <a:t>f</a:t>
            </a:r>
            <a:r>
              <a:rPr sz="3200" b="0" spc="-20" dirty="0">
                <a:latin typeface="Calibri Light"/>
                <a:cs typeface="Calibri Light"/>
              </a:rPr>
              <a:t>o</a:t>
            </a:r>
            <a:r>
              <a:rPr sz="3200" b="0" spc="-15" dirty="0">
                <a:latin typeface="Calibri Light"/>
                <a:cs typeface="Calibri Light"/>
              </a:rPr>
              <a:t>r</a:t>
            </a:r>
            <a:r>
              <a:rPr sz="3200" b="0" spc="5" dirty="0">
                <a:latin typeface="Calibri Light"/>
                <a:cs typeface="Calibri Light"/>
              </a:rPr>
              <a:t>m</a:t>
            </a:r>
            <a:r>
              <a:rPr sz="3200" b="0" spc="-105" dirty="0">
                <a:latin typeface="Calibri Light"/>
                <a:cs typeface="Calibri Light"/>
              </a:rPr>
              <a:t> </a:t>
            </a:r>
            <a:r>
              <a:rPr sz="3200" b="0" spc="-10" dirty="0">
                <a:latin typeface="Calibri Light"/>
                <a:cs typeface="Calibri Light"/>
              </a:rPr>
              <a:t>t</a:t>
            </a:r>
            <a:r>
              <a:rPr sz="3200" b="0" spc="-15" dirty="0">
                <a:latin typeface="Calibri Light"/>
                <a:cs typeface="Calibri Light"/>
              </a:rPr>
              <a:t>i</a:t>
            </a:r>
            <a:r>
              <a:rPr sz="3200" b="0" spc="-25" dirty="0">
                <a:latin typeface="Calibri Light"/>
                <a:cs typeface="Calibri Light"/>
              </a:rPr>
              <a:t>p</a:t>
            </a:r>
            <a:r>
              <a:rPr sz="3200" b="0" dirty="0">
                <a:latin typeface="Calibri Light"/>
                <a:cs typeface="Calibri Light"/>
              </a:rPr>
              <a:t>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115" y="1521714"/>
            <a:ext cx="10278745" cy="498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console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1425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echo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"random_string.new.result"</a:t>
            </a:r>
            <a:r>
              <a:rPr sz="185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|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terraform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console</a:t>
            </a:r>
            <a:endParaRPr sz="185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workspaces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simple scenarios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Isolate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files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don’t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workspaces</a:t>
            </a:r>
            <a:r>
              <a:rPr sz="2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:)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4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review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from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modules:</a:t>
            </a:r>
            <a:endParaRPr sz="2400">
              <a:latin typeface="Arial MT"/>
              <a:cs typeface="Arial MT"/>
            </a:endParaRPr>
          </a:p>
          <a:p>
            <a:pPr marL="573405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-module=mymodule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400"/>
              </a:spcBef>
              <a:buAutoNum type="arabicPeriod" startAt="5"/>
              <a:tabLst>
                <a:tab pos="573405" algn="l"/>
                <a:tab pos="574040" algn="l"/>
              </a:tabLst>
            </a:pP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My state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changed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when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I’m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running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endParaRPr sz="2400">
              <a:latin typeface="Arial MT"/>
              <a:cs typeface="Arial MT"/>
            </a:endParaRPr>
          </a:p>
          <a:p>
            <a:pPr marL="573405">
              <a:lnSpc>
                <a:spcPct val="100000"/>
              </a:lnSpc>
              <a:spcBef>
                <a:spcPts val="1420"/>
              </a:spcBef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users!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(binary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files/lambda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functions)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1955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substr("${path.module}"/,</a:t>
            </a:r>
            <a:r>
              <a:rPr sz="185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length(path.cwd)</a:t>
            </a:r>
            <a:r>
              <a:rPr sz="185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+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1,</a:t>
            </a:r>
            <a:r>
              <a:rPr sz="185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-1)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1225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ignore_changes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["filename"]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554" y="781303"/>
            <a:ext cx="6648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5" dirty="0">
                <a:latin typeface="Calibri Light"/>
                <a:cs typeface="Calibri Light"/>
              </a:rPr>
              <a:t>Terraform:</a:t>
            </a:r>
            <a:r>
              <a:rPr sz="3600" b="0" spc="10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common</a:t>
            </a:r>
            <a:r>
              <a:rPr sz="3600" b="0" spc="-20" dirty="0">
                <a:latin typeface="Calibri Light"/>
                <a:cs typeface="Calibri Light"/>
              </a:rPr>
              <a:t> workflow</a:t>
            </a:r>
            <a:r>
              <a:rPr sz="3600" b="0" spc="-125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issues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396" y="1788541"/>
            <a:ext cx="7065645" cy="41922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742950" indent="-56007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Mess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up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workspaces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Hard-coded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values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following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naming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convention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(tags)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TF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can’t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detect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changes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computed</a:t>
            </a:r>
            <a:r>
              <a:rPr sz="2400" spc="-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values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Renaming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modules,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resources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Double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references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Syntax</a:t>
            </a:r>
            <a:r>
              <a:rPr sz="2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problems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Variable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“somevar”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should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map,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got</a:t>
            </a:r>
            <a:r>
              <a:rPr sz="2400" spc="-1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list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Timeouts</a:t>
            </a:r>
            <a:endParaRPr sz="2400">
              <a:latin typeface="Arial MT"/>
              <a:cs typeface="Arial MT"/>
            </a:endParaRPr>
          </a:p>
          <a:p>
            <a:pPr marL="742950" indent="-73025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Permissions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32" y="820038"/>
            <a:ext cx="5237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5" dirty="0">
                <a:latin typeface="Calibri Light"/>
                <a:cs typeface="Calibri Light"/>
              </a:rPr>
              <a:t>Terraform: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spc="-20" dirty="0">
                <a:latin typeface="Calibri Light"/>
                <a:cs typeface="Calibri Light"/>
              </a:rPr>
              <a:t>Sensitive</a:t>
            </a:r>
            <a:r>
              <a:rPr sz="3200" b="0" spc="-130" dirty="0">
                <a:latin typeface="Calibri Light"/>
                <a:cs typeface="Calibri Light"/>
              </a:rPr>
              <a:t> </a:t>
            </a:r>
            <a:r>
              <a:rPr sz="3200" b="0" spc="-25" dirty="0">
                <a:latin typeface="Calibri Light"/>
                <a:cs typeface="Calibri Light"/>
              </a:rPr>
              <a:t>information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115" y="1660398"/>
            <a:ext cx="9749155" cy="41903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plan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“-out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plan-latest”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-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is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secured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secured.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Encryption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backend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rest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pull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exposes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sensitive</a:t>
            </a:r>
            <a:endParaRPr sz="1850">
              <a:latin typeface="Arial MT"/>
              <a:cs typeface="Arial MT"/>
            </a:endParaRPr>
          </a:p>
          <a:p>
            <a:pPr marL="1183005" lvl="1" indent="-49149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sources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grant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what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need</a:t>
            </a:r>
            <a:endParaRPr sz="185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remote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-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possible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expose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just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few</a:t>
            </a:r>
            <a:r>
              <a:rPr sz="2400" spc="-1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outputs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Sensitive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Encrypt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tfvars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sensitive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true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seems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ok?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remote_secured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&lt;sensitive&gt;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refresh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585858"/>
                </a:solidFill>
                <a:latin typeface="Arial MT"/>
                <a:cs typeface="Arial MT"/>
              </a:rPr>
              <a:t>→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exposed,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remote_secured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79e6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042" y="801370"/>
            <a:ext cx="5237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5" dirty="0">
                <a:latin typeface="Calibri Light"/>
                <a:cs typeface="Calibri Light"/>
              </a:rPr>
              <a:t>Terraform: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spc="-20" dirty="0">
                <a:latin typeface="Calibri Light"/>
                <a:cs typeface="Calibri Light"/>
              </a:rPr>
              <a:t>Sensitive</a:t>
            </a:r>
            <a:r>
              <a:rPr sz="3200" b="0" spc="-130" dirty="0">
                <a:latin typeface="Calibri Light"/>
                <a:cs typeface="Calibri Light"/>
              </a:rPr>
              <a:t> </a:t>
            </a:r>
            <a:r>
              <a:rPr sz="3200" b="0" spc="-25" dirty="0">
                <a:latin typeface="Calibri Light"/>
                <a:cs typeface="Calibri Light"/>
              </a:rPr>
              <a:t>information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115" y="1644354"/>
            <a:ext cx="9799320" cy="42976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to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handle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secrets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file?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Terrahelp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2"/>
              </a:rPr>
              <a:t>https://github.com/opencredo/terrahelp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Don’t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store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secrets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:)</a:t>
            </a:r>
            <a:r>
              <a:rPr sz="1850" spc="4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Use:</a:t>
            </a:r>
            <a:endParaRPr sz="1850">
              <a:latin typeface="Arial MT"/>
              <a:cs typeface="Arial MT"/>
            </a:endParaRPr>
          </a:p>
          <a:p>
            <a:pPr marL="1792605" lvl="2" indent="-424180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AWS/Google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Cloud/Azure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Key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Vault/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etc.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KMS</a:t>
            </a:r>
            <a:r>
              <a:rPr sz="185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-like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+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user-data</a:t>
            </a:r>
            <a:r>
              <a:rPr sz="1850" spc="-1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mechanisms</a:t>
            </a:r>
            <a:endParaRPr sz="1850">
              <a:latin typeface="Arial MT"/>
              <a:cs typeface="Arial MT"/>
            </a:endParaRPr>
          </a:p>
          <a:p>
            <a:pPr marL="1792605" lvl="2" indent="-477520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AWS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System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Manager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Parameter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store</a:t>
            </a:r>
            <a:endParaRPr sz="1850">
              <a:latin typeface="Arial MT"/>
              <a:cs typeface="Arial MT"/>
            </a:endParaRPr>
          </a:p>
          <a:p>
            <a:pPr marL="1792605" lvl="2" indent="-530860">
              <a:lnSpc>
                <a:spcPct val="100000"/>
              </a:lnSpc>
              <a:spcBef>
                <a:spcPts val="425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AWS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Secrets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manager</a:t>
            </a:r>
            <a:endParaRPr sz="1850">
              <a:latin typeface="Arial MT"/>
              <a:cs typeface="Arial MT"/>
            </a:endParaRPr>
          </a:p>
          <a:p>
            <a:pPr marL="1792605" lvl="2" indent="-542925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resource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Roles</a:t>
            </a:r>
            <a:endParaRPr sz="1850">
              <a:latin typeface="Arial MT"/>
              <a:cs typeface="Arial MT"/>
            </a:endParaRPr>
          </a:p>
          <a:p>
            <a:pPr marL="1792605" lvl="2" indent="-491490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set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master-password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DB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service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change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after</a:t>
            </a:r>
            <a:r>
              <a:rPr sz="1850" spc="-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creation.</a:t>
            </a:r>
            <a:endParaRPr sz="185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Secure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at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rest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backend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built-in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encryption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Secure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tfvars and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project/module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specific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information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with: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pass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password</a:t>
            </a:r>
            <a:r>
              <a:rPr sz="185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store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2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https://www.passwordstore.org/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git-crypt</a:t>
            </a:r>
            <a:r>
              <a:rPr sz="185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4"/>
              </a:rPr>
              <a:t>https://github.com/AGWA/git-crypt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Overall Summary</a:t>
            </a:r>
          </a:p>
        </p:txBody>
      </p:sp>
    </p:spTree>
    <p:extLst>
      <p:ext uri="{BB962C8B-B14F-4D97-AF65-F5344CB8AC3E}">
        <p14:creationId xmlns:p14="http://schemas.microsoft.com/office/powerpoint/2010/main" val="160018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198" y="2452192"/>
            <a:ext cx="2257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Method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9064" y="2203704"/>
            <a:ext cx="600710" cy="1327785"/>
          </a:xfrm>
          <a:custGeom>
            <a:avLst/>
            <a:gdLst/>
            <a:ahLst/>
            <a:cxnLst/>
            <a:rect l="l" t="t" r="r" b="b"/>
            <a:pathLst>
              <a:path w="600710" h="1327785">
                <a:moveTo>
                  <a:pt x="600456" y="1327404"/>
                </a:moveTo>
                <a:lnTo>
                  <a:pt x="546476" y="1324017"/>
                </a:lnTo>
                <a:lnTo>
                  <a:pt x="495676" y="1314253"/>
                </a:lnTo>
                <a:lnTo>
                  <a:pt x="448902" y="1298706"/>
                </a:lnTo>
                <a:lnTo>
                  <a:pt x="407002" y="1277969"/>
                </a:lnTo>
                <a:lnTo>
                  <a:pt x="370821" y="1252636"/>
                </a:lnTo>
                <a:lnTo>
                  <a:pt x="341206" y="1223301"/>
                </a:lnTo>
                <a:lnTo>
                  <a:pt x="319005" y="1190557"/>
                </a:lnTo>
                <a:lnTo>
                  <a:pt x="305063" y="1154998"/>
                </a:lnTo>
                <a:lnTo>
                  <a:pt x="300227" y="1117219"/>
                </a:lnTo>
                <a:lnTo>
                  <a:pt x="300227" y="873887"/>
                </a:lnTo>
                <a:lnTo>
                  <a:pt x="295392" y="836107"/>
                </a:lnTo>
                <a:lnTo>
                  <a:pt x="281450" y="800548"/>
                </a:lnTo>
                <a:lnTo>
                  <a:pt x="259249" y="767804"/>
                </a:lnTo>
                <a:lnTo>
                  <a:pt x="229634" y="738469"/>
                </a:lnTo>
                <a:lnTo>
                  <a:pt x="193453" y="713136"/>
                </a:lnTo>
                <a:lnTo>
                  <a:pt x="151553" y="692399"/>
                </a:lnTo>
                <a:lnTo>
                  <a:pt x="104779" y="676852"/>
                </a:lnTo>
                <a:lnTo>
                  <a:pt x="53979" y="667088"/>
                </a:lnTo>
                <a:lnTo>
                  <a:pt x="0" y="663701"/>
                </a:lnTo>
                <a:lnTo>
                  <a:pt x="53979" y="660315"/>
                </a:lnTo>
                <a:lnTo>
                  <a:pt x="104779" y="650551"/>
                </a:lnTo>
                <a:lnTo>
                  <a:pt x="151553" y="635004"/>
                </a:lnTo>
                <a:lnTo>
                  <a:pt x="193453" y="614267"/>
                </a:lnTo>
                <a:lnTo>
                  <a:pt x="229634" y="588934"/>
                </a:lnTo>
                <a:lnTo>
                  <a:pt x="259249" y="559599"/>
                </a:lnTo>
                <a:lnTo>
                  <a:pt x="281450" y="526855"/>
                </a:lnTo>
                <a:lnTo>
                  <a:pt x="295392" y="491296"/>
                </a:lnTo>
                <a:lnTo>
                  <a:pt x="300227" y="453517"/>
                </a:lnTo>
                <a:lnTo>
                  <a:pt x="300227" y="210185"/>
                </a:lnTo>
                <a:lnTo>
                  <a:pt x="305063" y="172405"/>
                </a:lnTo>
                <a:lnTo>
                  <a:pt x="319005" y="136846"/>
                </a:lnTo>
                <a:lnTo>
                  <a:pt x="341206" y="104102"/>
                </a:lnTo>
                <a:lnTo>
                  <a:pt x="370821" y="74767"/>
                </a:lnTo>
                <a:lnTo>
                  <a:pt x="407002" y="49434"/>
                </a:lnTo>
                <a:lnTo>
                  <a:pt x="448902" y="28697"/>
                </a:lnTo>
                <a:lnTo>
                  <a:pt x="495676" y="13150"/>
                </a:lnTo>
                <a:lnTo>
                  <a:pt x="546476" y="3386"/>
                </a:lnTo>
                <a:lnTo>
                  <a:pt x="600456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0311" y="2203704"/>
            <a:ext cx="8171815" cy="1327785"/>
          </a:xfrm>
          <a:custGeom>
            <a:avLst/>
            <a:gdLst/>
            <a:ahLst/>
            <a:cxnLst/>
            <a:rect l="l" t="t" r="r" b="b"/>
            <a:pathLst>
              <a:path w="8171815" h="1327785">
                <a:moveTo>
                  <a:pt x="8171688" y="0"/>
                </a:moveTo>
                <a:lnTo>
                  <a:pt x="0" y="0"/>
                </a:lnTo>
                <a:lnTo>
                  <a:pt x="0" y="1327403"/>
                </a:lnTo>
                <a:lnTo>
                  <a:pt x="8171688" y="1327403"/>
                </a:lnTo>
                <a:lnTo>
                  <a:pt x="81716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6211" y="2307463"/>
            <a:ext cx="73475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380365">
              <a:lnSpc>
                <a:spcPct val="100000"/>
              </a:lnSpc>
              <a:spcBef>
                <a:spcPts val="100"/>
              </a:spcBef>
              <a:buSzPct val="98333"/>
              <a:buChar char="•"/>
              <a:tabLst>
                <a:tab pos="393065" algn="l"/>
              </a:tabLst>
            </a:pPr>
            <a:r>
              <a:rPr sz="6000" spc="-10" dirty="0">
                <a:solidFill>
                  <a:srgbClr val="FFFFFF"/>
                </a:solidFill>
                <a:latin typeface="Calibri"/>
                <a:cs typeface="Calibri"/>
              </a:rPr>
              <a:t>conditional</a:t>
            </a:r>
            <a:r>
              <a:rPr sz="6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-2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198" y="3993591"/>
            <a:ext cx="2257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Method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9064" y="3765803"/>
            <a:ext cx="600710" cy="1286510"/>
          </a:xfrm>
          <a:custGeom>
            <a:avLst/>
            <a:gdLst/>
            <a:ahLst/>
            <a:cxnLst/>
            <a:rect l="l" t="t" r="r" b="b"/>
            <a:pathLst>
              <a:path w="600710" h="1286510">
                <a:moveTo>
                  <a:pt x="600456" y="1286256"/>
                </a:moveTo>
                <a:lnTo>
                  <a:pt x="546476" y="1282869"/>
                </a:lnTo>
                <a:lnTo>
                  <a:pt x="495676" y="1273105"/>
                </a:lnTo>
                <a:lnTo>
                  <a:pt x="448902" y="1257558"/>
                </a:lnTo>
                <a:lnTo>
                  <a:pt x="407002" y="1236821"/>
                </a:lnTo>
                <a:lnTo>
                  <a:pt x="370821" y="1211488"/>
                </a:lnTo>
                <a:lnTo>
                  <a:pt x="341206" y="1182153"/>
                </a:lnTo>
                <a:lnTo>
                  <a:pt x="319005" y="1149409"/>
                </a:lnTo>
                <a:lnTo>
                  <a:pt x="305063" y="1113850"/>
                </a:lnTo>
                <a:lnTo>
                  <a:pt x="300227" y="1076071"/>
                </a:lnTo>
                <a:lnTo>
                  <a:pt x="300227" y="853313"/>
                </a:lnTo>
                <a:lnTo>
                  <a:pt x="295392" y="815533"/>
                </a:lnTo>
                <a:lnTo>
                  <a:pt x="281450" y="779974"/>
                </a:lnTo>
                <a:lnTo>
                  <a:pt x="259249" y="747230"/>
                </a:lnTo>
                <a:lnTo>
                  <a:pt x="229634" y="717895"/>
                </a:lnTo>
                <a:lnTo>
                  <a:pt x="193453" y="692562"/>
                </a:lnTo>
                <a:lnTo>
                  <a:pt x="151553" y="671825"/>
                </a:lnTo>
                <a:lnTo>
                  <a:pt x="104779" y="656278"/>
                </a:lnTo>
                <a:lnTo>
                  <a:pt x="53979" y="646514"/>
                </a:lnTo>
                <a:lnTo>
                  <a:pt x="0" y="643128"/>
                </a:lnTo>
                <a:lnTo>
                  <a:pt x="53979" y="639741"/>
                </a:lnTo>
                <a:lnTo>
                  <a:pt x="104779" y="629977"/>
                </a:lnTo>
                <a:lnTo>
                  <a:pt x="151553" y="614430"/>
                </a:lnTo>
                <a:lnTo>
                  <a:pt x="193453" y="593693"/>
                </a:lnTo>
                <a:lnTo>
                  <a:pt x="229634" y="568360"/>
                </a:lnTo>
                <a:lnTo>
                  <a:pt x="259249" y="539025"/>
                </a:lnTo>
                <a:lnTo>
                  <a:pt x="281450" y="506281"/>
                </a:lnTo>
                <a:lnTo>
                  <a:pt x="295392" y="470722"/>
                </a:lnTo>
                <a:lnTo>
                  <a:pt x="300227" y="432943"/>
                </a:lnTo>
                <a:lnTo>
                  <a:pt x="300227" y="210185"/>
                </a:lnTo>
                <a:lnTo>
                  <a:pt x="305063" y="172405"/>
                </a:lnTo>
                <a:lnTo>
                  <a:pt x="319005" y="136846"/>
                </a:lnTo>
                <a:lnTo>
                  <a:pt x="341206" y="104102"/>
                </a:lnTo>
                <a:lnTo>
                  <a:pt x="370821" y="74767"/>
                </a:lnTo>
                <a:lnTo>
                  <a:pt x="407002" y="49434"/>
                </a:lnTo>
                <a:lnTo>
                  <a:pt x="448902" y="28697"/>
                </a:lnTo>
                <a:lnTo>
                  <a:pt x="495676" y="13150"/>
                </a:lnTo>
                <a:lnTo>
                  <a:pt x="546476" y="3386"/>
                </a:lnTo>
                <a:lnTo>
                  <a:pt x="600456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0311" y="3765803"/>
            <a:ext cx="8171815" cy="1286510"/>
          </a:xfrm>
          <a:custGeom>
            <a:avLst/>
            <a:gdLst/>
            <a:ahLst/>
            <a:cxnLst/>
            <a:rect l="l" t="t" r="r" b="b"/>
            <a:pathLst>
              <a:path w="8171815" h="1286510">
                <a:moveTo>
                  <a:pt x="8171688" y="0"/>
                </a:moveTo>
                <a:lnTo>
                  <a:pt x="0" y="0"/>
                </a:lnTo>
                <a:lnTo>
                  <a:pt x="0" y="1286256"/>
                </a:lnTo>
                <a:lnTo>
                  <a:pt x="8171688" y="1286256"/>
                </a:lnTo>
                <a:lnTo>
                  <a:pt x="81716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3352" y="3904615"/>
            <a:ext cx="38823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SzPct val="98148"/>
              <a:buChar char="•"/>
              <a:tabLst>
                <a:tab pos="354965" algn="l"/>
              </a:tabLst>
            </a:pP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Depends_on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4018109" y="2860317"/>
            <a:ext cx="5687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015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569" y="1210700"/>
            <a:ext cx="9089965" cy="51681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3917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Conditions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55" dirty="0">
                <a:latin typeface="Calibri"/>
                <a:cs typeface="Calibri"/>
              </a:rPr>
              <a:t>Terraform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435" y="1910231"/>
            <a:ext cx="7241504" cy="2500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3917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Conditions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55" dirty="0">
                <a:latin typeface="Calibri"/>
                <a:cs typeface="Calibri"/>
              </a:rPr>
              <a:t>Terraform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3917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Conditions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55" dirty="0">
                <a:latin typeface="Calibri"/>
                <a:cs typeface="Calibri"/>
              </a:rPr>
              <a:t>Terraform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D8A2C-1C15-0AC8-EC02-3F82762A5028}"/>
              </a:ext>
            </a:extLst>
          </p:cNvPr>
          <p:cNvSpPr txBox="1"/>
          <p:nvPr/>
        </p:nvSpPr>
        <p:spPr>
          <a:xfrm>
            <a:off x="403413" y="977849"/>
            <a:ext cx="34603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both the instance and the SQS Queue are dependent upon the </a:t>
            </a:r>
            <a:r>
              <a:rPr lang="en-US" sz="2800" b="1" dirty="0"/>
              <a:t>S3 Bucket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Terraform Waits until the bucket is created to begin creating the other two resources.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841C7-9A95-CE1C-169D-9ECA3DAC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46" y="977849"/>
            <a:ext cx="8328254" cy="5422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9613" y="2595729"/>
            <a:ext cx="710285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Interpolation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40" dirty="0"/>
              <a:t>Terraform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98" y="1320799"/>
            <a:ext cx="1985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In</a:t>
            </a:r>
            <a:r>
              <a:rPr sz="2800" b="0" dirty="0">
                <a:latin typeface="Arial MT"/>
                <a:cs typeface="Arial MT"/>
              </a:rPr>
              <a:t>t</a:t>
            </a:r>
            <a:r>
              <a:rPr sz="2800" b="0" spc="-5" dirty="0">
                <a:latin typeface="Arial MT"/>
                <a:cs typeface="Arial MT"/>
              </a:rPr>
              <a:t>e</a:t>
            </a:r>
            <a:r>
              <a:rPr sz="2800" b="0" dirty="0">
                <a:latin typeface="Arial MT"/>
                <a:cs typeface="Arial MT"/>
              </a:rPr>
              <a:t>r</a:t>
            </a:r>
            <a:r>
              <a:rPr sz="2800" b="0" spc="-5" dirty="0">
                <a:latin typeface="Arial MT"/>
                <a:cs typeface="Arial MT"/>
              </a:rPr>
              <a:t>p</a:t>
            </a:r>
            <a:r>
              <a:rPr sz="2800" b="0" dirty="0">
                <a:latin typeface="Arial MT"/>
                <a:cs typeface="Arial MT"/>
              </a:rPr>
              <a:t>o</a:t>
            </a:r>
            <a:r>
              <a:rPr sz="2800" b="0" spc="-5" dirty="0">
                <a:latin typeface="Arial MT"/>
                <a:cs typeface="Arial MT"/>
              </a:rPr>
              <a:t>l</a:t>
            </a:r>
            <a:r>
              <a:rPr sz="2800" b="0" dirty="0">
                <a:latin typeface="Arial MT"/>
                <a:cs typeface="Arial MT"/>
              </a:rPr>
              <a:t>a</a:t>
            </a:r>
            <a:r>
              <a:rPr sz="2800" b="0" spc="-5" dirty="0">
                <a:latin typeface="Arial MT"/>
                <a:cs typeface="Arial MT"/>
              </a:rPr>
              <a:t>ti</a:t>
            </a:r>
            <a:r>
              <a:rPr sz="2800" b="0" dirty="0">
                <a:latin typeface="Arial MT"/>
                <a:cs typeface="Arial MT"/>
              </a:rPr>
              <a:t>o</a:t>
            </a:r>
            <a:r>
              <a:rPr sz="2800" b="0" spc="-5" dirty="0">
                <a:latin typeface="Arial MT"/>
                <a:cs typeface="Arial MT"/>
              </a:rPr>
              <a:t>n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690" y="1959686"/>
            <a:ext cx="10134600" cy="312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Terraform,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Interpolate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${...}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60" dirty="0">
                <a:latin typeface="Arial MT"/>
                <a:cs typeface="Arial MT"/>
              </a:rPr>
              <a:t>You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simple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variables,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conditionals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(if-else)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already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throughout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course,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without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</a:t>
            </a:r>
            <a:endParaRPr sz="2000">
              <a:latin typeface="Arial MT"/>
              <a:cs typeface="Arial MT"/>
            </a:endParaRPr>
          </a:p>
          <a:p>
            <a:pPr marL="1631314" lvl="1" indent="-343535">
              <a:lnSpc>
                <a:spcPct val="100000"/>
              </a:lnSpc>
              <a:spcBef>
                <a:spcPts val="1650"/>
              </a:spcBef>
              <a:buChar char="•"/>
              <a:tabLst>
                <a:tab pos="1631314" algn="l"/>
                <a:tab pos="1631950" algn="l"/>
              </a:tabLst>
            </a:pPr>
            <a:r>
              <a:rPr sz="2000" spc="-15" dirty="0">
                <a:latin typeface="Arial MT"/>
                <a:cs typeface="Arial MT"/>
              </a:rPr>
              <a:t>Variables: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${var.VARIABLE-NAME}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</a:t>
            </a:r>
            <a:endParaRPr sz="2000">
              <a:latin typeface="Arial MT"/>
              <a:cs typeface="Arial MT"/>
            </a:endParaRPr>
          </a:p>
          <a:p>
            <a:pPr marL="1574800" lvl="1" indent="-287020">
              <a:lnSpc>
                <a:spcPct val="100000"/>
              </a:lnSpc>
              <a:spcBef>
                <a:spcPts val="925"/>
              </a:spcBef>
              <a:buChar char="•"/>
              <a:tabLst>
                <a:tab pos="1574800" algn="l"/>
                <a:tab pos="1575435" algn="l"/>
              </a:tabLst>
            </a:pPr>
            <a:r>
              <a:rPr sz="2000" dirty="0">
                <a:latin typeface="Arial MT"/>
                <a:cs typeface="Arial MT"/>
              </a:rPr>
              <a:t>Resources:</a:t>
            </a:r>
            <a:r>
              <a:rPr sz="2000" spc="-5" dirty="0">
                <a:latin typeface="Arial MT"/>
                <a:cs typeface="Arial MT"/>
              </a:rPr>
              <a:t> ${aws_instance.name.id} (type.resource-name.attr)</a:t>
            </a:r>
            <a:endParaRPr sz="2000">
              <a:latin typeface="Arial MT"/>
              <a:cs typeface="Arial MT"/>
            </a:endParaRPr>
          </a:p>
          <a:p>
            <a:pPr marL="1631314" marR="495300" lvl="1" indent="-342900">
              <a:lnSpc>
                <a:spcPct val="100000"/>
              </a:lnSpc>
              <a:spcBef>
                <a:spcPts val="1545"/>
              </a:spcBef>
              <a:buChar char="•"/>
              <a:tabLst>
                <a:tab pos="1631314" algn="l"/>
                <a:tab pos="1631950" algn="l"/>
              </a:tabLst>
            </a:pPr>
            <a:r>
              <a:rPr sz="2000" dirty="0">
                <a:latin typeface="Arial MT"/>
                <a:cs typeface="Arial MT"/>
              </a:rPr>
              <a:t>Data Source: </a:t>
            </a:r>
            <a:r>
              <a:rPr sz="2000" spc="-5" dirty="0">
                <a:latin typeface="Arial MT"/>
                <a:cs typeface="Arial MT"/>
              </a:rPr>
              <a:t>${data.template_file.name.rendered} </a:t>
            </a:r>
            <a:r>
              <a:rPr sz="2000" dirty="0">
                <a:latin typeface="Arial MT"/>
                <a:cs typeface="Arial MT"/>
              </a:rPr>
              <a:t>(data.type.resource-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name.attr)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8689</TotalTime>
  <Words>1307</Words>
  <Application>Microsoft Office PowerPoint</Application>
  <PresentationFormat>Widescreen</PresentationFormat>
  <Paragraphs>203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MT</vt:lpstr>
      <vt:lpstr>Arial Rounded MT Bold</vt:lpstr>
      <vt:lpstr>Calibri</vt:lpstr>
      <vt:lpstr>Calibri Light</vt:lpstr>
      <vt:lpstr>Candara</vt:lpstr>
      <vt:lpstr>Engravers MT</vt:lpstr>
      <vt:lpstr>Times New Roman</vt:lpstr>
      <vt:lpstr>Office Theme</vt:lpstr>
      <vt:lpstr>Retrospect</vt:lpstr>
      <vt:lpstr>TERRAFORM – Condition-Operations</vt:lpstr>
      <vt:lpstr>PowerPoint Presentation</vt:lpstr>
      <vt:lpstr>Conditioning in Terraform</vt:lpstr>
      <vt:lpstr>PowerPoint Presentation</vt:lpstr>
      <vt:lpstr>Conditions in Terraform</vt:lpstr>
      <vt:lpstr>Conditions in Terraform</vt:lpstr>
      <vt:lpstr>Conditions in Terraform</vt:lpstr>
      <vt:lpstr>Interpolation in Terraform</vt:lpstr>
      <vt:lpstr>Interpolation</vt:lpstr>
      <vt:lpstr>Interpolation: variables</vt:lpstr>
      <vt:lpstr>Interpolation: various</vt:lpstr>
      <vt:lpstr>Interpolation</vt:lpstr>
      <vt:lpstr>Iterations in Terraform</vt:lpstr>
      <vt:lpstr>PowerPoint Presentation</vt:lpstr>
      <vt:lpstr>Resources Metadata</vt:lpstr>
      <vt:lpstr>PowerPoint Presentation</vt:lpstr>
      <vt:lpstr>Resource Meta Arg: depends_on</vt:lpstr>
      <vt:lpstr>Resource Meta Arg: depends_on –  with resource</vt:lpstr>
      <vt:lpstr>Resource Meta Arg: depends_on – with Module</vt:lpstr>
      <vt:lpstr>Resource Meta Arg: count</vt:lpstr>
      <vt:lpstr>Resource Meta Arg: for_each</vt:lpstr>
      <vt:lpstr>Resource Meta Arg: lifecycle</vt:lpstr>
      <vt:lpstr>Operators in Terraform</vt:lpstr>
      <vt:lpstr>Arithmetic Operators</vt:lpstr>
      <vt:lpstr>Terraform: Equality Operators</vt:lpstr>
      <vt:lpstr>Terraform: Comparison Operators</vt:lpstr>
      <vt:lpstr>Terraform: Logical Operators</vt:lpstr>
      <vt:lpstr>Terraform: Arithmetic Operators</vt:lpstr>
      <vt:lpstr>Data Source in Terraform</vt:lpstr>
      <vt:lpstr>Datasources</vt:lpstr>
      <vt:lpstr>Datasources</vt:lpstr>
      <vt:lpstr>Datasources</vt:lpstr>
      <vt:lpstr>Assignment</vt:lpstr>
      <vt:lpstr>Debug</vt:lpstr>
      <vt:lpstr>Terraform tips</vt:lpstr>
      <vt:lpstr>Terraform: common workflow issues</vt:lpstr>
      <vt:lpstr>Terraform: Sensitive information</vt:lpstr>
      <vt:lpstr>Terraform: Sensitive information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 M S</cp:lastModifiedBy>
  <cp:revision>61</cp:revision>
  <dcterms:created xsi:type="dcterms:W3CDTF">2018-07-27T15:06:26Z</dcterms:created>
  <dcterms:modified xsi:type="dcterms:W3CDTF">2024-09-20T01:43:41Z</dcterms:modified>
</cp:coreProperties>
</file>