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2" r:id="rId5"/>
    <p:sldId id="277" r:id="rId6"/>
    <p:sldId id="264" r:id="rId7"/>
    <p:sldId id="273"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6AF4-390B-4283-BE67-1E041DFDE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5DEC04-85DC-49BA-9F0E-DCBB6AF28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B45572-B72B-4064-BAF7-90C02545A316}"/>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6543F7ED-1E4A-4E79-9533-746BDD8300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AB132E-8518-418B-852C-0406383DAEF3}"/>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171160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4E59-350B-4C6E-8DA8-A0D29A8F44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410924-C817-466A-BB59-4EC3B12C0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625830-3ECC-4303-923A-9D670510F4D7}"/>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0CE0FB67-F6DD-4668-9AC2-A7EAEF0486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FDD2D-70F2-4F86-A5E5-32C89B0C369B}"/>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43773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2718C-BD45-4654-82D0-1D1AB6EAD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F63484-DEFF-461F-9BF1-C6E10C8DA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77D9DA-BF7E-447B-9032-50DAAABA47BA}"/>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E49900FA-617F-497F-B879-4C116FD9D2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5E4466-FE23-4D1C-9B03-BF552F53A22F}"/>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50865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20CD-B076-4798-9540-F4C57C73BE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7F6AE-AF95-44E0-8F6A-A8BA00D23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DBF371-3CC2-433A-A888-0638B1CC0DF1}"/>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36620A4B-D1F3-4C3D-BFEB-FFC81EBB73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CB2877-FDD7-4802-B618-5F75CF93632E}"/>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90252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665E-09E3-4505-8986-FAFBCF751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5C4C6E-B322-4E54-9805-9C5C0605B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5695C-EDE4-42CE-ABBC-9B5E52B326C1}"/>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DD86C422-F351-42F7-BE1B-C50B3189E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42957-F678-41D8-83EA-0D1A77C0DEC7}"/>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03920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DDF6-AEE5-49A7-93B5-6BB9B3DD2A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6C8F08-EE02-4F11-A770-962BE14AA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17ED90-E401-4913-B364-3F357931D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15D66C-A505-4463-8F6B-A6D72D5259E5}"/>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6" name="Footer Placeholder 5">
            <a:extLst>
              <a:ext uri="{FF2B5EF4-FFF2-40B4-BE49-F238E27FC236}">
                <a16:creationId xmlns:a16="http://schemas.microsoft.com/office/drawing/2014/main" id="{8BE9F7CB-037B-4E7B-ACCC-89D5656AEB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245874-1B82-49A5-A5FD-1BD2707652D9}"/>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86556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FBA-9CF4-4BB5-B97C-711B91ECF3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39B2F0-FF79-4DDD-B9D4-38F0B6E56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EB39B-FC4B-4E34-B10F-8335CD934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36FA11-DED6-49C0-8CB8-E8ED6B977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629B2-B93C-4F42-B9BC-A68C2B189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E0DC8B-99CC-4272-BC93-689861F3F2F1}"/>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8" name="Footer Placeholder 7">
            <a:extLst>
              <a:ext uri="{FF2B5EF4-FFF2-40B4-BE49-F238E27FC236}">
                <a16:creationId xmlns:a16="http://schemas.microsoft.com/office/drawing/2014/main" id="{5834957A-D6FA-41C9-A929-1C5B0AB1A7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05DB0-53F7-457C-95CD-1253C6A88E16}"/>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419129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F3D1-FC9A-486E-BC99-8021B7317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7B0375-B050-422D-8830-85FD5F604C83}"/>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4" name="Footer Placeholder 3">
            <a:extLst>
              <a:ext uri="{FF2B5EF4-FFF2-40B4-BE49-F238E27FC236}">
                <a16:creationId xmlns:a16="http://schemas.microsoft.com/office/drawing/2014/main" id="{BC0CB3F9-F840-485D-9903-636A578280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319F6-4C67-49CE-BFE8-99EDDBF9D734}"/>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56717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C64B8-52A9-4911-914B-83EA92ECB6F6}"/>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3" name="Footer Placeholder 2">
            <a:extLst>
              <a:ext uri="{FF2B5EF4-FFF2-40B4-BE49-F238E27FC236}">
                <a16:creationId xmlns:a16="http://schemas.microsoft.com/office/drawing/2014/main" id="{1558F910-3158-4176-81F0-3686E95BE4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700265-AF25-4D7F-9F22-AAFA5AF54540}"/>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74083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2B83-8BC9-4252-912B-4CA852E1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6A1666-4B9A-4439-8E77-C893DF32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564521-6838-480B-9617-45DF16DA7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F6794-6E13-4205-9985-B61977DC8CE7}"/>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6" name="Footer Placeholder 5">
            <a:extLst>
              <a:ext uri="{FF2B5EF4-FFF2-40B4-BE49-F238E27FC236}">
                <a16:creationId xmlns:a16="http://schemas.microsoft.com/office/drawing/2014/main" id="{8FF6CEB6-CBE7-459A-A2F5-4C965E753C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16235A-3CF5-4E75-9ADB-060341B5F664}"/>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105866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90F5-D2FB-4EA7-B319-B8D2E1A4C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024126-54D2-4DAC-A319-33A697951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109521-4E0C-4EE8-A529-A5DB01D6C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DF66A-75CA-4B8E-AD7F-E5A103BA1C46}"/>
              </a:ext>
            </a:extLst>
          </p:cNvPr>
          <p:cNvSpPr>
            <a:spLocks noGrp="1"/>
          </p:cNvSpPr>
          <p:nvPr>
            <p:ph type="dt" sz="half" idx="10"/>
          </p:nvPr>
        </p:nvSpPr>
        <p:spPr/>
        <p:txBody>
          <a:bodyPr/>
          <a:lstStyle/>
          <a:p>
            <a:fld id="{C7455CBE-6CC2-4BB4-9563-DF6788ECD854}" type="datetimeFigureOut">
              <a:rPr lang="en-GB" smtClean="0"/>
              <a:t>21/11/2024</a:t>
            </a:fld>
            <a:endParaRPr lang="en-GB"/>
          </a:p>
        </p:txBody>
      </p:sp>
      <p:sp>
        <p:nvSpPr>
          <p:cNvPr id="6" name="Footer Placeholder 5">
            <a:extLst>
              <a:ext uri="{FF2B5EF4-FFF2-40B4-BE49-F238E27FC236}">
                <a16:creationId xmlns:a16="http://schemas.microsoft.com/office/drawing/2014/main" id="{502B54AF-C0EF-42EB-AD9F-2918AB3311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E5E79-2A1C-4376-A385-7598871EBC69}"/>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39049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BE649-87C2-413D-99C4-0D41178D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555B53-643C-4848-AC6C-77F5C6CB7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6D1991-2403-4C41-9ADC-2CF41C8F2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55CBE-6CC2-4BB4-9563-DF6788ECD854}" type="datetimeFigureOut">
              <a:rPr lang="en-GB" smtClean="0"/>
              <a:t>21/11/2024</a:t>
            </a:fld>
            <a:endParaRPr lang="en-GB"/>
          </a:p>
        </p:txBody>
      </p:sp>
      <p:sp>
        <p:nvSpPr>
          <p:cNvPr id="5" name="Footer Placeholder 4">
            <a:extLst>
              <a:ext uri="{FF2B5EF4-FFF2-40B4-BE49-F238E27FC236}">
                <a16:creationId xmlns:a16="http://schemas.microsoft.com/office/drawing/2014/main" id="{1332CB87-53AD-4935-B0B3-0C73E19CB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65DED5-EE6F-4421-9B68-14E21501D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57909-A39B-419D-8A32-77E8CCD05F58}" type="slidenum">
              <a:rPr lang="en-GB" smtClean="0"/>
              <a:t>‹#›</a:t>
            </a:fld>
            <a:endParaRPr lang="en-GB"/>
          </a:p>
        </p:txBody>
      </p:sp>
    </p:spTree>
    <p:extLst>
      <p:ext uri="{BB962C8B-B14F-4D97-AF65-F5344CB8AC3E}">
        <p14:creationId xmlns:p14="http://schemas.microsoft.com/office/powerpoint/2010/main" val="235885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AA19-9619-4045-B7BB-D07DB3524FD7}"/>
              </a:ext>
            </a:extLst>
          </p:cNvPr>
          <p:cNvSpPr>
            <a:spLocks noGrp="1"/>
          </p:cNvSpPr>
          <p:nvPr>
            <p:ph type="ctrTitle"/>
          </p:nvPr>
        </p:nvSpPr>
        <p:spPr/>
        <p:txBody>
          <a:bodyPr>
            <a:normAutofit fontScale="90000"/>
          </a:bodyPr>
          <a:lstStyle/>
          <a:p>
            <a:r>
              <a:rPr lang="en-GB" dirty="0"/>
              <a:t>AZ-Jenkins-Docker-Terraform-Ansible Lab Scenario</a:t>
            </a:r>
          </a:p>
        </p:txBody>
      </p:sp>
      <p:sp>
        <p:nvSpPr>
          <p:cNvPr id="3" name="Subtitle 2">
            <a:extLst>
              <a:ext uri="{FF2B5EF4-FFF2-40B4-BE49-F238E27FC236}">
                <a16:creationId xmlns:a16="http://schemas.microsoft.com/office/drawing/2014/main" id="{2D437506-33CE-45B5-B8B9-B7F8077708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500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60514-E5AA-4993-981D-24821E6DAD69}"/>
              </a:ext>
            </a:extLst>
          </p:cNvPr>
          <p:cNvSpPr>
            <a:spLocks noGrp="1"/>
          </p:cNvSpPr>
          <p:nvPr>
            <p:ph type="title"/>
          </p:nvPr>
        </p:nvSpPr>
        <p:spPr/>
        <p:txBody>
          <a:bodyPr/>
          <a:lstStyle/>
          <a:p>
            <a:r>
              <a:rPr lang="en-GB" b="1" dirty="0"/>
              <a:t>Use Cases</a:t>
            </a:r>
          </a:p>
        </p:txBody>
      </p:sp>
      <p:sp>
        <p:nvSpPr>
          <p:cNvPr id="3" name="Content Placeholder 2">
            <a:extLst>
              <a:ext uri="{FF2B5EF4-FFF2-40B4-BE49-F238E27FC236}">
                <a16:creationId xmlns:a16="http://schemas.microsoft.com/office/drawing/2014/main" id="{1520C8A7-13D2-4371-9170-204B500BF4C9}"/>
              </a:ext>
            </a:extLst>
          </p:cNvPr>
          <p:cNvSpPr>
            <a:spLocks noGrp="1"/>
          </p:cNvSpPr>
          <p:nvPr>
            <p:ph idx="1"/>
          </p:nvPr>
        </p:nvSpPr>
        <p:spPr/>
        <p:txBody>
          <a:bodyPr/>
          <a:lstStyle/>
          <a:p>
            <a:r>
              <a:rPr lang="en-US" dirty="0"/>
              <a:t>50 Developers</a:t>
            </a:r>
          </a:p>
          <a:p>
            <a:r>
              <a:rPr lang="en-US" dirty="0"/>
              <a:t>The Software APP is broken into 10 Major Modules</a:t>
            </a:r>
          </a:p>
          <a:p>
            <a:r>
              <a:rPr lang="en-US" dirty="0"/>
              <a:t>Each module – There are 5 Developers working, and Each developer is working on a Feature.</a:t>
            </a:r>
          </a:p>
          <a:p>
            <a:r>
              <a:rPr lang="en-GB" dirty="0"/>
              <a:t>In Summary </a:t>
            </a:r>
            <a:r>
              <a:rPr lang="en-GB" dirty="0">
                <a:sym typeface="Wingdings" panose="05000000000000000000" pitchFamily="2" charset="2"/>
              </a:rPr>
              <a:t> Each Module has 5 Features.</a:t>
            </a:r>
          </a:p>
          <a:p>
            <a:r>
              <a:rPr lang="en-GB" dirty="0">
                <a:sym typeface="Wingdings" panose="05000000000000000000" pitchFamily="2" charset="2"/>
              </a:rPr>
              <a:t>Total of 50 Features.</a:t>
            </a:r>
          </a:p>
          <a:p>
            <a:endParaRPr lang="en-GB" dirty="0"/>
          </a:p>
        </p:txBody>
      </p:sp>
    </p:spTree>
    <p:extLst>
      <p:ext uri="{BB962C8B-B14F-4D97-AF65-F5344CB8AC3E}">
        <p14:creationId xmlns:p14="http://schemas.microsoft.com/office/powerpoint/2010/main" val="416172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EAB7-FA31-42B4-A00A-C440A283897D}"/>
              </a:ext>
            </a:extLst>
          </p:cNvPr>
          <p:cNvSpPr>
            <a:spLocks noGrp="1"/>
          </p:cNvSpPr>
          <p:nvPr>
            <p:ph type="title"/>
          </p:nvPr>
        </p:nvSpPr>
        <p:spPr>
          <a:xfrm>
            <a:off x="838200" y="365126"/>
            <a:ext cx="10515600" cy="801066"/>
          </a:xfrm>
        </p:spPr>
        <p:txBody>
          <a:bodyPr/>
          <a:lstStyle/>
          <a:p>
            <a:r>
              <a:rPr lang="en-US" b="1" dirty="0"/>
              <a:t>Use Case</a:t>
            </a:r>
            <a:endParaRPr lang="en-GB" b="1" dirty="0"/>
          </a:p>
        </p:txBody>
      </p:sp>
      <p:sp>
        <p:nvSpPr>
          <p:cNvPr id="3" name="Content Placeholder 2">
            <a:extLst>
              <a:ext uri="{FF2B5EF4-FFF2-40B4-BE49-F238E27FC236}">
                <a16:creationId xmlns:a16="http://schemas.microsoft.com/office/drawing/2014/main" id="{1E3C23F0-5771-41ED-9BA2-2A7DDEED14C7}"/>
              </a:ext>
            </a:extLst>
          </p:cNvPr>
          <p:cNvSpPr>
            <a:spLocks noGrp="1"/>
          </p:cNvSpPr>
          <p:nvPr>
            <p:ph idx="1"/>
          </p:nvPr>
        </p:nvSpPr>
        <p:spPr>
          <a:xfrm>
            <a:off x="838200" y="1272209"/>
            <a:ext cx="10515600" cy="4904754"/>
          </a:xfrm>
        </p:spPr>
        <p:txBody>
          <a:bodyPr/>
          <a:lstStyle/>
          <a:p>
            <a:r>
              <a:rPr lang="en-US" dirty="0"/>
              <a:t>The automation should Run for Each developer’s Check-in Code. This is to do, Compile, Test and Package.</a:t>
            </a:r>
          </a:p>
          <a:p>
            <a:r>
              <a:rPr lang="en-US" dirty="0"/>
              <a:t>2</a:t>
            </a:r>
            <a:r>
              <a:rPr lang="en-US" baseline="30000" dirty="0"/>
              <a:t>nd</a:t>
            </a:r>
            <a:r>
              <a:rPr lang="en-US" dirty="0"/>
              <a:t> Automation should run every 5 days once which would combine the respective Branch copies of all the 10 developers to test the module level.</a:t>
            </a:r>
          </a:p>
          <a:p>
            <a:r>
              <a:rPr lang="en-US" dirty="0"/>
              <a:t>3</a:t>
            </a:r>
            <a:r>
              <a:rPr lang="en-US" baseline="30000" dirty="0"/>
              <a:t>rd</a:t>
            </a:r>
            <a:r>
              <a:rPr lang="en-US" dirty="0"/>
              <a:t> Automation should run for all the modules included at the end of the SPRINT, to show case all the user stories along with the integration as a single APP.</a:t>
            </a:r>
          </a:p>
          <a:p>
            <a:endParaRPr lang="en-US" dirty="0"/>
          </a:p>
          <a:p>
            <a:pPr marL="0" indent="0">
              <a:buNone/>
            </a:pPr>
            <a:endParaRPr lang="en-GB" dirty="0"/>
          </a:p>
        </p:txBody>
      </p:sp>
    </p:spTree>
    <p:extLst>
      <p:ext uri="{BB962C8B-B14F-4D97-AF65-F5344CB8AC3E}">
        <p14:creationId xmlns:p14="http://schemas.microsoft.com/office/powerpoint/2010/main" val="261042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EAB7-FA31-42B4-A00A-C440A283897D}"/>
              </a:ext>
            </a:extLst>
          </p:cNvPr>
          <p:cNvSpPr>
            <a:spLocks noGrp="1"/>
          </p:cNvSpPr>
          <p:nvPr>
            <p:ph type="title"/>
          </p:nvPr>
        </p:nvSpPr>
        <p:spPr>
          <a:xfrm>
            <a:off x="838200" y="365126"/>
            <a:ext cx="10515600" cy="801066"/>
          </a:xfrm>
        </p:spPr>
        <p:txBody>
          <a:bodyPr/>
          <a:lstStyle/>
          <a:p>
            <a:r>
              <a:rPr lang="en-US" b="1" dirty="0"/>
              <a:t>Use Case</a:t>
            </a:r>
            <a:endParaRPr lang="en-GB" b="1" dirty="0"/>
          </a:p>
        </p:txBody>
      </p:sp>
      <p:sp>
        <p:nvSpPr>
          <p:cNvPr id="3" name="Content Placeholder 2">
            <a:extLst>
              <a:ext uri="{FF2B5EF4-FFF2-40B4-BE49-F238E27FC236}">
                <a16:creationId xmlns:a16="http://schemas.microsoft.com/office/drawing/2014/main" id="{1E3C23F0-5771-41ED-9BA2-2A7DDEED14C7}"/>
              </a:ext>
            </a:extLst>
          </p:cNvPr>
          <p:cNvSpPr>
            <a:spLocks noGrp="1"/>
          </p:cNvSpPr>
          <p:nvPr>
            <p:ph idx="1"/>
          </p:nvPr>
        </p:nvSpPr>
        <p:spPr>
          <a:xfrm>
            <a:off x="838200" y="1272209"/>
            <a:ext cx="10515600" cy="4904754"/>
          </a:xfrm>
        </p:spPr>
        <p:txBody>
          <a:bodyPr>
            <a:normAutofit lnSpcReduction="10000"/>
          </a:bodyPr>
          <a:lstStyle/>
          <a:p>
            <a:r>
              <a:rPr lang="en-US" dirty="0"/>
              <a:t>Customer is looking for automating the Development process.</a:t>
            </a:r>
          </a:p>
          <a:p>
            <a:r>
              <a:rPr lang="en-US" dirty="0"/>
              <a:t>Development happens on JAVA platform and customer would use the MAVEN tool for compiling and Package.</a:t>
            </a:r>
          </a:p>
          <a:p>
            <a:r>
              <a:rPr lang="en-GB" dirty="0"/>
              <a:t>Also, the code needs to be implemented inside the container so that there is no platform issues, on Module Level. </a:t>
            </a:r>
            <a:r>
              <a:rPr lang="en-GB" b="1" dirty="0"/>
              <a:t>Means 10 images for 10 Modules</a:t>
            </a:r>
          </a:p>
          <a:p>
            <a:r>
              <a:rPr lang="en-GB" dirty="0"/>
              <a:t>Since the Container needs to be accessed from a different location, it should be uploaded to the centralized location.</a:t>
            </a:r>
          </a:p>
          <a:p>
            <a:r>
              <a:rPr lang="en-GB" dirty="0"/>
              <a:t>Finally, the complete ENV needs to be tested in the staged ENV, and if the test is completed the code in the branch should be merged to master, if not there should be an JIRA ticket created and assigned to the developers respectively.</a:t>
            </a:r>
          </a:p>
        </p:txBody>
      </p:sp>
    </p:spTree>
    <p:extLst>
      <p:ext uri="{BB962C8B-B14F-4D97-AF65-F5344CB8AC3E}">
        <p14:creationId xmlns:p14="http://schemas.microsoft.com/office/powerpoint/2010/main" val="16882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4F580-D97B-48FD-8611-4E8A40519F71}"/>
              </a:ext>
            </a:extLst>
          </p:cNvPr>
          <p:cNvSpPr/>
          <p:nvPr/>
        </p:nvSpPr>
        <p:spPr>
          <a:xfrm>
            <a:off x="187985" y="2745653"/>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B1</a:t>
            </a:r>
            <a:endParaRPr lang="en-GB" sz="1600" b="1" dirty="0">
              <a:solidFill>
                <a:schemeClr val="tx1"/>
              </a:solidFill>
            </a:endParaRPr>
          </a:p>
        </p:txBody>
      </p:sp>
      <p:sp>
        <p:nvSpPr>
          <p:cNvPr id="5" name="Rectangle 4">
            <a:extLst>
              <a:ext uri="{FF2B5EF4-FFF2-40B4-BE49-F238E27FC236}">
                <a16:creationId xmlns:a16="http://schemas.microsoft.com/office/drawing/2014/main" id="{AC35ACC7-6D43-4CA1-B5AB-C5662EB1CF86}"/>
              </a:ext>
            </a:extLst>
          </p:cNvPr>
          <p:cNvSpPr/>
          <p:nvPr/>
        </p:nvSpPr>
        <p:spPr>
          <a:xfrm>
            <a:off x="187985" y="1261164"/>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Master</a:t>
            </a:r>
            <a:endParaRPr lang="en-GB" sz="1600" b="1" dirty="0">
              <a:solidFill>
                <a:schemeClr val="tx1"/>
              </a:solidFill>
            </a:endParaRPr>
          </a:p>
        </p:txBody>
      </p:sp>
      <p:sp>
        <p:nvSpPr>
          <p:cNvPr id="6" name="Arrow: Down 5">
            <a:extLst>
              <a:ext uri="{FF2B5EF4-FFF2-40B4-BE49-F238E27FC236}">
                <a16:creationId xmlns:a16="http://schemas.microsoft.com/office/drawing/2014/main" id="{315BF877-1779-460A-82F4-55EABED3440A}"/>
              </a:ext>
            </a:extLst>
          </p:cNvPr>
          <p:cNvSpPr/>
          <p:nvPr/>
        </p:nvSpPr>
        <p:spPr>
          <a:xfrm>
            <a:off x="796112" y="2071511"/>
            <a:ext cx="440267" cy="674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11F75E8-D799-4289-811A-CBDC62CB06B7}"/>
              </a:ext>
            </a:extLst>
          </p:cNvPr>
          <p:cNvSpPr/>
          <p:nvPr/>
        </p:nvSpPr>
        <p:spPr>
          <a:xfrm>
            <a:off x="171297" y="3868897"/>
            <a:ext cx="1573082" cy="72248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Developer</a:t>
            </a:r>
          </a:p>
        </p:txBody>
      </p:sp>
      <p:sp>
        <p:nvSpPr>
          <p:cNvPr id="8" name="Arrow: Down 7">
            <a:extLst>
              <a:ext uri="{FF2B5EF4-FFF2-40B4-BE49-F238E27FC236}">
                <a16:creationId xmlns:a16="http://schemas.microsoft.com/office/drawing/2014/main" id="{07323D82-DBA2-45F5-B4EF-C73FEF01EC05}"/>
              </a:ext>
            </a:extLst>
          </p:cNvPr>
          <p:cNvSpPr/>
          <p:nvPr/>
        </p:nvSpPr>
        <p:spPr>
          <a:xfrm>
            <a:off x="737704" y="3555999"/>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F80DE7-BB08-48C6-86C5-5E4C7D5AFFBE}"/>
              </a:ext>
            </a:extLst>
          </p:cNvPr>
          <p:cNvSpPr/>
          <p:nvPr/>
        </p:nvSpPr>
        <p:spPr>
          <a:xfrm>
            <a:off x="187985" y="4920478"/>
            <a:ext cx="157308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Updated on Branch B1 in GITHUB</a:t>
            </a:r>
            <a:endParaRPr lang="en-GB" sz="1600" b="1" dirty="0">
              <a:solidFill>
                <a:schemeClr val="tx1"/>
              </a:solidFill>
            </a:endParaRPr>
          </a:p>
        </p:txBody>
      </p:sp>
      <p:sp>
        <p:nvSpPr>
          <p:cNvPr id="11" name="Arrow: Down 10">
            <a:extLst>
              <a:ext uri="{FF2B5EF4-FFF2-40B4-BE49-F238E27FC236}">
                <a16:creationId xmlns:a16="http://schemas.microsoft.com/office/drawing/2014/main" id="{A8665CB8-223F-419B-A8BD-495E3A09DE2C}"/>
              </a:ext>
            </a:extLst>
          </p:cNvPr>
          <p:cNvSpPr/>
          <p:nvPr/>
        </p:nvSpPr>
        <p:spPr>
          <a:xfrm rot="16200000">
            <a:off x="3501134" y="5682578"/>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552A39-3B7B-4FD9-9E02-C333B31A89E2}"/>
              </a:ext>
            </a:extLst>
          </p:cNvPr>
          <p:cNvSpPr/>
          <p:nvPr/>
        </p:nvSpPr>
        <p:spPr>
          <a:xfrm>
            <a:off x="1985319" y="4892831"/>
            <a:ext cx="1573082" cy="167598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Install Ansible </a:t>
            </a:r>
          </a:p>
          <a:p>
            <a:pPr algn="ctr"/>
            <a:r>
              <a:rPr lang="en-GB" sz="1600" b="1" dirty="0">
                <a:solidFill>
                  <a:schemeClr val="tx1"/>
                </a:solidFill>
              </a:rPr>
              <a:t>And update host using the “Node1” ( added manually on </a:t>
            </a:r>
            <a:r>
              <a:rPr lang="en-GB" sz="1600" b="1" dirty="0" err="1">
                <a:solidFill>
                  <a:schemeClr val="tx1"/>
                </a:solidFill>
              </a:rPr>
              <a:t>jenkiins</a:t>
            </a:r>
            <a:r>
              <a:rPr lang="en-GB" sz="1600" b="1" dirty="0">
                <a:solidFill>
                  <a:schemeClr val="tx1"/>
                </a:solidFill>
              </a:rPr>
              <a:t> as self)</a:t>
            </a:r>
          </a:p>
        </p:txBody>
      </p:sp>
      <p:sp>
        <p:nvSpPr>
          <p:cNvPr id="14" name="Arrow: Down 13">
            <a:extLst>
              <a:ext uri="{FF2B5EF4-FFF2-40B4-BE49-F238E27FC236}">
                <a16:creationId xmlns:a16="http://schemas.microsoft.com/office/drawing/2014/main" id="{540F93ED-CA05-4B50-9FF9-F7D5A9D6C457}"/>
              </a:ext>
            </a:extLst>
          </p:cNvPr>
          <p:cNvSpPr/>
          <p:nvPr/>
        </p:nvSpPr>
        <p:spPr>
          <a:xfrm>
            <a:off x="737703" y="4599483"/>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Up 14">
            <a:extLst>
              <a:ext uri="{FF2B5EF4-FFF2-40B4-BE49-F238E27FC236}">
                <a16:creationId xmlns:a16="http://schemas.microsoft.com/office/drawing/2014/main" id="{1C97156B-F613-447D-8327-1489E3C8AAAC}"/>
              </a:ext>
            </a:extLst>
          </p:cNvPr>
          <p:cNvSpPr/>
          <p:nvPr/>
        </p:nvSpPr>
        <p:spPr>
          <a:xfrm rot="5400000">
            <a:off x="1011311" y="5484460"/>
            <a:ext cx="727642" cy="1220373"/>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DFC0B87-2794-43F5-8CB1-F8F44EBAFBA7}"/>
              </a:ext>
            </a:extLst>
          </p:cNvPr>
          <p:cNvSpPr/>
          <p:nvPr/>
        </p:nvSpPr>
        <p:spPr>
          <a:xfrm>
            <a:off x="9000186" y="5443563"/>
            <a:ext cx="1810638" cy="110434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Register the New </a:t>
            </a:r>
            <a:r>
              <a:rPr lang="en-GB" sz="1600" b="1" dirty="0" err="1"/>
              <a:t>Vm</a:t>
            </a:r>
            <a:r>
              <a:rPr lang="en-GB" sz="1600" b="1" dirty="0"/>
              <a:t> to Jenkins as node2</a:t>
            </a:r>
            <a:endParaRPr lang="en-GB" sz="1600" b="1" dirty="0">
              <a:solidFill>
                <a:schemeClr val="tx1"/>
              </a:solidFill>
            </a:endParaRPr>
          </a:p>
        </p:txBody>
      </p:sp>
      <p:sp>
        <p:nvSpPr>
          <p:cNvPr id="17" name="TextBox 16">
            <a:extLst>
              <a:ext uri="{FF2B5EF4-FFF2-40B4-BE49-F238E27FC236}">
                <a16:creationId xmlns:a16="http://schemas.microsoft.com/office/drawing/2014/main" id="{FEECA1F4-DBCE-4169-A792-90B424903CFD}"/>
              </a:ext>
            </a:extLst>
          </p:cNvPr>
          <p:cNvSpPr txBox="1"/>
          <p:nvPr/>
        </p:nvSpPr>
        <p:spPr>
          <a:xfrm>
            <a:off x="1170119" y="2113489"/>
            <a:ext cx="1060200" cy="646331"/>
          </a:xfrm>
          <a:prstGeom prst="rect">
            <a:avLst/>
          </a:prstGeom>
          <a:noFill/>
        </p:spPr>
        <p:txBody>
          <a:bodyPr wrap="square" rtlCol="0">
            <a:spAutoFit/>
          </a:bodyPr>
          <a:lstStyle/>
          <a:p>
            <a:r>
              <a:rPr lang="en-GB" dirty="0"/>
              <a:t>By Scrum Master</a:t>
            </a:r>
          </a:p>
        </p:txBody>
      </p:sp>
      <p:sp>
        <p:nvSpPr>
          <p:cNvPr id="18" name="Rectangle 17">
            <a:extLst>
              <a:ext uri="{FF2B5EF4-FFF2-40B4-BE49-F238E27FC236}">
                <a16:creationId xmlns:a16="http://schemas.microsoft.com/office/drawing/2014/main" id="{BE4D466A-A3C0-459D-8E99-6826FAE27F4B}"/>
              </a:ext>
            </a:extLst>
          </p:cNvPr>
          <p:cNvSpPr/>
          <p:nvPr/>
        </p:nvSpPr>
        <p:spPr>
          <a:xfrm>
            <a:off x="6049010" y="4898052"/>
            <a:ext cx="1573082" cy="179002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Using Terraform , Create VM with </a:t>
            </a:r>
            <a:r>
              <a:rPr lang="en-GB" sz="1600" b="1" dirty="0" err="1"/>
              <a:t>userdata</a:t>
            </a:r>
            <a:r>
              <a:rPr lang="en-GB" sz="1600" b="1" dirty="0"/>
              <a:t> to install “Docker, compose, </a:t>
            </a:r>
            <a:r>
              <a:rPr lang="en-GB" sz="1600" b="1" dirty="0" err="1"/>
              <a:t>mvn</a:t>
            </a:r>
            <a:r>
              <a:rPr lang="en-GB" sz="1600" b="1" dirty="0"/>
              <a:t>, JDK17”</a:t>
            </a:r>
            <a:endParaRPr lang="en-GB" sz="1600" b="1" dirty="0">
              <a:solidFill>
                <a:schemeClr val="tx1"/>
              </a:solidFill>
            </a:endParaRPr>
          </a:p>
        </p:txBody>
      </p:sp>
      <p:sp>
        <p:nvSpPr>
          <p:cNvPr id="21" name="Arrow: Left-Right-Up 20">
            <a:extLst>
              <a:ext uri="{FF2B5EF4-FFF2-40B4-BE49-F238E27FC236}">
                <a16:creationId xmlns:a16="http://schemas.microsoft.com/office/drawing/2014/main" id="{4D9C8C35-064F-4EB1-AC81-8B0D64F640E9}"/>
              </a:ext>
            </a:extLst>
          </p:cNvPr>
          <p:cNvSpPr/>
          <p:nvPr/>
        </p:nvSpPr>
        <p:spPr>
          <a:xfrm>
            <a:off x="7636285" y="5188690"/>
            <a:ext cx="134858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4C950535-7780-4212-A030-11465B0BAD0C}"/>
              </a:ext>
            </a:extLst>
          </p:cNvPr>
          <p:cNvSpPr txBox="1"/>
          <p:nvPr/>
        </p:nvSpPr>
        <p:spPr>
          <a:xfrm>
            <a:off x="7912493" y="6055933"/>
            <a:ext cx="1048749" cy="646331"/>
          </a:xfrm>
          <a:prstGeom prst="rect">
            <a:avLst/>
          </a:prstGeom>
          <a:noFill/>
        </p:spPr>
        <p:txBody>
          <a:bodyPr wrap="none" rtlCol="0">
            <a:spAutoFit/>
          </a:bodyPr>
          <a:lstStyle/>
          <a:p>
            <a:r>
              <a:rPr lang="en-GB" dirty="0"/>
              <a:t>If Stage1 </a:t>
            </a:r>
          </a:p>
          <a:p>
            <a:r>
              <a:rPr lang="en-GB" dirty="0" err="1"/>
              <a:t>Sucess</a:t>
            </a:r>
            <a:endParaRPr lang="en-GB" dirty="0"/>
          </a:p>
        </p:txBody>
      </p:sp>
      <p:sp>
        <p:nvSpPr>
          <p:cNvPr id="24" name="TextBox 23">
            <a:extLst>
              <a:ext uri="{FF2B5EF4-FFF2-40B4-BE49-F238E27FC236}">
                <a16:creationId xmlns:a16="http://schemas.microsoft.com/office/drawing/2014/main" id="{6D336B10-7C1C-4CD9-BD89-6697166FA580}"/>
              </a:ext>
            </a:extLst>
          </p:cNvPr>
          <p:cNvSpPr txBox="1"/>
          <p:nvPr/>
        </p:nvSpPr>
        <p:spPr>
          <a:xfrm>
            <a:off x="7905263" y="4566832"/>
            <a:ext cx="1048749" cy="646331"/>
          </a:xfrm>
          <a:prstGeom prst="rect">
            <a:avLst/>
          </a:prstGeom>
          <a:noFill/>
        </p:spPr>
        <p:txBody>
          <a:bodyPr wrap="none" rtlCol="0">
            <a:spAutoFit/>
          </a:bodyPr>
          <a:lstStyle/>
          <a:p>
            <a:r>
              <a:rPr lang="en-GB" dirty="0"/>
              <a:t>If Stage1 </a:t>
            </a:r>
          </a:p>
          <a:p>
            <a:r>
              <a:rPr lang="en-GB" dirty="0"/>
              <a:t>Failed</a:t>
            </a:r>
          </a:p>
        </p:txBody>
      </p:sp>
      <p:sp>
        <p:nvSpPr>
          <p:cNvPr id="25" name="Arrow: Left-Up 24">
            <a:extLst>
              <a:ext uri="{FF2B5EF4-FFF2-40B4-BE49-F238E27FC236}">
                <a16:creationId xmlns:a16="http://schemas.microsoft.com/office/drawing/2014/main" id="{46B33447-010B-4716-B72A-187311B5255B}"/>
              </a:ext>
            </a:extLst>
          </p:cNvPr>
          <p:cNvSpPr/>
          <p:nvPr/>
        </p:nvSpPr>
        <p:spPr>
          <a:xfrm>
            <a:off x="10810824" y="3938524"/>
            <a:ext cx="850598" cy="2239810"/>
          </a:xfrm>
          <a:prstGeom prst="leftUpArrow">
            <a:avLst>
              <a:gd name="adj1" fmla="val 25000"/>
              <a:gd name="adj2" fmla="val 29358"/>
              <a:gd name="adj3" fmla="val 25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F19BE83-91C7-4980-B3F2-F01E7624B7B2}"/>
              </a:ext>
            </a:extLst>
          </p:cNvPr>
          <p:cNvSpPr/>
          <p:nvPr/>
        </p:nvSpPr>
        <p:spPr>
          <a:xfrm>
            <a:off x="10237001" y="2591652"/>
            <a:ext cx="1767013" cy="132480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Maven Job executed on Node2, Compiling Testing &amp; Package </a:t>
            </a:r>
            <a:endParaRPr lang="en-GB" sz="1600" b="1" dirty="0">
              <a:solidFill>
                <a:schemeClr val="tx1"/>
              </a:solidFill>
            </a:endParaRPr>
          </a:p>
        </p:txBody>
      </p:sp>
      <p:sp>
        <p:nvSpPr>
          <p:cNvPr id="28" name="Rectangle 27">
            <a:extLst>
              <a:ext uri="{FF2B5EF4-FFF2-40B4-BE49-F238E27FC236}">
                <a16:creationId xmlns:a16="http://schemas.microsoft.com/office/drawing/2014/main" id="{D5FF621A-48F7-4D53-9A55-096BA14373DE}"/>
              </a:ext>
            </a:extLst>
          </p:cNvPr>
          <p:cNvSpPr/>
          <p:nvPr/>
        </p:nvSpPr>
        <p:spPr>
          <a:xfrm>
            <a:off x="7873523" y="2904713"/>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29" name="Arrow: Down 28">
            <a:extLst>
              <a:ext uri="{FF2B5EF4-FFF2-40B4-BE49-F238E27FC236}">
                <a16:creationId xmlns:a16="http://schemas.microsoft.com/office/drawing/2014/main" id="{DBA3509A-7E3D-4193-9E6A-6F4BB32F3823}"/>
              </a:ext>
            </a:extLst>
          </p:cNvPr>
          <p:cNvSpPr/>
          <p:nvPr/>
        </p:nvSpPr>
        <p:spPr>
          <a:xfrm rot="5400000">
            <a:off x="7433878" y="3312654"/>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A596A627-5C03-4E62-A272-A88385A2DEDE}"/>
              </a:ext>
            </a:extLst>
          </p:cNvPr>
          <p:cNvSpPr/>
          <p:nvPr/>
        </p:nvSpPr>
        <p:spPr>
          <a:xfrm>
            <a:off x="5883858" y="2945386"/>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docker compose , </a:t>
            </a:r>
            <a:endParaRPr lang="en-GB" sz="1600" b="1" dirty="0">
              <a:solidFill>
                <a:schemeClr val="tx1"/>
              </a:solidFill>
            </a:endParaRPr>
          </a:p>
        </p:txBody>
      </p:sp>
      <p:sp>
        <p:nvSpPr>
          <p:cNvPr id="2" name="Rectangle 1">
            <a:extLst>
              <a:ext uri="{FF2B5EF4-FFF2-40B4-BE49-F238E27FC236}">
                <a16:creationId xmlns:a16="http://schemas.microsoft.com/office/drawing/2014/main" id="{50DB5429-E3E1-48C6-ABF3-BB05E3B32458}"/>
              </a:ext>
            </a:extLst>
          </p:cNvPr>
          <p:cNvSpPr/>
          <p:nvPr/>
        </p:nvSpPr>
        <p:spPr>
          <a:xfrm>
            <a:off x="2397194" y="4558989"/>
            <a:ext cx="824328" cy="369332"/>
          </a:xfrm>
          <a:prstGeom prst="rect">
            <a:avLst/>
          </a:prstGeom>
        </p:spPr>
        <p:txBody>
          <a:bodyPr wrap="none">
            <a:spAutoFit/>
          </a:bodyPr>
          <a:lstStyle/>
          <a:p>
            <a:r>
              <a:rPr lang="en-GB" b="1" dirty="0"/>
              <a:t>Stage2</a:t>
            </a:r>
            <a:endParaRPr lang="en-GB" dirty="0"/>
          </a:p>
        </p:txBody>
      </p:sp>
      <p:sp>
        <p:nvSpPr>
          <p:cNvPr id="3" name="Rectangle 2">
            <a:extLst>
              <a:ext uri="{FF2B5EF4-FFF2-40B4-BE49-F238E27FC236}">
                <a16:creationId xmlns:a16="http://schemas.microsoft.com/office/drawing/2014/main" id="{8CE7760D-99FE-47C3-9EE8-A7B4C2761559}"/>
              </a:ext>
            </a:extLst>
          </p:cNvPr>
          <p:cNvSpPr/>
          <p:nvPr/>
        </p:nvSpPr>
        <p:spPr>
          <a:xfrm>
            <a:off x="6374043" y="4592081"/>
            <a:ext cx="824328" cy="369332"/>
          </a:xfrm>
          <a:prstGeom prst="rect">
            <a:avLst/>
          </a:prstGeom>
        </p:spPr>
        <p:txBody>
          <a:bodyPr wrap="none">
            <a:spAutoFit/>
          </a:bodyPr>
          <a:lstStyle/>
          <a:p>
            <a:r>
              <a:rPr lang="en-GB" b="1" dirty="0"/>
              <a:t>Stage4</a:t>
            </a:r>
            <a:endParaRPr lang="en-GB" dirty="0"/>
          </a:p>
        </p:txBody>
      </p:sp>
      <p:sp>
        <p:nvSpPr>
          <p:cNvPr id="13" name="Rectangle 12">
            <a:extLst>
              <a:ext uri="{FF2B5EF4-FFF2-40B4-BE49-F238E27FC236}">
                <a16:creationId xmlns:a16="http://schemas.microsoft.com/office/drawing/2014/main" id="{AB06DDA0-E427-4535-BAC5-0010E5CAF0D8}"/>
              </a:ext>
            </a:extLst>
          </p:cNvPr>
          <p:cNvSpPr/>
          <p:nvPr/>
        </p:nvSpPr>
        <p:spPr>
          <a:xfrm>
            <a:off x="9565667" y="5087168"/>
            <a:ext cx="824328" cy="369332"/>
          </a:xfrm>
          <a:prstGeom prst="rect">
            <a:avLst/>
          </a:prstGeom>
        </p:spPr>
        <p:txBody>
          <a:bodyPr wrap="none">
            <a:spAutoFit/>
          </a:bodyPr>
          <a:lstStyle/>
          <a:p>
            <a:r>
              <a:rPr lang="en-GB" b="1" dirty="0"/>
              <a:t>Stage5</a:t>
            </a:r>
            <a:endParaRPr lang="en-GB" dirty="0"/>
          </a:p>
        </p:txBody>
      </p:sp>
      <p:sp>
        <p:nvSpPr>
          <p:cNvPr id="22" name="Rectangle 21">
            <a:extLst>
              <a:ext uri="{FF2B5EF4-FFF2-40B4-BE49-F238E27FC236}">
                <a16:creationId xmlns:a16="http://schemas.microsoft.com/office/drawing/2014/main" id="{7DF4A3D8-F692-403B-B612-7F458A5A8CC9}"/>
              </a:ext>
            </a:extLst>
          </p:cNvPr>
          <p:cNvSpPr/>
          <p:nvPr/>
        </p:nvSpPr>
        <p:spPr>
          <a:xfrm>
            <a:off x="10199215" y="3938523"/>
            <a:ext cx="824328" cy="369332"/>
          </a:xfrm>
          <a:prstGeom prst="rect">
            <a:avLst/>
          </a:prstGeom>
        </p:spPr>
        <p:txBody>
          <a:bodyPr wrap="none">
            <a:spAutoFit/>
          </a:bodyPr>
          <a:lstStyle/>
          <a:p>
            <a:r>
              <a:rPr lang="en-GB" b="1" dirty="0"/>
              <a:t>Stage6</a:t>
            </a:r>
            <a:endParaRPr lang="en-GB" dirty="0"/>
          </a:p>
        </p:txBody>
      </p:sp>
      <p:sp>
        <p:nvSpPr>
          <p:cNvPr id="37" name="Rectangle 36">
            <a:extLst>
              <a:ext uri="{FF2B5EF4-FFF2-40B4-BE49-F238E27FC236}">
                <a16:creationId xmlns:a16="http://schemas.microsoft.com/office/drawing/2014/main" id="{EBD389C9-14D6-4D20-81F5-409CDA1FD821}"/>
              </a:ext>
            </a:extLst>
          </p:cNvPr>
          <p:cNvSpPr/>
          <p:nvPr/>
        </p:nvSpPr>
        <p:spPr>
          <a:xfrm>
            <a:off x="8419221" y="4135367"/>
            <a:ext cx="824328" cy="369332"/>
          </a:xfrm>
          <a:prstGeom prst="rect">
            <a:avLst/>
          </a:prstGeom>
        </p:spPr>
        <p:txBody>
          <a:bodyPr wrap="none">
            <a:spAutoFit/>
          </a:bodyPr>
          <a:lstStyle/>
          <a:p>
            <a:r>
              <a:rPr lang="en-GB" b="1" dirty="0"/>
              <a:t>Stage7</a:t>
            </a:r>
            <a:endParaRPr lang="en-GB" dirty="0"/>
          </a:p>
        </p:txBody>
      </p:sp>
      <p:sp>
        <p:nvSpPr>
          <p:cNvPr id="40" name="Rectangle 39">
            <a:extLst>
              <a:ext uri="{FF2B5EF4-FFF2-40B4-BE49-F238E27FC236}">
                <a16:creationId xmlns:a16="http://schemas.microsoft.com/office/drawing/2014/main" id="{7DA71EAE-5095-46AD-93FD-7F3D1EAE8D40}"/>
              </a:ext>
            </a:extLst>
          </p:cNvPr>
          <p:cNvSpPr/>
          <p:nvPr/>
        </p:nvSpPr>
        <p:spPr>
          <a:xfrm>
            <a:off x="6277410" y="4183829"/>
            <a:ext cx="824328" cy="369332"/>
          </a:xfrm>
          <a:prstGeom prst="rect">
            <a:avLst/>
          </a:prstGeom>
        </p:spPr>
        <p:txBody>
          <a:bodyPr wrap="none">
            <a:spAutoFit/>
          </a:bodyPr>
          <a:lstStyle/>
          <a:p>
            <a:r>
              <a:rPr lang="en-GB" b="1" dirty="0"/>
              <a:t>Stage8</a:t>
            </a:r>
            <a:endParaRPr lang="en-GB" dirty="0"/>
          </a:p>
        </p:txBody>
      </p:sp>
      <p:sp>
        <p:nvSpPr>
          <p:cNvPr id="42" name="Title 1">
            <a:extLst>
              <a:ext uri="{FF2B5EF4-FFF2-40B4-BE49-F238E27FC236}">
                <a16:creationId xmlns:a16="http://schemas.microsoft.com/office/drawing/2014/main" id="{6267D3ED-826E-41D8-BA55-7E575398B841}"/>
              </a:ext>
            </a:extLst>
          </p:cNvPr>
          <p:cNvSpPr>
            <a:spLocks noGrp="1"/>
          </p:cNvSpPr>
          <p:nvPr>
            <p:ph type="title"/>
          </p:nvPr>
        </p:nvSpPr>
        <p:spPr>
          <a:xfrm>
            <a:off x="838200" y="228946"/>
            <a:ext cx="10515600" cy="838835"/>
          </a:xfrm>
        </p:spPr>
        <p:txBody>
          <a:bodyPr/>
          <a:lstStyle/>
          <a:p>
            <a:r>
              <a:rPr lang="en-US" b="1" dirty="0"/>
              <a:t>Stage Flow in Jenkins</a:t>
            </a:r>
            <a:endParaRPr lang="en-GB" b="1" dirty="0"/>
          </a:p>
        </p:txBody>
      </p:sp>
      <p:sp>
        <p:nvSpPr>
          <p:cNvPr id="43" name="Arrow: Down 42">
            <a:extLst>
              <a:ext uri="{FF2B5EF4-FFF2-40B4-BE49-F238E27FC236}">
                <a16:creationId xmlns:a16="http://schemas.microsoft.com/office/drawing/2014/main" id="{E7A24D9E-9B9C-436F-A818-6082FE6F24AE}"/>
              </a:ext>
            </a:extLst>
          </p:cNvPr>
          <p:cNvSpPr/>
          <p:nvPr/>
        </p:nvSpPr>
        <p:spPr>
          <a:xfrm rot="5400000">
            <a:off x="9751277" y="3259893"/>
            <a:ext cx="440267" cy="53273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68E63B6E-F6FA-4DF1-BCAC-8F592FAC1201}"/>
              </a:ext>
            </a:extLst>
          </p:cNvPr>
          <p:cNvSpPr/>
          <p:nvPr/>
        </p:nvSpPr>
        <p:spPr>
          <a:xfrm>
            <a:off x="3893038" y="4894551"/>
            <a:ext cx="1573082" cy="167598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Using playbook , install </a:t>
            </a:r>
            <a:r>
              <a:rPr lang="en-GB" sz="1600" b="1" dirty="0">
                <a:solidFill>
                  <a:schemeClr val="tx1"/>
                </a:solidFill>
              </a:rPr>
              <a:t>terraform, </a:t>
            </a:r>
            <a:r>
              <a:rPr lang="en-GB" sz="1600" b="1" dirty="0" err="1">
                <a:solidFill>
                  <a:schemeClr val="tx1"/>
                </a:solidFill>
              </a:rPr>
              <a:t>wget</a:t>
            </a:r>
            <a:r>
              <a:rPr lang="en-GB" sz="1600" b="1" dirty="0">
                <a:solidFill>
                  <a:schemeClr val="tx1"/>
                </a:solidFill>
              </a:rPr>
              <a:t>, unzip </a:t>
            </a:r>
          </a:p>
          <a:p>
            <a:pPr algn="ctr"/>
            <a:r>
              <a:rPr lang="en-GB" sz="1600" b="1" dirty="0">
                <a:solidFill>
                  <a:schemeClr val="tx1"/>
                </a:solidFill>
              </a:rPr>
              <a:t>, docker, JDK11 and JDK17</a:t>
            </a:r>
          </a:p>
        </p:txBody>
      </p:sp>
      <p:sp>
        <p:nvSpPr>
          <p:cNvPr id="41" name="Rectangle 40">
            <a:extLst>
              <a:ext uri="{FF2B5EF4-FFF2-40B4-BE49-F238E27FC236}">
                <a16:creationId xmlns:a16="http://schemas.microsoft.com/office/drawing/2014/main" id="{0AD7D8AD-AB4F-4666-9B20-3FE35E3C1DF6}"/>
              </a:ext>
            </a:extLst>
          </p:cNvPr>
          <p:cNvSpPr/>
          <p:nvPr/>
        </p:nvSpPr>
        <p:spPr>
          <a:xfrm>
            <a:off x="4223102" y="4571266"/>
            <a:ext cx="824328" cy="369332"/>
          </a:xfrm>
          <a:prstGeom prst="rect">
            <a:avLst/>
          </a:prstGeom>
        </p:spPr>
        <p:txBody>
          <a:bodyPr wrap="none">
            <a:spAutoFit/>
          </a:bodyPr>
          <a:lstStyle/>
          <a:p>
            <a:r>
              <a:rPr lang="en-GB" b="1" dirty="0"/>
              <a:t>Stage3</a:t>
            </a:r>
            <a:endParaRPr lang="en-GB" dirty="0"/>
          </a:p>
        </p:txBody>
      </p:sp>
      <p:sp>
        <p:nvSpPr>
          <p:cNvPr id="45" name="Arrow: Down 44">
            <a:extLst>
              <a:ext uri="{FF2B5EF4-FFF2-40B4-BE49-F238E27FC236}">
                <a16:creationId xmlns:a16="http://schemas.microsoft.com/office/drawing/2014/main" id="{1097ED86-FB7E-4928-8BB1-7CCBBA8EFBD6}"/>
              </a:ext>
            </a:extLst>
          </p:cNvPr>
          <p:cNvSpPr/>
          <p:nvPr/>
        </p:nvSpPr>
        <p:spPr>
          <a:xfrm rot="16200000">
            <a:off x="5548302" y="5558450"/>
            <a:ext cx="440267" cy="56115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D434516D-2EED-485B-A465-4E996CA31248}"/>
              </a:ext>
            </a:extLst>
          </p:cNvPr>
          <p:cNvSpPr/>
          <p:nvPr/>
        </p:nvSpPr>
        <p:spPr>
          <a:xfrm>
            <a:off x="3877717" y="2937713"/>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Test the output</a:t>
            </a:r>
            <a:endParaRPr lang="en-GB" sz="1600" b="1" dirty="0">
              <a:solidFill>
                <a:schemeClr val="tx1"/>
              </a:solidFill>
            </a:endParaRPr>
          </a:p>
        </p:txBody>
      </p:sp>
      <p:sp>
        <p:nvSpPr>
          <p:cNvPr id="47" name="Arrow: Down 46">
            <a:extLst>
              <a:ext uri="{FF2B5EF4-FFF2-40B4-BE49-F238E27FC236}">
                <a16:creationId xmlns:a16="http://schemas.microsoft.com/office/drawing/2014/main" id="{4C7A563F-8255-439E-BCB6-8AA321224FEB}"/>
              </a:ext>
            </a:extLst>
          </p:cNvPr>
          <p:cNvSpPr/>
          <p:nvPr/>
        </p:nvSpPr>
        <p:spPr>
          <a:xfrm rot="5400000">
            <a:off x="5435727" y="3327630"/>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95B00C1A-08C0-4AF8-8433-45B61D572AE2}"/>
              </a:ext>
            </a:extLst>
          </p:cNvPr>
          <p:cNvSpPr/>
          <p:nvPr/>
        </p:nvSpPr>
        <p:spPr>
          <a:xfrm>
            <a:off x="4252094" y="4155964"/>
            <a:ext cx="824328" cy="369332"/>
          </a:xfrm>
          <a:prstGeom prst="rect">
            <a:avLst/>
          </a:prstGeom>
        </p:spPr>
        <p:txBody>
          <a:bodyPr wrap="none">
            <a:spAutoFit/>
          </a:bodyPr>
          <a:lstStyle/>
          <a:p>
            <a:r>
              <a:rPr lang="en-GB" b="1" dirty="0"/>
              <a:t>Stage9</a:t>
            </a:r>
            <a:endParaRPr lang="en-GB" dirty="0"/>
          </a:p>
        </p:txBody>
      </p:sp>
      <p:sp>
        <p:nvSpPr>
          <p:cNvPr id="49" name="Arrow: Left-Up 48">
            <a:extLst>
              <a:ext uri="{FF2B5EF4-FFF2-40B4-BE49-F238E27FC236}">
                <a16:creationId xmlns:a16="http://schemas.microsoft.com/office/drawing/2014/main" id="{BA99FD81-2F37-443E-A8B3-AD3528DE295B}"/>
              </a:ext>
            </a:extLst>
          </p:cNvPr>
          <p:cNvSpPr/>
          <p:nvPr/>
        </p:nvSpPr>
        <p:spPr>
          <a:xfrm rot="5400000">
            <a:off x="2635542" y="2454689"/>
            <a:ext cx="1243093" cy="1220373"/>
          </a:xfrm>
          <a:prstGeom prst="leftUpArrow">
            <a:avLst>
              <a:gd name="adj1" fmla="val 16900"/>
              <a:gd name="adj2" fmla="val 25000"/>
              <a:gd name="adj3" fmla="val 25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29374520-1FE5-4E0C-AB51-23DB8216D0EC}"/>
              </a:ext>
            </a:extLst>
          </p:cNvPr>
          <p:cNvSpPr/>
          <p:nvPr/>
        </p:nvSpPr>
        <p:spPr>
          <a:xfrm>
            <a:off x="2530830" y="1620282"/>
            <a:ext cx="1573082" cy="81034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51" name="Arrow: Down 50">
            <a:extLst>
              <a:ext uri="{FF2B5EF4-FFF2-40B4-BE49-F238E27FC236}">
                <a16:creationId xmlns:a16="http://schemas.microsoft.com/office/drawing/2014/main" id="{E9C5C631-0379-4B84-AB49-04E76D9F7E4C}"/>
              </a:ext>
            </a:extLst>
          </p:cNvPr>
          <p:cNvSpPr/>
          <p:nvPr/>
        </p:nvSpPr>
        <p:spPr>
          <a:xfrm rot="16200000">
            <a:off x="4147959" y="1744879"/>
            <a:ext cx="440267" cy="56115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C29D464D-9822-42C4-A927-02B6CE3BCD07}"/>
              </a:ext>
            </a:extLst>
          </p:cNvPr>
          <p:cNvSpPr/>
          <p:nvPr/>
        </p:nvSpPr>
        <p:spPr>
          <a:xfrm>
            <a:off x="4660103" y="1348559"/>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Destroy the node2 using terraform.</a:t>
            </a:r>
            <a:endParaRPr lang="en-GB" sz="1600" b="1" dirty="0">
              <a:solidFill>
                <a:schemeClr val="tx1"/>
              </a:solidFill>
            </a:endParaRPr>
          </a:p>
        </p:txBody>
      </p:sp>
      <p:sp>
        <p:nvSpPr>
          <p:cNvPr id="53" name="Rectangle 52">
            <a:extLst>
              <a:ext uri="{FF2B5EF4-FFF2-40B4-BE49-F238E27FC236}">
                <a16:creationId xmlns:a16="http://schemas.microsoft.com/office/drawing/2014/main" id="{BB0B64D1-7441-4DBC-88CD-2611C02C899E}"/>
              </a:ext>
            </a:extLst>
          </p:cNvPr>
          <p:cNvSpPr/>
          <p:nvPr/>
        </p:nvSpPr>
        <p:spPr>
          <a:xfrm>
            <a:off x="2905207" y="1236920"/>
            <a:ext cx="941348" cy="369332"/>
          </a:xfrm>
          <a:prstGeom prst="rect">
            <a:avLst/>
          </a:prstGeom>
        </p:spPr>
        <p:txBody>
          <a:bodyPr wrap="none">
            <a:spAutoFit/>
          </a:bodyPr>
          <a:lstStyle/>
          <a:p>
            <a:r>
              <a:rPr lang="en-GB" b="1" dirty="0"/>
              <a:t>Stage10</a:t>
            </a:r>
            <a:endParaRPr lang="en-GB" dirty="0"/>
          </a:p>
        </p:txBody>
      </p:sp>
      <p:sp>
        <p:nvSpPr>
          <p:cNvPr id="54" name="Rectangle 53">
            <a:extLst>
              <a:ext uri="{FF2B5EF4-FFF2-40B4-BE49-F238E27FC236}">
                <a16:creationId xmlns:a16="http://schemas.microsoft.com/office/drawing/2014/main" id="{93B83944-D4EA-49CB-8EDA-A309FC32123E}"/>
              </a:ext>
            </a:extLst>
          </p:cNvPr>
          <p:cNvSpPr/>
          <p:nvPr/>
        </p:nvSpPr>
        <p:spPr>
          <a:xfrm>
            <a:off x="5153258" y="994824"/>
            <a:ext cx="941348" cy="369332"/>
          </a:xfrm>
          <a:prstGeom prst="rect">
            <a:avLst/>
          </a:prstGeom>
        </p:spPr>
        <p:txBody>
          <a:bodyPr wrap="none">
            <a:spAutoFit/>
          </a:bodyPr>
          <a:lstStyle/>
          <a:p>
            <a:r>
              <a:rPr lang="en-GB" b="1"/>
              <a:t>Stage11</a:t>
            </a:r>
            <a:endParaRPr lang="en-GB" dirty="0"/>
          </a:p>
        </p:txBody>
      </p:sp>
    </p:spTree>
    <p:extLst>
      <p:ext uri="{BB962C8B-B14F-4D97-AF65-F5344CB8AC3E}">
        <p14:creationId xmlns:p14="http://schemas.microsoft.com/office/powerpoint/2010/main" val="29178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500"/>
                                        <p:tgtEl>
                                          <p:spTgt spid="2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500"/>
                                        <p:tgtEl>
                                          <p:spTgt spid="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500"/>
                                        <p:tgtEl>
                                          <p:spTgt spid="4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fade">
                                      <p:cBhvr>
                                        <p:cTn id="132" dur="500"/>
                                        <p:tgtEl>
                                          <p:spTgt spid="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fade">
                                      <p:cBhvr>
                                        <p:cTn id="137" dur="500"/>
                                        <p:tgtEl>
                                          <p:spTgt spid="4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fade">
                                      <p:cBhvr>
                                        <p:cTn id="146" dur="500"/>
                                        <p:tgtEl>
                                          <p:spTgt spid="5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3"/>
                                        </p:tgtEl>
                                        <p:attrNameLst>
                                          <p:attrName>style.visibility</p:attrName>
                                        </p:attrNameLst>
                                      </p:cBhvr>
                                      <p:to>
                                        <p:strVal val="visible"/>
                                      </p:to>
                                    </p:set>
                                    <p:animEffect transition="in" filter="fade">
                                      <p:cBhvr>
                                        <p:cTn id="149" dur="500"/>
                                        <p:tgtEl>
                                          <p:spTgt spid="5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4"/>
                                        </p:tgtEl>
                                        <p:attrNameLst>
                                          <p:attrName>style.visibility</p:attrName>
                                        </p:attrNameLst>
                                      </p:cBhvr>
                                      <p:to>
                                        <p:strVal val="visible"/>
                                      </p:to>
                                    </p:set>
                                    <p:animEffect transition="in" filter="fade">
                                      <p:cBhvr>
                                        <p:cTn id="1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4" grpId="0" animBg="1"/>
      <p:bldP spid="15" grpId="0" animBg="1"/>
      <p:bldP spid="16" grpId="0" animBg="1"/>
      <p:bldP spid="17" grpId="0"/>
      <p:bldP spid="18" grpId="0" animBg="1"/>
      <p:bldP spid="21" grpId="0" animBg="1"/>
      <p:bldP spid="23" grpId="0"/>
      <p:bldP spid="24" grpId="0"/>
      <p:bldP spid="25" grpId="0" animBg="1"/>
      <p:bldP spid="26" grpId="0" animBg="1"/>
      <p:bldP spid="28" grpId="0" animBg="1"/>
      <p:bldP spid="29" grpId="0" animBg="1"/>
      <p:bldP spid="30" grpId="0" animBg="1"/>
      <p:bldP spid="2" grpId="0"/>
      <p:bldP spid="3" grpId="0"/>
      <p:bldP spid="13" grpId="0"/>
      <p:bldP spid="22" grpId="0"/>
      <p:bldP spid="37" grpId="0"/>
      <p:bldP spid="40" grpId="0"/>
      <p:bldP spid="43" grpId="0" animBg="1"/>
      <p:bldP spid="39" grpId="0" animBg="1"/>
      <p:bldP spid="41" grpId="0"/>
      <p:bldP spid="45" grpId="0" animBg="1"/>
      <p:bldP spid="46" grpId="0" animBg="1"/>
      <p:bldP spid="47" grpId="0" animBg="1"/>
      <p:bldP spid="48" grpId="0"/>
      <p:bldP spid="49" grpId="0" animBg="1"/>
      <p:bldP spid="50" grpId="0" animBg="1"/>
      <p:bldP spid="51" grpId="0" animBg="1"/>
      <p:bldP spid="52"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4F580-D97B-48FD-8611-4E8A40519F71}"/>
              </a:ext>
            </a:extLst>
          </p:cNvPr>
          <p:cNvSpPr/>
          <p:nvPr/>
        </p:nvSpPr>
        <p:spPr>
          <a:xfrm>
            <a:off x="187985" y="2745653"/>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B1</a:t>
            </a:r>
            <a:endParaRPr lang="en-GB" sz="1600" b="1" dirty="0">
              <a:solidFill>
                <a:schemeClr val="tx1"/>
              </a:solidFill>
            </a:endParaRPr>
          </a:p>
        </p:txBody>
      </p:sp>
      <p:sp>
        <p:nvSpPr>
          <p:cNvPr id="5" name="Rectangle 4">
            <a:extLst>
              <a:ext uri="{FF2B5EF4-FFF2-40B4-BE49-F238E27FC236}">
                <a16:creationId xmlns:a16="http://schemas.microsoft.com/office/drawing/2014/main" id="{AC35ACC7-6D43-4CA1-B5AB-C5662EB1CF86}"/>
              </a:ext>
            </a:extLst>
          </p:cNvPr>
          <p:cNvSpPr/>
          <p:nvPr/>
        </p:nvSpPr>
        <p:spPr>
          <a:xfrm>
            <a:off x="187985" y="1261164"/>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Master</a:t>
            </a:r>
            <a:endParaRPr lang="en-GB" sz="1600" b="1" dirty="0">
              <a:solidFill>
                <a:schemeClr val="tx1"/>
              </a:solidFill>
            </a:endParaRPr>
          </a:p>
        </p:txBody>
      </p:sp>
      <p:sp>
        <p:nvSpPr>
          <p:cNvPr id="6" name="Arrow: Down 5">
            <a:extLst>
              <a:ext uri="{FF2B5EF4-FFF2-40B4-BE49-F238E27FC236}">
                <a16:creationId xmlns:a16="http://schemas.microsoft.com/office/drawing/2014/main" id="{315BF877-1779-460A-82F4-55EABED3440A}"/>
              </a:ext>
            </a:extLst>
          </p:cNvPr>
          <p:cNvSpPr/>
          <p:nvPr/>
        </p:nvSpPr>
        <p:spPr>
          <a:xfrm>
            <a:off x="796112" y="2071511"/>
            <a:ext cx="440267" cy="674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11F75E8-D799-4289-811A-CBDC62CB06B7}"/>
              </a:ext>
            </a:extLst>
          </p:cNvPr>
          <p:cNvSpPr/>
          <p:nvPr/>
        </p:nvSpPr>
        <p:spPr>
          <a:xfrm>
            <a:off x="171297" y="3868897"/>
            <a:ext cx="1573082" cy="72248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Developer</a:t>
            </a:r>
          </a:p>
        </p:txBody>
      </p:sp>
      <p:sp>
        <p:nvSpPr>
          <p:cNvPr id="8" name="Arrow: Down 7">
            <a:extLst>
              <a:ext uri="{FF2B5EF4-FFF2-40B4-BE49-F238E27FC236}">
                <a16:creationId xmlns:a16="http://schemas.microsoft.com/office/drawing/2014/main" id="{07323D82-DBA2-45F5-B4EF-C73FEF01EC05}"/>
              </a:ext>
            </a:extLst>
          </p:cNvPr>
          <p:cNvSpPr/>
          <p:nvPr/>
        </p:nvSpPr>
        <p:spPr>
          <a:xfrm>
            <a:off x="737704" y="3555999"/>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F80DE7-BB08-48C6-86C5-5E4C7D5AFFBE}"/>
              </a:ext>
            </a:extLst>
          </p:cNvPr>
          <p:cNvSpPr/>
          <p:nvPr/>
        </p:nvSpPr>
        <p:spPr>
          <a:xfrm>
            <a:off x="187985" y="4920478"/>
            <a:ext cx="157308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Updated on Branch B1 in GITHUB</a:t>
            </a:r>
            <a:endParaRPr lang="en-GB" sz="1600" b="1" dirty="0">
              <a:solidFill>
                <a:schemeClr val="tx1"/>
              </a:solidFill>
            </a:endParaRPr>
          </a:p>
        </p:txBody>
      </p:sp>
      <p:sp>
        <p:nvSpPr>
          <p:cNvPr id="11" name="Arrow: Down 10">
            <a:extLst>
              <a:ext uri="{FF2B5EF4-FFF2-40B4-BE49-F238E27FC236}">
                <a16:creationId xmlns:a16="http://schemas.microsoft.com/office/drawing/2014/main" id="{A8665CB8-223F-419B-A8BD-495E3A09DE2C}"/>
              </a:ext>
            </a:extLst>
          </p:cNvPr>
          <p:cNvSpPr/>
          <p:nvPr/>
        </p:nvSpPr>
        <p:spPr>
          <a:xfrm rot="16200000">
            <a:off x="3084690" y="6164591"/>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552A39-3B7B-4FD9-9E02-C333B31A89E2}"/>
              </a:ext>
            </a:extLst>
          </p:cNvPr>
          <p:cNvSpPr/>
          <p:nvPr/>
        </p:nvSpPr>
        <p:spPr>
          <a:xfrm>
            <a:off x="1575293" y="5892061"/>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Trigger the Build Job1</a:t>
            </a:r>
            <a:endParaRPr lang="en-GB" sz="1600" b="1" dirty="0">
              <a:solidFill>
                <a:schemeClr val="tx1"/>
              </a:solidFill>
            </a:endParaRPr>
          </a:p>
        </p:txBody>
      </p:sp>
      <p:sp>
        <p:nvSpPr>
          <p:cNvPr id="14" name="Arrow: Down 13">
            <a:extLst>
              <a:ext uri="{FF2B5EF4-FFF2-40B4-BE49-F238E27FC236}">
                <a16:creationId xmlns:a16="http://schemas.microsoft.com/office/drawing/2014/main" id="{540F93ED-CA05-4B50-9FF9-F7D5A9D6C457}"/>
              </a:ext>
            </a:extLst>
          </p:cNvPr>
          <p:cNvSpPr/>
          <p:nvPr/>
        </p:nvSpPr>
        <p:spPr>
          <a:xfrm>
            <a:off x="737703" y="4599483"/>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Up 14">
            <a:extLst>
              <a:ext uri="{FF2B5EF4-FFF2-40B4-BE49-F238E27FC236}">
                <a16:creationId xmlns:a16="http://schemas.microsoft.com/office/drawing/2014/main" id="{1C97156B-F613-447D-8327-1489E3C8AAAC}"/>
              </a:ext>
            </a:extLst>
          </p:cNvPr>
          <p:cNvSpPr/>
          <p:nvPr/>
        </p:nvSpPr>
        <p:spPr>
          <a:xfrm rot="5400000">
            <a:off x="764945" y="5730826"/>
            <a:ext cx="810348" cy="810347"/>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DFC0B87-2794-43F5-8CB1-F8F44EBAFBA7}"/>
              </a:ext>
            </a:extLst>
          </p:cNvPr>
          <p:cNvSpPr/>
          <p:nvPr/>
        </p:nvSpPr>
        <p:spPr>
          <a:xfrm>
            <a:off x="9000186" y="5443563"/>
            <a:ext cx="1810638" cy="110434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Maven Job executed on Slave, Compiling Testing &amp; Package </a:t>
            </a:r>
            <a:endParaRPr lang="en-GB" sz="1600" b="1" dirty="0">
              <a:solidFill>
                <a:schemeClr val="tx1"/>
              </a:solidFill>
            </a:endParaRPr>
          </a:p>
        </p:txBody>
      </p:sp>
      <p:sp>
        <p:nvSpPr>
          <p:cNvPr id="17" name="TextBox 16">
            <a:extLst>
              <a:ext uri="{FF2B5EF4-FFF2-40B4-BE49-F238E27FC236}">
                <a16:creationId xmlns:a16="http://schemas.microsoft.com/office/drawing/2014/main" id="{FEECA1F4-DBCE-4169-A792-90B424903CFD}"/>
              </a:ext>
            </a:extLst>
          </p:cNvPr>
          <p:cNvSpPr txBox="1"/>
          <p:nvPr/>
        </p:nvSpPr>
        <p:spPr>
          <a:xfrm>
            <a:off x="1170119" y="2113489"/>
            <a:ext cx="1772345" cy="369332"/>
          </a:xfrm>
          <a:prstGeom prst="rect">
            <a:avLst/>
          </a:prstGeom>
          <a:noFill/>
        </p:spPr>
        <p:txBody>
          <a:bodyPr wrap="none" rtlCol="0">
            <a:spAutoFit/>
          </a:bodyPr>
          <a:lstStyle/>
          <a:p>
            <a:r>
              <a:rPr lang="en-GB" dirty="0"/>
              <a:t>By Scrum Master</a:t>
            </a:r>
          </a:p>
        </p:txBody>
      </p:sp>
      <p:sp>
        <p:nvSpPr>
          <p:cNvPr id="18" name="Rectangle 17">
            <a:extLst>
              <a:ext uri="{FF2B5EF4-FFF2-40B4-BE49-F238E27FC236}">
                <a16:creationId xmlns:a16="http://schemas.microsoft.com/office/drawing/2014/main" id="{BE4D466A-A3C0-459D-8E99-6826FAE27F4B}"/>
              </a:ext>
            </a:extLst>
          </p:cNvPr>
          <p:cNvSpPr/>
          <p:nvPr/>
        </p:nvSpPr>
        <p:spPr>
          <a:xfrm>
            <a:off x="3474033" y="4912381"/>
            <a:ext cx="1573082" cy="179002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Ansible sets up GIT, JDK1.8, MAVEN, Docker, Docker Compose</a:t>
            </a:r>
          </a:p>
          <a:p>
            <a:pPr algn="ctr"/>
            <a:r>
              <a:rPr lang="en-GB" sz="1600" b="1" dirty="0"/>
              <a:t> on the Slave</a:t>
            </a:r>
            <a:endParaRPr lang="en-GB" sz="1600" b="1" dirty="0">
              <a:solidFill>
                <a:schemeClr val="tx1"/>
              </a:solidFill>
            </a:endParaRPr>
          </a:p>
        </p:txBody>
      </p:sp>
      <p:sp>
        <p:nvSpPr>
          <p:cNvPr id="19" name="Arrow: Down 18">
            <a:extLst>
              <a:ext uri="{FF2B5EF4-FFF2-40B4-BE49-F238E27FC236}">
                <a16:creationId xmlns:a16="http://schemas.microsoft.com/office/drawing/2014/main" id="{9A8B8CD0-770C-4D5B-AC4A-D2F9A916C780}"/>
              </a:ext>
            </a:extLst>
          </p:cNvPr>
          <p:cNvSpPr/>
          <p:nvPr/>
        </p:nvSpPr>
        <p:spPr>
          <a:xfrm rot="16200000">
            <a:off x="8552188" y="5720863"/>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BE2503A-097B-4CCA-BCCF-B0064AB5A21C}"/>
              </a:ext>
            </a:extLst>
          </p:cNvPr>
          <p:cNvSpPr/>
          <p:nvPr/>
        </p:nvSpPr>
        <p:spPr>
          <a:xfrm>
            <a:off x="6971375" y="5549899"/>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Trigger the Build Job2</a:t>
            </a:r>
            <a:endParaRPr lang="en-GB" sz="1600" b="1" dirty="0">
              <a:solidFill>
                <a:schemeClr val="tx1"/>
              </a:solidFill>
            </a:endParaRPr>
          </a:p>
        </p:txBody>
      </p:sp>
      <p:sp>
        <p:nvSpPr>
          <p:cNvPr id="21" name="Arrow: Left-Right-Up 20">
            <a:extLst>
              <a:ext uri="{FF2B5EF4-FFF2-40B4-BE49-F238E27FC236}">
                <a16:creationId xmlns:a16="http://schemas.microsoft.com/office/drawing/2014/main" id="{4D9C8C35-064F-4EB1-AC81-8B0D64F640E9}"/>
              </a:ext>
            </a:extLst>
          </p:cNvPr>
          <p:cNvSpPr/>
          <p:nvPr/>
        </p:nvSpPr>
        <p:spPr>
          <a:xfrm>
            <a:off x="5059875" y="5158359"/>
            <a:ext cx="189874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4C950535-7780-4212-A030-11465B0BAD0C}"/>
              </a:ext>
            </a:extLst>
          </p:cNvPr>
          <p:cNvSpPr txBox="1"/>
          <p:nvPr/>
        </p:nvSpPr>
        <p:spPr>
          <a:xfrm>
            <a:off x="6030004" y="6033887"/>
            <a:ext cx="1048749" cy="646331"/>
          </a:xfrm>
          <a:prstGeom prst="rect">
            <a:avLst/>
          </a:prstGeom>
          <a:noFill/>
        </p:spPr>
        <p:txBody>
          <a:bodyPr wrap="none" rtlCol="0">
            <a:spAutoFit/>
          </a:bodyPr>
          <a:lstStyle/>
          <a:p>
            <a:r>
              <a:rPr lang="en-GB" dirty="0"/>
              <a:t>If Stage1 </a:t>
            </a:r>
          </a:p>
          <a:p>
            <a:r>
              <a:rPr lang="en-GB" dirty="0" err="1"/>
              <a:t>Sucess</a:t>
            </a:r>
            <a:endParaRPr lang="en-GB" dirty="0"/>
          </a:p>
        </p:txBody>
      </p:sp>
      <p:sp>
        <p:nvSpPr>
          <p:cNvPr id="24" name="TextBox 23">
            <a:extLst>
              <a:ext uri="{FF2B5EF4-FFF2-40B4-BE49-F238E27FC236}">
                <a16:creationId xmlns:a16="http://schemas.microsoft.com/office/drawing/2014/main" id="{6D336B10-7C1C-4CD9-BD89-6697166FA580}"/>
              </a:ext>
            </a:extLst>
          </p:cNvPr>
          <p:cNvSpPr txBox="1"/>
          <p:nvPr/>
        </p:nvSpPr>
        <p:spPr>
          <a:xfrm>
            <a:off x="5432826" y="4597312"/>
            <a:ext cx="1048749" cy="646331"/>
          </a:xfrm>
          <a:prstGeom prst="rect">
            <a:avLst/>
          </a:prstGeom>
          <a:noFill/>
        </p:spPr>
        <p:txBody>
          <a:bodyPr wrap="none" rtlCol="0">
            <a:spAutoFit/>
          </a:bodyPr>
          <a:lstStyle/>
          <a:p>
            <a:r>
              <a:rPr lang="en-GB" dirty="0"/>
              <a:t>If Stage1 </a:t>
            </a:r>
          </a:p>
          <a:p>
            <a:r>
              <a:rPr lang="en-GB" dirty="0"/>
              <a:t>Failed</a:t>
            </a:r>
          </a:p>
        </p:txBody>
      </p:sp>
      <p:sp>
        <p:nvSpPr>
          <p:cNvPr id="25" name="Arrow: Left-Up 24">
            <a:extLst>
              <a:ext uri="{FF2B5EF4-FFF2-40B4-BE49-F238E27FC236}">
                <a16:creationId xmlns:a16="http://schemas.microsoft.com/office/drawing/2014/main" id="{46B33447-010B-4716-B72A-187311B5255B}"/>
              </a:ext>
            </a:extLst>
          </p:cNvPr>
          <p:cNvSpPr/>
          <p:nvPr/>
        </p:nvSpPr>
        <p:spPr>
          <a:xfrm>
            <a:off x="10810824" y="4920479"/>
            <a:ext cx="850598" cy="125785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F19BE83-91C7-4980-B3F2-F01E7624B7B2}"/>
              </a:ext>
            </a:extLst>
          </p:cNvPr>
          <p:cNvSpPr/>
          <p:nvPr/>
        </p:nvSpPr>
        <p:spPr>
          <a:xfrm>
            <a:off x="10447621" y="4102034"/>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27" name="Arrow: Left-Up 26">
            <a:extLst>
              <a:ext uri="{FF2B5EF4-FFF2-40B4-BE49-F238E27FC236}">
                <a16:creationId xmlns:a16="http://schemas.microsoft.com/office/drawing/2014/main" id="{7DC0EB9A-B369-4DE0-9F7A-399B0C1B1228}"/>
              </a:ext>
            </a:extLst>
          </p:cNvPr>
          <p:cNvSpPr/>
          <p:nvPr/>
        </p:nvSpPr>
        <p:spPr>
          <a:xfrm rot="16200000">
            <a:off x="10466461" y="2863020"/>
            <a:ext cx="1220174" cy="125785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5FF621A-48F7-4D53-9A55-096BA14373DE}"/>
              </a:ext>
            </a:extLst>
          </p:cNvPr>
          <p:cNvSpPr/>
          <p:nvPr/>
        </p:nvSpPr>
        <p:spPr>
          <a:xfrm>
            <a:off x="8636983" y="2625805"/>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Docker image with the new code and push to hub.docker.com </a:t>
            </a:r>
            <a:endParaRPr lang="en-GB" sz="1600" b="1" dirty="0">
              <a:solidFill>
                <a:schemeClr val="tx1"/>
              </a:solidFill>
            </a:endParaRPr>
          </a:p>
        </p:txBody>
      </p:sp>
      <p:sp>
        <p:nvSpPr>
          <p:cNvPr id="29" name="Arrow: Down 28">
            <a:extLst>
              <a:ext uri="{FF2B5EF4-FFF2-40B4-BE49-F238E27FC236}">
                <a16:creationId xmlns:a16="http://schemas.microsoft.com/office/drawing/2014/main" id="{DBA3509A-7E3D-4193-9E6A-6F4BB32F3823}"/>
              </a:ext>
            </a:extLst>
          </p:cNvPr>
          <p:cNvSpPr/>
          <p:nvPr/>
        </p:nvSpPr>
        <p:spPr>
          <a:xfrm rot="5400000">
            <a:off x="8201745" y="3057935"/>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A596A627-5C03-4E62-A272-A88385A2DEDE}"/>
              </a:ext>
            </a:extLst>
          </p:cNvPr>
          <p:cNvSpPr/>
          <p:nvPr/>
        </p:nvSpPr>
        <p:spPr>
          <a:xfrm>
            <a:off x="6633692" y="2555712"/>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Deploy Container on Staged Env by Jenkins Job4</a:t>
            </a:r>
            <a:endParaRPr lang="en-GB" sz="1600" b="1" dirty="0">
              <a:solidFill>
                <a:schemeClr val="tx1"/>
              </a:solidFill>
            </a:endParaRPr>
          </a:p>
        </p:txBody>
      </p:sp>
      <p:sp>
        <p:nvSpPr>
          <p:cNvPr id="31" name="Arrow: Left-Right-Up 30">
            <a:extLst>
              <a:ext uri="{FF2B5EF4-FFF2-40B4-BE49-F238E27FC236}">
                <a16:creationId xmlns:a16="http://schemas.microsoft.com/office/drawing/2014/main" id="{BADC08C2-1843-49CF-A914-BCD46CF77BCF}"/>
              </a:ext>
            </a:extLst>
          </p:cNvPr>
          <p:cNvSpPr/>
          <p:nvPr/>
        </p:nvSpPr>
        <p:spPr>
          <a:xfrm>
            <a:off x="4734952" y="2479077"/>
            <a:ext cx="189874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1DD228C4-5BFC-4684-AA58-09A631A0FBE2}"/>
              </a:ext>
            </a:extLst>
          </p:cNvPr>
          <p:cNvSpPr txBox="1"/>
          <p:nvPr/>
        </p:nvSpPr>
        <p:spPr>
          <a:xfrm>
            <a:off x="5201083" y="1332181"/>
            <a:ext cx="853119" cy="646331"/>
          </a:xfrm>
          <a:prstGeom prst="rect">
            <a:avLst/>
          </a:prstGeom>
          <a:noFill/>
        </p:spPr>
        <p:txBody>
          <a:bodyPr wrap="none" rtlCol="0">
            <a:spAutoFit/>
          </a:bodyPr>
          <a:lstStyle/>
          <a:p>
            <a:r>
              <a:rPr lang="en-GB"/>
              <a:t>If Job4 </a:t>
            </a:r>
            <a:endParaRPr lang="en-GB" dirty="0"/>
          </a:p>
          <a:p>
            <a:r>
              <a:rPr lang="en-GB" dirty="0" err="1"/>
              <a:t>Sucess</a:t>
            </a:r>
            <a:endParaRPr lang="en-GB" dirty="0"/>
          </a:p>
        </p:txBody>
      </p:sp>
      <p:sp>
        <p:nvSpPr>
          <p:cNvPr id="33" name="TextBox 32">
            <a:extLst>
              <a:ext uri="{FF2B5EF4-FFF2-40B4-BE49-F238E27FC236}">
                <a16:creationId xmlns:a16="http://schemas.microsoft.com/office/drawing/2014/main" id="{4C5BE9B5-0582-4A8B-9B62-842551DEFE00}"/>
              </a:ext>
            </a:extLst>
          </p:cNvPr>
          <p:cNvSpPr txBox="1"/>
          <p:nvPr/>
        </p:nvSpPr>
        <p:spPr>
          <a:xfrm>
            <a:off x="4838822" y="3429000"/>
            <a:ext cx="853119" cy="646331"/>
          </a:xfrm>
          <a:prstGeom prst="rect">
            <a:avLst/>
          </a:prstGeom>
          <a:noFill/>
        </p:spPr>
        <p:txBody>
          <a:bodyPr wrap="none" rtlCol="0">
            <a:spAutoFit/>
          </a:bodyPr>
          <a:lstStyle/>
          <a:p>
            <a:r>
              <a:rPr lang="en-GB" dirty="0"/>
              <a:t>If Job1 </a:t>
            </a:r>
          </a:p>
          <a:p>
            <a:r>
              <a:rPr lang="en-GB" dirty="0"/>
              <a:t>Failed</a:t>
            </a:r>
          </a:p>
        </p:txBody>
      </p:sp>
      <p:sp>
        <p:nvSpPr>
          <p:cNvPr id="34" name="Rectangle 33">
            <a:extLst>
              <a:ext uri="{FF2B5EF4-FFF2-40B4-BE49-F238E27FC236}">
                <a16:creationId xmlns:a16="http://schemas.microsoft.com/office/drawing/2014/main" id="{49D53BE2-B6C9-4FE6-A8FA-BDA2E0693216}"/>
              </a:ext>
            </a:extLst>
          </p:cNvPr>
          <p:cNvSpPr/>
          <p:nvPr/>
        </p:nvSpPr>
        <p:spPr>
          <a:xfrm>
            <a:off x="3034450" y="2777558"/>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Jira Ticket and Assign to Developer</a:t>
            </a:r>
            <a:endParaRPr lang="en-GB" sz="1600" b="1" dirty="0">
              <a:solidFill>
                <a:schemeClr val="tx1"/>
              </a:solidFill>
            </a:endParaRPr>
          </a:p>
        </p:txBody>
      </p:sp>
      <p:sp>
        <p:nvSpPr>
          <p:cNvPr id="35" name="Arrow: Down 34">
            <a:extLst>
              <a:ext uri="{FF2B5EF4-FFF2-40B4-BE49-F238E27FC236}">
                <a16:creationId xmlns:a16="http://schemas.microsoft.com/office/drawing/2014/main" id="{18F8FCA2-BA54-45B2-BAA0-077CA3FA9F97}"/>
              </a:ext>
            </a:extLst>
          </p:cNvPr>
          <p:cNvSpPr/>
          <p:nvPr/>
        </p:nvSpPr>
        <p:spPr>
          <a:xfrm rot="4053924">
            <a:off x="2211919" y="3236094"/>
            <a:ext cx="440267" cy="126451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Left-Up 35">
            <a:extLst>
              <a:ext uri="{FF2B5EF4-FFF2-40B4-BE49-F238E27FC236}">
                <a16:creationId xmlns:a16="http://schemas.microsoft.com/office/drawing/2014/main" id="{7E4392CE-C6A2-4D0F-9987-8DD088FD1423}"/>
              </a:ext>
            </a:extLst>
          </p:cNvPr>
          <p:cNvSpPr/>
          <p:nvPr/>
        </p:nvSpPr>
        <p:spPr>
          <a:xfrm rot="16200000">
            <a:off x="4899701" y="1538088"/>
            <a:ext cx="602765" cy="125610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0A590ECA-FBB3-4AB4-8779-D1EF45BE6BCC}"/>
              </a:ext>
            </a:extLst>
          </p:cNvPr>
          <p:cNvSpPr/>
          <p:nvPr/>
        </p:nvSpPr>
        <p:spPr>
          <a:xfrm>
            <a:off x="3035396" y="1363785"/>
            <a:ext cx="1573082" cy="110373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Job5 to Push the code to Master from Branch </a:t>
            </a:r>
            <a:endParaRPr lang="en-GB" sz="1600" b="1" dirty="0">
              <a:solidFill>
                <a:schemeClr val="tx1"/>
              </a:solidFill>
            </a:endParaRPr>
          </a:p>
        </p:txBody>
      </p:sp>
      <p:sp>
        <p:nvSpPr>
          <p:cNvPr id="39" name="Arrow: Down 38">
            <a:extLst>
              <a:ext uri="{FF2B5EF4-FFF2-40B4-BE49-F238E27FC236}">
                <a16:creationId xmlns:a16="http://schemas.microsoft.com/office/drawing/2014/main" id="{5BFDEA52-8E00-498C-8C99-AF6532F50A1C}"/>
              </a:ext>
            </a:extLst>
          </p:cNvPr>
          <p:cNvSpPr/>
          <p:nvPr/>
        </p:nvSpPr>
        <p:spPr>
          <a:xfrm rot="5400000">
            <a:off x="2212469" y="1202377"/>
            <a:ext cx="440267" cy="117619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50DB5429-E3E1-48C6-ABF3-BB05E3B32458}"/>
              </a:ext>
            </a:extLst>
          </p:cNvPr>
          <p:cNvSpPr/>
          <p:nvPr/>
        </p:nvSpPr>
        <p:spPr>
          <a:xfrm>
            <a:off x="2140502" y="5439498"/>
            <a:ext cx="824328" cy="369332"/>
          </a:xfrm>
          <a:prstGeom prst="rect">
            <a:avLst/>
          </a:prstGeom>
        </p:spPr>
        <p:txBody>
          <a:bodyPr wrap="none">
            <a:spAutoFit/>
          </a:bodyPr>
          <a:lstStyle/>
          <a:p>
            <a:r>
              <a:rPr lang="en-GB" b="1" dirty="0"/>
              <a:t>Stage1</a:t>
            </a:r>
            <a:endParaRPr lang="en-GB" dirty="0"/>
          </a:p>
        </p:txBody>
      </p:sp>
      <p:sp>
        <p:nvSpPr>
          <p:cNvPr id="3" name="Rectangle 2">
            <a:extLst>
              <a:ext uri="{FF2B5EF4-FFF2-40B4-BE49-F238E27FC236}">
                <a16:creationId xmlns:a16="http://schemas.microsoft.com/office/drawing/2014/main" id="{8CE7760D-99FE-47C3-9EE8-A7B4C2761559}"/>
              </a:ext>
            </a:extLst>
          </p:cNvPr>
          <p:cNvSpPr/>
          <p:nvPr/>
        </p:nvSpPr>
        <p:spPr>
          <a:xfrm>
            <a:off x="3975435" y="4555317"/>
            <a:ext cx="824328" cy="369332"/>
          </a:xfrm>
          <a:prstGeom prst="rect">
            <a:avLst/>
          </a:prstGeom>
        </p:spPr>
        <p:txBody>
          <a:bodyPr wrap="none">
            <a:spAutoFit/>
          </a:bodyPr>
          <a:lstStyle/>
          <a:p>
            <a:r>
              <a:rPr lang="en-GB" b="1" dirty="0"/>
              <a:t>Stage1</a:t>
            </a:r>
            <a:endParaRPr lang="en-GB" dirty="0"/>
          </a:p>
        </p:txBody>
      </p:sp>
      <p:sp>
        <p:nvSpPr>
          <p:cNvPr id="9" name="Rectangle 8">
            <a:extLst>
              <a:ext uri="{FF2B5EF4-FFF2-40B4-BE49-F238E27FC236}">
                <a16:creationId xmlns:a16="http://schemas.microsoft.com/office/drawing/2014/main" id="{6BFDE096-4B29-4A95-B9DF-ABCE530C78D7}"/>
              </a:ext>
            </a:extLst>
          </p:cNvPr>
          <p:cNvSpPr/>
          <p:nvPr/>
        </p:nvSpPr>
        <p:spPr>
          <a:xfrm>
            <a:off x="7524096" y="5087168"/>
            <a:ext cx="824328" cy="369332"/>
          </a:xfrm>
          <a:prstGeom prst="rect">
            <a:avLst/>
          </a:prstGeom>
        </p:spPr>
        <p:txBody>
          <a:bodyPr wrap="none">
            <a:spAutoFit/>
          </a:bodyPr>
          <a:lstStyle/>
          <a:p>
            <a:r>
              <a:rPr lang="en-GB" b="1" dirty="0"/>
              <a:t>Stage2</a:t>
            </a:r>
            <a:endParaRPr lang="en-GB" dirty="0"/>
          </a:p>
        </p:txBody>
      </p:sp>
      <p:sp>
        <p:nvSpPr>
          <p:cNvPr id="13" name="Rectangle 12">
            <a:extLst>
              <a:ext uri="{FF2B5EF4-FFF2-40B4-BE49-F238E27FC236}">
                <a16:creationId xmlns:a16="http://schemas.microsoft.com/office/drawing/2014/main" id="{AB06DDA0-E427-4535-BAC5-0010E5CAF0D8}"/>
              </a:ext>
            </a:extLst>
          </p:cNvPr>
          <p:cNvSpPr/>
          <p:nvPr/>
        </p:nvSpPr>
        <p:spPr>
          <a:xfrm>
            <a:off x="9565667" y="5087168"/>
            <a:ext cx="824328" cy="369332"/>
          </a:xfrm>
          <a:prstGeom prst="rect">
            <a:avLst/>
          </a:prstGeom>
        </p:spPr>
        <p:txBody>
          <a:bodyPr wrap="none">
            <a:spAutoFit/>
          </a:bodyPr>
          <a:lstStyle/>
          <a:p>
            <a:r>
              <a:rPr lang="en-GB" b="1" dirty="0"/>
              <a:t>Stage2</a:t>
            </a:r>
            <a:endParaRPr lang="en-GB" dirty="0"/>
          </a:p>
        </p:txBody>
      </p:sp>
      <p:sp>
        <p:nvSpPr>
          <p:cNvPr id="22" name="Rectangle 21">
            <a:extLst>
              <a:ext uri="{FF2B5EF4-FFF2-40B4-BE49-F238E27FC236}">
                <a16:creationId xmlns:a16="http://schemas.microsoft.com/office/drawing/2014/main" id="{7DF4A3D8-F692-403B-B612-7F458A5A8CC9}"/>
              </a:ext>
            </a:extLst>
          </p:cNvPr>
          <p:cNvSpPr/>
          <p:nvPr/>
        </p:nvSpPr>
        <p:spPr>
          <a:xfrm>
            <a:off x="9696855" y="4293366"/>
            <a:ext cx="824328" cy="369332"/>
          </a:xfrm>
          <a:prstGeom prst="rect">
            <a:avLst/>
          </a:prstGeom>
        </p:spPr>
        <p:txBody>
          <a:bodyPr wrap="none">
            <a:spAutoFit/>
          </a:bodyPr>
          <a:lstStyle/>
          <a:p>
            <a:r>
              <a:rPr lang="en-GB" b="1" dirty="0"/>
              <a:t>Stage3</a:t>
            </a:r>
            <a:endParaRPr lang="en-GB" dirty="0"/>
          </a:p>
        </p:txBody>
      </p:sp>
      <p:sp>
        <p:nvSpPr>
          <p:cNvPr id="37" name="Rectangle 36">
            <a:extLst>
              <a:ext uri="{FF2B5EF4-FFF2-40B4-BE49-F238E27FC236}">
                <a16:creationId xmlns:a16="http://schemas.microsoft.com/office/drawing/2014/main" id="{EBD389C9-14D6-4D20-81F5-409CDA1FD821}"/>
              </a:ext>
            </a:extLst>
          </p:cNvPr>
          <p:cNvSpPr/>
          <p:nvPr/>
        </p:nvSpPr>
        <p:spPr>
          <a:xfrm>
            <a:off x="9389286" y="3842795"/>
            <a:ext cx="824328" cy="369332"/>
          </a:xfrm>
          <a:prstGeom prst="rect">
            <a:avLst/>
          </a:prstGeom>
        </p:spPr>
        <p:txBody>
          <a:bodyPr wrap="none">
            <a:spAutoFit/>
          </a:bodyPr>
          <a:lstStyle/>
          <a:p>
            <a:r>
              <a:rPr lang="en-GB" b="1" dirty="0"/>
              <a:t>Stage4</a:t>
            </a:r>
            <a:endParaRPr lang="en-GB" dirty="0"/>
          </a:p>
        </p:txBody>
      </p:sp>
      <p:sp>
        <p:nvSpPr>
          <p:cNvPr id="40" name="Rectangle 39">
            <a:extLst>
              <a:ext uri="{FF2B5EF4-FFF2-40B4-BE49-F238E27FC236}">
                <a16:creationId xmlns:a16="http://schemas.microsoft.com/office/drawing/2014/main" id="{7DA71EAE-5095-46AD-93FD-7F3D1EAE8D40}"/>
              </a:ext>
            </a:extLst>
          </p:cNvPr>
          <p:cNvSpPr/>
          <p:nvPr/>
        </p:nvSpPr>
        <p:spPr>
          <a:xfrm>
            <a:off x="7189833" y="3752165"/>
            <a:ext cx="824328" cy="369332"/>
          </a:xfrm>
          <a:prstGeom prst="rect">
            <a:avLst/>
          </a:prstGeom>
        </p:spPr>
        <p:txBody>
          <a:bodyPr wrap="none">
            <a:spAutoFit/>
          </a:bodyPr>
          <a:lstStyle/>
          <a:p>
            <a:r>
              <a:rPr lang="en-GB" b="1" dirty="0"/>
              <a:t>Stage5</a:t>
            </a:r>
            <a:endParaRPr lang="en-GB" dirty="0"/>
          </a:p>
        </p:txBody>
      </p:sp>
      <p:sp>
        <p:nvSpPr>
          <p:cNvPr id="41" name="Rectangle 40">
            <a:extLst>
              <a:ext uri="{FF2B5EF4-FFF2-40B4-BE49-F238E27FC236}">
                <a16:creationId xmlns:a16="http://schemas.microsoft.com/office/drawing/2014/main" id="{0FE4CD0C-06CD-40BE-BE48-1FD551E52014}"/>
              </a:ext>
            </a:extLst>
          </p:cNvPr>
          <p:cNvSpPr/>
          <p:nvPr/>
        </p:nvSpPr>
        <p:spPr>
          <a:xfrm>
            <a:off x="3486122" y="962849"/>
            <a:ext cx="824328" cy="369332"/>
          </a:xfrm>
          <a:prstGeom prst="rect">
            <a:avLst/>
          </a:prstGeom>
        </p:spPr>
        <p:txBody>
          <a:bodyPr wrap="none">
            <a:spAutoFit/>
          </a:bodyPr>
          <a:lstStyle/>
          <a:p>
            <a:r>
              <a:rPr lang="en-GB" b="1" dirty="0"/>
              <a:t>Stage6</a:t>
            </a:r>
            <a:endParaRPr lang="en-GB" dirty="0"/>
          </a:p>
        </p:txBody>
      </p:sp>
      <p:sp>
        <p:nvSpPr>
          <p:cNvPr id="42" name="Title 1">
            <a:extLst>
              <a:ext uri="{FF2B5EF4-FFF2-40B4-BE49-F238E27FC236}">
                <a16:creationId xmlns:a16="http://schemas.microsoft.com/office/drawing/2014/main" id="{6267D3ED-826E-41D8-BA55-7E575398B841}"/>
              </a:ext>
            </a:extLst>
          </p:cNvPr>
          <p:cNvSpPr>
            <a:spLocks noGrp="1"/>
          </p:cNvSpPr>
          <p:nvPr>
            <p:ph type="title"/>
          </p:nvPr>
        </p:nvSpPr>
        <p:spPr>
          <a:xfrm>
            <a:off x="838200" y="228946"/>
            <a:ext cx="10515600" cy="838835"/>
          </a:xfrm>
        </p:spPr>
        <p:txBody>
          <a:bodyPr/>
          <a:lstStyle/>
          <a:p>
            <a:r>
              <a:rPr lang="en-US" b="1" dirty="0"/>
              <a:t>Stage Flow in Jenkins complete App Level</a:t>
            </a:r>
            <a:endParaRPr lang="en-GB" b="1" dirty="0"/>
          </a:p>
        </p:txBody>
      </p:sp>
    </p:spTree>
    <p:extLst>
      <p:ext uri="{BB962C8B-B14F-4D97-AF65-F5344CB8AC3E}">
        <p14:creationId xmlns:p14="http://schemas.microsoft.com/office/powerpoint/2010/main" val="112995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500"/>
                                        <p:tgtEl>
                                          <p:spTgt spid="2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fade">
                                      <p:cBhvr>
                                        <p:cTn id="116" dur="500"/>
                                        <p:tgtEl>
                                          <p:spTgt spid="3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500"/>
                                        <p:tgtEl>
                                          <p:spTgt spid="3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500"/>
                                        <p:tgtEl>
                                          <p:spTgt spid="3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fade">
                                      <p:cBhvr>
                                        <p:cTn id="135" dur="500"/>
                                        <p:tgtEl>
                                          <p:spTgt spid="3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fade">
                                      <p:cBhvr>
                                        <p:cTn id="138" dur="500"/>
                                        <p:tgtEl>
                                          <p:spTgt spid="3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500"/>
                                        <p:tgtEl>
                                          <p:spTgt spid="3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fade">
                                      <p:cBhvr>
                                        <p:cTn id="1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4" grpId="0" animBg="1"/>
      <p:bldP spid="15" grpId="0" animBg="1"/>
      <p:bldP spid="16" grpId="0" animBg="1"/>
      <p:bldP spid="17" grpId="0"/>
      <p:bldP spid="18" grpId="0" animBg="1"/>
      <p:bldP spid="19" grpId="0" animBg="1"/>
      <p:bldP spid="20" grpId="0" animBg="1"/>
      <p:bldP spid="21" grpId="0" animBg="1"/>
      <p:bldP spid="23" grpId="0"/>
      <p:bldP spid="24" grpId="0"/>
      <p:bldP spid="25" grpId="0" animBg="1"/>
      <p:bldP spid="26" grpId="0" animBg="1"/>
      <p:bldP spid="27" grpId="0" animBg="1"/>
      <p:bldP spid="28" grpId="0" animBg="1"/>
      <p:bldP spid="29" grpId="0" animBg="1"/>
      <p:bldP spid="30" grpId="0" animBg="1"/>
      <p:bldP spid="31" grpId="0" animBg="1"/>
      <p:bldP spid="32" grpId="0"/>
      <p:bldP spid="33" grpId="0"/>
      <p:bldP spid="34" grpId="0" animBg="1"/>
      <p:bldP spid="35" grpId="0" animBg="1"/>
      <p:bldP spid="36" grpId="0" animBg="1"/>
      <p:bldP spid="38" grpId="0" animBg="1"/>
      <p:bldP spid="39" grpId="0" animBg="1"/>
      <p:bldP spid="2" grpId="0"/>
      <p:bldP spid="3" grpId="0"/>
      <p:bldP spid="9" grpId="0"/>
      <p:bldP spid="13" grpId="0"/>
      <p:bldP spid="22" grpId="0"/>
      <p:bldP spid="37"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1EFB-9861-4FDD-A3E9-3F320703B574}"/>
              </a:ext>
            </a:extLst>
          </p:cNvPr>
          <p:cNvSpPr>
            <a:spLocks noGrp="1"/>
          </p:cNvSpPr>
          <p:nvPr>
            <p:ph type="title"/>
          </p:nvPr>
        </p:nvSpPr>
        <p:spPr>
          <a:xfrm>
            <a:off x="838200" y="365125"/>
            <a:ext cx="10515600" cy="838835"/>
          </a:xfrm>
        </p:spPr>
        <p:txBody>
          <a:bodyPr/>
          <a:lstStyle/>
          <a:p>
            <a:r>
              <a:rPr lang="en-US" b="1" dirty="0"/>
              <a:t>Diagram for this setup</a:t>
            </a:r>
            <a:endParaRPr lang="en-GB" b="1" dirty="0"/>
          </a:p>
        </p:txBody>
      </p:sp>
      <p:sp>
        <p:nvSpPr>
          <p:cNvPr id="4" name="Rectangle 3">
            <a:extLst>
              <a:ext uri="{FF2B5EF4-FFF2-40B4-BE49-F238E27FC236}">
                <a16:creationId xmlns:a16="http://schemas.microsoft.com/office/drawing/2014/main" id="{34DA29BE-31D6-42A0-8A33-31BFAFF5B293}"/>
              </a:ext>
            </a:extLst>
          </p:cNvPr>
          <p:cNvSpPr/>
          <p:nvPr/>
        </p:nvSpPr>
        <p:spPr>
          <a:xfrm>
            <a:off x="441960" y="1950720"/>
            <a:ext cx="1737360" cy="137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SampleMaven Code in   GITHUB repo1</a:t>
            </a:r>
            <a:endParaRPr lang="en-GB" sz="2000" b="1" dirty="0">
              <a:solidFill>
                <a:schemeClr val="tx1"/>
              </a:solidFill>
            </a:endParaRPr>
          </a:p>
        </p:txBody>
      </p:sp>
      <p:sp>
        <p:nvSpPr>
          <p:cNvPr id="5" name="Rectangle 4">
            <a:extLst>
              <a:ext uri="{FF2B5EF4-FFF2-40B4-BE49-F238E27FC236}">
                <a16:creationId xmlns:a16="http://schemas.microsoft.com/office/drawing/2014/main" id="{1E04808B-E011-49A9-B7BF-55805A5E105D}"/>
              </a:ext>
            </a:extLst>
          </p:cNvPr>
          <p:cNvSpPr/>
          <p:nvPr/>
        </p:nvSpPr>
        <p:spPr>
          <a:xfrm>
            <a:off x="441960" y="3794760"/>
            <a:ext cx="1737360" cy="17068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Ansible </a:t>
            </a:r>
            <a:r>
              <a:rPr lang="en-US" sz="2000" b="1" dirty="0" err="1">
                <a:solidFill>
                  <a:schemeClr val="tx1"/>
                </a:solidFill>
              </a:rPr>
              <a:t>yaml</a:t>
            </a:r>
            <a:endParaRPr lang="en-US" sz="2000" b="1" dirty="0">
              <a:solidFill>
                <a:schemeClr val="tx1"/>
              </a:solidFill>
            </a:endParaRPr>
          </a:p>
          <a:p>
            <a:pPr algn="ctr"/>
            <a:r>
              <a:rPr lang="en-US" sz="2000" b="1" dirty="0" err="1">
                <a:solidFill>
                  <a:schemeClr val="tx1"/>
                </a:solidFill>
              </a:rPr>
              <a:t>Dockerfile</a:t>
            </a:r>
            <a:endParaRPr lang="en-US" sz="2000" b="1" dirty="0">
              <a:solidFill>
                <a:schemeClr val="tx1"/>
              </a:solidFill>
            </a:endParaRPr>
          </a:p>
          <a:p>
            <a:pPr algn="ctr"/>
            <a:r>
              <a:rPr lang="en-US" sz="2000" b="1" dirty="0" err="1">
                <a:solidFill>
                  <a:schemeClr val="tx1"/>
                </a:solidFill>
              </a:rPr>
              <a:t>Jenkinsfile</a:t>
            </a:r>
            <a:endParaRPr lang="en-US" sz="2000" b="1" dirty="0">
              <a:solidFill>
                <a:schemeClr val="tx1"/>
              </a:solidFill>
            </a:endParaRPr>
          </a:p>
          <a:p>
            <a:pPr algn="ctr"/>
            <a:r>
              <a:rPr lang="en-US" sz="2000" b="1" dirty="0">
                <a:solidFill>
                  <a:schemeClr val="tx1"/>
                </a:solidFill>
              </a:rPr>
              <a:t>In another GITHUB repo2</a:t>
            </a:r>
            <a:endParaRPr lang="en-GB" sz="2000" b="1" dirty="0">
              <a:solidFill>
                <a:schemeClr val="tx1"/>
              </a:solidFill>
            </a:endParaRPr>
          </a:p>
        </p:txBody>
      </p:sp>
      <p:sp>
        <p:nvSpPr>
          <p:cNvPr id="6" name="Rectangle: Rounded Corners 5">
            <a:extLst>
              <a:ext uri="{FF2B5EF4-FFF2-40B4-BE49-F238E27FC236}">
                <a16:creationId xmlns:a16="http://schemas.microsoft.com/office/drawing/2014/main" id="{0207ED59-FDB4-4487-BBBC-DA57B24AECC7}"/>
              </a:ext>
            </a:extLst>
          </p:cNvPr>
          <p:cNvSpPr/>
          <p:nvPr/>
        </p:nvSpPr>
        <p:spPr>
          <a:xfrm>
            <a:off x="3337560" y="1950720"/>
            <a:ext cx="701040" cy="3566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Plain">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Jenkins Master</a:t>
            </a:r>
            <a:endParaRPr lang="en-GB"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673991FA-F88C-4CC1-A0FD-4F126BEA164A}"/>
              </a:ext>
            </a:extLst>
          </p:cNvPr>
          <p:cNvSpPr/>
          <p:nvPr/>
        </p:nvSpPr>
        <p:spPr>
          <a:xfrm>
            <a:off x="4632960" y="207264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Slave1</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16A2E97E-DD06-44E6-AF56-1D9723109E6C}"/>
              </a:ext>
            </a:extLst>
          </p:cNvPr>
          <p:cNvSpPr/>
          <p:nvPr/>
        </p:nvSpPr>
        <p:spPr>
          <a:xfrm>
            <a:off x="4632960" y="332232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Slave2</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AA7E1E2F-17EF-452B-B712-97D2DBDAAC8F}"/>
              </a:ext>
            </a:extLst>
          </p:cNvPr>
          <p:cNvSpPr/>
          <p:nvPr/>
        </p:nvSpPr>
        <p:spPr>
          <a:xfrm>
            <a:off x="4632960" y="464820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Slave3</a:t>
            </a:r>
            <a:endParaRPr lang="en-GB" sz="280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BFC2AB1C-F4FA-45C2-A524-F617B39C1106}"/>
              </a:ext>
            </a:extLst>
          </p:cNvPr>
          <p:cNvCxnSpPr>
            <a:stCxn id="4" idx="3"/>
          </p:cNvCxnSpPr>
          <p:nvPr/>
        </p:nvCxnSpPr>
        <p:spPr>
          <a:xfrm>
            <a:off x="2179320" y="2636520"/>
            <a:ext cx="1158240" cy="97536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4DF0C175-8952-4395-9E59-0BFB327CCF8D}"/>
              </a:ext>
            </a:extLst>
          </p:cNvPr>
          <p:cNvCxnSpPr>
            <a:stCxn id="5" idx="3"/>
            <a:endCxn id="6" idx="1"/>
          </p:cNvCxnSpPr>
          <p:nvPr/>
        </p:nvCxnSpPr>
        <p:spPr>
          <a:xfrm flipV="1">
            <a:off x="2179320" y="3733800"/>
            <a:ext cx="1158240" cy="914400"/>
          </a:xfrm>
          <a:prstGeom prst="line">
            <a:avLst/>
          </a:prstGeom>
          <a:ln w="38100">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62C6A594-4557-4CA3-81A8-073AE4E5194F}"/>
              </a:ext>
            </a:extLst>
          </p:cNvPr>
          <p:cNvCxnSpPr>
            <a:cxnSpLocks/>
            <a:endCxn id="7" idx="1"/>
          </p:cNvCxnSpPr>
          <p:nvPr/>
        </p:nvCxnSpPr>
        <p:spPr>
          <a:xfrm flipV="1">
            <a:off x="4053840" y="2552700"/>
            <a:ext cx="579120" cy="99822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985CAC-8596-45BD-B55D-8C52A7212358}"/>
              </a:ext>
            </a:extLst>
          </p:cNvPr>
          <p:cNvCxnSpPr>
            <a:cxnSpLocks/>
            <a:endCxn id="8" idx="1"/>
          </p:cNvCxnSpPr>
          <p:nvPr/>
        </p:nvCxnSpPr>
        <p:spPr>
          <a:xfrm flipV="1">
            <a:off x="4053840" y="3802380"/>
            <a:ext cx="579120" cy="5715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6E193-F43D-493F-AD86-387D07DFCF9C}"/>
              </a:ext>
            </a:extLst>
          </p:cNvPr>
          <p:cNvCxnSpPr>
            <a:cxnSpLocks/>
            <a:endCxn id="9" idx="1"/>
          </p:cNvCxnSpPr>
          <p:nvPr/>
        </p:nvCxnSpPr>
        <p:spPr>
          <a:xfrm>
            <a:off x="4015409" y="4030980"/>
            <a:ext cx="617551" cy="109728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533628-F4A8-434A-85A1-29A5D281BCC0}"/>
              </a:ext>
            </a:extLst>
          </p:cNvPr>
          <p:cNvSpPr/>
          <p:nvPr/>
        </p:nvSpPr>
        <p:spPr>
          <a:xfrm>
            <a:off x="7019679" y="2244090"/>
            <a:ext cx="2031556" cy="6172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Hub.docker.com</a:t>
            </a:r>
            <a:endParaRPr lang="en-GB" sz="2000" b="1" dirty="0">
              <a:solidFill>
                <a:schemeClr val="tx1"/>
              </a:solidFill>
            </a:endParaRPr>
          </a:p>
        </p:txBody>
      </p:sp>
      <p:cxnSp>
        <p:nvCxnSpPr>
          <p:cNvPr id="22" name="Straight Arrow Connector 21">
            <a:extLst>
              <a:ext uri="{FF2B5EF4-FFF2-40B4-BE49-F238E27FC236}">
                <a16:creationId xmlns:a16="http://schemas.microsoft.com/office/drawing/2014/main" id="{49884DB0-93E3-43C8-B066-BF786259DBBC}"/>
              </a:ext>
            </a:extLst>
          </p:cNvPr>
          <p:cNvCxnSpPr>
            <a:cxnSpLocks/>
            <a:stCxn id="7" idx="3"/>
            <a:endCxn id="21" idx="1"/>
          </p:cNvCxnSpPr>
          <p:nvPr/>
        </p:nvCxnSpPr>
        <p:spPr>
          <a:xfrm>
            <a:off x="5882640" y="2552700"/>
            <a:ext cx="1137039"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5C46725-CC99-4724-8256-CEA00207E282}"/>
              </a:ext>
            </a:extLst>
          </p:cNvPr>
          <p:cNvCxnSpPr>
            <a:cxnSpLocks/>
            <a:stCxn id="21" idx="2"/>
            <a:endCxn id="8" idx="3"/>
          </p:cNvCxnSpPr>
          <p:nvPr/>
        </p:nvCxnSpPr>
        <p:spPr>
          <a:xfrm flipH="1">
            <a:off x="5882640" y="2861310"/>
            <a:ext cx="2152817" cy="94107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B7525726-DB1F-49FE-9815-0876FC0699BA}"/>
              </a:ext>
            </a:extLst>
          </p:cNvPr>
          <p:cNvSpPr/>
          <p:nvPr/>
        </p:nvSpPr>
        <p:spPr>
          <a:xfrm>
            <a:off x="7019679" y="1361578"/>
            <a:ext cx="2031556" cy="6172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Artifactory</a:t>
            </a:r>
            <a:endParaRPr lang="en-GB" sz="2000" b="1" dirty="0">
              <a:solidFill>
                <a:schemeClr val="tx1"/>
              </a:solidFill>
            </a:endParaRPr>
          </a:p>
        </p:txBody>
      </p:sp>
      <p:cxnSp>
        <p:nvCxnSpPr>
          <p:cNvPr id="30" name="Straight Arrow Connector 29">
            <a:extLst>
              <a:ext uri="{FF2B5EF4-FFF2-40B4-BE49-F238E27FC236}">
                <a16:creationId xmlns:a16="http://schemas.microsoft.com/office/drawing/2014/main" id="{78646600-615A-4F2B-AA84-E8506B084A7D}"/>
              </a:ext>
            </a:extLst>
          </p:cNvPr>
          <p:cNvCxnSpPr>
            <a:cxnSpLocks/>
            <a:stCxn id="7" idx="3"/>
            <a:endCxn id="29" idx="1"/>
          </p:cNvCxnSpPr>
          <p:nvPr/>
        </p:nvCxnSpPr>
        <p:spPr>
          <a:xfrm flipV="1">
            <a:off x="5882640" y="1670188"/>
            <a:ext cx="1137039" cy="88251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a:extLst>
              <a:ext uri="{FF2B5EF4-FFF2-40B4-BE49-F238E27FC236}">
                <a16:creationId xmlns:a16="http://schemas.microsoft.com/office/drawing/2014/main" id="{C1C7C062-2787-4FE7-A60E-8038C4548F3E}"/>
              </a:ext>
            </a:extLst>
          </p:cNvPr>
          <p:cNvSpPr/>
          <p:nvPr/>
        </p:nvSpPr>
        <p:spPr>
          <a:xfrm>
            <a:off x="7110459" y="4261983"/>
            <a:ext cx="2031556" cy="6172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Artifactory</a:t>
            </a:r>
            <a:endParaRPr lang="en-GB" sz="2000" b="1" dirty="0">
              <a:solidFill>
                <a:schemeClr val="tx1"/>
              </a:solidFill>
            </a:endParaRPr>
          </a:p>
        </p:txBody>
      </p:sp>
      <p:cxnSp>
        <p:nvCxnSpPr>
          <p:cNvPr id="34" name="Straight Arrow Connector 33">
            <a:extLst>
              <a:ext uri="{FF2B5EF4-FFF2-40B4-BE49-F238E27FC236}">
                <a16:creationId xmlns:a16="http://schemas.microsoft.com/office/drawing/2014/main" id="{645BAFA2-646C-4181-8D29-C97B5EEE3695}"/>
              </a:ext>
            </a:extLst>
          </p:cNvPr>
          <p:cNvCxnSpPr>
            <a:cxnSpLocks/>
            <a:endCxn id="33" idx="1"/>
          </p:cNvCxnSpPr>
          <p:nvPr/>
        </p:nvCxnSpPr>
        <p:spPr>
          <a:xfrm>
            <a:off x="5908480" y="3794760"/>
            <a:ext cx="1201979" cy="775833"/>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995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5D25-BDB0-4713-8169-36F317947184}"/>
              </a:ext>
            </a:extLst>
          </p:cNvPr>
          <p:cNvSpPr>
            <a:spLocks noGrp="1"/>
          </p:cNvSpPr>
          <p:nvPr>
            <p:ph type="title"/>
          </p:nvPr>
        </p:nvSpPr>
        <p:spPr>
          <a:xfrm>
            <a:off x="838200" y="365125"/>
            <a:ext cx="10515600" cy="837599"/>
          </a:xfrm>
        </p:spPr>
        <p:txBody>
          <a:bodyPr/>
          <a:lstStyle/>
          <a:p>
            <a:r>
              <a:rPr lang="en-IN" b="1" dirty="0"/>
              <a:t>Setups to approach </a:t>
            </a:r>
          </a:p>
        </p:txBody>
      </p:sp>
      <p:sp>
        <p:nvSpPr>
          <p:cNvPr id="3" name="Content Placeholder 2">
            <a:extLst>
              <a:ext uri="{FF2B5EF4-FFF2-40B4-BE49-F238E27FC236}">
                <a16:creationId xmlns:a16="http://schemas.microsoft.com/office/drawing/2014/main" id="{30CD4DF3-15FC-4CAC-BA88-BCBF46E25A46}"/>
              </a:ext>
            </a:extLst>
          </p:cNvPr>
          <p:cNvSpPr>
            <a:spLocks noGrp="1"/>
          </p:cNvSpPr>
          <p:nvPr>
            <p:ph idx="1"/>
          </p:nvPr>
        </p:nvSpPr>
        <p:spPr>
          <a:xfrm>
            <a:off x="838200" y="1318054"/>
            <a:ext cx="10515600" cy="4858909"/>
          </a:xfrm>
        </p:spPr>
        <p:txBody>
          <a:bodyPr>
            <a:normAutofit fontScale="92500"/>
          </a:bodyPr>
          <a:lstStyle/>
          <a:p>
            <a:r>
              <a:rPr lang="en-IN" dirty="0"/>
              <a:t>Jenkins to have “Node1” which is the self node using “</a:t>
            </a:r>
            <a:r>
              <a:rPr lang="en-IN" dirty="0" err="1"/>
              <a:t>azureuser</a:t>
            </a:r>
            <a:r>
              <a:rPr lang="en-IN" dirty="0"/>
              <a:t>” username , so that we can run all the commands if required using “</a:t>
            </a:r>
            <a:r>
              <a:rPr lang="en-IN" dirty="0" err="1"/>
              <a:t>sudo</a:t>
            </a:r>
            <a:r>
              <a:rPr lang="en-IN" dirty="0"/>
              <a:t>”</a:t>
            </a:r>
          </a:p>
          <a:p>
            <a:pPr lvl="0"/>
            <a:r>
              <a:rPr lang="en-US" dirty="0"/>
              <a:t>Terraform script to create </a:t>
            </a:r>
          </a:p>
          <a:p>
            <a:pPr lvl="1"/>
            <a:r>
              <a:rPr lang="en-US" dirty="0" err="1"/>
              <a:t>Vnet</a:t>
            </a:r>
            <a:r>
              <a:rPr lang="en-US" dirty="0"/>
              <a:t> – 10.10.0.0/16 – On the existing “RG”</a:t>
            </a:r>
          </a:p>
          <a:p>
            <a:pPr lvl="1"/>
            <a:r>
              <a:rPr lang="en-US" dirty="0"/>
              <a:t>Subnets – 5 – 100 </a:t>
            </a:r>
            <a:r>
              <a:rPr lang="en-US" dirty="0" err="1"/>
              <a:t>ip’s</a:t>
            </a:r>
            <a:r>
              <a:rPr lang="en-US" dirty="0"/>
              <a:t> per network </a:t>
            </a:r>
          </a:p>
          <a:p>
            <a:pPr lvl="1"/>
            <a:r>
              <a:rPr lang="en-US" dirty="0"/>
              <a:t>VM – ubuntu -- On the existing “RG” and attached to the above </a:t>
            </a:r>
            <a:r>
              <a:rPr lang="en-US" dirty="0" err="1"/>
              <a:t>Vnet</a:t>
            </a:r>
            <a:r>
              <a:rPr lang="en-US" dirty="0"/>
              <a:t> and subnet01.</a:t>
            </a:r>
          </a:p>
          <a:p>
            <a:pPr lvl="1"/>
            <a:endParaRPr lang="en-US" dirty="0"/>
          </a:p>
          <a:p>
            <a:pPr lvl="1"/>
            <a:endParaRPr lang="en-US" dirty="0"/>
          </a:p>
          <a:p>
            <a:pPr lvl="0"/>
            <a:r>
              <a:rPr lang="en-US" dirty="0"/>
              <a:t>Jenkins pipeline to apply the terraform script and destroy it.</a:t>
            </a:r>
            <a:endParaRPr lang="en-IN" dirty="0"/>
          </a:p>
          <a:p>
            <a:pPr lvl="0"/>
            <a:r>
              <a:rPr lang="en-US" dirty="0"/>
              <a:t>Execute the script to store the public IP of </a:t>
            </a:r>
            <a:r>
              <a:rPr lang="en-US"/>
              <a:t>the VM </a:t>
            </a:r>
            <a:r>
              <a:rPr lang="en-US" dirty="0"/>
              <a:t>in the Linux variable.</a:t>
            </a:r>
            <a:endParaRPr lang="en-IN" dirty="0"/>
          </a:p>
          <a:p>
            <a:endParaRPr lang="en-IN" dirty="0"/>
          </a:p>
        </p:txBody>
      </p:sp>
    </p:spTree>
    <p:extLst>
      <p:ext uri="{BB962C8B-B14F-4D97-AF65-F5344CB8AC3E}">
        <p14:creationId xmlns:p14="http://schemas.microsoft.com/office/powerpoint/2010/main" val="381926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3400</TotalTime>
  <Words>642</Words>
  <Application>Microsoft Office PowerPoint</Application>
  <PresentationFormat>Widescreen</PresentationFormat>
  <Paragraphs>104</Paragraphs>
  <Slides>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AZ-Jenkins-Docker-Terraform-Ansible Lab Scenario</vt:lpstr>
      <vt:lpstr>Use Cases</vt:lpstr>
      <vt:lpstr>Use Case</vt:lpstr>
      <vt:lpstr>Use Case</vt:lpstr>
      <vt:lpstr>Stage Flow in Jenkins</vt:lpstr>
      <vt:lpstr>Stage Flow in Jenkins complete App Level</vt:lpstr>
      <vt:lpstr>Diagram for this setup</vt:lpstr>
      <vt:lpstr>Setups to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Jenkins-Docker-GITHUB-Ansible Lab Scenario</dc:title>
  <dc:creator>Vishwa</dc:creator>
  <cp:lastModifiedBy>Vishwa M S</cp:lastModifiedBy>
  <cp:revision>53</cp:revision>
  <dcterms:created xsi:type="dcterms:W3CDTF">2019-08-27T08:34:51Z</dcterms:created>
  <dcterms:modified xsi:type="dcterms:W3CDTF">2024-11-21T04:01:08Z</dcterms:modified>
</cp:coreProperties>
</file>