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0" r:id="rId4"/>
    <p:sldId id="258" r:id="rId5"/>
    <p:sldId id="261" r:id="rId6"/>
    <p:sldId id="270" r:id="rId7"/>
    <p:sldId id="266" r:id="rId8"/>
    <p:sldId id="267" r:id="rId9"/>
    <p:sldId id="268" r:id="rId10"/>
    <p:sldId id="269" r:id="rId11"/>
    <p:sldId id="27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25" autoAdjust="0"/>
    <p:restoredTop sz="94660"/>
  </p:normalViewPr>
  <p:slideViewPr>
    <p:cSldViewPr snapToGrid="0">
      <p:cViewPr>
        <p:scale>
          <a:sx n="142" d="100"/>
          <a:sy n="142" d="100"/>
        </p:scale>
        <p:origin x="-512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>
          <a:xfrm>
            <a:off x="101600" y="6533478"/>
            <a:ext cx="2844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3221A-0008-49CE-89D9-8A86DA715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877"/>
            <a:ext cx="6772189" cy="1296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693" y="81213"/>
            <a:ext cx="3216613" cy="8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1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rgbClr val="174782"/>
                </a:solidFill>
                <a:latin typeface="Calibri" panose="020F0502020204030204" pitchFamily="34" charset="0"/>
              </a:defRPr>
            </a:lvl1pPr>
            <a:lvl2pPr>
              <a:defRPr sz="1800" baseline="0">
                <a:latin typeface="Calibri" panose="020F0502020204030204" pitchFamily="34" charset="0"/>
              </a:defRPr>
            </a:lvl2pPr>
            <a:lvl3pPr>
              <a:defRPr sz="1600" baseline="0">
                <a:latin typeface="Calibri" panose="020F0502020204030204" pitchFamily="34" charset="0"/>
              </a:defRPr>
            </a:lvl3pPr>
            <a:lvl4pPr>
              <a:defRPr sz="1400" baseline="0">
                <a:latin typeface="Calibri" panose="020F0502020204030204" pitchFamily="34" charset="0"/>
              </a:defRPr>
            </a:lvl4pPr>
            <a:lvl5pPr>
              <a:defRPr sz="14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64F98-A3F4-4225-9B73-C923C3F85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42" y="0"/>
            <a:ext cx="10032057" cy="835378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chemeClr val="bg1"/>
                </a:solidFill>
                <a:latin typeface="Arial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3705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 Regular" charset="0"/>
              </a:defRPr>
            </a:lvl1pPr>
            <a:lvl2pPr>
              <a:defRPr sz="1800" b="0" i="0">
                <a:latin typeface="Arial Regular" charset="0"/>
              </a:defRPr>
            </a:lvl2pPr>
            <a:lvl3pPr>
              <a:defRPr sz="1600" b="0" i="0">
                <a:latin typeface="Arial Regular" charset="0"/>
              </a:defRPr>
            </a:lvl3pPr>
            <a:lvl4pPr>
              <a:defRPr sz="1400" b="0" i="0">
                <a:latin typeface="Arial Regular" charset="0"/>
              </a:defRPr>
            </a:lvl4pPr>
            <a:lvl5pPr>
              <a:defRPr sz="1400" b="0" i="0">
                <a:latin typeface="Arial Regular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45C7-AFA8-4622-8BFA-D400F3569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254E7-20DF-4EEC-B4C6-77997BC29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0" y="46038"/>
            <a:ext cx="10972800" cy="71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6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09600" y="6553200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r>
              <a:rPr lang="en-US" dirty="0"/>
              <a:t>May 2019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962400" y="6553200"/>
            <a:ext cx="5181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Georgi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A687B29D-AAB7-4F84-A803-086484AB6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B05D-0D15-4892-BA3F-78278F56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009" y="2004419"/>
            <a:ext cx="7218381" cy="2233709"/>
          </a:xfrm>
        </p:spPr>
        <p:txBody>
          <a:bodyPr/>
          <a:lstStyle/>
          <a:p>
            <a:r>
              <a:rPr lang="en-US" sz="6000" dirty="0">
                <a:latin typeface="+mj-lt"/>
              </a:rPr>
              <a:t>Cloud CPRS </a:t>
            </a:r>
            <a:br>
              <a:rPr lang="en-US" dirty="0">
                <a:latin typeface="+mj-lt"/>
              </a:rPr>
            </a:br>
            <a:r>
              <a:rPr lang="en-US" sz="2800" dirty="0">
                <a:latin typeface="+mj-lt"/>
              </a:rPr>
              <a:t>improving efficiency, user satisfaction, and veteran access to care via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cloud streaming of CPRS 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8219-4422-49FF-911C-05CE50A93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546" y="4853581"/>
            <a:ext cx="8534400" cy="1470025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Kathleen Kendle, MD FACP</a:t>
            </a:r>
          </a:p>
          <a:p>
            <a:r>
              <a:rPr lang="en-US" sz="2400" dirty="0">
                <a:latin typeface="+mj-lt"/>
              </a:rPr>
              <a:t>Clinical Informaticist</a:t>
            </a:r>
          </a:p>
          <a:p>
            <a:r>
              <a:rPr lang="en-US" sz="2400" dirty="0">
                <a:latin typeface="+mj-lt"/>
              </a:rPr>
              <a:t>Valley Coastal Bend VAMC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9A81-2526-4695-9831-14C0520D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3221A-0008-49CE-89D9-8A86DA71527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B1272-86DF-4720-BA1E-22B90CE64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30"/>
          <a:stretch/>
        </p:blipFill>
        <p:spPr>
          <a:xfrm>
            <a:off x="1517472" y="1181332"/>
            <a:ext cx="8465789" cy="4761444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2CD49C3-8D1D-41AD-8C13-1222F129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EB9FB1D-0E5A-446E-80D9-200E8EB0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61210-956D-47B4-9C3B-D642260E8BFA}"/>
              </a:ext>
            </a:extLst>
          </p:cNvPr>
          <p:cNvSpPr txBox="1"/>
          <p:nvPr/>
        </p:nvSpPr>
        <p:spPr>
          <a:xfrm>
            <a:off x="1269401" y="170193"/>
            <a:ext cx="105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CPRS:  Survey on speed</a:t>
            </a:r>
          </a:p>
        </p:txBody>
      </p:sp>
    </p:spTree>
    <p:extLst>
      <p:ext uri="{BB962C8B-B14F-4D97-AF65-F5344CB8AC3E}">
        <p14:creationId xmlns:p14="http://schemas.microsoft.com/office/powerpoint/2010/main" val="342809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D5A4BDD-F99E-4D07-9A95-2474BEC5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13" y="0"/>
            <a:ext cx="10401404" cy="835378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Cloud CPRS: 10X speed improvement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587F7E-D8F0-4B97-B762-AC1DCC96A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308" y="1232076"/>
            <a:ext cx="6468032" cy="456168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EEC9-86DF-44A4-95F0-B75436C9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3048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8EF01-DD1A-424D-85CA-7061FC65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53200"/>
            <a:ext cx="2844800" cy="3048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B864F98-A3F4-4225-9B73-C923C3F85F37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B4FCB-B706-42CC-8969-27825AA8E502}"/>
              </a:ext>
            </a:extLst>
          </p:cNvPr>
          <p:cNvSpPr txBox="1"/>
          <p:nvPr/>
        </p:nvSpPr>
        <p:spPr>
          <a:xfrm>
            <a:off x="5733058" y="4449560"/>
            <a:ext cx="742277" cy="52322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aur" panose="02030504050205020304" pitchFamily="18" charset="0"/>
              </a:rPr>
              <a:t>2.0</a:t>
            </a:r>
            <a:r>
              <a:rPr lang="en-US" sz="2400" b="1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  <a:endParaRPr lang="en-US" sz="2400" dirty="0">
              <a:latin typeface="Centaur" panose="020305040502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35098-CD5E-4E14-88E1-322522E481B4}"/>
              </a:ext>
            </a:extLst>
          </p:cNvPr>
          <p:cNvSpPr/>
          <p:nvPr/>
        </p:nvSpPr>
        <p:spPr>
          <a:xfrm>
            <a:off x="5238204" y="4526704"/>
            <a:ext cx="1118795" cy="328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622FF-9523-4B47-B77B-6E8869764426}"/>
              </a:ext>
            </a:extLst>
          </p:cNvPr>
          <p:cNvSpPr txBox="1"/>
          <p:nvPr/>
        </p:nvSpPr>
        <p:spPr>
          <a:xfrm>
            <a:off x="8862927" y="2222207"/>
            <a:ext cx="2594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Average note loading time is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 seconds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0919A-161F-4746-9297-35DC54D24259}"/>
              </a:ext>
            </a:extLst>
          </p:cNvPr>
          <p:cNvSpPr txBox="1"/>
          <p:nvPr/>
        </p:nvSpPr>
        <p:spPr>
          <a:xfrm>
            <a:off x="8819619" y="4214097"/>
            <a:ext cx="2594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10X speed improvement!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CCED3-90CF-4171-8C13-4ABA2C36E892}"/>
              </a:ext>
            </a:extLst>
          </p:cNvPr>
          <p:cNvSpPr txBox="1"/>
          <p:nvPr/>
        </p:nvSpPr>
        <p:spPr>
          <a:xfrm>
            <a:off x="1817420" y="1131191"/>
            <a:ext cx="67259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CPRS note loading time</a:t>
            </a:r>
          </a:p>
        </p:txBody>
      </p:sp>
    </p:spTree>
    <p:extLst>
      <p:ext uri="{BB962C8B-B14F-4D97-AF65-F5344CB8AC3E}">
        <p14:creationId xmlns:p14="http://schemas.microsoft.com/office/powerpoint/2010/main" val="352248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BBD2D-405C-486D-9EF0-3E61A2D3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FA3F3-0309-4FC8-B91C-1FD58526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254E7-20DF-4EEC-B4C6-77997BC292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5D8A18F-7C09-4EE1-9157-327283D01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198258"/>
              </p:ext>
            </p:extLst>
          </p:nvPr>
        </p:nvGraphicFramePr>
        <p:xfrm>
          <a:off x="383356" y="2696820"/>
          <a:ext cx="11425287" cy="233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58313" imgH="1971822" progId="Excel.Sheet.12">
                  <p:embed/>
                </p:oleObj>
              </mc:Choice>
              <mc:Fallback>
                <p:oleObj name="Worksheet" r:id="rId2" imgW="9658313" imgH="19718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3356" y="2696820"/>
                        <a:ext cx="11425287" cy="233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120DA5-0808-48AF-9725-DFA2D6107658}"/>
              </a:ext>
            </a:extLst>
          </p:cNvPr>
          <p:cNvSpPr txBox="1"/>
          <p:nvPr/>
        </p:nvSpPr>
        <p:spPr>
          <a:xfrm>
            <a:off x="2032000" y="1342778"/>
            <a:ext cx="7672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Cloud Streaming CPRS improves efficiency, lowers costs, and improves veteran access to care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C40DE0-4BD8-49D4-8AAB-1F90C862A8DF}"/>
              </a:ext>
            </a:extLst>
          </p:cNvPr>
          <p:cNvSpPr txBox="1">
            <a:spLocks/>
          </p:cNvSpPr>
          <p:nvPr/>
        </p:nvSpPr>
        <p:spPr>
          <a:xfrm>
            <a:off x="1180996" y="148697"/>
            <a:ext cx="10401404" cy="516367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ヒラギノ角ゴ Pro W3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ヒラギノ角ゴ Pro W3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ヒラギノ角ゴ Pro W3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ヒラギノ角ゴ Pro W3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Cloud Streaming CPRS:   10X speed improvement</a:t>
            </a:r>
          </a:p>
        </p:txBody>
      </p:sp>
    </p:spTree>
    <p:extLst>
      <p:ext uri="{BB962C8B-B14F-4D97-AF65-F5344CB8AC3E}">
        <p14:creationId xmlns:p14="http://schemas.microsoft.com/office/powerpoint/2010/main" val="8046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8744DFBA-A609-471F-A4E1-58A1503F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5B051B12-7833-41A6-8B4F-25CF58B8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CB1B80-7B91-4904-94F6-CEE673293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1" y="953215"/>
            <a:ext cx="9563193" cy="538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3FD6-140F-4253-ABE9-AA202770B4DB}"/>
              </a:ext>
            </a:extLst>
          </p:cNvPr>
          <p:cNvSpPr txBox="1"/>
          <p:nvPr/>
        </p:nvSpPr>
        <p:spPr>
          <a:xfrm>
            <a:off x="1452282" y="159435"/>
            <a:ext cx="854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Cloud CPRS: 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43C3F-1F4C-4AF7-9239-2360FA341D05}"/>
              </a:ext>
            </a:extLst>
          </p:cNvPr>
          <p:cNvSpPr/>
          <p:nvPr/>
        </p:nvSpPr>
        <p:spPr>
          <a:xfrm>
            <a:off x="593463" y="953215"/>
            <a:ext cx="9208546" cy="940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16D6-BFE3-4CEB-97BD-0510EFF3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37" y="1555825"/>
            <a:ext cx="9885083" cy="3746350"/>
          </a:xfrm>
        </p:spPr>
        <p:txBody>
          <a:bodyPr/>
          <a:lstStyle/>
          <a:p>
            <a:pPr lvl="0"/>
            <a:r>
              <a:rPr lang="en-US" sz="3200" dirty="0">
                <a:latin typeface="+mj-lt"/>
              </a:rPr>
              <a:t>Valley Coastal Bend VAMC experience with Cloud CPRS</a:t>
            </a:r>
          </a:p>
          <a:p>
            <a:pPr lvl="1"/>
            <a:r>
              <a:rPr lang="en-US" sz="3200" dirty="0">
                <a:latin typeface="+mj-lt"/>
              </a:rPr>
              <a:t>Efficiency improvement</a:t>
            </a:r>
          </a:p>
          <a:p>
            <a:pPr lvl="1"/>
            <a:r>
              <a:rPr lang="en-US" sz="3200" dirty="0">
                <a:latin typeface="+mj-lt"/>
              </a:rPr>
              <a:t>Improved access to veteran care</a:t>
            </a:r>
          </a:p>
          <a:p>
            <a:pPr lvl="1"/>
            <a:r>
              <a:rPr lang="en-US" sz="3200" dirty="0">
                <a:latin typeface="+mj-lt"/>
              </a:rPr>
              <a:t>Cost reduction</a:t>
            </a:r>
          </a:p>
          <a:p>
            <a:pPr lvl="0"/>
            <a:r>
              <a:rPr lang="en-US" sz="3200" dirty="0">
                <a:latin typeface="+mj-lt"/>
              </a:rPr>
              <a:t>Improvement on Clinicians and Patient experience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3842-0E2D-47D0-ADBC-8CA75619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8D0A-FB6D-461C-B3D2-73216875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64F98-A3F4-4225-9B73-C923C3F85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EA17C-AD55-436A-870E-512E86B10BB7}"/>
              </a:ext>
            </a:extLst>
          </p:cNvPr>
          <p:cNvSpPr txBox="1"/>
          <p:nvPr/>
        </p:nvSpPr>
        <p:spPr>
          <a:xfrm>
            <a:off x="1269402" y="148677"/>
            <a:ext cx="854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Cloud CPRS:  Texas VAMC experience</a:t>
            </a:r>
          </a:p>
        </p:txBody>
      </p:sp>
    </p:spTree>
    <p:extLst>
      <p:ext uri="{BB962C8B-B14F-4D97-AF65-F5344CB8AC3E}">
        <p14:creationId xmlns:p14="http://schemas.microsoft.com/office/powerpoint/2010/main" val="157651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F8A0E1-03B1-4179-96F6-20D741AB4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2" y="1473053"/>
            <a:ext cx="9641909" cy="3446981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6B78027-8935-424C-983C-3499D2D1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CCE311F-1DB4-40DF-8C17-AD392099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53200"/>
            <a:ext cx="28448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B864F98-A3F4-4225-9B73-C923C3F85F37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FFB62-15E8-4F3F-89DF-84E8DF4907FB}"/>
              </a:ext>
            </a:extLst>
          </p:cNvPr>
          <p:cNvSpPr txBox="1"/>
          <p:nvPr/>
        </p:nvSpPr>
        <p:spPr>
          <a:xfrm>
            <a:off x="1237128" y="202466"/>
            <a:ext cx="105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Clinical Decision Support (CDS)</a:t>
            </a:r>
          </a:p>
        </p:txBody>
      </p:sp>
    </p:spTree>
    <p:extLst>
      <p:ext uri="{BB962C8B-B14F-4D97-AF65-F5344CB8AC3E}">
        <p14:creationId xmlns:p14="http://schemas.microsoft.com/office/powerpoint/2010/main" val="378738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55B4B1-9837-4BF5-ABDC-B5C8662D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34" y="1365580"/>
            <a:ext cx="7160561" cy="4582758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0746607-B0A9-455E-B1F7-38524C48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96BC519-3D2E-47FB-9786-68D1FA06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3ECDCFE-DA4D-442F-BAB0-3375F61BBCB9}"/>
              </a:ext>
            </a:extLst>
          </p:cNvPr>
          <p:cNvSpPr/>
          <p:nvPr/>
        </p:nvSpPr>
        <p:spPr>
          <a:xfrm flipH="1">
            <a:off x="7767308" y="2630239"/>
            <a:ext cx="743430" cy="31466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05393-228E-4A5B-A9F8-6E83FF335198}"/>
              </a:ext>
            </a:extLst>
          </p:cNvPr>
          <p:cNvSpPr txBox="1"/>
          <p:nvPr/>
        </p:nvSpPr>
        <p:spPr>
          <a:xfrm>
            <a:off x="8434536" y="2493302"/>
            <a:ext cx="25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Rule #1: </a:t>
            </a:r>
            <a:r>
              <a:rPr lang="en-US" sz="2800" b="1" i="1" dirty="0">
                <a:solidFill>
                  <a:schemeClr val="accent2"/>
                </a:solidFill>
              </a:rPr>
              <a:t>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408A4-34ED-485B-AEF1-0D1EC85C77D9}"/>
              </a:ext>
            </a:extLst>
          </p:cNvPr>
          <p:cNvSpPr txBox="1"/>
          <p:nvPr/>
        </p:nvSpPr>
        <p:spPr>
          <a:xfrm>
            <a:off x="1237128" y="202466"/>
            <a:ext cx="105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Clinical Decision Support (CDS)</a:t>
            </a:r>
          </a:p>
        </p:txBody>
      </p:sp>
    </p:spTree>
    <p:extLst>
      <p:ext uri="{BB962C8B-B14F-4D97-AF65-F5344CB8AC3E}">
        <p14:creationId xmlns:p14="http://schemas.microsoft.com/office/powerpoint/2010/main" val="173253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9589-0323-4B67-A5A5-0BBB70B8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99" y="1148484"/>
            <a:ext cx="5648385" cy="4909344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7717CBE-CF56-4804-8683-E110F7DD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680F134-4D4D-4FA6-A3C0-BE8AED4E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D5A6D-D8E4-40BA-8591-ECA54E8BDAB3}"/>
              </a:ext>
            </a:extLst>
          </p:cNvPr>
          <p:cNvSpPr txBox="1"/>
          <p:nvPr/>
        </p:nvSpPr>
        <p:spPr>
          <a:xfrm>
            <a:off x="8763545" y="2568413"/>
            <a:ext cx="2249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Average note loading time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27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CB4F5-F912-4221-9847-A2CEC20130FA}"/>
              </a:ext>
            </a:extLst>
          </p:cNvPr>
          <p:cNvSpPr txBox="1"/>
          <p:nvPr/>
        </p:nvSpPr>
        <p:spPr>
          <a:xfrm>
            <a:off x="3470867" y="1171338"/>
            <a:ext cx="368504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CPRS note loading time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07A49D0-5334-4A8C-AAFC-5D5491EC15FA}"/>
              </a:ext>
            </a:extLst>
          </p:cNvPr>
          <p:cNvSpPr/>
          <p:nvPr/>
        </p:nvSpPr>
        <p:spPr>
          <a:xfrm flipH="1">
            <a:off x="8137584" y="3114337"/>
            <a:ext cx="582963" cy="31466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CA2FC-4275-4B51-8D33-D02DF449DEC7}"/>
              </a:ext>
            </a:extLst>
          </p:cNvPr>
          <p:cNvSpPr txBox="1"/>
          <p:nvPr/>
        </p:nvSpPr>
        <p:spPr>
          <a:xfrm>
            <a:off x="1269401" y="170193"/>
            <a:ext cx="105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CPRS: VA’s main clinical decision support tool</a:t>
            </a:r>
          </a:p>
        </p:txBody>
      </p:sp>
    </p:spTree>
    <p:extLst>
      <p:ext uri="{BB962C8B-B14F-4D97-AF65-F5344CB8AC3E}">
        <p14:creationId xmlns:p14="http://schemas.microsoft.com/office/powerpoint/2010/main" val="62566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3BA86-8317-43E9-BB30-92FC06F2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93" y="1465494"/>
            <a:ext cx="6627471" cy="3661678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2D66EF0-F679-4924-85B7-4E7D1C7D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16ECD0B1-8820-4D2F-A797-6AA007F8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F5827-4A63-472D-AB87-B819F132B3FF}"/>
              </a:ext>
            </a:extLst>
          </p:cNvPr>
          <p:cNvSpPr txBox="1"/>
          <p:nvPr/>
        </p:nvSpPr>
        <p:spPr>
          <a:xfrm>
            <a:off x="1269401" y="170193"/>
            <a:ext cx="105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CPRS:  Survey on speed</a:t>
            </a:r>
          </a:p>
        </p:txBody>
      </p:sp>
    </p:spTree>
    <p:extLst>
      <p:ext uri="{BB962C8B-B14F-4D97-AF65-F5344CB8AC3E}">
        <p14:creationId xmlns:p14="http://schemas.microsoft.com/office/powerpoint/2010/main" val="400741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EE039-B245-4F3A-B91A-BAFDE7107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30"/>
          <a:stretch/>
        </p:blipFill>
        <p:spPr>
          <a:xfrm>
            <a:off x="2180715" y="1481688"/>
            <a:ext cx="7264499" cy="4085798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0EED1623-6C4F-4913-A504-0395F036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FD956DC-9B45-45E4-B205-279C466E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F36A3-236C-4F53-A639-9DED3E35442E}"/>
              </a:ext>
            </a:extLst>
          </p:cNvPr>
          <p:cNvSpPr txBox="1"/>
          <p:nvPr/>
        </p:nvSpPr>
        <p:spPr>
          <a:xfrm>
            <a:off x="1269401" y="170193"/>
            <a:ext cx="105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CPRS:  Survey on speed</a:t>
            </a:r>
          </a:p>
        </p:txBody>
      </p:sp>
    </p:spTree>
    <p:extLst>
      <p:ext uri="{BB962C8B-B14F-4D97-AF65-F5344CB8AC3E}">
        <p14:creationId xmlns:p14="http://schemas.microsoft.com/office/powerpoint/2010/main" val="131978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D19B4F-81A3-4316-A3BB-2E32D5D8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446"/>
          <a:stretch/>
        </p:blipFill>
        <p:spPr>
          <a:xfrm>
            <a:off x="2059783" y="1503189"/>
            <a:ext cx="7138005" cy="4014653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80AC3CD-1FE8-4353-AA29-FD2638C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May 2019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FF322C0-3563-49BC-B64D-719550E1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F33254E7-20DF-4EEC-B4C6-77997BC2924C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55885-D077-4274-8C77-E3DF0ACE7C38}"/>
              </a:ext>
            </a:extLst>
          </p:cNvPr>
          <p:cNvSpPr txBox="1"/>
          <p:nvPr/>
        </p:nvSpPr>
        <p:spPr>
          <a:xfrm>
            <a:off x="1269401" y="170193"/>
            <a:ext cx="105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CPRS:  Survey on speed</a:t>
            </a:r>
          </a:p>
        </p:txBody>
      </p:sp>
    </p:spTree>
    <p:extLst>
      <p:ext uri="{BB962C8B-B14F-4D97-AF65-F5344CB8AC3E}">
        <p14:creationId xmlns:p14="http://schemas.microsoft.com/office/powerpoint/2010/main" val="7421644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 VA" id="{79D77A83-56A9-4111-81C5-5B66FF0F92CB}" vid="{C31FCA1F-0509-4B4F-ADC3-43F8A82B6E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199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Regular</vt:lpstr>
      <vt:lpstr>Calibri</vt:lpstr>
      <vt:lpstr>Centaur</vt:lpstr>
      <vt:lpstr>Georgia</vt:lpstr>
      <vt:lpstr>Theme VA</vt:lpstr>
      <vt:lpstr>Worksheet</vt:lpstr>
      <vt:lpstr>Cloud CPRS  improving efficiency, user satisfaction, and veteran access to care via  cloud streaming of CPRS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CPRS: 10X speed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CPRS</dc:title>
  <dc:creator>Kendle, Kathleen E.G.</dc:creator>
  <cp:lastModifiedBy>Rafael Richards</cp:lastModifiedBy>
  <cp:revision>26</cp:revision>
  <dcterms:created xsi:type="dcterms:W3CDTF">2020-06-24T21:34:33Z</dcterms:created>
  <dcterms:modified xsi:type="dcterms:W3CDTF">2025-01-14T00:50:14Z</dcterms:modified>
</cp:coreProperties>
</file>