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31E_D145EBD3.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9"/>
  </p:notesMasterIdLst>
  <p:sldIdLst>
    <p:sldId id="778" r:id="rId5"/>
    <p:sldId id="770" r:id="rId6"/>
    <p:sldId id="771" r:id="rId7"/>
    <p:sldId id="775" r:id="rId8"/>
    <p:sldId id="799" r:id="rId9"/>
    <p:sldId id="788" r:id="rId10"/>
    <p:sldId id="267" r:id="rId11"/>
    <p:sldId id="781" r:id="rId12"/>
    <p:sldId id="783" r:id="rId13"/>
    <p:sldId id="784" r:id="rId14"/>
    <p:sldId id="785" r:id="rId15"/>
    <p:sldId id="782" r:id="rId16"/>
    <p:sldId id="764" r:id="rId17"/>
    <p:sldId id="762" r:id="rId18"/>
    <p:sldId id="765" r:id="rId19"/>
    <p:sldId id="766" r:id="rId20"/>
    <p:sldId id="795" r:id="rId21"/>
    <p:sldId id="796" r:id="rId22"/>
    <p:sldId id="793" r:id="rId23"/>
    <p:sldId id="798" r:id="rId24"/>
    <p:sldId id="751" r:id="rId25"/>
    <p:sldId id="753" r:id="rId26"/>
    <p:sldId id="278" r:id="rId27"/>
    <p:sldId id="7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14A432-31A1-45AE-B9D6-5E485A5294C7}">
          <p14:sldIdLst>
            <p14:sldId id="778"/>
            <p14:sldId id="770"/>
            <p14:sldId id="771"/>
            <p14:sldId id="775"/>
            <p14:sldId id="799"/>
            <p14:sldId id="788"/>
            <p14:sldId id="267"/>
            <p14:sldId id="781"/>
            <p14:sldId id="783"/>
            <p14:sldId id="784"/>
            <p14:sldId id="785"/>
            <p14:sldId id="782"/>
            <p14:sldId id="764"/>
            <p14:sldId id="762"/>
            <p14:sldId id="765"/>
            <p14:sldId id="766"/>
            <p14:sldId id="795"/>
            <p14:sldId id="796"/>
            <p14:sldId id="793"/>
            <p14:sldId id="798"/>
            <p14:sldId id="751"/>
            <p14:sldId id="753"/>
            <p14:sldId id="278"/>
            <p14:sldId id="790"/>
          </p14:sldIdLst>
        </p14:section>
      </p14:sectionLst>
    </p:ext>
    <p:ext uri="{EFAFB233-063F-42B5-8137-9DF3F51BA10A}">
      <p15:sldGuideLst xmlns:p15="http://schemas.microsoft.com/office/powerpoint/2012/main">
        <p15:guide id="2" pos="312" userDrawn="1">
          <p15:clr>
            <a:srgbClr val="A4A3A4"/>
          </p15:clr>
        </p15:guide>
        <p15:guide id="3" pos="7440" userDrawn="1">
          <p15:clr>
            <a:srgbClr val="A4A3A4"/>
          </p15:clr>
        </p15:guide>
        <p15:guide id="4"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D8F034-0E35-F848-8877-048026015641}" name="Tepper, Alexandria [USA]" initials="TA[" userId="S::616809@bah.com::ccd67f07-375e-4b43-a6a6-fa9eeacb0753" providerId="AD"/>
  <p188:author id="{8D390A3A-EF00-0CBE-8D9D-67C4AD1BF177}" name="Lowell, Maura [USA]" initials="L[" userId="S::627917@bah.com::32c51587-e827-4f38-b440-144f07924d31" providerId="AD"/>
  <p188:author id="{E2844C46-61CF-9B76-95E4-4F6E96A33CED}" name="Ramos, Paul [USA]" initials="RP[" userId="S::604127@bah.com::514e916c-980c-4087-9897-255223e4edaf" providerId="AD"/>
  <p188:author id="{698C6B7F-583E-7169-591A-82F681B65EE0}" name="Jacobi, Morgan [USA]" initials="J[" userId="S::624421@bah.com::50e999a0-bae4-45cd-8645-a2fbc36bffd0" providerId="AD"/>
  <p188:author id="{E7B58D98-1469-59EE-F187-19AA471D8AC6}" name="Kaushik, Charanya [USA]" initials="KC[" userId="S::604731@bah.com::ddd0309e-680f-44a3-81ba-cf6c1fa4a9eb" providerId="AD"/>
  <p188:author id="{99FA55A2-A45E-217A-662D-5ABC2E8EE371}" name="Schliep, Karl [USA]" initials="S[" userId="S::628056@bah.com::03d09388-943b-4519-91ff-f2602fcae324" providerId="AD"/>
  <p188:author id="{91D7F2CA-048B-7151-8BDA-ECA0C2AEE633}" name="Parent, Alexandra [USA]" initials="PA[" userId="S::593140@bah.com::5b00f1e8-dc7e-4e35-b846-f6f54948a9c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313E"/>
    <a:srgbClr val="FAE2A3"/>
    <a:srgbClr val="FFC000"/>
    <a:srgbClr val="D6DCE5"/>
    <a:srgbClr val="DDDDDD"/>
    <a:srgbClr val="CAD8E4"/>
    <a:srgbClr val="60ACCE"/>
    <a:srgbClr val="E7E6E6"/>
    <a:srgbClr val="BA8CDC"/>
    <a:srgbClr val="567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4B077-0826-49AA-9039-A837E9DBBDF6}" v="5" dt="2023-06-01T16:09:37.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12"/>
        <p:guide pos="7440"/>
        <p:guide orient="horz" pos="216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tableStyles" Target="tableStyles.xml" Id="rId33"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notesMaster" Target="notesMasters/notesMaster1.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theme" Target="theme/theme1.xml" Id="rId32"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microsoft.com/office/2018/10/relationships/authors" Target="authors.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viewProps" Target="viewProps.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presProps" Target="presProps.xml" Id="rId30" /><Relationship Type="http://schemas.microsoft.com/office/2015/10/relationships/revisionInfo" Target="revisionInfo.xml" Id="rId35" /><Relationship Type="http://schemas.openxmlformats.org/officeDocument/2006/relationships/slide" Target="slides/slide4.xml" Id="rId8" /></Relationships>
</file>

<file path=ppt/comments/modernComment_31E_D145EBD3.xml><?xml version="1.0" encoding="utf-8"?>
<p188:cmLst xmlns:a="http://schemas.openxmlformats.org/drawingml/2006/main" xmlns:r="http://schemas.openxmlformats.org/officeDocument/2006/relationships" xmlns:p188="http://schemas.microsoft.com/office/powerpoint/2018/8/main">
  <p188:cm id="{2237AA45-8F20-4E7C-BC39-4436666A72F9}" authorId="{E2844C46-61CF-9B76-95E4-4F6E96A33CED}" status="resolved" created="2023-04-24T18:37:18.567" complete="100000">
    <pc:sldMkLst xmlns:pc="http://schemas.microsoft.com/office/powerpoint/2013/main/command">
      <pc:docMk/>
      <pc:sldMk cId="3511020499" sldId="798"/>
    </pc:sldMkLst>
    <p188:replyLst>
      <p188:reply id="{848287C1-8431-479B-A4F9-38C9B4B858AE}" authorId="{99FA55A2-A45E-217A-662D-5ABC2E8EE371}" created="2023-04-25T13:36:13.028">
        <p188:txBody>
          <a:bodyPr/>
          <a:lstStyle/>
          <a:p>
            <a:r>
              <a:rPr lang="en-US"/>
              <a:t>I think v1 is cleaner but v2 has less of an implicit order to it. 
Let's go with v1. </a:t>
            </a:r>
          </a:p>
        </p188:txBody>
      </p188:reply>
    </p188:replyLst>
    <p188:txBody>
      <a:bodyPr/>
      <a:lstStyle/>
      <a:p>
        <a:r>
          <a:rPr lang="en-US"/>
          <a:t>[@Schliep, Karl [USA]] - Can you let me know which layout you prefer v1 or v2 (next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203C7-A939-4D30-AC69-F55BA230DA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E5B653-64C3-4411-AF6D-7ADB24F71040}">
      <dgm:prSet custT="1"/>
      <dgm:spPr>
        <a:solidFill>
          <a:srgbClr val="BA8CDC"/>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Community Care Reimbursement System (CCRS)</a:t>
          </a:r>
        </a:p>
      </dgm:t>
    </dgm:pt>
    <dgm:pt modelId="{B0B2AF25-0147-4291-B5ED-BED211FCD907}" type="parTrans" cxnId="{3C12E6A4-9EAB-45B8-81F2-E35A9A916AC6}">
      <dgm:prSet/>
      <dgm:spPr/>
      <dgm:t>
        <a:bodyPr/>
        <a:lstStyle/>
        <a:p>
          <a:endParaRPr lang="en-US" sz="1000"/>
        </a:p>
      </dgm:t>
    </dgm:pt>
    <dgm:pt modelId="{58F4DEA1-0AA0-4D72-82A8-AB98FB335A29}" type="sibTrans" cxnId="{3C12E6A4-9EAB-45B8-81F2-E35A9A916AC6}">
      <dgm:prSet/>
      <dgm:spPr/>
      <dgm:t>
        <a:bodyPr/>
        <a:lstStyle/>
        <a:p>
          <a:endParaRPr lang="en-US" sz="1000"/>
        </a:p>
      </dgm:t>
    </dgm:pt>
    <dgm:pt modelId="{C2F68FBA-9393-453D-9C62-B6778625B7B7}">
      <dgm:prSet custT="1"/>
      <dgm:spPr>
        <a:ln>
          <a:solidFill>
            <a:schemeClr val="bg2">
              <a:lumMod val="90000"/>
            </a:schemeClr>
          </a:solidFill>
        </a:ln>
      </dgm:spPr>
      <dgm:t>
        <a:bodyPr/>
        <a:lstStyle/>
        <a:p>
          <a:r>
            <a:rPr lang="en-US" sz="1000" b="0" i="0"/>
            <a:t>CCRS is used to process claims for care provided via the Community Care Network contracts. The CCRS schema contains 29 tables that are updated daily, a subset of the tables in the Preview_CCRS schema. </a:t>
          </a:r>
          <a:endParaRPr lang="en-US" sz="1000"/>
        </a:p>
      </dgm:t>
    </dgm:pt>
    <dgm:pt modelId="{30C69FD7-233B-475B-A80F-75E45A74757D}" type="parTrans" cxnId="{8B235675-3964-46B1-9485-D0EDFB386155}">
      <dgm:prSet/>
      <dgm:spPr/>
      <dgm:t>
        <a:bodyPr/>
        <a:lstStyle/>
        <a:p>
          <a:endParaRPr lang="en-US" sz="1000"/>
        </a:p>
      </dgm:t>
    </dgm:pt>
    <dgm:pt modelId="{328C8BED-EEC3-47BB-A94F-D436B7A5B9CE}" type="sibTrans" cxnId="{8B235675-3964-46B1-9485-D0EDFB386155}">
      <dgm:prSet/>
      <dgm:spPr/>
      <dgm:t>
        <a:bodyPr/>
        <a:lstStyle/>
        <a:p>
          <a:endParaRPr lang="en-US" sz="1000"/>
        </a:p>
      </dgm:t>
    </dgm:pt>
    <dgm:pt modelId="{D85DF07D-E5D5-4095-86EB-CD641B4B199F}">
      <dgm:prSet custT="1"/>
      <dgm:spPr>
        <a:solidFill>
          <a:srgbClr val="BA8CDC"/>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Electronic Claims Adjudication Management System (</a:t>
          </a:r>
          <a:r>
            <a:rPr lang="en-US" sz="1100" b="1" kern="1200" err="1">
              <a:solidFill>
                <a:prstClr val="black"/>
              </a:solidFill>
              <a:latin typeface="Myriad Pro" panose="020B0403030403020204"/>
              <a:ea typeface="+mn-ea"/>
              <a:cs typeface="+mn-cs"/>
            </a:rPr>
            <a:t>eCAM</a:t>
          </a:r>
          <a:r>
            <a:rPr lang="en-US" sz="1100" b="1" kern="1200">
              <a:solidFill>
                <a:prstClr val="black"/>
              </a:solidFill>
              <a:latin typeface="Myriad Pro" panose="020B0403030403020204"/>
              <a:ea typeface="+mn-ea"/>
              <a:cs typeface="+mn-cs"/>
            </a:rPr>
            <a:t>)</a:t>
          </a:r>
        </a:p>
      </dgm:t>
    </dgm:pt>
    <dgm:pt modelId="{D1BCBCA2-B720-4628-92A6-7CA45EDF01AE}" type="parTrans" cxnId="{F23CC548-A9B9-468A-9AAB-D8D3CB717080}">
      <dgm:prSet/>
      <dgm:spPr/>
      <dgm:t>
        <a:bodyPr/>
        <a:lstStyle/>
        <a:p>
          <a:endParaRPr lang="en-US" sz="1000"/>
        </a:p>
      </dgm:t>
    </dgm:pt>
    <dgm:pt modelId="{0C9B12C2-6F2E-464E-A7F2-EB8CA002605D}" type="sibTrans" cxnId="{F23CC548-A9B9-468A-9AAB-D8D3CB717080}">
      <dgm:prSet/>
      <dgm:spPr/>
      <dgm:t>
        <a:bodyPr/>
        <a:lstStyle/>
        <a:p>
          <a:endParaRPr lang="en-US" sz="1000"/>
        </a:p>
      </dgm:t>
    </dgm:pt>
    <dgm:pt modelId="{AD9D394C-4C3B-4480-AEE3-C2DED2F02D45}">
      <dgm:prSet custT="1"/>
      <dgm:spPr>
        <a:ln>
          <a:solidFill>
            <a:schemeClr val="bg2">
              <a:lumMod val="90000"/>
            </a:schemeClr>
          </a:solidFill>
        </a:ln>
      </dgm:spPr>
      <dgm:t>
        <a:bodyPr/>
        <a:lstStyle/>
        <a:p>
          <a:r>
            <a:rPr lang="en-US" sz="1000" b="0" i="0"/>
            <a:t>Domain contains reimbursement data for VA Community Care.</a:t>
          </a:r>
          <a:r>
            <a:rPr lang="en-US" sz="1000"/>
            <a:t> </a:t>
          </a:r>
        </a:p>
      </dgm:t>
    </dgm:pt>
    <dgm:pt modelId="{76678591-B321-4A5E-A75B-708EA54C936A}" type="parTrans" cxnId="{531A14D9-E593-4EB6-A7CC-FF2FC16B1615}">
      <dgm:prSet/>
      <dgm:spPr/>
      <dgm:t>
        <a:bodyPr/>
        <a:lstStyle/>
        <a:p>
          <a:endParaRPr lang="en-US" sz="1000"/>
        </a:p>
      </dgm:t>
    </dgm:pt>
    <dgm:pt modelId="{028426FD-16EB-4E12-9A7E-9BDF0F00211C}" type="sibTrans" cxnId="{531A14D9-E593-4EB6-A7CC-FF2FC16B1615}">
      <dgm:prSet/>
      <dgm:spPr/>
      <dgm:t>
        <a:bodyPr/>
        <a:lstStyle/>
        <a:p>
          <a:endParaRPr lang="en-US" sz="1000"/>
        </a:p>
      </dgm:t>
    </dgm:pt>
    <dgm:pt modelId="{32D95254-8AF2-469D-8E98-398399D0DA60}">
      <dgm:prSet custT="1"/>
      <dgm:spPr>
        <a:solidFill>
          <a:srgbClr val="BA8CDC"/>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Community Care Referral and Authorization (CCRA)</a:t>
          </a:r>
        </a:p>
      </dgm:t>
    </dgm:pt>
    <dgm:pt modelId="{EC1703D0-62BB-45C9-A048-415AFE047149}" type="parTrans" cxnId="{5D64BBC1-69EF-4C13-BCD4-AF580D02C3AC}">
      <dgm:prSet/>
      <dgm:spPr/>
      <dgm:t>
        <a:bodyPr/>
        <a:lstStyle/>
        <a:p>
          <a:endParaRPr lang="en-US" sz="1000"/>
        </a:p>
      </dgm:t>
    </dgm:pt>
    <dgm:pt modelId="{63CDD2D0-1CC7-435F-AC3B-06E5C87506CB}" type="sibTrans" cxnId="{5D64BBC1-69EF-4C13-BCD4-AF580D02C3AC}">
      <dgm:prSet/>
      <dgm:spPr/>
      <dgm:t>
        <a:bodyPr/>
        <a:lstStyle/>
        <a:p>
          <a:endParaRPr lang="en-US" sz="1000"/>
        </a:p>
      </dgm:t>
    </dgm:pt>
    <dgm:pt modelId="{D0EDC10B-0A35-47D9-A31E-1E4DADC01F79}">
      <dgm:prSet custT="1"/>
      <dgm:spPr>
        <a:ln>
          <a:solidFill>
            <a:schemeClr val="bg2">
              <a:lumMod val="90000"/>
            </a:schemeClr>
          </a:solidFill>
        </a:ln>
      </dgm:spPr>
      <dgm:t>
        <a:bodyPr/>
        <a:lstStyle/>
        <a:p>
          <a:r>
            <a:rPr lang="en-US" sz="1000" b="0" i="0"/>
            <a:t>Contains extracts from the </a:t>
          </a:r>
          <a:r>
            <a:rPr lang="en-US" sz="1000" b="0" i="0" err="1"/>
            <a:t>HealthShare</a:t>
          </a:r>
          <a:r>
            <a:rPr lang="en-US" sz="1000" b="0" i="0"/>
            <a:t> Referral Manager (HSRM) system. The HSRM system is used to authorize and refer care to community providers.</a:t>
          </a:r>
          <a:r>
            <a:rPr lang="en-US" sz="1000"/>
            <a:t> </a:t>
          </a:r>
        </a:p>
      </dgm:t>
    </dgm:pt>
    <dgm:pt modelId="{BD2E0C35-C30E-4BCB-A1DB-FF2B03DA2CB7}" type="parTrans" cxnId="{A68E6F29-0383-42FB-BCB0-86F76ADD315F}">
      <dgm:prSet/>
      <dgm:spPr/>
      <dgm:t>
        <a:bodyPr/>
        <a:lstStyle/>
        <a:p>
          <a:endParaRPr lang="en-US" sz="1000"/>
        </a:p>
      </dgm:t>
    </dgm:pt>
    <dgm:pt modelId="{D806BC74-1613-4143-9635-F9D9F293332A}" type="sibTrans" cxnId="{A68E6F29-0383-42FB-BCB0-86F76ADD315F}">
      <dgm:prSet/>
      <dgm:spPr/>
      <dgm:t>
        <a:bodyPr/>
        <a:lstStyle/>
        <a:p>
          <a:endParaRPr lang="en-US" sz="1000"/>
        </a:p>
      </dgm:t>
    </dgm:pt>
    <dgm:pt modelId="{0C1CE322-C187-470E-97EC-BEC1116DD9B2}">
      <dgm:prSet custT="1"/>
      <dgm:spPr>
        <a:solidFill>
          <a:srgbClr val="BA8CDC"/>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Fee Basis Claims System (FBCS)</a:t>
          </a:r>
        </a:p>
      </dgm:t>
    </dgm:pt>
    <dgm:pt modelId="{03D62451-2DEE-4B6F-871A-53B9CCBE343E}" type="parTrans" cxnId="{E55A323A-A688-4126-A55C-B3F30E049AE2}">
      <dgm:prSet/>
      <dgm:spPr/>
      <dgm:t>
        <a:bodyPr/>
        <a:lstStyle/>
        <a:p>
          <a:endParaRPr lang="en-US" sz="1000"/>
        </a:p>
      </dgm:t>
    </dgm:pt>
    <dgm:pt modelId="{46B85C1C-2266-4466-B134-05D21D6CCE19}" type="sibTrans" cxnId="{E55A323A-A688-4126-A55C-B3F30E049AE2}">
      <dgm:prSet/>
      <dgm:spPr/>
      <dgm:t>
        <a:bodyPr/>
        <a:lstStyle/>
        <a:p>
          <a:endParaRPr lang="en-US" sz="1000"/>
        </a:p>
      </dgm:t>
    </dgm:pt>
    <dgm:pt modelId="{757A2DFC-0A13-4957-9DC4-564BE025CB3C}">
      <dgm:prSet custT="1"/>
      <dgm:spPr>
        <a:ln>
          <a:solidFill>
            <a:schemeClr val="bg2">
              <a:lumMod val="90000"/>
            </a:schemeClr>
          </a:solidFill>
        </a:ln>
      </dgm:spPr>
      <dgm:t>
        <a:bodyPr/>
        <a:lstStyle/>
        <a:p>
          <a:r>
            <a:rPr lang="en-US" sz="1000" b="0" i="0"/>
            <a:t>Contains authorizations, claims, and cost data for care Veterans receive at non-VA facilities and entered into the Fee Basis Claim System.</a:t>
          </a:r>
          <a:r>
            <a:rPr lang="en-US" sz="1000"/>
            <a:t> </a:t>
          </a:r>
        </a:p>
      </dgm:t>
    </dgm:pt>
    <dgm:pt modelId="{79C34701-1636-4FF8-BC5A-1FCD38355D87}" type="parTrans" cxnId="{0BAEAEF8-DAB4-4E62-9DF5-C9E550E17D1B}">
      <dgm:prSet/>
      <dgm:spPr/>
      <dgm:t>
        <a:bodyPr/>
        <a:lstStyle/>
        <a:p>
          <a:endParaRPr lang="en-US" sz="1000"/>
        </a:p>
      </dgm:t>
    </dgm:pt>
    <dgm:pt modelId="{D334764F-BB66-4B3D-B87B-4083423FB08E}" type="sibTrans" cxnId="{0BAEAEF8-DAB4-4E62-9DF5-C9E550E17D1B}">
      <dgm:prSet/>
      <dgm:spPr/>
      <dgm:t>
        <a:bodyPr/>
        <a:lstStyle/>
        <a:p>
          <a:endParaRPr lang="en-US" sz="1000"/>
        </a:p>
      </dgm:t>
    </dgm:pt>
    <dgm:pt modelId="{CA1DBA5E-A8E0-4346-8D5B-89972FF0B749}">
      <dgm:prSet custT="1"/>
      <dgm:spPr>
        <a:solidFill>
          <a:srgbClr val="BA8CDC"/>
        </a:solidFill>
      </dgm:spPr>
      <dgm:t>
        <a:bodyPr/>
        <a:lstStyle/>
        <a:p>
          <a:r>
            <a:rPr lang="en-US" sz="1100" b="1">
              <a:solidFill>
                <a:schemeClr val="tx1"/>
              </a:solidFill>
              <a:latin typeface="Myriad Pro" panose="020B0403030403020204"/>
            </a:rPr>
            <a:t>Veteran Access, Accountability and Choice Act (VACAA)</a:t>
          </a:r>
        </a:p>
      </dgm:t>
    </dgm:pt>
    <dgm:pt modelId="{CD06F7AD-2025-459E-B428-B22C461224D0}" type="parTrans" cxnId="{0E18CAA4-F6F2-47FA-AADF-17E1B4A74B8B}">
      <dgm:prSet/>
      <dgm:spPr/>
      <dgm:t>
        <a:bodyPr/>
        <a:lstStyle/>
        <a:p>
          <a:endParaRPr lang="en-US" sz="1000"/>
        </a:p>
      </dgm:t>
    </dgm:pt>
    <dgm:pt modelId="{1BEE12BA-9EE9-4AA3-B0CB-B4D8EDB9B160}" type="sibTrans" cxnId="{0E18CAA4-F6F2-47FA-AADF-17E1B4A74B8B}">
      <dgm:prSet/>
      <dgm:spPr/>
      <dgm:t>
        <a:bodyPr/>
        <a:lstStyle/>
        <a:p>
          <a:endParaRPr lang="en-US" sz="1000"/>
        </a:p>
      </dgm:t>
    </dgm:pt>
    <dgm:pt modelId="{F05C84D4-0DD0-4378-B9C9-8AB69B3B8514}">
      <dgm:prSet custT="1"/>
      <dgm:spPr>
        <a:ln>
          <a:solidFill>
            <a:schemeClr val="bg2">
              <a:lumMod val="90000"/>
            </a:schemeClr>
          </a:solidFill>
        </a:ln>
      </dgm:spPr>
      <dgm:t>
        <a:bodyPr/>
        <a:lstStyle/>
        <a:p>
          <a:r>
            <a:rPr lang="en-US" sz="1000" b="0" i="0"/>
            <a:t>Contains information about Choice authorizations found in the Office of Community Care's Choice Monthly Contractors' Reports</a:t>
          </a:r>
          <a:r>
            <a:rPr lang="en-US" sz="1000"/>
            <a:t> </a:t>
          </a:r>
        </a:p>
      </dgm:t>
    </dgm:pt>
    <dgm:pt modelId="{B666EDB2-3C5B-4772-981F-AB6285F53CF4}" type="parTrans" cxnId="{CEE374E3-F09D-455A-947E-D06BFDA92262}">
      <dgm:prSet/>
      <dgm:spPr/>
      <dgm:t>
        <a:bodyPr/>
        <a:lstStyle/>
        <a:p>
          <a:endParaRPr lang="en-US" sz="1000"/>
        </a:p>
      </dgm:t>
    </dgm:pt>
    <dgm:pt modelId="{75CE5709-D0E6-4307-B664-E241A8DA480A}" type="sibTrans" cxnId="{CEE374E3-F09D-455A-947E-D06BFDA92262}">
      <dgm:prSet/>
      <dgm:spPr/>
      <dgm:t>
        <a:bodyPr/>
        <a:lstStyle/>
        <a:p>
          <a:endParaRPr lang="en-US" sz="1000"/>
        </a:p>
      </dgm:t>
    </dgm:pt>
    <dgm:pt modelId="{1151FF42-2BDC-4C67-820C-9086294E4C64}" type="pres">
      <dgm:prSet presAssocID="{5CE203C7-A939-4D30-AC69-F55BA230DAEC}" presName="linear" presStyleCnt="0">
        <dgm:presLayoutVars>
          <dgm:dir/>
          <dgm:animLvl val="lvl"/>
          <dgm:resizeHandles val="exact"/>
        </dgm:presLayoutVars>
      </dgm:prSet>
      <dgm:spPr/>
    </dgm:pt>
    <dgm:pt modelId="{421AB6E8-B156-45AB-A616-E12FBD26C673}" type="pres">
      <dgm:prSet presAssocID="{C7E5B653-64C3-4411-AF6D-7ADB24F71040}" presName="parentLin" presStyleCnt="0"/>
      <dgm:spPr/>
    </dgm:pt>
    <dgm:pt modelId="{D4D29404-C45D-4323-B7F3-F8E6DAC5B2CA}" type="pres">
      <dgm:prSet presAssocID="{C7E5B653-64C3-4411-AF6D-7ADB24F71040}" presName="parentLeftMargin" presStyleLbl="node1" presStyleIdx="0" presStyleCnt="5"/>
      <dgm:spPr/>
    </dgm:pt>
    <dgm:pt modelId="{5EB8F546-D543-44CC-B6F2-BEAB22AF9476}" type="pres">
      <dgm:prSet presAssocID="{C7E5B653-64C3-4411-AF6D-7ADB24F71040}" presName="parentText" presStyleLbl="node1" presStyleIdx="0" presStyleCnt="5">
        <dgm:presLayoutVars>
          <dgm:chMax val="0"/>
          <dgm:bulletEnabled val="1"/>
        </dgm:presLayoutVars>
      </dgm:prSet>
      <dgm:spPr>
        <a:prstGeom prst="rect">
          <a:avLst/>
        </a:prstGeom>
      </dgm:spPr>
    </dgm:pt>
    <dgm:pt modelId="{1865465C-3BE5-4355-ABBA-CD866B31465E}" type="pres">
      <dgm:prSet presAssocID="{C7E5B653-64C3-4411-AF6D-7ADB24F71040}" presName="negativeSpace" presStyleCnt="0"/>
      <dgm:spPr/>
    </dgm:pt>
    <dgm:pt modelId="{19B0D65E-14E7-44C6-87E9-DF1A949B09C7}" type="pres">
      <dgm:prSet presAssocID="{C7E5B653-64C3-4411-AF6D-7ADB24F71040}" presName="childText" presStyleLbl="conFgAcc1" presStyleIdx="0" presStyleCnt="5" custLinFactNeighborX="62110">
        <dgm:presLayoutVars>
          <dgm:bulletEnabled val="1"/>
        </dgm:presLayoutVars>
      </dgm:prSet>
      <dgm:spPr/>
    </dgm:pt>
    <dgm:pt modelId="{E3D29A88-65F8-4253-80CC-CCCC7FFEA90E}" type="pres">
      <dgm:prSet presAssocID="{58F4DEA1-0AA0-4D72-82A8-AB98FB335A29}" presName="spaceBetweenRectangles" presStyleCnt="0"/>
      <dgm:spPr/>
    </dgm:pt>
    <dgm:pt modelId="{5DFA4E1D-F340-4B37-8C6D-548B09AAAB5E}" type="pres">
      <dgm:prSet presAssocID="{D85DF07D-E5D5-4095-86EB-CD641B4B199F}" presName="parentLin" presStyleCnt="0"/>
      <dgm:spPr/>
    </dgm:pt>
    <dgm:pt modelId="{73F94231-23D1-4987-92E0-3A3A3A84CA1F}" type="pres">
      <dgm:prSet presAssocID="{D85DF07D-E5D5-4095-86EB-CD641B4B199F}" presName="parentLeftMargin" presStyleLbl="node1" presStyleIdx="0" presStyleCnt="5"/>
      <dgm:spPr/>
    </dgm:pt>
    <dgm:pt modelId="{D6EDE923-6BFA-4F6E-8998-04D3CECCB80C}" type="pres">
      <dgm:prSet presAssocID="{D85DF07D-E5D5-4095-86EB-CD641B4B199F}" presName="parentText" presStyleLbl="node1" presStyleIdx="1" presStyleCnt="5">
        <dgm:presLayoutVars>
          <dgm:chMax val="0"/>
          <dgm:bulletEnabled val="1"/>
        </dgm:presLayoutVars>
      </dgm:prSet>
      <dgm:spPr>
        <a:prstGeom prst="rect">
          <a:avLst/>
        </a:prstGeom>
      </dgm:spPr>
    </dgm:pt>
    <dgm:pt modelId="{11EF9648-FA6C-4B62-B891-92508691D435}" type="pres">
      <dgm:prSet presAssocID="{D85DF07D-E5D5-4095-86EB-CD641B4B199F}" presName="negativeSpace" presStyleCnt="0"/>
      <dgm:spPr/>
    </dgm:pt>
    <dgm:pt modelId="{9121407A-8FE1-452D-B974-7F5C62FED849}" type="pres">
      <dgm:prSet presAssocID="{D85DF07D-E5D5-4095-86EB-CD641B4B199F}" presName="childText" presStyleLbl="conFgAcc1" presStyleIdx="1" presStyleCnt="5">
        <dgm:presLayoutVars>
          <dgm:bulletEnabled val="1"/>
        </dgm:presLayoutVars>
      </dgm:prSet>
      <dgm:spPr/>
    </dgm:pt>
    <dgm:pt modelId="{4A0CB4F7-30CB-4DF6-83B5-09823C6CBF31}" type="pres">
      <dgm:prSet presAssocID="{0C9B12C2-6F2E-464E-A7F2-EB8CA002605D}" presName="spaceBetweenRectangles" presStyleCnt="0"/>
      <dgm:spPr/>
    </dgm:pt>
    <dgm:pt modelId="{84B801C9-FC36-46EF-A40F-19AD24E4CD9B}" type="pres">
      <dgm:prSet presAssocID="{32D95254-8AF2-469D-8E98-398399D0DA60}" presName="parentLin" presStyleCnt="0"/>
      <dgm:spPr/>
    </dgm:pt>
    <dgm:pt modelId="{53378ABB-182A-475B-A2F2-AEC066D34390}" type="pres">
      <dgm:prSet presAssocID="{32D95254-8AF2-469D-8E98-398399D0DA60}" presName="parentLeftMargin" presStyleLbl="node1" presStyleIdx="1" presStyleCnt="5"/>
      <dgm:spPr/>
    </dgm:pt>
    <dgm:pt modelId="{78DF349E-E187-4776-B953-C82456414A8E}" type="pres">
      <dgm:prSet presAssocID="{32D95254-8AF2-469D-8E98-398399D0DA60}" presName="parentText" presStyleLbl="node1" presStyleIdx="2" presStyleCnt="5">
        <dgm:presLayoutVars>
          <dgm:chMax val="0"/>
          <dgm:bulletEnabled val="1"/>
        </dgm:presLayoutVars>
      </dgm:prSet>
      <dgm:spPr>
        <a:prstGeom prst="rect">
          <a:avLst/>
        </a:prstGeom>
      </dgm:spPr>
    </dgm:pt>
    <dgm:pt modelId="{80F3F06A-1E1A-4ABD-9697-945EF7D25B76}" type="pres">
      <dgm:prSet presAssocID="{32D95254-8AF2-469D-8E98-398399D0DA60}" presName="negativeSpace" presStyleCnt="0"/>
      <dgm:spPr/>
    </dgm:pt>
    <dgm:pt modelId="{55D29952-F1CB-463B-A89E-C8E241DCDE6E}" type="pres">
      <dgm:prSet presAssocID="{32D95254-8AF2-469D-8E98-398399D0DA60}" presName="childText" presStyleLbl="conFgAcc1" presStyleIdx="2" presStyleCnt="5">
        <dgm:presLayoutVars>
          <dgm:bulletEnabled val="1"/>
        </dgm:presLayoutVars>
      </dgm:prSet>
      <dgm:spPr/>
    </dgm:pt>
    <dgm:pt modelId="{F679981F-B20E-4F51-8312-02D1FCBEDAE7}" type="pres">
      <dgm:prSet presAssocID="{63CDD2D0-1CC7-435F-AC3B-06E5C87506CB}" presName="spaceBetweenRectangles" presStyleCnt="0"/>
      <dgm:spPr/>
    </dgm:pt>
    <dgm:pt modelId="{6CA0A0FC-36DD-4644-AA27-97F435479C70}" type="pres">
      <dgm:prSet presAssocID="{0C1CE322-C187-470E-97EC-BEC1116DD9B2}" presName="parentLin" presStyleCnt="0"/>
      <dgm:spPr/>
    </dgm:pt>
    <dgm:pt modelId="{C9983051-8482-412C-BA4F-9EE17B959AE6}" type="pres">
      <dgm:prSet presAssocID="{0C1CE322-C187-470E-97EC-BEC1116DD9B2}" presName="parentLeftMargin" presStyleLbl="node1" presStyleIdx="2" presStyleCnt="5"/>
      <dgm:spPr/>
    </dgm:pt>
    <dgm:pt modelId="{E0540933-0626-4601-9515-8AD102BF45CB}" type="pres">
      <dgm:prSet presAssocID="{0C1CE322-C187-470E-97EC-BEC1116DD9B2}" presName="parentText" presStyleLbl="node1" presStyleIdx="3" presStyleCnt="5">
        <dgm:presLayoutVars>
          <dgm:chMax val="0"/>
          <dgm:bulletEnabled val="1"/>
        </dgm:presLayoutVars>
      </dgm:prSet>
      <dgm:spPr>
        <a:prstGeom prst="rect">
          <a:avLst/>
        </a:prstGeom>
      </dgm:spPr>
    </dgm:pt>
    <dgm:pt modelId="{A78CC38C-A475-4462-8883-8D5FAE65594C}" type="pres">
      <dgm:prSet presAssocID="{0C1CE322-C187-470E-97EC-BEC1116DD9B2}" presName="negativeSpace" presStyleCnt="0"/>
      <dgm:spPr/>
    </dgm:pt>
    <dgm:pt modelId="{C6C66D60-5B1F-425C-863F-76EA1DBADD0E}" type="pres">
      <dgm:prSet presAssocID="{0C1CE322-C187-470E-97EC-BEC1116DD9B2}" presName="childText" presStyleLbl="conFgAcc1" presStyleIdx="3" presStyleCnt="5">
        <dgm:presLayoutVars>
          <dgm:bulletEnabled val="1"/>
        </dgm:presLayoutVars>
      </dgm:prSet>
      <dgm:spPr/>
    </dgm:pt>
    <dgm:pt modelId="{A5DAF1C5-CE90-4C8C-A399-CA0B51C4B5B3}" type="pres">
      <dgm:prSet presAssocID="{46B85C1C-2266-4466-B134-05D21D6CCE19}" presName="spaceBetweenRectangles" presStyleCnt="0"/>
      <dgm:spPr/>
    </dgm:pt>
    <dgm:pt modelId="{859BC5A9-5D94-4D11-969E-50728570565E}" type="pres">
      <dgm:prSet presAssocID="{CA1DBA5E-A8E0-4346-8D5B-89972FF0B749}" presName="parentLin" presStyleCnt="0"/>
      <dgm:spPr/>
    </dgm:pt>
    <dgm:pt modelId="{B3C2C326-29CC-4431-BFBE-DCC9B9AB71E2}" type="pres">
      <dgm:prSet presAssocID="{CA1DBA5E-A8E0-4346-8D5B-89972FF0B749}" presName="parentLeftMargin" presStyleLbl="node1" presStyleIdx="3" presStyleCnt="5"/>
      <dgm:spPr/>
    </dgm:pt>
    <dgm:pt modelId="{0A6E8C2A-2823-437C-9494-91D96513CB79}" type="pres">
      <dgm:prSet presAssocID="{CA1DBA5E-A8E0-4346-8D5B-89972FF0B749}" presName="parentText" presStyleLbl="node1" presStyleIdx="4" presStyleCnt="5">
        <dgm:presLayoutVars>
          <dgm:chMax val="0"/>
          <dgm:bulletEnabled val="1"/>
        </dgm:presLayoutVars>
      </dgm:prSet>
      <dgm:spPr>
        <a:prstGeom prst="rect">
          <a:avLst/>
        </a:prstGeom>
      </dgm:spPr>
    </dgm:pt>
    <dgm:pt modelId="{6DB81F75-9989-4F97-BE20-976D2D5C5EBD}" type="pres">
      <dgm:prSet presAssocID="{CA1DBA5E-A8E0-4346-8D5B-89972FF0B749}" presName="negativeSpace" presStyleCnt="0"/>
      <dgm:spPr/>
    </dgm:pt>
    <dgm:pt modelId="{03E56BA6-D6F6-435C-B2B5-AC2C3358F4DE}" type="pres">
      <dgm:prSet presAssocID="{CA1DBA5E-A8E0-4346-8D5B-89972FF0B749}" presName="childText" presStyleLbl="conFgAcc1" presStyleIdx="4" presStyleCnt="5">
        <dgm:presLayoutVars>
          <dgm:bulletEnabled val="1"/>
        </dgm:presLayoutVars>
      </dgm:prSet>
      <dgm:spPr/>
    </dgm:pt>
  </dgm:ptLst>
  <dgm:cxnLst>
    <dgm:cxn modelId="{0C04D004-DF8B-4E42-9774-798932CECD53}" type="presOf" srcId="{C2F68FBA-9393-453D-9C62-B6778625B7B7}" destId="{19B0D65E-14E7-44C6-87E9-DF1A949B09C7}" srcOrd="0" destOrd="0" presId="urn:microsoft.com/office/officeart/2005/8/layout/list1"/>
    <dgm:cxn modelId="{C6DFBD0F-BC66-42A0-A324-807193D38279}" type="presOf" srcId="{32D95254-8AF2-469D-8E98-398399D0DA60}" destId="{53378ABB-182A-475B-A2F2-AEC066D34390}" srcOrd="0" destOrd="0" presId="urn:microsoft.com/office/officeart/2005/8/layout/list1"/>
    <dgm:cxn modelId="{A68E6F29-0383-42FB-BCB0-86F76ADD315F}" srcId="{32D95254-8AF2-469D-8E98-398399D0DA60}" destId="{D0EDC10B-0A35-47D9-A31E-1E4DADC01F79}" srcOrd="0" destOrd="0" parTransId="{BD2E0C35-C30E-4BCB-A1DB-FF2B03DA2CB7}" sibTransId="{D806BC74-1613-4143-9635-F9D9F293332A}"/>
    <dgm:cxn modelId="{A6B51E34-CB4A-441F-942F-2069A3693813}" type="presOf" srcId="{0C1CE322-C187-470E-97EC-BEC1116DD9B2}" destId="{E0540933-0626-4601-9515-8AD102BF45CB}" srcOrd="1" destOrd="0" presId="urn:microsoft.com/office/officeart/2005/8/layout/list1"/>
    <dgm:cxn modelId="{03B1B036-1314-46D4-AC3B-FE0E634845FE}" type="presOf" srcId="{0C1CE322-C187-470E-97EC-BEC1116DD9B2}" destId="{C9983051-8482-412C-BA4F-9EE17B959AE6}" srcOrd="0" destOrd="0" presId="urn:microsoft.com/office/officeart/2005/8/layout/list1"/>
    <dgm:cxn modelId="{F8C39439-A3F5-406E-9A7E-2E27290F33B5}" type="presOf" srcId="{AD9D394C-4C3B-4480-AEE3-C2DED2F02D45}" destId="{9121407A-8FE1-452D-B974-7F5C62FED849}" srcOrd="0" destOrd="0" presId="urn:microsoft.com/office/officeart/2005/8/layout/list1"/>
    <dgm:cxn modelId="{E55A323A-A688-4126-A55C-B3F30E049AE2}" srcId="{5CE203C7-A939-4D30-AC69-F55BA230DAEC}" destId="{0C1CE322-C187-470E-97EC-BEC1116DD9B2}" srcOrd="3" destOrd="0" parTransId="{03D62451-2DEE-4B6F-871A-53B9CCBE343E}" sibTransId="{46B85C1C-2266-4466-B134-05D21D6CCE19}"/>
    <dgm:cxn modelId="{F23CC548-A9B9-468A-9AAB-D8D3CB717080}" srcId="{5CE203C7-A939-4D30-AC69-F55BA230DAEC}" destId="{D85DF07D-E5D5-4095-86EB-CD641B4B199F}" srcOrd="1" destOrd="0" parTransId="{D1BCBCA2-B720-4628-92A6-7CA45EDF01AE}" sibTransId="{0C9B12C2-6F2E-464E-A7F2-EB8CA002605D}"/>
    <dgm:cxn modelId="{B1B43C4A-5169-4466-B6FC-FF2382DA3363}" type="presOf" srcId="{D0EDC10B-0A35-47D9-A31E-1E4DADC01F79}" destId="{55D29952-F1CB-463B-A89E-C8E241DCDE6E}" srcOrd="0" destOrd="0" presId="urn:microsoft.com/office/officeart/2005/8/layout/list1"/>
    <dgm:cxn modelId="{5AFCC64D-29B6-4140-AB08-6CAC12EBAB87}" type="presOf" srcId="{C7E5B653-64C3-4411-AF6D-7ADB24F71040}" destId="{5EB8F546-D543-44CC-B6F2-BEAB22AF9476}" srcOrd="1" destOrd="0" presId="urn:microsoft.com/office/officeart/2005/8/layout/list1"/>
    <dgm:cxn modelId="{21AB9D4F-BC2D-4DC8-9EC1-93F04196A17E}" type="presOf" srcId="{D85DF07D-E5D5-4095-86EB-CD641B4B199F}" destId="{73F94231-23D1-4987-92E0-3A3A3A84CA1F}" srcOrd="0" destOrd="0" presId="urn:microsoft.com/office/officeart/2005/8/layout/list1"/>
    <dgm:cxn modelId="{AB938550-D73C-4A3E-B1B4-85EEFA7FE237}" type="presOf" srcId="{D85DF07D-E5D5-4095-86EB-CD641B4B199F}" destId="{D6EDE923-6BFA-4F6E-8998-04D3CECCB80C}" srcOrd="1" destOrd="0" presId="urn:microsoft.com/office/officeart/2005/8/layout/list1"/>
    <dgm:cxn modelId="{E6546872-9351-467D-8FE2-13D1611C8B93}" type="presOf" srcId="{32D95254-8AF2-469D-8E98-398399D0DA60}" destId="{78DF349E-E187-4776-B953-C82456414A8E}" srcOrd="1" destOrd="0" presId="urn:microsoft.com/office/officeart/2005/8/layout/list1"/>
    <dgm:cxn modelId="{8B235675-3964-46B1-9485-D0EDFB386155}" srcId="{C7E5B653-64C3-4411-AF6D-7ADB24F71040}" destId="{C2F68FBA-9393-453D-9C62-B6778625B7B7}" srcOrd="0" destOrd="0" parTransId="{30C69FD7-233B-475B-A80F-75E45A74757D}" sibTransId="{328C8BED-EEC3-47BB-A94F-D436B7A5B9CE}"/>
    <dgm:cxn modelId="{FF40698D-7105-4115-98C2-022BFBCAD0A3}" type="presOf" srcId="{C7E5B653-64C3-4411-AF6D-7ADB24F71040}" destId="{D4D29404-C45D-4323-B7F3-F8E6DAC5B2CA}" srcOrd="0" destOrd="0" presId="urn:microsoft.com/office/officeart/2005/8/layout/list1"/>
    <dgm:cxn modelId="{401E7996-3C85-40C1-89DA-E8095B36C970}" type="presOf" srcId="{757A2DFC-0A13-4957-9DC4-564BE025CB3C}" destId="{C6C66D60-5B1F-425C-863F-76EA1DBADD0E}" srcOrd="0" destOrd="0" presId="urn:microsoft.com/office/officeart/2005/8/layout/list1"/>
    <dgm:cxn modelId="{F3B63DA0-F8CA-4E70-979D-EDA9FC436E88}" type="presOf" srcId="{5CE203C7-A939-4D30-AC69-F55BA230DAEC}" destId="{1151FF42-2BDC-4C67-820C-9086294E4C64}" srcOrd="0" destOrd="0" presId="urn:microsoft.com/office/officeart/2005/8/layout/list1"/>
    <dgm:cxn modelId="{0E18CAA4-F6F2-47FA-AADF-17E1B4A74B8B}" srcId="{5CE203C7-A939-4D30-AC69-F55BA230DAEC}" destId="{CA1DBA5E-A8E0-4346-8D5B-89972FF0B749}" srcOrd="4" destOrd="0" parTransId="{CD06F7AD-2025-459E-B428-B22C461224D0}" sibTransId="{1BEE12BA-9EE9-4AA3-B0CB-B4D8EDB9B160}"/>
    <dgm:cxn modelId="{3C12E6A4-9EAB-45B8-81F2-E35A9A916AC6}" srcId="{5CE203C7-A939-4D30-AC69-F55BA230DAEC}" destId="{C7E5B653-64C3-4411-AF6D-7ADB24F71040}" srcOrd="0" destOrd="0" parTransId="{B0B2AF25-0147-4291-B5ED-BED211FCD907}" sibTransId="{58F4DEA1-0AA0-4D72-82A8-AB98FB335A29}"/>
    <dgm:cxn modelId="{5D64BBC1-69EF-4C13-BCD4-AF580D02C3AC}" srcId="{5CE203C7-A939-4D30-AC69-F55BA230DAEC}" destId="{32D95254-8AF2-469D-8E98-398399D0DA60}" srcOrd="2" destOrd="0" parTransId="{EC1703D0-62BB-45C9-A048-415AFE047149}" sibTransId="{63CDD2D0-1CC7-435F-AC3B-06E5C87506CB}"/>
    <dgm:cxn modelId="{6207A0C6-8326-45DA-8A6F-5D7CBB6478A6}" type="presOf" srcId="{F05C84D4-0DD0-4378-B9C9-8AB69B3B8514}" destId="{03E56BA6-D6F6-435C-B2B5-AC2C3358F4DE}" srcOrd="0" destOrd="0" presId="urn:microsoft.com/office/officeart/2005/8/layout/list1"/>
    <dgm:cxn modelId="{531A14D9-E593-4EB6-A7CC-FF2FC16B1615}" srcId="{D85DF07D-E5D5-4095-86EB-CD641B4B199F}" destId="{AD9D394C-4C3B-4480-AEE3-C2DED2F02D45}" srcOrd="0" destOrd="0" parTransId="{76678591-B321-4A5E-A75B-708EA54C936A}" sibTransId="{028426FD-16EB-4E12-9A7E-9BDF0F00211C}"/>
    <dgm:cxn modelId="{2E4707DD-49C6-406E-9C45-C07D90EE91C5}" type="presOf" srcId="{CA1DBA5E-A8E0-4346-8D5B-89972FF0B749}" destId="{B3C2C326-29CC-4431-BFBE-DCC9B9AB71E2}" srcOrd="0" destOrd="0" presId="urn:microsoft.com/office/officeart/2005/8/layout/list1"/>
    <dgm:cxn modelId="{7DA052DE-C02B-4D82-9D59-798AF121C748}" type="presOf" srcId="{CA1DBA5E-A8E0-4346-8D5B-89972FF0B749}" destId="{0A6E8C2A-2823-437C-9494-91D96513CB79}" srcOrd="1" destOrd="0" presId="urn:microsoft.com/office/officeart/2005/8/layout/list1"/>
    <dgm:cxn modelId="{CEE374E3-F09D-455A-947E-D06BFDA92262}" srcId="{CA1DBA5E-A8E0-4346-8D5B-89972FF0B749}" destId="{F05C84D4-0DD0-4378-B9C9-8AB69B3B8514}" srcOrd="0" destOrd="0" parTransId="{B666EDB2-3C5B-4772-981F-AB6285F53CF4}" sibTransId="{75CE5709-D0E6-4307-B664-E241A8DA480A}"/>
    <dgm:cxn modelId="{0BAEAEF8-DAB4-4E62-9DF5-C9E550E17D1B}" srcId="{0C1CE322-C187-470E-97EC-BEC1116DD9B2}" destId="{757A2DFC-0A13-4957-9DC4-564BE025CB3C}" srcOrd="0" destOrd="0" parTransId="{79C34701-1636-4FF8-BC5A-1FCD38355D87}" sibTransId="{D334764F-BB66-4B3D-B87B-4083423FB08E}"/>
    <dgm:cxn modelId="{5ED2D56D-97FA-449C-83CC-9EF3A4D96955}" type="presParOf" srcId="{1151FF42-2BDC-4C67-820C-9086294E4C64}" destId="{421AB6E8-B156-45AB-A616-E12FBD26C673}" srcOrd="0" destOrd="0" presId="urn:microsoft.com/office/officeart/2005/8/layout/list1"/>
    <dgm:cxn modelId="{C5C3799E-5496-4665-8A90-BB9C5654BD1F}" type="presParOf" srcId="{421AB6E8-B156-45AB-A616-E12FBD26C673}" destId="{D4D29404-C45D-4323-B7F3-F8E6DAC5B2CA}" srcOrd="0" destOrd="0" presId="urn:microsoft.com/office/officeart/2005/8/layout/list1"/>
    <dgm:cxn modelId="{3F81BC48-4C94-4EA7-B538-67FE1B0FA787}" type="presParOf" srcId="{421AB6E8-B156-45AB-A616-E12FBD26C673}" destId="{5EB8F546-D543-44CC-B6F2-BEAB22AF9476}" srcOrd="1" destOrd="0" presId="urn:microsoft.com/office/officeart/2005/8/layout/list1"/>
    <dgm:cxn modelId="{1408037B-8E31-43C2-9D0A-A84F49E5F294}" type="presParOf" srcId="{1151FF42-2BDC-4C67-820C-9086294E4C64}" destId="{1865465C-3BE5-4355-ABBA-CD866B31465E}" srcOrd="1" destOrd="0" presId="urn:microsoft.com/office/officeart/2005/8/layout/list1"/>
    <dgm:cxn modelId="{B6005005-82A2-442B-A19B-19475BCA3CC6}" type="presParOf" srcId="{1151FF42-2BDC-4C67-820C-9086294E4C64}" destId="{19B0D65E-14E7-44C6-87E9-DF1A949B09C7}" srcOrd="2" destOrd="0" presId="urn:microsoft.com/office/officeart/2005/8/layout/list1"/>
    <dgm:cxn modelId="{61B3C7F4-CC13-4D74-A99D-1D57047A3B79}" type="presParOf" srcId="{1151FF42-2BDC-4C67-820C-9086294E4C64}" destId="{E3D29A88-65F8-4253-80CC-CCCC7FFEA90E}" srcOrd="3" destOrd="0" presId="urn:microsoft.com/office/officeart/2005/8/layout/list1"/>
    <dgm:cxn modelId="{DEF314EA-31BA-4673-8CD0-17927FD8BA5A}" type="presParOf" srcId="{1151FF42-2BDC-4C67-820C-9086294E4C64}" destId="{5DFA4E1D-F340-4B37-8C6D-548B09AAAB5E}" srcOrd="4" destOrd="0" presId="urn:microsoft.com/office/officeart/2005/8/layout/list1"/>
    <dgm:cxn modelId="{42E92AA2-0774-4BD7-8F3E-897E46F35C91}" type="presParOf" srcId="{5DFA4E1D-F340-4B37-8C6D-548B09AAAB5E}" destId="{73F94231-23D1-4987-92E0-3A3A3A84CA1F}" srcOrd="0" destOrd="0" presId="urn:microsoft.com/office/officeart/2005/8/layout/list1"/>
    <dgm:cxn modelId="{43ECD58C-7FEE-41DA-A750-E6AB68322CF9}" type="presParOf" srcId="{5DFA4E1D-F340-4B37-8C6D-548B09AAAB5E}" destId="{D6EDE923-6BFA-4F6E-8998-04D3CECCB80C}" srcOrd="1" destOrd="0" presId="urn:microsoft.com/office/officeart/2005/8/layout/list1"/>
    <dgm:cxn modelId="{51DCDCC5-63A6-4E03-8C90-3F40E566A677}" type="presParOf" srcId="{1151FF42-2BDC-4C67-820C-9086294E4C64}" destId="{11EF9648-FA6C-4B62-B891-92508691D435}" srcOrd="5" destOrd="0" presId="urn:microsoft.com/office/officeart/2005/8/layout/list1"/>
    <dgm:cxn modelId="{F1CF85A2-B51A-405C-88C9-516DC44D763C}" type="presParOf" srcId="{1151FF42-2BDC-4C67-820C-9086294E4C64}" destId="{9121407A-8FE1-452D-B974-7F5C62FED849}" srcOrd="6" destOrd="0" presId="urn:microsoft.com/office/officeart/2005/8/layout/list1"/>
    <dgm:cxn modelId="{7867953D-257A-4C3B-A060-920830F25236}" type="presParOf" srcId="{1151FF42-2BDC-4C67-820C-9086294E4C64}" destId="{4A0CB4F7-30CB-4DF6-83B5-09823C6CBF31}" srcOrd="7" destOrd="0" presId="urn:microsoft.com/office/officeart/2005/8/layout/list1"/>
    <dgm:cxn modelId="{AE2245F1-E19A-4BFF-BE85-0F1A2337B3D7}" type="presParOf" srcId="{1151FF42-2BDC-4C67-820C-9086294E4C64}" destId="{84B801C9-FC36-46EF-A40F-19AD24E4CD9B}" srcOrd="8" destOrd="0" presId="urn:microsoft.com/office/officeart/2005/8/layout/list1"/>
    <dgm:cxn modelId="{63651442-6EBF-4A5C-97F6-F4AC56C40553}" type="presParOf" srcId="{84B801C9-FC36-46EF-A40F-19AD24E4CD9B}" destId="{53378ABB-182A-475B-A2F2-AEC066D34390}" srcOrd="0" destOrd="0" presId="urn:microsoft.com/office/officeart/2005/8/layout/list1"/>
    <dgm:cxn modelId="{3A43B0E6-7947-4EBB-BDFF-925ABD9A3146}" type="presParOf" srcId="{84B801C9-FC36-46EF-A40F-19AD24E4CD9B}" destId="{78DF349E-E187-4776-B953-C82456414A8E}" srcOrd="1" destOrd="0" presId="urn:microsoft.com/office/officeart/2005/8/layout/list1"/>
    <dgm:cxn modelId="{8A4322AF-9596-493E-B8CE-18FD49230104}" type="presParOf" srcId="{1151FF42-2BDC-4C67-820C-9086294E4C64}" destId="{80F3F06A-1E1A-4ABD-9697-945EF7D25B76}" srcOrd="9" destOrd="0" presId="urn:microsoft.com/office/officeart/2005/8/layout/list1"/>
    <dgm:cxn modelId="{5220A7E4-9200-4249-9D4F-D94466823171}" type="presParOf" srcId="{1151FF42-2BDC-4C67-820C-9086294E4C64}" destId="{55D29952-F1CB-463B-A89E-C8E241DCDE6E}" srcOrd="10" destOrd="0" presId="urn:microsoft.com/office/officeart/2005/8/layout/list1"/>
    <dgm:cxn modelId="{74687078-1979-4BDC-BC42-4752E85A0196}" type="presParOf" srcId="{1151FF42-2BDC-4C67-820C-9086294E4C64}" destId="{F679981F-B20E-4F51-8312-02D1FCBEDAE7}" srcOrd="11" destOrd="0" presId="urn:microsoft.com/office/officeart/2005/8/layout/list1"/>
    <dgm:cxn modelId="{25462F08-7402-46A9-AA3E-46B943A07352}" type="presParOf" srcId="{1151FF42-2BDC-4C67-820C-9086294E4C64}" destId="{6CA0A0FC-36DD-4644-AA27-97F435479C70}" srcOrd="12" destOrd="0" presId="urn:microsoft.com/office/officeart/2005/8/layout/list1"/>
    <dgm:cxn modelId="{E1EF3F11-0644-4F9D-A7A4-A157B4274D4C}" type="presParOf" srcId="{6CA0A0FC-36DD-4644-AA27-97F435479C70}" destId="{C9983051-8482-412C-BA4F-9EE17B959AE6}" srcOrd="0" destOrd="0" presId="urn:microsoft.com/office/officeart/2005/8/layout/list1"/>
    <dgm:cxn modelId="{2B0F9E55-DD52-4DE1-B855-A71C6803F959}" type="presParOf" srcId="{6CA0A0FC-36DD-4644-AA27-97F435479C70}" destId="{E0540933-0626-4601-9515-8AD102BF45CB}" srcOrd="1" destOrd="0" presId="urn:microsoft.com/office/officeart/2005/8/layout/list1"/>
    <dgm:cxn modelId="{20F465C5-8E95-422D-8472-6C05E21019D5}" type="presParOf" srcId="{1151FF42-2BDC-4C67-820C-9086294E4C64}" destId="{A78CC38C-A475-4462-8883-8D5FAE65594C}" srcOrd="13" destOrd="0" presId="urn:microsoft.com/office/officeart/2005/8/layout/list1"/>
    <dgm:cxn modelId="{8CC28C70-8051-4A47-9AEC-102DC1712D6B}" type="presParOf" srcId="{1151FF42-2BDC-4C67-820C-9086294E4C64}" destId="{C6C66D60-5B1F-425C-863F-76EA1DBADD0E}" srcOrd="14" destOrd="0" presId="urn:microsoft.com/office/officeart/2005/8/layout/list1"/>
    <dgm:cxn modelId="{14378FB5-B835-41B1-972E-F4FEEDB165D4}" type="presParOf" srcId="{1151FF42-2BDC-4C67-820C-9086294E4C64}" destId="{A5DAF1C5-CE90-4C8C-A399-CA0B51C4B5B3}" srcOrd="15" destOrd="0" presId="urn:microsoft.com/office/officeart/2005/8/layout/list1"/>
    <dgm:cxn modelId="{D6C34B3F-C2AB-4EC2-8125-59A028C3300F}" type="presParOf" srcId="{1151FF42-2BDC-4C67-820C-9086294E4C64}" destId="{859BC5A9-5D94-4D11-969E-50728570565E}" srcOrd="16" destOrd="0" presId="urn:microsoft.com/office/officeart/2005/8/layout/list1"/>
    <dgm:cxn modelId="{11CB4D7E-0D3C-46DC-B7B1-CC4E3ED3935A}" type="presParOf" srcId="{859BC5A9-5D94-4D11-969E-50728570565E}" destId="{B3C2C326-29CC-4431-BFBE-DCC9B9AB71E2}" srcOrd="0" destOrd="0" presId="urn:microsoft.com/office/officeart/2005/8/layout/list1"/>
    <dgm:cxn modelId="{F3A6D347-AD0A-4EF5-9F2A-DD21954F628C}" type="presParOf" srcId="{859BC5A9-5D94-4D11-969E-50728570565E}" destId="{0A6E8C2A-2823-437C-9494-91D96513CB79}" srcOrd="1" destOrd="0" presId="urn:microsoft.com/office/officeart/2005/8/layout/list1"/>
    <dgm:cxn modelId="{F2980AA6-DD42-4E52-B3A0-F8E7BDD427CC}" type="presParOf" srcId="{1151FF42-2BDC-4C67-820C-9086294E4C64}" destId="{6DB81F75-9989-4F97-BE20-976D2D5C5EBD}" srcOrd="17" destOrd="0" presId="urn:microsoft.com/office/officeart/2005/8/layout/list1"/>
    <dgm:cxn modelId="{DED66FD1-924C-4479-9100-DE003378A2DE}" type="presParOf" srcId="{1151FF42-2BDC-4C67-820C-9086294E4C64}" destId="{03E56BA6-D6F6-435C-B2B5-AC2C3358F4DE}"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203C7-A939-4D30-AC69-F55BA230DA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4E828F1-F6B9-4535-9BCA-3A13CAD509EF}">
      <dgm:prSet custT="1"/>
      <dgm:spPr>
        <a:solidFill>
          <a:srgbClr val="60ACCE"/>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Authorized</a:t>
          </a:r>
        </a:p>
      </dgm:t>
    </dgm:pt>
    <dgm:pt modelId="{C2A563C0-C16F-4084-B39C-7AC7DC5624E0}" type="parTrans" cxnId="{EABA70E3-3CE3-40EC-A50E-6D1420857AF7}">
      <dgm:prSet/>
      <dgm:spPr/>
      <dgm:t>
        <a:bodyPr/>
        <a:lstStyle/>
        <a:p>
          <a:endParaRPr lang="en-US" sz="2000"/>
        </a:p>
      </dgm:t>
    </dgm:pt>
    <dgm:pt modelId="{2B54AD21-A1DA-4174-A246-6F0C869B4603}" type="sibTrans" cxnId="{EABA70E3-3CE3-40EC-A50E-6D1420857AF7}">
      <dgm:prSet/>
      <dgm:spPr/>
      <dgm:t>
        <a:bodyPr/>
        <a:lstStyle/>
        <a:p>
          <a:endParaRPr lang="en-US" sz="2000"/>
        </a:p>
      </dgm:t>
    </dgm:pt>
    <dgm:pt modelId="{0DA40A3C-4433-411F-AB28-36563D00A7AF}">
      <dgm:prSet custT="1"/>
      <dgm:spPr>
        <a:solidFill>
          <a:srgbClr val="60ACCE"/>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Unauthorized</a:t>
          </a:r>
        </a:p>
      </dgm:t>
    </dgm:pt>
    <dgm:pt modelId="{071F655F-99D5-4F68-8F6A-8E72D28585D2}" type="parTrans" cxnId="{1C48DC30-BE6B-4F0E-834C-69E296AF6DBB}">
      <dgm:prSet/>
      <dgm:spPr/>
      <dgm:t>
        <a:bodyPr/>
        <a:lstStyle/>
        <a:p>
          <a:endParaRPr lang="en-US" sz="2000"/>
        </a:p>
      </dgm:t>
    </dgm:pt>
    <dgm:pt modelId="{81C4DDD2-048A-4AEA-884F-B0F2B3619710}" type="sibTrans" cxnId="{1C48DC30-BE6B-4F0E-834C-69E296AF6DBB}">
      <dgm:prSet/>
      <dgm:spPr/>
      <dgm:t>
        <a:bodyPr/>
        <a:lstStyle/>
        <a:p>
          <a:endParaRPr lang="en-US" sz="2000"/>
        </a:p>
      </dgm:t>
    </dgm:pt>
    <dgm:pt modelId="{061C0F17-74DF-4B00-B177-4E50710F0C51}">
      <dgm:prSet custT="1"/>
      <dgm:spPr>
        <a:solidFill>
          <a:srgbClr val="60ACCE"/>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Service</a:t>
          </a:r>
        </a:p>
      </dgm:t>
    </dgm:pt>
    <dgm:pt modelId="{29D93839-5306-4C70-8468-53D9172D4D89}" type="parTrans" cxnId="{7716ECE5-5CCC-42EF-906E-946D0F2C1EA6}">
      <dgm:prSet/>
      <dgm:spPr/>
      <dgm:t>
        <a:bodyPr/>
        <a:lstStyle/>
        <a:p>
          <a:endParaRPr lang="en-US" sz="2000"/>
        </a:p>
      </dgm:t>
    </dgm:pt>
    <dgm:pt modelId="{1B7B6063-1498-4D87-8C00-ED0F449761F5}" type="sibTrans" cxnId="{7716ECE5-5CCC-42EF-906E-946D0F2C1EA6}">
      <dgm:prSet/>
      <dgm:spPr/>
      <dgm:t>
        <a:bodyPr/>
        <a:lstStyle/>
        <a:p>
          <a:endParaRPr lang="en-US" sz="2000"/>
        </a:p>
      </dgm:t>
    </dgm:pt>
    <dgm:pt modelId="{D3D52AE8-E147-4713-99B9-00B7C5AA434A}">
      <dgm:prSet custT="1"/>
      <dgm:spPr>
        <a:solidFill>
          <a:srgbClr val="60ACCE"/>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Repair</a:t>
          </a:r>
        </a:p>
      </dgm:t>
    </dgm:pt>
    <dgm:pt modelId="{77DC826F-A4CF-40EE-9727-8F02E82CB5A2}" type="parTrans" cxnId="{5236798B-23B8-4F3C-91D1-7CEFEF2544A8}">
      <dgm:prSet/>
      <dgm:spPr/>
      <dgm:t>
        <a:bodyPr/>
        <a:lstStyle/>
        <a:p>
          <a:endParaRPr lang="en-US" sz="2000"/>
        </a:p>
      </dgm:t>
    </dgm:pt>
    <dgm:pt modelId="{FB72D926-8B45-49E8-B34B-18A3FE262D4E}" type="sibTrans" cxnId="{5236798B-23B8-4F3C-91D1-7CEFEF2544A8}">
      <dgm:prSet/>
      <dgm:spPr/>
      <dgm:t>
        <a:bodyPr/>
        <a:lstStyle/>
        <a:p>
          <a:endParaRPr lang="en-US" sz="2000"/>
        </a:p>
      </dgm:t>
    </dgm:pt>
    <dgm:pt modelId="{1666E037-3DC8-43AD-BF5F-592E81473283}">
      <dgm:prSet custT="1"/>
      <dgm:spPr>
        <a:solidFill>
          <a:srgbClr val="60ACCE"/>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Program Integrity Tool</a:t>
          </a:r>
        </a:p>
      </dgm:t>
    </dgm:pt>
    <dgm:pt modelId="{CBE9AD4A-2BC2-4154-B2A6-DF3B0F86658D}" type="parTrans" cxnId="{12DC64D2-5E09-4685-8B28-43F0E4F2C3AE}">
      <dgm:prSet/>
      <dgm:spPr/>
      <dgm:t>
        <a:bodyPr/>
        <a:lstStyle/>
        <a:p>
          <a:endParaRPr lang="en-US" sz="2000"/>
        </a:p>
      </dgm:t>
    </dgm:pt>
    <dgm:pt modelId="{74BA2DD7-2C6C-45FE-9DF1-B7CC4C866F37}" type="sibTrans" cxnId="{12DC64D2-5E09-4685-8B28-43F0E4F2C3AE}">
      <dgm:prSet/>
      <dgm:spPr/>
      <dgm:t>
        <a:bodyPr/>
        <a:lstStyle/>
        <a:p>
          <a:endParaRPr lang="en-US" sz="2000"/>
        </a:p>
      </dgm:t>
    </dgm:pt>
    <dgm:pt modelId="{43C02B23-56C2-48E8-9E9A-D3A101952937}">
      <dgm:prSet custT="1"/>
      <dgm:spPr>
        <a:solidFill>
          <a:srgbClr val="60ACCE"/>
        </a:solidFill>
      </dgm:spPr>
      <dgm: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Integrated Billing</a:t>
          </a:r>
        </a:p>
      </dgm:t>
    </dgm:pt>
    <dgm:pt modelId="{283F953F-2A2C-433C-9224-5B7306242487}" type="parTrans" cxnId="{FBA091DC-CAD8-40FA-BA1A-98A319C2DA69}">
      <dgm:prSet/>
      <dgm:spPr/>
      <dgm:t>
        <a:bodyPr/>
        <a:lstStyle/>
        <a:p>
          <a:endParaRPr lang="en-US" sz="2000"/>
        </a:p>
      </dgm:t>
    </dgm:pt>
    <dgm:pt modelId="{EEE837A4-F85F-4ED3-9CA1-4C50AE128B83}" type="sibTrans" cxnId="{FBA091DC-CAD8-40FA-BA1A-98A319C2DA69}">
      <dgm:prSet/>
      <dgm:spPr/>
      <dgm:t>
        <a:bodyPr/>
        <a:lstStyle/>
        <a:p>
          <a:endParaRPr lang="en-US" sz="2000"/>
        </a:p>
      </dgm:t>
    </dgm:pt>
    <dgm:pt modelId="{DF580B6A-019F-4304-A774-5D94451F0700}">
      <dgm:prSet custT="1"/>
      <dgm:spPr>
        <a:ln>
          <a:solidFill>
            <a:schemeClr val="bg2">
              <a:lumMod val="90000"/>
            </a:schemeClr>
          </a:solidFill>
        </a:ln>
      </dgm:spPr>
      <dgm:t>
        <a:bodyPr/>
        <a:lstStyle/>
        <a:p>
          <a:r>
            <a:rPr lang="en-US" sz="1000" b="0" i="0" u="none"/>
            <a:t>Includes claims, cost and payment for office visits, outpatient diagnosis and </a:t>
          </a:r>
          <a:br>
            <a:rPr lang="en-US" sz="1000" b="0" i="0" u="none"/>
          </a:br>
          <a:r>
            <a:rPr lang="en-US" sz="1000" b="0" i="0" u="none"/>
            <a:t>treatment, and elective inpatient admission provided in non-VA facilities. </a:t>
          </a:r>
          <a:endParaRPr lang="en-US" sz="1000"/>
        </a:p>
      </dgm:t>
    </dgm:pt>
    <dgm:pt modelId="{0CAD2E52-78E5-455B-8D39-01D47ABD5EEB}" type="parTrans" cxnId="{22A43EC4-DEB0-416C-A1FC-F9444AA707BB}">
      <dgm:prSet/>
      <dgm:spPr/>
      <dgm:t>
        <a:bodyPr/>
        <a:lstStyle/>
        <a:p>
          <a:endParaRPr lang="en-US" sz="2000"/>
        </a:p>
      </dgm:t>
    </dgm:pt>
    <dgm:pt modelId="{4EDF3820-A9ED-4DFC-9B68-FF05FE0E5357}" type="sibTrans" cxnId="{22A43EC4-DEB0-416C-A1FC-F9444AA707BB}">
      <dgm:prSet/>
      <dgm:spPr/>
      <dgm:t>
        <a:bodyPr/>
        <a:lstStyle/>
        <a:p>
          <a:endParaRPr lang="en-US" sz="2000"/>
        </a:p>
      </dgm:t>
    </dgm:pt>
    <dgm:pt modelId="{2F80FF54-E426-4BA6-BF8B-BE01AD5D5C03}">
      <dgm:prSet custT="1"/>
      <dgm:spPr>
        <a:ln>
          <a:solidFill>
            <a:schemeClr val="bg2">
              <a:lumMod val="90000"/>
            </a:schemeClr>
          </a:solidFill>
        </a:ln>
      </dgm:spPr>
      <dgm:t>
        <a:bodyPr/>
        <a:lstStyle/>
        <a:p>
          <a:r>
            <a:rPr lang="en-US" sz="1000" b="0" i="0" u="none"/>
            <a:t>Includes claims, cost and payment for emergency care, and hospital admission </a:t>
          </a:r>
          <a:br>
            <a:rPr lang="en-US" sz="1000" b="0" i="0" u="none"/>
          </a:br>
          <a:r>
            <a:rPr lang="en-US" sz="1000" b="0" i="0" u="none"/>
            <a:t>connected to ER care provided in non-VA facilities. </a:t>
          </a:r>
          <a:endParaRPr lang="en-US" sz="1000"/>
        </a:p>
      </dgm:t>
    </dgm:pt>
    <dgm:pt modelId="{58D3FEBD-3FC8-47E3-8EA5-554CD883B326}" type="parTrans" cxnId="{26AE670F-E38C-4B44-BA12-3DD9835D354A}">
      <dgm:prSet/>
      <dgm:spPr/>
      <dgm:t>
        <a:bodyPr/>
        <a:lstStyle/>
        <a:p>
          <a:endParaRPr lang="en-US" sz="2000"/>
        </a:p>
      </dgm:t>
    </dgm:pt>
    <dgm:pt modelId="{D49975AF-5EA4-4DF1-A09C-A49B14B75264}" type="sibTrans" cxnId="{26AE670F-E38C-4B44-BA12-3DD9835D354A}">
      <dgm:prSet/>
      <dgm:spPr/>
      <dgm:t>
        <a:bodyPr/>
        <a:lstStyle/>
        <a:p>
          <a:endParaRPr lang="en-US" sz="2000"/>
        </a:p>
      </dgm:t>
    </dgm:pt>
    <dgm:pt modelId="{8F1E0081-AC10-48C1-9DC1-E5B4B495B45D}">
      <dgm:prSet custT="1"/>
      <dgm:spPr>
        <a:ln>
          <a:solidFill>
            <a:schemeClr val="bg2">
              <a:lumMod val="90000"/>
            </a:schemeClr>
          </a:solidFill>
        </a:ln>
      </dgm:spPr>
      <dgm:t>
        <a:bodyPr/>
        <a:lstStyle/>
        <a:p>
          <a:r>
            <a:rPr lang="en-US" sz="1000" b="0" i="0" u="none"/>
            <a:t>Includes information about the vendor, staff/provider, dates of service, and links to </a:t>
          </a:r>
          <a:br>
            <a:rPr lang="en-US" sz="1000" b="0" i="0" u="none"/>
          </a:br>
          <a:r>
            <a:rPr lang="en-US" sz="1000" b="0" i="0" u="none"/>
            <a:t>CPT codes. Also includes claim and payment details, fee schedules, and a flag for service-connected conditions. </a:t>
          </a:r>
          <a:endParaRPr lang="en-US" sz="1000"/>
        </a:p>
      </dgm:t>
    </dgm:pt>
    <dgm:pt modelId="{B1B060EB-4B67-4806-A218-0E5D072E641F}" type="parTrans" cxnId="{4F2D0130-2E6B-47FB-8D37-00B7F50616AE}">
      <dgm:prSet/>
      <dgm:spPr/>
      <dgm:t>
        <a:bodyPr/>
        <a:lstStyle/>
        <a:p>
          <a:endParaRPr lang="en-US" sz="2000"/>
        </a:p>
      </dgm:t>
    </dgm:pt>
    <dgm:pt modelId="{ECBE3F06-C662-430B-842D-60E688A7075C}" type="sibTrans" cxnId="{4F2D0130-2E6B-47FB-8D37-00B7F50616AE}">
      <dgm:prSet/>
      <dgm:spPr/>
      <dgm:t>
        <a:bodyPr/>
        <a:lstStyle/>
        <a:p>
          <a:endParaRPr lang="en-US" sz="2000"/>
        </a:p>
      </dgm:t>
    </dgm:pt>
    <dgm:pt modelId="{35DEDEC4-EC75-4702-A972-C86382AE79BF}">
      <dgm:prSet custT="1"/>
      <dgm:spPr>
        <a:ln>
          <a:solidFill>
            <a:schemeClr val="bg2">
              <a:lumMod val="90000"/>
            </a:schemeClr>
          </a:solidFill>
        </a:ln>
      </dgm:spPr>
      <dgm:t>
        <a:bodyPr/>
        <a:lstStyle/>
        <a:p>
          <a:r>
            <a:rPr lang="en-US" sz="1000" b="0" i="0" u="none"/>
            <a:t>Contains similar information as purchased care service domain, but with corrected invoice/payment information.</a:t>
          </a:r>
          <a:endParaRPr lang="en-US" sz="1000"/>
        </a:p>
      </dgm:t>
    </dgm:pt>
    <dgm:pt modelId="{8A3F3EEC-96E8-46DE-8BB4-0EB3BE733862}" type="parTrans" cxnId="{4BD5A4CA-9D13-4710-947D-D6C0AC802FA0}">
      <dgm:prSet/>
      <dgm:spPr/>
      <dgm:t>
        <a:bodyPr/>
        <a:lstStyle/>
        <a:p>
          <a:endParaRPr lang="en-US" sz="2000"/>
        </a:p>
      </dgm:t>
    </dgm:pt>
    <dgm:pt modelId="{C725C009-E915-4D36-B01A-30EA665CB36A}" type="sibTrans" cxnId="{4BD5A4CA-9D13-4710-947D-D6C0AC802FA0}">
      <dgm:prSet/>
      <dgm:spPr/>
      <dgm:t>
        <a:bodyPr/>
        <a:lstStyle/>
        <a:p>
          <a:endParaRPr lang="en-US" sz="2000"/>
        </a:p>
      </dgm:t>
    </dgm:pt>
    <dgm:pt modelId="{339FCFC6-983E-43A5-B233-BFDD8F29E93B}">
      <dgm:prSet custT="1"/>
      <dgm:spPr>
        <a:ln>
          <a:solidFill>
            <a:schemeClr val="bg2">
              <a:lumMod val="90000"/>
            </a:schemeClr>
          </a:solidFill>
        </a:ln>
      </dgm:spPr>
      <dgm:t>
        <a:bodyPr/>
        <a:lstStyle/>
        <a:p>
          <a:r>
            <a:rPr lang="en-US" sz="1000" b="0" i="0" u="none"/>
            <a:t>PIT Domain contains claims previously found in the VistA Fee Basis Package, with the exception of dental claims and contract nursing claims. The PIT system is the primary source for Choice, and Patient Centered Community Care (PC3) claims. Some authorizations and claims in the FBCS and the VistA Fee Basis Package will also be included in the PIT system.</a:t>
          </a:r>
          <a:endParaRPr lang="en-US" sz="1000"/>
        </a:p>
      </dgm:t>
    </dgm:pt>
    <dgm:pt modelId="{C7A23188-D196-4D3F-9CDB-C506743CB24A}" type="parTrans" cxnId="{3711B93E-9B25-4747-83BF-D6368518067B}">
      <dgm:prSet/>
      <dgm:spPr/>
      <dgm:t>
        <a:bodyPr/>
        <a:lstStyle/>
        <a:p>
          <a:endParaRPr lang="en-US" sz="2000"/>
        </a:p>
      </dgm:t>
    </dgm:pt>
    <dgm:pt modelId="{C26A3079-B56D-43A6-9E4D-3A042E6A0FEB}" type="sibTrans" cxnId="{3711B93E-9B25-4747-83BF-D6368518067B}">
      <dgm:prSet/>
      <dgm:spPr/>
      <dgm:t>
        <a:bodyPr/>
        <a:lstStyle/>
        <a:p>
          <a:endParaRPr lang="en-US" sz="2000"/>
        </a:p>
      </dgm:t>
    </dgm:pt>
    <dgm:pt modelId="{4F25B95C-6C3F-4B58-BFA6-A1E3BC70E344}">
      <dgm:prSet custT="1"/>
      <dgm:spPr>
        <a:ln>
          <a:solidFill>
            <a:schemeClr val="bg2">
              <a:lumMod val="90000"/>
            </a:schemeClr>
          </a:solidFill>
        </a:ln>
      </dgm:spPr>
      <dgm:t>
        <a:bodyPr/>
        <a:lstStyle/>
        <a:p>
          <a:r>
            <a:rPr lang="en-US" sz="1000" b="0" i="0" u="none"/>
            <a:t>Contains extracts of the VistA Integrated Billing/Accounts Receivable (IB) module. </a:t>
          </a:r>
          <a:br>
            <a:rPr lang="en-US" sz="1000" b="0" i="0" u="none"/>
          </a:br>
          <a:r>
            <a:rPr lang="en-US" sz="1000" b="0" i="0" u="none"/>
            <a:t>The IB module is used to track bills submitted to third party payers on behalf of patients to obtain payment for care provided by or paid for by the Veterans Health Administration (VHA). </a:t>
          </a:r>
          <a:endParaRPr lang="en-US" sz="1000"/>
        </a:p>
      </dgm:t>
    </dgm:pt>
    <dgm:pt modelId="{2B657A8E-A34C-48F3-AB7B-5EFAC828CA08}" type="parTrans" cxnId="{F181A61F-5FE6-4233-A911-E285350C7C91}">
      <dgm:prSet/>
      <dgm:spPr/>
      <dgm:t>
        <a:bodyPr/>
        <a:lstStyle/>
        <a:p>
          <a:endParaRPr lang="en-US" sz="2000"/>
        </a:p>
      </dgm:t>
    </dgm:pt>
    <dgm:pt modelId="{BC0C4C89-32A0-47AA-A9E6-3ACCD34486BA}" type="sibTrans" cxnId="{F181A61F-5FE6-4233-A911-E285350C7C91}">
      <dgm:prSet/>
      <dgm:spPr/>
      <dgm:t>
        <a:bodyPr/>
        <a:lstStyle/>
        <a:p>
          <a:endParaRPr lang="en-US" sz="2000"/>
        </a:p>
      </dgm:t>
    </dgm:pt>
    <dgm:pt modelId="{1151FF42-2BDC-4C67-820C-9086294E4C64}" type="pres">
      <dgm:prSet presAssocID="{5CE203C7-A939-4D30-AC69-F55BA230DAEC}" presName="linear" presStyleCnt="0">
        <dgm:presLayoutVars>
          <dgm:dir/>
          <dgm:animLvl val="lvl"/>
          <dgm:resizeHandles val="exact"/>
        </dgm:presLayoutVars>
      </dgm:prSet>
      <dgm:spPr/>
    </dgm:pt>
    <dgm:pt modelId="{CF1BE249-ADE9-49A1-B9F8-A522F2686542}" type="pres">
      <dgm:prSet presAssocID="{74E828F1-F6B9-4535-9BCA-3A13CAD509EF}" presName="parentLin" presStyleCnt="0"/>
      <dgm:spPr/>
    </dgm:pt>
    <dgm:pt modelId="{59C4E1F0-3656-4B39-B6EB-6034B265657A}" type="pres">
      <dgm:prSet presAssocID="{74E828F1-F6B9-4535-9BCA-3A13CAD509EF}" presName="parentLeftMargin" presStyleLbl="node1" presStyleIdx="0" presStyleCnt="6"/>
      <dgm:spPr/>
    </dgm:pt>
    <dgm:pt modelId="{4EE33E0B-DE85-4094-A628-DD31BDFD703E}" type="pres">
      <dgm:prSet presAssocID="{74E828F1-F6B9-4535-9BCA-3A13CAD509EF}" presName="parentText" presStyleLbl="node1" presStyleIdx="0" presStyleCnt="6">
        <dgm:presLayoutVars>
          <dgm:chMax val="0"/>
          <dgm:bulletEnabled val="1"/>
        </dgm:presLayoutVars>
      </dgm:prSet>
      <dgm:spPr>
        <a:prstGeom prst="rect">
          <a:avLst/>
        </a:prstGeom>
      </dgm:spPr>
    </dgm:pt>
    <dgm:pt modelId="{F0173673-5F8A-47BB-A037-0E14A506C3B6}" type="pres">
      <dgm:prSet presAssocID="{74E828F1-F6B9-4535-9BCA-3A13CAD509EF}" presName="negativeSpace" presStyleCnt="0"/>
      <dgm:spPr/>
    </dgm:pt>
    <dgm:pt modelId="{392A61E7-1239-472E-A3B0-ECBE501E15E7}" type="pres">
      <dgm:prSet presAssocID="{74E828F1-F6B9-4535-9BCA-3A13CAD509EF}" presName="childText" presStyleLbl="conFgAcc1" presStyleIdx="0" presStyleCnt="6">
        <dgm:presLayoutVars>
          <dgm:bulletEnabled val="1"/>
        </dgm:presLayoutVars>
      </dgm:prSet>
      <dgm:spPr/>
    </dgm:pt>
    <dgm:pt modelId="{7E0CF01A-2D94-4583-8FD7-A1C2DBFDF238}" type="pres">
      <dgm:prSet presAssocID="{2B54AD21-A1DA-4174-A246-6F0C869B4603}" presName="spaceBetweenRectangles" presStyleCnt="0"/>
      <dgm:spPr/>
    </dgm:pt>
    <dgm:pt modelId="{EE090299-8713-452A-8DDF-D4B67B18FF6E}" type="pres">
      <dgm:prSet presAssocID="{0DA40A3C-4433-411F-AB28-36563D00A7AF}" presName="parentLin" presStyleCnt="0"/>
      <dgm:spPr/>
    </dgm:pt>
    <dgm:pt modelId="{8FC284B7-8DE0-4045-8CA9-CCB6AB4D9C16}" type="pres">
      <dgm:prSet presAssocID="{0DA40A3C-4433-411F-AB28-36563D00A7AF}" presName="parentLeftMargin" presStyleLbl="node1" presStyleIdx="0" presStyleCnt="6"/>
      <dgm:spPr/>
    </dgm:pt>
    <dgm:pt modelId="{871F82CB-3D74-4254-BC8A-B2391C891B5D}" type="pres">
      <dgm:prSet presAssocID="{0DA40A3C-4433-411F-AB28-36563D00A7AF}" presName="parentText" presStyleLbl="node1" presStyleIdx="1" presStyleCnt="6">
        <dgm:presLayoutVars>
          <dgm:chMax val="0"/>
          <dgm:bulletEnabled val="1"/>
        </dgm:presLayoutVars>
      </dgm:prSet>
      <dgm:spPr>
        <a:prstGeom prst="rect">
          <a:avLst/>
        </a:prstGeom>
      </dgm:spPr>
    </dgm:pt>
    <dgm:pt modelId="{17384E0A-82E5-40F4-B4AE-424DDAE8CD25}" type="pres">
      <dgm:prSet presAssocID="{0DA40A3C-4433-411F-AB28-36563D00A7AF}" presName="negativeSpace" presStyleCnt="0"/>
      <dgm:spPr/>
    </dgm:pt>
    <dgm:pt modelId="{01D6ECDC-E3B4-4BA4-9D54-F5434D90D418}" type="pres">
      <dgm:prSet presAssocID="{0DA40A3C-4433-411F-AB28-36563D00A7AF}" presName="childText" presStyleLbl="conFgAcc1" presStyleIdx="1" presStyleCnt="6">
        <dgm:presLayoutVars>
          <dgm:bulletEnabled val="1"/>
        </dgm:presLayoutVars>
      </dgm:prSet>
      <dgm:spPr/>
    </dgm:pt>
    <dgm:pt modelId="{0495FA8B-D8CA-483C-BFDC-993C03753E76}" type="pres">
      <dgm:prSet presAssocID="{81C4DDD2-048A-4AEA-884F-B0F2B3619710}" presName="spaceBetweenRectangles" presStyleCnt="0"/>
      <dgm:spPr/>
    </dgm:pt>
    <dgm:pt modelId="{48C5BCD2-1554-40C8-92E9-FFBBABA1B324}" type="pres">
      <dgm:prSet presAssocID="{061C0F17-74DF-4B00-B177-4E50710F0C51}" presName="parentLin" presStyleCnt="0"/>
      <dgm:spPr/>
    </dgm:pt>
    <dgm:pt modelId="{75C86B06-98DB-40EF-9A5F-9C3ED1D5ADA5}" type="pres">
      <dgm:prSet presAssocID="{061C0F17-74DF-4B00-B177-4E50710F0C51}" presName="parentLeftMargin" presStyleLbl="node1" presStyleIdx="1" presStyleCnt="6"/>
      <dgm:spPr/>
    </dgm:pt>
    <dgm:pt modelId="{B872BEAE-5F88-4961-A032-D4EC0C5175D2}" type="pres">
      <dgm:prSet presAssocID="{061C0F17-74DF-4B00-B177-4E50710F0C51}" presName="parentText" presStyleLbl="node1" presStyleIdx="2" presStyleCnt="6">
        <dgm:presLayoutVars>
          <dgm:chMax val="0"/>
          <dgm:bulletEnabled val="1"/>
        </dgm:presLayoutVars>
      </dgm:prSet>
      <dgm:spPr>
        <a:prstGeom prst="rect">
          <a:avLst/>
        </a:prstGeom>
      </dgm:spPr>
    </dgm:pt>
    <dgm:pt modelId="{F7ADA596-6CCB-43F8-8065-160056E31478}" type="pres">
      <dgm:prSet presAssocID="{061C0F17-74DF-4B00-B177-4E50710F0C51}" presName="negativeSpace" presStyleCnt="0"/>
      <dgm:spPr/>
    </dgm:pt>
    <dgm:pt modelId="{192113E1-FD37-4F4A-8F4D-90F1FA64EBAC}" type="pres">
      <dgm:prSet presAssocID="{061C0F17-74DF-4B00-B177-4E50710F0C51}" presName="childText" presStyleLbl="conFgAcc1" presStyleIdx="2" presStyleCnt="6">
        <dgm:presLayoutVars>
          <dgm:bulletEnabled val="1"/>
        </dgm:presLayoutVars>
      </dgm:prSet>
      <dgm:spPr/>
    </dgm:pt>
    <dgm:pt modelId="{B22B892E-4B44-4400-8BCE-FA8C556A81B4}" type="pres">
      <dgm:prSet presAssocID="{1B7B6063-1498-4D87-8C00-ED0F449761F5}" presName="spaceBetweenRectangles" presStyleCnt="0"/>
      <dgm:spPr/>
    </dgm:pt>
    <dgm:pt modelId="{F6E2A59A-2A33-49D6-8841-C4F7BB1ED76B}" type="pres">
      <dgm:prSet presAssocID="{D3D52AE8-E147-4713-99B9-00B7C5AA434A}" presName="parentLin" presStyleCnt="0"/>
      <dgm:spPr/>
    </dgm:pt>
    <dgm:pt modelId="{83198349-DB4A-48EB-8619-7890EF91E9BC}" type="pres">
      <dgm:prSet presAssocID="{D3D52AE8-E147-4713-99B9-00B7C5AA434A}" presName="parentLeftMargin" presStyleLbl="node1" presStyleIdx="2" presStyleCnt="6"/>
      <dgm:spPr/>
    </dgm:pt>
    <dgm:pt modelId="{FBEAB71C-5325-410B-A059-FAAEEC37739D}" type="pres">
      <dgm:prSet presAssocID="{D3D52AE8-E147-4713-99B9-00B7C5AA434A}" presName="parentText" presStyleLbl="node1" presStyleIdx="3" presStyleCnt="6">
        <dgm:presLayoutVars>
          <dgm:chMax val="0"/>
          <dgm:bulletEnabled val="1"/>
        </dgm:presLayoutVars>
      </dgm:prSet>
      <dgm:spPr>
        <a:prstGeom prst="rect">
          <a:avLst/>
        </a:prstGeom>
      </dgm:spPr>
    </dgm:pt>
    <dgm:pt modelId="{4AD85176-BDEA-4E53-BD9E-F6594B170149}" type="pres">
      <dgm:prSet presAssocID="{D3D52AE8-E147-4713-99B9-00B7C5AA434A}" presName="negativeSpace" presStyleCnt="0"/>
      <dgm:spPr/>
    </dgm:pt>
    <dgm:pt modelId="{FE363E14-019D-4C2A-8874-AC8EBE86403E}" type="pres">
      <dgm:prSet presAssocID="{D3D52AE8-E147-4713-99B9-00B7C5AA434A}" presName="childText" presStyleLbl="conFgAcc1" presStyleIdx="3" presStyleCnt="6">
        <dgm:presLayoutVars>
          <dgm:bulletEnabled val="1"/>
        </dgm:presLayoutVars>
      </dgm:prSet>
      <dgm:spPr/>
    </dgm:pt>
    <dgm:pt modelId="{F70095B4-231E-41B5-AC53-DE90386C7F55}" type="pres">
      <dgm:prSet presAssocID="{FB72D926-8B45-49E8-B34B-18A3FE262D4E}" presName="spaceBetweenRectangles" presStyleCnt="0"/>
      <dgm:spPr/>
    </dgm:pt>
    <dgm:pt modelId="{44EFFC97-8DFD-434E-9281-1BA3B060454A}" type="pres">
      <dgm:prSet presAssocID="{1666E037-3DC8-43AD-BF5F-592E81473283}" presName="parentLin" presStyleCnt="0"/>
      <dgm:spPr/>
    </dgm:pt>
    <dgm:pt modelId="{7B64076C-30A2-4103-959E-E3FF694C4949}" type="pres">
      <dgm:prSet presAssocID="{1666E037-3DC8-43AD-BF5F-592E81473283}" presName="parentLeftMargin" presStyleLbl="node1" presStyleIdx="3" presStyleCnt="6"/>
      <dgm:spPr/>
    </dgm:pt>
    <dgm:pt modelId="{5CE20B02-E5B1-4D14-A6F2-2311DA2D8DD7}" type="pres">
      <dgm:prSet presAssocID="{1666E037-3DC8-43AD-BF5F-592E81473283}" presName="parentText" presStyleLbl="node1" presStyleIdx="4" presStyleCnt="6">
        <dgm:presLayoutVars>
          <dgm:chMax val="0"/>
          <dgm:bulletEnabled val="1"/>
        </dgm:presLayoutVars>
      </dgm:prSet>
      <dgm:spPr>
        <a:prstGeom prst="rect">
          <a:avLst/>
        </a:prstGeom>
      </dgm:spPr>
    </dgm:pt>
    <dgm:pt modelId="{011E821F-6966-46C9-81B6-BAF21A5ACCCF}" type="pres">
      <dgm:prSet presAssocID="{1666E037-3DC8-43AD-BF5F-592E81473283}" presName="negativeSpace" presStyleCnt="0"/>
      <dgm:spPr/>
    </dgm:pt>
    <dgm:pt modelId="{16709D75-69DB-41AF-AFA0-6F6317ECF344}" type="pres">
      <dgm:prSet presAssocID="{1666E037-3DC8-43AD-BF5F-592E81473283}" presName="childText" presStyleLbl="conFgAcc1" presStyleIdx="4" presStyleCnt="6">
        <dgm:presLayoutVars>
          <dgm:bulletEnabled val="1"/>
        </dgm:presLayoutVars>
      </dgm:prSet>
      <dgm:spPr/>
    </dgm:pt>
    <dgm:pt modelId="{A293FC9D-2F9F-4C7F-9356-ADF16255BE70}" type="pres">
      <dgm:prSet presAssocID="{74BA2DD7-2C6C-45FE-9DF1-B7CC4C866F37}" presName="spaceBetweenRectangles" presStyleCnt="0"/>
      <dgm:spPr/>
    </dgm:pt>
    <dgm:pt modelId="{59433FEF-8657-4F5B-9A9F-C33676ABB0D9}" type="pres">
      <dgm:prSet presAssocID="{43C02B23-56C2-48E8-9E9A-D3A101952937}" presName="parentLin" presStyleCnt="0"/>
      <dgm:spPr/>
    </dgm:pt>
    <dgm:pt modelId="{7CAFBF58-EBBC-42FD-A7D6-14411CD6BA20}" type="pres">
      <dgm:prSet presAssocID="{43C02B23-56C2-48E8-9E9A-D3A101952937}" presName="parentLeftMargin" presStyleLbl="node1" presStyleIdx="4" presStyleCnt="6"/>
      <dgm:spPr/>
    </dgm:pt>
    <dgm:pt modelId="{CCF564D0-D057-486F-A85D-1CCFE3911B17}" type="pres">
      <dgm:prSet presAssocID="{43C02B23-56C2-48E8-9E9A-D3A101952937}" presName="parentText" presStyleLbl="node1" presStyleIdx="5" presStyleCnt="6">
        <dgm:presLayoutVars>
          <dgm:chMax val="0"/>
          <dgm:bulletEnabled val="1"/>
        </dgm:presLayoutVars>
      </dgm:prSet>
      <dgm:spPr>
        <a:prstGeom prst="rect">
          <a:avLst/>
        </a:prstGeom>
      </dgm:spPr>
    </dgm:pt>
    <dgm:pt modelId="{C31F010B-67D6-4DB2-A8C6-847A9236C235}" type="pres">
      <dgm:prSet presAssocID="{43C02B23-56C2-48E8-9E9A-D3A101952937}" presName="negativeSpace" presStyleCnt="0"/>
      <dgm:spPr/>
    </dgm:pt>
    <dgm:pt modelId="{57B4323C-8CFD-4B48-8182-D03365BF8686}" type="pres">
      <dgm:prSet presAssocID="{43C02B23-56C2-48E8-9E9A-D3A101952937}" presName="childText" presStyleLbl="conFgAcc1" presStyleIdx="5" presStyleCnt="6">
        <dgm:presLayoutVars>
          <dgm:bulletEnabled val="1"/>
        </dgm:presLayoutVars>
      </dgm:prSet>
      <dgm:spPr/>
    </dgm:pt>
  </dgm:ptLst>
  <dgm:cxnLst>
    <dgm:cxn modelId="{0B28F403-15B1-492C-BF61-A31549EF1910}" type="presOf" srcId="{DF580B6A-019F-4304-A774-5D94451F0700}" destId="{392A61E7-1239-472E-A3B0-ECBE501E15E7}" srcOrd="0" destOrd="0" presId="urn:microsoft.com/office/officeart/2005/8/layout/list1"/>
    <dgm:cxn modelId="{26AE670F-E38C-4B44-BA12-3DD9835D354A}" srcId="{0DA40A3C-4433-411F-AB28-36563D00A7AF}" destId="{2F80FF54-E426-4BA6-BF8B-BE01AD5D5C03}" srcOrd="0" destOrd="0" parTransId="{58D3FEBD-3FC8-47E3-8EA5-554CD883B326}" sibTransId="{D49975AF-5EA4-4DF1-A09C-A49B14B75264}"/>
    <dgm:cxn modelId="{F181A61F-5FE6-4233-A911-E285350C7C91}" srcId="{43C02B23-56C2-48E8-9E9A-D3A101952937}" destId="{4F25B95C-6C3F-4B58-BFA6-A1E3BC70E344}" srcOrd="0" destOrd="0" parTransId="{2B657A8E-A34C-48F3-AB7B-5EFAC828CA08}" sibTransId="{BC0C4C89-32A0-47AA-A9E6-3ACCD34486BA}"/>
    <dgm:cxn modelId="{66C7A524-4F05-44E4-B9E2-BB2BC0804613}" type="presOf" srcId="{74E828F1-F6B9-4535-9BCA-3A13CAD509EF}" destId="{4EE33E0B-DE85-4094-A628-DD31BDFD703E}" srcOrd="1" destOrd="0" presId="urn:microsoft.com/office/officeart/2005/8/layout/list1"/>
    <dgm:cxn modelId="{4F2D0130-2E6B-47FB-8D37-00B7F50616AE}" srcId="{061C0F17-74DF-4B00-B177-4E50710F0C51}" destId="{8F1E0081-AC10-48C1-9DC1-E5B4B495B45D}" srcOrd="0" destOrd="0" parTransId="{B1B060EB-4B67-4806-A218-0E5D072E641F}" sibTransId="{ECBE3F06-C662-430B-842D-60E688A7075C}"/>
    <dgm:cxn modelId="{1C48DC30-BE6B-4F0E-834C-69E296AF6DBB}" srcId="{5CE203C7-A939-4D30-AC69-F55BA230DAEC}" destId="{0DA40A3C-4433-411F-AB28-36563D00A7AF}" srcOrd="1" destOrd="0" parTransId="{071F655F-99D5-4F68-8F6A-8E72D28585D2}" sibTransId="{81C4DDD2-048A-4AEA-884F-B0F2B3619710}"/>
    <dgm:cxn modelId="{3711B93E-9B25-4747-83BF-D6368518067B}" srcId="{1666E037-3DC8-43AD-BF5F-592E81473283}" destId="{339FCFC6-983E-43A5-B233-BFDD8F29E93B}" srcOrd="0" destOrd="0" parTransId="{C7A23188-D196-4D3F-9CDB-C506743CB24A}" sibTransId="{C26A3079-B56D-43A6-9E4D-3A042E6A0FEB}"/>
    <dgm:cxn modelId="{B6F8043F-A425-41CF-B75C-C9605C47FCBB}" type="presOf" srcId="{0DA40A3C-4433-411F-AB28-36563D00A7AF}" destId="{871F82CB-3D74-4254-BC8A-B2391C891B5D}" srcOrd="1" destOrd="0" presId="urn:microsoft.com/office/officeart/2005/8/layout/list1"/>
    <dgm:cxn modelId="{9147D45E-05E7-46C5-8F51-E8A73DA8FE1F}" type="presOf" srcId="{1666E037-3DC8-43AD-BF5F-592E81473283}" destId="{5CE20B02-E5B1-4D14-A6F2-2311DA2D8DD7}" srcOrd="1" destOrd="0" presId="urn:microsoft.com/office/officeart/2005/8/layout/list1"/>
    <dgm:cxn modelId="{585B7243-B8BF-401D-9515-F331357A4E2E}" type="presOf" srcId="{D3D52AE8-E147-4713-99B9-00B7C5AA434A}" destId="{FBEAB71C-5325-410B-A059-FAAEEC37739D}" srcOrd="1" destOrd="0" presId="urn:microsoft.com/office/officeart/2005/8/layout/list1"/>
    <dgm:cxn modelId="{42F81666-24B4-4D28-9009-AC645588BD7E}" type="presOf" srcId="{8F1E0081-AC10-48C1-9DC1-E5B4B495B45D}" destId="{192113E1-FD37-4F4A-8F4D-90F1FA64EBAC}" srcOrd="0" destOrd="0" presId="urn:microsoft.com/office/officeart/2005/8/layout/list1"/>
    <dgm:cxn modelId="{5A24474D-9FE6-4A30-A894-EC63FE3F7D77}" type="presOf" srcId="{061C0F17-74DF-4B00-B177-4E50710F0C51}" destId="{B872BEAE-5F88-4961-A032-D4EC0C5175D2}" srcOrd="1" destOrd="0" presId="urn:microsoft.com/office/officeart/2005/8/layout/list1"/>
    <dgm:cxn modelId="{C2975653-FFE7-4376-8636-E0254B43A5A3}" type="presOf" srcId="{74E828F1-F6B9-4535-9BCA-3A13CAD509EF}" destId="{59C4E1F0-3656-4B39-B6EB-6034B265657A}" srcOrd="0" destOrd="0" presId="urn:microsoft.com/office/officeart/2005/8/layout/list1"/>
    <dgm:cxn modelId="{5236798B-23B8-4F3C-91D1-7CEFEF2544A8}" srcId="{5CE203C7-A939-4D30-AC69-F55BA230DAEC}" destId="{D3D52AE8-E147-4713-99B9-00B7C5AA434A}" srcOrd="3" destOrd="0" parTransId="{77DC826F-A4CF-40EE-9727-8F02E82CB5A2}" sibTransId="{FB72D926-8B45-49E8-B34B-18A3FE262D4E}"/>
    <dgm:cxn modelId="{B9093C8D-0DF2-4980-AF8A-4A3F14300E42}" type="presOf" srcId="{43C02B23-56C2-48E8-9E9A-D3A101952937}" destId="{CCF564D0-D057-486F-A85D-1CCFE3911B17}" srcOrd="1" destOrd="0" presId="urn:microsoft.com/office/officeart/2005/8/layout/list1"/>
    <dgm:cxn modelId="{E8F4A68D-6DE7-4D1D-8235-10BED84A25FD}" type="presOf" srcId="{061C0F17-74DF-4B00-B177-4E50710F0C51}" destId="{75C86B06-98DB-40EF-9A5F-9C3ED1D5ADA5}" srcOrd="0" destOrd="0" presId="urn:microsoft.com/office/officeart/2005/8/layout/list1"/>
    <dgm:cxn modelId="{F3B63DA0-F8CA-4E70-979D-EDA9FC436E88}" type="presOf" srcId="{5CE203C7-A939-4D30-AC69-F55BA230DAEC}" destId="{1151FF42-2BDC-4C67-820C-9086294E4C64}" srcOrd="0" destOrd="0" presId="urn:microsoft.com/office/officeart/2005/8/layout/list1"/>
    <dgm:cxn modelId="{B95412A1-8BC3-4FA7-88F3-80F23D09AF09}" type="presOf" srcId="{1666E037-3DC8-43AD-BF5F-592E81473283}" destId="{7B64076C-30A2-4103-959E-E3FF694C4949}" srcOrd="0" destOrd="0" presId="urn:microsoft.com/office/officeart/2005/8/layout/list1"/>
    <dgm:cxn modelId="{22A43EC4-DEB0-416C-A1FC-F9444AA707BB}" srcId="{74E828F1-F6B9-4535-9BCA-3A13CAD509EF}" destId="{DF580B6A-019F-4304-A774-5D94451F0700}" srcOrd="0" destOrd="0" parTransId="{0CAD2E52-78E5-455B-8D39-01D47ABD5EEB}" sibTransId="{4EDF3820-A9ED-4DFC-9B68-FF05FE0E5357}"/>
    <dgm:cxn modelId="{1DA24BC6-1DE3-4D23-91EF-1927DC931357}" type="presOf" srcId="{2F80FF54-E426-4BA6-BF8B-BE01AD5D5C03}" destId="{01D6ECDC-E3B4-4BA4-9D54-F5434D90D418}" srcOrd="0" destOrd="0" presId="urn:microsoft.com/office/officeart/2005/8/layout/list1"/>
    <dgm:cxn modelId="{944B13C8-E368-4FBF-A814-5D7FF7C5538E}" type="presOf" srcId="{D3D52AE8-E147-4713-99B9-00B7C5AA434A}" destId="{83198349-DB4A-48EB-8619-7890EF91E9BC}" srcOrd="0" destOrd="0" presId="urn:microsoft.com/office/officeart/2005/8/layout/list1"/>
    <dgm:cxn modelId="{4BD5A4CA-9D13-4710-947D-D6C0AC802FA0}" srcId="{D3D52AE8-E147-4713-99B9-00B7C5AA434A}" destId="{35DEDEC4-EC75-4702-A972-C86382AE79BF}" srcOrd="0" destOrd="0" parTransId="{8A3F3EEC-96E8-46DE-8BB4-0EB3BE733862}" sibTransId="{C725C009-E915-4D36-B01A-30EA665CB36A}"/>
    <dgm:cxn modelId="{8C6E15CE-43FE-4302-B48F-B88C2061E193}" type="presOf" srcId="{43C02B23-56C2-48E8-9E9A-D3A101952937}" destId="{7CAFBF58-EBBC-42FD-A7D6-14411CD6BA20}" srcOrd="0" destOrd="0" presId="urn:microsoft.com/office/officeart/2005/8/layout/list1"/>
    <dgm:cxn modelId="{12DC64D2-5E09-4685-8B28-43F0E4F2C3AE}" srcId="{5CE203C7-A939-4D30-AC69-F55BA230DAEC}" destId="{1666E037-3DC8-43AD-BF5F-592E81473283}" srcOrd="4" destOrd="0" parTransId="{CBE9AD4A-2BC2-4154-B2A6-DF3B0F86658D}" sibTransId="{74BA2DD7-2C6C-45FE-9DF1-B7CC4C866F37}"/>
    <dgm:cxn modelId="{FFD38ED3-F826-4B47-B45B-69BC4186BE60}" type="presOf" srcId="{339FCFC6-983E-43A5-B233-BFDD8F29E93B}" destId="{16709D75-69DB-41AF-AFA0-6F6317ECF344}" srcOrd="0" destOrd="0" presId="urn:microsoft.com/office/officeart/2005/8/layout/list1"/>
    <dgm:cxn modelId="{FBA091DC-CAD8-40FA-BA1A-98A319C2DA69}" srcId="{5CE203C7-A939-4D30-AC69-F55BA230DAEC}" destId="{43C02B23-56C2-48E8-9E9A-D3A101952937}" srcOrd="5" destOrd="0" parTransId="{283F953F-2A2C-433C-9224-5B7306242487}" sibTransId="{EEE837A4-F85F-4ED3-9CA1-4C50AE128B83}"/>
    <dgm:cxn modelId="{A6DEA2DE-EC00-478B-AB69-C17F6E99F3DC}" type="presOf" srcId="{4F25B95C-6C3F-4B58-BFA6-A1E3BC70E344}" destId="{57B4323C-8CFD-4B48-8182-D03365BF8686}" srcOrd="0" destOrd="0" presId="urn:microsoft.com/office/officeart/2005/8/layout/list1"/>
    <dgm:cxn modelId="{EABA70E3-3CE3-40EC-A50E-6D1420857AF7}" srcId="{5CE203C7-A939-4D30-AC69-F55BA230DAEC}" destId="{74E828F1-F6B9-4535-9BCA-3A13CAD509EF}" srcOrd="0" destOrd="0" parTransId="{C2A563C0-C16F-4084-B39C-7AC7DC5624E0}" sibTransId="{2B54AD21-A1DA-4174-A246-6F0C869B4603}"/>
    <dgm:cxn modelId="{7716ECE5-5CCC-42EF-906E-946D0F2C1EA6}" srcId="{5CE203C7-A939-4D30-AC69-F55BA230DAEC}" destId="{061C0F17-74DF-4B00-B177-4E50710F0C51}" srcOrd="2" destOrd="0" parTransId="{29D93839-5306-4C70-8468-53D9172D4D89}" sibTransId="{1B7B6063-1498-4D87-8C00-ED0F449761F5}"/>
    <dgm:cxn modelId="{EA8E73F2-EBC3-4108-AD52-D7B0CECF4CF2}" type="presOf" srcId="{35DEDEC4-EC75-4702-A972-C86382AE79BF}" destId="{FE363E14-019D-4C2A-8874-AC8EBE86403E}" srcOrd="0" destOrd="0" presId="urn:microsoft.com/office/officeart/2005/8/layout/list1"/>
    <dgm:cxn modelId="{9C599CFF-B4C8-4212-A981-3DA9A7D33273}" type="presOf" srcId="{0DA40A3C-4433-411F-AB28-36563D00A7AF}" destId="{8FC284B7-8DE0-4045-8CA9-CCB6AB4D9C16}" srcOrd="0" destOrd="0" presId="urn:microsoft.com/office/officeart/2005/8/layout/list1"/>
    <dgm:cxn modelId="{C62F8612-109E-4664-95B5-3A3D56B0E343}" type="presParOf" srcId="{1151FF42-2BDC-4C67-820C-9086294E4C64}" destId="{CF1BE249-ADE9-49A1-B9F8-A522F2686542}" srcOrd="0" destOrd="0" presId="urn:microsoft.com/office/officeart/2005/8/layout/list1"/>
    <dgm:cxn modelId="{DE9E825D-4B1D-420B-BFAB-67731F8A3AC9}" type="presParOf" srcId="{CF1BE249-ADE9-49A1-B9F8-A522F2686542}" destId="{59C4E1F0-3656-4B39-B6EB-6034B265657A}" srcOrd="0" destOrd="0" presId="urn:microsoft.com/office/officeart/2005/8/layout/list1"/>
    <dgm:cxn modelId="{B62F52E0-C76A-4E64-BB26-BE367A2ABB07}" type="presParOf" srcId="{CF1BE249-ADE9-49A1-B9F8-A522F2686542}" destId="{4EE33E0B-DE85-4094-A628-DD31BDFD703E}" srcOrd="1" destOrd="0" presId="urn:microsoft.com/office/officeart/2005/8/layout/list1"/>
    <dgm:cxn modelId="{B0265695-BEB9-4D7B-BFAC-1337EBB804D0}" type="presParOf" srcId="{1151FF42-2BDC-4C67-820C-9086294E4C64}" destId="{F0173673-5F8A-47BB-A037-0E14A506C3B6}" srcOrd="1" destOrd="0" presId="urn:microsoft.com/office/officeart/2005/8/layout/list1"/>
    <dgm:cxn modelId="{BA1ADE78-2AF9-4923-A390-C9CBC71569D2}" type="presParOf" srcId="{1151FF42-2BDC-4C67-820C-9086294E4C64}" destId="{392A61E7-1239-472E-A3B0-ECBE501E15E7}" srcOrd="2" destOrd="0" presId="urn:microsoft.com/office/officeart/2005/8/layout/list1"/>
    <dgm:cxn modelId="{1801F6B1-2B73-4249-9708-233EE3D55EB5}" type="presParOf" srcId="{1151FF42-2BDC-4C67-820C-9086294E4C64}" destId="{7E0CF01A-2D94-4583-8FD7-A1C2DBFDF238}" srcOrd="3" destOrd="0" presId="urn:microsoft.com/office/officeart/2005/8/layout/list1"/>
    <dgm:cxn modelId="{747FF310-5B92-4DDC-B180-334A52BB3024}" type="presParOf" srcId="{1151FF42-2BDC-4C67-820C-9086294E4C64}" destId="{EE090299-8713-452A-8DDF-D4B67B18FF6E}" srcOrd="4" destOrd="0" presId="urn:microsoft.com/office/officeart/2005/8/layout/list1"/>
    <dgm:cxn modelId="{1C4BDDB6-C960-4F14-8310-76DB6AC256D7}" type="presParOf" srcId="{EE090299-8713-452A-8DDF-D4B67B18FF6E}" destId="{8FC284B7-8DE0-4045-8CA9-CCB6AB4D9C16}" srcOrd="0" destOrd="0" presId="urn:microsoft.com/office/officeart/2005/8/layout/list1"/>
    <dgm:cxn modelId="{3B67FA8D-1F28-4498-A25E-88C3EAACF6FA}" type="presParOf" srcId="{EE090299-8713-452A-8DDF-D4B67B18FF6E}" destId="{871F82CB-3D74-4254-BC8A-B2391C891B5D}" srcOrd="1" destOrd="0" presId="urn:microsoft.com/office/officeart/2005/8/layout/list1"/>
    <dgm:cxn modelId="{16D1C5FC-F947-475C-BDE2-3A26C52252B9}" type="presParOf" srcId="{1151FF42-2BDC-4C67-820C-9086294E4C64}" destId="{17384E0A-82E5-40F4-B4AE-424DDAE8CD25}" srcOrd="5" destOrd="0" presId="urn:microsoft.com/office/officeart/2005/8/layout/list1"/>
    <dgm:cxn modelId="{6C28E5EB-83B5-48FA-B287-B5AFCF9DCF2E}" type="presParOf" srcId="{1151FF42-2BDC-4C67-820C-9086294E4C64}" destId="{01D6ECDC-E3B4-4BA4-9D54-F5434D90D418}" srcOrd="6" destOrd="0" presId="urn:microsoft.com/office/officeart/2005/8/layout/list1"/>
    <dgm:cxn modelId="{599DE608-4CAD-4044-9D73-8C4255B704A6}" type="presParOf" srcId="{1151FF42-2BDC-4C67-820C-9086294E4C64}" destId="{0495FA8B-D8CA-483C-BFDC-993C03753E76}" srcOrd="7" destOrd="0" presId="urn:microsoft.com/office/officeart/2005/8/layout/list1"/>
    <dgm:cxn modelId="{ABAD970B-6F40-4AA2-943F-F172CD8CF774}" type="presParOf" srcId="{1151FF42-2BDC-4C67-820C-9086294E4C64}" destId="{48C5BCD2-1554-40C8-92E9-FFBBABA1B324}" srcOrd="8" destOrd="0" presId="urn:microsoft.com/office/officeart/2005/8/layout/list1"/>
    <dgm:cxn modelId="{3F01E70F-02C1-4F6F-9C60-28E714CDBDEB}" type="presParOf" srcId="{48C5BCD2-1554-40C8-92E9-FFBBABA1B324}" destId="{75C86B06-98DB-40EF-9A5F-9C3ED1D5ADA5}" srcOrd="0" destOrd="0" presId="urn:microsoft.com/office/officeart/2005/8/layout/list1"/>
    <dgm:cxn modelId="{2E612D36-75E0-4B7E-85B6-DFF69B8D92BA}" type="presParOf" srcId="{48C5BCD2-1554-40C8-92E9-FFBBABA1B324}" destId="{B872BEAE-5F88-4961-A032-D4EC0C5175D2}" srcOrd="1" destOrd="0" presId="urn:microsoft.com/office/officeart/2005/8/layout/list1"/>
    <dgm:cxn modelId="{D260FA87-5653-48A9-954A-09C6174B8F64}" type="presParOf" srcId="{1151FF42-2BDC-4C67-820C-9086294E4C64}" destId="{F7ADA596-6CCB-43F8-8065-160056E31478}" srcOrd="9" destOrd="0" presId="urn:microsoft.com/office/officeart/2005/8/layout/list1"/>
    <dgm:cxn modelId="{DE2E778C-D13B-4FBB-A0F7-A47B18134280}" type="presParOf" srcId="{1151FF42-2BDC-4C67-820C-9086294E4C64}" destId="{192113E1-FD37-4F4A-8F4D-90F1FA64EBAC}" srcOrd="10" destOrd="0" presId="urn:microsoft.com/office/officeart/2005/8/layout/list1"/>
    <dgm:cxn modelId="{5A83287A-A9C4-4282-A750-AB08EB8E0D69}" type="presParOf" srcId="{1151FF42-2BDC-4C67-820C-9086294E4C64}" destId="{B22B892E-4B44-4400-8BCE-FA8C556A81B4}" srcOrd="11" destOrd="0" presId="urn:microsoft.com/office/officeart/2005/8/layout/list1"/>
    <dgm:cxn modelId="{FABB8E1F-2D4A-4617-BA7D-EC613AC80F77}" type="presParOf" srcId="{1151FF42-2BDC-4C67-820C-9086294E4C64}" destId="{F6E2A59A-2A33-49D6-8841-C4F7BB1ED76B}" srcOrd="12" destOrd="0" presId="urn:microsoft.com/office/officeart/2005/8/layout/list1"/>
    <dgm:cxn modelId="{97F27A4D-0F6F-49EE-84EB-CE448020D6CC}" type="presParOf" srcId="{F6E2A59A-2A33-49D6-8841-C4F7BB1ED76B}" destId="{83198349-DB4A-48EB-8619-7890EF91E9BC}" srcOrd="0" destOrd="0" presId="urn:microsoft.com/office/officeart/2005/8/layout/list1"/>
    <dgm:cxn modelId="{7167A47C-07C9-44E2-9578-D5D5C13CC358}" type="presParOf" srcId="{F6E2A59A-2A33-49D6-8841-C4F7BB1ED76B}" destId="{FBEAB71C-5325-410B-A059-FAAEEC37739D}" srcOrd="1" destOrd="0" presId="urn:microsoft.com/office/officeart/2005/8/layout/list1"/>
    <dgm:cxn modelId="{C575D3E5-9E38-4FFA-8D44-78C5231413DC}" type="presParOf" srcId="{1151FF42-2BDC-4C67-820C-9086294E4C64}" destId="{4AD85176-BDEA-4E53-BD9E-F6594B170149}" srcOrd="13" destOrd="0" presId="urn:microsoft.com/office/officeart/2005/8/layout/list1"/>
    <dgm:cxn modelId="{571D9753-06A4-4987-BA59-F3801BB108BA}" type="presParOf" srcId="{1151FF42-2BDC-4C67-820C-9086294E4C64}" destId="{FE363E14-019D-4C2A-8874-AC8EBE86403E}" srcOrd="14" destOrd="0" presId="urn:microsoft.com/office/officeart/2005/8/layout/list1"/>
    <dgm:cxn modelId="{0B28D3C4-1330-4B8A-B3AB-FDACD0F8163F}" type="presParOf" srcId="{1151FF42-2BDC-4C67-820C-9086294E4C64}" destId="{F70095B4-231E-41B5-AC53-DE90386C7F55}" srcOrd="15" destOrd="0" presId="urn:microsoft.com/office/officeart/2005/8/layout/list1"/>
    <dgm:cxn modelId="{C906F40B-C3E7-42B4-B4E3-F96AC58CC2DA}" type="presParOf" srcId="{1151FF42-2BDC-4C67-820C-9086294E4C64}" destId="{44EFFC97-8DFD-434E-9281-1BA3B060454A}" srcOrd="16" destOrd="0" presId="urn:microsoft.com/office/officeart/2005/8/layout/list1"/>
    <dgm:cxn modelId="{4A42B9FD-31FA-4486-8788-F0AFA115ECC1}" type="presParOf" srcId="{44EFFC97-8DFD-434E-9281-1BA3B060454A}" destId="{7B64076C-30A2-4103-959E-E3FF694C4949}" srcOrd="0" destOrd="0" presId="urn:microsoft.com/office/officeart/2005/8/layout/list1"/>
    <dgm:cxn modelId="{6EE3CEC6-DFAF-4A02-95BA-0CF6F1B046D5}" type="presParOf" srcId="{44EFFC97-8DFD-434E-9281-1BA3B060454A}" destId="{5CE20B02-E5B1-4D14-A6F2-2311DA2D8DD7}" srcOrd="1" destOrd="0" presId="urn:microsoft.com/office/officeart/2005/8/layout/list1"/>
    <dgm:cxn modelId="{70E0DE7B-F42D-4262-BEB2-C10AA5E6CB7A}" type="presParOf" srcId="{1151FF42-2BDC-4C67-820C-9086294E4C64}" destId="{011E821F-6966-46C9-81B6-BAF21A5ACCCF}" srcOrd="17" destOrd="0" presId="urn:microsoft.com/office/officeart/2005/8/layout/list1"/>
    <dgm:cxn modelId="{8BDCD527-4F0A-41DC-9616-48945B16DC02}" type="presParOf" srcId="{1151FF42-2BDC-4C67-820C-9086294E4C64}" destId="{16709D75-69DB-41AF-AFA0-6F6317ECF344}" srcOrd="18" destOrd="0" presId="urn:microsoft.com/office/officeart/2005/8/layout/list1"/>
    <dgm:cxn modelId="{8B825E06-2B11-49A1-93D4-076E79D0F8A1}" type="presParOf" srcId="{1151FF42-2BDC-4C67-820C-9086294E4C64}" destId="{A293FC9D-2F9F-4C7F-9356-ADF16255BE70}" srcOrd="19" destOrd="0" presId="urn:microsoft.com/office/officeart/2005/8/layout/list1"/>
    <dgm:cxn modelId="{40E22868-AEF1-4E8F-9D6D-B7D361D6096C}" type="presParOf" srcId="{1151FF42-2BDC-4C67-820C-9086294E4C64}" destId="{59433FEF-8657-4F5B-9A9F-C33676ABB0D9}" srcOrd="20" destOrd="0" presId="urn:microsoft.com/office/officeart/2005/8/layout/list1"/>
    <dgm:cxn modelId="{7FB6EE7D-D2B9-41D8-8A4E-AD659961B0CC}" type="presParOf" srcId="{59433FEF-8657-4F5B-9A9F-C33676ABB0D9}" destId="{7CAFBF58-EBBC-42FD-A7D6-14411CD6BA20}" srcOrd="0" destOrd="0" presId="urn:microsoft.com/office/officeart/2005/8/layout/list1"/>
    <dgm:cxn modelId="{864ADF17-3066-4FFA-B4BA-CC23770F269C}" type="presParOf" srcId="{59433FEF-8657-4F5B-9A9F-C33676ABB0D9}" destId="{CCF564D0-D057-486F-A85D-1CCFE3911B17}" srcOrd="1" destOrd="0" presId="urn:microsoft.com/office/officeart/2005/8/layout/list1"/>
    <dgm:cxn modelId="{99D39E41-304D-479C-B61A-2FBE05B6A6F2}" type="presParOf" srcId="{1151FF42-2BDC-4C67-820C-9086294E4C64}" destId="{C31F010B-67D6-4DB2-A8C6-847A9236C235}" srcOrd="21" destOrd="0" presId="urn:microsoft.com/office/officeart/2005/8/layout/list1"/>
    <dgm:cxn modelId="{A1E5C404-55E6-4122-8355-054DE058FB28}" type="presParOf" srcId="{1151FF42-2BDC-4C67-820C-9086294E4C64}" destId="{57B4323C-8CFD-4B48-8182-D03365BF8686}" srcOrd="22"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0D65E-14E7-44C6-87E9-DF1A949B09C7}">
      <dsp:nvSpPr>
        <dsp:cNvPr id="0" name=""/>
        <dsp:cNvSpPr/>
      </dsp:nvSpPr>
      <dsp:spPr>
        <a:xfrm>
          <a:off x="0" y="215444"/>
          <a:ext cx="5698870" cy="7560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249936"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CCRS is used to process claims for care provided via the Community Care Network contracts. The CCRS schema contains 29 tables that are updated daily, a subset of the tables in the Preview_CCRS schema. </a:t>
          </a:r>
          <a:endParaRPr lang="en-US" sz="1000" kern="1200"/>
        </a:p>
      </dsp:txBody>
      <dsp:txXfrm>
        <a:off x="0" y="215444"/>
        <a:ext cx="5698870" cy="756000"/>
      </dsp:txXfrm>
    </dsp:sp>
    <dsp:sp modelId="{5EB8F546-D543-44CC-B6F2-BEAB22AF9476}">
      <dsp:nvSpPr>
        <dsp:cNvPr id="0" name=""/>
        <dsp:cNvSpPr/>
      </dsp:nvSpPr>
      <dsp:spPr>
        <a:xfrm>
          <a:off x="284943" y="38324"/>
          <a:ext cx="3989209" cy="354240"/>
        </a:xfrm>
        <a:prstGeom prst="rect">
          <a:avLst/>
        </a:prstGeom>
        <a:solidFill>
          <a:srgbClr val="BA8C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Community Care Reimbursement System (CCRS)</a:t>
          </a:r>
        </a:p>
      </dsp:txBody>
      <dsp:txXfrm>
        <a:off x="284943" y="38324"/>
        <a:ext cx="3989209" cy="354240"/>
      </dsp:txXfrm>
    </dsp:sp>
    <dsp:sp modelId="{9121407A-8FE1-452D-B974-7F5C62FED849}">
      <dsp:nvSpPr>
        <dsp:cNvPr id="0" name=""/>
        <dsp:cNvSpPr/>
      </dsp:nvSpPr>
      <dsp:spPr>
        <a:xfrm>
          <a:off x="0" y="1213364"/>
          <a:ext cx="5698870" cy="46305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249936"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Domain contains reimbursement data for VA Community Care.</a:t>
          </a:r>
          <a:r>
            <a:rPr lang="en-US" sz="1000" kern="1200"/>
            <a:t> </a:t>
          </a:r>
        </a:p>
      </dsp:txBody>
      <dsp:txXfrm>
        <a:off x="0" y="1213364"/>
        <a:ext cx="5698870" cy="463050"/>
      </dsp:txXfrm>
    </dsp:sp>
    <dsp:sp modelId="{D6EDE923-6BFA-4F6E-8998-04D3CECCB80C}">
      <dsp:nvSpPr>
        <dsp:cNvPr id="0" name=""/>
        <dsp:cNvSpPr/>
      </dsp:nvSpPr>
      <dsp:spPr>
        <a:xfrm>
          <a:off x="284943" y="1036244"/>
          <a:ext cx="3989209" cy="354240"/>
        </a:xfrm>
        <a:prstGeom prst="rect">
          <a:avLst/>
        </a:prstGeom>
        <a:solidFill>
          <a:srgbClr val="BA8C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Electronic Claims Adjudication Management System (</a:t>
          </a:r>
          <a:r>
            <a:rPr lang="en-US" sz="1100" b="1" kern="1200" err="1">
              <a:solidFill>
                <a:prstClr val="black"/>
              </a:solidFill>
              <a:latin typeface="Myriad Pro" panose="020B0403030403020204"/>
              <a:ea typeface="+mn-ea"/>
              <a:cs typeface="+mn-cs"/>
            </a:rPr>
            <a:t>eCAM</a:t>
          </a:r>
          <a:r>
            <a:rPr lang="en-US" sz="1100" b="1" kern="1200">
              <a:solidFill>
                <a:prstClr val="black"/>
              </a:solidFill>
              <a:latin typeface="Myriad Pro" panose="020B0403030403020204"/>
              <a:ea typeface="+mn-ea"/>
              <a:cs typeface="+mn-cs"/>
            </a:rPr>
            <a:t>)</a:t>
          </a:r>
        </a:p>
      </dsp:txBody>
      <dsp:txXfrm>
        <a:off x="284943" y="1036244"/>
        <a:ext cx="3989209" cy="354240"/>
      </dsp:txXfrm>
    </dsp:sp>
    <dsp:sp modelId="{55D29952-F1CB-463B-A89E-C8E241DCDE6E}">
      <dsp:nvSpPr>
        <dsp:cNvPr id="0" name=""/>
        <dsp:cNvSpPr/>
      </dsp:nvSpPr>
      <dsp:spPr>
        <a:xfrm>
          <a:off x="0" y="1918334"/>
          <a:ext cx="5698870" cy="6048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249936"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Contains extracts from the </a:t>
          </a:r>
          <a:r>
            <a:rPr lang="en-US" sz="1000" b="0" i="0" kern="1200" err="1"/>
            <a:t>HealthShare</a:t>
          </a:r>
          <a:r>
            <a:rPr lang="en-US" sz="1000" b="0" i="0" kern="1200"/>
            <a:t> Referral Manager (HSRM) system. The HSRM system is used to authorize and refer care to community providers.</a:t>
          </a:r>
          <a:r>
            <a:rPr lang="en-US" sz="1000" kern="1200"/>
            <a:t> </a:t>
          </a:r>
        </a:p>
      </dsp:txBody>
      <dsp:txXfrm>
        <a:off x="0" y="1918334"/>
        <a:ext cx="5698870" cy="604800"/>
      </dsp:txXfrm>
    </dsp:sp>
    <dsp:sp modelId="{78DF349E-E187-4776-B953-C82456414A8E}">
      <dsp:nvSpPr>
        <dsp:cNvPr id="0" name=""/>
        <dsp:cNvSpPr/>
      </dsp:nvSpPr>
      <dsp:spPr>
        <a:xfrm>
          <a:off x="284943" y="1741214"/>
          <a:ext cx="3989209" cy="354240"/>
        </a:xfrm>
        <a:prstGeom prst="rect">
          <a:avLst/>
        </a:prstGeom>
        <a:solidFill>
          <a:srgbClr val="BA8C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Community Care Referral and Authorization (CCRA)</a:t>
          </a:r>
        </a:p>
      </dsp:txBody>
      <dsp:txXfrm>
        <a:off x="284943" y="1741214"/>
        <a:ext cx="3989209" cy="354240"/>
      </dsp:txXfrm>
    </dsp:sp>
    <dsp:sp modelId="{C6C66D60-5B1F-425C-863F-76EA1DBADD0E}">
      <dsp:nvSpPr>
        <dsp:cNvPr id="0" name=""/>
        <dsp:cNvSpPr/>
      </dsp:nvSpPr>
      <dsp:spPr>
        <a:xfrm>
          <a:off x="0" y="2765054"/>
          <a:ext cx="5698870" cy="6048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249936"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Contains authorizations, claims, and cost data for care Veterans receive at non-VA facilities and entered into the Fee Basis Claim System.</a:t>
          </a:r>
          <a:r>
            <a:rPr lang="en-US" sz="1000" kern="1200"/>
            <a:t> </a:t>
          </a:r>
        </a:p>
      </dsp:txBody>
      <dsp:txXfrm>
        <a:off x="0" y="2765054"/>
        <a:ext cx="5698870" cy="604800"/>
      </dsp:txXfrm>
    </dsp:sp>
    <dsp:sp modelId="{E0540933-0626-4601-9515-8AD102BF45CB}">
      <dsp:nvSpPr>
        <dsp:cNvPr id="0" name=""/>
        <dsp:cNvSpPr/>
      </dsp:nvSpPr>
      <dsp:spPr>
        <a:xfrm>
          <a:off x="284943" y="2587933"/>
          <a:ext cx="3989209" cy="354240"/>
        </a:xfrm>
        <a:prstGeom prst="rect">
          <a:avLst/>
        </a:prstGeom>
        <a:solidFill>
          <a:srgbClr val="BA8C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Fee Basis Claims System (FBCS)</a:t>
          </a:r>
        </a:p>
      </dsp:txBody>
      <dsp:txXfrm>
        <a:off x="284943" y="2587933"/>
        <a:ext cx="3989209" cy="354240"/>
      </dsp:txXfrm>
    </dsp:sp>
    <dsp:sp modelId="{03E56BA6-D6F6-435C-B2B5-AC2C3358F4DE}">
      <dsp:nvSpPr>
        <dsp:cNvPr id="0" name=""/>
        <dsp:cNvSpPr/>
      </dsp:nvSpPr>
      <dsp:spPr>
        <a:xfrm>
          <a:off x="0" y="3611774"/>
          <a:ext cx="5698870" cy="6048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249936"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Contains information about Choice authorizations found in the Office of Community Care's Choice Monthly Contractors' Reports</a:t>
          </a:r>
          <a:r>
            <a:rPr lang="en-US" sz="1000" kern="1200"/>
            <a:t> </a:t>
          </a:r>
        </a:p>
      </dsp:txBody>
      <dsp:txXfrm>
        <a:off x="0" y="3611774"/>
        <a:ext cx="5698870" cy="604800"/>
      </dsp:txXfrm>
    </dsp:sp>
    <dsp:sp modelId="{0A6E8C2A-2823-437C-9494-91D96513CB79}">
      <dsp:nvSpPr>
        <dsp:cNvPr id="0" name=""/>
        <dsp:cNvSpPr/>
      </dsp:nvSpPr>
      <dsp:spPr>
        <a:xfrm>
          <a:off x="284943" y="3434654"/>
          <a:ext cx="3989209" cy="354240"/>
        </a:xfrm>
        <a:prstGeom prst="rect">
          <a:avLst/>
        </a:prstGeom>
        <a:solidFill>
          <a:srgbClr val="BA8C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schemeClr val="tx1"/>
              </a:solidFill>
              <a:latin typeface="Myriad Pro" panose="020B0403030403020204"/>
            </a:rPr>
            <a:t>Veteran Access, Accountability and Choice Act (VACAA)</a:t>
          </a:r>
        </a:p>
      </dsp:txBody>
      <dsp:txXfrm>
        <a:off x="284943" y="3434654"/>
        <a:ext cx="3989209" cy="354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A61E7-1239-472E-A3B0-ECBE501E15E7}">
      <dsp:nvSpPr>
        <dsp:cNvPr id="0" name=""/>
        <dsp:cNvSpPr/>
      </dsp:nvSpPr>
      <dsp:spPr>
        <a:xfrm>
          <a:off x="0" y="134961"/>
          <a:ext cx="5698870" cy="48195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124968"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kern="1200"/>
            <a:t>Includes claims, cost and payment for office visits, outpatient diagnosis and </a:t>
          </a:r>
          <a:br>
            <a:rPr lang="en-US" sz="1000" b="0" i="0" u="none" kern="1200"/>
          </a:br>
          <a:r>
            <a:rPr lang="en-US" sz="1000" b="0" i="0" u="none" kern="1200"/>
            <a:t>treatment, and elective inpatient admission provided in non-VA facilities. </a:t>
          </a:r>
          <a:endParaRPr lang="en-US" sz="1000" kern="1200"/>
        </a:p>
      </dsp:txBody>
      <dsp:txXfrm>
        <a:off x="0" y="134961"/>
        <a:ext cx="5698870" cy="481950"/>
      </dsp:txXfrm>
    </dsp:sp>
    <dsp:sp modelId="{4EE33E0B-DE85-4094-A628-DD31BDFD703E}">
      <dsp:nvSpPr>
        <dsp:cNvPr id="0" name=""/>
        <dsp:cNvSpPr/>
      </dsp:nvSpPr>
      <dsp:spPr>
        <a:xfrm>
          <a:off x="284943" y="46401"/>
          <a:ext cx="3989209" cy="177120"/>
        </a:xfrm>
        <a:prstGeom prst="rect">
          <a:avLst/>
        </a:prstGeom>
        <a:solidFill>
          <a:srgbClr val="60AC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Authorized</a:t>
          </a:r>
        </a:p>
      </dsp:txBody>
      <dsp:txXfrm>
        <a:off x="284943" y="46401"/>
        <a:ext cx="3989209" cy="177120"/>
      </dsp:txXfrm>
    </dsp:sp>
    <dsp:sp modelId="{01D6ECDC-E3B4-4BA4-9D54-F5434D90D418}">
      <dsp:nvSpPr>
        <dsp:cNvPr id="0" name=""/>
        <dsp:cNvSpPr/>
      </dsp:nvSpPr>
      <dsp:spPr>
        <a:xfrm>
          <a:off x="0" y="737871"/>
          <a:ext cx="5698870" cy="48195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124968"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kern="1200"/>
            <a:t>Includes claims, cost and payment for emergency care, and hospital admission </a:t>
          </a:r>
          <a:br>
            <a:rPr lang="en-US" sz="1000" b="0" i="0" u="none" kern="1200"/>
          </a:br>
          <a:r>
            <a:rPr lang="en-US" sz="1000" b="0" i="0" u="none" kern="1200"/>
            <a:t>connected to ER care provided in non-VA facilities. </a:t>
          </a:r>
          <a:endParaRPr lang="en-US" sz="1000" kern="1200"/>
        </a:p>
      </dsp:txBody>
      <dsp:txXfrm>
        <a:off x="0" y="737871"/>
        <a:ext cx="5698870" cy="481950"/>
      </dsp:txXfrm>
    </dsp:sp>
    <dsp:sp modelId="{871F82CB-3D74-4254-BC8A-B2391C891B5D}">
      <dsp:nvSpPr>
        <dsp:cNvPr id="0" name=""/>
        <dsp:cNvSpPr/>
      </dsp:nvSpPr>
      <dsp:spPr>
        <a:xfrm>
          <a:off x="284943" y="649311"/>
          <a:ext cx="3989209" cy="177120"/>
        </a:xfrm>
        <a:prstGeom prst="rect">
          <a:avLst/>
        </a:prstGeom>
        <a:solidFill>
          <a:srgbClr val="60AC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Unauthorized</a:t>
          </a:r>
        </a:p>
      </dsp:txBody>
      <dsp:txXfrm>
        <a:off x="284943" y="649311"/>
        <a:ext cx="3989209" cy="177120"/>
      </dsp:txXfrm>
    </dsp:sp>
    <dsp:sp modelId="{192113E1-FD37-4F4A-8F4D-90F1FA64EBAC}">
      <dsp:nvSpPr>
        <dsp:cNvPr id="0" name=""/>
        <dsp:cNvSpPr/>
      </dsp:nvSpPr>
      <dsp:spPr>
        <a:xfrm>
          <a:off x="0" y="1340781"/>
          <a:ext cx="5698870" cy="6237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124968"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kern="1200"/>
            <a:t>Includes information about the vendor, staff/provider, dates of service, and links to </a:t>
          </a:r>
          <a:br>
            <a:rPr lang="en-US" sz="1000" b="0" i="0" u="none" kern="1200"/>
          </a:br>
          <a:r>
            <a:rPr lang="en-US" sz="1000" b="0" i="0" u="none" kern="1200"/>
            <a:t>CPT codes. Also includes claim and payment details, fee schedules, and a flag for service-connected conditions. </a:t>
          </a:r>
          <a:endParaRPr lang="en-US" sz="1000" kern="1200"/>
        </a:p>
      </dsp:txBody>
      <dsp:txXfrm>
        <a:off x="0" y="1340781"/>
        <a:ext cx="5698870" cy="623700"/>
      </dsp:txXfrm>
    </dsp:sp>
    <dsp:sp modelId="{B872BEAE-5F88-4961-A032-D4EC0C5175D2}">
      <dsp:nvSpPr>
        <dsp:cNvPr id="0" name=""/>
        <dsp:cNvSpPr/>
      </dsp:nvSpPr>
      <dsp:spPr>
        <a:xfrm>
          <a:off x="284943" y="1252221"/>
          <a:ext cx="3989209" cy="177120"/>
        </a:xfrm>
        <a:prstGeom prst="rect">
          <a:avLst/>
        </a:prstGeom>
        <a:solidFill>
          <a:srgbClr val="60AC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Service</a:t>
          </a:r>
        </a:p>
      </dsp:txBody>
      <dsp:txXfrm>
        <a:off x="284943" y="1252221"/>
        <a:ext cx="3989209" cy="177120"/>
      </dsp:txXfrm>
    </dsp:sp>
    <dsp:sp modelId="{FE363E14-019D-4C2A-8874-AC8EBE86403E}">
      <dsp:nvSpPr>
        <dsp:cNvPr id="0" name=""/>
        <dsp:cNvSpPr/>
      </dsp:nvSpPr>
      <dsp:spPr>
        <a:xfrm>
          <a:off x="0" y="2085441"/>
          <a:ext cx="5698870" cy="48195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124968"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kern="1200"/>
            <a:t>Contains similar information as purchased care service domain, but with corrected invoice/payment information.</a:t>
          </a:r>
          <a:endParaRPr lang="en-US" sz="1000" kern="1200"/>
        </a:p>
      </dsp:txBody>
      <dsp:txXfrm>
        <a:off x="0" y="2085441"/>
        <a:ext cx="5698870" cy="481950"/>
      </dsp:txXfrm>
    </dsp:sp>
    <dsp:sp modelId="{FBEAB71C-5325-410B-A059-FAAEEC37739D}">
      <dsp:nvSpPr>
        <dsp:cNvPr id="0" name=""/>
        <dsp:cNvSpPr/>
      </dsp:nvSpPr>
      <dsp:spPr>
        <a:xfrm>
          <a:off x="284943" y="1996881"/>
          <a:ext cx="3989209" cy="177120"/>
        </a:xfrm>
        <a:prstGeom prst="rect">
          <a:avLst/>
        </a:prstGeom>
        <a:solidFill>
          <a:srgbClr val="60AC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Purchased Care (FEE) – Repair</a:t>
          </a:r>
        </a:p>
      </dsp:txBody>
      <dsp:txXfrm>
        <a:off x="284943" y="1996881"/>
        <a:ext cx="3989209" cy="177120"/>
      </dsp:txXfrm>
    </dsp:sp>
    <dsp:sp modelId="{16709D75-69DB-41AF-AFA0-6F6317ECF344}">
      <dsp:nvSpPr>
        <dsp:cNvPr id="0" name=""/>
        <dsp:cNvSpPr/>
      </dsp:nvSpPr>
      <dsp:spPr>
        <a:xfrm>
          <a:off x="0" y="2688351"/>
          <a:ext cx="5698870" cy="7560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124968"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kern="1200"/>
            <a:t>PIT Domain contains claims previously found in the VistA Fee Basis Package, with the exception of dental claims and contract nursing claims. The PIT system is the primary source for Choice, and Patient Centered Community Care (PC3) claims. Some authorizations and claims in the FBCS and the VistA Fee Basis Package will also be included in the PIT system.</a:t>
          </a:r>
          <a:endParaRPr lang="en-US" sz="1000" kern="1200"/>
        </a:p>
      </dsp:txBody>
      <dsp:txXfrm>
        <a:off x="0" y="2688351"/>
        <a:ext cx="5698870" cy="756000"/>
      </dsp:txXfrm>
    </dsp:sp>
    <dsp:sp modelId="{5CE20B02-E5B1-4D14-A6F2-2311DA2D8DD7}">
      <dsp:nvSpPr>
        <dsp:cNvPr id="0" name=""/>
        <dsp:cNvSpPr/>
      </dsp:nvSpPr>
      <dsp:spPr>
        <a:xfrm>
          <a:off x="284943" y="2599791"/>
          <a:ext cx="3989209" cy="177120"/>
        </a:xfrm>
        <a:prstGeom prst="rect">
          <a:avLst/>
        </a:prstGeom>
        <a:solidFill>
          <a:srgbClr val="60AC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Program Integrity Tool</a:t>
          </a:r>
        </a:p>
      </dsp:txBody>
      <dsp:txXfrm>
        <a:off x="284943" y="2599791"/>
        <a:ext cx="3989209" cy="177120"/>
      </dsp:txXfrm>
    </dsp:sp>
    <dsp:sp modelId="{57B4323C-8CFD-4B48-8182-D03365BF8686}">
      <dsp:nvSpPr>
        <dsp:cNvPr id="0" name=""/>
        <dsp:cNvSpPr/>
      </dsp:nvSpPr>
      <dsp:spPr>
        <a:xfrm>
          <a:off x="0" y="3565311"/>
          <a:ext cx="5698870" cy="756000"/>
        </a:xfrm>
        <a:prstGeom prst="rect">
          <a:avLst/>
        </a:prstGeom>
        <a:solidFill>
          <a:schemeClr val="lt1">
            <a:alpha val="90000"/>
            <a:hueOff val="0"/>
            <a:satOff val="0"/>
            <a:lumOff val="0"/>
            <a:alphaOff val="0"/>
          </a:schemeClr>
        </a:solidFill>
        <a:ln w="12700" cap="flat" cmpd="sng" algn="ctr">
          <a:solidFill>
            <a:schemeClr val="bg2">
              <a:lumMod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296" tIns="124968" rIns="442296"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kern="1200"/>
            <a:t>Contains extracts of the VistA Integrated Billing/Accounts Receivable (IB) module. </a:t>
          </a:r>
          <a:br>
            <a:rPr lang="en-US" sz="1000" b="0" i="0" u="none" kern="1200"/>
          </a:br>
          <a:r>
            <a:rPr lang="en-US" sz="1000" b="0" i="0" u="none" kern="1200"/>
            <a:t>The IB module is used to track bills submitted to third party payers on behalf of patients to obtain payment for care provided by or paid for by the Veterans Health Administration (VHA). </a:t>
          </a:r>
          <a:endParaRPr lang="en-US" sz="1000" kern="1200"/>
        </a:p>
      </dsp:txBody>
      <dsp:txXfrm>
        <a:off x="0" y="3565311"/>
        <a:ext cx="5698870" cy="756000"/>
      </dsp:txXfrm>
    </dsp:sp>
    <dsp:sp modelId="{CCF564D0-D057-486F-A85D-1CCFE3911B17}">
      <dsp:nvSpPr>
        <dsp:cNvPr id="0" name=""/>
        <dsp:cNvSpPr/>
      </dsp:nvSpPr>
      <dsp:spPr>
        <a:xfrm>
          <a:off x="284943" y="3476751"/>
          <a:ext cx="3989209" cy="177120"/>
        </a:xfrm>
        <a:prstGeom prst="rect">
          <a:avLst/>
        </a:prstGeom>
        <a:solidFill>
          <a:srgbClr val="60AC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83" tIns="0" rIns="150783" bIns="0" numCol="1" spcCol="1270" anchor="ctr" anchorCtr="0">
          <a:noAutofit/>
        </a:bodyPr>
        <a:lstStyle/>
        <a:p>
          <a:pPr marL="0" lvl="0" indent="0" algn="l" defTabSz="488950">
            <a:lnSpc>
              <a:spcPct val="90000"/>
            </a:lnSpc>
            <a:spcBef>
              <a:spcPct val="0"/>
            </a:spcBef>
            <a:spcAft>
              <a:spcPct val="35000"/>
            </a:spcAft>
            <a:buNone/>
          </a:pPr>
          <a:r>
            <a:rPr lang="en-US" sz="1100" b="1" kern="1200">
              <a:solidFill>
                <a:prstClr val="black"/>
              </a:solidFill>
              <a:latin typeface="Myriad Pro" panose="020B0403030403020204"/>
              <a:ea typeface="+mn-ea"/>
              <a:cs typeface="+mn-cs"/>
            </a:rPr>
            <a:t>Integrated Billing</a:t>
          </a:r>
        </a:p>
      </dsp:txBody>
      <dsp:txXfrm>
        <a:off x="284943" y="3476751"/>
        <a:ext cx="3989209" cy="177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D9AD2-56FD-4FCC-911E-E7C8AA9E2B58}"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96023-7CD4-4C47-A9A2-3B1935759247}" type="slidenum">
              <a:rPr lang="en-US" smtClean="0"/>
              <a:t>‹#›</a:t>
            </a:fld>
            <a:endParaRPr lang="en-US"/>
          </a:p>
        </p:txBody>
      </p:sp>
    </p:spTree>
    <p:extLst>
      <p:ext uri="{BB962C8B-B14F-4D97-AF65-F5344CB8AC3E}">
        <p14:creationId xmlns:p14="http://schemas.microsoft.com/office/powerpoint/2010/main" val="840666979"/>
      </p:ext>
    </p:extLst>
  </p:cSld>
  <p:clrMap bg1="lt1" tx1="dk1" bg2="lt2" tx2="dk2" accent1="accent1" accent2="accent2" accent3="accent3" accent4="accent4" accent5="accent5" accent6="accent6" hlink="hlink" folHlink="folHlink"/>
  <p:notesStyle>
    <a:lvl1pPr marL="0" algn="l" defTabSz="576072" rtl="0" eaLnBrk="1" latinLnBrk="0" hangingPunct="1">
      <a:defRPr sz="756" kern="1200">
        <a:solidFill>
          <a:schemeClr val="tx1"/>
        </a:solidFill>
        <a:latin typeface="+mn-lt"/>
        <a:ea typeface="+mn-ea"/>
        <a:cs typeface="+mn-cs"/>
      </a:defRPr>
    </a:lvl1pPr>
    <a:lvl2pPr marL="288036" algn="l" defTabSz="576072" rtl="0" eaLnBrk="1" latinLnBrk="0" hangingPunct="1">
      <a:defRPr sz="756" kern="1200">
        <a:solidFill>
          <a:schemeClr val="tx1"/>
        </a:solidFill>
        <a:latin typeface="+mn-lt"/>
        <a:ea typeface="+mn-ea"/>
        <a:cs typeface="+mn-cs"/>
      </a:defRPr>
    </a:lvl2pPr>
    <a:lvl3pPr marL="576072" algn="l" defTabSz="576072" rtl="0" eaLnBrk="1" latinLnBrk="0" hangingPunct="1">
      <a:defRPr sz="756" kern="1200">
        <a:solidFill>
          <a:schemeClr val="tx1"/>
        </a:solidFill>
        <a:latin typeface="+mn-lt"/>
        <a:ea typeface="+mn-ea"/>
        <a:cs typeface="+mn-cs"/>
      </a:defRPr>
    </a:lvl3pPr>
    <a:lvl4pPr marL="864108" algn="l" defTabSz="576072" rtl="0" eaLnBrk="1" latinLnBrk="0" hangingPunct="1">
      <a:defRPr sz="756" kern="1200">
        <a:solidFill>
          <a:schemeClr val="tx1"/>
        </a:solidFill>
        <a:latin typeface="+mn-lt"/>
        <a:ea typeface="+mn-ea"/>
        <a:cs typeface="+mn-cs"/>
      </a:defRPr>
    </a:lvl4pPr>
    <a:lvl5pPr marL="1152144" algn="l" defTabSz="576072" rtl="0" eaLnBrk="1" latinLnBrk="0" hangingPunct="1">
      <a:defRPr sz="756" kern="1200">
        <a:solidFill>
          <a:schemeClr val="tx1"/>
        </a:solidFill>
        <a:latin typeface="+mn-lt"/>
        <a:ea typeface="+mn-ea"/>
        <a:cs typeface="+mn-cs"/>
      </a:defRPr>
    </a:lvl5pPr>
    <a:lvl6pPr marL="1440180" algn="l" defTabSz="576072" rtl="0" eaLnBrk="1" latinLnBrk="0" hangingPunct="1">
      <a:defRPr sz="756" kern="1200">
        <a:solidFill>
          <a:schemeClr val="tx1"/>
        </a:solidFill>
        <a:latin typeface="+mn-lt"/>
        <a:ea typeface="+mn-ea"/>
        <a:cs typeface="+mn-cs"/>
      </a:defRPr>
    </a:lvl6pPr>
    <a:lvl7pPr marL="1728216" algn="l" defTabSz="576072" rtl="0" eaLnBrk="1" latinLnBrk="0" hangingPunct="1">
      <a:defRPr sz="756" kern="1200">
        <a:solidFill>
          <a:schemeClr val="tx1"/>
        </a:solidFill>
        <a:latin typeface="+mn-lt"/>
        <a:ea typeface="+mn-ea"/>
        <a:cs typeface="+mn-cs"/>
      </a:defRPr>
    </a:lvl7pPr>
    <a:lvl8pPr marL="2016252" algn="l" defTabSz="576072" rtl="0" eaLnBrk="1" latinLnBrk="0" hangingPunct="1">
      <a:defRPr sz="756" kern="1200">
        <a:solidFill>
          <a:schemeClr val="tx1"/>
        </a:solidFill>
        <a:latin typeface="+mn-lt"/>
        <a:ea typeface="+mn-ea"/>
        <a:cs typeface="+mn-cs"/>
      </a:defRPr>
    </a:lvl8pPr>
    <a:lvl9pPr marL="2304288" algn="l" defTabSz="576072" rtl="0" eaLnBrk="1" latinLnBrk="0" hangingPunct="1">
      <a:defRPr sz="7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fabioha?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analytics?orientation=landscape&amp;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unsplash.com/@dimhou?utm_source=unsplash&amp;utm_medium=referral&amp;utm_content=creditCopyTex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unsplash.com/photos/SIneJdta6aE?utm_source=unsplash&amp;utm_medium=referral&amp;utm_content=creditCopyText"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unsplash.com/@christopher__burns?utm_source=unsplash&amp;utm_medium=referral&amp;utm_content=creditCopyTex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unsplash.com/s/photos/future?orientation=landscape&amp;utm_source=unsplash&amp;utm_medium=referral&amp;utm_content=creditCopyText"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unsplash.com/@christopher__burns?utm_source=unsplash&amp;utm_medium=referral&amp;utm_content=creditCopyTex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unsplash.com/s/photos/future?orientation=landscape&amp;utm_source=unsplash&amp;utm_medium=referral&amp;utm_content=creditCopyTex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unsplash.com/@christopher__burns?utm_source=unsplash&amp;utm_medium=referral&amp;utm_content=creditCopyText"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unsplash.com/s/photos/future?orientation=landscape&amp;utm_source=unsplash&amp;utm_medium=referral&amp;utm_content=creditCopyTex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unsplash.com/@christopher__burns?utm_source=unsplash&amp;utm_medium=referral&amp;utm_content=creditCopyTex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unsplash.com/s/photos/future?orientation=landscape&amp;utm_source=unsplash&amp;utm_medium=referral&amp;utm_content=creditCopyText"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unsplash.com/@christopher__burns?utm_source=unsplash&amp;utm_medium=referral&amp;utm_content=creditCopyTex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unsplash.com/s/photos/future?orientation=landscape&amp;utm_source=unsplash&amp;utm_medium=referral&amp;utm_content=creditCopyText"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Photo by </a:t>
            </a:r>
            <a:r>
              <a:rPr lang="en-US" err="1">
                <a:hlinkClick r:id="rId3"/>
              </a:rPr>
              <a:t>fabio</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a:t>
            </a:fld>
            <a:endParaRPr lang="en-US"/>
          </a:p>
        </p:txBody>
      </p:sp>
    </p:spTree>
    <p:extLst>
      <p:ext uri="{BB962C8B-B14F-4D97-AF65-F5344CB8AC3E}">
        <p14:creationId xmlns:p14="http://schemas.microsoft.com/office/powerpoint/2010/main" val="71796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a:br>
            <a:br>
              <a:rPr lang="en-US"/>
            </a:br>
            <a:br>
              <a:rPr lang="en-US"/>
            </a:b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(Possible Entry Points: Diffusion Marketplace, Future OHIL </a:t>
            </a:r>
            <a:r>
              <a:rPr kumimoji="0" lang="en-US" sz="800" b="0" i="0" u="none" strike="noStrike" kern="1200" cap="none" spc="0" normalizeH="0" baseline="0" noProof="0" err="1">
                <a:ln>
                  <a:noFill/>
                </a:ln>
                <a:solidFill>
                  <a:srgbClr val="5B9BD5">
                    <a:lumMod val="60000"/>
                    <a:lumOff val="40000"/>
                  </a:srgbClr>
                </a:solidFill>
                <a:effectLst/>
                <a:uLnTx/>
                <a:uFillTx/>
                <a:latin typeface="Calibri Light" panose="020F0302020204030204"/>
                <a:ea typeface="+mn-ea"/>
                <a:cs typeface="+mn-cs"/>
              </a:rPr>
              <a:t>Innvation</a:t>
            </a: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 Platform SP, Data and Analytics Innovations, ETIL and ARCHES Channel)</a:t>
            </a: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11</a:t>
            </a:fld>
            <a:endParaRPr lang="en-US"/>
          </a:p>
        </p:txBody>
      </p:sp>
    </p:spTree>
    <p:extLst>
      <p:ext uri="{BB962C8B-B14F-4D97-AF65-F5344CB8AC3E}">
        <p14:creationId xmlns:p14="http://schemas.microsoft.com/office/powerpoint/2010/main" val="2384505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a:br>
            <a:br>
              <a:rPr lang="en-US"/>
            </a:br>
            <a:br>
              <a:rPr lang="en-US"/>
            </a:b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(Possible Entry Points: Diffusion Marketplace, Future OHIL </a:t>
            </a:r>
            <a:r>
              <a:rPr kumimoji="0" lang="en-US" sz="800" b="0" i="0" u="none" strike="noStrike" kern="1200" cap="none" spc="0" normalizeH="0" baseline="0" noProof="0" err="1">
                <a:ln>
                  <a:noFill/>
                </a:ln>
                <a:solidFill>
                  <a:srgbClr val="5B9BD5">
                    <a:lumMod val="60000"/>
                    <a:lumOff val="40000"/>
                  </a:srgbClr>
                </a:solidFill>
                <a:effectLst/>
                <a:uLnTx/>
                <a:uFillTx/>
                <a:latin typeface="Calibri Light" panose="020F0302020204030204"/>
                <a:ea typeface="+mn-ea"/>
                <a:cs typeface="+mn-cs"/>
              </a:rPr>
              <a:t>Innvation</a:t>
            </a: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 Platform SP, Data and Analytics Innovations, ETIL and ARCHES Channel)</a:t>
            </a: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12</a:t>
            </a:fld>
            <a:endParaRPr lang="en-US"/>
          </a:p>
        </p:txBody>
      </p:sp>
    </p:spTree>
    <p:extLst>
      <p:ext uri="{BB962C8B-B14F-4D97-AF65-F5344CB8AC3E}">
        <p14:creationId xmlns:p14="http://schemas.microsoft.com/office/powerpoint/2010/main" val="413418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by </a:t>
            </a:r>
            <a:r>
              <a:rPr lang="en-US">
                <a:hlinkClick r:id="rId3"/>
              </a:rPr>
              <a:t>Dim Hou</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13</a:t>
            </a:fld>
            <a:endParaRPr lang="en-US"/>
          </a:p>
        </p:txBody>
      </p:sp>
    </p:spTree>
    <p:extLst>
      <p:ext uri="{BB962C8B-B14F-4D97-AF65-F5344CB8AC3E}">
        <p14:creationId xmlns:p14="http://schemas.microsoft.com/office/powerpoint/2010/main" val="207935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Photo by </a:t>
            </a:r>
            <a:r>
              <a:rPr lang="en-US">
                <a:hlinkClick r:id="rId3"/>
              </a:rPr>
              <a:t>Christopher Burns</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14</a:t>
            </a:fld>
            <a:endParaRPr lang="en-US"/>
          </a:p>
        </p:txBody>
      </p:sp>
    </p:spTree>
    <p:extLst>
      <p:ext uri="{BB962C8B-B14F-4D97-AF65-F5344CB8AC3E}">
        <p14:creationId xmlns:p14="http://schemas.microsoft.com/office/powerpoint/2010/main" val="261882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Photo by </a:t>
            </a:r>
            <a:r>
              <a:rPr lang="en-US">
                <a:hlinkClick r:id="rId3"/>
              </a:rPr>
              <a:t>Christopher Burns</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15</a:t>
            </a:fld>
            <a:endParaRPr lang="en-US"/>
          </a:p>
        </p:txBody>
      </p:sp>
    </p:spTree>
    <p:extLst>
      <p:ext uri="{BB962C8B-B14F-4D97-AF65-F5344CB8AC3E}">
        <p14:creationId xmlns:p14="http://schemas.microsoft.com/office/powerpoint/2010/main" val="272546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Photo by </a:t>
            </a:r>
            <a:r>
              <a:rPr lang="en-US">
                <a:hlinkClick r:id="rId3"/>
              </a:rPr>
              <a:t>Christopher Burns</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16</a:t>
            </a:fld>
            <a:endParaRPr lang="en-US"/>
          </a:p>
        </p:txBody>
      </p:sp>
    </p:spTree>
    <p:extLst>
      <p:ext uri="{BB962C8B-B14F-4D97-AF65-F5344CB8AC3E}">
        <p14:creationId xmlns:p14="http://schemas.microsoft.com/office/powerpoint/2010/main" val="2996603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Photo by </a:t>
            </a:r>
            <a:r>
              <a:rPr lang="en-US">
                <a:hlinkClick r:id="rId3"/>
              </a:rPr>
              <a:t>Christopher Burns</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17</a:t>
            </a:fld>
            <a:endParaRPr lang="en-US"/>
          </a:p>
        </p:txBody>
      </p:sp>
    </p:spTree>
    <p:extLst>
      <p:ext uri="{BB962C8B-B14F-4D97-AF65-F5344CB8AC3E}">
        <p14:creationId xmlns:p14="http://schemas.microsoft.com/office/powerpoint/2010/main" val="2433420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Photo by </a:t>
            </a:r>
            <a:r>
              <a:rPr lang="en-US">
                <a:hlinkClick r:id="rId3"/>
              </a:rPr>
              <a:t>Christopher Burns</a:t>
            </a:r>
            <a:r>
              <a:rPr lang="en-US"/>
              <a:t> on </a:t>
            </a:r>
            <a:r>
              <a:rPr lang="en-US" err="1">
                <a:hlinkClick r:id="rId4"/>
              </a:rPr>
              <a:t>Unsplash</a:t>
            </a:r>
            <a:r>
              <a:rPr lang="en-US"/>
              <a:t> </a:t>
            </a:r>
          </a:p>
        </p:txBody>
      </p:sp>
      <p:sp>
        <p:nvSpPr>
          <p:cNvPr id="4" name="Slide Number Placeholder 3"/>
          <p:cNvSpPr>
            <a:spLocks noGrp="1"/>
          </p:cNvSpPr>
          <p:nvPr>
            <p:ph type="sldNum" sz="quarter" idx="5"/>
          </p:nvPr>
        </p:nvSpPr>
        <p:spPr/>
        <p:txBody>
          <a:bodyPr/>
          <a:lstStyle/>
          <a:p>
            <a:fld id="{6E696023-7CD4-4C47-A9A2-3B1935759247}" type="slidenum">
              <a:rPr lang="en-US" smtClean="0"/>
              <a:t>18</a:t>
            </a:fld>
            <a:endParaRPr lang="en-US"/>
          </a:p>
        </p:txBody>
      </p:sp>
    </p:spTree>
    <p:extLst>
      <p:ext uri="{BB962C8B-B14F-4D97-AF65-F5344CB8AC3E}">
        <p14:creationId xmlns:p14="http://schemas.microsoft.com/office/powerpoint/2010/main" val="2086974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19</a:t>
            </a:fld>
            <a:endParaRPr lang="en-US"/>
          </a:p>
        </p:txBody>
      </p:sp>
    </p:spTree>
    <p:extLst>
      <p:ext uri="{BB962C8B-B14F-4D97-AF65-F5344CB8AC3E}">
        <p14:creationId xmlns:p14="http://schemas.microsoft.com/office/powerpoint/2010/main" val="3801448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20</a:t>
            </a:fld>
            <a:endParaRPr lang="en-US"/>
          </a:p>
        </p:txBody>
      </p:sp>
    </p:spTree>
    <p:extLst>
      <p:ext uri="{BB962C8B-B14F-4D97-AF65-F5344CB8AC3E}">
        <p14:creationId xmlns:p14="http://schemas.microsoft.com/office/powerpoint/2010/main" val="67832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3</a:t>
            </a:fld>
            <a:endParaRPr lang="en-US"/>
          </a:p>
        </p:txBody>
      </p:sp>
    </p:spTree>
    <p:extLst>
      <p:ext uri="{BB962C8B-B14F-4D97-AF65-F5344CB8AC3E}">
        <p14:creationId xmlns:p14="http://schemas.microsoft.com/office/powerpoint/2010/main" val="3129936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13970" indent="167005" algn="l">
              <a:lnSpc>
                <a:spcPts val="1800"/>
              </a:lnSpc>
              <a:spcBef>
                <a:spcPts val="360"/>
              </a:spcBef>
            </a:pPr>
            <a:r>
              <a:rPr lang="en-US"/>
              <a:t>“VAIU will serve as an orchestrator of innovation investments</a:t>
            </a:r>
          </a:p>
          <a:p>
            <a:pPr marL="12700" marR="13970" indent="167005" algn="l">
              <a:lnSpc>
                <a:spcPts val="1800"/>
              </a:lnSpc>
              <a:spcBef>
                <a:spcPts val="360"/>
              </a:spcBef>
            </a:pPr>
            <a:r>
              <a:rPr lang="en-US"/>
              <a:t>by identifying and integrating</a:t>
            </a:r>
          </a:p>
          <a:p>
            <a:pPr marL="12700" marR="13970" indent="167005" algn="l">
              <a:lnSpc>
                <a:spcPts val="1800"/>
              </a:lnSpc>
              <a:spcBef>
                <a:spcPts val="360"/>
              </a:spcBef>
            </a:pPr>
            <a:r>
              <a:rPr lang="en-US"/>
              <a:t>innovative solutions and operationalizing how innovators can connect their solutions with our community of technology professionals.”</a:t>
            </a:r>
          </a:p>
          <a:p>
            <a:pPr marL="12700" marR="13970" indent="167005" algn="l">
              <a:lnSpc>
                <a:spcPts val="1800"/>
              </a:lnSpc>
              <a:spcBef>
                <a:spcPts val="360"/>
              </a:spcBef>
            </a:pPr>
            <a:r>
              <a:rPr lang="en-US"/>
              <a:t>-ANGELA GANT-CURTIS,</a:t>
            </a:r>
          </a:p>
          <a:p>
            <a:pPr marL="12700" marR="13970" indent="167005" algn="l">
              <a:lnSpc>
                <a:spcPts val="1800"/>
              </a:lnSpc>
              <a:spcBef>
                <a:spcPts val="360"/>
              </a:spcBef>
            </a:pPr>
            <a:r>
              <a:rPr lang="en-US"/>
              <a:t>PROGRAM MANAGER, VA INNOVATION</a:t>
            </a:r>
          </a:p>
          <a:p>
            <a:pPr marL="12700" marR="13970" indent="167005" algn="l">
              <a:lnSpc>
                <a:spcPts val="1800"/>
              </a:lnSpc>
              <a:spcBef>
                <a:spcPts val="360"/>
              </a:spcBef>
            </a:pPr>
            <a:r>
              <a:rPr lang="en-US"/>
              <a:t>PROGRAM – VHA State of Innovation Report 2022</a:t>
            </a:r>
          </a:p>
          <a:p>
            <a:pPr marL="12700" marR="13970" indent="167005" algn="l">
              <a:lnSpc>
                <a:spcPts val="1800"/>
              </a:lnSpc>
              <a:spcBef>
                <a:spcPts val="360"/>
              </a:spcBef>
            </a:pPr>
            <a:endParaRPr lang="en-US"/>
          </a:p>
          <a:p>
            <a:pPr marL="12700" marR="13970" lvl="0" indent="167005" algn="l" defTabSz="576072" rtl="0" eaLnBrk="1" fontAlgn="auto" latinLnBrk="0" hangingPunct="1">
              <a:lnSpc>
                <a:spcPts val="1800"/>
              </a:lnSpc>
              <a:spcBef>
                <a:spcPts val="360"/>
              </a:spcBef>
              <a:spcAft>
                <a:spcPts val="0"/>
              </a:spcAft>
              <a:buClrTx/>
              <a:buSzTx/>
              <a:buFontTx/>
              <a:buNone/>
              <a:tabLst/>
              <a:defRPr/>
            </a:pPr>
            <a:r>
              <a:rPr lang="en-US" sz="800">
                <a:latin typeface="Times New Roman"/>
                <a:cs typeface="Times New Roman"/>
              </a:rPr>
              <a:t>VAIU</a:t>
            </a:r>
            <a:r>
              <a:rPr lang="en-US" sz="800" spc="90">
                <a:latin typeface="Times New Roman"/>
                <a:cs typeface="Times New Roman"/>
              </a:rPr>
              <a:t> </a:t>
            </a:r>
            <a:r>
              <a:rPr lang="en-US" sz="800">
                <a:latin typeface="Times New Roman"/>
                <a:cs typeface="Times New Roman"/>
              </a:rPr>
              <a:t>exists</a:t>
            </a:r>
            <a:r>
              <a:rPr lang="en-US" sz="800" spc="85">
                <a:latin typeface="Times New Roman"/>
                <a:cs typeface="Times New Roman"/>
              </a:rPr>
              <a:t> </a:t>
            </a:r>
            <a:r>
              <a:rPr lang="en-US" sz="800">
                <a:latin typeface="Times New Roman"/>
                <a:cs typeface="Times New Roman"/>
              </a:rPr>
              <a:t>to</a:t>
            </a:r>
            <a:r>
              <a:rPr lang="en-US" sz="800" spc="95">
                <a:latin typeface="Times New Roman"/>
                <a:cs typeface="Times New Roman"/>
              </a:rPr>
              <a:t> </a:t>
            </a:r>
            <a:r>
              <a:rPr lang="en-US" sz="800">
                <a:latin typeface="Times New Roman"/>
                <a:cs typeface="Times New Roman"/>
              </a:rPr>
              <a:t>facilitate,</a:t>
            </a:r>
            <a:r>
              <a:rPr lang="en-US" sz="800" spc="90">
                <a:latin typeface="Times New Roman"/>
                <a:cs typeface="Times New Roman"/>
              </a:rPr>
              <a:t> </a:t>
            </a:r>
            <a:r>
              <a:rPr lang="en-US" sz="800" spc="-10">
                <a:latin typeface="Times New Roman"/>
                <a:cs typeface="Times New Roman"/>
              </a:rPr>
              <a:t>coordinate,</a:t>
            </a:r>
            <a:r>
              <a:rPr lang="en-US" sz="800" spc="500">
                <a:latin typeface="Times New Roman"/>
                <a:cs typeface="Times New Roman"/>
              </a:rPr>
              <a:t> </a:t>
            </a:r>
            <a:r>
              <a:rPr lang="en-US" sz="800">
                <a:latin typeface="Times New Roman"/>
                <a:cs typeface="Times New Roman"/>
              </a:rPr>
              <a:t>and</a:t>
            </a:r>
            <a:r>
              <a:rPr lang="en-US" sz="800" spc="150">
                <a:latin typeface="Times New Roman"/>
                <a:cs typeface="Times New Roman"/>
              </a:rPr>
              <a:t> </a:t>
            </a:r>
            <a:r>
              <a:rPr lang="en-US" sz="800">
                <a:latin typeface="Times New Roman"/>
                <a:cs typeface="Times New Roman"/>
              </a:rPr>
              <a:t>drive</a:t>
            </a:r>
            <a:r>
              <a:rPr lang="en-US" sz="800" spc="155">
                <a:latin typeface="Times New Roman"/>
                <a:cs typeface="Times New Roman"/>
              </a:rPr>
              <a:t> </a:t>
            </a:r>
            <a:r>
              <a:rPr lang="en-US" sz="800">
                <a:latin typeface="Times New Roman"/>
                <a:cs typeface="Times New Roman"/>
              </a:rPr>
              <a:t>innovation</a:t>
            </a:r>
            <a:r>
              <a:rPr lang="en-US" sz="800" spc="155">
                <a:latin typeface="Times New Roman"/>
                <a:cs typeface="Times New Roman"/>
              </a:rPr>
              <a:t> </a:t>
            </a:r>
            <a:r>
              <a:rPr lang="en-US" sz="800">
                <a:latin typeface="Times New Roman"/>
                <a:cs typeface="Times New Roman"/>
              </a:rPr>
              <a:t>by</a:t>
            </a:r>
            <a:r>
              <a:rPr lang="en-US" sz="800" spc="145">
                <a:latin typeface="Times New Roman"/>
                <a:cs typeface="Times New Roman"/>
              </a:rPr>
              <a:t> </a:t>
            </a:r>
            <a:r>
              <a:rPr lang="en-US" sz="800">
                <a:latin typeface="Times New Roman"/>
                <a:cs typeface="Times New Roman"/>
              </a:rPr>
              <a:t>using</a:t>
            </a:r>
            <a:r>
              <a:rPr lang="en-US" sz="800" spc="155">
                <a:latin typeface="Times New Roman"/>
                <a:cs typeface="Times New Roman"/>
              </a:rPr>
              <a:t> </a:t>
            </a:r>
            <a:r>
              <a:rPr lang="en-US" sz="800" spc="-10" err="1">
                <a:latin typeface="Times New Roman"/>
                <a:cs typeface="Times New Roman"/>
              </a:rPr>
              <a:t>technolo</a:t>
            </a:r>
            <a:r>
              <a:rPr lang="en-US" sz="800" spc="-10">
                <a:latin typeface="Times New Roman"/>
                <a:cs typeface="Times New Roman"/>
              </a:rPr>
              <a:t>-</a:t>
            </a:r>
            <a:r>
              <a:rPr lang="en-US" sz="800" spc="500">
                <a:latin typeface="Times New Roman"/>
                <a:cs typeface="Times New Roman"/>
              </a:rPr>
              <a:t> </a:t>
            </a:r>
            <a:r>
              <a:rPr lang="en-US" sz="800" err="1">
                <a:latin typeface="Times New Roman"/>
                <a:cs typeface="Times New Roman"/>
              </a:rPr>
              <a:t>gy</a:t>
            </a:r>
            <a:r>
              <a:rPr lang="en-US" sz="800" spc="135">
                <a:latin typeface="Times New Roman"/>
                <a:cs typeface="Times New Roman"/>
              </a:rPr>
              <a:t> </a:t>
            </a:r>
            <a:r>
              <a:rPr lang="en-US" sz="800">
                <a:latin typeface="Times New Roman"/>
                <a:cs typeface="Times New Roman"/>
              </a:rPr>
              <a:t>to</a:t>
            </a:r>
            <a:r>
              <a:rPr lang="en-US" sz="800" spc="145">
                <a:latin typeface="Times New Roman"/>
                <a:cs typeface="Times New Roman"/>
              </a:rPr>
              <a:t> </a:t>
            </a:r>
            <a:r>
              <a:rPr lang="en-US" sz="800">
                <a:latin typeface="Times New Roman"/>
                <a:cs typeface="Times New Roman"/>
              </a:rPr>
              <a:t>deliver</a:t>
            </a:r>
            <a:r>
              <a:rPr lang="en-US" sz="800" spc="145">
                <a:latin typeface="Times New Roman"/>
                <a:cs typeface="Times New Roman"/>
              </a:rPr>
              <a:t> </a:t>
            </a:r>
            <a:r>
              <a:rPr lang="en-US" sz="800" spc="70">
                <a:latin typeface="Times New Roman"/>
                <a:cs typeface="Times New Roman"/>
              </a:rPr>
              <a:t>IT</a:t>
            </a:r>
            <a:r>
              <a:rPr lang="en-US" sz="800" spc="145">
                <a:latin typeface="Times New Roman"/>
                <a:cs typeface="Times New Roman"/>
              </a:rPr>
              <a:t> </a:t>
            </a:r>
            <a:r>
              <a:rPr lang="en-US" sz="800">
                <a:latin typeface="Times New Roman"/>
                <a:cs typeface="Times New Roman"/>
              </a:rPr>
              <a:t>breakthroughs</a:t>
            </a:r>
            <a:r>
              <a:rPr lang="en-US" sz="800" spc="145">
                <a:latin typeface="Times New Roman"/>
                <a:cs typeface="Times New Roman"/>
              </a:rPr>
              <a:t> </a:t>
            </a:r>
            <a:r>
              <a:rPr lang="en-US" sz="800">
                <a:latin typeface="Times New Roman"/>
                <a:cs typeface="Times New Roman"/>
              </a:rPr>
              <a:t>in</a:t>
            </a:r>
            <a:r>
              <a:rPr lang="en-US" sz="800" spc="145">
                <a:latin typeface="Times New Roman"/>
                <a:cs typeface="Times New Roman"/>
              </a:rPr>
              <a:t> </a:t>
            </a:r>
            <a:r>
              <a:rPr lang="en-US" sz="800" spc="-20">
                <a:latin typeface="Times New Roman"/>
                <a:cs typeface="Times New Roman"/>
              </a:rPr>
              <a:t>three </a:t>
            </a:r>
            <a:r>
              <a:rPr lang="en-US" sz="800">
                <a:latin typeface="Times New Roman"/>
                <a:cs typeface="Times New Roman"/>
              </a:rPr>
              <a:t>focus</a:t>
            </a:r>
            <a:r>
              <a:rPr lang="en-US" sz="800" spc="160">
                <a:latin typeface="Times New Roman"/>
                <a:cs typeface="Times New Roman"/>
              </a:rPr>
              <a:t> </a:t>
            </a:r>
            <a:r>
              <a:rPr lang="en-US" sz="800">
                <a:latin typeface="Times New Roman"/>
                <a:cs typeface="Times New Roman"/>
              </a:rPr>
              <a:t>areas:</a:t>
            </a:r>
            <a:r>
              <a:rPr lang="en-US" sz="800" spc="160">
                <a:latin typeface="Times New Roman"/>
                <a:cs typeface="Times New Roman"/>
              </a:rPr>
              <a:t> </a:t>
            </a:r>
            <a:r>
              <a:rPr lang="en-US" sz="800">
                <a:latin typeface="Times New Roman"/>
                <a:cs typeface="Times New Roman"/>
              </a:rPr>
              <a:t>enhancing</a:t>
            </a:r>
            <a:r>
              <a:rPr lang="en-US" sz="800" spc="165">
                <a:latin typeface="Times New Roman"/>
                <a:cs typeface="Times New Roman"/>
              </a:rPr>
              <a:t> </a:t>
            </a:r>
            <a:r>
              <a:rPr lang="en-US" sz="800">
                <a:latin typeface="Times New Roman"/>
                <a:cs typeface="Times New Roman"/>
              </a:rPr>
              <a:t>service</a:t>
            </a:r>
            <a:r>
              <a:rPr lang="en-US" sz="800" spc="160">
                <a:latin typeface="Times New Roman"/>
                <a:cs typeface="Times New Roman"/>
              </a:rPr>
              <a:t> </a:t>
            </a:r>
            <a:r>
              <a:rPr lang="en-US" sz="800">
                <a:latin typeface="Times New Roman"/>
                <a:cs typeface="Times New Roman"/>
              </a:rPr>
              <a:t>delivery</a:t>
            </a:r>
            <a:r>
              <a:rPr lang="en-US" sz="800" spc="155">
                <a:latin typeface="Times New Roman"/>
                <a:cs typeface="Times New Roman"/>
              </a:rPr>
              <a:t> </a:t>
            </a:r>
            <a:r>
              <a:rPr lang="en-US" sz="800" spc="-25">
                <a:latin typeface="Times New Roman"/>
                <a:cs typeface="Times New Roman"/>
              </a:rPr>
              <a:t>to </a:t>
            </a:r>
            <a:r>
              <a:rPr lang="en-US" sz="800">
                <a:latin typeface="Times New Roman"/>
                <a:cs typeface="Times New Roman"/>
              </a:rPr>
              <a:t>Veterans,</a:t>
            </a:r>
            <a:r>
              <a:rPr lang="en-US" sz="800" spc="280">
                <a:latin typeface="Times New Roman"/>
                <a:cs typeface="Times New Roman"/>
              </a:rPr>
              <a:t> </a:t>
            </a:r>
            <a:r>
              <a:rPr lang="en-US" sz="800">
                <a:latin typeface="Times New Roman"/>
                <a:cs typeface="Times New Roman"/>
              </a:rPr>
              <a:t>increasing</a:t>
            </a:r>
            <a:r>
              <a:rPr lang="en-US" sz="800" spc="285">
                <a:latin typeface="Times New Roman"/>
                <a:cs typeface="Times New Roman"/>
              </a:rPr>
              <a:t> </a:t>
            </a:r>
            <a:r>
              <a:rPr lang="en-US" sz="800">
                <a:latin typeface="Times New Roman"/>
                <a:cs typeface="Times New Roman"/>
              </a:rPr>
              <a:t>operational</a:t>
            </a:r>
            <a:r>
              <a:rPr lang="en-US" sz="800" spc="280">
                <a:latin typeface="Times New Roman"/>
                <a:cs typeface="Times New Roman"/>
              </a:rPr>
              <a:t> </a:t>
            </a:r>
            <a:r>
              <a:rPr lang="en-US" sz="800" spc="-10">
                <a:latin typeface="Times New Roman"/>
                <a:cs typeface="Times New Roman"/>
              </a:rPr>
              <a:t>efficien</a:t>
            </a:r>
            <a:r>
              <a:rPr lang="en-US" sz="800" spc="-20">
                <a:latin typeface="Times New Roman"/>
                <a:cs typeface="Times New Roman"/>
              </a:rPr>
              <a:t>cy,</a:t>
            </a:r>
            <a:r>
              <a:rPr lang="en-US" sz="800" spc="155">
                <a:latin typeface="Times New Roman"/>
                <a:cs typeface="Times New Roman"/>
              </a:rPr>
              <a:t> </a:t>
            </a:r>
            <a:r>
              <a:rPr lang="en-US" sz="800">
                <a:latin typeface="Times New Roman"/>
                <a:cs typeface="Times New Roman"/>
              </a:rPr>
              <a:t>and</a:t>
            </a:r>
            <a:r>
              <a:rPr lang="en-US" sz="800" spc="160">
                <a:latin typeface="Times New Roman"/>
                <a:cs typeface="Times New Roman"/>
              </a:rPr>
              <a:t> </a:t>
            </a:r>
            <a:r>
              <a:rPr lang="en-US" sz="800">
                <a:latin typeface="Times New Roman"/>
                <a:cs typeface="Times New Roman"/>
              </a:rPr>
              <a:t>improving</a:t>
            </a:r>
            <a:r>
              <a:rPr lang="en-US" sz="800" spc="155">
                <a:latin typeface="Times New Roman"/>
                <a:cs typeface="Times New Roman"/>
              </a:rPr>
              <a:t> </a:t>
            </a:r>
            <a:r>
              <a:rPr lang="en-US" sz="800">
                <a:latin typeface="Times New Roman"/>
                <a:cs typeface="Times New Roman"/>
              </a:rPr>
              <a:t>Veteran</a:t>
            </a:r>
            <a:r>
              <a:rPr lang="en-US" sz="800" spc="160">
                <a:latin typeface="Times New Roman"/>
                <a:cs typeface="Times New Roman"/>
              </a:rPr>
              <a:t> </a:t>
            </a:r>
            <a:r>
              <a:rPr lang="en-US" sz="800">
                <a:latin typeface="Times New Roman"/>
                <a:cs typeface="Times New Roman"/>
              </a:rPr>
              <a:t>and</a:t>
            </a:r>
            <a:r>
              <a:rPr lang="en-US" sz="800" spc="160">
                <a:latin typeface="Times New Roman"/>
                <a:cs typeface="Times New Roman"/>
              </a:rPr>
              <a:t> </a:t>
            </a:r>
            <a:r>
              <a:rPr lang="en-US" sz="800" spc="-10">
                <a:latin typeface="Times New Roman"/>
                <a:cs typeface="Times New Roman"/>
              </a:rPr>
              <a:t>employee </a:t>
            </a:r>
            <a:r>
              <a:rPr lang="en-US" sz="800">
                <a:latin typeface="Times New Roman"/>
                <a:cs typeface="Times New Roman"/>
              </a:rPr>
              <a:t>experiences</a:t>
            </a:r>
          </a:p>
          <a:p>
            <a:pPr marL="12700" marR="13970" indent="167005" algn="l">
              <a:lnSpc>
                <a:spcPts val="1800"/>
              </a:lnSpc>
              <a:spcBef>
                <a:spcPts val="360"/>
              </a:spcBef>
            </a:pP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22</a:t>
            </a:fld>
            <a:endParaRPr lang="en-US"/>
          </a:p>
        </p:txBody>
      </p:sp>
    </p:spTree>
    <p:extLst>
      <p:ext uri="{BB962C8B-B14F-4D97-AF65-F5344CB8AC3E}">
        <p14:creationId xmlns:p14="http://schemas.microsoft.com/office/powerpoint/2010/main" val="4278077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23</a:t>
            </a:fld>
            <a:endParaRPr lang="en-US"/>
          </a:p>
        </p:txBody>
      </p:sp>
    </p:spTree>
    <p:extLst>
      <p:ext uri="{BB962C8B-B14F-4D97-AF65-F5344CB8AC3E}">
        <p14:creationId xmlns:p14="http://schemas.microsoft.com/office/powerpoint/2010/main" val="3014287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24</a:t>
            </a:fld>
            <a:endParaRPr lang="en-US"/>
          </a:p>
        </p:txBody>
      </p:sp>
    </p:spTree>
    <p:extLst>
      <p:ext uri="{BB962C8B-B14F-4D97-AF65-F5344CB8AC3E}">
        <p14:creationId xmlns:p14="http://schemas.microsoft.com/office/powerpoint/2010/main" val="360588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4</a:t>
            </a:fld>
            <a:endParaRPr lang="en-US"/>
          </a:p>
        </p:txBody>
      </p:sp>
    </p:spTree>
    <p:extLst>
      <p:ext uri="{BB962C8B-B14F-4D97-AF65-F5344CB8AC3E}">
        <p14:creationId xmlns:p14="http://schemas.microsoft.com/office/powerpoint/2010/main" val="348744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5</a:t>
            </a:fld>
            <a:endParaRPr lang="en-US"/>
          </a:p>
        </p:txBody>
      </p:sp>
    </p:spTree>
    <p:extLst>
      <p:ext uri="{BB962C8B-B14F-4D97-AF65-F5344CB8AC3E}">
        <p14:creationId xmlns:p14="http://schemas.microsoft.com/office/powerpoint/2010/main" val="3461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292929"/>
                </a:solidFill>
                <a:effectLst/>
                <a:latin typeface="sohne"/>
              </a:rPr>
              <a:t>VINCI&gt;</a:t>
            </a:r>
            <a:r>
              <a:rPr lang="en-US" b="1" i="0" err="1">
                <a:solidFill>
                  <a:srgbClr val="292929"/>
                </a:solidFill>
                <a:effectLst/>
                <a:latin typeface="sohne"/>
              </a:rPr>
              <a:t>Obeservational</a:t>
            </a:r>
            <a:r>
              <a:rPr lang="en-US" b="1" i="0">
                <a:solidFill>
                  <a:srgbClr val="292929"/>
                </a:solidFill>
                <a:effectLst/>
                <a:latin typeface="sohne"/>
              </a:rPr>
              <a:t> Medical Outcomes Partnership OMOP is a Common Data Model (CDM)&gt;100 Health Data Systems worldwide use it</a:t>
            </a:r>
          </a:p>
          <a:p>
            <a:pPr algn="l"/>
            <a:r>
              <a:rPr lang="en-US" b="1" i="0">
                <a:solidFill>
                  <a:srgbClr val="292929"/>
                </a:solidFill>
                <a:effectLst/>
                <a:latin typeface="sohne"/>
              </a:rPr>
              <a:t>Joint Interagency Funded </a:t>
            </a:r>
            <a:r>
              <a:rPr lang="en-US" b="1" i="0" err="1">
                <a:solidFill>
                  <a:srgbClr val="292929"/>
                </a:solidFill>
                <a:effectLst/>
                <a:latin typeface="sohne"/>
              </a:rPr>
              <a:t>Iniatitive</a:t>
            </a:r>
            <a:r>
              <a:rPr lang="en-US" b="1" i="0">
                <a:solidFill>
                  <a:srgbClr val="292929"/>
                </a:solidFill>
                <a:effectLst/>
                <a:latin typeface="sohne"/>
              </a:rPr>
              <a:t> to use VA CDW, DOD, and VA data – it’s Data Format that uses Best Practice </a:t>
            </a:r>
            <a:r>
              <a:rPr lang="en-US" b="1" i="0" err="1">
                <a:solidFill>
                  <a:srgbClr val="292929"/>
                </a:solidFill>
                <a:effectLst/>
                <a:latin typeface="sohne"/>
              </a:rPr>
              <a:t>Transfromation</a:t>
            </a:r>
            <a:r>
              <a:rPr lang="en-US" b="1" i="0">
                <a:solidFill>
                  <a:srgbClr val="292929"/>
                </a:solidFill>
                <a:effectLst/>
                <a:latin typeface="sohne"/>
              </a:rPr>
              <a:t> Logic  - OMOP Synthetic Data is used to train end-users of using the Common Data Model format for SQL queries.</a:t>
            </a:r>
          </a:p>
          <a:p>
            <a:pPr algn="l"/>
            <a:endParaRPr lang="en-US" b="1" i="0">
              <a:solidFill>
                <a:srgbClr val="292929"/>
              </a:solidFill>
              <a:effectLst/>
              <a:latin typeface="sohne"/>
            </a:endParaRPr>
          </a:p>
          <a:p>
            <a:pPr algn="l"/>
            <a:r>
              <a:rPr lang="en-US" b="1" i="0">
                <a:solidFill>
                  <a:srgbClr val="292929"/>
                </a:solidFill>
                <a:effectLst/>
                <a:latin typeface="sohne"/>
              </a:rPr>
              <a:t>Re: https://towardsdatascience.com/synthetic-data-at-the-vha-8124989c7183</a:t>
            </a:r>
          </a:p>
          <a:p>
            <a:pPr algn="l"/>
            <a:endParaRPr lang="en-US" b="1" i="0">
              <a:solidFill>
                <a:srgbClr val="292929"/>
              </a:solidFill>
              <a:effectLst/>
              <a:latin typeface="sohne"/>
            </a:endParaRPr>
          </a:p>
          <a:p>
            <a:pPr algn="l"/>
            <a:endParaRPr lang="en-US" b="1" i="0">
              <a:solidFill>
                <a:srgbClr val="292929"/>
              </a:solidFill>
              <a:effectLst/>
              <a:latin typeface="sohne"/>
            </a:endParaRPr>
          </a:p>
          <a:p>
            <a:pPr algn="l"/>
            <a:r>
              <a:rPr lang="en-US" b="1" i="0">
                <a:solidFill>
                  <a:srgbClr val="292929"/>
                </a:solidFill>
                <a:effectLst/>
                <a:latin typeface="sohne"/>
              </a:rPr>
              <a:t>What is Synthetic Data?</a:t>
            </a:r>
          </a:p>
          <a:p>
            <a:pPr algn="l"/>
            <a:r>
              <a:rPr lang="en-US" b="0" i="0">
                <a:solidFill>
                  <a:srgbClr val="292929"/>
                </a:solidFill>
                <a:effectLst/>
                <a:latin typeface="source-serif-pro"/>
              </a:rPr>
              <a:t>Briefly, synthetic data is data that mimics realistic patterns but does not correspond to real data records. If data can be generated that reflects the patterns in clinical EHR data without any identifiable correlation to the actual data records used in their generation, this would have significant benefits for data privacy in the research and clinical contexts.</a:t>
            </a:r>
          </a:p>
          <a:p>
            <a:pPr algn="l"/>
            <a:r>
              <a:rPr lang="en-US" b="0" i="0">
                <a:solidFill>
                  <a:srgbClr val="292929"/>
                </a:solidFill>
                <a:effectLst/>
                <a:latin typeface="source-serif-pro"/>
              </a:rPr>
              <a:t>Synthetic data has the potential to address the two seemingly conflicting challenges of realism and privacy. It must reflect the feature frequency and correlations in the underlying real data used to generate the data set and function with comparable efficiency at training models and predictive algorithms as using the real data set. It must also ensure that probability for privacy risk is minimized or ideally zero. Thus, the ability to predict the actual sample used to train a synthetic data set should remain as low as possible.</a:t>
            </a:r>
          </a:p>
          <a:p>
            <a:pPr algn="l"/>
            <a:r>
              <a:rPr lang="en-US" b="0" i="0">
                <a:solidFill>
                  <a:srgbClr val="292929"/>
                </a:solidFill>
                <a:effectLst/>
                <a:latin typeface="source-serif-pro"/>
              </a:rPr>
              <a:t>Applications for synthetic health data relevant to this audience would include</a:t>
            </a:r>
          </a:p>
          <a:p>
            <a:pPr algn="l"/>
            <a:r>
              <a:rPr lang="en-US" b="0" i="0">
                <a:solidFill>
                  <a:srgbClr val="292929"/>
                </a:solidFill>
                <a:effectLst/>
                <a:latin typeface="source-serif-pro"/>
              </a:rPr>
              <a:t>· Access to hitherto unavailable data for research groups and clinicians.</a:t>
            </a:r>
          </a:p>
          <a:p>
            <a:pPr algn="l"/>
            <a:r>
              <a:rPr lang="en-US" b="0" i="0">
                <a:solidFill>
                  <a:srgbClr val="292929"/>
                </a:solidFill>
                <a:effectLst/>
                <a:latin typeface="source-serif-pro"/>
              </a:rPr>
              <a:t>· Ability to augment training data sets to balance under-represented groups and outcomes in the set.</a:t>
            </a:r>
          </a:p>
          <a:p>
            <a:pPr algn="l"/>
            <a:r>
              <a:rPr lang="en-US" b="0" i="0">
                <a:solidFill>
                  <a:srgbClr val="292929"/>
                </a:solidFill>
                <a:effectLst/>
                <a:latin typeface="source-serif-pro"/>
              </a:rPr>
              <a:t>· Ability to study clinical data from the perspective of time and date to identify clusters and patterns.</a:t>
            </a:r>
          </a:p>
        </p:txBody>
      </p:sp>
      <p:sp>
        <p:nvSpPr>
          <p:cNvPr id="4" name="Slide Number Placeholder 3"/>
          <p:cNvSpPr>
            <a:spLocks noGrp="1"/>
          </p:cNvSpPr>
          <p:nvPr>
            <p:ph type="sldNum" sz="quarter" idx="5"/>
          </p:nvPr>
        </p:nvSpPr>
        <p:spPr/>
        <p:txBody>
          <a:bodyPr/>
          <a:lstStyle/>
          <a:p>
            <a:fld id="{6E696023-7CD4-4C47-A9A2-3B1935759247}" type="slidenum">
              <a:rPr lang="en-US" smtClean="0"/>
              <a:t>6</a:t>
            </a:fld>
            <a:endParaRPr lang="en-US"/>
          </a:p>
        </p:txBody>
      </p:sp>
    </p:spTree>
    <p:extLst>
      <p:ext uri="{BB962C8B-B14F-4D97-AF65-F5344CB8AC3E}">
        <p14:creationId xmlns:p14="http://schemas.microsoft.com/office/powerpoint/2010/main" val="429440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a:br>
            <a:br>
              <a:rPr lang="en-US"/>
            </a:br>
            <a:br>
              <a:rPr lang="en-US"/>
            </a:b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(Possible Entry Points: Diffusion Marketplace, Future OHIL </a:t>
            </a:r>
            <a:r>
              <a:rPr kumimoji="0" lang="en-US" sz="800" b="0" i="0" u="none" strike="noStrike" kern="1200" cap="none" spc="0" normalizeH="0" baseline="0" noProof="0" err="1">
                <a:ln>
                  <a:noFill/>
                </a:ln>
                <a:solidFill>
                  <a:srgbClr val="5B9BD5">
                    <a:lumMod val="60000"/>
                    <a:lumOff val="40000"/>
                  </a:srgbClr>
                </a:solidFill>
                <a:effectLst/>
                <a:uLnTx/>
                <a:uFillTx/>
                <a:latin typeface="Calibri Light" panose="020F0302020204030204"/>
                <a:ea typeface="+mn-ea"/>
                <a:cs typeface="+mn-cs"/>
              </a:rPr>
              <a:t>Innvation</a:t>
            </a: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 Platform SP, Data and Analytics Innovations, ETIL and ARCHES Channel)</a:t>
            </a: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7</a:t>
            </a:fld>
            <a:endParaRPr lang="en-US"/>
          </a:p>
        </p:txBody>
      </p:sp>
    </p:spTree>
    <p:extLst>
      <p:ext uri="{BB962C8B-B14F-4D97-AF65-F5344CB8AC3E}">
        <p14:creationId xmlns:p14="http://schemas.microsoft.com/office/powerpoint/2010/main" val="84288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a:br>
            <a:br>
              <a:rPr lang="en-US"/>
            </a:br>
            <a:br>
              <a:rPr lang="en-US"/>
            </a:b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(Possible Entry Points: Diffusion Marketplace, Future OHIL </a:t>
            </a:r>
            <a:r>
              <a:rPr kumimoji="0" lang="en-US" sz="800" b="0" i="0" u="none" strike="noStrike" kern="1200" cap="none" spc="0" normalizeH="0" baseline="0" noProof="0" err="1">
                <a:ln>
                  <a:noFill/>
                </a:ln>
                <a:solidFill>
                  <a:srgbClr val="5B9BD5">
                    <a:lumMod val="60000"/>
                    <a:lumOff val="40000"/>
                  </a:srgbClr>
                </a:solidFill>
                <a:effectLst/>
                <a:uLnTx/>
                <a:uFillTx/>
                <a:latin typeface="Calibri Light" panose="020F0302020204030204"/>
                <a:ea typeface="+mn-ea"/>
                <a:cs typeface="+mn-cs"/>
              </a:rPr>
              <a:t>Innvation</a:t>
            </a: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 Platform SP, Data and Analytics Innovations, ETIL and ARCHES Channel)</a:t>
            </a: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8</a:t>
            </a:fld>
            <a:endParaRPr lang="en-US"/>
          </a:p>
        </p:txBody>
      </p:sp>
    </p:spTree>
    <p:extLst>
      <p:ext uri="{BB962C8B-B14F-4D97-AF65-F5344CB8AC3E}">
        <p14:creationId xmlns:p14="http://schemas.microsoft.com/office/powerpoint/2010/main" val="375970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a:br>
            <a:br>
              <a:rPr lang="en-US"/>
            </a:br>
            <a:br>
              <a:rPr lang="en-US"/>
            </a:b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(Possible Entry Points: Diffusion Marketplace, Future OHIL </a:t>
            </a:r>
            <a:r>
              <a:rPr kumimoji="0" lang="en-US" sz="800" b="0" i="0" u="none" strike="noStrike" kern="1200" cap="none" spc="0" normalizeH="0" baseline="0" noProof="0" err="1">
                <a:ln>
                  <a:noFill/>
                </a:ln>
                <a:solidFill>
                  <a:srgbClr val="5B9BD5">
                    <a:lumMod val="60000"/>
                    <a:lumOff val="40000"/>
                  </a:srgbClr>
                </a:solidFill>
                <a:effectLst/>
                <a:uLnTx/>
                <a:uFillTx/>
                <a:latin typeface="Calibri Light" panose="020F0302020204030204"/>
                <a:ea typeface="+mn-ea"/>
                <a:cs typeface="+mn-cs"/>
              </a:rPr>
              <a:t>Innvation</a:t>
            </a: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 Platform SP, Data and Analytics Innovations, ETIL and ARCHES Channel)</a:t>
            </a: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9</a:t>
            </a:fld>
            <a:endParaRPr lang="en-US"/>
          </a:p>
        </p:txBody>
      </p:sp>
    </p:spTree>
    <p:extLst>
      <p:ext uri="{BB962C8B-B14F-4D97-AF65-F5344CB8AC3E}">
        <p14:creationId xmlns:p14="http://schemas.microsoft.com/office/powerpoint/2010/main" val="86744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a:br>
            <a:br>
              <a:rPr lang="en-US"/>
            </a:br>
            <a:br>
              <a:rPr lang="en-US"/>
            </a:b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(Possible Entry Points: Diffusion Marketplace, Future OHIL </a:t>
            </a:r>
            <a:r>
              <a:rPr kumimoji="0" lang="en-US" sz="800" b="0" i="0" u="none" strike="noStrike" kern="1200" cap="none" spc="0" normalizeH="0" baseline="0" noProof="0" err="1">
                <a:ln>
                  <a:noFill/>
                </a:ln>
                <a:solidFill>
                  <a:srgbClr val="5B9BD5">
                    <a:lumMod val="60000"/>
                    <a:lumOff val="40000"/>
                  </a:srgbClr>
                </a:solidFill>
                <a:effectLst/>
                <a:uLnTx/>
                <a:uFillTx/>
                <a:latin typeface="Calibri Light" panose="020F0302020204030204"/>
                <a:ea typeface="+mn-ea"/>
                <a:cs typeface="+mn-cs"/>
              </a:rPr>
              <a:t>Innvation</a:t>
            </a:r>
            <a:r>
              <a:rPr kumimoji="0" lang="en-US" sz="800" b="0" i="0" u="none" strike="noStrike" kern="1200" cap="none" spc="0" normalizeH="0" baseline="0" noProof="0">
                <a:ln>
                  <a:noFill/>
                </a:ln>
                <a:solidFill>
                  <a:srgbClr val="5B9BD5">
                    <a:lumMod val="60000"/>
                    <a:lumOff val="40000"/>
                  </a:srgbClr>
                </a:solidFill>
                <a:effectLst/>
                <a:uLnTx/>
                <a:uFillTx/>
                <a:latin typeface="Calibri Light" panose="020F0302020204030204"/>
                <a:ea typeface="+mn-ea"/>
                <a:cs typeface="+mn-cs"/>
              </a:rPr>
              <a:t> Platform SP, Data and Analytics Innovations, ETIL and ARCHES Channel)</a:t>
            </a:r>
            <a:endParaRPr lang="en-US"/>
          </a:p>
        </p:txBody>
      </p:sp>
      <p:sp>
        <p:nvSpPr>
          <p:cNvPr id="4" name="Slide Number Placeholder 3"/>
          <p:cNvSpPr>
            <a:spLocks noGrp="1"/>
          </p:cNvSpPr>
          <p:nvPr>
            <p:ph type="sldNum" sz="quarter" idx="5"/>
          </p:nvPr>
        </p:nvSpPr>
        <p:spPr/>
        <p:txBody>
          <a:bodyPr/>
          <a:lstStyle/>
          <a:p>
            <a:fld id="{6E696023-7CD4-4C47-A9A2-3B1935759247}" type="slidenum">
              <a:rPr lang="en-US" smtClean="0"/>
              <a:t>10</a:t>
            </a:fld>
            <a:endParaRPr lang="en-US"/>
          </a:p>
        </p:txBody>
      </p:sp>
    </p:spTree>
    <p:extLst>
      <p:ext uri="{BB962C8B-B14F-4D97-AF65-F5344CB8AC3E}">
        <p14:creationId xmlns:p14="http://schemas.microsoft.com/office/powerpoint/2010/main" val="308178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A67E5B-BF73-4333-993D-7CB054122E68}"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099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B95C99-02BD-44CD-8770-D70EBFC79425}"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278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211B75-254A-4BF4-8C7E-C049A6A2B4C6}"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657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88E01-5C42-420F-86E9-EBD327798B49}" type="datetime1">
              <a:rPr lang="en-US" smtClean="0"/>
              <a:t>6/1/2023</a:t>
            </a:fld>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5" name="Footer Placeholder 4"/>
          <p:cNvSpPr>
            <a:spLocks noGrp="1"/>
          </p:cNvSpPr>
          <p:nvPr>
            <p:ph type="ftr" sz="quarter" idx="11"/>
          </p:nvPr>
        </p:nvSpPr>
        <p:spPr/>
        <p:txBody>
          <a:bodyPr/>
          <a:lstStyle>
            <a:lvl1pPr>
              <a:defRPr b="1">
                <a:solidFill>
                  <a:srgbClr val="FF0000"/>
                </a:solidFill>
              </a:defRPr>
            </a:lvl1pPr>
          </a:lstStyle>
          <a:p>
            <a:r>
              <a:rPr lang="en-US"/>
              <a:t>DRAFT</a:t>
            </a:r>
          </a:p>
        </p:txBody>
      </p:sp>
      <p:pic>
        <p:nvPicPr>
          <p:cNvPr id="8" name="Picture 7">
            <a:extLst>
              <a:ext uri="{FF2B5EF4-FFF2-40B4-BE49-F238E27FC236}">
                <a16:creationId xmlns:a16="http://schemas.microsoft.com/office/drawing/2014/main" id="{F992997A-F4FD-DDBE-1531-CD80E1384F70}"/>
              </a:ext>
            </a:extLst>
          </p:cNvPr>
          <p:cNvPicPr>
            <a:picLocks noChangeAspect="1"/>
          </p:cNvPicPr>
          <p:nvPr userDrawn="1"/>
        </p:nvPicPr>
        <p:blipFill>
          <a:blip r:embed="rId2"/>
          <a:stretch>
            <a:fillRect/>
          </a:stretch>
        </p:blipFill>
        <p:spPr>
          <a:xfrm>
            <a:off x="-10162" y="-12526"/>
            <a:ext cx="12202162" cy="303917"/>
          </a:xfrm>
          <a:prstGeom prst="rect">
            <a:avLst/>
          </a:prstGeom>
        </p:spPr>
      </p:pic>
    </p:spTree>
    <p:extLst>
      <p:ext uri="{BB962C8B-B14F-4D97-AF65-F5344CB8AC3E}">
        <p14:creationId xmlns:p14="http://schemas.microsoft.com/office/powerpoint/2010/main" val="39254462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E3CA7-9B40-4901-8E3A-435262F88D74}"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344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807B17-1D16-431C-B589-15384E6F00E0}"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014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5EE966-AF47-4BFD-9D86-956A27442995}" type="datetime1">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71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A7D2A8-05A2-472E-805C-5FFEB408432E}" type="datetime1">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537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F871B-C645-4908-A306-F435A1FD2EF6}" type="datetime1">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1908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6F0BC-E363-4195-A73E-0EED6372D546}"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50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1" cy="4873625"/>
          </a:xfrm>
        </p:spPr>
        <p:txBody>
          <a:bodyPr anchor="t"/>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5452C-4474-4F8A-B45B-33277941F51B}"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130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FBB8E-2EE9-4959-9CAC-FFA7E1435C52}" type="datetime1">
              <a:rPr lang="en-US" smtClean="0"/>
              <a:t>6/1/2023</a:t>
            </a:fld>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62148358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mailto:Ryan.Stiegman@va.gov" TargetMode="External"/><Relationship Id="rId7" Type="http://schemas.openxmlformats.org/officeDocument/2006/relationships/image" Target="../media/image45.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10" Type="http://schemas.openxmlformats.org/officeDocument/2006/relationships/image" Target="../media/image25.png"/><Relationship Id="rId4" Type="http://schemas.openxmlformats.org/officeDocument/2006/relationships/image" Target="../media/image42.png"/><Relationship Id="rId9" Type="http://schemas.openxmlformats.org/officeDocument/2006/relationships/image" Target="../media/image47.sv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s://boozallen.sharepoint.com/teams/PTEMSET3CCFY23/Shared%20Documents/Data%20Transformation/Arches/Data%20Playbook/DAP3%20Artifacts%20Development/Concierge%20Services" TargetMode="External"/><Relationship Id="rId7" Type="http://schemas.openxmlformats.org/officeDocument/2006/relationships/image" Target="../media/image51.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svg"/><Relationship Id="rId10" Type="http://schemas.openxmlformats.org/officeDocument/2006/relationships/image" Target="../media/image25.png"/><Relationship Id="rId4" Type="http://schemas.openxmlformats.org/officeDocument/2006/relationships/image" Target="../media/image48.png"/><Relationship Id="rId9" Type="http://schemas.openxmlformats.org/officeDocument/2006/relationships/image" Target="../media/image53.svg"/></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hyperlink" Target="https://dvagov.sharepoint.com/sites/vaplatformone" TargetMode="External"/><Relationship Id="rId7" Type="http://schemas.openxmlformats.org/officeDocument/2006/relationships/image" Target="../media/image57.svg"/><Relationship Id="rId12"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svg"/><Relationship Id="rId5" Type="http://schemas.openxmlformats.org/officeDocument/2006/relationships/image" Target="../media/image55.sv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hyperlink" Target="http://vharamp.vssc.med.va.gov/Pages/default.aspx" TargetMode="External"/><Relationship Id="rId7" Type="http://schemas.openxmlformats.org/officeDocument/2006/relationships/image" Target="../media/image64.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raft.vssc.med.va.gov/Pages/GettingStarted.aspx" TargetMode="External"/><Relationship Id="rId5" Type="http://schemas.openxmlformats.org/officeDocument/2006/relationships/image" Target="../media/image63.png"/><Relationship Id="rId4" Type="http://schemas.openxmlformats.org/officeDocument/2006/relationships/image" Target="../media/image62.jpg"/></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hyperlink" Target="http://vaww.vhadataportal.med.va.gov/" TargetMode="External"/><Relationship Id="rId7" Type="http://schemas.openxmlformats.org/officeDocument/2006/relationships/hyperlink" Target="https://vaww.vinci.med.va.gov/VinciCentral/Concierge/Inde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6.jpg"/><Relationship Id="rId5" Type="http://schemas.openxmlformats.org/officeDocument/2006/relationships/hyperlink" Target="http://vaww.vhadataportal.med.va.gov/DataSources/DataSourcesOverview.aspx" TargetMode="External"/><Relationship Id="rId4" Type="http://schemas.openxmlformats.org/officeDocument/2006/relationships/image" Target="../media/image65.jpg"/></Relationships>
</file>

<file path=ppt/slides/_rels/slide16.xml.rels><?xml version="1.0" encoding="UTF-8" standalone="yes"?>
<Relationships xmlns="http://schemas.openxmlformats.org/package/2006/relationships"><Relationship Id="rId8" Type="http://schemas.openxmlformats.org/officeDocument/2006/relationships/image" Target="../media/image70.jpg"/><Relationship Id="rId13" Type="http://schemas.openxmlformats.org/officeDocument/2006/relationships/hyperlink" Target="https://livingatlas.arcgis.com/en/browse/#d%3D2%26q%3Dveterans" TargetMode="External"/><Relationship Id="rId3" Type="http://schemas.openxmlformats.org/officeDocument/2006/relationships/hyperlink" Target="https://www.data.gov/" TargetMode="External"/><Relationship Id="rId7" Type="http://schemas.openxmlformats.org/officeDocument/2006/relationships/hyperlink" Target="https://www.accesstopwt.va.gov/" TargetMode="External"/><Relationship Id="rId12" Type="http://schemas.openxmlformats.org/officeDocument/2006/relationships/image" Target="../media/image72.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9.jpg"/><Relationship Id="rId11" Type="http://schemas.openxmlformats.org/officeDocument/2006/relationships/hyperlink" Target="https://urbanobservatory.maps.arcgis.com/apps/Cascade/index.html?appid=ecb59a532ce54038a35c20ae4786dd0d" TargetMode="External"/><Relationship Id="rId5" Type="http://schemas.openxmlformats.org/officeDocument/2006/relationships/hyperlink" Target="https://developer.va.gov/" TargetMode="External"/><Relationship Id="rId10" Type="http://schemas.openxmlformats.org/officeDocument/2006/relationships/image" Target="../media/image71.jpg"/><Relationship Id="rId4" Type="http://schemas.openxmlformats.org/officeDocument/2006/relationships/image" Target="../media/image68.jpg"/><Relationship Id="rId9" Type="http://schemas.openxmlformats.org/officeDocument/2006/relationships/hyperlink" Target="https://www.va.gov/vetdata/" TargetMode="External"/><Relationship Id="rId14" Type="http://schemas.openxmlformats.org/officeDocument/2006/relationships/image" Target="../media/image7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vingatlas.arcgis.com/en/browse/#d%3D2%26q%3Dvetera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microsoft.com/office/2018/10/relationships/comments" Target="../comments/modernComment_31E_D145EBD3.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19.xml"/><Relationship Id="rId16" Type="http://schemas.openxmlformats.org/officeDocument/2006/relationships/image" Target="../media/image75.sv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image" Target="../media/image74.png"/><Relationship Id="rId10" Type="http://schemas.openxmlformats.org/officeDocument/2006/relationships/diagramData" Target="../diagrams/data2.xml"/><Relationship Id="rId4" Type="http://schemas.openxmlformats.org/officeDocument/2006/relationships/hyperlink" Target="https://livingatlas.arcgis.com/en/browse/#d%3D2%26q%3Dveterans" TargetMode="External"/><Relationship Id="rId9" Type="http://schemas.microsoft.com/office/2007/relationships/diagramDrawing" Target="../diagrams/drawing1.xml"/><Relationship Id="rId14" Type="http://schemas.microsoft.com/office/2007/relationships/diagramDrawing" Target="../diagrams/drawing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DAP3%20Artifacts%20Development/pathfinder.va.gov" TargetMode="External"/></Relationships>
</file>

<file path=ppt/slides/_rels/slide23.xml.rels><?xml version="1.0" encoding="UTF-8" standalone="yes"?>
<Relationships xmlns="http://schemas.openxmlformats.org/package/2006/relationships"><Relationship Id="rId13" Type="http://schemas.openxmlformats.org/officeDocument/2006/relationships/hyperlink" Target="http://vaww.vhadataportal.med.va.gov/DataSources/DataSourcesOverview.aspx#BFS-Database" TargetMode="External"/><Relationship Id="rId18" Type="http://schemas.openxmlformats.org/officeDocument/2006/relationships/hyperlink" Target="http://vaww.vhadataportal.med.va.gov/DataSources/DataSourcesOverview.aspx#HomelessRegistry" TargetMode="External"/><Relationship Id="rId26" Type="http://schemas.openxmlformats.org/officeDocument/2006/relationships/hyperlink" Target="http://vaww.vhadataportal.med.va.gov/DataSources/DataSourcesOverview.aspx#PatientTreatmentFile" TargetMode="External"/><Relationship Id="rId39" Type="http://schemas.openxmlformats.org/officeDocument/2006/relationships/hyperlink" Target="https://dvagov.sharepoint.com/sites/PerformanceMeasurementOfficeHours" TargetMode="External"/><Relationship Id="rId21" Type="http://schemas.openxmlformats.org/officeDocument/2006/relationships/hyperlink" Target="http://vaww.vhadataportal.med.va.gov/DataSources/DataSourcesOverview.aspx#MCAWebReports" TargetMode="External"/><Relationship Id="rId34" Type="http://schemas.openxmlformats.org/officeDocument/2006/relationships/hyperlink" Target="http://vaww.vhadataportal.med.va.gov/DataSources/DataSourcesOverview.aspx#VSSCWebReports" TargetMode="External"/><Relationship Id="rId42" Type="http://schemas.openxmlformats.org/officeDocument/2006/relationships/hyperlink" Target="https://spsites.cdw.va.gov/sites/CO_DENTAL/Pages/DRASHome.aspx" TargetMode="External"/><Relationship Id="rId47" Type="http://schemas.openxmlformats.org/officeDocument/2006/relationships/hyperlink" Target="https://dvagov.sharepoint.com/sites/OITCXDW" TargetMode="External"/><Relationship Id="rId50" Type="http://schemas.openxmlformats.org/officeDocument/2006/relationships/hyperlink" Target="https://dvagov.sharepoint.com/sites/OITIOTPSPlatformPL/SitePages/IAM.aspx" TargetMode="External"/><Relationship Id="rId7" Type="http://schemas.openxmlformats.org/officeDocument/2006/relationships/hyperlink" Target="https://www.va.gov/oei/about/data-governance-analytics.asp" TargetMode="External"/><Relationship Id="rId2" Type="http://schemas.openxmlformats.org/officeDocument/2006/relationships/notesSlide" Target="../notesSlides/notesSlide21.xml"/><Relationship Id="rId16" Type="http://schemas.openxmlformats.org/officeDocument/2006/relationships/hyperlink" Target="http://vaww.vhadataportal.med.va.gov/DataSources/DataSourcesOverview.aspx#DAF" TargetMode="External"/><Relationship Id="rId29" Type="http://schemas.openxmlformats.org/officeDocument/2006/relationships/hyperlink" Target="http://vaww.vhadataportal.med.va.gov/DataSources/DataSourcesOverview.aspx#RAIMDS" TargetMode="External"/><Relationship Id="rId11" Type="http://schemas.openxmlformats.org/officeDocument/2006/relationships/hyperlink" Target="http://vaww.vhadataportal.med.va.gov/DataSources/DataSourcesOverview.aspx#ADUSHEnrollmentFiles" TargetMode="External"/><Relationship Id="rId24" Type="http://schemas.openxmlformats.org/officeDocument/2006/relationships/hyperlink" Target="http://vaww.vhadataportal.med.va.gov/DataSources/DataSourcesOverview.aspx#NPPD" TargetMode="External"/><Relationship Id="rId32" Type="http://schemas.openxmlformats.org/officeDocument/2006/relationships/hyperlink" Target="http://vaww.vhadataportal.med.va.gov/DataSources/DataSourcesOverview.aspx#VASQIPData" TargetMode="External"/><Relationship Id="rId37" Type="http://schemas.openxmlformats.org/officeDocument/2006/relationships/hyperlink" Target="https://dvagov.sharepoint.com/sites/VHANSO" TargetMode="External"/><Relationship Id="rId40" Type="http://schemas.openxmlformats.org/officeDocument/2006/relationships/hyperlink" Target="http://vaww.car.rtp.med.va.gov/default.aspx" TargetMode="External"/><Relationship Id="rId45" Type="http://schemas.openxmlformats.org/officeDocument/2006/relationships/hyperlink" Target="https://vaww.qps.med.va.gov/default.aspx" TargetMode="External"/><Relationship Id="rId5" Type="http://schemas.openxmlformats.org/officeDocument/2006/relationships/hyperlink" Target="https://resources.data.gov/categories/data-management-governance/" TargetMode="External"/><Relationship Id="rId15" Type="http://schemas.openxmlformats.org/officeDocument/2006/relationships/hyperlink" Target="http://vaww.vhadataportal.med.va.gov/DataSources/DataSourcesOverview.aspx#CorporateDataWarehouseDatabases" TargetMode="External"/><Relationship Id="rId23" Type="http://schemas.openxmlformats.org/officeDocument/2006/relationships/hyperlink" Target="http://vaww.vhadataportal.med.va.gov/DataSources/DataSourcesOverview.aspx#NationalPatientCareDatabase" TargetMode="External"/><Relationship Id="rId28" Type="http://schemas.openxmlformats.org/officeDocument/2006/relationships/hyperlink" Target="http://vaww.vhadataportal.med.va.gov/DataSources/DataSourcesOverview.aspx#PSSGGeocodedEnrolleeFiles" TargetMode="External"/><Relationship Id="rId36" Type="http://schemas.openxmlformats.org/officeDocument/2006/relationships/hyperlink" Target="https://mcareports.va.gov/" TargetMode="External"/><Relationship Id="rId49" Type="http://schemas.openxmlformats.org/officeDocument/2006/relationships/hyperlink" Target="https://urldefense.com/v3/__https:/dvagov.sharepoint.com/sites/VHACSAR/SitePages/Training.aspx__;!!May37g!OGaJypaGFBtUifZsdmGdkTjQvhEIyOP-X08jP7i10pybtCuCyLqZ0C9PhBlMitLhfsWN_-vXbh0csv9RCZQw4sPzW2-sFg$" TargetMode="External"/><Relationship Id="rId10" Type="http://schemas.openxmlformats.org/officeDocument/2006/relationships/hyperlink" Target="https://dvagov.sharepoint.com/sites/VHAITSDadmin/SitePages/Veterans-Health-Administration-Information-Technology-Governance-Management.aspx" TargetMode="External"/><Relationship Id="rId19" Type="http://schemas.openxmlformats.org/officeDocument/2006/relationships/hyperlink" Target="http://vaww.vhadataportal.med.va.gov/DataSources/DataSourcesOverview.aspx#LCSDPCohort" TargetMode="External"/><Relationship Id="rId31" Type="http://schemas.openxmlformats.org/officeDocument/2006/relationships/hyperlink" Target="http://vaww.vhadataportal.med.va.gov/DataSources/DataSourcesOverview.aspx#VACMSData" TargetMode="External"/><Relationship Id="rId44" Type="http://schemas.openxmlformats.org/officeDocument/2006/relationships/hyperlink" Target="http://opes.vssc.med.va.gov/Pages/Default.aspx" TargetMode="External"/><Relationship Id="rId4" Type="http://schemas.openxmlformats.org/officeDocument/2006/relationships/hyperlink" Target="https://dvagov.sharepoint.com/sites/vhadata-management-council/SitePages/Data-Governance-Council.aspx" TargetMode="External"/><Relationship Id="rId9" Type="http://schemas.openxmlformats.org/officeDocument/2006/relationships/hyperlink" Target="https://www.va.gov/oei/docs" TargetMode="External"/><Relationship Id="rId14" Type="http://schemas.openxmlformats.org/officeDocument/2006/relationships/hyperlink" Target="http://vaww.vhadataportal.med.va.gov/DataSources/DataSourcesOverview.aspx#CANScores" TargetMode="External"/><Relationship Id="rId22" Type="http://schemas.openxmlformats.org/officeDocument/2006/relationships/hyperlink" Target="http://vaww.vhadataportal.med.va.gov/DataSources/DataSourcesOverview.aspx#MedicalSASDatasets" TargetMode="External"/><Relationship Id="rId27" Type="http://schemas.openxmlformats.org/officeDocument/2006/relationships/hyperlink" Target="http://vaww.vhadataportal.med.va.gov/DataSources/DataSourcesOverview.aspx#PBM" TargetMode="External"/><Relationship Id="rId30" Type="http://schemas.openxmlformats.org/officeDocument/2006/relationships/hyperlink" Target="http://vaww.vhadataportal.med.va.gov/DataSources/DataSourcesOverview.aspx#TBI-Data" TargetMode="External"/><Relationship Id="rId35" Type="http://schemas.openxmlformats.org/officeDocument/2006/relationships/hyperlink" Target="http://vaww.arc.med.va.gov/" TargetMode="External"/><Relationship Id="rId43" Type="http://schemas.openxmlformats.org/officeDocument/2006/relationships/hyperlink" Target="http://ipec.vssc.med.va.gov/Pages/default.aspx" TargetMode="External"/><Relationship Id="rId48" Type="http://schemas.openxmlformats.org/officeDocument/2006/relationships/hyperlink" Target="https://dvagov.sharepoint.com/:w:/r/sites/OITPrivacyHub/_layouts/15/Doc.aspx?sourcedoc=%7B44C3BB0A-72CE-4A0B-8185-4C3D7BF959BA%7D&amp;file=FY23StandardPTATemplate.docx&amp;action=default&amp;mobileredirect=true&amp;DefaultItemOpen=1" TargetMode="External"/><Relationship Id="rId8" Type="http://schemas.openxmlformats.org/officeDocument/2006/relationships/hyperlink" Target="https://www.va.gov/process/" TargetMode="External"/><Relationship Id="rId51" Type="http://schemas.openxmlformats.org/officeDocument/2006/relationships/image" Target="../media/image1.jpeg"/><Relationship Id="rId3" Type="http://schemas.openxmlformats.org/officeDocument/2006/relationships/hyperlink" Target="https://vaww.oit.va.gov/cap/" TargetMode="External"/><Relationship Id="rId12" Type="http://schemas.openxmlformats.org/officeDocument/2006/relationships/hyperlink" Target="http://vaww.vhadataportal.med.va.gov/DataSources/DataSourcesOverview.aspx#BIRLSDeathFile" TargetMode="External"/><Relationship Id="rId17" Type="http://schemas.openxmlformats.org/officeDocument/2006/relationships/hyperlink" Target="http://vaww.vhadataportal.med.va.gov/DataSources/DataSourcesOverview.aspx#HERCCostData" TargetMode="External"/><Relationship Id="rId25" Type="http://schemas.openxmlformats.org/officeDocument/2006/relationships/hyperlink" Target="http://vaww.vhadataportal.med.va.gov/DataSources/DataSourcesOverview.aspx#PACTImplementationIndex" TargetMode="External"/><Relationship Id="rId33" Type="http://schemas.openxmlformats.org/officeDocument/2006/relationships/hyperlink" Target="http://vaww.vhadataportal.med.va.gov/DataSources/DataSourcesOverview.aspx#VETSNETFile" TargetMode="External"/><Relationship Id="rId38" Type="http://schemas.openxmlformats.org/officeDocument/2006/relationships/hyperlink" Target="https://dvagov.sharepoint.com/sites/SFC/occ/SitePages/Home.aspx" TargetMode="External"/><Relationship Id="rId46" Type="http://schemas.openxmlformats.org/officeDocument/2006/relationships/hyperlink" Target="http://vssc.med.va.gov/" TargetMode="External"/><Relationship Id="rId20" Type="http://schemas.openxmlformats.org/officeDocument/2006/relationships/hyperlink" Target="http://vaww.vhadataportal.med.va.gov/DataSources/DataSourcesOverview.aspx#MCANationalDataExtracts" TargetMode="External"/><Relationship Id="rId41" Type="http://schemas.openxmlformats.org/officeDocument/2006/relationships/hyperlink" Target="https://dvagov.sharepoint.com/sites/VHASLCHCS/SAIL" TargetMode="External"/><Relationship Id="rId1" Type="http://schemas.openxmlformats.org/officeDocument/2006/relationships/slideLayout" Target="../slideLayouts/slideLayout2.xml"/><Relationship Id="rId6" Type="http://schemas.openxmlformats.org/officeDocument/2006/relationships/hyperlink" Target="https://dvagov.sharepoint.com/sites/OITBISL/cdw_support/SitePages/Obtaining-CDW-Access.asp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vagov.sharepoint.com/sites/TestOHILInnovationPlatform/SitePages/Arches.aspx"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hyperlink" Target="https://dvagov.sharepoint.com/sites/TestOHILInnovationPlatform/SitePages/ETIL.aspx" TargetMode="External"/><Relationship Id="rId13" Type="http://schemas.openxmlformats.org/officeDocument/2006/relationships/image" Target="../media/image25.png"/><Relationship Id="rId3" Type="http://schemas.openxmlformats.org/officeDocument/2006/relationships/hyperlink" Target="https://www.missiondaybreak.net/" TargetMode="External"/><Relationship Id="rId7" Type="http://schemas.openxmlformats.org/officeDocument/2006/relationships/image" Target="../media/image29.sv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mailto:Ritesth.Sharma@va.gov" TargetMode="External"/><Relationship Id="rId7" Type="http://schemas.openxmlformats.org/officeDocument/2006/relationships/image" Target="../media/image3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10" Type="http://schemas.openxmlformats.org/officeDocument/2006/relationships/image" Target="../media/image25.png"/><Relationship Id="rId4" Type="http://schemas.openxmlformats.org/officeDocument/2006/relationships/image" Target="../media/image36.png"/><Relationship Id="rId9"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Subtitle 2">
            <a:extLst>
              <a:ext uri="{FF2B5EF4-FFF2-40B4-BE49-F238E27FC236}">
                <a16:creationId xmlns:a16="http://schemas.microsoft.com/office/drawing/2014/main" id="{52D2EB13-D1F9-E9EC-6044-A294407A3939}"/>
              </a:ext>
            </a:extLst>
          </p:cNvPr>
          <p:cNvSpPr txBox="1">
            <a:spLocks/>
          </p:cNvSpPr>
          <p:nvPr/>
        </p:nvSpPr>
        <p:spPr>
          <a:xfrm>
            <a:off x="3631731" y="4646158"/>
            <a:ext cx="4928537" cy="974652"/>
          </a:xfrm>
          <a:prstGeom prst="rect">
            <a:avLst/>
          </a:prstGeom>
        </p:spPr>
        <p:txBody>
          <a:bodyPr>
            <a:normAutofit fontScale="25000" lnSpcReduction="20000"/>
          </a:bodyPr>
          <a:lstStyle>
            <a:lvl1pPr marL="0" indent="0" algn="ctr" defTabSz="914411" rtl="0" eaLnBrk="1" latinLnBrk="0" hangingPunct="1">
              <a:lnSpc>
                <a:spcPct val="90000"/>
              </a:lnSpc>
              <a:spcBef>
                <a:spcPts val="1000"/>
              </a:spcBef>
              <a:buFont typeface="Arial" panose="020B0604020202020204" pitchFamily="34" charset="0"/>
              <a:buNone/>
              <a:defRPr sz="2000" b="0" i="0" kern="1200">
                <a:solidFill>
                  <a:srgbClr val="567482"/>
                </a:solidFill>
                <a:latin typeface="Myriad Pro Light" panose="020B0403030403020204" pitchFamily="34" charset="0"/>
                <a:ea typeface="+mn-ea"/>
                <a:cs typeface="+mn-cs"/>
              </a:defRPr>
            </a:lvl1pPr>
            <a:lvl2pPr marL="457200" indent="0" algn="ctr" defTabSz="914411"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11"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600" b="1">
                <a:latin typeface="Myriad Pro" panose="020B0403030403020204" pitchFamily="34" charset="0"/>
                <a:ea typeface="+mj-ea"/>
                <a:cs typeface="+mj-cs"/>
              </a:rPr>
              <a:t>U.S DEPARTMENT OF VETERANS AFFAIRS</a:t>
            </a:r>
          </a:p>
          <a:p>
            <a:r>
              <a:rPr lang="en-US" sz="5600" b="1">
                <a:latin typeface="Myriad Pro" panose="020B0403030403020204" pitchFamily="34" charset="0"/>
                <a:ea typeface="+mj-ea"/>
                <a:cs typeface="+mj-cs"/>
              </a:rPr>
              <a:t>Veterans Health Administration</a:t>
            </a:r>
          </a:p>
          <a:p>
            <a:r>
              <a:rPr lang="en-US" sz="5600" b="1">
                <a:latin typeface="Myriad Pro" panose="020B0403030403020204" pitchFamily="34" charset="0"/>
                <a:ea typeface="+mj-ea"/>
                <a:cs typeface="+mj-cs"/>
              </a:rPr>
              <a:t>Office of Discovery, Education, and Affiliate Networks</a:t>
            </a:r>
          </a:p>
          <a:p>
            <a:r>
              <a:rPr lang="en-US" sz="5600" b="1">
                <a:latin typeface="Myriad Pro" panose="020B0403030403020204" pitchFamily="34" charset="0"/>
                <a:ea typeface="+mj-ea"/>
                <a:cs typeface="+mj-cs"/>
              </a:rPr>
              <a:t>Office of Healthcare Innovation and Learning</a:t>
            </a:r>
          </a:p>
        </p:txBody>
      </p:sp>
      <p:sp>
        <p:nvSpPr>
          <p:cNvPr id="18" name="Title 1">
            <a:extLst>
              <a:ext uri="{FF2B5EF4-FFF2-40B4-BE49-F238E27FC236}">
                <a16:creationId xmlns:a16="http://schemas.microsoft.com/office/drawing/2014/main" id="{2616FA13-ABAF-9BA0-C1FF-33D9E84A2117}"/>
              </a:ext>
            </a:extLst>
          </p:cNvPr>
          <p:cNvSpPr txBox="1">
            <a:spLocks/>
          </p:cNvSpPr>
          <p:nvPr/>
        </p:nvSpPr>
        <p:spPr>
          <a:xfrm>
            <a:off x="3467100" y="3137292"/>
            <a:ext cx="5463988" cy="1358434"/>
          </a:xfrm>
          <a:prstGeom prst="rect">
            <a:avLst/>
          </a:prstGeom>
        </p:spPr>
        <p:txBody>
          <a:bodyPr anchor="b">
            <a:normAutofit fontScale="70000" lnSpcReduction="20000"/>
          </a:bodyPr>
          <a:lstStyle>
            <a:lvl1pPr algn="ctr" defTabSz="914411" rtl="0" eaLnBrk="1" latinLnBrk="0" hangingPunct="1">
              <a:lnSpc>
                <a:spcPct val="90000"/>
              </a:lnSpc>
              <a:spcBef>
                <a:spcPct val="0"/>
              </a:spcBef>
              <a:buNone/>
              <a:defRPr sz="8000" b="1" i="0" kern="1200">
                <a:solidFill>
                  <a:schemeClr val="tx1"/>
                </a:solidFill>
                <a:latin typeface="Myriad Pro" panose="020B0403030403020204" pitchFamily="34" charset="0"/>
                <a:ea typeface="+mj-ea"/>
                <a:cs typeface="+mj-cs"/>
              </a:defRPr>
            </a:lvl1pPr>
          </a:lstStyle>
          <a:p>
            <a:r>
              <a:rPr lang="en-US"/>
              <a:t>DATA PLAYBOOK</a:t>
            </a:r>
          </a:p>
        </p:txBody>
      </p:sp>
      <p:pic>
        <p:nvPicPr>
          <p:cNvPr id="20" name="Picture 19" descr="Graphical user interface&#10;&#10;Description automatically generated with medium confidence">
            <a:extLst>
              <a:ext uri="{FF2B5EF4-FFF2-40B4-BE49-F238E27FC236}">
                <a16:creationId xmlns:a16="http://schemas.microsoft.com/office/drawing/2014/main" id="{B6B923AE-B4E3-DEAB-22DA-CFBA9B375349}"/>
              </a:ext>
            </a:extLst>
          </p:cNvPr>
          <p:cNvPicPr>
            <a:picLocks noChangeAspect="1"/>
          </p:cNvPicPr>
          <p:nvPr/>
        </p:nvPicPr>
        <p:blipFill>
          <a:blip r:embed="rId3"/>
          <a:stretch>
            <a:fillRect/>
          </a:stretch>
        </p:blipFill>
        <p:spPr>
          <a:xfrm>
            <a:off x="4068475" y="2050579"/>
            <a:ext cx="4044887" cy="1040676"/>
          </a:xfrm>
          <a:prstGeom prst="rect">
            <a:avLst/>
          </a:prstGeom>
        </p:spPr>
      </p:pic>
      <p:pic>
        <p:nvPicPr>
          <p:cNvPr id="21" name="Picture 20">
            <a:extLst>
              <a:ext uri="{FF2B5EF4-FFF2-40B4-BE49-F238E27FC236}">
                <a16:creationId xmlns:a16="http://schemas.microsoft.com/office/drawing/2014/main" id="{782B9E03-C3AB-FB63-C61B-DA8BFCAFB9BD}"/>
              </a:ext>
            </a:extLst>
          </p:cNvPr>
          <p:cNvPicPr>
            <a:picLocks noChangeAspect="1"/>
          </p:cNvPicPr>
          <p:nvPr/>
        </p:nvPicPr>
        <p:blipFill>
          <a:blip r:embed="rId4"/>
          <a:stretch>
            <a:fillRect/>
          </a:stretch>
        </p:blipFill>
        <p:spPr>
          <a:xfrm>
            <a:off x="838202" y="6299200"/>
            <a:ext cx="2173866" cy="377663"/>
          </a:xfrm>
          <a:prstGeom prst="rect">
            <a:avLst/>
          </a:prstGeom>
        </p:spPr>
      </p:pic>
      <p:pic>
        <p:nvPicPr>
          <p:cNvPr id="22" name="Picture 21" descr="Graphical user interface&#10;&#10;Description automatically generated with medium confidence">
            <a:extLst>
              <a:ext uri="{FF2B5EF4-FFF2-40B4-BE49-F238E27FC236}">
                <a16:creationId xmlns:a16="http://schemas.microsoft.com/office/drawing/2014/main" id="{D755A7C6-00F7-3EFA-BA4E-F724965ADFA5}"/>
              </a:ext>
            </a:extLst>
          </p:cNvPr>
          <p:cNvPicPr>
            <a:picLocks noChangeAspect="1"/>
          </p:cNvPicPr>
          <p:nvPr/>
        </p:nvPicPr>
        <p:blipFill>
          <a:blip r:embed="rId3"/>
          <a:stretch>
            <a:fillRect/>
          </a:stretch>
        </p:blipFill>
        <p:spPr>
          <a:xfrm>
            <a:off x="9448042" y="6101025"/>
            <a:ext cx="2511557" cy="646177"/>
          </a:xfrm>
          <a:prstGeom prst="rect">
            <a:avLst/>
          </a:prstGeom>
        </p:spPr>
      </p:pic>
      <p:sp>
        <p:nvSpPr>
          <p:cNvPr id="28" name="Right Triangle 27">
            <a:extLst>
              <a:ext uri="{FF2B5EF4-FFF2-40B4-BE49-F238E27FC236}">
                <a16:creationId xmlns:a16="http://schemas.microsoft.com/office/drawing/2014/main" id="{7C739334-D9A8-AA28-B77F-E4941475BCEA}"/>
              </a:ext>
            </a:extLst>
          </p:cNvPr>
          <p:cNvSpPr/>
          <p:nvPr/>
        </p:nvSpPr>
        <p:spPr>
          <a:xfrm rot="5400000">
            <a:off x="-117591" y="107430"/>
            <a:ext cx="6424114"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D3B090D-2B91-7150-FA7A-C4313CC04DD7}"/>
              </a:ext>
            </a:extLst>
          </p:cNvPr>
          <p:cNvPicPr>
            <a:picLocks noChangeAspect="1"/>
          </p:cNvPicPr>
          <p:nvPr/>
        </p:nvPicPr>
        <p:blipFill>
          <a:blip r:embed="rId5"/>
          <a:stretch>
            <a:fillRect/>
          </a:stretch>
        </p:blipFill>
        <p:spPr>
          <a:xfrm>
            <a:off x="-10162" y="-12526"/>
            <a:ext cx="12202162" cy="303917"/>
          </a:xfrm>
          <a:prstGeom prst="rect">
            <a:avLst/>
          </a:prstGeom>
        </p:spPr>
      </p:pic>
      <p:sp>
        <p:nvSpPr>
          <p:cNvPr id="30" name="Right Triangle 29">
            <a:extLst>
              <a:ext uri="{FF2B5EF4-FFF2-40B4-BE49-F238E27FC236}">
                <a16:creationId xmlns:a16="http://schemas.microsoft.com/office/drawing/2014/main" id="{596E8FDC-8893-128A-C273-864F0232B855}"/>
              </a:ext>
            </a:extLst>
          </p:cNvPr>
          <p:cNvSpPr/>
          <p:nvPr/>
        </p:nvSpPr>
        <p:spPr>
          <a:xfrm rot="2700000">
            <a:off x="11464605" y="3741437"/>
            <a:ext cx="1508579" cy="1508579"/>
          </a:xfrm>
          <a:prstGeom prst="rtTriangle">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0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60F02621-B94A-41A3-3A90-FF1005244F7A}"/>
              </a:ext>
            </a:extLst>
          </p:cNvPr>
          <p:cNvSpPr/>
          <p:nvPr/>
        </p:nvSpPr>
        <p:spPr>
          <a:xfrm rot="5400000" flipH="1" flipV="1">
            <a:off x="5810647" y="484199"/>
            <a:ext cx="6534928"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2C58401F-00FA-C061-C523-0B804500A473}"/>
              </a:ext>
            </a:extLst>
          </p:cNvPr>
          <p:cNvCxnSpPr>
            <a:cxnSpLocks/>
          </p:cNvCxnSpPr>
          <p:nvPr/>
        </p:nvCxnSpPr>
        <p:spPr>
          <a:xfrm>
            <a:off x="6330813" y="-1825526"/>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E6362-8200-BAF3-51E6-950E3623EA27}"/>
              </a:ext>
            </a:extLst>
          </p:cNvPr>
          <p:cNvCxnSpPr>
            <a:cxnSpLocks/>
          </p:cNvCxnSpPr>
          <p:nvPr/>
        </p:nvCxnSpPr>
        <p:spPr>
          <a:xfrm>
            <a:off x="10584427" y="-1757591"/>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9C9A0-A333-D108-E183-88E2610C9F99}"/>
              </a:ext>
            </a:extLst>
          </p:cNvPr>
          <p:cNvCxnSpPr>
            <a:cxnSpLocks/>
          </p:cNvCxnSpPr>
          <p:nvPr/>
        </p:nvCxnSpPr>
        <p:spPr>
          <a:xfrm>
            <a:off x="3606710" y="-5317387"/>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D4D47-F9B7-61EB-79E2-A12A3C70EFD4}"/>
              </a:ext>
            </a:extLst>
          </p:cNvPr>
          <p:cNvSpPr txBox="1"/>
          <p:nvPr/>
        </p:nvSpPr>
        <p:spPr>
          <a:xfrm>
            <a:off x="462463" y="428649"/>
            <a:ext cx="9042947" cy="461665"/>
          </a:xfrm>
          <a:prstGeom prst="rect">
            <a:avLst/>
          </a:prstGeom>
          <a:noFill/>
        </p:spPr>
        <p:txBody>
          <a:bodyPr wrap="square" rtlCol="0">
            <a:spAutoFit/>
          </a:bodyPr>
          <a:lstStyle/>
          <a:p>
            <a:r>
              <a:rPr lang="en-US" sz="2400" b="1">
                <a:solidFill>
                  <a:srgbClr val="567482"/>
                </a:solidFill>
                <a:latin typeface="Myriad Pro"/>
              </a:rPr>
              <a:t>VA COMMON OPERATING PLATFORM (COP) – PALANTIR  |</a:t>
            </a:r>
          </a:p>
        </p:txBody>
      </p:sp>
      <p:sp>
        <p:nvSpPr>
          <p:cNvPr id="13" name="TextBox 12">
            <a:extLst>
              <a:ext uri="{FF2B5EF4-FFF2-40B4-BE49-F238E27FC236}">
                <a16:creationId xmlns:a16="http://schemas.microsoft.com/office/drawing/2014/main" id="{69166E63-5B0D-8DA2-3987-01422FFA64E7}"/>
              </a:ext>
            </a:extLst>
          </p:cNvPr>
          <p:cNvSpPr txBox="1"/>
          <p:nvPr/>
        </p:nvSpPr>
        <p:spPr>
          <a:xfrm>
            <a:off x="9052010" y="349073"/>
            <a:ext cx="2798432" cy="691408"/>
          </a:xfrm>
          <a:prstGeom prst="rect">
            <a:avLst/>
          </a:prstGeom>
          <a:noFill/>
        </p:spPr>
        <p:txBody>
          <a:bodyPr wrap="square">
            <a:spAutoFit/>
          </a:bodyPr>
          <a:lstStyle/>
          <a:p>
            <a:pPr marL="12700" marR="31115">
              <a:lnSpc>
                <a:spcPts val="1620"/>
              </a:lnSpc>
              <a:spcBef>
                <a:spcPts val="385"/>
              </a:spcBef>
            </a:pPr>
            <a:r>
              <a:rPr lang="en-US" sz="1200" b="1">
                <a:solidFill>
                  <a:srgbClr val="567482"/>
                </a:solidFill>
                <a:latin typeface="Myriad Pro" panose="020B0403030403020204"/>
                <a:cs typeface="Calibri"/>
              </a:rPr>
              <a:t>Provides a unified data integration, analytics, and operational </a:t>
            </a:r>
            <a:br>
              <a:rPr lang="en-US" sz="1200" b="1">
                <a:solidFill>
                  <a:srgbClr val="567482"/>
                </a:solidFill>
                <a:latin typeface="Myriad Pro" panose="020B0403030403020204"/>
                <a:cs typeface="Calibri"/>
              </a:rPr>
            </a:br>
            <a:r>
              <a:rPr lang="en-US" sz="1200" b="1">
                <a:solidFill>
                  <a:srgbClr val="567482"/>
                </a:solidFill>
                <a:latin typeface="Myriad Pro" panose="020B0403030403020204"/>
                <a:cs typeface="Calibri"/>
              </a:rPr>
              <a:t>system for the VA Enterprise</a:t>
            </a:r>
          </a:p>
        </p:txBody>
      </p:sp>
      <p:sp>
        <p:nvSpPr>
          <p:cNvPr id="4" name="Rectangle 3">
            <a:extLst>
              <a:ext uri="{FF2B5EF4-FFF2-40B4-BE49-F238E27FC236}">
                <a16:creationId xmlns:a16="http://schemas.microsoft.com/office/drawing/2014/main" id="{5B013F64-7520-6422-88AB-E7000A263B28}"/>
              </a:ext>
            </a:extLst>
          </p:cNvPr>
          <p:cNvSpPr/>
          <p:nvPr/>
        </p:nvSpPr>
        <p:spPr>
          <a:xfrm>
            <a:off x="2972407" y="3684818"/>
            <a:ext cx="4333474" cy="300989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1910B0-12B3-7E3C-4C68-195F16CC76B3}"/>
              </a:ext>
            </a:extLst>
          </p:cNvPr>
          <p:cNvSpPr/>
          <p:nvPr/>
        </p:nvSpPr>
        <p:spPr>
          <a:xfrm>
            <a:off x="500029" y="1792383"/>
            <a:ext cx="2376802" cy="4902331"/>
          </a:xfrm>
          <a:prstGeom prst="rect">
            <a:avLst/>
          </a:prstGeom>
          <a:solidFill>
            <a:srgbClr val="E28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08D9A39-57CC-C8F5-A101-723B13F42039}"/>
              </a:ext>
            </a:extLst>
          </p:cNvPr>
          <p:cNvSpPr txBox="1"/>
          <p:nvPr/>
        </p:nvSpPr>
        <p:spPr>
          <a:xfrm>
            <a:off x="502394" y="1922926"/>
            <a:ext cx="2372072" cy="29848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HIGHLIGHTS</a:t>
            </a:r>
          </a:p>
        </p:txBody>
      </p:sp>
      <p:sp>
        <p:nvSpPr>
          <p:cNvPr id="17" name="object 22">
            <a:extLst>
              <a:ext uri="{FF2B5EF4-FFF2-40B4-BE49-F238E27FC236}">
                <a16:creationId xmlns:a16="http://schemas.microsoft.com/office/drawing/2014/main" id="{2607E425-3D54-E7D1-4DF1-03EE8460DC73}"/>
              </a:ext>
            </a:extLst>
          </p:cNvPr>
          <p:cNvSpPr txBox="1"/>
          <p:nvPr/>
        </p:nvSpPr>
        <p:spPr>
          <a:xfrm>
            <a:off x="809285" y="5614689"/>
            <a:ext cx="1758290" cy="353943"/>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COMPREHENSIVE</a:t>
            </a:r>
            <a:endParaRPr/>
          </a:p>
          <a:p>
            <a:r>
              <a:rPr lang="en-US" sz="1100" b="0"/>
              <a:t>Access to patient-level data</a:t>
            </a:r>
            <a:endParaRPr sz="1100" b="0"/>
          </a:p>
        </p:txBody>
      </p:sp>
      <p:sp>
        <p:nvSpPr>
          <p:cNvPr id="20" name="object 20">
            <a:extLst>
              <a:ext uri="{FF2B5EF4-FFF2-40B4-BE49-F238E27FC236}">
                <a16:creationId xmlns:a16="http://schemas.microsoft.com/office/drawing/2014/main" id="{D7E1555C-FD28-9024-E547-E848F3B61CA0}"/>
              </a:ext>
            </a:extLst>
          </p:cNvPr>
          <p:cNvSpPr txBox="1"/>
          <p:nvPr/>
        </p:nvSpPr>
        <p:spPr>
          <a:xfrm>
            <a:off x="778574" y="2918353"/>
            <a:ext cx="1819712" cy="523220"/>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PRODUCTION READY</a:t>
            </a:r>
            <a:endParaRPr lang="en-US" sz="1200" b="1">
              <a:solidFill>
                <a:schemeClr val="bg1"/>
              </a:solidFill>
              <a:latin typeface="Myriad Pro"/>
              <a:cs typeface="Lucida Sans"/>
            </a:endParaRPr>
          </a:p>
          <a:p>
            <a:pPr algn="ctr"/>
            <a:r>
              <a:rPr lang="en-US" sz="1100" spc="-10">
                <a:solidFill>
                  <a:schemeClr val="bg1"/>
                </a:solidFill>
                <a:latin typeface="Myriad Pro"/>
                <a:cs typeface="Gill Sans MT"/>
              </a:rPr>
              <a:t>Available for research and reportable conclusions</a:t>
            </a:r>
            <a:endParaRPr sz="1100">
              <a:solidFill>
                <a:schemeClr val="bg1"/>
              </a:solidFill>
              <a:latin typeface="Myriad Pro"/>
              <a:cs typeface="Gill Sans MT"/>
            </a:endParaRPr>
          </a:p>
        </p:txBody>
      </p:sp>
      <p:sp>
        <p:nvSpPr>
          <p:cNvPr id="21" name="object 21">
            <a:extLst>
              <a:ext uri="{FF2B5EF4-FFF2-40B4-BE49-F238E27FC236}">
                <a16:creationId xmlns:a16="http://schemas.microsoft.com/office/drawing/2014/main" id="{F1B46178-0621-8191-20FE-625F9FCFE29F}"/>
              </a:ext>
            </a:extLst>
          </p:cNvPr>
          <p:cNvSpPr txBox="1"/>
          <p:nvPr/>
        </p:nvSpPr>
        <p:spPr>
          <a:xfrm>
            <a:off x="785630" y="4290346"/>
            <a:ext cx="1805600" cy="353943"/>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BYOD</a:t>
            </a:r>
          </a:p>
          <a:p>
            <a:r>
              <a:rPr lang="en-US" sz="1100" b="0"/>
              <a:t>Bring your own data</a:t>
            </a:r>
            <a:endParaRPr sz="1100" b="0"/>
          </a:p>
        </p:txBody>
      </p:sp>
      <p:sp>
        <p:nvSpPr>
          <p:cNvPr id="34" name="Rectangle 33">
            <a:extLst>
              <a:ext uri="{FF2B5EF4-FFF2-40B4-BE49-F238E27FC236}">
                <a16:creationId xmlns:a16="http://schemas.microsoft.com/office/drawing/2014/main" id="{3A8D78FC-491F-2D48-4378-3A21A9D2E662}"/>
              </a:ext>
            </a:extLst>
          </p:cNvPr>
          <p:cNvSpPr/>
          <p:nvPr/>
        </p:nvSpPr>
        <p:spPr>
          <a:xfrm>
            <a:off x="7401458" y="3684818"/>
            <a:ext cx="4376703" cy="160696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0276764-DF2C-B58E-D107-8F4344C00B9F}"/>
              </a:ext>
            </a:extLst>
          </p:cNvPr>
          <p:cNvSpPr txBox="1"/>
          <p:nvPr/>
        </p:nvSpPr>
        <p:spPr>
          <a:xfrm>
            <a:off x="7443276" y="3727791"/>
            <a:ext cx="4348670" cy="298480"/>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ONBOARDING | ~30 BUSINESS DAYS</a:t>
            </a:r>
          </a:p>
        </p:txBody>
      </p:sp>
      <p:sp>
        <p:nvSpPr>
          <p:cNvPr id="37" name="Pentagon 36">
            <a:extLst>
              <a:ext uri="{FF2B5EF4-FFF2-40B4-BE49-F238E27FC236}">
                <a16:creationId xmlns:a16="http://schemas.microsoft.com/office/drawing/2014/main" id="{6CEB78B2-6C03-C60D-37B0-FC4C6A975555}"/>
              </a:ext>
            </a:extLst>
          </p:cNvPr>
          <p:cNvSpPr/>
          <p:nvPr/>
        </p:nvSpPr>
        <p:spPr>
          <a:xfrm>
            <a:off x="10416549" y="5385131"/>
            <a:ext cx="1361612" cy="1309581"/>
          </a:xfrm>
          <a:prstGeom prst="homePlat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9E39BA2-963D-1B02-92C8-C36523BE5DC9}"/>
              </a:ext>
            </a:extLst>
          </p:cNvPr>
          <p:cNvSpPr txBox="1"/>
          <p:nvPr/>
        </p:nvSpPr>
        <p:spPr>
          <a:xfrm>
            <a:off x="7501832" y="6032072"/>
            <a:ext cx="2093511"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DID </a:t>
            </a:r>
            <a:r>
              <a:rPr lang="en-US" b="1">
                <a:solidFill>
                  <a:srgbClr val="13313E"/>
                </a:solidFill>
                <a:latin typeface="Myriad Pro"/>
                <a:cs typeface="Calibri"/>
              </a:rPr>
              <a:t>YOU KNOW</a:t>
            </a:r>
            <a:endParaRPr lang="en-US" sz="1800" b="1">
              <a:solidFill>
                <a:srgbClr val="13313E"/>
              </a:solidFill>
              <a:latin typeface="Myriad Pro"/>
              <a:cs typeface="Calibri"/>
            </a:endParaRPr>
          </a:p>
        </p:txBody>
      </p:sp>
      <p:sp>
        <p:nvSpPr>
          <p:cNvPr id="40" name="TextBox 39">
            <a:extLst>
              <a:ext uri="{FF2B5EF4-FFF2-40B4-BE49-F238E27FC236}">
                <a16:creationId xmlns:a16="http://schemas.microsoft.com/office/drawing/2014/main" id="{0E3813CA-B86D-9458-B07E-0D1F3AB0A3CF}"/>
              </a:ext>
            </a:extLst>
          </p:cNvPr>
          <p:cNvSpPr txBox="1"/>
          <p:nvPr/>
        </p:nvSpPr>
        <p:spPr>
          <a:xfrm>
            <a:off x="10349806" y="5670589"/>
            <a:ext cx="1180542" cy="738664"/>
          </a:xfrm>
          <a:prstGeom prst="rect">
            <a:avLst/>
          </a:prstGeom>
          <a:noFill/>
        </p:spPr>
        <p:txBody>
          <a:bodyPr wrap="square">
            <a:spAutoFit/>
          </a:bodyPr>
          <a:lstStyle/>
          <a:p>
            <a:pPr marL="12700" marR="31115" algn="ctr">
              <a:spcBef>
                <a:spcPts val="385"/>
              </a:spcBef>
            </a:pPr>
            <a:r>
              <a:rPr lang="en-US" sz="1400" b="1" u="sng">
                <a:solidFill>
                  <a:srgbClr val="13313E"/>
                </a:solidFill>
                <a:latin typeface="Myriad Pro"/>
                <a:cs typeface="Calibri"/>
                <a:hlinkClick r:id="rId3">
                  <a:extLst>
                    <a:ext uri="{A12FA001-AC4F-418D-AE19-62706E023703}">
                      <ahyp:hlinkClr xmlns:ahyp="http://schemas.microsoft.com/office/drawing/2018/hyperlinkcolor" val="tx"/>
                    </a:ext>
                  </a:extLst>
                </a:hlinkClick>
              </a:rPr>
              <a:t>CONTACT FOR MORE INFO</a:t>
            </a:r>
            <a:endParaRPr lang="en-US" sz="1400" b="1" u="sng">
              <a:solidFill>
                <a:srgbClr val="13313E"/>
              </a:solidFill>
              <a:latin typeface="Myriad Pro"/>
              <a:cs typeface="Calibri"/>
            </a:endParaRPr>
          </a:p>
        </p:txBody>
      </p:sp>
      <p:cxnSp>
        <p:nvCxnSpPr>
          <p:cNvPr id="43" name="Straight Arrow Connector 42">
            <a:extLst>
              <a:ext uri="{FF2B5EF4-FFF2-40B4-BE49-F238E27FC236}">
                <a16:creationId xmlns:a16="http://schemas.microsoft.com/office/drawing/2014/main" id="{F06A8849-59B3-D6A3-F536-B39631242AD7}"/>
              </a:ext>
            </a:extLst>
          </p:cNvPr>
          <p:cNvCxnSpPr/>
          <p:nvPr/>
        </p:nvCxnSpPr>
        <p:spPr>
          <a:xfrm>
            <a:off x="7651790" y="4596096"/>
            <a:ext cx="3771900" cy="0"/>
          </a:xfrm>
          <a:prstGeom prst="straightConnector1">
            <a:avLst/>
          </a:prstGeom>
          <a:ln w="22225">
            <a:solidFill>
              <a:srgbClr val="13313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19AE323-5365-EE1D-5B9F-721C33AF663D}"/>
              </a:ext>
            </a:extLst>
          </p:cNvPr>
          <p:cNvSpPr txBox="1"/>
          <p:nvPr/>
        </p:nvSpPr>
        <p:spPr>
          <a:xfrm>
            <a:off x="7662773" y="4624533"/>
            <a:ext cx="1821451" cy="630942"/>
          </a:xfrm>
          <a:prstGeom prst="rect">
            <a:avLst/>
          </a:prstGeom>
          <a:noFill/>
        </p:spPr>
        <p:txBody>
          <a:bodyPr wrap="square" rtlCol="0">
            <a:spAutoFit/>
          </a:bodyPr>
          <a:lstStyle/>
          <a:p>
            <a:r>
              <a:rPr lang="en-US" sz="600" spc="58">
                <a:solidFill>
                  <a:srgbClr val="567482"/>
                </a:solidFill>
                <a:latin typeface="Myriad Pro"/>
              </a:rPr>
              <a:t>STEP 1</a:t>
            </a:r>
          </a:p>
          <a:p>
            <a:r>
              <a:rPr lang="en-US" sz="800" spc="58">
                <a:solidFill>
                  <a:srgbClr val="567482"/>
                </a:solidFill>
                <a:latin typeface="Myriad Pro"/>
              </a:rPr>
              <a:t>SUBMIT</a:t>
            </a:r>
          </a:p>
          <a:p>
            <a:r>
              <a:rPr lang="en-US" sz="1050" b="1" spc="58">
                <a:solidFill>
                  <a:srgbClr val="567482"/>
                </a:solidFill>
                <a:latin typeface="Myriad Pro"/>
              </a:rPr>
              <a:t>PROJECT </a:t>
            </a:r>
          </a:p>
          <a:p>
            <a:r>
              <a:rPr lang="en-US" sz="1050" b="1" spc="58">
                <a:solidFill>
                  <a:srgbClr val="567482"/>
                </a:solidFill>
                <a:latin typeface="Myriad Pro"/>
              </a:rPr>
              <a:t>&amp; REVIEW</a:t>
            </a:r>
          </a:p>
        </p:txBody>
      </p:sp>
      <p:sp>
        <p:nvSpPr>
          <p:cNvPr id="45" name="TextBox 44">
            <a:extLst>
              <a:ext uri="{FF2B5EF4-FFF2-40B4-BE49-F238E27FC236}">
                <a16:creationId xmlns:a16="http://schemas.microsoft.com/office/drawing/2014/main" id="{69A3BE63-D03E-D06F-F9FB-A794264F2FB2}"/>
              </a:ext>
            </a:extLst>
          </p:cNvPr>
          <p:cNvSpPr txBox="1"/>
          <p:nvPr/>
        </p:nvSpPr>
        <p:spPr>
          <a:xfrm>
            <a:off x="8047999" y="3979776"/>
            <a:ext cx="1821451" cy="630942"/>
          </a:xfrm>
          <a:prstGeom prst="rect">
            <a:avLst/>
          </a:prstGeom>
          <a:noFill/>
        </p:spPr>
        <p:txBody>
          <a:bodyPr wrap="square" rtlCol="0">
            <a:spAutoFit/>
          </a:bodyPr>
          <a:lstStyle/>
          <a:p>
            <a:r>
              <a:rPr lang="en-US" sz="600" spc="58">
                <a:solidFill>
                  <a:srgbClr val="567482"/>
                </a:solidFill>
                <a:latin typeface="Myriad Pro"/>
              </a:rPr>
              <a:t>STEP 2</a:t>
            </a:r>
          </a:p>
          <a:p>
            <a:r>
              <a:rPr lang="en-US" sz="800" spc="58">
                <a:solidFill>
                  <a:srgbClr val="567482"/>
                </a:solidFill>
                <a:latin typeface="Myriad Pro"/>
              </a:rPr>
              <a:t>SUBMIT</a:t>
            </a:r>
          </a:p>
          <a:p>
            <a:r>
              <a:rPr lang="en-US" sz="1050" b="1" spc="58">
                <a:solidFill>
                  <a:srgbClr val="567482"/>
                </a:solidFill>
                <a:latin typeface="Myriad Pro"/>
              </a:rPr>
              <a:t>SERVICE DESK </a:t>
            </a:r>
          </a:p>
          <a:p>
            <a:r>
              <a:rPr lang="en-US" sz="1050" b="1" spc="58">
                <a:solidFill>
                  <a:srgbClr val="567482"/>
                </a:solidFill>
                <a:latin typeface="Myriad Pro"/>
              </a:rPr>
              <a:t>TICKET</a:t>
            </a:r>
          </a:p>
        </p:txBody>
      </p:sp>
      <p:sp>
        <p:nvSpPr>
          <p:cNvPr id="47" name="TextBox 46">
            <a:extLst>
              <a:ext uri="{FF2B5EF4-FFF2-40B4-BE49-F238E27FC236}">
                <a16:creationId xmlns:a16="http://schemas.microsoft.com/office/drawing/2014/main" id="{0DEFF6A6-FD50-F9FE-902A-6A24FB07B39D}"/>
              </a:ext>
            </a:extLst>
          </p:cNvPr>
          <p:cNvSpPr txBox="1"/>
          <p:nvPr/>
        </p:nvSpPr>
        <p:spPr>
          <a:xfrm>
            <a:off x="8875547" y="4621362"/>
            <a:ext cx="1821451" cy="630942"/>
          </a:xfrm>
          <a:prstGeom prst="rect">
            <a:avLst/>
          </a:prstGeom>
          <a:noFill/>
        </p:spPr>
        <p:txBody>
          <a:bodyPr wrap="square" rtlCol="0">
            <a:spAutoFit/>
          </a:bodyPr>
          <a:lstStyle/>
          <a:p>
            <a:r>
              <a:rPr lang="en-US" sz="600" spc="58">
                <a:solidFill>
                  <a:srgbClr val="567482"/>
                </a:solidFill>
                <a:latin typeface="Myriad Pro"/>
              </a:rPr>
              <a:t>STEP 3</a:t>
            </a:r>
          </a:p>
          <a:p>
            <a:r>
              <a:rPr lang="en-US" sz="800" spc="58">
                <a:solidFill>
                  <a:srgbClr val="567482"/>
                </a:solidFill>
                <a:latin typeface="Myriad Pro"/>
              </a:rPr>
              <a:t>ATTEND </a:t>
            </a:r>
          </a:p>
          <a:p>
            <a:r>
              <a:rPr lang="en-US" sz="1050" b="1" spc="58">
                <a:solidFill>
                  <a:srgbClr val="567482"/>
                </a:solidFill>
                <a:latin typeface="Myriad Pro"/>
              </a:rPr>
              <a:t>TECHNICAL</a:t>
            </a:r>
          </a:p>
          <a:p>
            <a:r>
              <a:rPr lang="en-US" sz="1050" b="1" spc="58">
                <a:solidFill>
                  <a:srgbClr val="567482"/>
                </a:solidFill>
                <a:latin typeface="Myriad Pro"/>
              </a:rPr>
              <a:t>INTAKE MEETING</a:t>
            </a:r>
          </a:p>
        </p:txBody>
      </p:sp>
      <p:sp>
        <p:nvSpPr>
          <p:cNvPr id="48" name="TextBox 47">
            <a:extLst>
              <a:ext uri="{FF2B5EF4-FFF2-40B4-BE49-F238E27FC236}">
                <a16:creationId xmlns:a16="http://schemas.microsoft.com/office/drawing/2014/main" id="{EE7BC61B-1B5A-B02F-4569-FEAD4153B834}"/>
              </a:ext>
            </a:extLst>
          </p:cNvPr>
          <p:cNvSpPr txBox="1"/>
          <p:nvPr/>
        </p:nvSpPr>
        <p:spPr>
          <a:xfrm>
            <a:off x="9484224" y="4132042"/>
            <a:ext cx="2067349" cy="469359"/>
          </a:xfrm>
          <a:prstGeom prst="rect">
            <a:avLst/>
          </a:prstGeom>
          <a:noFill/>
        </p:spPr>
        <p:txBody>
          <a:bodyPr wrap="square" rtlCol="0">
            <a:spAutoFit/>
          </a:bodyPr>
          <a:lstStyle/>
          <a:p>
            <a:r>
              <a:rPr lang="en-US" sz="600" spc="58">
                <a:solidFill>
                  <a:srgbClr val="567482"/>
                </a:solidFill>
                <a:latin typeface="Myriad Pro"/>
              </a:rPr>
              <a:t>STEP 4</a:t>
            </a:r>
          </a:p>
          <a:p>
            <a:r>
              <a:rPr lang="en-US" sz="800" spc="58">
                <a:solidFill>
                  <a:srgbClr val="567482"/>
                </a:solidFill>
                <a:latin typeface="Myriad Pro"/>
              </a:rPr>
              <a:t>COMPLETE</a:t>
            </a:r>
          </a:p>
          <a:p>
            <a:r>
              <a:rPr lang="en-US" sz="1050" b="1" spc="58">
                <a:solidFill>
                  <a:srgbClr val="567482"/>
                </a:solidFill>
                <a:latin typeface="Myriad Pro"/>
              </a:rPr>
              <a:t>RESOURCE PROVISIONING</a:t>
            </a:r>
          </a:p>
        </p:txBody>
      </p:sp>
      <p:sp>
        <p:nvSpPr>
          <p:cNvPr id="49" name="TextBox 48">
            <a:extLst>
              <a:ext uri="{FF2B5EF4-FFF2-40B4-BE49-F238E27FC236}">
                <a16:creationId xmlns:a16="http://schemas.microsoft.com/office/drawing/2014/main" id="{71BCFB89-A5A8-1296-9462-986E7771716C}"/>
              </a:ext>
            </a:extLst>
          </p:cNvPr>
          <p:cNvSpPr txBox="1"/>
          <p:nvPr/>
        </p:nvSpPr>
        <p:spPr>
          <a:xfrm>
            <a:off x="10329611" y="4655498"/>
            <a:ext cx="1821451" cy="630942"/>
          </a:xfrm>
          <a:prstGeom prst="rect">
            <a:avLst/>
          </a:prstGeom>
          <a:noFill/>
        </p:spPr>
        <p:txBody>
          <a:bodyPr wrap="square" rtlCol="0">
            <a:spAutoFit/>
          </a:bodyPr>
          <a:lstStyle/>
          <a:p>
            <a:r>
              <a:rPr lang="en-US" sz="600" spc="58">
                <a:solidFill>
                  <a:srgbClr val="567482"/>
                </a:solidFill>
                <a:latin typeface="Myriad Pro"/>
              </a:rPr>
              <a:t>STEP 5</a:t>
            </a:r>
          </a:p>
          <a:p>
            <a:r>
              <a:rPr lang="en-US" sz="800" spc="58">
                <a:solidFill>
                  <a:srgbClr val="567482"/>
                </a:solidFill>
                <a:latin typeface="Myriad Pro"/>
              </a:rPr>
              <a:t>COMPLETE</a:t>
            </a:r>
          </a:p>
          <a:p>
            <a:r>
              <a:rPr lang="en-US" sz="1050" b="1" spc="58">
                <a:solidFill>
                  <a:srgbClr val="567482"/>
                </a:solidFill>
                <a:latin typeface="Myriad Pro"/>
              </a:rPr>
              <a:t>DATA</a:t>
            </a:r>
          </a:p>
          <a:p>
            <a:r>
              <a:rPr lang="en-US" sz="1050" b="1" spc="58">
                <a:solidFill>
                  <a:srgbClr val="567482"/>
                </a:solidFill>
                <a:latin typeface="Myriad Pro"/>
              </a:rPr>
              <a:t>REGISTRY FORM</a:t>
            </a:r>
          </a:p>
        </p:txBody>
      </p:sp>
      <p:cxnSp>
        <p:nvCxnSpPr>
          <p:cNvPr id="50" name="Straight Arrow Connector 49">
            <a:extLst>
              <a:ext uri="{FF2B5EF4-FFF2-40B4-BE49-F238E27FC236}">
                <a16:creationId xmlns:a16="http://schemas.microsoft.com/office/drawing/2014/main" id="{937E12AC-D44B-2188-539A-EB3B63CA4FF1}"/>
              </a:ext>
            </a:extLst>
          </p:cNvPr>
          <p:cNvCxnSpPr>
            <a:cxnSpLocks/>
          </p:cNvCxnSpPr>
          <p:nvPr/>
        </p:nvCxnSpPr>
        <p:spPr>
          <a:xfrm>
            <a:off x="7662773" y="459609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493291C-C432-2D0D-D308-7EC8BAB6D534}"/>
              </a:ext>
            </a:extLst>
          </p:cNvPr>
          <p:cNvCxnSpPr>
            <a:cxnSpLocks/>
          </p:cNvCxnSpPr>
          <p:nvPr/>
        </p:nvCxnSpPr>
        <p:spPr>
          <a:xfrm>
            <a:off x="8834923" y="4602233"/>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A43EDF3-D339-5A28-09DF-322818502CD5}"/>
              </a:ext>
            </a:extLst>
          </p:cNvPr>
          <p:cNvCxnSpPr>
            <a:cxnSpLocks/>
          </p:cNvCxnSpPr>
          <p:nvPr/>
        </p:nvCxnSpPr>
        <p:spPr>
          <a:xfrm>
            <a:off x="10251366" y="459609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DD3A3DF-9B37-54C4-1C45-403D61523803}"/>
              </a:ext>
            </a:extLst>
          </p:cNvPr>
          <p:cNvCxnSpPr>
            <a:cxnSpLocks/>
          </p:cNvCxnSpPr>
          <p:nvPr/>
        </p:nvCxnSpPr>
        <p:spPr>
          <a:xfrm flipV="1">
            <a:off x="8044450" y="4481697"/>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59DB88B-83CB-A3EA-1BA6-2DD4286B8C65}"/>
              </a:ext>
            </a:extLst>
          </p:cNvPr>
          <p:cNvCxnSpPr>
            <a:cxnSpLocks/>
          </p:cNvCxnSpPr>
          <p:nvPr/>
        </p:nvCxnSpPr>
        <p:spPr>
          <a:xfrm flipV="1">
            <a:off x="9480488" y="4475560"/>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pic>
        <p:nvPicPr>
          <p:cNvPr id="1077" name="Graphic 1076" descr="Research outline">
            <a:extLst>
              <a:ext uri="{FF2B5EF4-FFF2-40B4-BE49-F238E27FC236}">
                <a16:creationId xmlns:a16="http://schemas.microsoft.com/office/drawing/2014/main" id="{D0660A9D-F299-9C67-62BA-52BB541B0F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08815" y="2292198"/>
            <a:ext cx="559757" cy="559757"/>
          </a:xfrm>
          <a:prstGeom prst="rect">
            <a:avLst/>
          </a:prstGeom>
        </p:spPr>
      </p:pic>
      <p:pic>
        <p:nvPicPr>
          <p:cNvPr id="1078" name="Graphic 1077" descr="Database outline">
            <a:extLst>
              <a:ext uri="{FF2B5EF4-FFF2-40B4-BE49-F238E27FC236}">
                <a16:creationId xmlns:a16="http://schemas.microsoft.com/office/drawing/2014/main" id="{F10E3806-5890-D4D2-318F-E6B1D4E462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408815" y="3600834"/>
            <a:ext cx="559757" cy="559757"/>
          </a:xfrm>
          <a:prstGeom prst="rect">
            <a:avLst/>
          </a:prstGeom>
        </p:spPr>
      </p:pic>
      <p:pic>
        <p:nvPicPr>
          <p:cNvPr id="1079" name="Graphic 1078" descr="Statistics outline">
            <a:extLst>
              <a:ext uri="{FF2B5EF4-FFF2-40B4-BE49-F238E27FC236}">
                <a16:creationId xmlns:a16="http://schemas.microsoft.com/office/drawing/2014/main" id="{9D6061E3-4E46-5952-8DBD-F874CC1F97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408815" y="5038322"/>
            <a:ext cx="559757" cy="559757"/>
          </a:xfrm>
          <a:prstGeom prst="rect">
            <a:avLst/>
          </a:prstGeom>
        </p:spPr>
      </p:pic>
      <p:sp>
        <p:nvSpPr>
          <p:cNvPr id="1080" name="Rectangle 1079">
            <a:extLst>
              <a:ext uri="{FF2B5EF4-FFF2-40B4-BE49-F238E27FC236}">
                <a16:creationId xmlns:a16="http://schemas.microsoft.com/office/drawing/2014/main" id="{7B4955CA-85CA-B4A5-4F5E-7EE02B624708}"/>
              </a:ext>
            </a:extLst>
          </p:cNvPr>
          <p:cNvSpPr/>
          <p:nvPr/>
        </p:nvSpPr>
        <p:spPr>
          <a:xfrm>
            <a:off x="7401458" y="5385133"/>
            <a:ext cx="2951485" cy="13095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bject 10">
            <a:extLst>
              <a:ext uri="{FF2B5EF4-FFF2-40B4-BE49-F238E27FC236}">
                <a16:creationId xmlns:a16="http://schemas.microsoft.com/office/drawing/2014/main" id="{80C08564-64EF-07BC-BE1C-841CAA423C1A}"/>
              </a:ext>
            </a:extLst>
          </p:cNvPr>
          <p:cNvSpPr/>
          <p:nvPr/>
        </p:nvSpPr>
        <p:spPr>
          <a:xfrm>
            <a:off x="3055349" y="4655499"/>
            <a:ext cx="4195110" cy="1753754"/>
          </a:xfrm>
          <a:prstGeom prst="rect">
            <a:avLst/>
          </a:prstGeom>
          <a:noFill/>
        </p:spPr>
        <p:txBody>
          <a:bodyPr wrap="square" lIns="91440" tIns="0" rIns="91440" bIns="0" numCol="1" rtlCol="0" anchor="ctr"/>
          <a:lstStyle/>
          <a:p>
            <a:pPr marL="182880" indent="-137797">
              <a:buFont typeface="Symbol"/>
              <a:buChar char=""/>
              <a:tabLst>
                <a:tab pos="150497" algn="l"/>
              </a:tabLst>
            </a:pPr>
            <a:r>
              <a:rPr lang="en-US" sz="1200" b="1" i="1" spc="-10">
                <a:solidFill>
                  <a:srgbClr val="567482"/>
                </a:solidFill>
                <a:latin typeface="Myriad Pro" panose="020B0403030403020204"/>
                <a:cs typeface="Calibri"/>
              </a:rPr>
              <a:t>Builds</a:t>
            </a:r>
            <a:r>
              <a:rPr lang="en-US" sz="1100" i="1" spc="-10">
                <a:solidFill>
                  <a:srgbClr val="567482"/>
                </a:solidFill>
                <a:latin typeface="Myriad Pro" panose="020B0403030403020204"/>
                <a:cs typeface="Calibri"/>
              </a:rPr>
              <a:t> a reusable EIM centered on authoritative Veteran data</a:t>
            </a:r>
          </a:p>
          <a:p>
            <a:pPr marL="182880" indent="-137797">
              <a:buFont typeface="Symbol"/>
              <a:buChar char=""/>
              <a:tabLst>
                <a:tab pos="150497" algn="l"/>
              </a:tabLst>
            </a:pPr>
            <a:endParaRPr lang="en-US" sz="1100" i="1" spc="-10">
              <a:solidFill>
                <a:srgbClr val="567482"/>
              </a:solidFill>
              <a:latin typeface="Myriad Pro" panose="020B0403030403020204"/>
              <a:cs typeface="Calibri"/>
            </a:endParaRPr>
          </a:p>
          <a:p>
            <a:pPr marL="182880" indent="-137797">
              <a:buFont typeface="Symbol"/>
              <a:buChar char=""/>
              <a:tabLst>
                <a:tab pos="150497" algn="l"/>
              </a:tabLst>
            </a:pPr>
            <a:r>
              <a:rPr lang="en-US" sz="1200" b="1" i="1" spc="-10">
                <a:solidFill>
                  <a:srgbClr val="567482"/>
                </a:solidFill>
                <a:latin typeface="Myriad Pro" panose="020B0403030403020204"/>
                <a:cs typeface="Calibri"/>
              </a:rPr>
              <a:t>Enables </a:t>
            </a:r>
            <a:r>
              <a:rPr lang="en-US" sz="1100" i="1" spc="-10">
                <a:solidFill>
                  <a:srgbClr val="567482"/>
                </a:solidFill>
                <a:latin typeface="Myriad Pro" panose="020B0403030403020204"/>
                <a:cs typeface="Calibri"/>
              </a:rPr>
              <a:t>rapid workflow and application configuration based on out-of-the-box COP tooling</a:t>
            </a:r>
          </a:p>
          <a:p>
            <a:pPr marL="182880" indent="-137797">
              <a:buFont typeface="Symbol"/>
              <a:buChar char=""/>
              <a:tabLst>
                <a:tab pos="150497" algn="l"/>
              </a:tabLst>
            </a:pPr>
            <a:endParaRPr lang="en-US" sz="1100" i="1" spc="-10">
              <a:solidFill>
                <a:srgbClr val="567482"/>
              </a:solidFill>
              <a:latin typeface="Myriad Pro" panose="020B0403030403020204"/>
              <a:cs typeface="Calibri"/>
            </a:endParaRPr>
          </a:p>
          <a:p>
            <a:pPr marL="182880" indent="-137797">
              <a:buFont typeface="Symbol"/>
              <a:buChar char=""/>
              <a:tabLst>
                <a:tab pos="150497" algn="l"/>
              </a:tabLst>
            </a:pPr>
            <a:r>
              <a:rPr lang="en-US" sz="1200" b="1" i="1" spc="-10">
                <a:solidFill>
                  <a:srgbClr val="567482"/>
                </a:solidFill>
                <a:latin typeface="Myriad Pro" panose="020B0403030403020204"/>
                <a:cs typeface="Calibri"/>
              </a:rPr>
              <a:t>Facilitates</a:t>
            </a:r>
            <a:r>
              <a:rPr lang="en-US" sz="1100" b="1" i="1" spc="-10">
                <a:solidFill>
                  <a:srgbClr val="567482"/>
                </a:solidFill>
                <a:latin typeface="Myriad Pro" panose="020B0403030403020204"/>
                <a:cs typeface="Calibri"/>
              </a:rPr>
              <a:t> </a:t>
            </a:r>
            <a:r>
              <a:rPr lang="en-US" sz="1100" i="1" spc="-10">
                <a:solidFill>
                  <a:srgbClr val="567482"/>
                </a:solidFill>
                <a:latin typeface="Myriad Pro" panose="020B0403030403020204"/>
                <a:cs typeface="Calibri"/>
              </a:rPr>
              <a:t>decision and data writeback to a VA data asset that compounds in value</a:t>
            </a:r>
          </a:p>
          <a:p>
            <a:pPr marL="182880" indent="-137797">
              <a:buFont typeface="Symbol"/>
              <a:buChar char=""/>
              <a:tabLst>
                <a:tab pos="150497" algn="l"/>
              </a:tabLst>
            </a:pPr>
            <a:endParaRPr lang="en-US" sz="1100" i="1" spc="-10">
              <a:solidFill>
                <a:srgbClr val="567482"/>
              </a:solidFill>
              <a:latin typeface="Myriad Pro" panose="020B0403030403020204"/>
              <a:cs typeface="Calibri"/>
            </a:endParaRPr>
          </a:p>
          <a:p>
            <a:pPr marL="182880" indent="-137797">
              <a:buFont typeface="Symbol"/>
              <a:buChar char=""/>
              <a:tabLst>
                <a:tab pos="150497" algn="l"/>
              </a:tabLst>
            </a:pPr>
            <a:r>
              <a:rPr lang="en-US" sz="1200" b="1" i="1" spc="-10">
                <a:solidFill>
                  <a:srgbClr val="567482"/>
                </a:solidFill>
                <a:latin typeface="Myriad Pro" panose="020B0403030403020204"/>
                <a:cs typeface="Calibri"/>
              </a:rPr>
              <a:t>Powers</a:t>
            </a:r>
            <a:r>
              <a:rPr lang="en-US" sz="1100" i="1" spc="-10">
                <a:solidFill>
                  <a:srgbClr val="567482"/>
                </a:solidFill>
                <a:latin typeface="Myriad Pro" panose="020B0403030403020204"/>
                <a:cs typeface="Calibri"/>
              </a:rPr>
              <a:t> operational decisions and organizational learning</a:t>
            </a:r>
          </a:p>
        </p:txBody>
      </p:sp>
      <p:sp>
        <p:nvSpPr>
          <p:cNvPr id="122" name="TextBox 121">
            <a:extLst>
              <a:ext uri="{FF2B5EF4-FFF2-40B4-BE49-F238E27FC236}">
                <a16:creationId xmlns:a16="http://schemas.microsoft.com/office/drawing/2014/main" id="{E12916AD-B598-0F8D-60E1-6291527095D6}"/>
              </a:ext>
            </a:extLst>
          </p:cNvPr>
          <p:cNvSpPr txBox="1"/>
          <p:nvPr/>
        </p:nvSpPr>
        <p:spPr>
          <a:xfrm>
            <a:off x="2984035" y="3833561"/>
            <a:ext cx="4304853" cy="306622"/>
          </a:xfrm>
          <a:prstGeom prst="rect">
            <a:avLst/>
          </a:prstGeom>
          <a:noFill/>
        </p:spPr>
        <p:txBody>
          <a:bodyPr wrap="square">
            <a:spAutoFit/>
          </a:bodyPr>
          <a:lstStyle/>
          <a:p>
            <a:pPr marL="12700" marR="31115" algn="ctr">
              <a:lnSpc>
                <a:spcPts val="1620"/>
              </a:lnSpc>
              <a:spcBef>
                <a:spcPts val="385"/>
              </a:spcBef>
            </a:pPr>
            <a:r>
              <a:rPr lang="en-US" b="1">
                <a:solidFill>
                  <a:srgbClr val="13313E"/>
                </a:solidFill>
                <a:latin typeface="Myriad Pro"/>
                <a:cs typeface="Calibri"/>
              </a:rPr>
              <a:t>FEATURED TOOL</a:t>
            </a:r>
            <a:endParaRPr lang="en-US" sz="1800" b="1">
              <a:solidFill>
                <a:srgbClr val="13313E"/>
              </a:solidFill>
              <a:latin typeface="Myriad Pro"/>
              <a:cs typeface="Calibri"/>
            </a:endParaRPr>
          </a:p>
        </p:txBody>
      </p:sp>
      <p:sp>
        <p:nvSpPr>
          <p:cNvPr id="1035" name="TextBox 1034">
            <a:extLst>
              <a:ext uri="{FF2B5EF4-FFF2-40B4-BE49-F238E27FC236}">
                <a16:creationId xmlns:a16="http://schemas.microsoft.com/office/drawing/2014/main" id="{9ACC21A2-9B98-ED07-0E36-A1028AE70535}"/>
              </a:ext>
            </a:extLst>
          </p:cNvPr>
          <p:cNvSpPr txBox="1"/>
          <p:nvPr/>
        </p:nvSpPr>
        <p:spPr>
          <a:xfrm>
            <a:off x="488458" y="987406"/>
            <a:ext cx="10682050" cy="707886"/>
          </a:xfrm>
          <a:prstGeom prst="rect">
            <a:avLst/>
          </a:prstGeom>
          <a:noFill/>
        </p:spPr>
        <p:txBody>
          <a:bodyPr wrap="square">
            <a:spAutoFit/>
          </a:bodyPr>
          <a:lstStyle/>
          <a:p>
            <a:pPr marL="12700" marR="31115">
              <a:lnSpc>
                <a:spcPts val="1620"/>
              </a:lnSpc>
              <a:spcBef>
                <a:spcPts val="385"/>
              </a:spcBef>
            </a:pPr>
            <a:r>
              <a:rPr lang="en-US" sz="1400">
                <a:solidFill>
                  <a:srgbClr val="567482"/>
                </a:solidFill>
                <a:latin typeface="Myriad Pro" panose="020B0403030403020204"/>
                <a:cs typeface="Calibri"/>
              </a:rPr>
              <a:t>Palantir allows authorized users to import, transform, analyze, and operationalize a wide variety of data types. It enables</a:t>
            </a:r>
            <a:r>
              <a:rPr lang="en-US" sz="1400" spc="-20">
                <a:solidFill>
                  <a:srgbClr val="567482"/>
                </a:solidFill>
                <a:latin typeface="Myriad Pro" panose="020B0403030403020204"/>
                <a:cs typeface="Calibri"/>
              </a:rPr>
              <a:t> </a:t>
            </a:r>
            <a:r>
              <a:rPr lang="en-US" sz="1400">
                <a:solidFill>
                  <a:srgbClr val="567482"/>
                </a:solidFill>
                <a:latin typeface="Myriad Pro" panose="020B0403030403020204"/>
                <a:cs typeface="Calibri"/>
              </a:rPr>
              <a:t>rapid</a:t>
            </a:r>
            <a:r>
              <a:rPr lang="en-US" sz="1400" spc="-25">
                <a:solidFill>
                  <a:srgbClr val="567482"/>
                </a:solidFill>
                <a:latin typeface="Myriad Pro" panose="020B0403030403020204"/>
                <a:cs typeface="Calibri"/>
              </a:rPr>
              <a:t> </a:t>
            </a:r>
            <a:r>
              <a:rPr lang="en-US" sz="1400">
                <a:solidFill>
                  <a:srgbClr val="567482"/>
                </a:solidFill>
                <a:latin typeface="Myriad Pro" panose="020B0403030403020204"/>
                <a:cs typeface="Calibri"/>
              </a:rPr>
              <a:t>creation</a:t>
            </a:r>
            <a:r>
              <a:rPr lang="en-US" sz="1400" spc="-30">
                <a:solidFill>
                  <a:srgbClr val="567482"/>
                </a:solidFill>
                <a:latin typeface="Myriad Pro" panose="020B0403030403020204"/>
                <a:cs typeface="Calibri"/>
              </a:rPr>
              <a:t> </a:t>
            </a:r>
            <a:r>
              <a:rPr lang="en-US" sz="1400">
                <a:solidFill>
                  <a:srgbClr val="567482"/>
                </a:solidFill>
                <a:latin typeface="Myriad Pro" panose="020B0403030403020204"/>
                <a:cs typeface="Calibri"/>
              </a:rPr>
              <a:t>of</a:t>
            </a:r>
            <a:r>
              <a:rPr lang="en-US" sz="1400" spc="-30">
                <a:solidFill>
                  <a:srgbClr val="567482"/>
                </a:solidFill>
                <a:latin typeface="Myriad Pro" panose="020B0403030403020204"/>
                <a:cs typeface="Calibri"/>
              </a:rPr>
              <a:t> </a:t>
            </a:r>
            <a:r>
              <a:rPr lang="en-US" sz="1400">
                <a:solidFill>
                  <a:srgbClr val="567482"/>
                </a:solidFill>
                <a:latin typeface="Myriad Pro" panose="020B0403030403020204"/>
                <a:cs typeface="Calibri"/>
              </a:rPr>
              <a:t>a</a:t>
            </a:r>
            <a:r>
              <a:rPr lang="en-US" sz="1400" spc="-45">
                <a:solidFill>
                  <a:srgbClr val="567482"/>
                </a:solidFill>
                <a:latin typeface="Myriad Pro" panose="020B0403030403020204"/>
                <a:cs typeface="Calibri"/>
              </a:rPr>
              <a:t> </a:t>
            </a:r>
            <a:r>
              <a:rPr lang="en-US" sz="1400">
                <a:solidFill>
                  <a:srgbClr val="567482"/>
                </a:solidFill>
                <a:latin typeface="Myriad Pro" panose="020B0403030403020204"/>
                <a:cs typeface="Calibri"/>
              </a:rPr>
              <a:t>reusable</a:t>
            </a:r>
            <a:r>
              <a:rPr lang="en-US" sz="1400" spc="-30">
                <a:solidFill>
                  <a:srgbClr val="567482"/>
                </a:solidFill>
                <a:latin typeface="Myriad Pro" panose="020B0403030403020204"/>
                <a:cs typeface="Calibri"/>
              </a:rPr>
              <a:t> </a:t>
            </a:r>
            <a:r>
              <a:rPr lang="en-US" sz="1400">
                <a:solidFill>
                  <a:srgbClr val="567482"/>
                </a:solidFill>
                <a:latin typeface="Myriad Pro" panose="020B0403030403020204"/>
                <a:cs typeface="Calibri"/>
              </a:rPr>
              <a:t>Enterprise</a:t>
            </a:r>
            <a:r>
              <a:rPr lang="en-US" sz="1400" spc="-30">
                <a:solidFill>
                  <a:srgbClr val="567482"/>
                </a:solidFill>
                <a:latin typeface="Myriad Pro" panose="020B0403030403020204"/>
                <a:cs typeface="Calibri"/>
              </a:rPr>
              <a:t> </a:t>
            </a:r>
            <a:r>
              <a:rPr lang="en-US" sz="1400">
                <a:solidFill>
                  <a:srgbClr val="567482"/>
                </a:solidFill>
                <a:latin typeface="Myriad Pro" panose="020B0403030403020204"/>
                <a:cs typeface="Calibri"/>
              </a:rPr>
              <a:t>Information</a:t>
            </a:r>
            <a:r>
              <a:rPr lang="en-US" sz="1400" spc="-25">
                <a:solidFill>
                  <a:srgbClr val="567482"/>
                </a:solidFill>
                <a:latin typeface="Myriad Pro" panose="020B0403030403020204"/>
                <a:cs typeface="Calibri"/>
              </a:rPr>
              <a:t> </a:t>
            </a:r>
            <a:r>
              <a:rPr lang="en-US" sz="1400">
                <a:solidFill>
                  <a:srgbClr val="567482"/>
                </a:solidFill>
                <a:latin typeface="Myriad Pro" panose="020B0403030403020204"/>
                <a:cs typeface="Calibri"/>
              </a:rPr>
              <a:t>Model</a:t>
            </a:r>
            <a:r>
              <a:rPr lang="en-US" sz="1400" spc="-25">
                <a:solidFill>
                  <a:srgbClr val="567482"/>
                </a:solidFill>
                <a:latin typeface="Myriad Pro" panose="020B0403030403020204"/>
                <a:cs typeface="Calibri"/>
              </a:rPr>
              <a:t> </a:t>
            </a:r>
            <a:r>
              <a:rPr lang="en-US" sz="1400">
                <a:solidFill>
                  <a:srgbClr val="567482"/>
                </a:solidFill>
                <a:latin typeface="Myriad Pro" panose="020B0403030403020204"/>
                <a:cs typeface="Calibri"/>
              </a:rPr>
              <a:t>(EIM)</a:t>
            </a:r>
            <a:r>
              <a:rPr lang="en-US" sz="1400" spc="-30">
                <a:solidFill>
                  <a:srgbClr val="567482"/>
                </a:solidFill>
                <a:latin typeface="Myriad Pro" panose="020B0403030403020204"/>
                <a:cs typeface="Calibri"/>
              </a:rPr>
              <a:t> </a:t>
            </a:r>
            <a:r>
              <a:rPr lang="en-US" sz="1400">
                <a:solidFill>
                  <a:srgbClr val="567482"/>
                </a:solidFill>
                <a:latin typeface="Myriad Pro" panose="020B0403030403020204"/>
                <a:cs typeface="Calibri"/>
              </a:rPr>
              <a:t>based</a:t>
            </a:r>
            <a:r>
              <a:rPr lang="en-US" sz="1400" spc="-25">
                <a:solidFill>
                  <a:srgbClr val="567482"/>
                </a:solidFill>
                <a:latin typeface="Myriad Pro" panose="020B0403030403020204"/>
                <a:cs typeface="Calibri"/>
              </a:rPr>
              <a:t> </a:t>
            </a:r>
            <a:r>
              <a:rPr lang="en-US" sz="1400">
                <a:solidFill>
                  <a:srgbClr val="567482"/>
                </a:solidFill>
                <a:latin typeface="Myriad Pro" panose="020B0403030403020204"/>
                <a:cs typeface="Calibri"/>
              </a:rPr>
              <a:t>on</a:t>
            </a:r>
            <a:r>
              <a:rPr lang="en-US" sz="1400" spc="-25">
                <a:solidFill>
                  <a:srgbClr val="567482"/>
                </a:solidFill>
                <a:latin typeface="Myriad Pro" panose="020B0403030403020204"/>
                <a:cs typeface="Calibri"/>
              </a:rPr>
              <a:t> </a:t>
            </a:r>
            <a:r>
              <a:rPr lang="en-US" sz="1400">
                <a:solidFill>
                  <a:srgbClr val="567482"/>
                </a:solidFill>
                <a:latin typeface="Myriad Pro" panose="020B0403030403020204"/>
                <a:cs typeface="Calibri"/>
              </a:rPr>
              <a:t>cross-VA</a:t>
            </a:r>
            <a:r>
              <a:rPr lang="en-US" sz="1400" spc="-20">
                <a:solidFill>
                  <a:srgbClr val="567482"/>
                </a:solidFill>
                <a:latin typeface="Myriad Pro" panose="020B0403030403020204"/>
                <a:cs typeface="Calibri"/>
              </a:rPr>
              <a:t> </a:t>
            </a:r>
            <a:r>
              <a:rPr lang="en-US" sz="1400">
                <a:solidFill>
                  <a:srgbClr val="567482"/>
                </a:solidFill>
                <a:latin typeface="Myriad Pro" panose="020B0403030403020204"/>
                <a:cs typeface="Calibri"/>
              </a:rPr>
              <a:t>data.</a:t>
            </a:r>
            <a:r>
              <a:rPr lang="en-US" sz="1400" spc="-5">
                <a:solidFill>
                  <a:srgbClr val="567482"/>
                </a:solidFill>
                <a:latin typeface="Myriad Pro" panose="020B0403030403020204"/>
                <a:cs typeface="Calibri"/>
              </a:rPr>
              <a:t> </a:t>
            </a:r>
            <a:r>
              <a:rPr lang="en-US" sz="1400">
                <a:solidFill>
                  <a:srgbClr val="567482"/>
                </a:solidFill>
                <a:latin typeface="Myriad Pro" panose="020B0403030403020204"/>
                <a:cs typeface="Calibri"/>
              </a:rPr>
              <a:t>The</a:t>
            </a:r>
            <a:r>
              <a:rPr lang="en-US" sz="1400" spc="-30">
                <a:solidFill>
                  <a:srgbClr val="567482"/>
                </a:solidFill>
                <a:latin typeface="Myriad Pro" panose="020B0403030403020204"/>
                <a:cs typeface="Calibri"/>
              </a:rPr>
              <a:t> </a:t>
            </a:r>
            <a:r>
              <a:rPr lang="en-US" sz="1400" spc="-25">
                <a:solidFill>
                  <a:srgbClr val="567482"/>
                </a:solidFill>
                <a:latin typeface="Myriad Pro" panose="020B0403030403020204"/>
                <a:cs typeface="Calibri"/>
              </a:rPr>
              <a:t>EIM </a:t>
            </a:r>
            <a:r>
              <a:rPr lang="en-US" sz="1400">
                <a:solidFill>
                  <a:srgbClr val="567482"/>
                </a:solidFill>
                <a:latin typeface="Myriad Pro" panose="020B0403030403020204"/>
                <a:cs typeface="Calibri"/>
              </a:rPr>
              <a:t>integrates</a:t>
            </a:r>
            <a:r>
              <a:rPr lang="en-US" sz="1400" spc="-20">
                <a:solidFill>
                  <a:srgbClr val="567482"/>
                </a:solidFill>
                <a:latin typeface="Myriad Pro" panose="020B0403030403020204"/>
                <a:cs typeface="Calibri"/>
              </a:rPr>
              <a:t> </a:t>
            </a:r>
            <a:r>
              <a:rPr lang="en-US" sz="1400">
                <a:solidFill>
                  <a:srgbClr val="567482"/>
                </a:solidFill>
                <a:latin typeface="Myriad Pro" panose="020B0403030403020204"/>
                <a:cs typeface="Calibri"/>
              </a:rPr>
              <a:t>seamlessly into</a:t>
            </a:r>
            <a:r>
              <a:rPr lang="en-US" sz="1400" spc="-15">
                <a:solidFill>
                  <a:srgbClr val="567482"/>
                </a:solidFill>
                <a:latin typeface="Myriad Pro" panose="020B0403030403020204"/>
                <a:cs typeface="Calibri"/>
              </a:rPr>
              <a:t> </a:t>
            </a:r>
            <a:r>
              <a:rPr lang="en-US" sz="1400">
                <a:solidFill>
                  <a:srgbClr val="567482"/>
                </a:solidFill>
                <a:latin typeface="Myriad Pro" panose="020B0403030403020204"/>
                <a:cs typeface="Calibri"/>
              </a:rPr>
              <a:t>analytic</a:t>
            </a:r>
            <a:r>
              <a:rPr lang="en-US" sz="1400" spc="-40">
                <a:solidFill>
                  <a:srgbClr val="567482"/>
                </a:solidFill>
                <a:latin typeface="Myriad Pro" panose="020B0403030403020204"/>
                <a:cs typeface="Calibri"/>
              </a:rPr>
              <a:t> </a:t>
            </a:r>
            <a:r>
              <a:rPr lang="en-US" sz="1400">
                <a:solidFill>
                  <a:srgbClr val="567482"/>
                </a:solidFill>
                <a:latin typeface="Myriad Pro" panose="020B0403030403020204"/>
                <a:cs typeface="Calibri"/>
              </a:rPr>
              <a:t>and</a:t>
            </a:r>
            <a:r>
              <a:rPr lang="en-US" sz="1400" spc="-15">
                <a:solidFill>
                  <a:srgbClr val="567482"/>
                </a:solidFill>
                <a:latin typeface="Myriad Pro" panose="020B0403030403020204"/>
                <a:cs typeface="Calibri"/>
              </a:rPr>
              <a:t> </a:t>
            </a:r>
            <a:r>
              <a:rPr lang="en-US" sz="1400">
                <a:solidFill>
                  <a:srgbClr val="567482"/>
                </a:solidFill>
                <a:latin typeface="Myriad Pro" panose="020B0403030403020204"/>
                <a:cs typeface="Calibri"/>
              </a:rPr>
              <a:t>operational</a:t>
            </a:r>
            <a:r>
              <a:rPr lang="en-US" sz="1400" spc="-5">
                <a:solidFill>
                  <a:srgbClr val="567482"/>
                </a:solidFill>
                <a:latin typeface="Myriad Pro" panose="020B0403030403020204"/>
                <a:cs typeface="Calibri"/>
              </a:rPr>
              <a:t> </a:t>
            </a:r>
            <a:r>
              <a:rPr lang="en-US" sz="1400" spc="-10">
                <a:solidFill>
                  <a:srgbClr val="567482"/>
                </a:solidFill>
                <a:latin typeface="Myriad Pro" panose="020B0403030403020204"/>
                <a:cs typeface="Calibri"/>
              </a:rPr>
              <a:t>decision-</a:t>
            </a:r>
            <a:r>
              <a:rPr lang="en-US" sz="1400">
                <a:solidFill>
                  <a:srgbClr val="567482"/>
                </a:solidFill>
                <a:latin typeface="Myriad Pro" panose="020B0403030403020204"/>
                <a:cs typeface="Calibri"/>
              </a:rPr>
              <a:t>making</a:t>
            </a:r>
            <a:r>
              <a:rPr lang="en-US" sz="1400" spc="-25">
                <a:solidFill>
                  <a:srgbClr val="567482"/>
                </a:solidFill>
                <a:latin typeface="Myriad Pro" panose="020B0403030403020204"/>
                <a:cs typeface="Calibri"/>
              </a:rPr>
              <a:t> </a:t>
            </a:r>
            <a:r>
              <a:rPr lang="en-US" sz="1400" spc="-10">
                <a:solidFill>
                  <a:srgbClr val="567482"/>
                </a:solidFill>
                <a:latin typeface="Myriad Pro" panose="020B0403030403020204"/>
                <a:cs typeface="Calibri"/>
              </a:rPr>
              <a:t>applications</a:t>
            </a:r>
            <a:r>
              <a:rPr lang="en-US" sz="1400" spc="-5">
                <a:solidFill>
                  <a:srgbClr val="567482"/>
                </a:solidFill>
                <a:latin typeface="Myriad Pro" panose="020B0403030403020204"/>
                <a:cs typeface="Calibri"/>
              </a:rPr>
              <a:t> </a:t>
            </a:r>
            <a:r>
              <a:rPr lang="en-US" sz="1400">
                <a:solidFill>
                  <a:srgbClr val="567482"/>
                </a:solidFill>
                <a:latin typeface="Myriad Pro" panose="020B0403030403020204"/>
                <a:cs typeface="Calibri"/>
              </a:rPr>
              <a:t>using</a:t>
            </a:r>
            <a:r>
              <a:rPr lang="en-US" sz="1400" spc="10">
                <a:solidFill>
                  <a:srgbClr val="567482"/>
                </a:solidFill>
                <a:latin typeface="Myriad Pro" panose="020B0403030403020204"/>
                <a:cs typeface="Calibri"/>
              </a:rPr>
              <a:t> </a:t>
            </a:r>
            <a:r>
              <a:rPr lang="en-US" sz="1400">
                <a:solidFill>
                  <a:srgbClr val="567482"/>
                </a:solidFill>
                <a:latin typeface="Myriad Pro" panose="020B0403030403020204"/>
                <a:cs typeface="Calibri"/>
              </a:rPr>
              <a:t>out-</a:t>
            </a:r>
            <a:r>
              <a:rPr lang="en-US" sz="1400" spc="-10">
                <a:solidFill>
                  <a:srgbClr val="567482"/>
                </a:solidFill>
                <a:latin typeface="Myriad Pro" panose="020B0403030403020204"/>
                <a:cs typeface="Calibri"/>
              </a:rPr>
              <a:t>of-the-</a:t>
            </a:r>
            <a:r>
              <a:rPr lang="en-US" sz="1400">
                <a:solidFill>
                  <a:srgbClr val="567482"/>
                </a:solidFill>
                <a:latin typeface="Myriad Pro" panose="020B0403030403020204"/>
                <a:cs typeface="Calibri"/>
              </a:rPr>
              <a:t>box</a:t>
            </a:r>
            <a:r>
              <a:rPr lang="en-US" sz="1400" spc="-15">
                <a:solidFill>
                  <a:srgbClr val="567482"/>
                </a:solidFill>
                <a:latin typeface="Myriad Pro" panose="020B0403030403020204"/>
                <a:cs typeface="Calibri"/>
              </a:rPr>
              <a:t> </a:t>
            </a:r>
            <a:r>
              <a:rPr lang="en-US" sz="1400" spc="-10">
                <a:solidFill>
                  <a:srgbClr val="567482"/>
                </a:solidFill>
                <a:latin typeface="Myriad Pro" panose="020B0403030403020204"/>
                <a:cs typeface="Calibri"/>
              </a:rPr>
              <a:t>tooling.</a:t>
            </a:r>
            <a:endParaRPr lang="en-US" sz="1400">
              <a:solidFill>
                <a:srgbClr val="567482"/>
              </a:solidFill>
              <a:latin typeface="Myriad Pro" panose="020B0403030403020204"/>
              <a:cs typeface="Calibri"/>
            </a:endParaRPr>
          </a:p>
        </p:txBody>
      </p:sp>
      <p:graphicFrame>
        <p:nvGraphicFramePr>
          <p:cNvPr id="1040" name="Table 121">
            <a:extLst>
              <a:ext uri="{FF2B5EF4-FFF2-40B4-BE49-F238E27FC236}">
                <a16:creationId xmlns:a16="http://schemas.microsoft.com/office/drawing/2014/main" id="{98D5DA2A-8E92-673C-B9E6-E33C843B8310}"/>
              </a:ext>
            </a:extLst>
          </p:cNvPr>
          <p:cNvGraphicFramePr>
            <a:graphicFrameLocks noGrp="1"/>
          </p:cNvGraphicFramePr>
          <p:nvPr>
            <p:extLst>
              <p:ext uri="{D42A27DB-BD31-4B8C-83A1-F6EECF244321}">
                <p14:modId xmlns:p14="http://schemas.microsoft.com/office/powerpoint/2010/main" val="2207701505"/>
              </p:ext>
            </p:extLst>
          </p:nvPr>
        </p:nvGraphicFramePr>
        <p:xfrm>
          <a:off x="7501832" y="5701473"/>
          <a:ext cx="2784368" cy="959678"/>
        </p:xfrm>
        <a:graphic>
          <a:graphicData uri="http://schemas.openxmlformats.org/drawingml/2006/table">
            <a:tbl>
              <a:tblPr firstRow="1" bandRow="1">
                <a:tableStyleId>{5C22544A-7EE6-4342-B048-85BDC9FD1C3A}</a:tableStyleId>
              </a:tblPr>
              <a:tblGrid>
                <a:gridCol w="1392184">
                  <a:extLst>
                    <a:ext uri="{9D8B030D-6E8A-4147-A177-3AD203B41FA5}">
                      <a16:colId xmlns:a16="http://schemas.microsoft.com/office/drawing/2014/main" val="1472979301"/>
                    </a:ext>
                  </a:extLst>
                </a:gridCol>
                <a:gridCol w="1392184">
                  <a:extLst>
                    <a:ext uri="{9D8B030D-6E8A-4147-A177-3AD203B41FA5}">
                      <a16:colId xmlns:a16="http://schemas.microsoft.com/office/drawing/2014/main" val="948126386"/>
                    </a:ext>
                  </a:extLst>
                </a:gridCol>
              </a:tblGrid>
              <a:tr h="479839">
                <a:tc>
                  <a:txBody>
                    <a:bodyPr/>
                    <a:lstStyle/>
                    <a:p>
                      <a:pPr algn="ctr"/>
                      <a:r>
                        <a:rPr lang="en-US" sz="1000" b="1" baseline="0">
                          <a:solidFill>
                            <a:srgbClr val="567482"/>
                          </a:solidFill>
                          <a:latin typeface="Myriad Pro" panose="020B0403030403020204"/>
                        </a:rPr>
                        <a:t>BUILD PIPELINES</a:t>
                      </a:r>
                    </a:p>
                  </a:txBody>
                  <a:tcPr anchor="ctr">
                    <a:lnL w="12700" cap="flat" cmpd="sng" algn="ctr">
                      <a:solidFill>
                        <a:srgbClr val="13313E"/>
                      </a:solidFill>
                      <a:prstDash val="solid"/>
                      <a:round/>
                      <a:headEnd type="none" w="med" len="med"/>
                      <a:tailEnd type="none" w="med" len="med"/>
                    </a:lnL>
                    <a:lnR w="12700" cap="flat" cmpd="sng" algn="ctr">
                      <a:solidFill>
                        <a:srgbClr val="13313E"/>
                      </a:solidFill>
                      <a:prstDash val="solid"/>
                      <a:round/>
                      <a:headEnd type="none" w="med" len="med"/>
                      <a:tailEnd type="none" w="med" len="med"/>
                    </a:lnR>
                    <a:lnT w="12700" cap="flat" cmpd="sng" algn="ctr">
                      <a:solidFill>
                        <a:srgbClr val="13313E"/>
                      </a:solidFill>
                      <a:prstDash val="solid"/>
                      <a:round/>
                      <a:headEnd type="none" w="med" len="med"/>
                      <a:tailEnd type="none" w="med" len="med"/>
                    </a:lnT>
                    <a:lnB w="12700" cap="flat" cmpd="sng" algn="ctr">
                      <a:solidFill>
                        <a:srgbClr val="13313E"/>
                      </a:solidFill>
                      <a:prstDash val="solid"/>
                      <a:round/>
                      <a:headEnd type="none" w="med" len="med"/>
                      <a:tailEnd type="none" w="med" len="med"/>
                    </a:lnB>
                    <a:noFill/>
                  </a:tcPr>
                </a:tc>
                <a:tc>
                  <a:txBody>
                    <a:bodyPr/>
                    <a:lstStyle/>
                    <a:p>
                      <a:pPr algn="ctr"/>
                      <a:r>
                        <a:rPr lang="en-US" sz="1000" b="1" baseline="0">
                          <a:solidFill>
                            <a:srgbClr val="567482"/>
                          </a:solidFill>
                          <a:latin typeface="Myriad Pro" panose="020B0403030403020204"/>
                        </a:rPr>
                        <a:t>CREATE DATA OBJECTS</a:t>
                      </a:r>
                    </a:p>
                  </a:txBody>
                  <a:tcPr anchor="ctr">
                    <a:lnL w="12700" cap="flat" cmpd="sng" algn="ctr">
                      <a:solidFill>
                        <a:srgbClr val="13313E"/>
                      </a:solidFill>
                      <a:prstDash val="solid"/>
                      <a:round/>
                      <a:headEnd type="none" w="med" len="med"/>
                      <a:tailEnd type="none" w="med" len="med"/>
                    </a:lnL>
                    <a:lnR w="12700" cap="flat" cmpd="sng" algn="ctr">
                      <a:solidFill>
                        <a:srgbClr val="13313E"/>
                      </a:solidFill>
                      <a:prstDash val="solid"/>
                      <a:round/>
                      <a:headEnd type="none" w="med" len="med"/>
                      <a:tailEnd type="none" w="med" len="med"/>
                    </a:lnR>
                    <a:lnT w="12700" cap="flat" cmpd="sng" algn="ctr">
                      <a:solidFill>
                        <a:srgbClr val="13313E"/>
                      </a:solidFill>
                      <a:prstDash val="solid"/>
                      <a:round/>
                      <a:headEnd type="none" w="med" len="med"/>
                      <a:tailEnd type="none" w="med" len="med"/>
                    </a:lnT>
                    <a:lnB w="12700" cap="flat" cmpd="sng" algn="ctr">
                      <a:solidFill>
                        <a:srgbClr val="13313E"/>
                      </a:solidFill>
                      <a:prstDash val="solid"/>
                      <a:round/>
                      <a:headEnd type="none" w="med" len="med"/>
                      <a:tailEnd type="none" w="med" len="med"/>
                    </a:lnB>
                    <a:noFill/>
                  </a:tcPr>
                </a:tc>
                <a:extLst>
                  <a:ext uri="{0D108BD9-81ED-4DB2-BD59-A6C34878D82A}">
                    <a16:rowId xmlns:a16="http://schemas.microsoft.com/office/drawing/2014/main" val="4190405210"/>
                  </a:ext>
                </a:extLst>
              </a:tr>
              <a:tr h="479839">
                <a:tc>
                  <a:txBody>
                    <a:bodyPr/>
                    <a:lstStyle/>
                    <a:p>
                      <a:pPr algn="ctr"/>
                      <a:r>
                        <a:rPr lang="en-US" sz="1000" b="1" baseline="0">
                          <a:solidFill>
                            <a:srgbClr val="567482"/>
                          </a:solidFill>
                          <a:latin typeface="Myriad Pro" panose="020B0403030403020204"/>
                        </a:rPr>
                        <a:t>OPERATIONALIZE DATA</a:t>
                      </a:r>
                    </a:p>
                  </a:txBody>
                  <a:tcPr anchor="ctr">
                    <a:lnL w="12700" cap="flat" cmpd="sng" algn="ctr">
                      <a:solidFill>
                        <a:srgbClr val="13313E"/>
                      </a:solidFill>
                      <a:prstDash val="solid"/>
                      <a:round/>
                      <a:headEnd type="none" w="med" len="med"/>
                      <a:tailEnd type="none" w="med" len="med"/>
                    </a:lnL>
                    <a:lnR w="12700" cap="flat" cmpd="sng" algn="ctr">
                      <a:solidFill>
                        <a:srgbClr val="13313E"/>
                      </a:solidFill>
                      <a:prstDash val="solid"/>
                      <a:round/>
                      <a:headEnd type="none" w="med" len="med"/>
                      <a:tailEnd type="none" w="med" len="med"/>
                    </a:lnR>
                    <a:lnT w="12700" cap="flat" cmpd="sng" algn="ctr">
                      <a:solidFill>
                        <a:srgbClr val="13313E"/>
                      </a:solidFill>
                      <a:prstDash val="solid"/>
                      <a:round/>
                      <a:headEnd type="none" w="med" len="med"/>
                      <a:tailEnd type="none" w="med" len="med"/>
                    </a:lnT>
                    <a:lnB w="12700" cap="flat" cmpd="sng" algn="ctr">
                      <a:solidFill>
                        <a:srgbClr val="13313E"/>
                      </a:solidFill>
                      <a:prstDash val="solid"/>
                      <a:round/>
                      <a:headEnd type="none" w="med" len="med"/>
                      <a:tailEnd type="none" w="med" len="med"/>
                    </a:lnB>
                    <a:noFill/>
                  </a:tcPr>
                </a:tc>
                <a:tc>
                  <a:txBody>
                    <a:bodyPr/>
                    <a:lstStyle/>
                    <a:p>
                      <a:pPr algn="ctr"/>
                      <a:r>
                        <a:rPr lang="en-US" sz="1000" b="1" baseline="0">
                          <a:solidFill>
                            <a:srgbClr val="567482"/>
                          </a:solidFill>
                          <a:latin typeface="Myriad Pro" panose="020B0403030403020204"/>
                        </a:rPr>
                        <a:t>ANALYZE DATA</a:t>
                      </a:r>
                    </a:p>
                  </a:txBody>
                  <a:tcPr anchor="ctr">
                    <a:lnL w="12700" cap="flat" cmpd="sng" algn="ctr">
                      <a:solidFill>
                        <a:srgbClr val="13313E"/>
                      </a:solidFill>
                      <a:prstDash val="solid"/>
                      <a:round/>
                      <a:headEnd type="none" w="med" len="med"/>
                      <a:tailEnd type="none" w="med" len="med"/>
                    </a:lnL>
                    <a:lnR w="12700" cap="flat" cmpd="sng" algn="ctr">
                      <a:solidFill>
                        <a:srgbClr val="13313E"/>
                      </a:solidFill>
                      <a:prstDash val="solid"/>
                      <a:round/>
                      <a:headEnd type="none" w="med" len="med"/>
                      <a:tailEnd type="none" w="med" len="med"/>
                    </a:lnR>
                    <a:lnT w="12700" cap="flat" cmpd="sng" algn="ctr">
                      <a:solidFill>
                        <a:srgbClr val="13313E"/>
                      </a:solidFill>
                      <a:prstDash val="solid"/>
                      <a:round/>
                      <a:headEnd type="none" w="med" len="med"/>
                      <a:tailEnd type="none" w="med" len="med"/>
                    </a:lnT>
                    <a:lnB w="12700" cap="flat" cmpd="sng" algn="ctr">
                      <a:solidFill>
                        <a:srgbClr val="13313E"/>
                      </a:solidFill>
                      <a:prstDash val="solid"/>
                      <a:round/>
                      <a:headEnd type="none" w="med" len="med"/>
                      <a:tailEnd type="none" w="med" len="med"/>
                    </a:lnB>
                    <a:noFill/>
                  </a:tcPr>
                </a:tc>
                <a:extLst>
                  <a:ext uri="{0D108BD9-81ED-4DB2-BD59-A6C34878D82A}">
                    <a16:rowId xmlns:a16="http://schemas.microsoft.com/office/drawing/2014/main" val="1852292230"/>
                  </a:ext>
                </a:extLst>
              </a:tr>
            </a:tbl>
          </a:graphicData>
        </a:graphic>
      </p:graphicFrame>
      <p:sp>
        <p:nvSpPr>
          <p:cNvPr id="1041" name="TextBox 1040">
            <a:extLst>
              <a:ext uri="{FF2B5EF4-FFF2-40B4-BE49-F238E27FC236}">
                <a16:creationId xmlns:a16="http://schemas.microsoft.com/office/drawing/2014/main" id="{03BEF7B5-4AFE-6D35-4386-825B28380E18}"/>
              </a:ext>
            </a:extLst>
          </p:cNvPr>
          <p:cNvSpPr txBox="1"/>
          <p:nvPr/>
        </p:nvSpPr>
        <p:spPr>
          <a:xfrm>
            <a:off x="7393721" y="5401103"/>
            <a:ext cx="3008484" cy="298480"/>
          </a:xfrm>
          <a:prstGeom prst="rect">
            <a:avLst/>
          </a:prstGeom>
          <a:noFill/>
        </p:spPr>
        <p:txBody>
          <a:bodyPr wrap="square">
            <a:spAutoFit/>
          </a:bodyPr>
          <a:lstStyle/>
          <a:p>
            <a:pPr marL="12700" marR="31115" algn="ctr">
              <a:lnSpc>
                <a:spcPts val="1620"/>
              </a:lnSpc>
              <a:spcBef>
                <a:spcPts val="385"/>
              </a:spcBef>
            </a:pPr>
            <a:r>
              <a:rPr lang="en-US" b="1">
                <a:solidFill>
                  <a:srgbClr val="13313E"/>
                </a:solidFill>
                <a:latin typeface="Myriad Pro"/>
                <a:cs typeface="Calibri"/>
              </a:rPr>
              <a:t>MAIN CAPABILITIES</a:t>
            </a:r>
            <a:endParaRPr lang="en-US" sz="1800" b="1">
              <a:solidFill>
                <a:srgbClr val="13313E"/>
              </a:solidFill>
              <a:latin typeface="Myriad Pro"/>
              <a:cs typeface="Calibri"/>
            </a:endParaRPr>
          </a:p>
        </p:txBody>
      </p:sp>
      <p:sp>
        <p:nvSpPr>
          <p:cNvPr id="1044" name="Rectangle 1043">
            <a:extLst>
              <a:ext uri="{FF2B5EF4-FFF2-40B4-BE49-F238E27FC236}">
                <a16:creationId xmlns:a16="http://schemas.microsoft.com/office/drawing/2014/main" id="{35B1DCBE-89D0-4E82-05DA-57964CE1EF75}"/>
              </a:ext>
            </a:extLst>
          </p:cNvPr>
          <p:cNvSpPr/>
          <p:nvPr/>
        </p:nvSpPr>
        <p:spPr>
          <a:xfrm>
            <a:off x="3026294" y="4208933"/>
            <a:ext cx="4226479" cy="207517"/>
          </a:xfrm>
          <a:prstGeom prst="rect">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FB97AF4C-0649-0DF7-3410-713B4AF6CBF4}"/>
              </a:ext>
            </a:extLst>
          </p:cNvPr>
          <p:cNvSpPr txBox="1"/>
          <p:nvPr/>
        </p:nvSpPr>
        <p:spPr>
          <a:xfrm>
            <a:off x="2984035" y="4157294"/>
            <a:ext cx="4304853" cy="281039"/>
          </a:xfrm>
          <a:prstGeom prst="rect">
            <a:avLst/>
          </a:prstGeom>
          <a:noFill/>
        </p:spPr>
        <p:txBody>
          <a:bodyPr wrap="square">
            <a:spAutoFit/>
          </a:bodyPr>
          <a:lstStyle/>
          <a:p>
            <a:pPr marL="12700" marR="31115" algn="ctr">
              <a:lnSpc>
                <a:spcPts val="1620"/>
              </a:lnSpc>
              <a:spcBef>
                <a:spcPts val="385"/>
              </a:spcBef>
            </a:pPr>
            <a:r>
              <a:rPr lang="en-US" sz="1200" b="1" i="1">
                <a:solidFill>
                  <a:schemeClr val="bg1"/>
                </a:solidFill>
                <a:latin typeface="Myriad Pro"/>
                <a:cs typeface="Calibri"/>
              </a:rPr>
              <a:t>Enterprise Information Model (EIM) </a:t>
            </a:r>
          </a:p>
        </p:txBody>
      </p:sp>
      <p:grpSp>
        <p:nvGrpSpPr>
          <p:cNvPr id="3" name="Group 2">
            <a:extLst>
              <a:ext uri="{FF2B5EF4-FFF2-40B4-BE49-F238E27FC236}">
                <a16:creationId xmlns:a16="http://schemas.microsoft.com/office/drawing/2014/main" id="{27427BF8-D57A-A3EB-FD6F-4F54EA8C7876}"/>
              </a:ext>
            </a:extLst>
          </p:cNvPr>
          <p:cNvGrpSpPr/>
          <p:nvPr/>
        </p:nvGrpSpPr>
        <p:grpSpPr>
          <a:xfrm>
            <a:off x="2972407" y="1792383"/>
            <a:ext cx="8805754" cy="1799086"/>
            <a:chOff x="2972407" y="1792383"/>
            <a:chExt cx="8805754" cy="1799086"/>
          </a:xfrm>
        </p:grpSpPr>
        <p:sp>
          <p:nvSpPr>
            <p:cNvPr id="1084" name="Rectangle 1083">
              <a:extLst>
                <a:ext uri="{FF2B5EF4-FFF2-40B4-BE49-F238E27FC236}">
                  <a16:creationId xmlns:a16="http://schemas.microsoft.com/office/drawing/2014/main" id="{9AEA6A5D-3F84-7975-D721-853CFEEAE589}"/>
                </a:ext>
              </a:extLst>
            </p:cNvPr>
            <p:cNvSpPr/>
            <p:nvPr/>
          </p:nvSpPr>
          <p:spPr>
            <a:xfrm>
              <a:off x="2972407" y="1792383"/>
              <a:ext cx="8805754" cy="1799086"/>
            </a:xfrm>
            <a:prstGeom prst="rect">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TextBox 1053">
              <a:extLst>
                <a:ext uri="{FF2B5EF4-FFF2-40B4-BE49-F238E27FC236}">
                  <a16:creationId xmlns:a16="http://schemas.microsoft.com/office/drawing/2014/main" id="{A9432A74-04F0-7F59-CD60-B5DCD8531157}"/>
                </a:ext>
              </a:extLst>
            </p:cNvPr>
            <p:cNvSpPr txBox="1"/>
            <p:nvPr/>
          </p:nvSpPr>
          <p:spPr>
            <a:xfrm>
              <a:off x="4492416" y="1903918"/>
              <a:ext cx="7171028" cy="553998"/>
            </a:xfrm>
            <a:prstGeom prst="rect">
              <a:avLst/>
            </a:prstGeom>
            <a:noFill/>
          </p:spPr>
          <p:txBody>
            <a:bodyPr wrap="square" lIns="0" tIns="0" rIns="0" bIns="0" rtlCol="0">
              <a:spAutoFit/>
            </a:bodyPr>
            <a:lstStyle/>
            <a:p>
              <a:r>
                <a:rPr lang="en-US" sz="1200" b="1">
                  <a:solidFill>
                    <a:schemeClr val="bg1"/>
                  </a:solidFill>
                  <a:latin typeface="Myriad Pro" panose="020B0403030403020204"/>
                </a:rPr>
                <a:t>ADDS UP (Analytics, Data &amp; Decision Support Platform)</a:t>
              </a:r>
              <a:br>
                <a:rPr lang="en-US" sz="1200" b="1">
                  <a:solidFill>
                    <a:schemeClr val="bg1"/>
                  </a:solidFill>
                  <a:latin typeface="Myriad Pro" panose="020B0403030403020204"/>
                </a:rPr>
              </a:br>
              <a:r>
                <a:rPr lang="en-US" sz="1200" i="1">
                  <a:solidFill>
                    <a:schemeClr val="bg1"/>
                  </a:solidFill>
                  <a:latin typeface="Myriad Pro" panose="020B0403030403020204"/>
                </a:rPr>
                <a:t>A data-driven ecosystem of products supporting acquisition workforce and executives, category managers, and heads of contracting</a:t>
              </a:r>
              <a:endParaRPr lang="en-US" sz="1200" b="1">
                <a:solidFill>
                  <a:schemeClr val="bg1"/>
                </a:solidFill>
                <a:latin typeface="Myriad Pro" panose="020B0403030403020204"/>
              </a:endParaRPr>
            </a:p>
          </p:txBody>
        </p:sp>
        <p:sp>
          <p:nvSpPr>
            <p:cNvPr id="1046" name="TextBox 1045">
              <a:extLst>
                <a:ext uri="{FF2B5EF4-FFF2-40B4-BE49-F238E27FC236}">
                  <a16:creationId xmlns:a16="http://schemas.microsoft.com/office/drawing/2014/main" id="{C800E3B9-1C94-7C57-EBB0-5215F5998089}"/>
                </a:ext>
              </a:extLst>
            </p:cNvPr>
            <p:cNvSpPr txBox="1"/>
            <p:nvPr/>
          </p:nvSpPr>
          <p:spPr>
            <a:xfrm>
              <a:off x="4492416" y="2528348"/>
              <a:ext cx="7100566" cy="553998"/>
            </a:xfrm>
            <a:prstGeom prst="rect">
              <a:avLst/>
            </a:prstGeom>
            <a:noFill/>
          </p:spPr>
          <p:txBody>
            <a:bodyPr wrap="square" lIns="0" tIns="0" rIns="0" bIns="0" rtlCol="0">
              <a:spAutoFit/>
            </a:bodyPr>
            <a:lstStyle/>
            <a:p>
              <a:r>
                <a:rPr lang="en-US" sz="1200" b="1">
                  <a:solidFill>
                    <a:schemeClr val="bg1"/>
                  </a:solidFill>
                  <a:latin typeface="Myriad Pro" panose="020B0403030403020204"/>
                </a:rPr>
                <a:t>Integrated Care Workspace</a:t>
              </a:r>
              <a:br>
                <a:rPr lang="en-US" sz="1200" b="1">
                  <a:solidFill>
                    <a:schemeClr val="bg1"/>
                  </a:solidFill>
                  <a:latin typeface="Myriad Pro" panose="020B0403030403020204"/>
                </a:rPr>
              </a:br>
              <a:r>
                <a:rPr lang="en-US" sz="1200" i="1">
                  <a:solidFill>
                    <a:schemeClr val="bg1"/>
                  </a:solidFill>
                  <a:latin typeface="Myriad Pro" panose="020B0403030403020204"/>
                </a:rPr>
                <a:t>VHA healthcare professionals quickly analyze and explore trends in consulted care, identify problematic and outlier consults</a:t>
              </a:r>
            </a:p>
          </p:txBody>
        </p:sp>
        <p:sp>
          <p:nvSpPr>
            <p:cNvPr id="1042" name="TextBox 1041">
              <a:extLst>
                <a:ext uri="{FF2B5EF4-FFF2-40B4-BE49-F238E27FC236}">
                  <a16:creationId xmlns:a16="http://schemas.microsoft.com/office/drawing/2014/main" id="{610E3D3D-FEEA-FDA3-7A4B-C575D03C7385}"/>
                </a:ext>
              </a:extLst>
            </p:cNvPr>
            <p:cNvSpPr txBox="1"/>
            <p:nvPr/>
          </p:nvSpPr>
          <p:spPr>
            <a:xfrm>
              <a:off x="4492416" y="3152778"/>
              <a:ext cx="7168057" cy="369332"/>
            </a:xfrm>
            <a:prstGeom prst="rect">
              <a:avLst/>
            </a:prstGeom>
            <a:noFill/>
          </p:spPr>
          <p:txBody>
            <a:bodyPr wrap="square" lIns="0" tIns="0" rIns="0" bIns="0" rtlCol="0">
              <a:spAutoFit/>
            </a:bodyPr>
            <a:lstStyle/>
            <a:p>
              <a:r>
                <a:rPr lang="en-US" sz="1200" b="1">
                  <a:solidFill>
                    <a:schemeClr val="bg1"/>
                  </a:solidFill>
                  <a:latin typeface="Myriad Pro" panose="020B0403030403020204"/>
                </a:rPr>
                <a:t>Population Analytics </a:t>
              </a:r>
              <a:br>
                <a:rPr lang="en-US" sz="1200" b="1">
                  <a:solidFill>
                    <a:schemeClr val="bg1"/>
                  </a:solidFill>
                  <a:latin typeface="Myriad Pro" panose="020B0403030403020204"/>
                </a:rPr>
              </a:br>
              <a:r>
                <a:rPr lang="en-US" sz="1200" i="1">
                  <a:solidFill>
                    <a:schemeClr val="bg1"/>
                  </a:solidFill>
                  <a:latin typeface="Myriad Pro" panose="020B0403030403020204"/>
                </a:rPr>
                <a:t>A 360-view of the total Veteran Population, including those who do not use VA for services and benefits</a:t>
              </a:r>
            </a:p>
          </p:txBody>
        </p:sp>
        <p:grpSp>
          <p:nvGrpSpPr>
            <p:cNvPr id="5" name="Group 4">
              <a:extLst>
                <a:ext uri="{FF2B5EF4-FFF2-40B4-BE49-F238E27FC236}">
                  <a16:creationId xmlns:a16="http://schemas.microsoft.com/office/drawing/2014/main" id="{FAA28947-3FB2-310C-C626-865055BE2CFE}"/>
                </a:ext>
              </a:extLst>
            </p:cNvPr>
            <p:cNvGrpSpPr/>
            <p:nvPr/>
          </p:nvGrpSpPr>
          <p:grpSpPr>
            <a:xfrm>
              <a:off x="3010277" y="2093168"/>
              <a:ext cx="1505992" cy="1197516"/>
              <a:chOff x="3010277" y="2017446"/>
              <a:chExt cx="1505992" cy="1197516"/>
            </a:xfrm>
          </p:grpSpPr>
          <p:pic>
            <p:nvPicPr>
              <p:cNvPr id="6" name="Picture 5" descr="Shape, icon&#10;&#10;Description automatically generated">
                <a:extLst>
                  <a:ext uri="{FF2B5EF4-FFF2-40B4-BE49-F238E27FC236}">
                    <a16:creationId xmlns:a16="http://schemas.microsoft.com/office/drawing/2014/main" id="{D2DEE5E5-C0FE-F7A3-0584-2D953BBBAEAB}"/>
                  </a:ext>
                </a:extLst>
              </p:cNvPr>
              <p:cNvPicPr>
                <a:picLocks noChangeAspect="1"/>
              </p:cNvPicPr>
              <p:nvPr/>
            </p:nvPicPr>
            <p:blipFill>
              <a:blip r:embed="rId10"/>
              <a:stretch>
                <a:fillRect/>
              </a:stretch>
            </p:blipFill>
            <p:spPr>
              <a:xfrm>
                <a:off x="3241927" y="2725699"/>
                <a:ext cx="1042692" cy="489263"/>
              </a:xfrm>
              <a:prstGeom prst="rect">
                <a:avLst/>
              </a:prstGeom>
            </p:spPr>
          </p:pic>
          <p:sp>
            <p:nvSpPr>
              <p:cNvPr id="7" name="TextBox 6">
                <a:extLst>
                  <a:ext uri="{FF2B5EF4-FFF2-40B4-BE49-F238E27FC236}">
                    <a16:creationId xmlns:a16="http://schemas.microsoft.com/office/drawing/2014/main" id="{1EE3D9A4-88B0-CDEE-0BF4-8C3AE8B26A99}"/>
                  </a:ext>
                </a:extLst>
              </p:cNvPr>
              <p:cNvSpPr txBox="1"/>
              <p:nvPr/>
            </p:nvSpPr>
            <p:spPr>
              <a:xfrm>
                <a:off x="3010277" y="2017446"/>
                <a:ext cx="1505992" cy="554960"/>
              </a:xfrm>
              <a:prstGeom prst="rect">
                <a:avLst/>
              </a:prstGeom>
              <a:noFill/>
            </p:spPr>
            <p:txBody>
              <a:bodyPr wrap="square">
                <a:spAutoFit/>
              </a:bodyPr>
              <a:lstStyle/>
              <a:p>
                <a:pPr marL="12700" marR="31115" algn="ctr">
                  <a:lnSpc>
                    <a:spcPts val="1620"/>
                  </a:lnSpc>
                  <a:spcBef>
                    <a:spcPts val="385"/>
                  </a:spcBef>
                </a:pPr>
                <a:r>
                  <a:rPr lang="en-US" b="1">
                    <a:solidFill>
                      <a:schemeClr val="bg1"/>
                    </a:solidFill>
                    <a:latin typeface="Myriad Pro"/>
                    <a:cs typeface="Calibri"/>
                  </a:rPr>
                  <a:t>USE</a:t>
                </a:r>
              </a:p>
              <a:p>
                <a:pPr marL="12700" marR="31115" algn="ctr">
                  <a:lnSpc>
                    <a:spcPts val="1620"/>
                  </a:lnSpc>
                  <a:spcBef>
                    <a:spcPts val="385"/>
                  </a:spcBef>
                </a:pPr>
                <a:r>
                  <a:rPr lang="en-US" b="1">
                    <a:solidFill>
                      <a:schemeClr val="bg1"/>
                    </a:solidFill>
                    <a:latin typeface="Myriad Pro"/>
                    <a:cs typeface="Calibri"/>
                  </a:rPr>
                  <a:t>CASES</a:t>
                </a:r>
              </a:p>
            </p:txBody>
          </p:sp>
        </p:grpSp>
      </p:grpSp>
      <p:sp>
        <p:nvSpPr>
          <p:cNvPr id="8" name="Slide Number Placeholder 16">
            <a:extLst>
              <a:ext uri="{FF2B5EF4-FFF2-40B4-BE49-F238E27FC236}">
                <a16:creationId xmlns:a16="http://schemas.microsoft.com/office/drawing/2014/main" id="{5131ACCB-77AA-BDE2-BC06-DEAF33C90AFF}"/>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10</a:t>
            </a:fld>
            <a:endParaRPr lang="en-US">
              <a:solidFill>
                <a:srgbClr val="567482"/>
              </a:solidFill>
            </a:endParaRPr>
          </a:p>
        </p:txBody>
      </p:sp>
    </p:spTree>
    <p:extLst>
      <p:ext uri="{BB962C8B-B14F-4D97-AF65-F5344CB8AC3E}">
        <p14:creationId xmlns:p14="http://schemas.microsoft.com/office/powerpoint/2010/main" val="372557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ight Triangle 100">
            <a:extLst>
              <a:ext uri="{FF2B5EF4-FFF2-40B4-BE49-F238E27FC236}">
                <a16:creationId xmlns:a16="http://schemas.microsoft.com/office/drawing/2014/main" id="{8DB2E872-628C-63F1-A9DB-601F26FF4E84}"/>
              </a:ext>
            </a:extLst>
          </p:cNvPr>
          <p:cNvSpPr/>
          <p:nvPr/>
        </p:nvSpPr>
        <p:spPr>
          <a:xfrm rot="5400000" flipH="1" flipV="1">
            <a:off x="5810647" y="484199"/>
            <a:ext cx="6534928"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013F64-7520-6422-88AB-E7000A263B28}"/>
              </a:ext>
            </a:extLst>
          </p:cNvPr>
          <p:cNvSpPr/>
          <p:nvPr/>
        </p:nvSpPr>
        <p:spPr>
          <a:xfrm>
            <a:off x="2986424" y="3671910"/>
            <a:ext cx="4333474" cy="302271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FDD20E0-FF70-98CE-D468-DB4CC82F229A}"/>
              </a:ext>
            </a:extLst>
          </p:cNvPr>
          <p:cNvSpPr/>
          <p:nvPr/>
        </p:nvSpPr>
        <p:spPr>
          <a:xfrm>
            <a:off x="3039922" y="5757856"/>
            <a:ext cx="4226479" cy="207517"/>
          </a:xfrm>
          <a:prstGeom prst="rect">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97FC58F-F1A3-2036-84E4-36E834E43491}"/>
              </a:ext>
            </a:extLst>
          </p:cNvPr>
          <p:cNvSpPr/>
          <p:nvPr/>
        </p:nvSpPr>
        <p:spPr>
          <a:xfrm>
            <a:off x="3039922" y="4131228"/>
            <a:ext cx="4226479" cy="207517"/>
          </a:xfrm>
          <a:prstGeom prst="rect">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2C58401F-00FA-C061-C523-0B804500A473}"/>
              </a:ext>
            </a:extLst>
          </p:cNvPr>
          <p:cNvCxnSpPr>
            <a:cxnSpLocks/>
          </p:cNvCxnSpPr>
          <p:nvPr/>
        </p:nvCxnSpPr>
        <p:spPr>
          <a:xfrm>
            <a:off x="6330813" y="-1825526"/>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E6362-8200-BAF3-51E6-950E3623EA27}"/>
              </a:ext>
            </a:extLst>
          </p:cNvPr>
          <p:cNvCxnSpPr>
            <a:cxnSpLocks/>
          </p:cNvCxnSpPr>
          <p:nvPr/>
        </p:nvCxnSpPr>
        <p:spPr>
          <a:xfrm>
            <a:off x="10584427" y="-1757591"/>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9C9A0-A333-D108-E183-88E2610C9F99}"/>
              </a:ext>
            </a:extLst>
          </p:cNvPr>
          <p:cNvCxnSpPr>
            <a:cxnSpLocks/>
          </p:cNvCxnSpPr>
          <p:nvPr/>
        </p:nvCxnSpPr>
        <p:spPr>
          <a:xfrm>
            <a:off x="3606710" y="-5317387"/>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D4D47-F9B7-61EB-79E2-A12A3C70EFD4}"/>
              </a:ext>
            </a:extLst>
          </p:cNvPr>
          <p:cNvSpPr txBox="1"/>
          <p:nvPr/>
        </p:nvSpPr>
        <p:spPr>
          <a:xfrm>
            <a:off x="462464" y="428649"/>
            <a:ext cx="6294594" cy="830997"/>
          </a:xfrm>
          <a:prstGeom prst="rect">
            <a:avLst/>
          </a:prstGeom>
          <a:noFill/>
        </p:spPr>
        <p:txBody>
          <a:bodyPr wrap="square" rtlCol="0">
            <a:spAutoFit/>
          </a:bodyPr>
          <a:lstStyle/>
          <a:p>
            <a:r>
              <a:rPr lang="en-US" sz="2400" b="1">
                <a:solidFill>
                  <a:srgbClr val="567482"/>
                </a:solidFill>
                <a:latin typeface="Myriad Pro"/>
              </a:rPr>
              <a:t>VA INFORMATICS AND COMPUTING  | INFRASTRUCTURE (VINCI) </a:t>
            </a:r>
          </a:p>
        </p:txBody>
      </p:sp>
      <p:sp>
        <p:nvSpPr>
          <p:cNvPr id="13" name="TextBox 12">
            <a:extLst>
              <a:ext uri="{FF2B5EF4-FFF2-40B4-BE49-F238E27FC236}">
                <a16:creationId xmlns:a16="http://schemas.microsoft.com/office/drawing/2014/main" id="{69166E63-5B0D-8DA2-3987-01422FFA64E7}"/>
              </a:ext>
            </a:extLst>
          </p:cNvPr>
          <p:cNvSpPr txBox="1"/>
          <p:nvPr/>
        </p:nvSpPr>
        <p:spPr>
          <a:xfrm>
            <a:off x="6135810" y="440499"/>
            <a:ext cx="5224085" cy="502702"/>
          </a:xfrm>
          <a:prstGeom prst="rect">
            <a:avLst/>
          </a:prstGeom>
          <a:noFill/>
        </p:spPr>
        <p:txBody>
          <a:bodyPr wrap="square">
            <a:spAutoFit/>
          </a:bodyPr>
          <a:lstStyle/>
          <a:p>
            <a:pPr marL="12700" marR="31115">
              <a:lnSpc>
                <a:spcPts val="1620"/>
              </a:lnSpc>
              <a:spcBef>
                <a:spcPts val="385"/>
              </a:spcBef>
            </a:pPr>
            <a:r>
              <a:rPr lang="en-US" sz="1600" b="1">
                <a:solidFill>
                  <a:srgbClr val="567482"/>
                </a:solidFill>
                <a:latin typeface="Myriad Pro" panose="020B0403030403020204"/>
                <a:cs typeface="Calibri"/>
              </a:rPr>
              <a:t>Delivers a suite of analytical tools, services, and a platform for achieving health data insights</a:t>
            </a:r>
          </a:p>
        </p:txBody>
      </p:sp>
      <p:sp>
        <p:nvSpPr>
          <p:cNvPr id="15" name="Rectangle 14">
            <a:extLst>
              <a:ext uri="{FF2B5EF4-FFF2-40B4-BE49-F238E27FC236}">
                <a16:creationId xmlns:a16="http://schemas.microsoft.com/office/drawing/2014/main" id="{DE1910B0-12B3-7E3C-4C68-195F16CC76B3}"/>
              </a:ext>
            </a:extLst>
          </p:cNvPr>
          <p:cNvSpPr/>
          <p:nvPr/>
        </p:nvSpPr>
        <p:spPr>
          <a:xfrm>
            <a:off x="500029" y="1792383"/>
            <a:ext cx="2376802" cy="4902331"/>
          </a:xfrm>
          <a:prstGeom prst="rect">
            <a:avLst/>
          </a:prstGeom>
          <a:solidFill>
            <a:srgbClr val="E28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08D9A39-57CC-C8F5-A101-723B13F42039}"/>
              </a:ext>
            </a:extLst>
          </p:cNvPr>
          <p:cNvSpPr txBox="1"/>
          <p:nvPr/>
        </p:nvSpPr>
        <p:spPr>
          <a:xfrm>
            <a:off x="502394" y="1922926"/>
            <a:ext cx="2372072" cy="29848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HIGHLIGHTS</a:t>
            </a:r>
          </a:p>
        </p:txBody>
      </p:sp>
      <p:sp>
        <p:nvSpPr>
          <p:cNvPr id="17" name="object 22">
            <a:extLst>
              <a:ext uri="{FF2B5EF4-FFF2-40B4-BE49-F238E27FC236}">
                <a16:creationId xmlns:a16="http://schemas.microsoft.com/office/drawing/2014/main" id="{2607E425-3D54-E7D1-4DF1-03EE8460DC73}"/>
              </a:ext>
            </a:extLst>
          </p:cNvPr>
          <p:cNvSpPr txBox="1"/>
          <p:nvPr/>
        </p:nvSpPr>
        <p:spPr>
          <a:xfrm>
            <a:off x="809285" y="5614689"/>
            <a:ext cx="1758290" cy="861774"/>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INFORMATIONAL</a:t>
            </a:r>
            <a:endParaRPr/>
          </a:p>
          <a:p>
            <a:r>
              <a:rPr lang="en-US" sz="1100" b="0"/>
              <a:t>Free feasibility needs assessment before project start and free data needs assessment after IRB approval</a:t>
            </a:r>
            <a:endParaRPr sz="1100" b="0"/>
          </a:p>
        </p:txBody>
      </p:sp>
      <p:sp>
        <p:nvSpPr>
          <p:cNvPr id="20" name="object 20">
            <a:extLst>
              <a:ext uri="{FF2B5EF4-FFF2-40B4-BE49-F238E27FC236}">
                <a16:creationId xmlns:a16="http://schemas.microsoft.com/office/drawing/2014/main" id="{D7E1555C-FD28-9024-E547-E848F3B61CA0}"/>
              </a:ext>
            </a:extLst>
          </p:cNvPr>
          <p:cNvSpPr txBox="1"/>
          <p:nvPr/>
        </p:nvSpPr>
        <p:spPr>
          <a:xfrm>
            <a:off x="778574" y="2918353"/>
            <a:ext cx="1819712" cy="692497"/>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UNIVERSAL</a:t>
            </a:r>
            <a:endParaRPr lang="en-US" sz="1200" b="1">
              <a:solidFill>
                <a:schemeClr val="bg1"/>
              </a:solidFill>
              <a:latin typeface="Myriad Pro"/>
              <a:cs typeface="Lucida Sans"/>
            </a:endParaRPr>
          </a:p>
          <a:p>
            <a:pPr algn="ctr"/>
            <a:r>
              <a:rPr lang="en-US" sz="1100" spc="-10">
                <a:solidFill>
                  <a:schemeClr val="bg1"/>
                </a:solidFill>
                <a:latin typeface="Myriad Pro"/>
                <a:cs typeface="Gill Sans MT"/>
              </a:rPr>
              <a:t>Nationwide VA/DOD Patient Data such as CDW, OMOP, </a:t>
            </a:r>
            <a:r>
              <a:rPr lang="en-US" sz="1100" spc="-10" err="1">
                <a:solidFill>
                  <a:schemeClr val="bg1"/>
                </a:solidFill>
                <a:latin typeface="Myriad Pro"/>
                <a:cs typeface="Gill Sans MT"/>
              </a:rPr>
              <a:t>DaVINCI</a:t>
            </a:r>
            <a:endParaRPr sz="1100">
              <a:solidFill>
                <a:schemeClr val="bg1"/>
              </a:solidFill>
              <a:latin typeface="Myriad Pro"/>
              <a:cs typeface="Gill Sans MT"/>
            </a:endParaRPr>
          </a:p>
        </p:txBody>
      </p:sp>
      <p:sp>
        <p:nvSpPr>
          <p:cNvPr id="21" name="object 21">
            <a:extLst>
              <a:ext uri="{FF2B5EF4-FFF2-40B4-BE49-F238E27FC236}">
                <a16:creationId xmlns:a16="http://schemas.microsoft.com/office/drawing/2014/main" id="{F1B46178-0621-8191-20FE-625F9FCFE29F}"/>
              </a:ext>
            </a:extLst>
          </p:cNvPr>
          <p:cNvSpPr txBox="1"/>
          <p:nvPr/>
        </p:nvSpPr>
        <p:spPr>
          <a:xfrm>
            <a:off x="772908" y="4325811"/>
            <a:ext cx="1805600" cy="523220"/>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ROBUST</a:t>
            </a:r>
          </a:p>
          <a:p>
            <a:r>
              <a:rPr lang="en-US" sz="1100" b="0"/>
              <a:t>Comprehensive training materials: VINCI University </a:t>
            </a:r>
            <a:endParaRPr sz="1100" b="0"/>
          </a:p>
        </p:txBody>
      </p:sp>
      <p:sp>
        <p:nvSpPr>
          <p:cNvPr id="34" name="Rectangle 33">
            <a:extLst>
              <a:ext uri="{FF2B5EF4-FFF2-40B4-BE49-F238E27FC236}">
                <a16:creationId xmlns:a16="http://schemas.microsoft.com/office/drawing/2014/main" id="{3A8D78FC-491F-2D48-4378-3A21A9D2E662}"/>
              </a:ext>
            </a:extLst>
          </p:cNvPr>
          <p:cNvSpPr/>
          <p:nvPr/>
        </p:nvSpPr>
        <p:spPr>
          <a:xfrm>
            <a:off x="7401458" y="3671910"/>
            <a:ext cx="4348670" cy="17290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0276764-DF2C-B58E-D107-8F4344C00B9F}"/>
              </a:ext>
            </a:extLst>
          </p:cNvPr>
          <p:cNvSpPr txBox="1"/>
          <p:nvPr/>
        </p:nvSpPr>
        <p:spPr>
          <a:xfrm>
            <a:off x="7443276" y="3780676"/>
            <a:ext cx="4348670" cy="298480"/>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ONBOARDING | ~</a:t>
            </a:r>
            <a:r>
              <a:rPr lang="en-US" b="1">
                <a:solidFill>
                  <a:srgbClr val="13313E"/>
                </a:solidFill>
                <a:latin typeface="Myriad Pro"/>
                <a:cs typeface="Calibri"/>
              </a:rPr>
              <a:t>21</a:t>
            </a:r>
            <a:r>
              <a:rPr lang="en-US" sz="1800" b="1">
                <a:solidFill>
                  <a:srgbClr val="13313E"/>
                </a:solidFill>
                <a:latin typeface="Myriad Pro"/>
                <a:cs typeface="Calibri"/>
              </a:rPr>
              <a:t> BUSINESS DAYS</a:t>
            </a:r>
          </a:p>
        </p:txBody>
      </p:sp>
      <p:sp>
        <p:nvSpPr>
          <p:cNvPr id="37" name="Pentagon 36">
            <a:extLst>
              <a:ext uri="{FF2B5EF4-FFF2-40B4-BE49-F238E27FC236}">
                <a16:creationId xmlns:a16="http://schemas.microsoft.com/office/drawing/2014/main" id="{6CEB78B2-6C03-C60D-37B0-FC4C6A975555}"/>
              </a:ext>
            </a:extLst>
          </p:cNvPr>
          <p:cNvSpPr/>
          <p:nvPr/>
        </p:nvSpPr>
        <p:spPr>
          <a:xfrm>
            <a:off x="10416549" y="5481417"/>
            <a:ext cx="1361612" cy="1213295"/>
          </a:xfrm>
          <a:prstGeom prst="homePlat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9E39BA2-963D-1B02-92C8-C36523BE5DC9}"/>
              </a:ext>
            </a:extLst>
          </p:cNvPr>
          <p:cNvSpPr txBox="1"/>
          <p:nvPr/>
        </p:nvSpPr>
        <p:spPr>
          <a:xfrm>
            <a:off x="7501832" y="6032072"/>
            <a:ext cx="2093511"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DID </a:t>
            </a:r>
            <a:r>
              <a:rPr lang="en-US" b="1">
                <a:solidFill>
                  <a:srgbClr val="13313E"/>
                </a:solidFill>
                <a:latin typeface="Myriad Pro"/>
                <a:cs typeface="Calibri"/>
              </a:rPr>
              <a:t>YOU KNOW</a:t>
            </a:r>
            <a:endParaRPr lang="en-US" sz="1800" b="1">
              <a:solidFill>
                <a:srgbClr val="13313E"/>
              </a:solidFill>
              <a:latin typeface="Myriad Pro"/>
              <a:cs typeface="Calibri"/>
            </a:endParaRPr>
          </a:p>
        </p:txBody>
      </p:sp>
      <p:sp>
        <p:nvSpPr>
          <p:cNvPr id="40" name="TextBox 39">
            <a:extLst>
              <a:ext uri="{FF2B5EF4-FFF2-40B4-BE49-F238E27FC236}">
                <a16:creationId xmlns:a16="http://schemas.microsoft.com/office/drawing/2014/main" id="{0E3813CA-B86D-9458-B07E-0D1F3AB0A3CF}"/>
              </a:ext>
            </a:extLst>
          </p:cNvPr>
          <p:cNvSpPr txBox="1"/>
          <p:nvPr/>
        </p:nvSpPr>
        <p:spPr>
          <a:xfrm>
            <a:off x="10355567" y="5751356"/>
            <a:ext cx="1149368" cy="646331"/>
          </a:xfrm>
          <a:prstGeom prst="rect">
            <a:avLst/>
          </a:prstGeom>
          <a:noFill/>
        </p:spPr>
        <p:txBody>
          <a:bodyPr wrap="square">
            <a:spAutoFit/>
          </a:bodyPr>
          <a:lstStyle/>
          <a:p>
            <a:pPr marL="12700" marR="31115" algn="ctr">
              <a:spcBef>
                <a:spcPts val="385"/>
              </a:spcBef>
            </a:pPr>
            <a:r>
              <a:rPr lang="en-US" sz="1800" b="1" u="sng">
                <a:solidFill>
                  <a:srgbClr val="13313E"/>
                </a:solidFill>
                <a:latin typeface="Myriad Pro"/>
                <a:cs typeface="Calibri"/>
                <a:hlinkClick r:id="rId3">
                  <a:extLst>
                    <a:ext uri="{A12FA001-AC4F-418D-AE19-62706E023703}">
                      <ahyp:hlinkClr xmlns:ahyp="http://schemas.microsoft.com/office/drawing/2018/hyperlinkcolor" val="tx"/>
                    </a:ext>
                  </a:extLst>
                </a:hlinkClick>
              </a:rPr>
              <a:t>LEARN MORE</a:t>
            </a:r>
            <a:endParaRPr lang="en-US" sz="1800" b="1" u="sng">
              <a:solidFill>
                <a:srgbClr val="13313E"/>
              </a:solidFill>
              <a:latin typeface="Myriad Pro"/>
              <a:cs typeface="Calibri"/>
            </a:endParaRPr>
          </a:p>
        </p:txBody>
      </p:sp>
      <p:cxnSp>
        <p:nvCxnSpPr>
          <p:cNvPr id="43" name="Straight Arrow Connector 42">
            <a:extLst>
              <a:ext uri="{FF2B5EF4-FFF2-40B4-BE49-F238E27FC236}">
                <a16:creationId xmlns:a16="http://schemas.microsoft.com/office/drawing/2014/main" id="{F06A8849-59B3-D6A3-F536-B39631242AD7}"/>
              </a:ext>
            </a:extLst>
          </p:cNvPr>
          <p:cNvCxnSpPr/>
          <p:nvPr/>
        </p:nvCxnSpPr>
        <p:spPr>
          <a:xfrm>
            <a:off x="7651790" y="4596096"/>
            <a:ext cx="3771900" cy="0"/>
          </a:xfrm>
          <a:prstGeom prst="straightConnector1">
            <a:avLst/>
          </a:prstGeom>
          <a:ln w="22225">
            <a:solidFill>
              <a:srgbClr val="13313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19AE323-5365-EE1D-5B9F-721C33AF663D}"/>
              </a:ext>
            </a:extLst>
          </p:cNvPr>
          <p:cNvSpPr txBox="1"/>
          <p:nvPr/>
        </p:nvSpPr>
        <p:spPr>
          <a:xfrm>
            <a:off x="7662773" y="4624533"/>
            <a:ext cx="1821451" cy="630942"/>
          </a:xfrm>
          <a:prstGeom prst="rect">
            <a:avLst/>
          </a:prstGeom>
          <a:noFill/>
        </p:spPr>
        <p:txBody>
          <a:bodyPr wrap="square" rtlCol="0">
            <a:spAutoFit/>
          </a:bodyPr>
          <a:lstStyle/>
          <a:p>
            <a:r>
              <a:rPr lang="en-US" sz="600" spc="58">
                <a:solidFill>
                  <a:srgbClr val="567482"/>
                </a:solidFill>
                <a:latin typeface="Myriad Pro"/>
              </a:rPr>
              <a:t>STEP 1</a:t>
            </a:r>
          </a:p>
          <a:p>
            <a:r>
              <a:rPr lang="en-US" sz="800" spc="58">
                <a:solidFill>
                  <a:srgbClr val="567482"/>
                </a:solidFill>
                <a:latin typeface="Myriad Pro"/>
              </a:rPr>
              <a:t>CREATE</a:t>
            </a:r>
          </a:p>
          <a:p>
            <a:r>
              <a:rPr lang="en-US" sz="1050" b="1" spc="58">
                <a:solidFill>
                  <a:srgbClr val="567482"/>
                </a:solidFill>
                <a:latin typeface="Myriad Pro"/>
              </a:rPr>
              <a:t>PROJECT </a:t>
            </a:r>
          </a:p>
          <a:p>
            <a:r>
              <a:rPr lang="en-US" sz="1050" b="1" spc="58">
                <a:solidFill>
                  <a:srgbClr val="567482"/>
                </a:solidFill>
                <a:latin typeface="Myriad Pro"/>
              </a:rPr>
              <a:t>PROTOCOL</a:t>
            </a:r>
          </a:p>
        </p:txBody>
      </p:sp>
      <p:sp>
        <p:nvSpPr>
          <p:cNvPr id="45" name="TextBox 44">
            <a:extLst>
              <a:ext uri="{FF2B5EF4-FFF2-40B4-BE49-F238E27FC236}">
                <a16:creationId xmlns:a16="http://schemas.microsoft.com/office/drawing/2014/main" id="{69A3BE63-D03E-D06F-F9FB-A794264F2FB2}"/>
              </a:ext>
            </a:extLst>
          </p:cNvPr>
          <p:cNvSpPr txBox="1"/>
          <p:nvPr/>
        </p:nvSpPr>
        <p:spPr>
          <a:xfrm>
            <a:off x="8047999" y="3979776"/>
            <a:ext cx="1821451" cy="469359"/>
          </a:xfrm>
          <a:prstGeom prst="rect">
            <a:avLst/>
          </a:prstGeom>
          <a:noFill/>
        </p:spPr>
        <p:txBody>
          <a:bodyPr wrap="square" rtlCol="0">
            <a:spAutoFit/>
          </a:bodyPr>
          <a:lstStyle/>
          <a:p>
            <a:r>
              <a:rPr lang="en-US" sz="600" spc="58">
                <a:solidFill>
                  <a:srgbClr val="567482"/>
                </a:solidFill>
                <a:latin typeface="Myriad Pro"/>
              </a:rPr>
              <a:t>STEP 2</a:t>
            </a:r>
          </a:p>
          <a:p>
            <a:r>
              <a:rPr lang="en-US" sz="800" spc="58">
                <a:solidFill>
                  <a:srgbClr val="567482"/>
                </a:solidFill>
                <a:latin typeface="Myriad Pro"/>
              </a:rPr>
              <a:t>OBTAIN</a:t>
            </a:r>
          </a:p>
          <a:p>
            <a:r>
              <a:rPr lang="en-US" sz="1050" b="1" spc="58">
                <a:solidFill>
                  <a:srgbClr val="567482"/>
                </a:solidFill>
                <a:latin typeface="Myriad Pro"/>
              </a:rPr>
              <a:t>IRB APPROVALS</a:t>
            </a:r>
          </a:p>
        </p:txBody>
      </p:sp>
      <p:sp>
        <p:nvSpPr>
          <p:cNvPr id="47" name="TextBox 46">
            <a:extLst>
              <a:ext uri="{FF2B5EF4-FFF2-40B4-BE49-F238E27FC236}">
                <a16:creationId xmlns:a16="http://schemas.microsoft.com/office/drawing/2014/main" id="{0DEFF6A6-FD50-F9FE-902A-6A24FB07B39D}"/>
              </a:ext>
            </a:extLst>
          </p:cNvPr>
          <p:cNvSpPr txBox="1"/>
          <p:nvPr/>
        </p:nvSpPr>
        <p:spPr>
          <a:xfrm>
            <a:off x="8875547" y="4621362"/>
            <a:ext cx="1821451" cy="630942"/>
          </a:xfrm>
          <a:prstGeom prst="rect">
            <a:avLst/>
          </a:prstGeom>
          <a:noFill/>
        </p:spPr>
        <p:txBody>
          <a:bodyPr wrap="square" rtlCol="0">
            <a:spAutoFit/>
          </a:bodyPr>
          <a:lstStyle/>
          <a:p>
            <a:r>
              <a:rPr lang="en-US" sz="600" spc="58">
                <a:solidFill>
                  <a:srgbClr val="567482"/>
                </a:solidFill>
                <a:latin typeface="Myriad Pro"/>
              </a:rPr>
              <a:t>STEP 3</a:t>
            </a:r>
          </a:p>
          <a:p>
            <a:r>
              <a:rPr lang="en-US" sz="800" spc="58">
                <a:solidFill>
                  <a:srgbClr val="567482"/>
                </a:solidFill>
                <a:latin typeface="Myriad Pro"/>
              </a:rPr>
              <a:t>MEMO </a:t>
            </a:r>
          </a:p>
          <a:p>
            <a:r>
              <a:rPr lang="en-US" sz="1050" b="1" spc="58">
                <a:solidFill>
                  <a:srgbClr val="567482"/>
                </a:solidFill>
                <a:latin typeface="Myriad Pro"/>
              </a:rPr>
              <a:t>RESEARCH </a:t>
            </a:r>
          </a:p>
          <a:p>
            <a:r>
              <a:rPr lang="en-US" sz="1050" b="1" spc="58">
                <a:solidFill>
                  <a:srgbClr val="567482"/>
                </a:solidFill>
                <a:latin typeface="Myriad Pro"/>
              </a:rPr>
              <a:t>REQUEST</a:t>
            </a:r>
          </a:p>
        </p:txBody>
      </p:sp>
      <p:sp>
        <p:nvSpPr>
          <p:cNvPr id="48" name="TextBox 47">
            <a:extLst>
              <a:ext uri="{FF2B5EF4-FFF2-40B4-BE49-F238E27FC236}">
                <a16:creationId xmlns:a16="http://schemas.microsoft.com/office/drawing/2014/main" id="{EE7BC61B-1B5A-B02F-4569-FEAD4153B834}"/>
              </a:ext>
            </a:extLst>
          </p:cNvPr>
          <p:cNvSpPr txBox="1"/>
          <p:nvPr/>
        </p:nvSpPr>
        <p:spPr>
          <a:xfrm>
            <a:off x="9484224" y="4132042"/>
            <a:ext cx="2067349" cy="469359"/>
          </a:xfrm>
          <a:prstGeom prst="rect">
            <a:avLst/>
          </a:prstGeom>
          <a:noFill/>
        </p:spPr>
        <p:txBody>
          <a:bodyPr wrap="square" rtlCol="0">
            <a:spAutoFit/>
          </a:bodyPr>
          <a:lstStyle/>
          <a:p>
            <a:r>
              <a:rPr lang="en-US" sz="600" spc="58">
                <a:solidFill>
                  <a:srgbClr val="567482"/>
                </a:solidFill>
                <a:latin typeface="Myriad Pro"/>
              </a:rPr>
              <a:t>STEP 4</a:t>
            </a:r>
          </a:p>
          <a:p>
            <a:r>
              <a:rPr lang="en-US" sz="800" spc="58">
                <a:solidFill>
                  <a:srgbClr val="567482"/>
                </a:solidFill>
                <a:latin typeface="Myriad Pro"/>
              </a:rPr>
              <a:t>SUBMIT</a:t>
            </a:r>
          </a:p>
          <a:p>
            <a:r>
              <a:rPr lang="en-US" sz="1050" b="1" spc="58">
                <a:solidFill>
                  <a:srgbClr val="567482"/>
                </a:solidFill>
                <a:latin typeface="Myriad Pro"/>
              </a:rPr>
              <a:t>DATA ACCESS REQUEST</a:t>
            </a:r>
          </a:p>
        </p:txBody>
      </p:sp>
      <p:sp>
        <p:nvSpPr>
          <p:cNvPr id="49" name="TextBox 48">
            <a:extLst>
              <a:ext uri="{FF2B5EF4-FFF2-40B4-BE49-F238E27FC236}">
                <a16:creationId xmlns:a16="http://schemas.microsoft.com/office/drawing/2014/main" id="{71BCFB89-A5A8-1296-9462-986E7771716C}"/>
              </a:ext>
            </a:extLst>
          </p:cNvPr>
          <p:cNvSpPr txBox="1"/>
          <p:nvPr/>
        </p:nvSpPr>
        <p:spPr>
          <a:xfrm>
            <a:off x="10319841" y="4621362"/>
            <a:ext cx="1821451" cy="792525"/>
          </a:xfrm>
          <a:prstGeom prst="rect">
            <a:avLst/>
          </a:prstGeom>
          <a:noFill/>
        </p:spPr>
        <p:txBody>
          <a:bodyPr wrap="square" rtlCol="0">
            <a:spAutoFit/>
          </a:bodyPr>
          <a:lstStyle/>
          <a:p>
            <a:r>
              <a:rPr lang="en-US" sz="600" spc="58">
                <a:solidFill>
                  <a:srgbClr val="567482"/>
                </a:solidFill>
                <a:latin typeface="Myriad Pro"/>
              </a:rPr>
              <a:t>STEP 5</a:t>
            </a:r>
          </a:p>
          <a:p>
            <a:r>
              <a:rPr lang="en-US" sz="800" spc="58">
                <a:solidFill>
                  <a:srgbClr val="567482"/>
                </a:solidFill>
                <a:latin typeface="Myriad Pro"/>
              </a:rPr>
              <a:t>COMPLETE</a:t>
            </a:r>
          </a:p>
          <a:p>
            <a:r>
              <a:rPr lang="en-US" sz="1050" b="1" spc="58">
                <a:solidFill>
                  <a:srgbClr val="567482"/>
                </a:solidFill>
                <a:latin typeface="Myriad Pro"/>
              </a:rPr>
              <a:t>VINCI</a:t>
            </a:r>
          </a:p>
          <a:p>
            <a:r>
              <a:rPr lang="en-US" sz="1050" b="1" spc="58">
                <a:solidFill>
                  <a:srgbClr val="567482"/>
                </a:solidFill>
                <a:latin typeface="Myriad Pro"/>
              </a:rPr>
              <a:t>WORKSPACE PROVISIONING</a:t>
            </a:r>
          </a:p>
        </p:txBody>
      </p:sp>
      <p:cxnSp>
        <p:nvCxnSpPr>
          <p:cNvPr id="50" name="Straight Arrow Connector 49">
            <a:extLst>
              <a:ext uri="{FF2B5EF4-FFF2-40B4-BE49-F238E27FC236}">
                <a16:creationId xmlns:a16="http://schemas.microsoft.com/office/drawing/2014/main" id="{937E12AC-D44B-2188-539A-EB3B63CA4FF1}"/>
              </a:ext>
            </a:extLst>
          </p:cNvPr>
          <p:cNvCxnSpPr>
            <a:cxnSpLocks/>
          </p:cNvCxnSpPr>
          <p:nvPr/>
        </p:nvCxnSpPr>
        <p:spPr>
          <a:xfrm>
            <a:off x="7662773" y="459609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493291C-C432-2D0D-D308-7EC8BAB6D534}"/>
              </a:ext>
            </a:extLst>
          </p:cNvPr>
          <p:cNvCxnSpPr>
            <a:cxnSpLocks/>
          </p:cNvCxnSpPr>
          <p:nvPr/>
        </p:nvCxnSpPr>
        <p:spPr>
          <a:xfrm>
            <a:off x="8834923" y="4602233"/>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A43EDF3-D339-5A28-09DF-322818502CD5}"/>
              </a:ext>
            </a:extLst>
          </p:cNvPr>
          <p:cNvCxnSpPr>
            <a:cxnSpLocks/>
          </p:cNvCxnSpPr>
          <p:nvPr/>
        </p:nvCxnSpPr>
        <p:spPr>
          <a:xfrm>
            <a:off x="10251366" y="459609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DD3A3DF-9B37-54C4-1C45-403D61523803}"/>
              </a:ext>
            </a:extLst>
          </p:cNvPr>
          <p:cNvCxnSpPr>
            <a:cxnSpLocks/>
          </p:cNvCxnSpPr>
          <p:nvPr/>
        </p:nvCxnSpPr>
        <p:spPr>
          <a:xfrm flipV="1">
            <a:off x="8044450" y="4481697"/>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59DB88B-83CB-A3EA-1BA6-2DD4286B8C65}"/>
              </a:ext>
            </a:extLst>
          </p:cNvPr>
          <p:cNvCxnSpPr>
            <a:cxnSpLocks/>
          </p:cNvCxnSpPr>
          <p:nvPr/>
        </p:nvCxnSpPr>
        <p:spPr>
          <a:xfrm flipV="1">
            <a:off x="9480488" y="4475560"/>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pic>
        <p:nvPicPr>
          <p:cNvPr id="1077" name="Graphic 1076" descr="World outline">
            <a:extLst>
              <a:ext uri="{FF2B5EF4-FFF2-40B4-BE49-F238E27FC236}">
                <a16:creationId xmlns:a16="http://schemas.microsoft.com/office/drawing/2014/main" id="{D0660A9D-F299-9C67-62BA-52BB541B0F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08815" y="2292198"/>
            <a:ext cx="559757" cy="559757"/>
          </a:xfrm>
          <a:prstGeom prst="rect">
            <a:avLst/>
          </a:prstGeom>
        </p:spPr>
      </p:pic>
      <p:pic>
        <p:nvPicPr>
          <p:cNvPr id="1078" name="Graphic 1077" descr="Graduation cap outline">
            <a:extLst>
              <a:ext uri="{FF2B5EF4-FFF2-40B4-BE49-F238E27FC236}">
                <a16:creationId xmlns:a16="http://schemas.microsoft.com/office/drawing/2014/main" id="{F10E3806-5890-D4D2-318F-E6B1D4E462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408201" y="3786048"/>
            <a:ext cx="559757" cy="559757"/>
          </a:xfrm>
          <a:prstGeom prst="rect">
            <a:avLst/>
          </a:prstGeom>
        </p:spPr>
      </p:pic>
      <p:pic>
        <p:nvPicPr>
          <p:cNvPr id="1079" name="Graphic 1078" descr="Clipboard Mixed outline">
            <a:extLst>
              <a:ext uri="{FF2B5EF4-FFF2-40B4-BE49-F238E27FC236}">
                <a16:creationId xmlns:a16="http://schemas.microsoft.com/office/drawing/2014/main" id="{9D6061E3-4E46-5952-8DBD-F874CC1F97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408815" y="5038322"/>
            <a:ext cx="559757" cy="559757"/>
          </a:xfrm>
          <a:prstGeom prst="rect">
            <a:avLst/>
          </a:prstGeom>
        </p:spPr>
      </p:pic>
      <p:sp>
        <p:nvSpPr>
          <p:cNvPr id="1080" name="Rectangle 1079">
            <a:extLst>
              <a:ext uri="{FF2B5EF4-FFF2-40B4-BE49-F238E27FC236}">
                <a16:creationId xmlns:a16="http://schemas.microsoft.com/office/drawing/2014/main" id="{7B4955CA-85CA-B4A5-4F5E-7EE02B624708}"/>
              </a:ext>
            </a:extLst>
          </p:cNvPr>
          <p:cNvSpPr/>
          <p:nvPr/>
        </p:nvSpPr>
        <p:spPr>
          <a:xfrm>
            <a:off x="7401458" y="5481419"/>
            <a:ext cx="2951485" cy="12181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a:extLst>
              <a:ext uri="{FF2B5EF4-FFF2-40B4-BE49-F238E27FC236}">
                <a16:creationId xmlns:a16="http://schemas.microsoft.com/office/drawing/2014/main" id="{9AEA6A5D-3F84-7975-D721-853CFEEAE589}"/>
              </a:ext>
            </a:extLst>
          </p:cNvPr>
          <p:cNvSpPr/>
          <p:nvPr/>
        </p:nvSpPr>
        <p:spPr>
          <a:xfrm>
            <a:off x="2986424" y="1792383"/>
            <a:ext cx="8763704" cy="1799086"/>
          </a:xfrm>
          <a:prstGeom prst="rect">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518AFAF-2832-E47D-320B-546D4A644893}"/>
              </a:ext>
            </a:extLst>
          </p:cNvPr>
          <p:cNvGrpSpPr/>
          <p:nvPr/>
        </p:nvGrpSpPr>
        <p:grpSpPr>
          <a:xfrm>
            <a:off x="4492416" y="1816169"/>
            <a:ext cx="7171028" cy="1761886"/>
            <a:chOff x="4492416" y="1777377"/>
            <a:chExt cx="7171028" cy="1761886"/>
          </a:xfrm>
        </p:grpSpPr>
        <p:sp>
          <p:nvSpPr>
            <p:cNvPr id="1054" name="TextBox 1053">
              <a:extLst>
                <a:ext uri="{FF2B5EF4-FFF2-40B4-BE49-F238E27FC236}">
                  <a16:creationId xmlns:a16="http://schemas.microsoft.com/office/drawing/2014/main" id="{A9432A74-04F0-7F59-CD60-B5DCD8531157}"/>
                </a:ext>
              </a:extLst>
            </p:cNvPr>
            <p:cNvSpPr txBox="1"/>
            <p:nvPr/>
          </p:nvSpPr>
          <p:spPr>
            <a:xfrm>
              <a:off x="4492416" y="1777377"/>
              <a:ext cx="7171028" cy="553998"/>
            </a:xfrm>
            <a:prstGeom prst="rect">
              <a:avLst/>
            </a:prstGeom>
            <a:noFill/>
          </p:spPr>
          <p:txBody>
            <a:bodyPr wrap="square" lIns="0" tIns="0" rIns="0" bIns="0" rtlCol="0">
              <a:spAutoFit/>
            </a:bodyPr>
            <a:lstStyle/>
            <a:p>
              <a:r>
                <a:rPr lang="en-US" sz="1200" b="1">
                  <a:solidFill>
                    <a:schemeClr val="bg1"/>
                  </a:solidFill>
                  <a:latin typeface="Myriad Pro" panose="020B0403030403020204"/>
                </a:rPr>
                <a:t>Health/Services Epidemiology</a:t>
              </a:r>
              <a:br>
                <a:rPr lang="en-US" sz="1200" b="1">
                  <a:solidFill>
                    <a:schemeClr val="bg1"/>
                  </a:solidFill>
                  <a:latin typeface="Myriad Pro" panose="020B0403030403020204"/>
                </a:rPr>
              </a:br>
              <a:r>
                <a:rPr lang="en-US" sz="1200" i="1">
                  <a:solidFill>
                    <a:schemeClr val="bg1"/>
                  </a:solidFill>
                  <a:latin typeface="Myriad Pro" panose="020B0403030403020204"/>
                </a:rPr>
                <a:t>VINCI provides high value data sources, advanced analytical capabilities, and workspaces in service to the study of diseases and their treatment </a:t>
              </a:r>
            </a:p>
          </p:txBody>
        </p:sp>
        <p:sp>
          <p:nvSpPr>
            <p:cNvPr id="1046" name="TextBox 1045">
              <a:extLst>
                <a:ext uri="{FF2B5EF4-FFF2-40B4-BE49-F238E27FC236}">
                  <a16:creationId xmlns:a16="http://schemas.microsoft.com/office/drawing/2014/main" id="{C800E3B9-1C94-7C57-EBB0-5215F5998089}"/>
                </a:ext>
              </a:extLst>
            </p:cNvPr>
            <p:cNvSpPr txBox="1"/>
            <p:nvPr/>
          </p:nvSpPr>
          <p:spPr>
            <a:xfrm>
              <a:off x="4492416" y="2381321"/>
              <a:ext cx="7100566" cy="553998"/>
            </a:xfrm>
            <a:prstGeom prst="rect">
              <a:avLst/>
            </a:prstGeom>
            <a:noFill/>
          </p:spPr>
          <p:txBody>
            <a:bodyPr wrap="square" lIns="0" tIns="0" rIns="0" bIns="0" rtlCol="0">
              <a:spAutoFit/>
            </a:bodyPr>
            <a:lstStyle/>
            <a:p>
              <a:r>
                <a:rPr lang="en-US" sz="1200" b="1">
                  <a:solidFill>
                    <a:schemeClr val="bg1"/>
                  </a:solidFill>
                  <a:latin typeface="Myriad Pro" panose="020B0403030403020204"/>
                </a:rPr>
                <a:t>Decision Support</a:t>
              </a:r>
              <a:br>
                <a:rPr lang="en-US" sz="1200" b="1">
                  <a:solidFill>
                    <a:schemeClr val="bg1"/>
                  </a:solidFill>
                  <a:latin typeface="Myriad Pro" panose="020B0403030403020204"/>
                </a:rPr>
              </a:br>
              <a:r>
                <a:rPr lang="en-US" sz="1200" i="1">
                  <a:solidFill>
                    <a:schemeClr val="bg1"/>
                  </a:solidFill>
                  <a:latin typeface="Myriad Pro" panose="020B0403030403020204"/>
                </a:rPr>
                <a:t>VINCI provides broad access to data in the performance of official duties under the treatment, payment, and healthcare operations</a:t>
              </a:r>
            </a:p>
          </p:txBody>
        </p:sp>
        <p:sp>
          <p:nvSpPr>
            <p:cNvPr id="1042" name="TextBox 1041">
              <a:extLst>
                <a:ext uri="{FF2B5EF4-FFF2-40B4-BE49-F238E27FC236}">
                  <a16:creationId xmlns:a16="http://schemas.microsoft.com/office/drawing/2014/main" id="{610E3D3D-FEEA-FDA3-7A4B-C575D03C7385}"/>
                </a:ext>
              </a:extLst>
            </p:cNvPr>
            <p:cNvSpPr txBox="1"/>
            <p:nvPr/>
          </p:nvSpPr>
          <p:spPr>
            <a:xfrm>
              <a:off x="4492416" y="2985265"/>
              <a:ext cx="7168057" cy="553998"/>
            </a:xfrm>
            <a:prstGeom prst="rect">
              <a:avLst/>
            </a:prstGeom>
            <a:noFill/>
          </p:spPr>
          <p:txBody>
            <a:bodyPr wrap="square" lIns="0" tIns="0" rIns="0" bIns="0" rtlCol="0">
              <a:spAutoFit/>
            </a:bodyPr>
            <a:lstStyle/>
            <a:p>
              <a:r>
                <a:rPr lang="en-US" sz="1200" b="1">
                  <a:solidFill>
                    <a:schemeClr val="bg1"/>
                  </a:solidFill>
                  <a:latin typeface="Myriad Pro" panose="020B0403030403020204"/>
                </a:rPr>
                <a:t>Business Intelligence</a:t>
              </a:r>
              <a:br>
                <a:rPr lang="en-US" sz="1200" b="1">
                  <a:solidFill>
                    <a:schemeClr val="bg1"/>
                  </a:solidFill>
                  <a:latin typeface="Myriad Pro" panose="020B0403030403020204"/>
                </a:rPr>
              </a:br>
              <a:r>
                <a:rPr lang="en-US" sz="1200" i="1">
                  <a:solidFill>
                    <a:schemeClr val="bg1"/>
                  </a:solidFill>
                  <a:latin typeface="Myriad Pro" panose="020B0403030403020204"/>
                </a:rPr>
                <a:t>VINCI provides computing power and advanced analytical capabilities to expose trends, information, and insight into VHA healthcare</a:t>
              </a:r>
            </a:p>
          </p:txBody>
        </p:sp>
      </p:grpSp>
      <p:sp>
        <p:nvSpPr>
          <p:cNvPr id="122" name="TextBox 121">
            <a:extLst>
              <a:ext uri="{FF2B5EF4-FFF2-40B4-BE49-F238E27FC236}">
                <a16:creationId xmlns:a16="http://schemas.microsoft.com/office/drawing/2014/main" id="{E12916AD-B598-0F8D-60E1-6291527095D6}"/>
              </a:ext>
            </a:extLst>
          </p:cNvPr>
          <p:cNvSpPr txBox="1"/>
          <p:nvPr/>
        </p:nvSpPr>
        <p:spPr>
          <a:xfrm>
            <a:off x="2984035" y="3780676"/>
            <a:ext cx="4304853" cy="298480"/>
          </a:xfrm>
          <a:prstGeom prst="rect">
            <a:avLst/>
          </a:prstGeom>
          <a:noFill/>
        </p:spPr>
        <p:txBody>
          <a:bodyPr wrap="square">
            <a:spAutoFit/>
          </a:bodyPr>
          <a:lstStyle/>
          <a:p>
            <a:pPr marL="12700" marR="31115" algn="ctr">
              <a:lnSpc>
                <a:spcPts val="1620"/>
              </a:lnSpc>
              <a:spcBef>
                <a:spcPts val="385"/>
              </a:spcBef>
            </a:pPr>
            <a:r>
              <a:rPr lang="en-US" b="1">
                <a:solidFill>
                  <a:srgbClr val="13313E"/>
                </a:solidFill>
                <a:latin typeface="Myriad Pro"/>
                <a:cs typeface="Calibri"/>
              </a:rPr>
              <a:t>TOOLS &amp; CAPABILITIES</a:t>
            </a:r>
            <a:endParaRPr lang="en-US" sz="1800" b="1">
              <a:solidFill>
                <a:srgbClr val="13313E"/>
              </a:solidFill>
              <a:latin typeface="Myriad Pro"/>
              <a:cs typeface="Calibri"/>
            </a:endParaRPr>
          </a:p>
        </p:txBody>
      </p:sp>
      <p:sp>
        <p:nvSpPr>
          <p:cNvPr id="2" name="TextBox 1">
            <a:extLst>
              <a:ext uri="{FF2B5EF4-FFF2-40B4-BE49-F238E27FC236}">
                <a16:creationId xmlns:a16="http://schemas.microsoft.com/office/drawing/2014/main" id="{54C3EE7B-6F1B-DE9B-3EE2-6C6C1F164971}"/>
              </a:ext>
            </a:extLst>
          </p:cNvPr>
          <p:cNvSpPr txBox="1"/>
          <p:nvPr/>
        </p:nvSpPr>
        <p:spPr>
          <a:xfrm>
            <a:off x="462464" y="1242223"/>
            <a:ext cx="10595679" cy="486223"/>
          </a:xfrm>
          <a:prstGeom prst="rect">
            <a:avLst/>
          </a:prstGeom>
          <a:noFill/>
        </p:spPr>
        <p:txBody>
          <a:bodyPr wrap="square">
            <a:spAutoFit/>
          </a:bodyPr>
          <a:lstStyle/>
          <a:p>
            <a:pPr marL="12700" marR="31115">
              <a:lnSpc>
                <a:spcPts val="1620"/>
              </a:lnSpc>
              <a:spcBef>
                <a:spcPts val="385"/>
              </a:spcBef>
            </a:pPr>
            <a:r>
              <a:rPr lang="en-US" sz="1300">
                <a:solidFill>
                  <a:srgbClr val="567482"/>
                </a:solidFill>
                <a:effectLst/>
                <a:latin typeface="Myriad Pro" panose="020B0403030403020204"/>
              </a:rPr>
              <a:t>VINCI provides a secure, centralized platform supported by on-premises infrastructure, which allows investigators to access data, applications, and services they need to reduce the time and effort required to appropriately access, properly understand and effectively use VA data</a:t>
            </a:r>
            <a:r>
              <a:rPr lang="en-US" sz="1300">
                <a:solidFill>
                  <a:srgbClr val="567482"/>
                </a:solidFill>
                <a:effectLst/>
                <a:latin typeface="Myriad Pro" panose="020B0403030403020204"/>
                <a:cs typeface="Calibri"/>
              </a:rPr>
              <a:t>.</a:t>
            </a:r>
            <a:endParaRPr lang="en-US" sz="1300">
              <a:solidFill>
                <a:srgbClr val="567482"/>
              </a:solidFill>
              <a:latin typeface="Myriad Pro" panose="020B0403030403020204"/>
              <a:cs typeface="Calibri"/>
            </a:endParaRPr>
          </a:p>
        </p:txBody>
      </p:sp>
      <p:sp>
        <p:nvSpPr>
          <p:cNvPr id="71" name="TextBox 70">
            <a:extLst>
              <a:ext uri="{FF2B5EF4-FFF2-40B4-BE49-F238E27FC236}">
                <a16:creationId xmlns:a16="http://schemas.microsoft.com/office/drawing/2014/main" id="{51021147-33FB-461D-25B5-2C7B31EE83D1}"/>
              </a:ext>
            </a:extLst>
          </p:cNvPr>
          <p:cNvSpPr txBox="1"/>
          <p:nvPr/>
        </p:nvSpPr>
        <p:spPr>
          <a:xfrm>
            <a:off x="7400962" y="5535819"/>
            <a:ext cx="2969440" cy="298480"/>
          </a:xfrm>
          <a:prstGeom prst="rect">
            <a:avLst/>
          </a:prstGeom>
          <a:noFill/>
        </p:spPr>
        <p:txBody>
          <a:bodyPr wrap="square">
            <a:spAutoFit/>
          </a:bodyPr>
          <a:lstStyle/>
          <a:p>
            <a:pPr marL="12700" marR="31115" algn="ctr">
              <a:lnSpc>
                <a:spcPts val="1620"/>
              </a:lnSpc>
              <a:spcBef>
                <a:spcPts val="385"/>
              </a:spcBef>
            </a:pPr>
            <a:r>
              <a:rPr lang="en-US" b="1">
                <a:solidFill>
                  <a:srgbClr val="13313E"/>
                </a:solidFill>
                <a:latin typeface="Myriad Pro"/>
                <a:cs typeface="Calibri"/>
              </a:rPr>
              <a:t>VINCI UNIVERSITY</a:t>
            </a:r>
            <a:endParaRPr lang="en-US" sz="1800" b="1">
              <a:solidFill>
                <a:srgbClr val="13313E"/>
              </a:solidFill>
              <a:latin typeface="Myriad Pro"/>
              <a:cs typeface="Calibri"/>
            </a:endParaRPr>
          </a:p>
        </p:txBody>
      </p:sp>
      <p:sp>
        <p:nvSpPr>
          <p:cNvPr id="72" name="object 10">
            <a:extLst>
              <a:ext uri="{FF2B5EF4-FFF2-40B4-BE49-F238E27FC236}">
                <a16:creationId xmlns:a16="http://schemas.microsoft.com/office/drawing/2014/main" id="{588E8EE8-9346-83D8-A842-9B1AE98B4C1E}"/>
              </a:ext>
            </a:extLst>
          </p:cNvPr>
          <p:cNvSpPr/>
          <p:nvPr/>
        </p:nvSpPr>
        <p:spPr>
          <a:xfrm>
            <a:off x="7453885" y="5700747"/>
            <a:ext cx="3260813" cy="1043412"/>
          </a:xfrm>
          <a:prstGeom prst="rect">
            <a:avLst/>
          </a:prstGeom>
          <a:noFill/>
        </p:spPr>
        <p:txBody>
          <a:bodyPr wrap="square" lIns="91440" tIns="0" rIns="91440" bIns="0" numCol="1" rtlCol="0" anchor="ctr"/>
          <a:lstStyle/>
          <a:p>
            <a:pPr marL="45083">
              <a:tabLst>
                <a:tab pos="150497" algn="l"/>
              </a:tabLst>
            </a:pPr>
            <a:r>
              <a:rPr lang="en-US" sz="1100" spc="-10">
                <a:solidFill>
                  <a:srgbClr val="13313E"/>
                </a:solidFill>
                <a:latin typeface="Myriad Pro" panose="020B0403030403020204"/>
                <a:cs typeface="Calibri"/>
              </a:rPr>
              <a:t>A One-stop-shop for all VINCI training &amp; educational needs, providing instructor-led classes in person and remotely. VINCI Stream provides videos on VINCI data, workspaces, admin processes, and technical procedures. </a:t>
            </a:r>
          </a:p>
        </p:txBody>
      </p:sp>
      <p:sp>
        <p:nvSpPr>
          <p:cNvPr id="78" name="object 10">
            <a:extLst>
              <a:ext uri="{FF2B5EF4-FFF2-40B4-BE49-F238E27FC236}">
                <a16:creationId xmlns:a16="http://schemas.microsoft.com/office/drawing/2014/main" id="{DE26DA86-A21A-D69E-BD47-75CE40721473}"/>
              </a:ext>
            </a:extLst>
          </p:cNvPr>
          <p:cNvSpPr/>
          <p:nvPr/>
        </p:nvSpPr>
        <p:spPr>
          <a:xfrm>
            <a:off x="3084468" y="4578482"/>
            <a:ext cx="1879930" cy="927520"/>
          </a:xfrm>
          <a:prstGeom prst="rect">
            <a:avLst/>
          </a:prstGeom>
          <a:noFill/>
        </p:spPr>
        <p:txBody>
          <a:bodyPr wrap="square" lIns="91440" tIns="0" rIns="0" bIns="0" rtlCol="0" anchor="ctr"/>
          <a:lstStyle/>
          <a:p>
            <a:pPr marL="171450" indent="-171450">
              <a:buFont typeface="Arial" panose="020B0604020202020204" pitchFamily="34" charset="0"/>
              <a:buChar char="•"/>
            </a:pPr>
            <a:r>
              <a:rPr lang="en-US" sz="1100" i="1">
                <a:solidFill>
                  <a:srgbClr val="567482"/>
                </a:solidFill>
                <a:latin typeface="Myriad Pro" panose="020B0403030403020204"/>
              </a:rPr>
              <a:t>Data Access Request Tracker (DART)</a:t>
            </a:r>
          </a:p>
          <a:p>
            <a:pPr marL="171450" indent="-171450">
              <a:buFont typeface="Arial" panose="020B0604020202020204" pitchFamily="34" charset="0"/>
              <a:buChar char="•"/>
            </a:pPr>
            <a:r>
              <a:rPr lang="en-US" sz="1100" i="1">
                <a:solidFill>
                  <a:srgbClr val="567482"/>
                </a:solidFill>
                <a:latin typeface="Myriad Pro" panose="020B0403030403020204"/>
              </a:rPr>
              <a:t>Meta Data Viewer</a:t>
            </a:r>
          </a:p>
          <a:p>
            <a:pPr marL="171450" indent="-171450">
              <a:buFont typeface="Arial" panose="020B0604020202020204" pitchFamily="34" charset="0"/>
              <a:buChar char="•"/>
            </a:pPr>
            <a:r>
              <a:rPr lang="en-US" sz="1100" i="1">
                <a:solidFill>
                  <a:srgbClr val="567482"/>
                </a:solidFill>
                <a:latin typeface="Myriad Pro" panose="020B0403030403020204"/>
              </a:rPr>
              <a:t>VINCI File Upload</a:t>
            </a:r>
          </a:p>
          <a:p>
            <a:pPr marL="171450" indent="-171450">
              <a:buFont typeface="Arial" panose="020B0604020202020204" pitchFamily="34" charset="0"/>
              <a:buChar char="•"/>
            </a:pPr>
            <a:r>
              <a:rPr lang="en-US" sz="1100" i="1">
                <a:solidFill>
                  <a:srgbClr val="567482"/>
                </a:solidFill>
                <a:latin typeface="Myriad Pro" panose="020B0403030403020204"/>
              </a:rPr>
              <a:t>VINCI File Download</a:t>
            </a:r>
          </a:p>
          <a:p>
            <a:pPr marL="171450" indent="-171450">
              <a:buFont typeface="Arial" panose="020B0604020202020204" pitchFamily="34" charset="0"/>
              <a:buChar char="•"/>
            </a:pPr>
            <a:r>
              <a:rPr lang="en-US" sz="1100" i="1">
                <a:solidFill>
                  <a:srgbClr val="567482"/>
                </a:solidFill>
                <a:latin typeface="Myriad Pro" panose="020B0403030403020204"/>
              </a:rPr>
              <a:t>Dim Data Viewer</a:t>
            </a:r>
          </a:p>
          <a:p>
            <a:pPr marL="171450" indent="-171450">
              <a:buFont typeface="Arial" panose="020B0604020202020204" pitchFamily="34" charset="0"/>
              <a:buChar char="•"/>
            </a:pPr>
            <a:r>
              <a:rPr lang="en-US" sz="1100" i="1">
                <a:solidFill>
                  <a:srgbClr val="567482"/>
                </a:solidFill>
                <a:latin typeface="Myriad Pro" panose="020B0403030403020204"/>
              </a:rPr>
              <a:t>Let’s Collaborate VA!</a:t>
            </a:r>
          </a:p>
          <a:p>
            <a:pPr marL="171450" indent="-171450">
              <a:buFont typeface="Arial" panose="020B0604020202020204" pitchFamily="34" charset="0"/>
              <a:buChar char="•"/>
            </a:pPr>
            <a:r>
              <a:rPr lang="en-US" sz="1100" i="1" err="1">
                <a:solidFill>
                  <a:srgbClr val="567482"/>
                </a:solidFill>
                <a:latin typeface="Myriad Pro" panose="020B0403030403020204"/>
              </a:rPr>
              <a:t>Voogle</a:t>
            </a:r>
            <a:r>
              <a:rPr lang="en-US" sz="1100" i="1">
                <a:solidFill>
                  <a:srgbClr val="567482"/>
                </a:solidFill>
                <a:latin typeface="Myriad Pro" panose="020B0403030403020204"/>
              </a:rPr>
              <a:t> Notes</a:t>
            </a:r>
          </a:p>
        </p:txBody>
      </p:sp>
      <p:sp>
        <p:nvSpPr>
          <p:cNvPr id="81" name="object 10">
            <a:extLst>
              <a:ext uri="{FF2B5EF4-FFF2-40B4-BE49-F238E27FC236}">
                <a16:creationId xmlns:a16="http://schemas.microsoft.com/office/drawing/2014/main" id="{2FF5E7F5-5F4A-4167-5B16-0CDEE6FFDD5C}"/>
              </a:ext>
            </a:extLst>
          </p:cNvPr>
          <p:cNvSpPr/>
          <p:nvPr/>
        </p:nvSpPr>
        <p:spPr>
          <a:xfrm>
            <a:off x="5053165" y="4536990"/>
            <a:ext cx="2344816" cy="927520"/>
          </a:xfrm>
          <a:prstGeom prst="rect">
            <a:avLst/>
          </a:prstGeom>
          <a:noFill/>
        </p:spPr>
        <p:txBody>
          <a:bodyPr wrap="square" lIns="91440" tIns="0" rIns="0" bIns="0" rtlCol="0" anchor="ctr"/>
          <a:lstStyle/>
          <a:p>
            <a:pPr marL="171450" indent="-171450">
              <a:buFont typeface="Arial" panose="020B0604020202020204" pitchFamily="34" charset="0"/>
              <a:buChar char="•"/>
            </a:pPr>
            <a:r>
              <a:rPr lang="en-US" sz="1100" i="1">
                <a:solidFill>
                  <a:srgbClr val="567482"/>
                </a:solidFill>
                <a:latin typeface="Myriad Pro" panose="020B0403030403020204"/>
              </a:rPr>
              <a:t>Concierge Services</a:t>
            </a:r>
          </a:p>
          <a:p>
            <a:pPr marL="171450" indent="-171450">
              <a:buFont typeface="Arial" panose="020B0604020202020204" pitchFamily="34" charset="0"/>
              <a:buChar char="•"/>
            </a:pPr>
            <a:r>
              <a:rPr lang="en-US" sz="1100" i="1">
                <a:solidFill>
                  <a:srgbClr val="567482"/>
                </a:solidFill>
                <a:latin typeface="Myriad Pro" panose="020B0403030403020204"/>
              </a:rPr>
              <a:t>System Administration</a:t>
            </a:r>
          </a:p>
          <a:p>
            <a:pPr marL="171450" indent="-171450">
              <a:buFont typeface="Arial" panose="020B0604020202020204" pitchFamily="34" charset="0"/>
              <a:buChar char="•"/>
            </a:pPr>
            <a:r>
              <a:rPr lang="en-US" sz="1100" i="1">
                <a:solidFill>
                  <a:srgbClr val="567482"/>
                </a:solidFill>
                <a:latin typeface="Myriad Pro" panose="020B0403030403020204"/>
              </a:rPr>
              <a:t>Database Administration</a:t>
            </a:r>
          </a:p>
          <a:p>
            <a:pPr marL="171450" indent="-171450">
              <a:buFont typeface="Arial" panose="020B0604020202020204" pitchFamily="34" charset="0"/>
              <a:buChar char="•"/>
            </a:pPr>
            <a:r>
              <a:rPr lang="en-US" sz="1100" i="1">
                <a:solidFill>
                  <a:srgbClr val="567482"/>
                </a:solidFill>
                <a:latin typeface="Myriad Pro" panose="020B0403030403020204"/>
              </a:rPr>
              <a:t>Data Provisioning</a:t>
            </a:r>
          </a:p>
          <a:p>
            <a:pPr marL="171450" indent="-171450">
              <a:buFont typeface="Arial" panose="020B0604020202020204" pitchFamily="34" charset="0"/>
              <a:buChar char="•"/>
            </a:pPr>
            <a:r>
              <a:rPr lang="en-US" sz="1100" i="1">
                <a:solidFill>
                  <a:srgbClr val="567482"/>
                </a:solidFill>
                <a:latin typeface="Myriad Pro" panose="020B0403030403020204"/>
              </a:rPr>
              <a:t>Standard Workspace</a:t>
            </a:r>
          </a:p>
          <a:p>
            <a:pPr marL="171450" indent="-171450">
              <a:buFont typeface="Arial" panose="020B0604020202020204" pitchFamily="34" charset="0"/>
              <a:buChar char="•"/>
            </a:pPr>
            <a:r>
              <a:rPr lang="en-US" sz="1100" i="1">
                <a:solidFill>
                  <a:srgbClr val="567482"/>
                </a:solidFill>
                <a:latin typeface="Myriad Pro" panose="020B0403030403020204"/>
              </a:rPr>
              <a:t>Application Development Workspace</a:t>
            </a:r>
          </a:p>
          <a:p>
            <a:pPr marL="171450" indent="-171450">
              <a:buFont typeface="Arial" panose="020B0604020202020204" pitchFamily="34" charset="0"/>
              <a:buChar char="•"/>
            </a:pPr>
            <a:r>
              <a:rPr lang="en-US" sz="1100" i="1">
                <a:solidFill>
                  <a:srgbClr val="567482"/>
                </a:solidFill>
                <a:latin typeface="Myriad Pro" panose="020B0403030403020204"/>
              </a:rPr>
              <a:t>SharePoint Sites</a:t>
            </a:r>
          </a:p>
        </p:txBody>
      </p:sp>
      <p:sp>
        <p:nvSpPr>
          <p:cNvPr id="83" name="object 10">
            <a:extLst>
              <a:ext uri="{FF2B5EF4-FFF2-40B4-BE49-F238E27FC236}">
                <a16:creationId xmlns:a16="http://schemas.microsoft.com/office/drawing/2014/main" id="{26B9B969-D299-AF5E-271B-C5233389FCD4}"/>
              </a:ext>
            </a:extLst>
          </p:cNvPr>
          <p:cNvSpPr/>
          <p:nvPr/>
        </p:nvSpPr>
        <p:spPr>
          <a:xfrm>
            <a:off x="3059054" y="5641778"/>
            <a:ext cx="4226478" cy="412865"/>
          </a:xfrm>
          <a:prstGeom prst="rect">
            <a:avLst/>
          </a:prstGeom>
          <a:noFill/>
        </p:spPr>
        <p:txBody>
          <a:bodyPr wrap="square" lIns="91440" tIns="0" rIns="0" bIns="0" rtlCol="0" anchor="ctr"/>
          <a:lstStyle/>
          <a:p>
            <a:pPr algn="ctr"/>
            <a:r>
              <a:rPr lang="en-US" sz="1200" b="1">
                <a:solidFill>
                  <a:schemeClr val="bg1"/>
                </a:solidFill>
                <a:latin typeface="Myriad Pro" panose="020B0403030403020204"/>
              </a:rPr>
              <a:t>MY VINCI Dashboard</a:t>
            </a:r>
            <a:endParaRPr sz="1200" b="1">
              <a:solidFill>
                <a:schemeClr val="bg1"/>
              </a:solidFill>
              <a:latin typeface="Myriad Pro" panose="020B0403030403020204"/>
            </a:endParaRPr>
          </a:p>
        </p:txBody>
      </p:sp>
      <p:sp>
        <p:nvSpPr>
          <p:cNvPr id="84" name="object 10">
            <a:extLst>
              <a:ext uri="{FF2B5EF4-FFF2-40B4-BE49-F238E27FC236}">
                <a16:creationId xmlns:a16="http://schemas.microsoft.com/office/drawing/2014/main" id="{951449D0-6FD1-3306-3BEA-4E435707B542}"/>
              </a:ext>
            </a:extLst>
          </p:cNvPr>
          <p:cNvSpPr/>
          <p:nvPr/>
        </p:nvSpPr>
        <p:spPr>
          <a:xfrm>
            <a:off x="3078892" y="5996473"/>
            <a:ext cx="3785086" cy="626508"/>
          </a:xfrm>
          <a:prstGeom prst="rect">
            <a:avLst/>
          </a:prstGeom>
          <a:noFill/>
        </p:spPr>
        <p:txBody>
          <a:bodyPr wrap="square" lIns="91440" tIns="0" rIns="0" bIns="0" rtlCol="0" anchor="ctr"/>
          <a:lstStyle/>
          <a:p>
            <a:pPr marL="171450" indent="-171450">
              <a:buFont typeface="Arial" panose="020B0604020202020204" pitchFamily="34" charset="0"/>
              <a:buChar char="•"/>
            </a:pPr>
            <a:r>
              <a:rPr lang="en-US" sz="1100" i="1">
                <a:solidFill>
                  <a:srgbClr val="567482"/>
                </a:solidFill>
                <a:latin typeface="Myriad Pro" panose="020B0403030403020204"/>
              </a:rPr>
              <a:t>Directory Groups</a:t>
            </a:r>
          </a:p>
          <a:p>
            <a:pPr marL="171450" indent="-171450">
              <a:buFont typeface="Arial" panose="020B0604020202020204" pitchFamily="34" charset="0"/>
              <a:buChar char="•"/>
            </a:pPr>
            <a:r>
              <a:rPr lang="en-US" sz="1100" i="1">
                <a:solidFill>
                  <a:srgbClr val="567482"/>
                </a:solidFill>
                <a:latin typeface="Myriad Pro" panose="020B0403030403020204"/>
              </a:rPr>
              <a:t>DART Requests</a:t>
            </a:r>
          </a:p>
          <a:p>
            <a:pPr marL="171450" indent="-171450">
              <a:buFont typeface="Arial" panose="020B0604020202020204" pitchFamily="34" charset="0"/>
              <a:buChar char="•"/>
            </a:pPr>
            <a:r>
              <a:rPr lang="en-US" sz="1100" i="1">
                <a:solidFill>
                  <a:srgbClr val="567482"/>
                </a:solidFill>
                <a:latin typeface="Myriad Pro" panose="020B0403030403020204"/>
              </a:rPr>
              <a:t>Databases</a:t>
            </a:r>
          </a:p>
          <a:p>
            <a:pPr marL="171450" indent="-171450">
              <a:buFont typeface="Arial" panose="020B0604020202020204" pitchFamily="34" charset="0"/>
              <a:buChar char="•"/>
            </a:pPr>
            <a:r>
              <a:rPr lang="en-US" sz="1100" i="1">
                <a:solidFill>
                  <a:srgbClr val="567482"/>
                </a:solidFill>
                <a:latin typeface="Myriad Pro" panose="020B0403030403020204"/>
              </a:rPr>
              <a:t>Projects</a:t>
            </a:r>
          </a:p>
        </p:txBody>
      </p:sp>
      <p:sp>
        <p:nvSpPr>
          <p:cNvPr id="85" name="object 10">
            <a:extLst>
              <a:ext uri="{FF2B5EF4-FFF2-40B4-BE49-F238E27FC236}">
                <a16:creationId xmlns:a16="http://schemas.microsoft.com/office/drawing/2014/main" id="{279C3963-6B36-E120-BA42-C903232FE41A}"/>
              </a:ext>
            </a:extLst>
          </p:cNvPr>
          <p:cNvSpPr/>
          <p:nvPr/>
        </p:nvSpPr>
        <p:spPr>
          <a:xfrm>
            <a:off x="3431747" y="4023008"/>
            <a:ext cx="1378722" cy="412865"/>
          </a:xfrm>
          <a:prstGeom prst="rect">
            <a:avLst/>
          </a:prstGeom>
          <a:noFill/>
        </p:spPr>
        <p:txBody>
          <a:bodyPr wrap="square" lIns="91440" tIns="0" rIns="0" bIns="0" rtlCol="0" anchor="ctr"/>
          <a:lstStyle/>
          <a:p>
            <a:r>
              <a:rPr lang="en-US" sz="1200" b="1">
                <a:solidFill>
                  <a:schemeClr val="bg1"/>
                </a:solidFill>
                <a:latin typeface="Myriad Pro" panose="020B0403030403020204"/>
              </a:rPr>
              <a:t>Applications</a:t>
            </a:r>
            <a:endParaRPr sz="1200" b="1">
              <a:solidFill>
                <a:schemeClr val="bg1"/>
              </a:solidFill>
              <a:latin typeface="Myriad Pro" panose="020B0403030403020204"/>
            </a:endParaRPr>
          </a:p>
        </p:txBody>
      </p:sp>
      <p:sp>
        <p:nvSpPr>
          <p:cNvPr id="86" name="object 10">
            <a:extLst>
              <a:ext uri="{FF2B5EF4-FFF2-40B4-BE49-F238E27FC236}">
                <a16:creationId xmlns:a16="http://schemas.microsoft.com/office/drawing/2014/main" id="{4E0DA20E-6DBF-6B42-5463-55D842F7F11A}"/>
              </a:ext>
            </a:extLst>
          </p:cNvPr>
          <p:cNvSpPr/>
          <p:nvPr/>
        </p:nvSpPr>
        <p:spPr>
          <a:xfrm>
            <a:off x="5630273" y="4017721"/>
            <a:ext cx="1378722" cy="412865"/>
          </a:xfrm>
          <a:prstGeom prst="rect">
            <a:avLst/>
          </a:prstGeom>
          <a:noFill/>
        </p:spPr>
        <p:txBody>
          <a:bodyPr wrap="square" lIns="91440" tIns="0" rIns="0" bIns="0" rtlCol="0" anchor="ctr"/>
          <a:lstStyle/>
          <a:p>
            <a:r>
              <a:rPr lang="en-US" sz="1200" b="1">
                <a:solidFill>
                  <a:schemeClr val="bg1"/>
                </a:solidFill>
                <a:latin typeface="Myriad Pro" panose="020B0403030403020204"/>
              </a:rPr>
              <a:t>Services</a:t>
            </a:r>
            <a:endParaRPr sz="1200" b="1">
              <a:solidFill>
                <a:schemeClr val="bg1"/>
              </a:solidFill>
              <a:latin typeface="Myriad Pro" panose="020B0403030403020204"/>
            </a:endParaRPr>
          </a:p>
        </p:txBody>
      </p:sp>
      <p:sp>
        <p:nvSpPr>
          <p:cNvPr id="88" name="TextBox 87">
            <a:extLst>
              <a:ext uri="{FF2B5EF4-FFF2-40B4-BE49-F238E27FC236}">
                <a16:creationId xmlns:a16="http://schemas.microsoft.com/office/drawing/2014/main" id="{35E2D5FB-87B7-BEED-9F59-DBB741DE4D30}"/>
              </a:ext>
            </a:extLst>
          </p:cNvPr>
          <p:cNvSpPr txBox="1"/>
          <p:nvPr/>
        </p:nvSpPr>
        <p:spPr>
          <a:xfrm>
            <a:off x="5094703" y="5925186"/>
            <a:ext cx="2176485" cy="769441"/>
          </a:xfrm>
          <a:prstGeom prst="rect">
            <a:avLst/>
          </a:prstGeom>
          <a:noFill/>
        </p:spPr>
        <p:txBody>
          <a:bodyPr wrap="square">
            <a:spAutoFit/>
          </a:bodyPr>
          <a:lstStyle/>
          <a:p>
            <a:pPr marL="171450" indent="-171450">
              <a:buFont typeface="Arial" panose="020B0604020202020204" pitchFamily="34" charset="0"/>
              <a:buChar char="•"/>
            </a:pPr>
            <a:r>
              <a:rPr lang="en-US" sz="1100" i="1">
                <a:solidFill>
                  <a:srgbClr val="567482"/>
                </a:solidFill>
                <a:latin typeface="Myriad Pro" panose="020B0403030403020204"/>
              </a:rPr>
              <a:t>SharePoint Sites</a:t>
            </a:r>
          </a:p>
          <a:p>
            <a:pPr marL="171450" indent="-171450">
              <a:buFont typeface="Arial" panose="020B0604020202020204" pitchFamily="34" charset="0"/>
              <a:buChar char="•"/>
            </a:pPr>
            <a:r>
              <a:rPr lang="en-US" sz="1100" i="1">
                <a:solidFill>
                  <a:srgbClr val="567482"/>
                </a:solidFill>
                <a:latin typeface="Myriad Pro" panose="020B0403030403020204"/>
              </a:rPr>
              <a:t>Online Requests</a:t>
            </a:r>
          </a:p>
          <a:p>
            <a:pPr marL="171450" indent="-171450">
              <a:buFont typeface="Arial" panose="020B0604020202020204" pitchFamily="34" charset="0"/>
              <a:buChar char="•"/>
            </a:pPr>
            <a:r>
              <a:rPr lang="en-US" sz="1100" i="1">
                <a:solidFill>
                  <a:srgbClr val="567482"/>
                </a:solidFill>
                <a:latin typeface="Myriad Pro" panose="020B0403030403020204"/>
              </a:rPr>
              <a:t>File Shares</a:t>
            </a:r>
          </a:p>
          <a:p>
            <a:pPr marL="171450" indent="-171450">
              <a:buFont typeface="Arial" panose="020B0604020202020204" pitchFamily="34" charset="0"/>
              <a:buChar char="•"/>
            </a:pPr>
            <a:r>
              <a:rPr lang="en-US" sz="1100" i="1">
                <a:solidFill>
                  <a:srgbClr val="567482"/>
                </a:solidFill>
                <a:latin typeface="Myriad Pro" panose="020B0403030403020204"/>
              </a:rPr>
              <a:t>Virtual Machines</a:t>
            </a:r>
          </a:p>
        </p:txBody>
      </p:sp>
      <p:grpSp>
        <p:nvGrpSpPr>
          <p:cNvPr id="3" name="Group 2">
            <a:extLst>
              <a:ext uri="{FF2B5EF4-FFF2-40B4-BE49-F238E27FC236}">
                <a16:creationId xmlns:a16="http://schemas.microsoft.com/office/drawing/2014/main" id="{B1CBCDAB-D5AB-ABD1-C6CC-D425465C351F}"/>
              </a:ext>
            </a:extLst>
          </p:cNvPr>
          <p:cNvGrpSpPr/>
          <p:nvPr/>
        </p:nvGrpSpPr>
        <p:grpSpPr>
          <a:xfrm>
            <a:off x="3010277" y="2093168"/>
            <a:ext cx="1505992" cy="1197516"/>
            <a:chOff x="3010277" y="2017446"/>
            <a:chExt cx="1505992" cy="1197516"/>
          </a:xfrm>
        </p:grpSpPr>
        <p:pic>
          <p:nvPicPr>
            <p:cNvPr id="5" name="Picture 4" descr="Shape, icon&#10;&#10;Description automatically generated">
              <a:extLst>
                <a:ext uri="{FF2B5EF4-FFF2-40B4-BE49-F238E27FC236}">
                  <a16:creationId xmlns:a16="http://schemas.microsoft.com/office/drawing/2014/main" id="{17E5AB84-7774-4974-E7F7-FD659ED01DEB}"/>
                </a:ext>
              </a:extLst>
            </p:cNvPr>
            <p:cNvPicPr>
              <a:picLocks noChangeAspect="1"/>
            </p:cNvPicPr>
            <p:nvPr/>
          </p:nvPicPr>
          <p:blipFill>
            <a:blip r:embed="rId10"/>
            <a:stretch>
              <a:fillRect/>
            </a:stretch>
          </p:blipFill>
          <p:spPr>
            <a:xfrm>
              <a:off x="3241927" y="2725699"/>
              <a:ext cx="1042692" cy="489263"/>
            </a:xfrm>
            <a:prstGeom prst="rect">
              <a:avLst/>
            </a:prstGeom>
          </p:spPr>
        </p:pic>
        <p:sp>
          <p:nvSpPr>
            <p:cNvPr id="6" name="TextBox 5">
              <a:extLst>
                <a:ext uri="{FF2B5EF4-FFF2-40B4-BE49-F238E27FC236}">
                  <a16:creationId xmlns:a16="http://schemas.microsoft.com/office/drawing/2014/main" id="{3B25FB33-011F-2F99-B805-EC71C3D239EB}"/>
                </a:ext>
              </a:extLst>
            </p:cNvPr>
            <p:cNvSpPr txBox="1"/>
            <p:nvPr/>
          </p:nvSpPr>
          <p:spPr>
            <a:xfrm>
              <a:off x="3010277" y="2017446"/>
              <a:ext cx="1505992" cy="55496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USE</a:t>
              </a:r>
            </a:p>
            <a:p>
              <a:pPr marL="12700" marR="31115" algn="ctr">
                <a:lnSpc>
                  <a:spcPts val="1620"/>
                </a:lnSpc>
                <a:spcBef>
                  <a:spcPts val="385"/>
                </a:spcBef>
              </a:pPr>
              <a:r>
                <a:rPr lang="en-US" b="1">
                  <a:solidFill>
                    <a:schemeClr val="bg1"/>
                  </a:solidFill>
                  <a:latin typeface="Myriad Pro"/>
                  <a:cs typeface="Calibri"/>
                </a:rPr>
                <a:t>CASES</a:t>
              </a:r>
              <a:endParaRPr lang="en-US" sz="1800" b="1">
                <a:solidFill>
                  <a:schemeClr val="bg1"/>
                </a:solidFill>
                <a:latin typeface="Myriad Pro"/>
                <a:cs typeface="Calibri"/>
              </a:endParaRPr>
            </a:p>
          </p:txBody>
        </p:sp>
      </p:grpSp>
      <p:sp>
        <p:nvSpPr>
          <p:cNvPr id="8" name="Slide Number Placeholder 16">
            <a:extLst>
              <a:ext uri="{FF2B5EF4-FFF2-40B4-BE49-F238E27FC236}">
                <a16:creationId xmlns:a16="http://schemas.microsoft.com/office/drawing/2014/main" id="{F79B9B32-CD47-3F23-C3D4-88C7E4578EBC}"/>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11</a:t>
            </a:fld>
            <a:endParaRPr lang="en-US">
              <a:solidFill>
                <a:srgbClr val="567482"/>
              </a:solidFill>
            </a:endParaRPr>
          </a:p>
        </p:txBody>
      </p:sp>
    </p:spTree>
    <p:extLst>
      <p:ext uri="{BB962C8B-B14F-4D97-AF65-F5344CB8AC3E}">
        <p14:creationId xmlns:p14="http://schemas.microsoft.com/office/powerpoint/2010/main" val="4945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2033132E-F1F2-80DD-6B26-34C270A7A7F2}"/>
              </a:ext>
            </a:extLst>
          </p:cNvPr>
          <p:cNvSpPr/>
          <p:nvPr/>
        </p:nvSpPr>
        <p:spPr>
          <a:xfrm rot="5400000" flipH="1" flipV="1">
            <a:off x="5810647" y="484199"/>
            <a:ext cx="6534928"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1E8716C-1977-DBA2-481B-842F2C3F2405}"/>
              </a:ext>
            </a:extLst>
          </p:cNvPr>
          <p:cNvSpPr/>
          <p:nvPr/>
        </p:nvSpPr>
        <p:spPr>
          <a:xfrm>
            <a:off x="2986424" y="3296534"/>
            <a:ext cx="4333474" cy="33981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9E6E3785-CEEA-489A-B337-4BE1BA6E2327}"/>
              </a:ext>
            </a:extLst>
          </p:cNvPr>
          <p:cNvSpPr txBox="1"/>
          <p:nvPr/>
        </p:nvSpPr>
        <p:spPr>
          <a:xfrm>
            <a:off x="3027230" y="3344578"/>
            <a:ext cx="4243109"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TOOLS &amp; CAPABILITIES</a:t>
            </a:r>
          </a:p>
        </p:txBody>
      </p:sp>
      <p:sp>
        <p:nvSpPr>
          <p:cNvPr id="220" name="Rectangle 219">
            <a:extLst>
              <a:ext uri="{FF2B5EF4-FFF2-40B4-BE49-F238E27FC236}">
                <a16:creationId xmlns:a16="http://schemas.microsoft.com/office/drawing/2014/main" id="{3743D0D9-22B5-01EE-C845-211E95348A43}"/>
              </a:ext>
            </a:extLst>
          </p:cNvPr>
          <p:cNvSpPr/>
          <p:nvPr/>
        </p:nvSpPr>
        <p:spPr>
          <a:xfrm>
            <a:off x="3038045" y="3640811"/>
            <a:ext cx="1390747" cy="1892354"/>
          </a:xfrm>
          <a:prstGeom prst="rect">
            <a:avLst/>
          </a:prstGeom>
          <a:solidFill>
            <a:srgbClr val="13313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0EA6B2F-A7E9-23CE-775B-49200A16DF1E}"/>
              </a:ext>
            </a:extLst>
          </p:cNvPr>
          <p:cNvSpPr/>
          <p:nvPr/>
        </p:nvSpPr>
        <p:spPr>
          <a:xfrm>
            <a:off x="4462808" y="3640811"/>
            <a:ext cx="1390747" cy="1892354"/>
          </a:xfrm>
          <a:prstGeom prst="rect">
            <a:avLst/>
          </a:prstGeom>
          <a:solidFill>
            <a:srgbClr val="13313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80C64579-2208-D751-96BB-E6E42770F0D2}"/>
              </a:ext>
            </a:extLst>
          </p:cNvPr>
          <p:cNvSpPr/>
          <p:nvPr/>
        </p:nvSpPr>
        <p:spPr>
          <a:xfrm>
            <a:off x="5887570" y="3640811"/>
            <a:ext cx="1390747" cy="1892354"/>
          </a:xfrm>
          <a:prstGeom prst="rect">
            <a:avLst/>
          </a:prstGeom>
          <a:solidFill>
            <a:srgbClr val="13313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DC54B14-90BD-BB1A-15D2-9A2929E074AB}"/>
              </a:ext>
            </a:extLst>
          </p:cNvPr>
          <p:cNvSpPr/>
          <p:nvPr/>
        </p:nvSpPr>
        <p:spPr>
          <a:xfrm>
            <a:off x="2986424" y="1425347"/>
            <a:ext cx="8786363" cy="1789318"/>
          </a:xfrm>
          <a:prstGeom prst="rect">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2C58401F-00FA-C061-C523-0B804500A473}"/>
              </a:ext>
            </a:extLst>
          </p:cNvPr>
          <p:cNvCxnSpPr>
            <a:cxnSpLocks/>
          </p:cNvCxnSpPr>
          <p:nvPr/>
        </p:nvCxnSpPr>
        <p:spPr>
          <a:xfrm>
            <a:off x="6330813" y="-1825526"/>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E6362-8200-BAF3-51E6-950E3623EA27}"/>
              </a:ext>
            </a:extLst>
          </p:cNvPr>
          <p:cNvCxnSpPr>
            <a:cxnSpLocks/>
          </p:cNvCxnSpPr>
          <p:nvPr/>
        </p:nvCxnSpPr>
        <p:spPr>
          <a:xfrm>
            <a:off x="10584427" y="-1757591"/>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9C9A0-A333-D108-E183-88E2610C9F99}"/>
              </a:ext>
            </a:extLst>
          </p:cNvPr>
          <p:cNvCxnSpPr>
            <a:cxnSpLocks/>
          </p:cNvCxnSpPr>
          <p:nvPr/>
        </p:nvCxnSpPr>
        <p:spPr>
          <a:xfrm>
            <a:off x="7142930" y="-21304"/>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D4D47-F9B7-61EB-79E2-A12A3C70EFD4}"/>
              </a:ext>
            </a:extLst>
          </p:cNvPr>
          <p:cNvSpPr txBox="1"/>
          <p:nvPr/>
        </p:nvSpPr>
        <p:spPr>
          <a:xfrm>
            <a:off x="462465" y="428649"/>
            <a:ext cx="4643724" cy="461665"/>
          </a:xfrm>
          <a:prstGeom prst="rect">
            <a:avLst/>
          </a:prstGeom>
          <a:noFill/>
        </p:spPr>
        <p:txBody>
          <a:bodyPr wrap="square" rtlCol="0">
            <a:spAutoFit/>
          </a:bodyPr>
          <a:lstStyle/>
          <a:p>
            <a:r>
              <a:rPr lang="en-US" sz="2400" b="1">
                <a:solidFill>
                  <a:srgbClr val="567482"/>
                </a:solidFill>
                <a:latin typeface="Myriad Pro"/>
              </a:rPr>
              <a:t>VA PLATFORM ONE (VAPO)  |</a:t>
            </a:r>
          </a:p>
        </p:txBody>
      </p:sp>
      <p:sp>
        <p:nvSpPr>
          <p:cNvPr id="13" name="TextBox 12">
            <a:extLst>
              <a:ext uri="{FF2B5EF4-FFF2-40B4-BE49-F238E27FC236}">
                <a16:creationId xmlns:a16="http://schemas.microsoft.com/office/drawing/2014/main" id="{69166E63-5B0D-8DA2-3987-01422FFA64E7}"/>
              </a:ext>
            </a:extLst>
          </p:cNvPr>
          <p:cNvSpPr txBox="1"/>
          <p:nvPr/>
        </p:nvSpPr>
        <p:spPr>
          <a:xfrm>
            <a:off x="4837817" y="428649"/>
            <a:ext cx="5275855" cy="502702"/>
          </a:xfrm>
          <a:prstGeom prst="rect">
            <a:avLst/>
          </a:prstGeom>
          <a:noFill/>
        </p:spPr>
        <p:txBody>
          <a:bodyPr wrap="square">
            <a:spAutoFit/>
          </a:bodyPr>
          <a:lstStyle/>
          <a:p>
            <a:pPr marL="12700" marR="31115">
              <a:lnSpc>
                <a:spcPts val="1620"/>
              </a:lnSpc>
              <a:spcBef>
                <a:spcPts val="385"/>
              </a:spcBef>
            </a:pPr>
            <a:r>
              <a:rPr lang="en-US" sz="1600" b="1">
                <a:solidFill>
                  <a:srgbClr val="567482"/>
                </a:solidFill>
                <a:latin typeface="Myriad Pro"/>
                <a:cs typeface="Calibri"/>
              </a:rPr>
              <a:t>Allows for ready-to-use functionality for hybrid and multi-cloud application development</a:t>
            </a:r>
          </a:p>
        </p:txBody>
      </p:sp>
      <p:sp>
        <p:nvSpPr>
          <p:cNvPr id="19" name="Rectangle 18">
            <a:extLst>
              <a:ext uri="{FF2B5EF4-FFF2-40B4-BE49-F238E27FC236}">
                <a16:creationId xmlns:a16="http://schemas.microsoft.com/office/drawing/2014/main" id="{9DC60479-ED95-63C3-9F0F-0A087845ECCD}"/>
              </a:ext>
            </a:extLst>
          </p:cNvPr>
          <p:cNvSpPr/>
          <p:nvPr/>
        </p:nvSpPr>
        <p:spPr>
          <a:xfrm>
            <a:off x="500029" y="1425049"/>
            <a:ext cx="2376802" cy="5269665"/>
          </a:xfrm>
          <a:prstGeom prst="rect">
            <a:avLst/>
          </a:prstGeom>
          <a:solidFill>
            <a:srgbClr val="E28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09BC6B5-C0BC-8372-38DD-E7805DBDE44C}"/>
              </a:ext>
            </a:extLst>
          </p:cNvPr>
          <p:cNvSpPr txBox="1"/>
          <p:nvPr/>
        </p:nvSpPr>
        <p:spPr>
          <a:xfrm>
            <a:off x="476250" y="913095"/>
            <a:ext cx="10751383" cy="489173"/>
          </a:xfrm>
          <a:prstGeom prst="rect">
            <a:avLst/>
          </a:prstGeom>
          <a:noFill/>
        </p:spPr>
        <p:txBody>
          <a:bodyPr wrap="square">
            <a:spAutoFit/>
          </a:bodyPr>
          <a:lstStyle/>
          <a:p>
            <a:pPr marL="12700" marR="31115">
              <a:lnSpc>
                <a:spcPts val="1620"/>
              </a:lnSpc>
              <a:spcBef>
                <a:spcPts val="385"/>
              </a:spcBef>
            </a:pPr>
            <a:r>
              <a:rPr lang="en-US" sz="1300">
                <a:solidFill>
                  <a:srgbClr val="567482"/>
                </a:solidFill>
                <a:latin typeface="Myriad Pro" panose="020B0403030403020204"/>
                <a:cs typeface="Calibri"/>
              </a:rPr>
              <a:t>VAPO is a hosting platform with Containerization Technology allowing developers to spend more time solving business problems instead of wasting time on cross-cloud issues.   </a:t>
            </a:r>
          </a:p>
        </p:txBody>
      </p:sp>
      <p:sp>
        <p:nvSpPr>
          <p:cNvPr id="41" name="TextBox 40">
            <a:extLst>
              <a:ext uri="{FF2B5EF4-FFF2-40B4-BE49-F238E27FC236}">
                <a16:creationId xmlns:a16="http://schemas.microsoft.com/office/drawing/2014/main" id="{7DF4557E-B3C9-89C6-3CBF-840D7DF8E159}"/>
              </a:ext>
            </a:extLst>
          </p:cNvPr>
          <p:cNvSpPr txBox="1"/>
          <p:nvPr/>
        </p:nvSpPr>
        <p:spPr>
          <a:xfrm>
            <a:off x="500029" y="1612976"/>
            <a:ext cx="2372072" cy="29848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HIGHLIGHTS</a:t>
            </a:r>
          </a:p>
        </p:txBody>
      </p:sp>
      <p:sp>
        <p:nvSpPr>
          <p:cNvPr id="46" name="object 20">
            <a:extLst>
              <a:ext uri="{FF2B5EF4-FFF2-40B4-BE49-F238E27FC236}">
                <a16:creationId xmlns:a16="http://schemas.microsoft.com/office/drawing/2014/main" id="{DCEDEA00-9A73-B790-EDEC-40030373DD7E}"/>
              </a:ext>
            </a:extLst>
          </p:cNvPr>
          <p:cNvSpPr txBox="1"/>
          <p:nvPr/>
        </p:nvSpPr>
        <p:spPr>
          <a:xfrm>
            <a:off x="792701" y="2444139"/>
            <a:ext cx="1819712" cy="523220"/>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EASY </a:t>
            </a:r>
          </a:p>
          <a:p>
            <a:pPr algn="ctr"/>
            <a:r>
              <a:rPr lang="en-US" sz="1100" spc="-10">
                <a:solidFill>
                  <a:schemeClr val="bg1"/>
                </a:solidFill>
                <a:latin typeface="Myriad Pro"/>
                <a:cs typeface="Gill Sans MT"/>
              </a:rPr>
              <a:t>Less system resource overhead</a:t>
            </a:r>
            <a:endParaRPr sz="1100">
              <a:solidFill>
                <a:schemeClr val="bg1"/>
              </a:solidFill>
              <a:latin typeface="Myriad Pro"/>
              <a:cs typeface="Gill Sans MT"/>
            </a:endParaRPr>
          </a:p>
        </p:txBody>
      </p:sp>
      <p:sp>
        <p:nvSpPr>
          <p:cNvPr id="53" name="object 21">
            <a:extLst>
              <a:ext uri="{FF2B5EF4-FFF2-40B4-BE49-F238E27FC236}">
                <a16:creationId xmlns:a16="http://schemas.microsoft.com/office/drawing/2014/main" id="{D63A567D-EE22-820A-AD15-D14ADD5DFEE2}"/>
              </a:ext>
            </a:extLst>
          </p:cNvPr>
          <p:cNvSpPr txBox="1"/>
          <p:nvPr/>
        </p:nvSpPr>
        <p:spPr>
          <a:xfrm>
            <a:off x="799757" y="3746655"/>
            <a:ext cx="1805600" cy="523220"/>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CONSISTENT</a:t>
            </a:r>
          </a:p>
          <a:p>
            <a:r>
              <a:rPr lang="en-US" sz="1100" b="0"/>
              <a:t>Consistent application operations</a:t>
            </a:r>
            <a:endParaRPr sz="1100" b="0"/>
          </a:p>
        </p:txBody>
      </p:sp>
      <p:sp>
        <p:nvSpPr>
          <p:cNvPr id="100" name="TextBox 99">
            <a:extLst>
              <a:ext uri="{FF2B5EF4-FFF2-40B4-BE49-F238E27FC236}">
                <a16:creationId xmlns:a16="http://schemas.microsoft.com/office/drawing/2014/main" id="{0DF7B385-E507-46BA-492F-EE3643528F7C}"/>
              </a:ext>
            </a:extLst>
          </p:cNvPr>
          <p:cNvSpPr txBox="1"/>
          <p:nvPr/>
        </p:nvSpPr>
        <p:spPr>
          <a:xfrm>
            <a:off x="4361969" y="1440550"/>
            <a:ext cx="7457978" cy="646331"/>
          </a:xfrm>
          <a:prstGeom prst="rect">
            <a:avLst/>
          </a:prstGeom>
          <a:noFill/>
        </p:spPr>
        <p:txBody>
          <a:bodyPr wrap="square">
            <a:spAutoFit/>
          </a:bodyPr>
          <a:lstStyle/>
          <a:p>
            <a:r>
              <a:rPr lang="en-US" sz="1200" b="1" err="1">
                <a:solidFill>
                  <a:schemeClr val="bg1"/>
                </a:solidFill>
                <a:latin typeface="Myriad Pro" panose="020B0403030403020204"/>
              </a:rPr>
              <a:t>eScreening</a:t>
            </a:r>
            <a:endParaRPr lang="en-US" sz="1200">
              <a:solidFill>
                <a:schemeClr val="bg1"/>
              </a:solidFill>
              <a:latin typeface="Myriad Pro" panose="020B0403030403020204"/>
            </a:endParaRPr>
          </a:p>
          <a:p>
            <a:r>
              <a:rPr lang="en-US" sz="1200" i="1">
                <a:solidFill>
                  <a:schemeClr val="bg1"/>
                </a:solidFill>
                <a:latin typeface="Myriad Pro" panose="020B0403030403020204"/>
              </a:rPr>
              <a:t>Web application accelerating the process of documenting healthcare assessments forms before medical appointments</a:t>
            </a:r>
          </a:p>
        </p:txBody>
      </p:sp>
      <p:sp>
        <p:nvSpPr>
          <p:cNvPr id="103" name="TextBox 102">
            <a:extLst>
              <a:ext uri="{FF2B5EF4-FFF2-40B4-BE49-F238E27FC236}">
                <a16:creationId xmlns:a16="http://schemas.microsoft.com/office/drawing/2014/main" id="{7AE0BA2D-0114-FB3D-BCF3-C1B9CC302A7A}"/>
              </a:ext>
            </a:extLst>
          </p:cNvPr>
          <p:cNvSpPr txBox="1"/>
          <p:nvPr/>
        </p:nvSpPr>
        <p:spPr>
          <a:xfrm>
            <a:off x="4361969" y="2079606"/>
            <a:ext cx="7477031" cy="461665"/>
          </a:xfrm>
          <a:prstGeom prst="rect">
            <a:avLst/>
          </a:prstGeom>
          <a:noFill/>
        </p:spPr>
        <p:txBody>
          <a:bodyPr wrap="square">
            <a:spAutoFit/>
          </a:bodyPr>
          <a:lstStyle/>
          <a:p>
            <a:r>
              <a:rPr lang="en-US" sz="1200" b="1">
                <a:solidFill>
                  <a:schemeClr val="bg1"/>
                </a:solidFill>
                <a:latin typeface="Myriad Pro" panose="020B0403030403020204"/>
              </a:rPr>
              <a:t>Item Master Source Syndicate Source</a:t>
            </a:r>
          </a:p>
          <a:p>
            <a:r>
              <a:rPr lang="en-US" sz="1200" i="1">
                <a:solidFill>
                  <a:schemeClr val="bg1"/>
                </a:solidFill>
                <a:latin typeface="Myriad Pro" panose="020B0403030403020204"/>
              </a:rPr>
              <a:t>Provides a single, enterprise view for all medical logistics functions</a:t>
            </a:r>
          </a:p>
        </p:txBody>
      </p:sp>
      <p:sp>
        <p:nvSpPr>
          <p:cNvPr id="105" name="TextBox 104">
            <a:extLst>
              <a:ext uri="{FF2B5EF4-FFF2-40B4-BE49-F238E27FC236}">
                <a16:creationId xmlns:a16="http://schemas.microsoft.com/office/drawing/2014/main" id="{28DB1AC7-411E-000C-0F5B-30E1BDBCDB44}"/>
              </a:ext>
            </a:extLst>
          </p:cNvPr>
          <p:cNvSpPr txBox="1"/>
          <p:nvPr/>
        </p:nvSpPr>
        <p:spPr>
          <a:xfrm>
            <a:off x="4361969" y="2533997"/>
            <a:ext cx="7358002" cy="646331"/>
          </a:xfrm>
          <a:prstGeom prst="rect">
            <a:avLst/>
          </a:prstGeom>
          <a:noFill/>
        </p:spPr>
        <p:txBody>
          <a:bodyPr wrap="square">
            <a:spAutoFit/>
          </a:bodyPr>
          <a:lstStyle/>
          <a:p>
            <a:r>
              <a:rPr lang="en-US" sz="1200" b="1">
                <a:solidFill>
                  <a:schemeClr val="bg1"/>
                </a:solidFill>
                <a:latin typeface="Myriad Pro" panose="020B0403030403020204"/>
              </a:rPr>
              <a:t>Veteran ID Card</a:t>
            </a:r>
          </a:p>
          <a:p>
            <a:r>
              <a:rPr lang="en-US" sz="1200" i="1">
                <a:solidFill>
                  <a:schemeClr val="bg1"/>
                </a:solidFill>
                <a:latin typeface="Myriad Pro" panose="020B0403030403020204"/>
              </a:rPr>
              <a:t>Veterans request a general-purpose identification card that validates military status and replaces the need to carry discharge papers</a:t>
            </a:r>
          </a:p>
        </p:txBody>
      </p:sp>
      <p:sp>
        <p:nvSpPr>
          <p:cNvPr id="1029" name="Rectangle 1028">
            <a:extLst>
              <a:ext uri="{FF2B5EF4-FFF2-40B4-BE49-F238E27FC236}">
                <a16:creationId xmlns:a16="http://schemas.microsoft.com/office/drawing/2014/main" id="{8A1723A4-0A1B-8994-657D-02D2D088EDCF}"/>
              </a:ext>
            </a:extLst>
          </p:cNvPr>
          <p:cNvSpPr/>
          <p:nvPr/>
        </p:nvSpPr>
        <p:spPr>
          <a:xfrm>
            <a:off x="7429491" y="3292010"/>
            <a:ext cx="4348670" cy="255245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TextBox 1029">
            <a:extLst>
              <a:ext uri="{FF2B5EF4-FFF2-40B4-BE49-F238E27FC236}">
                <a16:creationId xmlns:a16="http://schemas.microsoft.com/office/drawing/2014/main" id="{9970101E-CB45-B874-A2D5-CF26A4DBB11D}"/>
              </a:ext>
            </a:extLst>
          </p:cNvPr>
          <p:cNvSpPr txBox="1"/>
          <p:nvPr/>
        </p:nvSpPr>
        <p:spPr>
          <a:xfrm>
            <a:off x="7487359" y="3363009"/>
            <a:ext cx="4348670" cy="298480"/>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ONBOARDING | ~30 BUSINESS DAYS</a:t>
            </a:r>
          </a:p>
        </p:txBody>
      </p:sp>
      <p:sp>
        <p:nvSpPr>
          <p:cNvPr id="1031" name="Rectangle 1030">
            <a:extLst>
              <a:ext uri="{FF2B5EF4-FFF2-40B4-BE49-F238E27FC236}">
                <a16:creationId xmlns:a16="http://schemas.microsoft.com/office/drawing/2014/main" id="{CEB01502-9EB0-112F-4858-43D091ABE997}"/>
              </a:ext>
            </a:extLst>
          </p:cNvPr>
          <p:cNvSpPr/>
          <p:nvPr/>
        </p:nvSpPr>
        <p:spPr>
          <a:xfrm>
            <a:off x="7429491" y="5961866"/>
            <a:ext cx="3117722" cy="73284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Pentagon 1033">
            <a:extLst>
              <a:ext uri="{FF2B5EF4-FFF2-40B4-BE49-F238E27FC236}">
                <a16:creationId xmlns:a16="http://schemas.microsoft.com/office/drawing/2014/main" id="{2557420D-51AE-5642-39C6-2D7503F7C2A3}"/>
              </a:ext>
            </a:extLst>
          </p:cNvPr>
          <p:cNvSpPr/>
          <p:nvPr/>
        </p:nvSpPr>
        <p:spPr>
          <a:xfrm>
            <a:off x="10664469" y="5961865"/>
            <a:ext cx="1113692" cy="732849"/>
          </a:xfrm>
          <a:prstGeom prst="homePlat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TextBox 1034">
            <a:extLst>
              <a:ext uri="{FF2B5EF4-FFF2-40B4-BE49-F238E27FC236}">
                <a16:creationId xmlns:a16="http://schemas.microsoft.com/office/drawing/2014/main" id="{0869C713-6EED-466B-FEE1-5CC5FC385629}"/>
              </a:ext>
            </a:extLst>
          </p:cNvPr>
          <p:cNvSpPr txBox="1"/>
          <p:nvPr/>
        </p:nvSpPr>
        <p:spPr>
          <a:xfrm>
            <a:off x="7501832" y="5992316"/>
            <a:ext cx="3066594"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VAPO OFFERS</a:t>
            </a:r>
          </a:p>
        </p:txBody>
      </p:sp>
      <p:sp>
        <p:nvSpPr>
          <p:cNvPr id="1032" name="TextBox 1031">
            <a:extLst>
              <a:ext uri="{FF2B5EF4-FFF2-40B4-BE49-F238E27FC236}">
                <a16:creationId xmlns:a16="http://schemas.microsoft.com/office/drawing/2014/main" id="{C69DD2E4-9D71-D8E2-3048-682674ACF833}"/>
              </a:ext>
            </a:extLst>
          </p:cNvPr>
          <p:cNvSpPr txBox="1"/>
          <p:nvPr/>
        </p:nvSpPr>
        <p:spPr>
          <a:xfrm>
            <a:off x="10461571" y="5986748"/>
            <a:ext cx="1326120" cy="677814"/>
          </a:xfrm>
          <a:prstGeom prst="rect">
            <a:avLst/>
          </a:prstGeom>
          <a:noFill/>
        </p:spPr>
        <p:txBody>
          <a:bodyPr wrap="square">
            <a:spAutoFit/>
          </a:bodyPr>
          <a:lstStyle/>
          <a:p>
            <a:pPr marL="12700" marR="31115" algn="ctr">
              <a:lnSpc>
                <a:spcPct val="110000"/>
              </a:lnSpc>
            </a:pPr>
            <a:r>
              <a:rPr lang="en-US" sz="1800" b="1" u="sng">
                <a:solidFill>
                  <a:srgbClr val="13313E"/>
                </a:solidFill>
                <a:latin typeface="Myriad Pro"/>
                <a:cs typeface="Calibri"/>
                <a:hlinkClick r:id="rId3">
                  <a:extLst>
                    <a:ext uri="{A12FA001-AC4F-418D-AE19-62706E023703}">
                      <ahyp:hlinkClr xmlns:ahyp="http://schemas.microsoft.com/office/drawing/2018/hyperlinkcolor" val="tx"/>
                    </a:ext>
                  </a:extLst>
                </a:hlinkClick>
              </a:rPr>
              <a:t>LEARN MORE</a:t>
            </a:r>
            <a:endParaRPr lang="en-US" sz="1800" b="1" u="sng">
              <a:solidFill>
                <a:srgbClr val="13313E"/>
              </a:solidFill>
              <a:latin typeface="Myriad Pro"/>
              <a:cs typeface="Calibri"/>
            </a:endParaRPr>
          </a:p>
        </p:txBody>
      </p:sp>
      <p:sp>
        <p:nvSpPr>
          <p:cNvPr id="1036" name="Rectangle: Rounded Corners 23">
            <a:extLst>
              <a:ext uri="{FF2B5EF4-FFF2-40B4-BE49-F238E27FC236}">
                <a16:creationId xmlns:a16="http://schemas.microsoft.com/office/drawing/2014/main" id="{809559B4-0565-5681-1D68-98693257CFBB}"/>
              </a:ext>
            </a:extLst>
          </p:cNvPr>
          <p:cNvSpPr/>
          <p:nvPr/>
        </p:nvSpPr>
        <p:spPr>
          <a:xfrm>
            <a:off x="7465786" y="6284271"/>
            <a:ext cx="3106702" cy="343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r>
              <a:rPr lang="en-US" sz="1100" b="1">
                <a:solidFill>
                  <a:srgbClr val="567482"/>
                </a:solidFill>
                <a:latin typeface="+mj-lt"/>
              </a:rPr>
              <a:t>A Repeatable Process with Containerization</a:t>
            </a:r>
          </a:p>
          <a:p>
            <a:r>
              <a:rPr lang="en-US" sz="1100" b="1" i="1">
                <a:solidFill>
                  <a:srgbClr val="567482"/>
                </a:solidFill>
              </a:rPr>
              <a:t>4S</a:t>
            </a:r>
            <a:r>
              <a:rPr lang="en-US" sz="1100" i="1">
                <a:solidFill>
                  <a:srgbClr val="567482"/>
                </a:solidFill>
              </a:rPr>
              <a:t>: </a:t>
            </a:r>
            <a:r>
              <a:rPr lang="en-US" sz="1100" i="1" u="sng">
                <a:solidFill>
                  <a:srgbClr val="567482"/>
                </a:solidFill>
              </a:rPr>
              <a:t>S</a:t>
            </a:r>
            <a:r>
              <a:rPr lang="en-US" sz="1100" i="1">
                <a:solidFill>
                  <a:srgbClr val="567482"/>
                </a:solidFill>
              </a:rPr>
              <a:t>PEED	</a:t>
            </a:r>
            <a:r>
              <a:rPr lang="en-US" sz="1100" i="1" u="sng">
                <a:solidFill>
                  <a:srgbClr val="567482"/>
                </a:solidFill>
              </a:rPr>
              <a:t>S</a:t>
            </a:r>
            <a:r>
              <a:rPr lang="en-US" sz="1100" i="1">
                <a:solidFill>
                  <a:srgbClr val="567482"/>
                </a:solidFill>
              </a:rPr>
              <a:t>TABILITY	</a:t>
            </a:r>
            <a:r>
              <a:rPr lang="en-US" sz="1100" i="1" u="sng">
                <a:solidFill>
                  <a:srgbClr val="567482"/>
                </a:solidFill>
              </a:rPr>
              <a:t>S</a:t>
            </a:r>
            <a:r>
              <a:rPr lang="en-US" sz="1100" i="1">
                <a:solidFill>
                  <a:srgbClr val="567482"/>
                </a:solidFill>
              </a:rPr>
              <a:t>CALE	  </a:t>
            </a:r>
            <a:r>
              <a:rPr lang="en-US" sz="1100" i="1" u="sng">
                <a:solidFill>
                  <a:srgbClr val="567482"/>
                </a:solidFill>
              </a:rPr>
              <a:t>S</a:t>
            </a:r>
            <a:r>
              <a:rPr lang="en-US" sz="1100" i="1">
                <a:solidFill>
                  <a:srgbClr val="567482"/>
                </a:solidFill>
              </a:rPr>
              <a:t>ECURITY</a:t>
            </a:r>
          </a:p>
        </p:txBody>
      </p:sp>
      <p:cxnSp>
        <p:nvCxnSpPr>
          <p:cNvPr id="1039" name="Straight Arrow Connector 1038">
            <a:extLst>
              <a:ext uri="{FF2B5EF4-FFF2-40B4-BE49-F238E27FC236}">
                <a16:creationId xmlns:a16="http://schemas.microsoft.com/office/drawing/2014/main" id="{148250A7-163B-5433-431A-E9A67B053A4A}"/>
              </a:ext>
            </a:extLst>
          </p:cNvPr>
          <p:cNvCxnSpPr>
            <a:cxnSpLocks/>
          </p:cNvCxnSpPr>
          <p:nvPr/>
        </p:nvCxnSpPr>
        <p:spPr>
          <a:xfrm>
            <a:off x="7674964" y="3706899"/>
            <a:ext cx="0" cy="2113217"/>
          </a:xfrm>
          <a:prstGeom prst="straightConnector1">
            <a:avLst/>
          </a:prstGeom>
          <a:ln w="22225">
            <a:solidFill>
              <a:srgbClr val="13313E"/>
            </a:solidFill>
            <a:tailEnd type="triangle"/>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F23B47D9-4CDB-4F51-1A4B-FDF5F6B3C156}"/>
              </a:ext>
            </a:extLst>
          </p:cNvPr>
          <p:cNvSpPr txBox="1"/>
          <p:nvPr/>
        </p:nvSpPr>
        <p:spPr>
          <a:xfrm>
            <a:off x="7895709" y="3617034"/>
            <a:ext cx="3280349" cy="253916"/>
          </a:xfrm>
          <a:prstGeom prst="rect">
            <a:avLst/>
          </a:prstGeom>
          <a:noFill/>
        </p:spPr>
        <p:txBody>
          <a:bodyPr wrap="square" rtlCol="0">
            <a:spAutoFit/>
          </a:bodyPr>
          <a:lstStyle/>
          <a:p>
            <a:r>
              <a:rPr lang="en-US" sz="600" spc="58">
                <a:solidFill>
                  <a:srgbClr val="567482"/>
                </a:solidFill>
                <a:latin typeface="Myriad Pro"/>
              </a:rPr>
              <a:t>STEP 1 : </a:t>
            </a:r>
            <a:r>
              <a:rPr lang="en-US" sz="800" spc="58">
                <a:solidFill>
                  <a:srgbClr val="567482"/>
                </a:solidFill>
                <a:latin typeface="Myriad Pro"/>
              </a:rPr>
              <a:t>SUBMIT </a:t>
            </a:r>
            <a:r>
              <a:rPr lang="en-US" sz="1050" b="1" spc="58">
                <a:solidFill>
                  <a:srgbClr val="567482"/>
                </a:solidFill>
                <a:latin typeface="Myriad Pro"/>
              </a:rPr>
              <a:t>INTEREST FORM</a:t>
            </a:r>
          </a:p>
        </p:txBody>
      </p:sp>
      <p:sp>
        <p:nvSpPr>
          <p:cNvPr id="199" name="TextBox 198">
            <a:extLst>
              <a:ext uri="{FF2B5EF4-FFF2-40B4-BE49-F238E27FC236}">
                <a16:creationId xmlns:a16="http://schemas.microsoft.com/office/drawing/2014/main" id="{0DC39E01-8CD5-382C-3606-188708DD0C7D}"/>
              </a:ext>
            </a:extLst>
          </p:cNvPr>
          <p:cNvSpPr txBox="1"/>
          <p:nvPr/>
        </p:nvSpPr>
        <p:spPr>
          <a:xfrm>
            <a:off x="7895709" y="3892353"/>
            <a:ext cx="3021136" cy="253916"/>
          </a:xfrm>
          <a:prstGeom prst="rect">
            <a:avLst/>
          </a:prstGeom>
          <a:noFill/>
        </p:spPr>
        <p:txBody>
          <a:bodyPr wrap="square" rtlCol="0">
            <a:spAutoFit/>
          </a:bodyPr>
          <a:lstStyle/>
          <a:p>
            <a:r>
              <a:rPr lang="en-US" sz="600" spc="58">
                <a:solidFill>
                  <a:srgbClr val="567482"/>
                </a:solidFill>
                <a:latin typeface="Myriad Pro"/>
              </a:rPr>
              <a:t>STEP 2: </a:t>
            </a:r>
            <a:r>
              <a:rPr lang="en-US" sz="800" spc="58">
                <a:solidFill>
                  <a:srgbClr val="567482"/>
                </a:solidFill>
                <a:latin typeface="Myriad Pro"/>
              </a:rPr>
              <a:t>DETERMINE </a:t>
            </a:r>
            <a:r>
              <a:rPr lang="en-US" sz="1050" b="1" spc="58">
                <a:solidFill>
                  <a:srgbClr val="567482"/>
                </a:solidFill>
                <a:latin typeface="Myriad Pro"/>
              </a:rPr>
              <a:t>APPLICATION SUITABILITY</a:t>
            </a:r>
          </a:p>
        </p:txBody>
      </p:sp>
      <p:sp>
        <p:nvSpPr>
          <p:cNvPr id="200" name="TextBox 199">
            <a:extLst>
              <a:ext uri="{FF2B5EF4-FFF2-40B4-BE49-F238E27FC236}">
                <a16:creationId xmlns:a16="http://schemas.microsoft.com/office/drawing/2014/main" id="{FC64A317-6070-3FE9-814F-E4314203706E}"/>
              </a:ext>
            </a:extLst>
          </p:cNvPr>
          <p:cNvSpPr txBox="1"/>
          <p:nvPr/>
        </p:nvSpPr>
        <p:spPr>
          <a:xfrm>
            <a:off x="7895709" y="4167672"/>
            <a:ext cx="3960576" cy="253916"/>
          </a:xfrm>
          <a:prstGeom prst="rect">
            <a:avLst/>
          </a:prstGeom>
          <a:noFill/>
        </p:spPr>
        <p:txBody>
          <a:bodyPr wrap="square" rtlCol="0">
            <a:spAutoFit/>
          </a:bodyPr>
          <a:lstStyle/>
          <a:p>
            <a:r>
              <a:rPr lang="en-US" sz="600" spc="58">
                <a:solidFill>
                  <a:srgbClr val="567482"/>
                </a:solidFill>
                <a:latin typeface="Myriad Pro"/>
              </a:rPr>
              <a:t>STEP 3: </a:t>
            </a:r>
            <a:r>
              <a:rPr lang="en-US" sz="800" spc="58">
                <a:solidFill>
                  <a:srgbClr val="567482"/>
                </a:solidFill>
                <a:latin typeface="Myriad Pro"/>
              </a:rPr>
              <a:t>DEFINE </a:t>
            </a:r>
            <a:r>
              <a:rPr lang="en-US" sz="1050" b="1" spc="58">
                <a:solidFill>
                  <a:srgbClr val="567482"/>
                </a:solidFill>
                <a:latin typeface="Myriad Pro"/>
              </a:rPr>
              <a:t>FUNCTIONAL &amp; TECHNICAL REQS.</a:t>
            </a:r>
          </a:p>
        </p:txBody>
      </p:sp>
      <p:sp>
        <p:nvSpPr>
          <p:cNvPr id="201" name="TextBox 200">
            <a:extLst>
              <a:ext uri="{FF2B5EF4-FFF2-40B4-BE49-F238E27FC236}">
                <a16:creationId xmlns:a16="http://schemas.microsoft.com/office/drawing/2014/main" id="{E81F384A-9678-3C2F-848F-2C0501F0D80E}"/>
              </a:ext>
            </a:extLst>
          </p:cNvPr>
          <p:cNvSpPr txBox="1"/>
          <p:nvPr/>
        </p:nvSpPr>
        <p:spPr>
          <a:xfrm>
            <a:off x="7895709" y="4442991"/>
            <a:ext cx="3280349" cy="253916"/>
          </a:xfrm>
          <a:prstGeom prst="rect">
            <a:avLst/>
          </a:prstGeom>
          <a:noFill/>
        </p:spPr>
        <p:txBody>
          <a:bodyPr wrap="square" rtlCol="0">
            <a:spAutoFit/>
          </a:bodyPr>
          <a:lstStyle/>
          <a:p>
            <a:r>
              <a:rPr lang="en-US" sz="600" spc="58">
                <a:solidFill>
                  <a:srgbClr val="567482"/>
                </a:solidFill>
                <a:latin typeface="Myriad Pro"/>
              </a:rPr>
              <a:t>STEP 4: </a:t>
            </a:r>
            <a:r>
              <a:rPr lang="en-US" sz="800" spc="58">
                <a:solidFill>
                  <a:srgbClr val="567482"/>
                </a:solidFill>
                <a:latin typeface="Myriad Pro"/>
              </a:rPr>
              <a:t>ASSESS TECHNICAL </a:t>
            </a:r>
            <a:r>
              <a:rPr lang="en-US" sz="1050" b="1" spc="58">
                <a:solidFill>
                  <a:srgbClr val="567482"/>
                </a:solidFill>
                <a:latin typeface="Myriad Pro"/>
              </a:rPr>
              <a:t>CONTAINERIZATION</a:t>
            </a:r>
          </a:p>
        </p:txBody>
      </p:sp>
      <p:sp>
        <p:nvSpPr>
          <p:cNvPr id="202" name="TextBox 201">
            <a:extLst>
              <a:ext uri="{FF2B5EF4-FFF2-40B4-BE49-F238E27FC236}">
                <a16:creationId xmlns:a16="http://schemas.microsoft.com/office/drawing/2014/main" id="{3BA34D2A-C761-F029-DEFA-0836CCA009F7}"/>
              </a:ext>
            </a:extLst>
          </p:cNvPr>
          <p:cNvSpPr txBox="1"/>
          <p:nvPr/>
        </p:nvSpPr>
        <p:spPr>
          <a:xfrm>
            <a:off x="7895709" y="4718310"/>
            <a:ext cx="3646067" cy="253916"/>
          </a:xfrm>
          <a:prstGeom prst="rect">
            <a:avLst/>
          </a:prstGeom>
          <a:noFill/>
        </p:spPr>
        <p:txBody>
          <a:bodyPr wrap="square" rtlCol="0">
            <a:spAutoFit/>
          </a:bodyPr>
          <a:lstStyle/>
          <a:p>
            <a:r>
              <a:rPr lang="en-US" sz="600" spc="58">
                <a:solidFill>
                  <a:srgbClr val="567482"/>
                </a:solidFill>
                <a:latin typeface="Myriad Pro"/>
              </a:rPr>
              <a:t>STEP 5: </a:t>
            </a:r>
            <a:r>
              <a:rPr lang="en-US" sz="800" spc="58">
                <a:solidFill>
                  <a:srgbClr val="567482"/>
                </a:solidFill>
                <a:latin typeface="Myriad Pro"/>
              </a:rPr>
              <a:t>DETERMINE </a:t>
            </a:r>
            <a:r>
              <a:rPr lang="en-US" sz="1050" b="1" spc="58">
                <a:solidFill>
                  <a:srgbClr val="567482"/>
                </a:solidFill>
                <a:latin typeface="Myriad Pro"/>
              </a:rPr>
              <a:t>VAPO SERVICES NEEDED</a:t>
            </a:r>
          </a:p>
        </p:txBody>
      </p:sp>
      <p:cxnSp>
        <p:nvCxnSpPr>
          <p:cNvPr id="204" name="Straight Arrow Connector 203">
            <a:extLst>
              <a:ext uri="{FF2B5EF4-FFF2-40B4-BE49-F238E27FC236}">
                <a16:creationId xmlns:a16="http://schemas.microsoft.com/office/drawing/2014/main" id="{2F4D0E34-6689-6505-77C7-8DDE1C04694D}"/>
              </a:ext>
            </a:extLst>
          </p:cNvPr>
          <p:cNvCxnSpPr>
            <a:cxnSpLocks/>
          </p:cNvCxnSpPr>
          <p:nvPr/>
        </p:nvCxnSpPr>
        <p:spPr>
          <a:xfrm>
            <a:off x="7674964" y="3741668"/>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A92DB1B6-4253-786D-5C3E-9642795B732A}"/>
              </a:ext>
            </a:extLst>
          </p:cNvPr>
          <p:cNvSpPr txBox="1"/>
          <p:nvPr/>
        </p:nvSpPr>
        <p:spPr>
          <a:xfrm>
            <a:off x="3062224" y="5821141"/>
            <a:ext cx="4241675" cy="1354217"/>
          </a:xfrm>
          <a:prstGeom prst="rect">
            <a:avLst/>
          </a:prstGeom>
          <a:noFill/>
        </p:spPr>
        <p:txBody>
          <a:bodyPr wrap="square" lIns="0" tIns="0" rIns="0" bIns="0" numCol="2" rtlCol="0">
            <a:spAutoFit/>
          </a:bodyPr>
          <a:lstStyle/>
          <a:p>
            <a:pPr marL="182880" indent="-137797">
              <a:buFont typeface="Symbol"/>
              <a:buChar char=""/>
              <a:tabLst>
                <a:tab pos="150497" algn="l"/>
              </a:tabLst>
            </a:pPr>
            <a:r>
              <a:rPr lang="en-US" sz="1100" i="1" spc="-10">
                <a:solidFill>
                  <a:srgbClr val="567482"/>
                </a:solidFill>
                <a:latin typeface="Calibri"/>
                <a:cs typeface="Calibri"/>
              </a:rPr>
              <a:t>Consistent Visibility</a:t>
            </a:r>
          </a:p>
          <a:p>
            <a:pPr marL="182880" indent="-137797">
              <a:buFont typeface="Symbol"/>
              <a:buChar char=""/>
              <a:tabLst>
                <a:tab pos="150497" algn="l"/>
              </a:tabLst>
            </a:pPr>
            <a:r>
              <a:rPr lang="en-US" sz="1100" i="1" spc="-10">
                <a:solidFill>
                  <a:srgbClr val="567482"/>
                </a:solidFill>
                <a:latin typeface="Calibri"/>
                <a:cs typeface="Calibri"/>
              </a:rPr>
              <a:t>Governance</a:t>
            </a:r>
          </a:p>
          <a:p>
            <a:pPr marL="182880" indent="-137797">
              <a:buFont typeface="Symbol"/>
              <a:buChar char=""/>
              <a:tabLst>
                <a:tab pos="150497" algn="l"/>
              </a:tabLst>
            </a:pPr>
            <a:r>
              <a:rPr lang="en-US" sz="1100" i="1" spc="-10">
                <a:solidFill>
                  <a:srgbClr val="567482"/>
                </a:solidFill>
                <a:latin typeface="Calibri"/>
                <a:cs typeface="Calibri"/>
              </a:rPr>
              <a:t>Automation from On-prem </a:t>
            </a:r>
            <a:br>
              <a:rPr lang="en-US" sz="1100" i="1" spc="-10">
                <a:solidFill>
                  <a:srgbClr val="567482"/>
                </a:solidFill>
                <a:latin typeface="Calibri"/>
                <a:cs typeface="Calibri"/>
              </a:rPr>
            </a:br>
            <a:r>
              <a:rPr lang="en-US" sz="1100" i="1" spc="-10">
                <a:solidFill>
                  <a:srgbClr val="567482"/>
                </a:solidFill>
                <a:latin typeface="Calibri"/>
                <a:cs typeface="Calibri"/>
              </a:rPr>
              <a:t>to the Edge</a:t>
            </a:r>
          </a:p>
          <a:p>
            <a:pPr marL="182880" indent="-137797">
              <a:buFont typeface="Symbol"/>
              <a:buChar char=""/>
              <a:tabLst>
                <a:tab pos="150497" algn="l"/>
              </a:tabLst>
            </a:pPr>
            <a:r>
              <a:rPr lang="en-US" sz="1100" i="1" spc="-10">
                <a:solidFill>
                  <a:srgbClr val="567482"/>
                </a:solidFill>
                <a:latin typeface="Calibri"/>
                <a:cs typeface="Calibri"/>
              </a:rPr>
              <a:t>Multi-cluster Management</a:t>
            </a:r>
          </a:p>
          <a:p>
            <a:pPr marL="182880" indent="-137797">
              <a:buFont typeface="Symbol"/>
              <a:buChar char=""/>
              <a:tabLst>
                <a:tab pos="150497" algn="l"/>
              </a:tabLst>
            </a:pPr>
            <a:endParaRPr lang="en-US" sz="1100" i="1" spc="-10">
              <a:solidFill>
                <a:srgbClr val="567482"/>
              </a:solidFill>
              <a:latin typeface="Calibri"/>
              <a:cs typeface="Calibri"/>
            </a:endParaRPr>
          </a:p>
          <a:p>
            <a:pPr marL="182880" indent="-137797">
              <a:buFont typeface="Symbol"/>
              <a:buChar char=""/>
              <a:tabLst>
                <a:tab pos="150497" algn="l"/>
              </a:tabLst>
            </a:pPr>
            <a:endParaRPr lang="en-US" sz="1100" i="1" spc="-10">
              <a:solidFill>
                <a:srgbClr val="567482"/>
              </a:solidFill>
              <a:latin typeface="Calibri"/>
              <a:cs typeface="Calibri"/>
            </a:endParaRPr>
          </a:p>
          <a:p>
            <a:pPr marL="45083">
              <a:tabLst>
                <a:tab pos="150497" algn="l"/>
              </a:tabLst>
            </a:pPr>
            <a:endParaRPr lang="en-US" sz="1100" i="1" spc="-10">
              <a:solidFill>
                <a:srgbClr val="567482"/>
              </a:solidFill>
              <a:latin typeface="Calibri"/>
              <a:cs typeface="Calibri"/>
            </a:endParaRPr>
          </a:p>
          <a:p>
            <a:pPr marL="182880" indent="-137797">
              <a:buFont typeface="Symbol"/>
              <a:buChar char=""/>
              <a:tabLst>
                <a:tab pos="150497" algn="l"/>
              </a:tabLst>
            </a:pPr>
            <a:r>
              <a:rPr lang="en-US" sz="1100" i="1" spc="-10">
                <a:solidFill>
                  <a:srgbClr val="567482"/>
                </a:solidFill>
                <a:latin typeface="Calibri"/>
                <a:cs typeface="Calibri"/>
              </a:rPr>
              <a:t>Event Management</a:t>
            </a:r>
          </a:p>
          <a:p>
            <a:pPr marL="182880" indent="-137797">
              <a:buFont typeface="Symbol"/>
              <a:buChar char=""/>
              <a:tabLst>
                <a:tab pos="150497" algn="l"/>
              </a:tabLst>
            </a:pPr>
            <a:r>
              <a:rPr lang="en-US" sz="1100" i="1" spc="-10">
                <a:solidFill>
                  <a:srgbClr val="567482"/>
                </a:solidFill>
                <a:latin typeface="Calibri"/>
                <a:cs typeface="Calibri"/>
              </a:rPr>
              <a:t>Application Management</a:t>
            </a:r>
          </a:p>
          <a:p>
            <a:pPr marL="182880" indent="-137797">
              <a:buFont typeface="Symbol"/>
              <a:buChar char=""/>
              <a:tabLst>
                <a:tab pos="150497" algn="l"/>
              </a:tabLst>
            </a:pPr>
            <a:r>
              <a:rPr lang="en-US" sz="1100" i="1" spc="-10">
                <a:solidFill>
                  <a:srgbClr val="567482"/>
                </a:solidFill>
                <a:latin typeface="Calibri"/>
                <a:cs typeface="Calibri"/>
              </a:rPr>
              <a:t>Infrastructure Management</a:t>
            </a:r>
          </a:p>
          <a:p>
            <a:pPr marL="182880" indent="-137797">
              <a:buFont typeface="Symbol"/>
              <a:buChar char=""/>
              <a:tabLst>
                <a:tab pos="150497" algn="l"/>
              </a:tabLst>
            </a:pPr>
            <a:r>
              <a:rPr lang="en-US" sz="1100" i="1" spc="-10">
                <a:solidFill>
                  <a:srgbClr val="567482"/>
                </a:solidFill>
                <a:latin typeface="Calibri"/>
                <a:cs typeface="Calibri"/>
              </a:rPr>
              <a:t>Integration Tools and Process</a:t>
            </a:r>
          </a:p>
        </p:txBody>
      </p:sp>
      <p:sp>
        <p:nvSpPr>
          <p:cNvPr id="225" name="TextBox 224">
            <a:extLst>
              <a:ext uri="{FF2B5EF4-FFF2-40B4-BE49-F238E27FC236}">
                <a16:creationId xmlns:a16="http://schemas.microsoft.com/office/drawing/2014/main" id="{C09BC0AA-F4DA-3794-3822-7E8EA207C0A9}"/>
              </a:ext>
            </a:extLst>
          </p:cNvPr>
          <p:cNvSpPr txBox="1"/>
          <p:nvPr/>
        </p:nvSpPr>
        <p:spPr>
          <a:xfrm>
            <a:off x="3120748" y="3675821"/>
            <a:ext cx="1355756" cy="553998"/>
          </a:xfrm>
          <a:prstGeom prst="rect">
            <a:avLst/>
          </a:prstGeom>
          <a:noFill/>
        </p:spPr>
        <p:txBody>
          <a:bodyPr wrap="square" lIns="0" tIns="0" rIns="0" bIns="0" rtlCol="0">
            <a:spAutoFit/>
          </a:bodyPr>
          <a:lstStyle/>
          <a:p>
            <a:r>
              <a:rPr lang="en-US" sz="1200" b="1">
                <a:solidFill>
                  <a:schemeClr val="bg1"/>
                </a:solidFill>
                <a:latin typeface="Myriad Pro"/>
              </a:rPr>
              <a:t>Application Migration Assessment</a:t>
            </a:r>
          </a:p>
        </p:txBody>
      </p:sp>
      <p:sp>
        <p:nvSpPr>
          <p:cNvPr id="226" name="TextBox 225">
            <a:extLst>
              <a:ext uri="{FF2B5EF4-FFF2-40B4-BE49-F238E27FC236}">
                <a16:creationId xmlns:a16="http://schemas.microsoft.com/office/drawing/2014/main" id="{A0EA301A-84BB-BB34-49BD-B583954C3FDD}"/>
              </a:ext>
            </a:extLst>
          </p:cNvPr>
          <p:cNvSpPr txBox="1"/>
          <p:nvPr/>
        </p:nvSpPr>
        <p:spPr>
          <a:xfrm>
            <a:off x="3122362" y="4267506"/>
            <a:ext cx="1259927" cy="1231106"/>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1000" i="1">
                <a:solidFill>
                  <a:schemeClr val="bg1"/>
                </a:solidFill>
              </a:rPr>
              <a:t>Reusable Readiness Assessments</a:t>
            </a:r>
          </a:p>
          <a:p>
            <a:pPr marL="112713" indent="-112713">
              <a:buFont typeface="Arial" panose="020B0604020202020204" pitchFamily="34" charset="0"/>
              <a:buChar char="•"/>
            </a:pPr>
            <a:r>
              <a:rPr lang="en-US" sz="1000" i="1">
                <a:solidFill>
                  <a:schemeClr val="bg1"/>
                </a:solidFill>
              </a:rPr>
              <a:t>On-premises Workload Analysis</a:t>
            </a:r>
          </a:p>
          <a:p>
            <a:pPr marL="112713" indent="-112713">
              <a:buFont typeface="Arial" panose="020B0604020202020204" pitchFamily="34" charset="0"/>
              <a:buChar char="•"/>
            </a:pPr>
            <a:r>
              <a:rPr lang="en-US" sz="1000" i="1">
                <a:solidFill>
                  <a:schemeClr val="bg1"/>
                </a:solidFill>
              </a:rPr>
              <a:t>Determine Complexity of Applications</a:t>
            </a:r>
          </a:p>
          <a:p>
            <a:pPr marL="112713" indent="-112713">
              <a:buFont typeface="Arial" panose="020B0604020202020204" pitchFamily="34" charset="0"/>
              <a:buChar char="•"/>
            </a:pPr>
            <a:r>
              <a:rPr lang="en-US" sz="1000" i="1">
                <a:solidFill>
                  <a:schemeClr val="bg1"/>
                </a:solidFill>
              </a:rPr>
              <a:t>Estimate Development Costs</a:t>
            </a:r>
          </a:p>
        </p:txBody>
      </p:sp>
      <p:sp>
        <p:nvSpPr>
          <p:cNvPr id="239" name="TextBox 238">
            <a:extLst>
              <a:ext uri="{FF2B5EF4-FFF2-40B4-BE49-F238E27FC236}">
                <a16:creationId xmlns:a16="http://schemas.microsoft.com/office/drawing/2014/main" id="{0A82BA62-8D50-65D8-388D-3109FE2EEBDE}"/>
              </a:ext>
            </a:extLst>
          </p:cNvPr>
          <p:cNvSpPr txBox="1"/>
          <p:nvPr/>
        </p:nvSpPr>
        <p:spPr>
          <a:xfrm>
            <a:off x="4548720" y="3675821"/>
            <a:ext cx="1280440" cy="553998"/>
          </a:xfrm>
          <a:prstGeom prst="rect">
            <a:avLst/>
          </a:prstGeom>
          <a:noFill/>
        </p:spPr>
        <p:txBody>
          <a:bodyPr wrap="square" lIns="0" tIns="0" rIns="0" bIns="0" rtlCol="0">
            <a:spAutoFit/>
          </a:bodyPr>
          <a:lstStyle/>
          <a:p>
            <a:r>
              <a:rPr lang="en-US" sz="1200" b="1">
                <a:solidFill>
                  <a:schemeClr val="bg1"/>
                </a:solidFill>
                <a:latin typeface="Myriad Pro"/>
              </a:rPr>
              <a:t>Platform Provisioning Environment</a:t>
            </a:r>
          </a:p>
        </p:txBody>
      </p:sp>
      <p:sp>
        <p:nvSpPr>
          <p:cNvPr id="240" name="TextBox 239">
            <a:extLst>
              <a:ext uri="{FF2B5EF4-FFF2-40B4-BE49-F238E27FC236}">
                <a16:creationId xmlns:a16="http://schemas.microsoft.com/office/drawing/2014/main" id="{704E3039-F57C-BD11-84DF-0CAFE944B0E1}"/>
              </a:ext>
            </a:extLst>
          </p:cNvPr>
          <p:cNvSpPr txBox="1"/>
          <p:nvPr/>
        </p:nvSpPr>
        <p:spPr>
          <a:xfrm>
            <a:off x="4524610" y="4267506"/>
            <a:ext cx="1289525" cy="1077218"/>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1000" i="1">
                <a:solidFill>
                  <a:schemeClr val="bg1"/>
                </a:solidFill>
              </a:rPr>
              <a:t>Automated Deployment</a:t>
            </a:r>
          </a:p>
          <a:p>
            <a:pPr marL="112713" indent="-112713">
              <a:buFont typeface="Arial" panose="020B0604020202020204" pitchFamily="34" charset="0"/>
              <a:buChar char="•"/>
            </a:pPr>
            <a:r>
              <a:rPr lang="en-US" sz="1000" i="1">
                <a:solidFill>
                  <a:schemeClr val="bg1"/>
                </a:solidFill>
              </a:rPr>
              <a:t>Automated Security Testing</a:t>
            </a:r>
          </a:p>
          <a:p>
            <a:pPr marL="112713" indent="-112713">
              <a:buFont typeface="Arial" panose="020B0604020202020204" pitchFamily="34" charset="0"/>
              <a:buChar char="•"/>
            </a:pPr>
            <a:r>
              <a:rPr lang="en-US" sz="1000" i="1">
                <a:solidFill>
                  <a:schemeClr val="bg1"/>
                </a:solidFill>
              </a:rPr>
              <a:t>Live Environment Patching and Upgrades</a:t>
            </a:r>
          </a:p>
        </p:txBody>
      </p:sp>
      <p:sp>
        <p:nvSpPr>
          <p:cNvPr id="242" name="TextBox 241">
            <a:extLst>
              <a:ext uri="{FF2B5EF4-FFF2-40B4-BE49-F238E27FC236}">
                <a16:creationId xmlns:a16="http://schemas.microsoft.com/office/drawing/2014/main" id="{C7E995EB-782B-AC0B-F379-7FF5CCB9E3C2}"/>
              </a:ext>
            </a:extLst>
          </p:cNvPr>
          <p:cNvSpPr txBox="1"/>
          <p:nvPr/>
        </p:nvSpPr>
        <p:spPr>
          <a:xfrm>
            <a:off x="5994174" y="3675821"/>
            <a:ext cx="1208710" cy="553998"/>
          </a:xfrm>
          <a:prstGeom prst="rect">
            <a:avLst/>
          </a:prstGeom>
          <a:noFill/>
        </p:spPr>
        <p:txBody>
          <a:bodyPr wrap="square" lIns="0" tIns="0" rIns="0" bIns="0" rtlCol="0">
            <a:spAutoFit/>
          </a:bodyPr>
          <a:lstStyle/>
          <a:p>
            <a:r>
              <a:rPr lang="en-US" sz="1200" b="1">
                <a:solidFill>
                  <a:schemeClr val="bg1"/>
                </a:solidFill>
                <a:latin typeface="Myriad Pro"/>
              </a:rPr>
              <a:t>Application Transformation Lifecycle (ATL)</a:t>
            </a:r>
          </a:p>
        </p:txBody>
      </p:sp>
      <p:sp>
        <p:nvSpPr>
          <p:cNvPr id="243" name="TextBox 242">
            <a:extLst>
              <a:ext uri="{FF2B5EF4-FFF2-40B4-BE49-F238E27FC236}">
                <a16:creationId xmlns:a16="http://schemas.microsoft.com/office/drawing/2014/main" id="{3E1C88F6-D786-BD3A-1E3B-1F34C9B8F55D}"/>
              </a:ext>
            </a:extLst>
          </p:cNvPr>
          <p:cNvSpPr txBox="1"/>
          <p:nvPr/>
        </p:nvSpPr>
        <p:spPr>
          <a:xfrm>
            <a:off x="6031151" y="4267506"/>
            <a:ext cx="1239188" cy="769441"/>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1000" i="1">
                <a:solidFill>
                  <a:schemeClr val="bg1"/>
                </a:solidFill>
              </a:rPr>
              <a:t>Providing Repeatable Innovation and </a:t>
            </a:r>
            <a:br>
              <a:rPr lang="en-US" sz="1000" i="1">
                <a:solidFill>
                  <a:schemeClr val="bg1"/>
                </a:solidFill>
              </a:rPr>
            </a:br>
            <a:r>
              <a:rPr lang="en-US" sz="1000" i="1">
                <a:solidFill>
                  <a:schemeClr val="bg1"/>
                </a:solidFill>
              </a:rPr>
              <a:t>Development Modernization Practices</a:t>
            </a:r>
          </a:p>
        </p:txBody>
      </p:sp>
      <p:sp>
        <p:nvSpPr>
          <p:cNvPr id="250" name="TextBox 249">
            <a:extLst>
              <a:ext uri="{FF2B5EF4-FFF2-40B4-BE49-F238E27FC236}">
                <a16:creationId xmlns:a16="http://schemas.microsoft.com/office/drawing/2014/main" id="{7E9AECB6-0789-F12D-1CA6-C3FF3AE0AE74}"/>
              </a:ext>
            </a:extLst>
          </p:cNvPr>
          <p:cNvSpPr txBox="1"/>
          <p:nvPr/>
        </p:nvSpPr>
        <p:spPr>
          <a:xfrm>
            <a:off x="3057121" y="5564942"/>
            <a:ext cx="4197220" cy="184666"/>
          </a:xfrm>
          <a:prstGeom prst="rect">
            <a:avLst/>
          </a:prstGeom>
          <a:noFill/>
        </p:spPr>
        <p:txBody>
          <a:bodyPr wrap="square" lIns="0" tIns="0" rIns="0" bIns="0" rtlCol="0">
            <a:spAutoFit/>
          </a:bodyPr>
          <a:lstStyle/>
          <a:p>
            <a:r>
              <a:rPr lang="en-US" sz="1200" b="1">
                <a:solidFill>
                  <a:srgbClr val="13313E"/>
                </a:solidFill>
                <a:latin typeface="Myriad Pro"/>
              </a:rPr>
              <a:t>Basic Services</a:t>
            </a:r>
          </a:p>
        </p:txBody>
      </p:sp>
      <p:sp>
        <p:nvSpPr>
          <p:cNvPr id="24" name="object 20">
            <a:extLst>
              <a:ext uri="{FF2B5EF4-FFF2-40B4-BE49-F238E27FC236}">
                <a16:creationId xmlns:a16="http://schemas.microsoft.com/office/drawing/2014/main" id="{2DE7AE22-E4B6-93BE-3EF0-0CB4A872A585}"/>
              </a:ext>
            </a:extLst>
          </p:cNvPr>
          <p:cNvSpPr txBox="1"/>
          <p:nvPr/>
        </p:nvSpPr>
        <p:spPr>
          <a:xfrm>
            <a:off x="792701" y="4849285"/>
            <a:ext cx="1819712" cy="523220"/>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DEPLOYABLE </a:t>
            </a:r>
          </a:p>
          <a:p>
            <a:pPr algn="ctr"/>
            <a:r>
              <a:rPr lang="en-US" sz="1100" spc="-10">
                <a:solidFill>
                  <a:schemeClr val="bg1"/>
                </a:solidFill>
                <a:latin typeface="Myriad Pro"/>
                <a:cs typeface="Gill Sans MT"/>
              </a:rPr>
              <a:t>Easy deployment to multiple systems/ platforms</a:t>
            </a:r>
            <a:endParaRPr sz="1100">
              <a:solidFill>
                <a:schemeClr val="bg1"/>
              </a:solidFill>
              <a:latin typeface="Myriad Pro"/>
              <a:cs typeface="Gill Sans MT"/>
            </a:endParaRPr>
          </a:p>
        </p:txBody>
      </p:sp>
      <p:sp>
        <p:nvSpPr>
          <p:cNvPr id="25" name="object 20">
            <a:extLst>
              <a:ext uri="{FF2B5EF4-FFF2-40B4-BE49-F238E27FC236}">
                <a16:creationId xmlns:a16="http://schemas.microsoft.com/office/drawing/2014/main" id="{E994FE90-EFF9-1C5F-B69D-0CAC55BB98AF}"/>
              </a:ext>
            </a:extLst>
          </p:cNvPr>
          <p:cNvSpPr txBox="1"/>
          <p:nvPr/>
        </p:nvSpPr>
        <p:spPr>
          <a:xfrm>
            <a:off x="792701" y="5969757"/>
            <a:ext cx="1819712" cy="523220"/>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REPEATABLE</a:t>
            </a:r>
          </a:p>
          <a:p>
            <a:pPr algn="ctr"/>
            <a:r>
              <a:rPr lang="en-US" sz="1100" spc="-10">
                <a:solidFill>
                  <a:schemeClr val="bg1"/>
                </a:solidFill>
                <a:latin typeface="Myriad Pro"/>
                <a:cs typeface="Gill Sans MT"/>
              </a:rPr>
              <a:t>Repeatable rapid </a:t>
            </a:r>
          </a:p>
          <a:p>
            <a:pPr algn="ctr"/>
            <a:r>
              <a:rPr lang="en-US" sz="1100" spc="-10">
                <a:solidFill>
                  <a:schemeClr val="bg1"/>
                </a:solidFill>
                <a:latin typeface="Myriad Pro"/>
                <a:cs typeface="Gill Sans MT"/>
              </a:rPr>
              <a:t>deployment cycles</a:t>
            </a:r>
            <a:endParaRPr sz="1100">
              <a:solidFill>
                <a:schemeClr val="bg1"/>
              </a:solidFill>
              <a:latin typeface="Myriad Pro"/>
              <a:cs typeface="Gill Sans MT"/>
            </a:endParaRPr>
          </a:p>
        </p:txBody>
      </p:sp>
      <p:sp>
        <p:nvSpPr>
          <p:cNvPr id="26" name="object 8">
            <a:extLst>
              <a:ext uri="{FF2B5EF4-FFF2-40B4-BE49-F238E27FC236}">
                <a16:creationId xmlns:a16="http://schemas.microsoft.com/office/drawing/2014/main" id="{E9C49130-F218-1A6F-810B-ADF52680CF1C}"/>
              </a:ext>
            </a:extLst>
          </p:cNvPr>
          <p:cNvSpPr/>
          <p:nvPr/>
        </p:nvSpPr>
        <p:spPr>
          <a:xfrm>
            <a:off x="54487" y="9310558"/>
            <a:ext cx="5797228" cy="1703584"/>
          </a:xfrm>
          <a:custGeom>
            <a:avLst/>
            <a:gdLst/>
            <a:ahLst/>
            <a:cxnLst/>
            <a:rect l="l" t="t" r="r" b="b"/>
            <a:pathLst>
              <a:path w="6750050" h="2374265">
                <a:moveTo>
                  <a:pt x="6007" y="2370709"/>
                </a:moveTo>
                <a:lnTo>
                  <a:pt x="5410" y="2368042"/>
                </a:lnTo>
                <a:lnTo>
                  <a:pt x="2997" y="2367280"/>
                </a:lnTo>
                <a:lnTo>
                  <a:pt x="596" y="2368042"/>
                </a:lnTo>
                <a:lnTo>
                  <a:pt x="0" y="2370709"/>
                </a:lnTo>
                <a:lnTo>
                  <a:pt x="596" y="2372868"/>
                </a:lnTo>
                <a:lnTo>
                  <a:pt x="2997" y="2374265"/>
                </a:lnTo>
                <a:lnTo>
                  <a:pt x="5410" y="2372868"/>
                </a:lnTo>
                <a:lnTo>
                  <a:pt x="6007" y="2370709"/>
                </a:lnTo>
                <a:close/>
              </a:path>
              <a:path w="6750050" h="2374265">
                <a:moveTo>
                  <a:pt x="6007" y="70104"/>
                </a:moveTo>
                <a:lnTo>
                  <a:pt x="5410" y="68072"/>
                </a:lnTo>
                <a:lnTo>
                  <a:pt x="2997" y="66675"/>
                </a:lnTo>
                <a:lnTo>
                  <a:pt x="596" y="68072"/>
                </a:lnTo>
                <a:lnTo>
                  <a:pt x="0" y="70104"/>
                </a:lnTo>
                <a:lnTo>
                  <a:pt x="596" y="72898"/>
                </a:lnTo>
                <a:lnTo>
                  <a:pt x="2997" y="73533"/>
                </a:lnTo>
                <a:lnTo>
                  <a:pt x="5410" y="72898"/>
                </a:lnTo>
                <a:lnTo>
                  <a:pt x="6007" y="70104"/>
                </a:lnTo>
                <a:close/>
              </a:path>
              <a:path w="6750050" h="2374265">
                <a:moveTo>
                  <a:pt x="2091055" y="2370709"/>
                </a:moveTo>
                <a:lnTo>
                  <a:pt x="2090420" y="2368042"/>
                </a:lnTo>
                <a:lnTo>
                  <a:pt x="2088007" y="2367280"/>
                </a:lnTo>
                <a:lnTo>
                  <a:pt x="2085594" y="2368042"/>
                </a:lnTo>
                <a:lnTo>
                  <a:pt x="2085086" y="2370709"/>
                </a:lnTo>
                <a:lnTo>
                  <a:pt x="2085594" y="2372868"/>
                </a:lnTo>
                <a:lnTo>
                  <a:pt x="2088007" y="2374265"/>
                </a:lnTo>
                <a:lnTo>
                  <a:pt x="2090420" y="2372868"/>
                </a:lnTo>
                <a:lnTo>
                  <a:pt x="2091055" y="2370709"/>
                </a:lnTo>
                <a:close/>
              </a:path>
              <a:path w="6750050" h="2374265">
                <a:moveTo>
                  <a:pt x="2091055" y="70104"/>
                </a:moveTo>
                <a:lnTo>
                  <a:pt x="2090420" y="68072"/>
                </a:lnTo>
                <a:lnTo>
                  <a:pt x="2088007" y="66675"/>
                </a:lnTo>
                <a:lnTo>
                  <a:pt x="2085594" y="68072"/>
                </a:lnTo>
                <a:lnTo>
                  <a:pt x="2085086" y="70104"/>
                </a:lnTo>
                <a:lnTo>
                  <a:pt x="2085594" y="72898"/>
                </a:lnTo>
                <a:lnTo>
                  <a:pt x="2088007" y="73533"/>
                </a:lnTo>
                <a:lnTo>
                  <a:pt x="2090420" y="72898"/>
                </a:lnTo>
                <a:lnTo>
                  <a:pt x="2091055" y="70104"/>
                </a:lnTo>
                <a:close/>
              </a:path>
              <a:path w="6750050" h="2374265">
                <a:moveTo>
                  <a:pt x="2304034" y="2289556"/>
                </a:moveTo>
                <a:lnTo>
                  <a:pt x="2303526" y="2286889"/>
                </a:lnTo>
                <a:lnTo>
                  <a:pt x="2301113" y="2286254"/>
                </a:lnTo>
                <a:lnTo>
                  <a:pt x="2298700" y="2286889"/>
                </a:lnTo>
                <a:lnTo>
                  <a:pt x="2298065" y="2289556"/>
                </a:lnTo>
                <a:lnTo>
                  <a:pt x="2298700" y="2291588"/>
                </a:lnTo>
                <a:lnTo>
                  <a:pt x="2301113" y="2292985"/>
                </a:lnTo>
                <a:lnTo>
                  <a:pt x="2303526" y="2291588"/>
                </a:lnTo>
                <a:lnTo>
                  <a:pt x="2304034" y="2289556"/>
                </a:lnTo>
                <a:close/>
              </a:path>
              <a:path w="6750050" h="2374265">
                <a:moveTo>
                  <a:pt x="2304034" y="14097"/>
                </a:moveTo>
                <a:lnTo>
                  <a:pt x="2303526" y="11430"/>
                </a:lnTo>
                <a:lnTo>
                  <a:pt x="2301113" y="10795"/>
                </a:lnTo>
                <a:lnTo>
                  <a:pt x="2298700" y="11430"/>
                </a:lnTo>
                <a:lnTo>
                  <a:pt x="2298065" y="14097"/>
                </a:lnTo>
                <a:lnTo>
                  <a:pt x="2298700" y="16129"/>
                </a:lnTo>
                <a:lnTo>
                  <a:pt x="2301113" y="17526"/>
                </a:lnTo>
                <a:lnTo>
                  <a:pt x="2303526" y="16129"/>
                </a:lnTo>
                <a:lnTo>
                  <a:pt x="2304034" y="14097"/>
                </a:lnTo>
                <a:close/>
              </a:path>
              <a:path w="6750050" h="2374265">
                <a:moveTo>
                  <a:pt x="4388485" y="2289556"/>
                </a:moveTo>
                <a:lnTo>
                  <a:pt x="4387850" y="2286889"/>
                </a:lnTo>
                <a:lnTo>
                  <a:pt x="4385437" y="2286254"/>
                </a:lnTo>
                <a:lnTo>
                  <a:pt x="4383024" y="2286889"/>
                </a:lnTo>
                <a:lnTo>
                  <a:pt x="4382516" y="2289556"/>
                </a:lnTo>
                <a:lnTo>
                  <a:pt x="4383024" y="2291588"/>
                </a:lnTo>
                <a:lnTo>
                  <a:pt x="4385437" y="2292985"/>
                </a:lnTo>
                <a:lnTo>
                  <a:pt x="4387850" y="2291588"/>
                </a:lnTo>
                <a:lnTo>
                  <a:pt x="4388485" y="2289556"/>
                </a:lnTo>
                <a:close/>
              </a:path>
              <a:path w="6750050" h="2374265">
                <a:moveTo>
                  <a:pt x="4388485" y="14097"/>
                </a:moveTo>
                <a:lnTo>
                  <a:pt x="4387850" y="11430"/>
                </a:lnTo>
                <a:lnTo>
                  <a:pt x="4385437" y="10795"/>
                </a:lnTo>
                <a:lnTo>
                  <a:pt x="4383024" y="11430"/>
                </a:lnTo>
                <a:lnTo>
                  <a:pt x="4382516" y="14097"/>
                </a:lnTo>
                <a:lnTo>
                  <a:pt x="4383024" y="16129"/>
                </a:lnTo>
                <a:lnTo>
                  <a:pt x="4385437" y="17526"/>
                </a:lnTo>
                <a:lnTo>
                  <a:pt x="4387850" y="16129"/>
                </a:lnTo>
                <a:lnTo>
                  <a:pt x="4388485" y="14097"/>
                </a:lnTo>
                <a:close/>
              </a:path>
              <a:path w="6750050" h="2374265">
                <a:moveTo>
                  <a:pt x="4546600" y="2143125"/>
                </a:moveTo>
                <a:lnTo>
                  <a:pt x="4545965" y="2140585"/>
                </a:lnTo>
                <a:lnTo>
                  <a:pt x="4543425" y="2139950"/>
                </a:lnTo>
                <a:lnTo>
                  <a:pt x="4540885" y="2140585"/>
                </a:lnTo>
                <a:lnTo>
                  <a:pt x="4540250" y="2143125"/>
                </a:lnTo>
                <a:lnTo>
                  <a:pt x="4540885" y="2145030"/>
                </a:lnTo>
                <a:lnTo>
                  <a:pt x="4543425" y="2146300"/>
                </a:lnTo>
                <a:lnTo>
                  <a:pt x="4545965" y="2145030"/>
                </a:lnTo>
                <a:lnTo>
                  <a:pt x="4546600" y="2143125"/>
                </a:lnTo>
                <a:close/>
              </a:path>
              <a:path w="6750050" h="2374265">
                <a:moveTo>
                  <a:pt x="4546600" y="3175"/>
                </a:moveTo>
                <a:lnTo>
                  <a:pt x="4545965" y="635"/>
                </a:lnTo>
                <a:lnTo>
                  <a:pt x="4543425" y="0"/>
                </a:lnTo>
                <a:lnTo>
                  <a:pt x="4540885" y="635"/>
                </a:lnTo>
                <a:lnTo>
                  <a:pt x="4540250" y="3175"/>
                </a:lnTo>
                <a:lnTo>
                  <a:pt x="4540885" y="5080"/>
                </a:lnTo>
                <a:lnTo>
                  <a:pt x="4543425" y="6350"/>
                </a:lnTo>
                <a:lnTo>
                  <a:pt x="4545965" y="5080"/>
                </a:lnTo>
                <a:lnTo>
                  <a:pt x="4546600" y="3175"/>
                </a:lnTo>
                <a:close/>
              </a:path>
              <a:path w="6750050" h="2374265">
                <a:moveTo>
                  <a:pt x="6750050" y="2143125"/>
                </a:moveTo>
                <a:lnTo>
                  <a:pt x="6749415" y="2140585"/>
                </a:lnTo>
                <a:lnTo>
                  <a:pt x="6746875" y="2139950"/>
                </a:lnTo>
                <a:lnTo>
                  <a:pt x="6744335" y="2140585"/>
                </a:lnTo>
                <a:lnTo>
                  <a:pt x="6743700" y="2143125"/>
                </a:lnTo>
                <a:lnTo>
                  <a:pt x="6744335" y="2145030"/>
                </a:lnTo>
                <a:lnTo>
                  <a:pt x="6746875" y="2146300"/>
                </a:lnTo>
                <a:lnTo>
                  <a:pt x="6749415" y="2145030"/>
                </a:lnTo>
                <a:lnTo>
                  <a:pt x="6750050" y="2143125"/>
                </a:lnTo>
                <a:close/>
              </a:path>
              <a:path w="6750050" h="2374265">
                <a:moveTo>
                  <a:pt x="6750050" y="3175"/>
                </a:moveTo>
                <a:lnTo>
                  <a:pt x="6749415" y="635"/>
                </a:lnTo>
                <a:lnTo>
                  <a:pt x="6746875" y="0"/>
                </a:lnTo>
                <a:lnTo>
                  <a:pt x="6744335" y="635"/>
                </a:lnTo>
                <a:lnTo>
                  <a:pt x="6743700" y="3175"/>
                </a:lnTo>
                <a:lnTo>
                  <a:pt x="6744335" y="5080"/>
                </a:lnTo>
                <a:lnTo>
                  <a:pt x="6746875" y="6350"/>
                </a:lnTo>
                <a:lnTo>
                  <a:pt x="6749415" y="5080"/>
                </a:lnTo>
                <a:lnTo>
                  <a:pt x="6750050" y="3175"/>
                </a:lnTo>
                <a:close/>
              </a:path>
            </a:pathLst>
          </a:custGeom>
          <a:solidFill>
            <a:srgbClr val="221F1F"/>
          </a:solidFill>
        </p:spPr>
        <p:txBody>
          <a:bodyPr wrap="square" lIns="0" tIns="0" rIns="0" bIns="0" rtlCol="0"/>
          <a:lstStyle/>
          <a:p>
            <a:endParaRPr sz="1000">
              <a:solidFill>
                <a:schemeClr val="bg1"/>
              </a:solidFill>
            </a:endParaRPr>
          </a:p>
        </p:txBody>
      </p:sp>
      <p:sp>
        <p:nvSpPr>
          <p:cNvPr id="113" name="TextBox 112">
            <a:extLst>
              <a:ext uri="{FF2B5EF4-FFF2-40B4-BE49-F238E27FC236}">
                <a16:creationId xmlns:a16="http://schemas.microsoft.com/office/drawing/2014/main" id="{02CED55C-EDCF-8D76-8AF7-CE2107BBFBD8}"/>
              </a:ext>
            </a:extLst>
          </p:cNvPr>
          <p:cNvSpPr txBox="1"/>
          <p:nvPr/>
        </p:nvSpPr>
        <p:spPr>
          <a:xfrm>
            <a:off x="7895709" y="5268948"/>
            <a:ext cx="2607757" cy="253916"/>
          </a:xfrm>
          <a:prstGeom prst="rect">
            <a:avLst/>
          </a:prstGeom>
          <a:noFill/>
        </p:spPr>
        <p:txBody>
          <a:bodyPr wrap="square" rtlCol="0">
            <a:spAutoFit/>
          </a:bodyPr>
          <a:lstStyle/>
          <a:p>
            <a:r>
              <a:rPr lang="en-US" sz="600" spc="58">
                <a:solidFill>
                  <a:srgbClr val="567482"/>
                </a:solidFill>
                <a:latin typeface="Myriad Pro"/>
              </a:rPr>
              <a:t>STEP 7: </a:t>
            </a:r>
            <a:r>
              <a:rPr lang="en-US" sz="800" spc="58">
                <a:solidFill>
                  <a:srgbClr val="567482"/>
                </a:solidFill>
                <a:latin typeface="Myriad Pro"/>
              </a:rPr>
              <a:t>MEET </a:t>
            </a:r>
            <a:r>
              <a:rPr lang="en-US" sz="1050" b="1" spc="58">
                <a:solidFill>
                  <a:srgbClr val="567482"/>
                </a:solidFill>
                <a:latin typeface="Myriad Pro"/>
              </a:rPr>
              <a:t>WITH VAPO TEAM</a:t>
            </a:r>
          </a:p>
        </p:txBody>
      </p:sp>
      <p:sp>
        <p:nvSpPr>
          <p:cNvPr id="115" name="TextBox 114">
            <a:extLst>
              <a:ext uri="{FF2B5EF4-FFF2-40B4-BE49-F238E27FC236}">
                <a16:creationId xmlns:a16="http://schemas.microsoft.com/office/drawing/2014/main" id="{23911D74-2A2F-AD60-3084-3DFEC993D6A9}"/>
              </a:ext>
            </a:extLst>
          </p:cNvPr>
          <p:cNvSpPr txBox="1"/>
          <p:nvPr/>
        </p:nvSpPr>
        <p:spPr>
          <a:xfrm>
            <a:off x="7895709" y="5544269"/>
            <a:ext cx="1571470" cy="215444"/>
          </a:xfrm>
          <a:prstGeom prst="rect">
            <a:avLst/>
          </a:prstGeom>
          <a:noFill/>
        </p:spPr>
        <p:txBody>
          <a:bodyPr wrap="square" rtlCol="0">
            <a:spAutoFit/>
          </a:bodyPr>
          <a:lstStyle/>
          <a:p>
            <a:r>
              <a:rPr lang="en-US" sz="600" spc="58">
                <a:solidFill>
                  <a:srgbClr val="567482"/>
                </a:solidFill>
                <a:latin typeface="Myriad Pro"/>
              </a:rPr>
              <a:t>STEP 8: </a:t>
            </a:r>
            <a:r>
              <a:rPr lang="en-US" sz="800" spc="58">
                <a:solidFill>
                  <a:srgbClr val="567482"/>
                </a:solidFill>
                <a:latin typeface="Myriad Pro"/>
              </a:rPr>
              <a:t>PROVISION</a:t>
            </a:r>
          </a:p>
        </p:txBody>
      </p:sp>
      <p:sp>
        <p:nvSpPr>
          <p:cNvPr id="116" name="TextBox 115">
            <a:extLst>
              <a:ext uri="{FF2B5EF4-FFF2-40B4-BE49-F238E27FC236}">
                <a16:creationId xmlns:a16="http://schemas.microsoft.com/office/drawing/2014/main" id="{8B1ADD34-3FF7-32A3-BDCA-D36E77BE594F}"/>
              </a:ext>
            </a:extLst>
          </p:cNvPr>
          <p:cNvSpPr txBox="1"/>
          <p:nvPr/>
        </p:nvSpPr>
        <p:spPr>
          <a:xfrm>
            <a:off x="7895709" y="4993629"/>
            <a:ext cx="3646067" cy="253916"/>
          </a:xfrm>
          <a:prstGeom prst="rect">
            <a:avLst/>
          </a:prstGeom>
          <a:noFill/>
        </p:spPr>
        <p:txBody>
          <a:bodyPr wrap="square" rtlCol="0">
            <a:spAutoFit/>
          </a:bodyPr>
          <a:lstStyle/>
          <a:p>
            <a:r>
              <a:rPr lang="en-US" sz="600" spc="58">
                <a:solidFill>
                  <a:srgbClr val="567482"/>
                </a:solidFill>
                <a:latin typeface="Myriad Pro"/>
              </a:rPr>
              <a:t>STEP 6: </a:t>
            </a:r>
            <a:r>
              <a:rPr lang="en-US" sz="800" spc="58">
                <a:solidFill>
                  <a:srgbClr val="567482"/>
                </a:solidFill>
                <a:latin typeface="Myriad Pro"/>
              </a:rPr>
              <a:t>SUBMIT </a:t>
            </a:r>
            <a:r>
              <a:rPr lang="en-US" sz="1050" b="1" spc="58">
                <a:solidFill>
                  <a:srgbClr val="567482"/>
                </a:solidFill>
                <a:latin typeface="Myriad Pro"/>
              </a:rPr>
              <a:t>APPLICATION FOR REVIEW</a:t>
            </a:r>
          </a:p>
        </p:txBody>
      </p:sp>
      <p:cxnSp>
        <p:nvCxnSpPr>
          <p:cNvPr id="120" name="Straight Arrow Connector 119">
            <a:extLst>
              <a:ext uri="{FF2B5EF4-FFF2-40B4-BE49-F238E27FC236}">
                <a16:creationId xmlns:a16="http://schemas.microsoft.com/office/drawing/2014/main" id="{ED414989-4D19-A1C7-8222-4ACDA6218EEB}"/>
              </a:ext>
            </a:extLst>
          </p:cNvPr>
          <p:cNvCxnSpPr>
            <a:cxnSpLocks/>
          </p:cNvCxnSpPr>
          <p:nvPr/>
        </p:nvCxnSpPr>
        <p:spPr>
          <a:xfrm>
            <a:off x="7674964" y="4015172"/>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0B954D0-BFC6-F385-F54F-03A81A442377}"/>
              </a:ext>
            </a:extLst>
          </p:cNvPr>
          <p:cNvCxnSpPr>
            <a:cxnSpLocks/>
          </p:cNvCxnSpPr>
          <p:nvPr/>
        </p:nvCxnSpPr>
        <p:spPr>
          <a:xfrm>
            <a:off x="7674964" y="4288676"/>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1E68FA4-9C6C-D96F-1C43-C5511301160F}"/>
              </a:ext>
            </a:extLst>
          </p:cNvPr>
          <p:cNvCxnSpPr>
            <a:cxnSpLocks/>
          </p:cNvCxnSpPr>
          <p:nvPr/>
        </p:nvCxnSpPr>
        <p:spPr>
          <a:xfrm>
            <a:off x="7674964" y="4562180"/>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5F8C70F3-A9AA-2CBA-7AFF-F73624A06574}"/>
              </a:ext>
            </a:extLst>
          </p:cNvPr>
          <p:cNvCxnSpPr>
            <a:cxnSpLocks/>
          </p:cNvCxnSpPr>
          <p:nvPr/>
        </p:nvCxnSpPr>
        <p:spPr>
          <a:xfrm>
            <a:off x="7674964" y="4835684"/>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457C48B-3C87-18C0-6748-43BA565DE6C0}"/>
              </a:ext>
            </a:extLst>
          </p:cNvPr>
          <p:cNvCxnSpPr>
            <a:cxnSpLocks/>
          </p:cNvCxnSpPr>
          <p:nvPr/>
        </p:nvCxnSpPr>
        <p:spPr>
          <a:xfrm>
            <a:off x="7674964" y="5109188"/>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A165647-0621-44C8-4DF3-7059B8151CF2}"/>
              </a:ext>
            </a:extLst>
          </p:cNvPr>
          <p:cNvCxnSpPr>
            <a:cxnSpLocks/>
          </p:cNvCxnSpPr>
          <p:nvPr/>
        </p:nvCxnSpPr>
        <p:spPr>
          <a:xfrm>
            <a:off x="7674964" y="5382692"/>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C18EC8C-1104-C85A-1AC2-A27FD2962531}"/>
              </a:ext>
            </a:extLst>
          </p:cNvPr>
          <p:cNvCxnSpPr>
            <a:cxnSpLocks/>
          </p:cNvCxnSpPr>
          <p:nvPr/>
        </p:nvCxnSpPr>
        <p:spPr>
          <a:xfrm>
            <a:off x="7674964" y="5656193"/>
            <a:ext cx="156248" cy="0"/>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pic>
        <p:nvPicPr>
          <p:cNvPr id="1047" name="Graphic 1046" descr="Checkbox Checked outline">
            <a:extLst>
              <a:ext uri="{FF2B5EF4-FFF2-40B4-BE49-F238E27FC236}">
                <a16:creationId xmlns:a16="http://schemas.microsoft.com/office/drawing/2014/main" id="{456280BD-DFBB-68F9-68A3-1C8A687C54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22679" y="1933518"/>
            <a:ext cx="559757" cy="559757"/>
          </a:xfrm>
          <a:prstGeom prst="rect">
            <a:avLst/>
          </a:prstGeom>
        </p:spPr>
      </p:pic>
      <p:pic>
        <p:nvPicPr>
          <p:cNvPr id="1048" name="Graphic 1047" descr="Clipboard Checked outline">
            <a:extLst>
              <a:ext uri="{FF2B5EF4-FFF2-40B4-BE49-F238E27FC236}">
                <a16:creationId xmlns:a16="http://schemas.microsoft.com/office/drawing/2014/main" id="{2727F111-ADC8-BBC6-8167-C92FF49F0D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422679" y="3160509"/>
            <a:ext cx="559757" cy="559757"/>
          </a:xfrm>
          <a:prstGeom prst="rect">
            <a:avLst/>
          </a:prstGeom>
        </p:spPr>
      </p:pic>
      <p:pic>
        <p:nvPicPr>
          <p:cNvPr id="1049" name="Graphic 1048" descr="Share outline">
            <a:extLst>
              <a:ext uri="{FF2B5EF4-FFF2-40B4-BE49-F238E27FC236}">
                <a16:creationId xmlns:a16="http://schemas.microsoft.com/office/drawing/2014/main" id="{DBE8EE63-3253-60CD-1965-FD4ECF4C40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422679" y="4416222"/>
            <a:ext cx="559757" cy="559757"/>
          </a:xfrm>
          <a:prstGeom prst="rect">
            <a:avLst/>
          </a:prstGeom>
        </p:spPr>
      </p:pic>
      <p:pic>
        <p:nvPicPr>
          <p:cNvPr id="1050" name="Graphic 1049" descr="Repeat outline">
            <a:extLst>
              <a:ext uri="{FF2B5EF4-FFF2-40B4-BE49-F238E27FC236}">
                <a16:creationId xmlns:a16="http://schemas.microsoft.com/office/drawing/2014/main" id="{FAFFF5E9-D1E4-8A32-3420-C46C7C8DDE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422679" y="5510160"/>
            <a:ext cx="559757" cy="559757"/>
          </a:xfrm>
          <a:prstGeom prst="rect">
            <a:avLst/>
          </a:prstGeom>
        </p:spPr>
      </p:pic>
      <p:pic>
        <p:nvPicPr>
          <p:cNvPr id="2" name="Picture 1" descr="Shape, icon&#10;&#10;Description automatically generated">
            <a:extLst>
              <a:ext uri="{FF2B5EF4-FFF2-40B4-BE49-F238E27FC236}">
                <a16:creationId xmlns:a16="http://schemas.microsoft.com/office/drawing/2014/main" id="{E9F048A6-EF2D-A1A7-DDDD-0AC9CF5F62B8}"/>
              </a:ext>
            </a:extLst>
          </p:cNvPr>
          <p:cNvPicPr>
            <a:picLocks noChangeAspect="1"/>
          </p:cNvPicPr>
          <p:nvPr/>
        </p:nvPicPr>
        <p:blipFill>
          <a:blip r:embed="rId12"/>
          <a:stretch>
            <a:fillRect/>
          </a:stretch>
        </p:blipFill>
        <p:spPr>
          <a:xfrm>
            <a:off x="3241927" y="2429501"/>
            <a:ext cx="1042692" cy="489263"/>
          </a:xfrm>
          <a:prstGeom prst="rect">
            <a:avLst/>
          </a:prstGeom>
        </p:spPr>
      </p:pic>
      <p:sp>
        <p:nvSpPr>
          <p:cNvPr id="3" name="TextBox 2">
            <a:extLst>
              <a:ext uri="{FF2B5EF4-FFF2-40B4-BE49-F238E27FC236}">
                <a16:creationId xmlns:a16="http://schemas.microsoft.com/office/drawing/2014/main" id="{013CA870-1E19-1BBF-22FE-ADA2F0DF9AC3}"/>
              </a:ext>
            </a:extLst>
          </p:cNvPr>
          <p:cNvSpPr txBox="1"/>
          <p:nvPr/>
        </p:nvSpPr>
        <p:spPr>
          <a:xfrm>
            <a:off x="3010277" y="1721248"/>
            <a:ext cx="1505992" cy="55496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USE</a:t>
            </a:r>
          </a:p>
          <a:p>
            <a:pPr marL="12700" marR="31115" algn="ctr">
              <a:lnSpc>
                <a:spcPts val="1620"/>
              </a:lnSpc>
              <a:spcBef>
                <a:spcPts val="385"/>
              </a:spcBef>
            </a:pPr>
            <a:r>
              <a:rPr lang="en-US" b="1">
                <a:solidFill>
                  <a:schemeClr val="bg1"/>
                </a:solidFill>
                <a:latin typeface="Myriad Pro"/>
                <a:cs typeface="Calibri"/>
              </a:rPr>
              <a:t>CASES</a:t>
            </a:r>
            <a:endParaRPr lang="en-US" sz="1800" b="1">
              <a:solidFill>
                <a:schemeClr val="bg1"/>
              </a:solidFill>
              <a:latin typeface="Myriad Pro"/>
              <a:cs typeface="Calibri"/>
            </a:endParaRPr>
          </a:p>
        </p:txBody>
      </p:sp>
      <p:sp>
        <p:nvSpPr>
          <p:cNvPr id="5" name="Slide Number Placeholder 16">
            <a:extLst>
              <a:ext uri="{FF2B5EF4-FFF2-40B4-BE49-F238E27FC236}">
                <a16:creationId xmlns:a16="http://schemas.microsoft.com/office/drawing/2014/main" id="{F4308FEA-AFC2-D91B-8C73-9EBD7AB7FCE3}"/>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12</a:t>
            </a:fld>
            <a:endParaRPr lang="en-US">
              <a:solidFill>
                <a:srgbClr val="567482"/>
              </a:solidFill>
            </a:endParaRPr>
          </a:p>
        </p:txBody>
      </p:sp>
    </p:spTree>
    <p:extLst>
      <p:ext uri="{BB962C8B-B14F-4D97-AF65-F5344CB8AC3E}">
        <p14:creationId xmlns:p14="http://schemas.microsoft.com/office/powerpoint/2010/main" val="410489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8F98DB78-4A03-87F4-D5F8-6723B56B1691}"/>
              </a:ext>
            </a:extLst>
          </p:cNvPr>
          <p:cNvSpPr/>
          <p:nvPr/>
        </p:nvSpPr>
        <p:spPr>
          <a:xfrm rot="5400000">
            <a:off x="-117591" y="107430"/>
            <a:ext cx="6424114"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with medium confidence">
            <a:extLst>
              <a:ext uri="{FF2B5EF4-FFF2-40B4-BE49-F238E27FC236}">
                <a16:creationId xmlns:a16="http://schemas.microsoft.com/office/drawing/2014/main" id="{F6D32902-18C3-BC3E-A9BA-7D37A04F724A}"/>
              </a:ext>
            </a:extLst>
          </p:cNvPr>
          <p:cNvPicPr>
            <a:picLocks noChangeAspect="1"/>
          </p:cNvPicPr>
          <p:nvPr/>
        </p:nvPicPr>
        <p:blipFill>
          <a:blip r:embed="rId3"/>
          <a:stretch>
            <a:fillRect/>
          </a:stretch>
        </p:blipFill>
        <p:spPr>
          <a:xfrm>
            <a:off x="4068475" y="2050579"/>
            <a:ext cx="4044887" cy="1040676"/>
          </a:xfrm>
          <a:prstGeom prst="rect">
            <a:avLst/>
          </a:prstGeom>
        </p:spPr>
      </p:pic>
      <p:sp>
        <p:nvSpPr>
          <p:cNvPr id="6" name="Right Triangle 5">
            <a:extLst>
              <a:ext uri="{FF2B5EF4-FFF2-40B4-BE49-F238E27FC236}">
                <a16:creationId xmlns:a16="http://schemas.microsoft.com/office/drawing/2014/main" id="{07D05AE2-5785-5464-FE3D-52E16A71C11D}"/>
              </a:ext>
            </a:extLst>
          </p:cNvPr>
          <p:cNvSpPr/>
          <p:nvPr/>
        </p:nvSpPr>
        <p:spPr>
          <a:xfrm rot="2700000">
            <a:off x="11464605" y="3741437"/>
            <a:ext cx="1508579" cy="1508579"/>
          </a:xfrm>
          <a:prstGeom prst="rtTriangle">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CA6ECFE-7E39-C006-E6EB-A40B27F8E103}"/>
              </a:ext>
            </a:extLst>
          </p:cNvPr>
          <p:cNvSpPr txBox="1">
            <a:spLocks/>
          </p:cNvSpPr>
          <p:nvPr/>
        </p:nvSpPr>
        <p:spPr>
          <a:xfrm>
            <a:off x="3467100" y="3137292"/>
            <a:ext cx="5463988" cy="1358434"/>
          </a:xfrm>
          <a:prstGeom prst="rect">
            <a:avLst/>
          </a:prstGeom>
        </p:spPr>
        <p:txBody>
          <a:bodyPr anchor="b">
            <a:normAutofit fontScale="85000" lnSpcReduction="20000"/>
          </a:bodyPr>
          <a:lstStyle>
            <a:lvl1pPr algn="ctr" defTabSz="914411" rtl="0" eaLnBrk="1" latinLnBrk="0" hangingPunct="1">
              <a:lnSpc>
                <a:spcPct val="90000"/>
              </a:lnSpc>
              <a:spcBef>
                <a:spcPct val="0"/>
              </a:spcBef>
              <a:buNone/>
              <a:defRPr sz="8000" b="1" i="0" kern="1200">
                <a:solidFill>
                  <a:schemeClr val="tx1"/>
                </a:solidFill>
                <a:latin typeface="Myriad Pro" panose="020B0403030403020204" pitchFamily="34" charset="0"/>
                <a:ea typeface="+mj-ea"/>
                <a:cs typeface="+mj-cs"/>
              </a:defRPr>
            </a:lvl1pPr>
          </a:lstStyle>
          <a:p>
            <a:r>
              <a:rPr lang="en-US" sz="4400">
                <a:solidFill>
                  <a:srgbClr val="567482"/>
                </a:solidFill>
              </a:rPr>
              <a:t>DATA SOURCES FROM WITHIN THE VA FIREWALL </a:t>
            </a:r>
          </a:p>
        </p:txBody>
      </p:sp>
      <p:pic>
        <p:nvPicPr>
          <p:cNvPr id="8" name="Picture 7">
            <a:extLst>
              <a:ext uri="{FF2B5EF4-FFF2-40B4-BE49-F238E27FC236}">
                <a16:creationId xmlns:a16="http://schemas.microsoft.com/office/drawing/2014/main" id="{3CB2651D-922A-4872-9BB2-4C7ECE11C981}"/>
              </a:ext>
            </a:extLst>
          </p:cNvPr>
          <p:cNvPicPr>
            <a:picLocks noChangeAspect="1"/>
          </p:cNvPicPr>
          <p:nvPr/>
        </p:nvPicPr>
        <p:blipFill>
          <a:blip r:embed="rId4"/>
          <a:stretch>
            <a:fillRect/>
          </a:stretch>
        </p:blipFill>
        <p:spPr>
          <a:xfrm>
            <a:off x="-10162" y="-12526"/>
            <a:ext cx="12202162" cy="303917"/>
          </a:xfrm>
          <a:prstGeom prst="rect">
            <a:avLst/>
          </a:prstGeom>
        </p:spPr>
      </p:pic>
      <p:sp>
        <p:nvSpPr>
          <p:cNvPr id="2" name="Slide Number Placeholder 16">
            <a:extLst>
              <a:ext uri="{FF2B5EF4-FFF2-40B4-BE49-F238E27FC236}">
                <a16:creationId xmlns:a16="http://schemas.microsoft.com/office/drawing/2014/main" id="{5BCA975B-F90E-D63A-2825-FC6931695EDF}"/>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13</a:t>
            </a:fld>
            <a:endParaRPr lang="en-US">
              <a:solidFill>
                <a:srgbClr val="567482"/>
              </a:solidFill>
            </a:endParaRPr>
          </a:p>
        </p:txBody>
      </p:sp>
    </p:spTree>
    <p:extLst>
      <p:ext uri="{BB962C8B-B14F-4D97-AF65-F5344CB8AC3E}">
        <p14:creationId xmlns:p14="http://schemas.microsoft.com/office/powerpoint/2010/main" val="225692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7B31BD-7F52-4EE2-F95D-2DD65FF2789C}"/>
              </a:ext>
            </a:extLst>
          </p:cNvPr>
          <p:cNvSpPr/>
          <p:nvPr/>
        </p:nvSpPr>
        <p:spPr>
          <a:xfrm>
            <a:off x="244869" y="876300"/>
            <a:ext cx="11702261" cy="1446880"/>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bject 50">
            <a:extLst>
              <a:ext uri="{FF2B5EF4-FFF2-40B4-BE49-F238E27FC236}">
                <a16:creationId xmlns:a16="http://schemas.microsoft.com/office/drawing/2014/main" id="{56F8511A-0338-FC57-734B-523B672E9CA3}"/>
              </a:ext>
            </a:extLst>
          </p:cNvPr>
          <p:cNvSpPr txBox="1">
            <a:spLocks noGrp="1"/>
          </p:cNvSpPr>
          <p:nvPr>
            <p:ph type="title"/>
          </p:nvPr>
        </p:nvSpPr>
        <p:spPr>
          <a:xfrm>
            <a:off x="495299" y="353366"/>
            <a:ext cx="9281746" cy="490262"/>
          </a:xfrm>
          <a:prstGeom prst="rect">
            <a:avLst/>
          </a:prstGeom>
        </p:spPr>
        <p:txBody>
          <a:bodyPr vert="horz" wrap="square" lIns="0" tIns="91440" rIns="0" bIns="0" rtlCol="0" anchor="ctr">
            <a:spAutoFit/>
          </a:bodyPr>
          <a:lstStyle/>
          <a:p>
            <a:pPr marL="12700">
              <a:lnSpc>
                <a:spcPts val="3295"/>
              </a:lnSpc>
              <a:spcBef>
                <a:spcPts val="90"/>
              </a:spcBef>
            </a:pPr>
            <a:r>
              <a:rPr lang="en-US" sz="2400" b="1" spc="-10">
                <a:solidFill>
                  <a:srgbClr val="567482"/>
                </a:solidFill>
                <a:latin typeface="Myriad Pro"/>
              </a:rPr>
              <a:t>VHA REPORTS AND MEASURES PORTAL (RAMP)</a:t>
            </a:r>
          </a:p>
        </p:txBody>
      </p:sp>
      <p:sp>
        <p:nvSpPr>
          <p:cNvPr id="17" name="object 35">
            <a:extLst>
              <a:ext uri="{FF2B5EF4-FFF2-40B4-BE49-F238E27FC236}">
                <a16:creationId xmlns:a16="http://schemas.microsoft.com/office/drawing/2014/main" id="{41177B79-7EE4-4B59-DC55-A365881B3B6B}"/>
              </a:ext>
            </a:extLst>
          </p:cNvPr>
          <p:cNvSpPr/>
          <p:nvPr/>
        </p:nvSpPr>
        <p:spPr>
          <a:xfrm>
            <a:off x="2000200" y="3700080"/>
            <a:ext cx="1883266" cy="2530453"/>
          </a:xfrm>
          <a:custGeom>
            <a:avLst/>
            <a:gdLst/>
            <a:ahLst/>
            <a:cxnLst/>
            <a:rect l="l" t="t" r="r" b="b"/>
            <a:pathLst>
              <a:path w="2209800" h="2146300">
                <a:moveTo>
                  <a:pt x="3175" y="2139950"/>
                </a:moveTo>
                <a:lnTo>
                  <a:pt x="634" y="2140585"/>
                </a:lnTo>
                <a:lnTo>
                  <a:pt x="0" y="2143125"/>
                </a:lnTo>
                <a:lnTo>
                  <a:pt x="634" y="2145030"/>
                </a:lnTo>
                <a:lnTo>
                  <a:pt x="3175" y="2146300"/>
                </a:lnTo>
                <a:lnTo>
                  <a:pt x="5714" y="2145030"/>
                </a:lnTo>
                <a:lnTo>
                  <a:pt x="6350" y="2143125"/>
                </a:lnTo>
                <a:lnTo>
                  <a:pt x="5714" y="2140585"/>
                </a:lnTo>
                <a:lnTo>
                  <a:pt x="3175" y="2139950"/>
                </a:lnTo>
                <a:close/>
              </a:path>
              <a:path w="2209800" h="2146300">
                <a:moveTo>
                  <a:pt x="3175" y="0"/>
                </a:moveTo>
                <a:lnTo>
                  <a:pt x="634" y="635"/>
                </a:lnTo>
                <a:lnTo>
                  <a:pt x="0" y="3175"/>
                </a:lnTo>
                <a:lnTo>
                  <a:pt x="634" y="5080"/>
                </a:lnTo>
                <a:lnTo>
                  <a:pt x="3175" y="6350"/>
                </a:lnTo>
                <a:lnTo>
                  <a:pt x="5714" y="5080"/>
                </a:lnTo>
                <a:lnTo>
                  <a:pt x="6350" y="3175"/>
                </a:lnTo>
                <a:lnTo>
                  <a:pt x="5714" y="635"/>
                </a:lnTo>
                <a:lnTo>
                  <a:pt x="3175" y="0"/>
                </a:lnTo>
                <a:close/>
              </a:path>
              <a:path w="2209800" h="2146300">
                <a:moveTo>
                  <a:pt x="2206625" y="2139950"/>
                </a:moveTo>
                <a:lnTo>
                  <a:pt x="2204085" y="2140585"/>
                </a:lnTo>
                <a:lnTo>
                  <a:pt x="2203450" y="2143125"/>
                </a:lnTo>
                <a:lnTo>
                  <a:pt x="2204085" y="2145030"/>
                </a:lnTo>
                <a:lnTo>
                  <a:pt x="2206625" y="2146300"/>
                </a:lnTo>
                <a:lnTo>
                  <a:pt x="2209165" y="2145030"/>
                </a:lnTo>
                <a:lnTo>
                  <a:pt x="2209800" y="2143125"/>
                </a:lnTo>
                <a:lnTo>
                  <a:pt x="2209165" y="2140585"/>
                </a:lnTo>
                <a:lnTo>
                  <a:pt x="2206625" y="2139950"/>
                </a:lnTo>
                <a:close/>
              </a:path>
              <a:path w="2209800" h="2146300">
                <a:moveTo>
                  <a:pt x="2206625" y="0"/>
                </a:moveTo>
                <a:lnTo>
                  <a:pt x="2204085" y="635"/>
                </a:lnTo>
                <a:lnTo>
                  <a:pt x="2203450" y="3175"/>
                </a:lnTo>
                <a:lnTo>
                  <a:pt x="2204085" y="5080"/>
                </a:lnTo>
                <a:lnTo>
                  <a:pt x="2206625" y="6350"/>
                </a:lnTo>
                <a:lnTo>
                  <a:pt x="2209165" y="5080"/>
                </a:lnTo>
                <a:lnTo>
                  <a:pt x="2209800" y="3175"/>
                </a:lnTo>
                <a:lnTo>
                  <a:pt x="2209165" y="635"/>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52" name="object 37">
            <a:extLst>
              <a:ext uri="{FF2B5EF4-FFF2-40B4-BE49-F238E27FC236}">
                <a16:creationId xmlns:a16="http://schemas.microsoft.com/office/drawing/2014/main" id="{5FD3D802-59FF-9A87-B986-6E0FF0C95186}"/>
              </a:ext>
            </a:extLst>
          </p:cNvPr>
          <p:cNvSpPr/>
          <p:nvPr/>
        </p:nvSpPr>
        <p:spPr>
          <a:xfrm>
            <a:off x="3934336" y="3669384"/>
            <a:ext cx="1883266" cy="2530453"/>
          </a:xfrm>
          <a:custGeom>
            <a:avLst/>
            <a:gdLst/>
            <a:ahLst/>
            <a:cxnLst/>
            <a:rect l="l" t="t" r="r" b="b"/>
            <a:pathLst>
              <a:path w="2209800" h="2146300">
                <a:moveTo>
                  <a:pt x="3175" y="2139950"/>
                </a:moveTo>
                <a:lnTo>
                  <a:pt x="635" y="2140584"/>
                </a:lnTo>
                <a:lnTo>
                  <a:pt x="0" y="2143125"/>
                </a:lnTo>
                <a:lnTo>
                  <a:pt x="635" y="2145029"/>
                </a:lnTo>
                <a:lnTo>
                  <a:pt x="3175" y="2146300"/>
                </a:lnTo>
                <a:lnTo>
                  <a:pt x="5714" y="2145029"/>
                </a:lnTo>
                <a:lnTo>
                  <a:pt x="6350" y="2143125"/>
                </a:lnTo>
                <a:lnTo>
                  <a:pt x="5714" y="2140584"/>
                </a:lnTo>
                <a:lnTo>
                  <a:pt x="3175" y="2139950"/>
                </a:lnTo>
                <a:close/>
              </a:path>
              <a:path w="2209800" h="2146300">
                <a:moveTo>
                  <a:pt x="3175" y="0"/>
                </a:moveTo>
                <a:lnTo>
                  <a:pt x="635" y="634"/>
                </a:lnTo>
                <a:lnTo>
                  <a:pt x="0" y="3175"/>
                </a:lnTo>
                <a:lnTo>
                  <a:pt x="635" y="5079"/>
                </a:lnTo>
                <a:lnTo>
                  <a:pt x="3175" y="6350"/>
                </a:lnTo>
                <a:lnTo>
                  <a:pt x="5714" y="5079"/>
                </a:lnTo>
                <a:lnTo>
                  <a:pt x="6350" y="3175"/>
                </a:lnTo>
                <a:lnTo>
                  <a:pt x="5714" y="634"/>
                </a:lnTo>
                <a:lnTo>
                  <a:pt x="3175" y="0"/>
                </a:lnTo>
                <a:close/>
              </a:path>
              <a:path w="2209800" h="2146300">
                <a:moveTo>
                  <a:pt x="2206625" y="2139950"/>
                </a:moveTo>
                <a:lnTo>
                  <a:pt x="2204084" y="2140584"/>
                </a:lnTo>
                <a:lnTo>
                  <a:pt x="2203450" y="2143125"/>
                </a:lnTo>
                <a:lnTo>
                  <a:pt x="2204084" y="2145029"/>
                </a:lnTo>
                <a:lnTo>
                  <a:pt x="2206625" y="2146300"/>
                </a:lnTo>
                <a:lnTo>
                  <a:pt x="2209165" y="2145029"/>
                </a:lnTo>
                <a:lnTo>
                  <a:pt x="2209800" y="2143125"/>
                </a:lnTo>
                <a:lnTo>
                  <a:pt x="2209165" y="2140584"/>
                </a:lnTo>
                <a:lnTo>
                  <a:pt x="2206625" y="2139950"/>
                </a:lnTo>
                <a:close/>
              </a:path>
              <a:path w="2209800" h="2146300">
                <a:moveTo>
                  <a:pt x="2206625" y="0"/>
                </a:moveTo>
                <a:lnTo>
                  <a:pt x="2204084" y="634"/>
                </a:lnTo>
                <a:lnTo>
                  <a:pt x="2203450" y="3175"/>
                </a:lnTo>
                <a:lnTo>
                  <a:pt x="2204084" y="5079"/>
                </a:lnTo>
                <a:lnTo>
                  <a:pt x="2206625" y="6350"/>
                </a:lnTo>
                <a:lnTo>
                  <a:pt x="2209165" y="5079"/>
                </a:lnTo>
                <a:lnTo>
                  <a:pt x="2209800" y="3175"/>
                </a:lnTo>
                <a:lnTo>
                  <a:pt x="2209165" y="634"/>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8" name="object 2">
            <a:extLst>
              <a:ext uri="{FF2B5EF4-FFF2-40B4-BE49-F238E27FC236}">
                <a16:creationId xmlns:a16="http://schemas.microsoft.com/office/drawing/2014/main" id="{0CE7D15D-64CD-F832-52D3-6BD484A56F65}"/>
              </a:ext>
            </a:extLst>
          </p:cNvPr>
          <p:cNvSpPr txBox="1"/>
          <p:nvPr/>
        </p:nvSpPr>
        <p:spPr>
          <a:xfrm>
            <a:off x="495300" y="998205"/>
            <a:ext cx="7962900" cy="374068"/>
          </a:xfrm>
          <a:prstGeom prst="rect">
            <a:avLst/>
          </a:prstGeom>
        </p:spPr>
        <p:txBody>
          <a:bodyPr vert="horz" wrap="square" lIns="0" tIns="0" rIns="0" bIns="0" rtlCol="0">
            <a:spAutoFit/>
          </a:bodyPr>
          <a:lstStyle/>
          <a:p>
            <a:pPr marL="12700" marR="31115">
              <a:lnSpc>
                <a:spcPts val="1620"/>
              </a:lnSpc>
              <a:spcBef>
                <a:spcPts val="385"/>
              </a:spcBef>
            </a:pPr>
            <a:r>
              <a:rPr lang="en-US" sz="1200" b="1">
                <a:solidFill>
                  <a:srgbClr val="567482"/>
                </a:solidFill>
                <a:latin typeface="Myriad Pro"/>
                <a:cs typeface="Calibri"/>
              </a:rPr>
              <a:t>Want to remember one place to go for reports and analytic tools that have already  been developed?</a:t>
            </a:r>
          </a:p>
          <a:p>
            <a:pPr>
              <a:lnSpc>
                <a:spcPct val="100000"/>
              </a:lnSpc>
              <a:spcBef>
                <a:spcPts val="20"/>
              </a:spcBef>
            </a:pPr>
            <a:endParaRPr lang="en-US" sz="1050">
              <a:solidFill>
                <a:srgbClr val="567482"/>
              </a:solidFill>
              <a:latin typeface="Myriad Pro"/>
              <a:cs typeface="Calibri"/>
            </a:endParaRPr>
          </a:p>
        </p:txBody>
      </p:sp>
      <p:grpSp>
        <p:nvGrpSpPr>
          <p:cNvPr id="9" name="object 3">
            <a:extLst>
              <a:ext uri="{FF2B5EF4-FFF2-40B4-BE49-F238E27FC236}">
                <a16:creationId xmlns:a16="http://schemas.microsoft.com/office/drawing/2014/main" id="{407D33DE-F18B-E910-29B4-75BA3B4D5E56}"/>
              </a:ext>
            </a:extLst>
          </p:cNvPr>
          <p:cNvGrpSpPr/>
          <p:nvPr/>
        </p:nvGrpSpPr>
        <p:grpSpPr>
          <a:xfrm>
            <a:off x="415628" y="1118497"/>
            <a:ext cx="1742027" cy="1210211"/>
            <a:chOff x="2071751" y="3524503"/>
            <a:chExt cx="3592195" cy="2495550"/>
          </a:xfrm>
        </p:grpSpPr>
        <p:pic>
          <p:nvPicPr>
            <p:cNvPr id="10" name="object 4">
              <a:hlinkClick r:id="rId3"/>
              <a:extLst>
                <a:ext uri="{FF2B5EF4-FFF2-40B4-BE49-F238E27FC236}">
                  <a16:creationId xmlns:a16="http://schemas.microsoft.com/office/drawing/2014/main" id="{249E9AE4-ED0A-B8C8-1635-70F1107B65A3}"/>
                </a:ext>
              </a:extLst>
            </p:cNvPr>
            <p:cNvPicPr/>
            <p:nvPr/>
          </p:nvPicPr>
          <p:blipFill>
            <a:blip r:embed="rId4" cstate="print"/>
            <a:stretch>
              <a:fillRect/>
            </a:stretch>
          </p:blipFill>
          <p:spPr>
            <a:xfrm>
              <a:off x="2441562" y="3757405"/>
              <a:ext cx="2920902" cy="2007066"/>
            </a:xfrm>
            <a:prstGeom prst="rect">
              <a:avLst/>
            </a:prstGeom>
            <a:effectLst>
              <a:outerShdw blurRad="63500" sx="102000" sy="102000" algn="ctr" rotWithShape="0">
                <a:prstClr val="black">
                  <a:alpha val="40000"/>
                </a:prstClr>
              </a:outerShdw>
            </a:effectLst>
          </p:spPr>
        </p:pic>
        <p:sp>
          <p:nvSpPr>
            <p:cNvPr id="11" name="object 5">
              <a:hlinkClick r:id="rId3"/>
              <a:extLst>
                <a:ext uri="{FF2B5EF4-FFF2-40B4-BE49-F238E27FC236}">
                  <a16:creationId xmlns:a16="http://schemas.microsoft.com/office/drawing/2014/main" id="{E35310D3-4D42-4C1B-CC20-AC41234E9B21}"/>
                </a:ext>
              </a:extLst>
            </p:cNvPr>
            <p:cNvSpPr/>
            <p:nvPr/>
          </p:nvSpPr>
          <p:spPr>
            <a:xfrm>
              <a:off x="2071751" y="3524503"/>
              <a:ext cx="3592195" cy="2495550"/>
            </a:xfrm>
            <a:custGeom>
              <a:avLst/>
              <a:gdLst/>
              <a:ahLst/>
              <a:cxnLst/>
              <a:rect l="l" t="t" r="r" b="b"/>
              <a:pathLst>
                <a:path w="3592195" h="2495550">
                  <a:moveTo>
                    <a:pt x="0" y="2495550"/>
                  </a:moveTo>
                  <a:lnTo>
                    <a:pt x="3592195" y="2495550"/>
                  </a:lnTo>
                  <a:lnTo>
                    <a:pt x="3592195" y="0"/>
                  </a:lnTo>
                  <a:lnTo>
                    <a:pt x="0" y="0"/>
                  </a:lnTo>
                  <a:lnTo>
                    <a:pt x="0" y="2495550"/>
                  </a:lnTo>
                  <a:close/>
                </a:path>
              </a:pathLst>
            </a:custGeom>
            <a:ln w="9525">
              <a:noFill/>
            </a:ln>
          </p:spPr>
          <p:txBody>
            <a:bodyPr wrap="square" lIns="0" tIns="0" rIns="0" bIns="0" rtlCol="0"/>
            <a:lstStyle/>
            <a:p>
              <a:endParaRPr>
                <a:latin typeface="Myriad Pro"/>
              </a:endParaRPr>
            </a:p>
          </p:txBody>
        </p:sp>
      </p:grpSp>
      <p:sp>
        <p:nvSpPr>
          <p:cNvPr id="30" name="object 2">
            <a:extLst>
              <a:ext uri="{FF2B5EF4-FFF2-40B4-BE49-F238E27FC236}">
                <a16:creationId xmlns:a16="http://schemas.microsoft.com/office/drawing/2014/main" id="{BE70D9A0-8904-761F-9EE8-837916F4CB30}"/>
              </a:ext>
            </a:extLst>
          </p:cNvPr>
          <p:cNvSpPr txBox="1"/>
          <p:nvPr/>
        </p:nvSpPr>
        <p:spPr>
          <a:xfrm>
            <a:off x="2213239" y="1383330"/>
            <a:ext cx="9658566" cy="769441"/>
          </a:xfrm>
          <a:prstGeom prst="rect">
            <a:avLst/>
          </a:prstGeom>
        </p:spPr>
        <p:txBody>
          <a:bodyPr vert="horz" wrap="square" lIns="0" tIns="0" rIns="0" bIns="0" rtlCol="0">
            <a:spAutoFit/>
          </a:bodyPr>
          <a:lstStyle/>
          <a:p>
            <a:pPr>
              <a:spcBef>
                <a:spcPts val="20"/>
              </a:spcBef>
            </a:pPr>
            <a:r>
              <a:rPr lang="en-US" sz="1000">
                <a:solidFill>
                  <a:srgbClr val="567482"/>
                </a:solidFill>
                <a:latin typeface="Myriad Pro"/>
                <a:cs typeface="Calibri"/>
              </a:rPr>
              <a:t>VHA</a:t>
            </a:r>
            <a:r>
              <a:rPr lang="en-US" sz="1000" spc="-15">
                <a:solidFill>
                  <a:srgbClr val="567482"/>
                </a:solidFill>
                <a:latin typeface="Myriad Pro"/>
                <a:cs typeface="Calibri"/>
              </a:rPr>
              <a:t> </a:t>
            </a:r>
            <a:r>
              <a:rPr lang="en-US" sz="1000">
                <a:solidFill>
                  <a:srgbClr val="567482"/>
                </a:solidFill>
                <a:latin typeface="Myriad Pro"/>
                <a:cs typeface="Calibri"/>
              </a:rPr>
              <a:t>RAMP</a:t>
            </a:r>
            <a:r>
              <a:rPr lang="en-US" sz="1000" spc="-5">
                <a:solidFill>
                  <a:srgbClr val="567482"/>
                </a:solidFill>
                <a:latin typeface="Myriad Pro"/>
                <a:cs typeface="Calibri"/>
              </a:rPr>
              <a:t> </a:t>
            </a:r>
            <a:r>
              <a:rPr lang="en-US" sz="1000">
                <a:solidFill>
                  <a:srgbClr val="567482"/>
                </a:solidFill>
                <a:latin typeface="Myriad Pro"/>
                <a:cs typeface="Calibri"/>
              </a:rPr>
              <a:t>is</a:t>
            </a:r>
            <a:r>
              <a:rPr lang="en-US" sz="1000" spc="-20">
                <a:solidFill>
                  <a:srgbClr val="567482"/>
                </a:solidFill>
                <a:latin typeface="Myriad Pro"/>
                <a:cs typeface="Calibri"/>
              </a:rPr>
              <a:t> </a:t>
            </a:r>
            <a:r>
              <a:rPr lang="en-US" sz="1000">
                <a:solidFill>
                  <a:srgbClr val="567482"/>
                </a:solidFill>
                <a:latin typeface="Myriad Pro"/>
                <a:cs typeface="Calibri"/>
              </a:rPr>
              <a:t>your</a:t>
            </a:r>
            <a:r>
              <a:rPr lang="en-US" sz="1000" spc="-20">
                <a:solidFill>
                  <a:srgbClr val="567482"/>
                </a:solidFill>
                <a:latin typeface="Myriad Pro"/>
                <a:cs typeface="Calibri"/>
              </a:rPr>
              <a:t> </a:t>
            </a:r>
            <a:r>
              <a:rPr lang="en-US" sz="1000">
                <a:solidFill>
                  <a:srgbClr val="567482"/>
                </a:solidFill>
                <a:latin typeface="Myriad Pro"/>
                <a:cs typeface="Calibri"/>
              </a:rPr>
              <a:t>place.</a:t>
            </a:r>
            <a:r>
              <a:rPr lang="en-US" sz="1000" spc="-15">
                <a:solidFill>
                  <a:srgbClr val="567482"/>
                </a:solidFill>
                <a:latin typeface="Myriad Pro"/>
                <a:cs typeface="Calibri"/>
              </a:rPr>
              <a:t> </a:t>
            </a:r>
            <a:r>
              <a:rPr lang="en-US" sz="1000">
                <a:solidFill>
                  <a:srgbClr val="567482"/>
                </a:solidFill>
                <a:latin typeface="Myriad Pro"/>
                <a:cs typeface="Calibri"/>
              </a:rPr>
              <a:t>It</a:t>
            </a:r>
            <a:r>
              <a:rPr lang="en-US" sz="1000" spc="-35">
                <a:solidFill>
                  <a:srgbClr val="567482"/>
                </a:solidFill>
                <a:latin typeface="Myriad Pro"/>
                <a:cs typeface="Calibri"/>
              </a:rPr>
              <a:t> </a:t>
            </a:r>
            <a:r>
              <a:rPr lang="en-US" sz="1000">
                <a:solidFill>
                  <a:srgbClr val="567482"/>
                </a:solidFill>
                <a:latin typeface="Myriad Pro"/>
                <a:cs typeface="Calibri"/>
              </a:rPr>
              <a:t>is</a:t>
            </a:r>
            <a:r>
              <a:rPr lang="en-US" sz="1000" spc="-10">
                <a:solidFill>
                  <a:srgbClr val="567482"/>
                </a:solidFill>
                <a:latin typeface="Myriad Pro"/>
                <a:cs typeface="Calibri"/>
              </a:rPr>
              <a:t> </a:t>
            </a:r>
            <a:r>
              <a:rPr lang="en-US" sz="1000">
                <a:solidFill>
                  <a:srgbClr val="567482"/>
                </a:solidFill>
                <a:latin typeface="Myriad Pro"/>
                <a:cs typeface="Calibri"/>
              </a:rPr>
              <a:t>a</a:t>
            </a:r>
            <a:r>
              <a:rPr lang="en-US" sz="1000" spc="-10">
                <a:solidFill>
                  <a:srgbClr val="567482"/>
                </a:solidFill>
                <a:latin typeface="Myriad Pro"/>
                <a:cs typeface="Calibri"/>
              </a:rPr>
              <a:t> </a:t>
            </a:r>
            <a:r>
              <a:rPr lang="en-US" sz="1000">
                <a:solidFill>
                  <a:srgbClr val="567482"/>
                </a:solidFill>
                <a:latin typeface="Myriad Pro"/>
                <a:cs typeface="Calibri"/>
              </a:rPr>
              <a:t>searchable</a:t>
            </a:r>
            <a:r>
              <a:rPr lang="en-US" sz="1000" spc="-10">
                <a:solidFill>
                  <a:srgbClr val="567482"/>
                </a:solidFill>
                <a:latin typeface="Myriad Pro"/>
                <a:cs typeface="Calibri"/>
              </a:rPr>
              <a:t> </a:t>
            </a:r>
            <a:r>
              <a:rPr lang="en-US" sz="1000">
                <a:solidFill>
                  <a:srgbClr val="567482"/>
                </a:solidFill>
                <a:latin typeface="Myriad Pro"/>
                <a:cs typeface="Calibri"/>
              </a:rPr>
              <a:t>database.</a:t>
            </a:r>
            <a:r>
              <a:rPr lang="en-US" sz="1000" spc="-15">
                <a:solidFill>
                  <a:srgbClr val="567482"/>
                </a:solidFill>
                <a:latin typeface="Myriad Pro"/>
                <a:cs typeface="Calibri"/>
              </a:rPr>
              <a:t> </a:t>
            </a:r>
            <a:r>
              <a:rPr lang="en-US" sz="1000">
                <a:solidFill>
                  <a:srgbClr val="567482"/>
                </a:solidFill>
                <a:latin typeface="Myriad Pro"/>
                <a:cs typeface="Calibri"/>
              </a:rPr>
              <a:t>If</a:t>
            </a:r>
            <a:r>
              <a:rPr lang="en-US" sz="1000" spc="-25">
                <a:solidFill>
                  <a:srgbClr val="567482"/>
                </a:solidFill>
                <a:latin typeface="Myriad Pro"/>
                <a:cs typeface="Calibri"/>
              </a:rPr>
              <a:t> </a:t>
            </a:r>
            <a:r>
              <a:rPr lang="en-US" sz="1000">
                <a:solidFill>
                  <a:srgbClr val="567482"/>
                </a:solidFill>
                <a:latin typeface="Myriad Pro"/>
                <a:cs typeface="Calibri"/>
              </a:rPr>
              <a:t>you</a:t>
            </a:r>
            <a:r>
              <a:rPr lang="en-US" sz="1000" spc="-15">
                <a:solidFill>
                  <a:srgbClr val="567482"/>
                </a:solidFill>
                <a:latin typeface="Myriad Pro"/>
                <a:cs typeface="Calibri"/>
              </a:rPr>
              <a:t> </a:t>
            </a:r>
            <a:r>
              <a:rPr lang="en-US" sz="1000">
                <a:solidFill>
                  <a:srgbClr val="567482"/>
                </a:solidFill>
                <a:latin typeface="Myriad Pro"/>
                <a:cs typeface="Calibri"/>
              </a:rPr>
              <a:t>aren’t</a:t>
            </a:r>
            <a:r>
              <a:rPr lang="en-US" sz="1000" spc="-10">
                <a:solidFill>
                  <a:srgbClr val="567482"/>
                </a:solidFill>
                <a:latin typeface="Myriad Pro"/>
                <a:cs typeface="Calibri"/>
              </a:rPr>
              <a:t> </a:t>
            </a:r>
            <a:r>
              <a:rPr lang="en-US" sz="1000">
                <a:solidFill>
                  <a:srgbClr val="567482"/>
                </a:solidFill>
                <a:latin typeface="Myriad Pro"/>
                <a:cs typeface="Calibri"/>
              </a:rPr>
              <a:t>sure</a:t>
            </a:r>
            <a:r>
              <a:rPr lang="en-US" sz="1000" spc="-10">
                <a:solidFill>
                  <a:srgbClr val="567482"/>
                </a:solidFill>
                <a:latin typeface="Myriad Pro"/>
                <a:cs typeface="Calibri"/>
              </a:rPr>
              <a:t> </a:t>
            </a:r>
            <a:r>
              <a:rPr lang="en-US" sz="1000">
                <a:solidFill>
                  <a:srgbClr val="567482"/>
                </a:solidFill>
                <a:latin typeface="Myriad Pro"/>
                <a:cs typeface="Calibri"/>
              </a:rPr>
              <a:t>what</a:t>
            </a:r>
            <a:r>
              <a:rPr lang="en-US" sz="1000" spc="-10">
                <a:solidFill>
                  <a:srgbClr val="567482"/>
                </a:solidFill>
                <a:latin typeface="Myriad Pro"/>
                <a:cs typeface="Calibri"/>
              </a:rPr>
              <a:t> </a:t>
            </a:r>
            <a:r>
              <a:rPr lang="en-US" sz="1000">
                <a:solidFill>
                  <a:srgbClr val="567482"/>
                </a:solidFill>
                <a:latin typeface="Myriad Pro"/>
                <a:cs typeface="Calibri"/>
              </a:rPr>
              <a:t>report</a:t>
            </a:r>
            <a:r>
              <a:rPr lang="en-US" sz="1000" spc="-10">
                <a:solidFill>
                  <a:srgbClr val="567482"/>
                </a:solidFill>
                <a:latin typeface="Myriad Pro"/>
                <a:cs typeface="Calibri"/>
              </a:rPr>
              <a:t> </a:t>
            </a:r>
            <a:r>
              <a:rPr lang="en-US" sz="1000">
                <a:solidFill>
                  <a:srgbClr val="567482"/>
                </a:solidFill>
                <a:latin typeface="Myriad Pro"/>
                <a:cs typeface="Calibri"/>
              </a:rPr>
              <a:t>might</a:t>
            </a:r>
            <a:r>
              <a:rPr lang="en-US" sz="1000" spc="-20">
                <a:solidFill>
                  <a:srgbClr val="567482"/>
                </a:solidFill>
                <a:latin typeface="Myriad Pro"/>
                <a:cs typeface="Calibri"/>
              </a:rPr>
              <a:t> </a:t>
            </a:r>
            <a:r>
              <a:rPr lang="en-US" sz="1000">
                <a:solidFill>
                  <a:srgbClr val="567482"/>
                </a:solidFill>
                <a:latin typeface="Myriad Pro"/>
                <a:cs typeface="Calibri"/>
              </a:rPr>
              <a:t>have</a:t>
            </a:r>
            <a:r>
              <a:rPr lang="en-US" sz="1000" spc="-20">
                <a:solidFill>
                  <a:srgbClr val="567482"/>
                </a:solidFill>
                <a:latin typeface="Myriad Pro"/>
                <a:cs typeface="Calibri"/>
              </a:rPr>
              <a:t> </a:t>
            </a:r>
            <a:r>
              <a:rPr lang="en-US" sz="1000" spc="-25">
                <a:solidFill>
                  <a:srgbClr val="567482"/>
                </a:solidFill>
                <a:latin typeface="Myriad Pro"/>
                <a:cs typeface="Calibri"/>
              </a:rPr>
              <a:t>the </a:t>
            </a:r>
            <a:r>
              <a:rPr lang="en-US" sz="1000">
                <a:solidFill>
                  <a:srgbClr val="567482"/>
                </a:solidFill>
                <a:latin typeface="Myriad Pro"/>
                <a:cs typeface="Calibri"/>
              </a:rPr>
              <a:t>information</a:t>
            </a:r>
            <a:r>
              <a:rPr lang="en-US" sz="1000" spc="-25">
                <a:solidFill>
                  <a:srgbClr val="567482"/>
                </a:solidFill>
                <a:latin typeface="Myriad Pro"/>
                <a:cs typeface="Calibri"/>
              </a:rPr>
              <a:t> </a:t>
            </a:r>
            <a:r>
              <a:rPr lang="en-US" sz="1000">
                <a:solidFill>
                  <a:srgbClr val="567482"/>
                </a:solidFill>
                <a:latin typeface="Myriad Pro"/>
                <a:cs typeface="Calibri"/>
              </a:rPr>
              <a:t>you</a:t>
            </a:r>
            <a:r>
              <a:rPr lang="en-US" sz="1000" spc="-15">
                <a:solidFill>
                  <a:srgbClr val="567482"/>
                </a:solidFill>
                <a:latin typeface="Myriad Pro"/>
                <a:cs typeface="Calibri"/>
              </a:rPr>
              <a:t> </a:t>
            </a:r>
            <a:r>
              <a:rPr lang="en-US" sz="1000">
                <a:solidFill>
                  <a:srgbClr val="567482"/>
                </a:solidFill>
                <a:latin typeface="Myriad Pro"/>
                <a:cs typeface="Calibri"/>
              </a:rPr>
              <a:t>need,</a:t>
            </a:r>
            <a:r>
              <a:rPr lang="en-US" sz="1000" spc="-25">
                <a:solidFill>
                  <a:srgbClr val="567482"/>
                </a:solidFill>
                <a:latin typeface="Myriad Pro"/>
                <a:cs typeface="Calibri"/>
              </a:rPr>
              <a:t> </a:t>
            </a:r>
            <a:r>
              <a:rPr lang="en-US" sz="1000">
                <a:solidFill>
                  <a:srgbClr val="567482"/>
                </a:solidFill>
                <a:latin typeface="Myriad Pro"/>
                <a:cs typeface="Calibri"/>
              </a:rPr>
              <a:t>you</a:t>
            </a:r>
            <a:r>
              <a:rPr lang="en-US" sz="1000" spc="-25">
                <a:solidFill>
                  <a:srgbClr val="567482"/>
                </a:solidFill>
                <a:latin typeface="Myriad Pro"/>
                <a:cs typeface="Calibri"/>
              </a:rPr>
              <a:t> </a:t>
            </a:r>
            <a:r>
              <a:rPr lang="en-US" sz="1000">
                <a:solidFill>
                  <a:srgbClr val="567482"/>
                </a:solidFill>
                <a:latin typeface="Myriad Pro"/>
                <a:cs typeface="Calibri"/>
              </a:rPr>
              <a:t>can</a:t>
            </a:r>
            <a:r>
              <a:rPr lang="en-US" sz="1000" spc="-10">
                <a:solidFill>
                  <a:srgbClr val="567482"/>
                </a:solidFill>
                <a:latin typeface="Myriad Pro"/>
                <a:cs typeface="Calibri"/>
              </a:rPr>
              <a:t> </a:t>
            </a:r>
            <a:r>
              <a:rPr lang="en-US" sz="1000">
                <a:solidFill>
                  <a:srgbClr val="567482"/>
                </a:solidFill>
                <a:latin typeface="Myriad Pro"/>
                <a:cs typeface="Calibri"/>
              </a:rPr>
              <a:t>type</a:t>
            </a:r>
            <a:r>
              <a:rPr lang="en-US" sz="1000" spc="-20">
                <a:solidFill>
                  <a:srgbClr val="567482"/>
                </a:solidFill>
                <a:latin typeface="Myriad Pro"/>
                <a:cs typeface="Calibri"/>
              </a:rPr>
              <a:t> </a:t>
            </a:r>
            <a:r>
              <a:rPr lang="en-US" sz="1000">
                <a:solidFill>
                  <a:srgbClr val="567482"/>
                </a:solidFill>
                <a:latin typeface="Myriad Pro"/>
                <a:cs typeface="Calibri"/>
              </a:rPr>
              <a:t>in</a:t>
            </a:r>
            <a:r>
              <a:rPr lang="en-US" sz="1000" spc="-10">
                <a:solidFill>
                  <a:srgbClr val="567482"/>
                </a:solidFill>
                <a:latin typeface="Myriad Pro"/>
                <a:cs typeface="Calibri"/>
              </a:rPr>
              <a:t> </a:t>
            </a:r>
            <a:r>
              <a:rPr lang="en-US" sz="1000">
                <a:solidFill>
                  <a:srgbClr val="567482"/>
                </a:solidFill>
                <a:latin typeface="Myriad Pro"/>
                <a:cs typeface="Calibri"/>
              </a:rPr>
              <a:t>keywords</a:t>
            </a:r>
            <a:r>
              <a:rPr lang="en-US" sz="1000" spc="-10">
                <a:solidFill>
                  <a:srgbClr val="567482"/>
                </a:solidFill>
                <a:latin typeface="Myriad Pro"/>
                <a:cs typeface="Calibri"/>
              </a:rPr>
              <a:t> </a:t>
            </a:r>
            <a:r>
              <a:rPr lang="en-US" sz="1000">
                <a:solidFill>
                  <a:srgbClr val="567482"/>
                </a:solidFill>
                <a:latin typeface="Myriad Pro"/>
                <a:cs typeface="Calibri"/>
              </a:rPr>
              <a:t>related</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your</a:t>
            </a:r>
            <a:r>
              <a:rPr lang="en-US" sz="1000" spc="-10">
                <a:solidFill>
                  <a:srgbClr val="567482"/>
                </a:solidFill>
                <a:latin typeface="Myriad Pro"/>
                <a:cs typeface="Calibri"/>
              </a:rPr>
              <a:t> </a:t>
            </a:r>
            <a:r>
              <a:rPr lang="en-US" sz="1000">
                <a:solidFill>
                  <a:srgbClr val="567482"/>
                </a:solidFill>
                <a:latin typeface="Myriad Pro"/>
                <a:cs typeface="Calibri"/>
              </a:rPr>
              <a:t>area</a:t>
            </a:r>
            <a:r>
              <a:rPr lang="en-US" sz="1000" spc="-15">
                <a:solidFill>
                  <a:srgbClr val="567482"/>
                </a:solidFill>
                <a:latin typeface="Myriad Pro"/>
                <a:cs typeface="Calibri"/>
              </a:rPr>
              <a:t> </a:t>
            </a:r>
            <a:r>
              <a:rPr lang="en-US" sz="1000">
                <a:solidFill>
                  <a:srgbClr val="567482"/>
                </a:solidFill>
                <a:latin typeface="Myriad Pro"/>
                <a:cs typeface="Calibri"/>
              </a:rPr>
              <a:t>of</a:t>
            </a:r>
            <a:r>
              <a:rPr lang="en-US" sz="1000" spc="-10">
                <a:solidFill>
                  <a:srgbClr val="567482"/>
                </a:solidFill>
                <a:latin typeface="Myriad Pro"/>
                <a:cs typeface="Calibri"/>
              </a:rPr>
              <a:t> </a:t>
            </a:r>
            <a:r>
              <a:rPr lang="en-US" sz="1000">
                <a:solidFill>
                  <a:srgbClr val="567482"/>
                </a:solidFill>
                <a:latin typeface="Myriad Pro"/>
                <a:cs typeface="Calibri"/>
              </a:rPr>
              <a:t>interest</a:t>
            </a:r>
            <a:r>
              <a:rPr lang="en-US" sz="1000" spc="-20">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see</a:t>
            </a:r>
            <a:r>
              <a:rPr lang="en-US" sz="1000" spc="-20">
                <a:solidFill>
                  <a:srgbClr val="567482"/>
                </a:solidFill>
                <a:latin typeface="Myriad Pro"/>
                <a:cs typeface="Calibri"/>
              </a:rPr>
              <a:t> </a:t>
            </a:r>
            <a:r>
              <a:rPr lang="en-US" sz="1000">
                <a:solidFill>
                  <a:srgbClr val="567482"/>
                </a:solidFill>
                <a:latin typeface="Myriad Pro"/>
                <a:cs typeface="Calibri"/>
              </a:rPr>
              <a:t>what</a:t>
            </a:r>
            <a:r>
              <a:rPr lang="en-US" sz="1000" spc="-10">
                <a:solidFill>
                  <a:srgbClr val="567482"/>
                </a:solidFill>
                <a:latin typeface="Myriad Pro"/>
                <a:cs typeface="Calibri"/>
              </a:rPr>
              <a:t> </a:t>
            </a:r>
            <a:r>
              <a:rPr lang="en-US" sz="1000">
                <a:solidFill>
                  <a:srgbClr val="567482"/>
                </a:solidFill>
                <a:latin typeface="Myriad Pro"/>
                <a:cs typeface="Calibri"/>
              </a:rPr>
              <a:t>reports </a:t>
            </a:r>
            <a:r>
              <a:rPr lang="en-US" sz="1000" spc="-25">
                <a:solidFill>
                  <a:srgbClr val="567482"/>
                </a:solidFill>
                <a:latin typeface="Myriad Pro"/>
                <a:cs typeface="Calibri"/>
              </a:rPr>
              <a:t>and </a:t>
            </a:r>
            <a:r>
              <a:rPr lang="en-US" sz="1000">
                <a:solidFill>
                  <a:srgbClr val="567482"/>
                </a:solidFill>
                <a:latin typeface="Myriad Pro"/>
                <a:cs typeface="Calibri"/>
              </a:rPr>
              <a:t>measures</a:t>
            </a:r>
            <a:r>
              <a:rPr lang="en-US" sz="1000" spc="-15">
                <a:solidFill>
                  <a:srgbClr val="567482"/>
                </a:solidFill>
                <a:latin typeface="Myriad Pro"/>
                <a:cs typeface="Calibri"/>
              </a:rPr>
              <a:t> </a:t>
            </a:r>
            <a:r>
              <a:rPr lang="en-US" sz="1000">
                <a:solidFill>
                  <a:srgbClr val="567482"/>
                </a:solidFill>
                <a:latin typeface="Myriad Pro"/>
                <a:cs typeface="Calibri"/>
              </a:rPr>
              <a:t>might</a:t>
            </a:r>
            <a:r>
              <a:rPr lang="en-US" sz="1000" spc="-10">
                <a:solidFill>
                  <a:srgbClr val="567482"/>
                </a:solidFill>
                <a:latin typeface="Myriad Pro"/>
                <a:cs typeface="Calibri"/>
              </a:rPr>
              <a:t> </a:t>
            </a:r>
            <a:r>
              <a:rPr lang="en-US" sz="1000">
                <a:solidFill>
                  <a:srgbClr val="567482"/>
                </a:solidFill>
                <a:latin typeface="Myriad Pro"/>
                <a:cs typeface="Calibri"/>
              </a:rPr>
              <a:t>be</a:t>
            </a:r>
            <a:r>
              <a:rPr lang="en-US" sz="1000" spc="-20">
                <a:solidFill>
                  <a:srgbClr val="567482"/>
                </a:solidFill>
                <a:latin typeface="Myriad Pro"/>
                <a:cs typeface="Calibri"/>
              </a:rPr>
              <a:t> </a:t>
            </a:r>
            <a:r>
              <a:rPr lang="en-US" sz="1000">
                <a:solidFill>
                  <a:srgbClr val="567482"/>
                </a:solidFill>
                <a:latin typeface="Myriad Pro"/>
                <a:cs typeface="Calibri"/>
              </a:rPr>
              <a:t>helpful</a:t>
            </a:r>
            <a:r>
              <a:rPr lang="en-US" sz="1000" spc="-20">
                <a:solidFill>
                  <a:srgbClr val="567482"/>
                </a:solidFill>
                <a:latin typeface="Myriad Pro"/>
                <a:cs typeface="Calibri"/>
              </a:rPr>
              <a:t> </a:t>
            </a:r>
            <a:r>
              <a:rPr lang="en-US" sz="1000">
                <a:solidFill>
                  <a:srgbClr val="567482"/>
                </a:solidFill>
                <a:latin typeface="Myriad Pro"/>
                <a:cs typeface="Calibri"/>
              </a:rPr>
              <a:t>to</a:t>
            </a:r>
            <a:r>
              <a:rPr lang="en-US" sz="1000" spc="-15">
                <a:solidFill>
                  <a:srgbClr val="567482"/>
                </a:solidFill>
                <a:latin typeface="Myriad Pro"/>
                <a:cs typeface="Calibri"/>
              </a:rPr>
              <a:t> </a:t>
            </a:r>
            <a:r>
              <a:rPr lang="en-US" sz="1000">
                <a:solidFill>
                  <a:srgbClr val="567482"/>
                </a:solidFill>
                <a:latin typeface="Myriad Pro"/>
                <a:cs typeface="Calibri"/>
              </a:rPr>
              <a:t>you.</a:t>
            </a:r>
            <a:r>
              <a:rPr lang="en-US" sz="1000" spc="-25">
                <a:solidFill>
                  <a:srgbClr val="567482"/>
                </a:solidFill>
                <a:latin typeface="Myriad Pro"/>
                <a:cs typeface="Calibri"/>
              </a:rPr>
              <a:t> </a:t>
            </a:r>
            <a:r>
              <a:rPr lang="en-US" sz="1000">
                <a:solidFill>
                  <a:srgbClr val="567482"/>
                </a:solidFill>
                <a:latin typeface="Myriad Pro"/>
                <a:cs typeface="Calibri"/>
              </a:rPr>
              <a:t>Depending</a:t>
            </a:r>
            <a:r>
              <a:rPr lang="en-US" sz="1000" spc="-15">
                <a:solidFill>
                  <a:srgbClr val="567482"/>
                </a:solidFill>
                <a:latin typeface="Myriad Pro"/>
                <a:cs typeface="Calibri"/>
              </a:rPr>
              <a:t> </a:t>
            </a:r>
            <a:r>
              <a:rPr lang="en-US" sz="1000">
                <a:solidFill>
                  <a:srgbClr val="567482"/>
                </a:solidFill>
                <a:latin typeface="Myriad Pro"/>
                <a:cs typeface="Calibri"/>
              </a:rPr>
              <a:t>on</a:t>
            </a:r>
            <a:r>
              <a:rPr lang="en-US" sz="1000" spc="-15">
                <a:solidFill>
                  <a:srgbClr val="567482"/>
                </a:solidFill>
                <a:latin typeface="Myriad Pro"/>
                <a:cs typeface="Calibri"/>
              </a:rPr>
              <a:t> </a:t>
            </a:r>
            <a:r>
              <a:rPr lang="en-US" sz="1000">
                <a:solidFill>
                  <a:srgbClr val="567482"/>
                </a:solidFill>
                <a:latin typeface="Myriad Pro"/>
                <a:cs typeface="Calibri"/>
              </a:rPr>
              <a:t>your</a:t>
            </a:r>
            <a:r>
              <a:rPr lang="en-US" sz="1000" spc="-15">
                <a:solidFill>
                  <a:srgbClr val="567482"/>
                </a:solidFill>
                <a:latin typeface="Myriad Pro"/>
                <a:cs typeface="Calibri"/>
              </a:rPr>
              <a:t> </a:t>
            </a:r>
            <a:r>
              <a:rPr lang="en-US" sz="1000">
                <a:solidFill>
                  <a:srgbClr val="567482"/>
                </a:solidFill>
                <a:latin typeface="Myriad Pro"/>
                <a:cs typeface="Calibri"/>
              </a:rPr>
              <a:t>position,</a:t>
            </a:r>
            <a:r>
              <a:rPr lang="en-US" sz="1000" spc="-10">
                <a:solidFill>
                  <a:srgbClr val="567482"/>
                </a:solidFill>
                <a:latin typeface="Myriad Pro"/>
                <a:cs typeface="Calibri"/>
              </a:rPr>
              <a:t> </a:t>
            </a:r>
            <a:r>
              <a:rPr lang="en-US" sz="1000">
                <a:solidFill>
                  <a:srgbClr val="567482"/>
                </a:solidFill>
                <a:latin typeface="Myriad Pro"/>
                <a:cs typeface="Calibri"/>
              </a:rPr>
              <a:t>you</a:t>
            </a:r>
            <a:r>
              <a:rPr lang="en-US" sz="1000" spc="-25">
                <a:solidFill>
                  <a:srgbClr val="567482"/>
                </a:solidFill>
                <a:latin typeface="Myriad Pro"/>
                <a:cs typeface="Calibri"/>
              </a:rPr>
              <a:t> </a:t>
            </a:r>
            <a:r>
              <a:rPr lang="en-US" sz="1000">
                <a:solidFill>
                  <a:srgbClr val="567482"/>
                </a:solidFill>
                <a:latin typeface="Myriad Pro"/>
                <a:cs typeface="Calibri"/>
              </a:rPr>
              <a:t>may</a:t>
            </a:r>
            <a:r>
              <a:rPr lang="en-US" sz="1000" spc="-10">
                <a:solidFill>
                  <a:srgbClr val="567482"/>
                </a:solidFill>
                <a:latin typeface="Myriad Pro"/>
                <a:cs typeface="Calibri"/>
              </a:rPr>
              <a:t> </a:t>
            </a:r>
            <a:r>
              <a:rPr lang="en-US" sz="1000">
                <a:solidFill>
                  <a:srgbClr val="567482"/>
                </a:solidFill>
                <a:latin typeface="Myriad Pro"/>
                <a:cs typeface="Calibri"/>
              </a:rPr>
              <a:t>need</a:t>
            </a:r>
            <a:r>
              <a:rPr lang="en-US" sz="1000" spc="-25">
                <a:solidFill>
                  <a:srgbClr val="567482"/>
                </a:solidFill>
                <a:latin typeface="Myriad Pro"/>
                <a:cs typeface="Calibri"/>
              </a:rPr>
              <a:t> </a:t>
            </a:r>
            <a:r>
              <a:rPr lang="en-US" sz="1000">
                <a:solidFill>
                  <a:srgbClr val="567482"/>
                </a:solidFill>
                <a:latin typeface="Myriad Pro"/>
                <a:cs typeface="Calibri"/>
              </a:rPr>
              <a:t>to</a:t>
            </a:r>
            <a:r>
              <a:rPr lang="en-US" sz="1000" spc="-15">
                <a:solidFill>
                  <a:srgbClr val="567482"/>
                </a:solidFill>
                <a:latin typeface="Myriad Pro"/>
                <a:cs typeface="Calibri"/>
              </a:rPr>
              <a:t> </a:t>
            </a:r>
            <a:r>
              <a:rPr lang="en-US" sz="1000">
                <a:solidFill>
                  <a:srgbClr val="567482"/>
                </a:solidFill>
                <a:latin typeface="Myriad Pro"/>
                <a:cs typeface="Calibri"/>
              </a:rPr>
              <a:t>request</a:t>
            </a:r>
            <a:r>
              <a:rPr lang="en-US" sz="1000" spc="-10">
                <a:solidFill>
                  <a:srgbClr val="567482"/>
                </a:solidFill>
                <a:latin typeface="Myriad Pro"/>
                <a:cs typeface="Calibri"/>
              </a:rPr>
              <a:t> </a:t>
            </a:r>
            <a:r>
              <a:rPr lang="en-US" sz="1000">
                <a:solidFill>
                  <a:srgbClr val="567482"/>
                </a:solidFill>
                <a:latin typeface="Myriad Pro"/>
                <a:cs typeface="Calibri"/>
              </a:rPr>
              <a:t>access</a:t>
            </a:r>
            <a:r>
              <a:rPr lang="en-US" sz="1000" spc="-20">
                <a:solidFill>
                  <a:srgbClr val="567482"/>
                </a:solidFill>
                <a:latin typeface="Myriad Pro"/>
                <a:cs typeface="Calibri"/>
              </a:rPr>
              <a:t> </a:t>
            </a:r>
            <a:r>
              <a:rPr lang="en-US" sz="1000" spc="-25">
                <a:solidFill>
                  <a:srgbClr val="567482"/>
                </a:solidFill>
                <a:latin typeface="Myriad Pro"/>
                <a:cs typeface="Calibri"/>
              </a:rPr>
              <a:t>to </a:t>
            </a:r>
            <a:r>
              <a:rPr lang="en-US" sz="1000">
                <a:solidFill>
                  <a:srgbClr val="567482"/>
                </a:solidFill>
                <a:latin typeface="Myriad Pro"/>
                <a:cs typeface="Calibri"/>
              </a:rPr>
              <a:t>specific</a:t>
            </a:r>
            <a:r>
              <a:rPr lang="en-US" sz="1000" spc="-25">
                <a:solidFill>
                  <a:srgbClr val="567482"/>
                </a:solidFill>
                <a:latin typeface="Myriad Pro"/>
                <a:cs typeface="Calibri"/>
              </a:rPr>
              <a:t> </a:t>
            </a:r>
            <a:r>
              <a:rPr lang="en-US" sz="1000">
                <a:solidFill>
                  <a:srgbClr val="567482"/>
                </a:solidFill>
                <a:latin typeface="Myriad Pro"/>
                <a:cs typeface="Calibri"/>
              </a:rPr>
              <a:t>tools.</a:t>
            </a:r>
            <a:r>
              <a:rPr lang="en-US" sz="1000" spc="-15">
                <a:solidFill>
                  <a:srgbClr val="567482"/>
                </a:solidFill>
                <a:latin typeface="Myriad Pro"/>
                <a:cs typeface="Calibri"/>
              </a:rPr>
              <a:t> </a:t>
            </a:r>
          </a:p>
          <a:p>
            <a:pPr>
              <a:spcBef>
                <a:spcPts val="20"/>
              </a:spcBef>
            </a:pPr>
            <a:br>
              <a:rPr lang="en-US" sz="1000" spc="-15">
                <a:solidFill>
                  <a:srgbClr val="567482"/>
                </a:solidFill>
                <a:latin typeface="Myriad Pro"/>
                <a:cs typeface="Calibri"/>
              </a:rPr>
            </a:br>
            <a:r>
              <a:rPr lang="en-US" sz="1000">
                <a:solidFill>
                  <a:srgbClr val="567482"/>
                </a:solidFill>
                <a:latin typeface="Myriad Pro"/>
                <a:cs typeface="Calibri"/>
              </a:rPr>
              <a:t>Click</a:t>
            </a:r>
            <a:r>
              <a:rPr lang="en-US" sz="1000" spc="-10">
                <a:solidFill>
                  <a:srgbClr val="567482"/>
                </a:solidFill>
                <a:latin typeface="Myriad Pro"/>
                <a:cs typeface="Calibri"/>
              </a:rPr>
              <a:t> </a:t>
            </a:r>
            <a:r>
              <a:rPr lang="en-US" sz="1000">
                <a:solidFill>
                  <a:srgbClr val="567482"/>
                </a:solidFill>
                <a:latin typeface="Myriad Pro"/>
                <a:cs typeface="Calibri"/>
              </a:rPr>
              <a:t>on</a:t>
            </a:r>
            <a:r>
              <a:rPr lang="en-US" sz="1000" spc="-30">
                <a:solidFill>
                  <a:srgbClr val="567482"/>
                </a:solidFill>
                <a:latin typeface="Myriad Pro"/>
                <a:cs typeface="Calibri"/>
              </a:rPr>
              <a:t> </a:t>
            </a:r>
            <a:r>
              <a:rPr lang="en-US" sz="1000">
                <a:solidFill>
                  <a:srgbClr val="567482"/>
                </a:solidFill>
                <a:latin typeface="Myriad Pro"/>
                <a:cs typeface="Calibri"/>
              </a:rPr>
              <a:t>the</a:t>
            </a:r>
            <a:r>
              <a:rPr lang="en-US" sz="1000" spc="-10">
                <a:solidFill>
                  <a:srgbClr val="567482"/>
                </a:solidFill>
                <a:latin typeface="Myriad Pro"/>
                <a:cs typeface="Calibri"/>
              </a:rPr>
              <a:t> </a:t>
            </a:r>
            <a:r>
              <a:rPr lang="en-US" sz="1000">
                <a:solidFill>
                  <a:srgbClr val="567482"/>
                </a:solidFill>
                <a:latin typeface="Myriad Pro"/>
                <a:cs typeface="Calibri"/>
              </a:rPr>
              <a:t>image</a:t>
            </a:r>
            <a:r>
              <a:rPr lang="en-US" sz="1000" spc="-5">
                <a:solidFill>
                  <a:srgbClr val="567482"/>
                </a:solidFill>
                <a:latin typeface="Myriad Pro"/>
                <a:cs typeface="Calibri"/>
              </a:rPr>
              <a:t> </a:t>
            </a:r>
            <a:r>
              <a:rPr lang="en-US" sz="1000">
                <a:solidFill>
                  <a:srgbClr val="567482"/>
                </a:solidFill>
                <a:latin typeface="Myriad Pro"/>
                <a:cs typeface="Calibri"/>
              </a:rPr>
              <a:t>to the left</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see</a:t>
            </a:r>
            <a:r>
              <a:rPr lang="en-US" sz="1000" spc="-25">
                <a:solidFill>
                  <a:srgbClr val="567482"/>
                </a:solidFill>
                <a:latin typeface="Myriad Pro"/>
                <a:cs typeface="Calibri"/>
              </a:rPr>
              <a:t> </a:t>
            </a:r>
            <a:r>
              <a:rPr lang="en-US" sz="1000">
                <a:solidFill>
                  <a:srgbClr val="567482"/>
                </a:solidFill>
                <a:latin typeface="Myriad Pro"/>
                <a:cs typeface="Calibri"/>
              </a:rPr>
              <a:t>what</a:t>
            </a:r>
            <a:r>
              <a:rPr lang="en-US" sz="1000" spc="-20">
                <a:solidFill>
                  <a:srgbClr val="567482"/>
                </a:solidFill>
                <a:latin typeface="Myriad Pro"/>
                <a:cs typeface="Calibri"/>
              </a:rPr>
              <a:t> </a:t>
            </a:r>
            <a:r>
              <a:rPr lang="en-US" sz="1000">
                <a:solidFill>
                  <a:srgbClr val="567482"/>
                </a:solidFill>
                <a:latin typeface="Myriad Pro"/>
                <a:cs typeface="Calibri"/>
              </a:rPr>
              <a:t>you</a:t>
            </a:r>
            <a:r>
              <a:rPr lang="en-US" sz="1000" spc="-20">
                <a:solidFill>
                  <a:srgbClr val="567482"/>
                </a:solidFill>
                <a:latin typeface="Myriad Pro"/>
                <a:cs typeface="Calibri"/>
              </a:rPr>
              <a:t> </a:t>
            </a:r>
            <a:r>
              <a:rPr lang="en-US" sz="1000">
                <a:solidFill>
                  <a:srgbClr val="567482"/>
                </a:solidFill>
                <a:latin typeface="Myriad Pro"/>
                <a:cs typeface="Calibri"/>
              </a:rPr>
              <a:t>can</a:t>
            </a:r>
            <a:r>
              <a:rPr lang="en-US" sz="1000" spc="-15">
                <a:solidFill>
                  <a:srgbClr val="567482"/>
                </a:solidFill>
                <a:latin typeface="Myriad Pro"/>
                <a:cs typeface="Calibri"/>
              </a:rPr>
              <a:t> </a:t>
            </a:r>
            <a:r>
              <a:rPr lang="en-US" sz="1000">
                <a:solidFill>
                  <a:srgbClr val="567482"/>
                </a:solidFill>
                <a:latin typeface="Myriad Pro"/>
                <a:cs typeface="Calibri"/>
              </a:rPr>
              <a:t>find</a:t>
            </a:r>
            <a:r>
              <a:rPr lang="en-US" sz="1000" spc="-20">
                <a:solidFill>
                  <a:srgbClr val="567482"/>
                </a:solidFill>
                <a:latin typeface="Myriad Pro"/>
                <a:cs typeface="Calibri"/>
              </a:rPr>
              <a:t> </a:t>
            </a:r>
            <a:r>
              <a:rPr lang="en-US" sz="1000">
                <a:solidFill>
                  <a:srgbClr val="567482"/>
                </a:solidFill>
                <a:latin typeface="Myriad Pro"/>
                <a:cs typeface="Calibri"/>
              </a:rPr>
              <a:t>in</a:t>
            </a:r>
            <a:r>
              <a:rPr lang="en-US" sz="1000" spc="-10">
                <a:solidFill>
                  <a:srgbClr val="567482"/>
                </a:solidFill>
                <a:latin typeface="Myriad Pro"/>
                <a:cs typeface="Calibri"/>
              </a:rPr>
              <a:t> </a:t>
            </a:r>
            <a:r>
              <a:rPr lang="en-US" sz="1000">
                <a:solidFill>
                  <a:srgbClr val="567482"/>
                </a:solidFill>
                <a:latin typeface="Myriad Pro"/>
                <a:cs typeface="Calibri"/>
              </a:rPr>
              <a:t>VHA</a:t>
            </a:r>
            <a:r>
              <a:rPr lang="en-US" sz="1000" spc="-10">
                <a:solidFill>
                  <a:srgbClr val="567482"/>
                </a:solidFill>
                <a:latin typeface="Myriad Pro"/>
                <a:cs typeface="Calibri"/>
              </a:rPr>
              <a:t> RAMP.</a:t>
            </a:r>
            <a:endParaRPr lang="en-US" sz="1000">
              <a:solidFill>
                <a:srgbClr val="567482"/>
              </a:solidFill>
              <a:latin typeface="Myriad Pro"/>
              <a:cs typeface="Calibri"/>
            </a:endParaRPr>
          </a:p>
          <a:p>
            <a:pPr>
              <a:lnSpc>
                <a:spcPct val="100000"/>
              </a:lnSpc>
              <a:spcBef>
                <a:spcPts val="20"/>
              </a:spcBef>
            </a:pPr>
            <a:endParaRPr lang="en-US" sz="1000">
              <a:solidFill>
                <a:srgbClr val="567482"/>
              </a:solidFill>
              <a:latin typeface="Myriad Pro"/>
              <a:cs typeface="Calibri"/>
            </a:endParaRPr>
          </a:p>
        </p:txBody>
      </p:sp>
      <p:grpSp>
        <p:nvGrpSpPr>
          <p:cNvPr id="5" name="Group 4">
            <a:extLst>
              <a:ext uri="{FF2B5EF4-FFF2-40B4-BE49-F238E27FC236}">
                <a16:creationId xmlns:a16="http://schemas.microsoft.com/office/drawing/2014/main" id="{C023E656-70E4-509E-9480-1856B5618472}"/>
              </a:ext>
            </a:extLst>
          </p:cNvPr>
          <p:cNvGrpSpPr/>
          <p:nvPr/>
        </p:nvGrpSpPr>
        <p:grpSpPr>
          <a:xfrm>
            <a:off x="244870" y="2486617"/>
            <a:ext cx="5602828" cy="4234853"/>
            <a:chOff x="244870" y="2486617"/>
            <a:chExt cx="5602828" cy="4234853"/>
          </a:xfrm>
        </p:grpSpPr>
        <p:sp>
          <p:nvSpPr>
            <p:cNvPr id="7" name="Rectangle 6">
              <a:extLst>
                <a:ext uri="{FF2B5EF4-FFF2-40B4-BE49-F238E27FC236}">
                  <a16:creationId xmlns:a16="http://schemas.microsoft.com/office/drawing/2014/main" id="{4AC7A129-8863-CF0D-14EA-5515F04EBD3A}"/>
                </a:ext>
              </a:extLst>
            </p:cNvPr>
            <p:cNvSpPr/>
            <p:nvPr/>
          </p:nvSpPr>
          <p:spPr>
            <a:xfrm>
              <a:off x="244870" y="2486617"/>
              <a:ext cx="5602828" cy="4234853"/>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D0A3F6B-B9B1-B7C3-152A-EE0E4F8ECDB9}"/>
                </a:ext>
              </a:extLst>
            </p:cNvPr>
            <p:cNvSpPr txBox="1"/>
            <p:nvPr/>
          </p:nvSpPr>
          <p:spPr>
            <a:xfrm>
              <a:off x="345365" y="2658547"/>
              <a:ext cx="4340465" cy="3685176"/>
            </a:xfrm>
            <a:prstGeom prst="rect">
              <a:avLst/>
            </a:prstGeom>
            <a:noFill/>
          </p:spPr>
          <p:txBody>
            <a:bodyPr wrap="square">
              <a:spAutoFit/>
            </a:bodyPr>
            <a:lstStyle/>
            <a:p>
              <a:pPr marL="12700">
                <a:lnSpc>
                  <a:spcPct val="100000"/>
                </a:lnSpc>
                <a:spcBef>
                  <a:spcPts val="219"/>
                </a:spcBef>
              </a:pPr>
              <a:r>
                <a:rPr lang="en-US" sz="1200" b="1">
                  <a:solidFill>
                    <a:srgbClr val="567482"/>
                  </a:solidFill>
                  <a:latin typeface="Myriad Pro"/>
                  <a:cs typeface="Calibri"/>
                </a:rPr>
                <a:t>What’s</a:t>
              </a:r>
              <a:r>
                <a:rPr lang="en-US" sz="1200" b="1" spc="-15">
                  <a:solidFill>
                    <a:srgbClr val="567482"/>
                  </a:solidFill>
                  <a:latin typeface="Myriad Pro"/>
                  <a:cs typeface="Calibri"/>
                </a:rPr>
                <a:t> </a:t>
              </a:r>
              <a:r>
                <a:rPr lang="en-US" sz="1200" b="1">
                  <a:solidFill>
                    <a:srgbClr val="567482"/>
                  </a:solidFill>
                  <a:latin typeface="Myriad Pro"/>
                  <a:cs typeface="Calibri"/>
                </a:rPr>
                <a:t>in</a:t>
              </a:r>
              <a:r>
                <a:rPr lang="en-US" sz="1200" b="1" spc="-30">
                  <a:solidFill>
                    <a:srgbClr val="567482"/>
                  </a:solidFill>
                  <a:latin typeface="Myriad Pro"/>
                  <a:cs typeface="Calibri"/>
                </a:rPr>
                <a:t> </a:t>
              </a:r>
              <a:r>
                <a:rPr lang="en-US" sz="1200" b="1">
                  <a:solidFill>
                    <a:srgbClr val="567482"/>
                  </a:solidFill>
                  <a:latin typeface="Myriad Pro"/>
                  <a:cs typeface="Calibri"/>
                </a:rPr>
                <a:t>VHA</a:t>
              </a:r>
              <a:r>
                <a:rPr lang="en-US" sz="1200" b="1" spc="-20">
                  <a:solidFill>
                    <a:srgbClr val="567482"/>
                  </a:solidFill>
                  <a:latin typeface="Myriad Pro"/>
                  <a:cs typeface="Calibri"/>
                </a:rPr>
                <a:t> </a:t>
              </a:r>
              <a:r>
                <a:rPr lang="en-US" sz="1200" b="1">
                  <a:solidFill>
                    <a:srgbClr val="567482"/>
                  </a:solidFill>
                  <a:latin typeface="Myriad Pro"/>
                  <a:cs typeface="Calibri"/>
                </a:rPr>
                <a:t>RAMP?</a:t>
              </a:r>
              <a:r>
                <a:rPr lang="en-US" sz="1200" b="1" spc="-25">
                  <a:solidFill>
                    <a:srgbClr val="567482"/>
                  </a:solidFill>
                  <a:latin typeface="Myriad Pro"/>
                  <a:cs typeface="Calibri"/>
                </a:rPr>
                <a:t> </a:t>
              </a:r>
              <a:r>
                <a:rPr lang="en-US" sz="1200" b="1">
                  <a:solidFill>
                    <a:srgbClr val="567482"/>
                  </a:solidFill>
                  <a:latin typeface="Myriad Pro"/>
                  <a:cs typeface="Calibri"/>
                </a:rPr>
                <a:t>Pretty</a:t>
              </a:r>
              <a:r>
                <a:rPr lang="en-US" sz="1200" b="1" spc="-15">
                  <a:solidFill>
                    <a:srgbClr val="567482"/>
                  </a:solidFill>
                  <a:latin typeface="Myriad Pro"/>
                  <a:cs typeface="Calibri"/>
                </a:rPr>
                <a:t> </a:t>
              </a:r>
              <a:r>
                <a:rPr lang="en-US" sz="1200" b="1">
                  <a:solidFill>
                    <a:srgbClr val="567482"/>
                  </a:solidFill>
                  <a:latin typeface="Myriad Pro"/>
                  <a:cs typeface="Calibri"/>
                </a:rPr>
                <a:t>much</a:t>
              </a:r>
              <a:r>
                <a:rPr lang="en-US" sz="1200" b="1" spc="-25">
                  <a:solidFill>
                    <a:srgbClr val="567482"/>
                  </a:solidFill>
                  <a:latin typeface="Myriad Pro"/>
                  <a:cs typeface="Calibri"/>
                </a:rPr>
                <a:t> </a:t>
              </a:r>
              <a:r>
                <a:rPr lang="en-US" sz="1200" b="1" spc="-10">
                  <a:solidFill>
                    <a:srgbClr val="567482"/>
                  </a:solidFill>
                  <a:latin typeface="Myriad Pro"/>
                  <a:cs typeface="Calibri"/>
                </a:rPr>
                <a:t>everything!</a:t>
              </a:r>
            </a:p>
            <a:p>
              <a:pPr marL="12700">
                <a:lnSpc>
                  <a:spcPct val="100000"/>
                </a:lnSpc>
                <a:spcBef>
                  <a:spcPts val="219"/>
                </a:spcBef>
              </a:pPr>
              <a:endParaRPr lang="en-US" sz="1100">
                <a:solidFill>
                  <a:srgbClr val="567482"/>
                </a:solidFill>
                <a:latin typeface="Myriad Pro"/>
                <a:cs typeface="Calibri"/>
              </a:endParaRPr>
            </a:p>
            <a:p>
              <a:pPr marL="469265" marR="1172845" indent="-228600">
                <a:lnSpc>
                  <a:spcPct val="101800"/>
                </a:lnSpc>
                <a:spcBef>
                  <a:spcPts val="70"/>
                </a:spcBef>
                <a:buFont typeface="Symbol"/>
                <a:buChar char=""/>
                <a:tabLst>
                  <a:tab pos="469265" algn="l"/>
                  <a:tab pos="469900" algn="l"/>
                </a:tabLst>
              </a:pPr>
              <a:r>
                <a:rPr lang="en-US" sz="1000">
                  <a:solidFill>
                    <a:srgbClr val="567482"/>
                  </a:solidFill>
                  <a:latin typeface="Myriad Pro"/>
                  <a:cs typeface="Calibri"/>
                </a:rPr>
                <a:t>Are</a:t>
              </a:r>
              <a:r>
                <a:rPr lang="en-US" sz="1000" spc="-10">
                  <a:solidFill>
                    <a:srgbClr val="567482"/>
                  </a:solidFill>
                  <a:latin typeface="Myriad Pro"/>
                  <a:cs typeface="Calibri"/>
                </a:rPr>
                <a:t> </a:t>
              </a:r>
              <a:r>
                <a:rPr lang="en-US" sz="1000">
                  <a:solidFill>
                    <a:srgbClr val="567482"/>
                  </a:solidFill>
                  <a:latin typeface="Myriad Pro"/>
                  <a:cs typeface="Calibri"/>
                </a:rPr>
                <a:t>you</a:t>
              </a:r>
              <a:r>
                <a:rPr lang="en-US" sz="1000" spc="-20">
                  <a:solidFill>
                    <a:srgbClr val="567482"/>
                  </a:solidFill>
                  <a:latin typeface="Myriad Pro"/>
                  <a:cs typeface="Calibri"/>
                </a:rPr>
                <a:t> </a:t>
              </a:r>
              <a:r>
                <a:rPr lang="en-US" sz="1000">
                  <a:solidFill>
                    <a:srgbClr val="567482"/>
                  </a:solidFill>
                  <a:latin typeface="Myriad Pro"/>
                  <a:cs typeface="Calibri"/>
                </a:rPr>
                <a:t>curious</a:t>
              </a:r>
              <a:r>
                <a:rPr lang="en-US" sz="1000" spc="-15">
                  <a:solidFill>
                    <a:srgbClr val="567482"/>
                  </a:solidFill>
                  <a:latin typeface="Myriad Pro"/>
                  <a:cs typeface="Calibri"/>
                </a:rPr>
                <a:t> </a:t>
              </a:r>
              <a:r>
                <a:rPr lang="en-US" sz="1000">
                  <a:solidFill>
                    <a:srgbClr val="567482"/>
                  </a:solidFill>
                  <a:latin typeface="Myriad Pro"/>
                  <a:cs typeface="Calibri"/>
                </a:rPr>
                <a:t>about</a:t>
              </a:r>
              <a:r>
                <a:rPr lang="en-US" sz="1000" spc="-15">
                  <a:solidFill>
                    <a:srgbClr val="567482"/>
                  </a:solidFill>
                  <a:latin typeface="Myriad Pro"/>
                  <a:cs typeface="Calibri"/>
                </a:rPr>
                <a:t> </a:t>
              </a:r>
              <a:r>
                <a:rPr lang="en-US" sz="1000">
                  <a:solidFill>
                    <a:srgbClr val="567482"/>
                  </a:solidFill>
                  <a:latin typeface="Myriad Pro"/>
                  <a:cs typeface="Calibri"/>
                </a:rPr>
                <a:t>how</a:t>
              </a:r>
              <a:r>
                <a:rPr lang="en-US" sz="1000" spc="-20">
                  <a:solidFill>
                    <a:srgbClr val="567482"/>
                  </a:solidFill>
                  <a:latin typeface="Myriad Pro"/>
                  <a:cs typeface="Calibri"/>
                </a:rPr>
                <a:t> </a:t>
              </a:r>
              <a:r>
                <a:rPr lang="en-US" sz="1000">
                  <a:solidFill>
                    <a:srgbClr val="567482"/>
                  </a:solidFill>
                  <a:latin typeface="Myriad Pro"/>
                  <a:cs typeface="Calibri"/>
                </a:rPr>
                <a:t>different</a:t>
              </a:r>
              <a:r>
                <a:rPr lang="en-US" sz="1000" spc="-15">
                  <a:solidFill>
                    <a:srgbClr val="567482"/>
                  </a:solidFill>
                  <a:latin typeface="Myriad Pro"/>
                  <a:cs typeface="Calibri"/>
                </a:rPr>
                <a:t> </a:t>
              </a:r>
              <a:r>
                <a:rPr lang="en-US" sz="1000">
                  <a:solidFill>
                    <a:srgbClr val="567482"/>
                  </a:solidFill>
                  <a:latin typeface="Myriad Pro"/>
                  <a:cs typeface="Calibri"/>
                </a:rPr>
                <a:t>VA</a:t>
              </a:r>
              <a:r>
                <a:rPr lang="en-US" sz="1000" spc="-35">
                  <a:solidFill>
                    <a:srgbClr val="567482"/>
                  </a:solidFill>
                  <a:latin typeface="Myriad Pro"/>
                  <a:cs typeface="Calibri"/>
                </a:rPr>
                <a:t> </a:t>
              </a:r>
              <a:r>
                <a:rPr lang="en-US" sz="1000">
                  <a:solidFill>
                    <a:srgbClr val="567482"/>
                  </a:solidFill>
                  <a:latin typeface="Myriad Pro"/>
                  <a:cs typeface="Calibri"/>
                </a:rPr>
                <a:t>Medical</a:t>
              </a:r>
              <a:r>
                <a:rPr lang="en-US" sz="1000" spc="-10">
                  <a:solidFill>
                    <a:srgbClr val="567482"/>
                  </a:solidFill>
                  <a:latin typeface="Myriad Pro"/>
                  <a:cs typeface="Calibri"/>
                </a:rPr>
                <a:t> </a:t>
              </a:r>
              <a:r>
                <a:rPr lang="en-US" sz="1000">
                  <a:solidFill>
                    <a:srgbClr val="567482"/>
                  </a:solidFill>
                  <a:latin typeface="Myriad Pro"/>
                  <a:cs typeface="Calibri"/>
                </a:rPr>
                <a:t>centers</a:t>
              </a:r>
              <a:r>
                <a:rPr lang="en-US" sz="1000" spc="-15">
                  <a:solidFill>
                    <a:srgbClr val="567482"/>
                  </a:solidFill>
                  <a:latin typeface="Myriad Pro"/>
                  <a:cs typeface="Calibri"/>
                </a:rPr>
                <a:t> </a:t>
              </a:r>
              <a:r>
                <a:rPr lang="en-US" sz="1000">
                  <a:solidFill>
                    <a:srgbClr val="567482"/>
                  </a:solidFill>
                  <a:latin typeface="Myriad Pro"/>
                  <a:cs typeface="Calibri"/>
                </a:rPr>
                <a:t>compare</a:t>
              </a:r>
              <a:r>
                <a:rPr lang="en-US" sz="1000" spc="-30">
                  <a:solidFill>
                    <a:srgbClr val="567482"/>
                  </a:solidFill>
                  <a:latin typeface="Myriad Pro"/>
                  <a:cs typeface="Calibri"/>
                </a:rPr>
                <a:t> </a:t>
              </a:r>
              <a:r>
                <a:rPr lang="en-US" sz="1000">
                  <a:solidFill>
                    <a:srgbClr val="567482"/>
                  </a:solidFill>
                  <a:latin typeface="Myriad Pro"/>
                  <a:cs typeface="Calibri"/>
                </a:rPr>
                <a:t>in</a:t>
              </a:r>
              <a:r>
                <a:rPr lang="en-US" sz="1000" spc="-10">
                  <a:solidFill>
                    <a:srgbClr val="567482"/>
                  </a:solidFill>
                  <a:latin typeface="Myriad Pro"/>
                  <a:cs typeface="Calibri"/>
                </a:rPr>
                <a:t> terms </a:t>
              </a:r>
              <a:r>
                <a:rPr lang="en-US" sz="1000">
                  <a:solidFill>
                    <a:srgbClr val="567482"/>
                  </a:solidFill>
                  <a:latin typeface="Myriad Pro"/>
                  <a:cs typeface="Calibri"/>
                </a:rPr>
                <a:t>of</a:t>
              </a:r>
              <a:r>
                <a:rPr lang="en-US" sz="1000" spc="-20">
                  <a:solidFill>
                    <a:srgbClr val="567482"/>
                  </a:solidFill>
                  <a:latin typeface="Myriad Pro"/>
                  <a:cs typeface="Calibri"/>
                </a:rPr>
                <a:t> </a:t>
              </a:r>
              <a:r>
                <a:rPr lang="en-US" sz="1000" i="1">
                  <a:solidFill>
                    <a:srgbClr val="567482"/>
                  </a:solidFill>
                  <a:latin typeface="Myriad Pro"/>
                  <a:cs typeface="Calibri"/>
                </a:rPr>
                <a:t>quality</a:t>
              </a:r>
              <a:r>
                <a:rPr lang="en-US" sz="1000" i="1" spc="-20">
                  <a:solidFill>
                    <a:srgbClr val="567482"/>
                  </a:solidFill>
                  <a:latin typeface="Myriad Pro"/>
                  <a:cs typeface="Calibri"/>
                </a:rPr>
                <a:t> </a:t>
              </a:r>
              <a:r>
                <a:rPr lang="en-US" sz="1000">
                  <a:solidFill>
                    <a:srgbClr val="567482"/>
                  </a:solidFill>
                  <a:latin typeface="Myriad Pro"/>
                  <a:cs typeface="Calibri"/>
                </a:rPr>
                <a:t>or</a:t>
              </a:r>
              <a:r>
                <a:rPr lang="en-US" sz="1000" spc="-5">
                  <a:solidFill>
                    <a:srgbClr val="567482"/>
                  </a:solidFill>
                  <a:latin typeface="Myriad Pro"/>
                  <a:cs typeface="Calibri"/>
                </a:rPr>
                <a:t> </a:t>
              </a:r>
              <a:r>
                <a:rPr lang="en-US" sz="1000">
                  <a:solidFill>
                    <a:srgbClr val="567482"/>
                  </a:solidFill>
                  <a:latin typeface="Myriad Pro"/>
                  <a:cs typeface="Calibri"/>
                </a:rPr>
                <a:t>how</a:t>
              </a:r>
              <a:r>
                <a:rPr lang="en-US" sz="1000" spc="-20">
                  <a:solidFill>
                    <a:srgbClr val="567482"/>
                  </a:solidFill>
                  <a:latin typeface="Myriad Pro"/>
                  <a:cs typeface="Calibri"/>
                </a:rPr>
                <a:t> </a:t>
              </a:r>
              <a:r>
                <a:rPr lang="en-US" sz="1000">
                  <a:solidFill>
                    <a:srgbClr val="567482"/>
                  </a:solidFill>
                  <a:latin typeface="Myriad Pro"/>
                  <a:cs typeface="Calibri"/>
                </a:rPr>
                <a:t>your</a:t>
              </a:r>
              <a:r>
                <a:rPr lang="en-US" sz="1000" spc="-25">
                  <a:solidFill>
                    <a:srgbClr val="567482"/>
                  </a:solidFill>
                  <a:latin typeface="Myriad Pro"/>
                  <a:cs typeface="Calibri"/>
                </a:rPr>
                <a:t> </a:t>
              </a:r>
              <a:r>
                <a:rPr lang="en-US" sz="1000">
                  <a:solidFill>
                    <a:srgbClr val="567482"/>
                  </a:solidFill>
                  <a:latin typeface="Myriad Pro"/>
                  <a:cs typeface="Calibri"/>
                </a:rPr>
                <a:t>medical</a:t>
              </a:r>
              <a:r>
                <a:rPr lang="en-US" sz="1000" spc="-10">
                  <a:solidFill>
                    <a:srgbClr val="567482"/>
                  </a:solidFill>
                  <a:latin typeface="Myriad Pro"/>
                  <a:cs typeface="Calibri"/>
                </a:rPr>
                <a:t> </a:t>
              </a:r>
              <a:r>
                <a:rPr lang="en-US" sz="1000">
                  <a:solidFill>
                    <a:srgbClr val="567482"/>
                  </a:solidFill>
                  <a:latin typeface="Myriad Pro"/>
                  <a:cs typeface="Calibri"/>
                </a:rPr>
                <a:t>center</a:t>
              </a:r>
              <a:r>
                <a:rPr lang="en-US" sz="1000" spc="-10">
                  <a:solidFill>
                    <a:srgbClr val="567482"/>
                  </a:solidFill>
                  <a:latin typeface="Myriad Pro"/>
                  <a:cs typeface="Calibri"/>
                </a:rPr>
                <a:t> </a:t>
              </a:r>
              <a:r>
                <a:rPr lang="en-US" sz="1000">
                  <a:solidFill>
                    <a:srgbClr val="567482"/>
                  </a:solidFill>
                  <a:latin typeface="Myriad Pro"/>
                  <a:cs typeface="Calibri"/>
                </a:rPr>
                <a:t>ranks</a:t>
              </a:r>
              <a:r>
                <a:rPr lang="en-US" sz="1000" spc="-20">
                  <a:solidFill>
                    <a:srgbClr val="567482"/>
                  </a:solidFill>
                  <a:latin typeface="Myriad Pro"/>
                  <a:cs typeface="Calibri"/>
                </a:rPr>
                <a:t> </a:t>
              </a:r>
              <a:r>
                <a:rPr lang="en-US" sz="1000">
                  <a:solidFill>
                    <a:srgbClr val="567482"/>
                  </a:solidFill>
                  <a:latin typeface="Myriad Pro"/>
                  <a:cs typeface="Calibri"/>
                </a:rPr>
                <a:t>of</a:t>
              </a:r>
              <a:r>
                <a:rPr lang="en-US" sz="1000" spc="-20">
                  <a:solidFill>
                    <a:srgbClr val="567482"/>
                  </a:solidFill>
                  <a:latin typeface="Myriad Pro"/>
                  <a:cs typeface="Calibri"/>
                </a:rPr>
                <a:t> </a:t>
              </a:r>
              <a:r>
                <a:rPr lang="en-US" sz="1000">
                  <a:solidFill>
                    <a:srgbClr val="567482"/>
                  </a:solidFill>
                  <a:latin typeface="Myriad Pro"/>
                  <a:cs typeface="Calibri"/>
                </a:rPr>
                <a:t>various</a:t>
              </a:r>
              <a:r>
                <a:rPr lang="en-US" sz="1000" spc="-20">
                  <a:solidFill>
                    <a:srgbClr val="567482"/>
                  </a:solidFill>
                  <a:latin typeface="Myriad Pro"/>
                  <a:cs typeface="Calibri"/>
                </a:rPr>
                <a:t> </a:t>
              </a:r>
              <a:r>
                <a:rPr lang="en-US" sz="1000">
                  <a:solidFill>
                    <a:srgbClr val="567482"/>
                  </a:solidFill>
                  <a:latin typeface="Myriad Pro"/>
                  <a:cs typeface="Calibri"/>
                </a:rPr>
                <a:t>quality</a:t>
              </a:r>
              <a:r>
                <a:rPr lang="en-US" sz="1000" spc="-10">
                  <a:solidFill>
                    <a:srgbClr val="567482"/>
                  </a:solidFill>
                  <a:latin typeface="Myriad Pro"/>
                  <a:cs typeface="Calibri"/>
                </a:rPr>
                <a:t> metrics?</a:t>
              </a:r>
              <a:endParaRPr lang="en-US" sz="1000">
                <a:solidFill>
                  <a:srgbClr val="567482"/>
                </a:solidFill>
                <a:latin typeface="Myriad Pro"/>
                <a:cs typeface="Calibri"/>
              </a:endParaRPr>
            </a:p>
            <a:p>
              <a:pPr marL="469265" marR="1384935" indent="-228600">
                <a:lnSpc>
                  <a:spcPct val="101800"/>
                </a:lnSpc>
                <a:spcBef>
                  <a:spcPts val="60"/>
                </a:spcBef>
                <a:buFont typeface="Symbol"/>
                <a:buChar char=""/>
                <a:tabLst>
                  <a:tab pos="469265" algn="l"/>
                  <a:tab pos="469900" algn="l"/>
                </a:tabLst>
              </a:pPr>
              <a:r>
                <a:rPr lang="en-US" sz="1000">
                  <a:solidFill>
                    <a:srgbClr val="567482"/>
                  </a:solidFill>
                  <a:latin typeface="Myriad Pro"/>
                  <a:cs typeface="Calibri"/>
                </a:rPr>
                <a:t>Do</a:t>
              </a:r>
              <a:r>
                <a:rPr lang="en-US" sz="1000" spc="-25">
                  <a:solidFill>
                    <a:srgbClr val="567482"/>
                  </a:solidFill>
                  <a:latin typeface="Myriad Pro"/>
                  <a:cs typeface="Calibri"/>
                </a:rPr>
                <a:t> </a:t>
              </a:r>
              <a:r>
                <a:rPr lang="en-US" sz="1000">
                  <a:solidFill>
                    <a:srgbClr val="567482"/>
                  </a:solidFill>
                  <a:latin typeface="Myriad Pro"/>
                  <a:cs typeface="Calibri"/>
                </a:rPr>
                <a:t>you</a:t>
              </a:r>
              <a:r>
                <a:rPr lang="en-US" sz="1000" spc="-20">
                  <a:solidFill>
                    <a:srgbClr val="567482"/>
                  </a:solidFill>
                  <a:latin typeface="Myriad Pro"/>
                  <a:cs typeface="Calibri"/>
                </a:rPr>
                <a:t> </a:t>
              </a:r>
              <a:r>
                <a:rPr lang="en-US" sz="1000">
                  <a:solidFill>
                    <a:srgbClr val="567482"/>
                  </a:solidFill>
                  <a:latin typeface="Myriad Pro"/>
                  <a:cs typeface="Calibri"/>
                </a:rPr>
                <a:t>want</a:t>
              </a:r>
              <a:r>
                <a:rPr lang="en-US" sz="1000" spc="-20">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know</a:t>
              </a:r>
              <a:r>
                <a:rPr lang="en-US" sz="1000" spc="-25">
                  <a:solidFill>
                    <a:srgbClr val="567482"/>
                  </a:solidFill>
                  <a:latin typeface="Myriad Pro"/>
                  <a:cs typeface="Calibri"/>
                </a:rPr>
                <a:t> </a:t>
              </a:r>
              <a:r>
                <a:rPr lang="en-US" sz="1000">
                  <a:solidFill>
                    <a:srgbClr val="567482"/>
                  </a:solidFill>
                  <a:latin typeface="Myriad Pro"/>
                  <a:cs typeface="Calibri"/>
                </a:rPr>
                <a:t>more</a:t>
              </a:r>
              <a:r>
                <a:rPr lang="en-US" sz="1000" spc="-25">
                  <a:solidFill>
                    <a:srgbClr val="567482"/>
                  </a:solidFill>
                  <a:latin typeface="Myriad Pro"/>
                  <a:cs typeface="Calibri"/>
                </a:rPr>
                <a:t> </a:t>
              </a:r>
              <a:r>
                <a:rPr lang="en-US" sz="1000">
                  <a:solidFill>
                    <a:srgbClr val="567482"/>
                  </a:solidFill>
                  <a:latin typeface="Myriad Pro"/>
                  <a:cs typeface="Calibri"/>
                </a:rPr>
                <a:t>about </a:t>
              </a:r>
              <a:r>
                <a:rPr lang="en-US" sz="1000" i="1">
                  <a:solidFill>
                    <a:srgbClr val="567482"/>
                  </a:solidFill>
                  <a:latin typeface="Myriad Pro"/>
                  <a:cs typeface="Calibri"/>
                </a:rPr>
                <a:t>productivity</a:t>
              </a:r>
              <a:r>
                <a:rPr lang="en-US" sz="1000" i="1" spc="-15">
                  <a:solidFill>
                    <a:srgbClr val="567482"/>
                  </a:solidFill>
                  <a:latin typeface="Myriad Pro"/>
                  <a:cs typeface="Calibri"/>
                </a:rPr>
                <a:t> </a:t>
              </a:r>
              <a:r>
                <a:rPr lang="en-US" sz="1000">
                  <a:solidFill>
                    <a:srgbClr val="567482"/>
                  </a:solidFill>
                  <a:latin typeface="Myriad Pro"/>
                  <a:cs typeface="Calibri"/>
                </a:rPr>
                <a:t>and</a:t>
              </a:r>
              <a:r>
                <a:rPr lang="en-US" sz="1000" spc="-20">
                  <a:solidFill>
                    <a:srgbClr val="567482"/>
                  </a:solidFill>
                  <a:latin typeface="Myriad Pro"/>
                  <a:cs typeface="Calibri"/>
                </a:rPr>
                <a:t> </a:t>
              </a:r>
              <a:r>
                <a:rPr lang="en-US" sz="1000" i="1">
                  <a:solidFill>
                    <a:srgbClr val="567482"/>
                  </a:solidFill>
                  <a:latin typeface="Myriad Pro"/>
                  <a:cs typeface="Calibri"/>
                </a:rPr>
                <a:t>business</a:t>
              </a:r>
              <a:r>
                <a:rPr lang="en-US" sz="1000" i="1" spc="-10">
                  <a:solidFill>
                    <a:srgbClr val="567482"/>
                  </a:solidFill>
                  <a:latin typeface="Myriad Pro"/>
                  <a:cs typeface="Calibri"/>
                </a:rPr>
                <a:t> </a:t>
              </a:r>
              <a:r>
                <a:rPr lang="en-US" sz="1000" i="1">
                  <a:solidFill>
                    <a:srgbClr val="567482"/>
                  </a:solidFill>
                  <a:latin typeface="Myriad Pro"/>
                  <a:cs typeface="Calibri"/>
                </a:rPr>
                <a:t>models</a:t>
              </a:r>
              <a:r>
                <a:rPr lang="en-US" sz="1000" i="1" spc="-5">
                  <a:solidFill>
                    <a:srgbClr val="567482"/>
                  </a:solidFill>
                  <a:latin typeface="Myriad Pro"/>
                  <a:cs typeface="Calibri"/>
                </a:rPr>
                <a:t> </a:t>
              </a:r>
              <a:r>
                <a:rPr lang="en-US" sz="1000" spc="-25">
                  <a:solidFill>
                    <a:srgbClr val="567482"/>
                  </a:solidFill>
                  <a:latin typeface="Myriad Pro"/>
                  <a:cs typeface="Calibri"/>
                </a:rPr>
                <a:t>for </a:t>
              </a:r>
              <a:r>
                <a:rPr lang="en-US" sz="1000">
                  <a:solidFill>
                    <a:srgbClr val="567482"/>
                  </a:solidFill>
                  <a:latin typeface="Myriad Pro"/>
                  <a:cs typeface="Calibri"/>
                </a:rPr>
                <a:t>various</a:t>
              </a:r>
              <a:r>
                <a:rPr lang="en-US" sz="1000" spc="-40">
                  <a:solidFill>
                    <a:srgbClr val="567482"/>
                  </a:solidFill>
                  <a:latin typeface="Myriad Pro"/>
                  <a:cs typeface="Calibri"/>
                </a:rPr>
                <a:t> </a:t>
              </a:r>
              <a:r>
                <a:rPr lang="en-US" sz="1000">
                  <a:solidFill>
                    <a:srgbClr val="567482"/>
                  </a:solidFill>
                  <a:latin typeface="Myriad Pro"/>
                  <a:cs typeface="Calibri"/>
                </a:rPr>
                <a:t>hospital</a:t>
              </a:r>
              <a:r>
                <a:rPr lang="en-US" sz="1000" spc="-30">
                  <a:solidFill>
                    <a:srgbClr val="567482"/>
                  </a:solidFill>
                  <a:latin typeface="Myriad Pro"/>
                  <a:cs typeface="Calibri"/>
                </a:rPr>
                <a:t> </a:t>
              </a:r>
              <a:r>
                <a:rPr lang="en-US" sz="1000" spc="-10">
                  <a:solidFill>
                    <a:srgbClr val="567482"/>
                  </a:solidFill>
                  <a:latin typeface="Myriad Pro"/>
                  <a:cs typeface="Calibri"/>
                </a:rPr>
                <a:t>units?</a:t>
              </a:r>
              <a:endParaRPr lang="en-US" sz="1000">
                <a:solidFill>
                  <a:srgbClr val="567482"/>
                </a:solidFill>
                <a:latin typeface="Myriad Pro"/>
                <a:cs typeface="Calibri"/>
              </a:endParaRPr>
            </a:p>
            <a:p>
              <a:pPr marL="469265" indent="-228600">
                <a:lnSpc>
                  <a:spcPct val="100000"/>
                </a:lnSpc>
                <a:spcBef>
                  <a:spcPts val="85"/>
                </a:spcBef>
                <a:buFont typeface="Symbol"/>
                <a:buChar char=""/>
                <a:tabLst>
                  <a:tab pos="469265" algn="l"/>
                  <a:tab pos="469900" algn="l"/>
                </a:tabLst>
              </a:pPr>
              <a:r>
                <a:rPr lang="en-US" sz="1000">
                  <a:solidFill>
                    <a:srgbClr val="567482"/>
                  </a:solidFill>
                  <a:latin typeface="Myriad Pro"/>
                  <a:cs typeface="Calibri"/>
                </a:rPr>
                <a:t>Is</a:t>
              </a:r>
              <a:r>
                <a:rPr lang="en-US" sz="1000" spc="-15">
                  <a:solidFill>
                    <a:srgbClr val="567482"/>
                  </a:solidFill>
                  <a:latin typeface="Myriad Pro"/>
                  <a:cs typeface="Calibri"/>
                </a:rPr>
                <a:t> </a:t>
              </a:r>
              <a:r>
                <a:rPr lang="en-US" sz="1000" i="1">
                  <a:solidFill>
                    <a:srgbClr val="567482"/>
                  </a:solidFill>
                  <a:latin typeface="Myriad Pro"/>
                  <a:cs typeface="Calibri"/>
                </a:rPr>
                <a:t>patient</a:t>
              </a:r>
              <a:r>
                <a:rPr lang="en-US" sz="1000" i="1" spc="-15">
                  <a:solidFill>
                    <a:srgbClr val="567482"/>
                  </a:solidFill>
                  <a:latin typeface="Myriad Pro"/>
                  <a:cs typeface="Calibri"/>
                </a:rPr>
                <a:t> </a:t>
              </a:r>
              <a:r>
                <a:rPr lang="en-US" sz="1000" i="1">
                  <a:solidFill>
                    <a:srgbClr val="567482"/>
                  </a:solidFill>
                  <a:latin typeface="Myriad Pro"/>
                  <a:cs typeface="Calibri"/>
                </a:rPr>
                <a:t>or</a:t>
              </a:r>
              <a:r>
                <a:rPr lang="en-US" sz="1000" i="1" spc="-20">
                  <a:solidFill>
                    <a:srgbClr val="567482"/>
                  </a:solidFill>
                  <a:latin typeface="Myriad Pro"/>
                  <a:cs typeface="Calibri"/>
                </a:rPr>
                <a:t> </a:t>
              </a:r>
              <a:r>
                <a:rPr lang="en-US" sz="1000" i="1">
                  <a:solidFill>
                    <a:srgbClr val="567482"/>
                  </a:solidFill>
                  <a:latin typeface="Myriad Pro"/>
                  <a:cs typeface="Calibri"/>
                </a:rPr>
                <a:t>employee</a:t>
              </a:r>
              <a:r>
                <a:rPr lang="en-US" sz="1000" i="1" spc="-15">
                  <a:solidFill>
                    <a:srgbClr val="567482"/>
                  </a:solidFill>
                  <a:latin typeface="Myriad Pro"/>
                  <a:cs typeface="Calibri"/>
                </a:rPr>
                <a:t> </a:t>
              </a:r>
              <a:r>
                <a:rPr lang="en-US" sz="1000" i="1">
                  <a:solidFill>
                    <a:srgbClr val="567482"/>
                  </a:solidFill>
                  <a:latin typeface="Myriad Pro"/>
                  <a:cs typeface="Calibri"/>
                </a:rPr>
                <a:t>satisfaction</a:t>
              </a:r>
              <a:r>
                <a:rPr lang="en-US" sz="1000" i="1" spc="-10">
                  <a:solidFill>
                    <a:srgbClr val="567482"/>
                  </a:solidFill>
                  <a:latin typeface="Myriad Pro"/>
                  <a:cs typeface="Calibri"/>
                </a:rPr>
                <a:t> </a:t>
              </a:r>
              <a:r>
                <a:rPr lang="en-US" sz="1000">
                  <a:solidFill>
                    <a:srgbClr val="567482"/>
                  </a:solidFill>
                  <a:latin typeface="Myriad Pro"/>
                  <a:cs typeface="Calibri"/>
                </a:rPr>
                <a:t>part</a:t>
              </a:r>
              <a:r>
                <a:rPr lang="en-US" sz="1000" spc="-15">
                  <a:solidFill>
                    <a:srgbClr val="567482"/>
                  </a:solidFill>
                  <a:latin typeface="Myriad Pro"/>
                  <a:cs typeface="Calibri"/>
                </a:rPr>
                <a:t> </a:t>
              </a:r>
              <a:r>
                <a:rPr lang="en-US" sz="1000">
                  <a:solidFill>
                    <a:srgbClr val="567482"/>
                  </a:solidFill>
                  <a:latin typeface="Myriad Pro"/>
                  <a:cs typeface="Calibri"/>
                </a:rPr>
                <a:t>of</a:t>
              </a:r>
              <a:r>
                <a:rPr lang="en-US" sz="1000" spc="-30">
                  <a:solidFill>
                    <a:srgbClr val="567482"/>
                  </a:solidFill>
                  <a:latin typeface="Myriad Pro"/>
                  <a:cs typeface="Calibri"/>
                </a:rPr>
                <a:t> </a:t>
              </a:r>
              <a:r>
                <a:rPr lang="en-US" sz="1000">
                  <a:solidFill>
                    <a:srgbClr val="567482"/>
                  </a:solidFill>
                  <a:latin typeface="Myriad Pro"/>
                  <a:cs typeface="Calibri"/>
                </a:rPr>
                <a:t>your</a:t>
              </a:r>
              <a:r>
                <a:rPr lang="en-US" sz="1000" spc="-10">
                  <a:solidFill>
                    <a:srgbClr val="567482"/>
                  </a:solidFill>
                  <a:latin typeface="Myriad Pro"/>
                  <a:cs typeface="Calibri"/>
                </a:rPr>
                <a:t> project?</a:t>
              </a:r>
              <a:endParaRPr lang="en-US" sz="1000">
                <a:solidFill>
                  <a:srgbClr val="567482"/>
                </a:solidFill>
                <a:latin typeface="Myriad Pro"/>
                <a:cs typeface="Calibri"/>
              </a:endParaRPr>
            </a:p>
            <a:p>
              <a:pPr marL="469265" indent="-228600">
                <a:lnSpc>
                  <a:spcPct val="100000"/>
                </a:lnSpc>
                <a:spcBef>
                  <a:spcPts val="70"/>
                </a:spcBef>
                <a:buFont typeface="Symbol"/>
                <a:buChar char=""/>
                <a:tabLst>
                  <a:tab pos="469265" algn="l"/>
                  <a:tab pos="469900" algn="l"/>
                </a:tabLst>
              </a:pPr>
              <a:r>
                <a:rPr lang="en-US" sz="1000">
                  <a:solidFill>
                    <a:srgbClr val="567482"/>
                  </a:solidFill>
                  <a:latin typeface="Myriad Pro"/>
                  <a:cs typeface="Calibri"/>
                </a:rPr>
                <a:t>Do</a:t>
              </a:r>
              <a:r>
                <a:rPr lang="en-US" sz="1000" spc="-35">
                  <a:solidFill>
                    <a:srgbClr val="567482"/>
                  </a:solidFill>
                  <a:latin typeface="Myriad Pro"/>
                  <a:cs typeface="Calibri"/>
                </a:rPr>
                <a:t> </a:t>
              </a:r>
              <a:r>
                <a:rPr lang="en-US" sz="1000">
                  <a:solidFill>
                    <a:srgbClr val="567482"/>
                  </a:solidFill>
                  <a:latin typeface="Myriad Pro"/>
                  <a:cs typeface="Calibri"/>
                </a:rPr>
                <a:t>you</a:t>
              </a:r>
              <a:r>
                <a:rPr lang="en-US" sz="1000" spc="-15">
                  <a:solidFill>
                    <a:srgbClr val="567482"/>
                  </a:solidFill>
                  <a:latin typeface="Myriad Pro"/>
                  <a:cs typeface="Calibri"/>
                </a:rPr>
                <a:t> </a:t>
              </a:r>
              <a:r>
                <a:rPr lang="en-US" sz="1000">
                  <a:solidFill>
                    <a:srgbClr val="567482"/>
                  </a:solidFill>
                  <a:latin typeface="Myriad Pro"/>
                  <a:cs typeface="Calibri"/>
                </a:rPr>
                <a:t>want</a:t>
              </a:r>
              <a:r>
                <a:rPr lang="en-US" sz="1000" spc="-20">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know</a:t>
              </a:r>
              <a:r>
                <a:rPr lang="en-US" sz="1000" spc="-20">
                  <a:solidFill>
                    <a:srgbClr val="567482"/>
                  </a:solidFill>
                  <a:latin typeface="Myriad Pro"/>
                  <a:cs typeface="Calibri"/>
                </a:rPr>
                <a:t> </a:t>
              </a:r>
              <a:r>
                <a:rPr lang="en-US" sz="1000">
                  <a:solidFill>
                    <a:srgbClr val="567482"/>
                  </a:solidFill>
                  <a:latin typeface="Myriad Pro"/>
                  <a:cs typeface="Calibri"/>
                </a:rPr>
                <a:t>more</a:t>
              </a:r>
              <a:r>
                <a:rPr lang="en-US" sz="1000" spc="-20">
                  <a:solidFill>
                    <a:srgbClr val="567482"/>
                  </a:solidFill>
                  <a:latin typeface="Myriad Pro"/>
                  <a:cs typeface="Calibri"/>
                </a:rPr>
                <a:t> </a:t>
              </a:r>
              <a:r>
                <a:rPr lang="en-US" sz="1000">
                  <a:solidFill>
                    <a:srgbClr val="567482"/>
                  </a:solidFill>
                  <a:latin typeface="Myriad Pro"/>
                  <a:cs typeface="Calibri"/>
                </a:rPr>
                <a:t>about</a:t>
              </a:r>
              <a:r>
                <a:rPr lang="en-US" sz="1000" spc="-10">
                  <a:solidFill>
                    <a:srgbClr val="567482"/>
                  </a:solidFill>
                  <a:latin typeface="Myriad Pro"/>
                  <a:cs typeface="Calibri"/>
                </a:rPr>
                <a:t> </a:t>
              </a:r>
              <a:r>
                <a:rPr lang="en-US" sz="1000">
                  <a:solidFill>
                    <a:srgbClr val="567482"/>
                  </a:solidFill>
                  <a:latin typeface="Myriad Pro"/>
                  <a:cs typeface="Calibri"/>
                </a:rPr>
                <a:t>VA</a:t>
              </a:r>
              <a:r>
                <a:rPr lang="en-US" sz="1000" spc="-10">
                  <a:solidFill>
                    <a:srgbClr val="567482"/>
                  </a:solidFill>
                  <a:latin typeface="Myriad Pro"/>
                  <a:cs typeface="Calibri"/>
                </a:rPr>
                <a:t> </a:t>
              </a:r>
              <a:r>
                <a:rPr lang="en-US" sz="1000" i="1">
                  <a:solidFill>
                    <a:srgbClr val="567482"/>
                  </a:solidFill>
                  <a:latin typeface="Myriad Pro"/>
                  <a:cs typeface="Calibri"/>
                </a:rPr>
                <a:t>inpatient</a:t>
              </a:r>
              <a:r>
                <a:rPr lang="en-US" sz="1000" i="1" spc="-10">
                  <a:solidFill>
                    <a:srgbClr val="567482"/>
                  </a:solidFill>
                  <a:latin typeface="Myriad Pro"/>
                  <a:cs typeface="Calibri"/>
                </a:rPr>
                <a:t> </a:t>
              </a:r>
              <a:r>
                <a:rPr lang="en-US" sz="1000">
                  <a:solidFill>
                    <a:srgbClr val="567482"/>
                  </a:solidFill>
                  <a:latin typeface="Myriad Pro"/>
                  <a:cs typeface="Calibri"/>
                </a:rPr>
                <a:t>and</a:t>
              </a:r>
              <a:r>
                <a:rPr lang="en-US" sz="1000" spc="-15">
                  <a:solidFill>
                    <a:srgbClr val="567482"/>
                  </a:solidFill>
                  <a:latin typeface="Myriad Pro"/>
                  <a:cs typeface="Calibri"/>
                </a:rPr>
                <a:t> </a:t>
              </a:r>
              <a:r>
                <a:rPr lang="en-US" sz="1000" i="1">
                  <a:solidFill>
                    <a:srgbClr val="567482"/>
                  </a:solidFill>
                  <a:latin typeface="Myriad Pro"/>
                  <a:cs typeface="Calibri"/>
                </a:rPr>
                <a:t>surgical</a:t>
              </a:r>
              <a:r>
                <a:rPr lang="en-US" sz="1000" i="1" spc="-10">
                  <a:solidFill>
                    <a:srgbClr val="567482"/>
                  </a:solidFill>
                  <a:latin typeface="Myriad Pro"/>
                  <a:cs typeface="Calibri"/>
                </a:rPr>
                <a:t> </a:t>
              </a:r>
              <a:r>
                <a:rPr lang="en-US" sz="1000" spc="-10">
                  <a:solidFill>
                    <a:srgbClr val="567482"/>
                  </a:solidFill>
                  <a:latin typeface="Myriad Pro"/>
                  <a:cs typeface="Calibri"/>
                </a:rPr>
                <a:t>care?</a:t>
              </a:r>
              <a:endParaRPr lang="en-US" sz="1000">
                <a:solidFill>
                  <a:srgbClr val="567482"/>
                </a:solidFill>
                <a:latin typeface="Myriad Pro"/>
                <a:cs typeface="Calibri"/>
              </a:endParaRPr>
            </a:p>
            <a:p>
              <a:pPr marL="469265" indent="-228600">
                <a:lnSpc>
                  <a:spcPct val="100000"/>
                </a:lnSpc>
                <a:spcBef>
                  <a:spcPts val="85"/>
                </a:spcBef>
                <a:buFont typeface="Symbol"/>
                <a:buChar char=""/>
                <a:tabLst>
                  <a:tab pos="469265" algn="l"/>
                  <a:tab pos="469900" algn="l"/>
                </a:tabLst>
              </a:pPr>
              <a:r>
                <a:rPr lang="en-US" sz="1000">
                  <a:solidFill>
                    <a:srgbClr val="567482"/>
                  </a:solidFill>
                  <a:latin typeface="Myriad Pro"/>
                  <a:cs typeface="Calibri"/>
                </a:rPr>
                <a:t>Is</a:t>
              </a:r>
              <a:r>
                <a:rPr lang="en-US" sz="1000" spc="-15">
                  <a:solidFill>
                    <a:srgbClr val="567482"/>
                  </a:solidFill>
                  <a:latin typeface="Myriad Pro"/>
                  <a:cs typeface="Calibri"/>
                </a:rPr>
                <a:t> </a:t>
              </a:r>
              <a:r>
                <a:rPr lang="en-US" sz="1000" i="1">
                  <a:solidFill>
                    <a:srgbClr val="567482"/>
                  </a:solidFill>
                  <a:latin typeface="Myriad Pro"/>
                  <a:cs typeface="Calibri"/>
                </a:rPr>
                <a:t>VHA</a:t>
              </a:r>
              <a:r>
                <a:rPr lang="en-US" sz="1000" i="1" spc="-10">
                  <a:solidFill>
                    <a:srgbClr val="567482"/>
                  </a:solidFill>
                  <a:latin typeface="Myriad Pro"/>
                  <a:cs typeface="Calibri"/>
                </a:rPr>
                <a:t> </a:t>
              </a:r>
              <a:r>
                <a:rPr lang="en-US" sz="1000" i="1">
                  <a:solidFill>
                    <a:srgbClr val="567482"/>
                  </a:solidFill>
                  <a:latin typeface="Myriad Pro"/>
                  <a:cs typeface="Calibri"/>
                </a:rPr>
                <a:t>Community</a:t>
              </a:r>
              <a:r>
                <a:rPr lang="en-US" sz="1000" i="1" spc="-20">
                  <a:solidFill>
                    <a:srgbClr val="567482"/>
                  </a:solidFill>
                  <a:latin typeface="Myriad Pro"/>
                  <a:cs typeface="Calibri"/>
                </a:rPr>
                <a:t> </a:t>
              </a:r>
              <a:r>
                <a:rPr lang="en-US" sz="1000" i="1">
                  <a:solidFill>
                    <a:srgbClr val="567482"/>
                  </a:solidFill>
                  <a:latin typeface="Myriad Pro"/>
                  <a:cs typeface="Calibri"/>
                </a:rPr>
                <a:t>Care</a:t>
              </a:r>
              <a:r>
                <a:rPr lang="en-US" sz="1000" i="1" spc="-15">
                  <a:solidFill>
                    <a:srgbClr val="567482"/>
                  </a:solidFill>
                  <a:latin typeface="Myriad Pro"/>
                  <a:cs typeface="Calibri"/>
                </a:rPr>
                <a:t> </a:t>
              </a:r>
              <a:r>
                <a:rPr lang="en-US" sz="1000">
                  <a:solidFill>
                    <a:srgbClr val="567482"/>
                  </a:solidFill>
                  <a:latin typeface="Myriad Pro"/>
                  <a:cs typeface="Calibri"/>
                </a:rPr>
                <a:t>the</a:t>
              </a:r>
              <a:r>
                <a:rPr lang="en-US" sz="1000" spc="-5">
                  <a:solidFill>
                    <a:srgbClr val="567482"/>
                  </a:solidFill>
                  <a:latin typeface="Myriad Pro"/>
                  <a:cs typeface="Calibri"/>
                </a:rPr>
                <a:t> </a:t>
              </a:r>
              <a:r>
                <a:rPr lang="en-US" sz="1000">
                  <a:solidFill>
                    <a:srgbClr val="567482"/>
                  </a:solidFill>
                  <a:latin typeface="Myriad Pro"/>
                  <a:cs typeface="Calibri"/>
                </a:rPr>
                <a:t>topic</a:t>
              </a:r>
              <a:r>
                <a:rPr lang="en-US" sz="1000" spc="-20">
                  <a:solidFill>
                    <a:srgbClr val="567482"/>
                  </a:solidFill>
                  <a:latin typeface="Myriad Pro"/>
                  <a:cs typeface="Calibri"/>
                </a:rPr>
                <a:t> </a:t>
              </a:r>
              <a:r>
                <a:rPr lang="en-US" sz="1000">
                  <a:solidFill>
                    <a:srgbClr val="567482"/>
                  </a:solidFill>
                  <a:latin typeface="Myriad Pro"/>
                  <a:cs typeface="Calibri"/>
                </a:rPr>
                <a:t>of</a:t>
              </a:r>
              <a:r>
                <a:rPr lang="en-US" sz="1000" spc="-10">
                  <a:solidFill>
                    <a:srgbClr val="567482"/>
                  </a:solidFill>
                  <a:latin typeface="Myriad Pro"/>
                  <a:cs typeface="Calibri"/>
                </a:rPr>
                <a:t> </a:t>
              </a:r>
              <a:r>
                <a:rPr lang="en-US" sz="1000">
                  <a:solidFill>
                    <a:srgbClr val="567482"/>
                  </a:solidFill>
                  <a:latin typeface="Myriad Pro"/>
                  <a:cs typeface="Calibri"/>
                </a:rPr>
                <a:t>your</a:t>
              </a:r>
              <a:r>
                <a:rPr lang="en-US" sz="1000" spc="-10">
                  <a:solidFill>
                    <a:srgbClr val="567482"/>
                  </a:solidFill>
                  <a:latin typeface="Myriad Pro"/>
                  <a:cs typeface="Calibri"/>
                </a:rPr>
                <a:t> curiosity?</a:t>
              </a:r>
              <a:endParaRPr lang="en-US" sz="1000">
                <a:solidFill>
                  <a:srgbClr val="567482"/>
                </a:solidFill>
                <a:latin typeface="Myriad Pro"/>
                <a:cs typeface="Calibri"/>
              </a:endParaRPr>
            </a:p>
            <a:p>
              <a:pPr marL="469265" indent="-228600">
                <a:lnSpc>
                  <a:spcPct val="100000"/>
                </a:lnSpc>
                <a:spcBef>
                  <a:spcPts val="85"/>
                </a:spcBef>
                <a:buFont typeface="Symbol"/>
                <a:buChar char=""/>
                <a:tabLst>
                  <a:tab pos="469265" algn="l"/>
                  <a:tab pos="469900" algn="l"/>
                </a:tabLst>
              </a:pPr>
              <a:r>
                <a:rPr lang="en-US" sz="1000">
                  <a:solidFill>
                    <a:srgbClr val="567482"/>
                  </a:solidFill>
                  <a:latin typeface="Myriad Pro"/>
                  <a:cs typeface="Calibri"/>
                </a:rPr>
                <a:t>Are</a:t>
              </a:r>
              <a:r>
                <a:rPr lang="en-US" sz="1000" spc="-25">
                  <a:solidFill>
                    <a:srgbClr val="567482"/>
                  </a:solidFill>
                  <a:latin typeface="Myriad Pro"/>
                  <a:cs typeface="Calibri"/>
                </a:rPr>
                <a:t> </a:t>
              </a:r>
              <a:r>
                <a:rPr lang="en-US" sz="1000">
                  <a:solidFill>
                    <a:srgbClr val="567482"/>
                  </a:solidFill>
                  <a:latin typeface="Myriad Pro"/>
                  <a:cs typeface="Calibri"/>
                </a:rPr>
                <a:t>you</a:t>
              </a:r>
              <a:r>
                <a:rPr lang="en-US" sz="1000" spc="-20">
                  <a:solidFill>
                    <a:srgbClr val="567482"/>
                  </a:solidFill>
                  <a:latin typeface="Myriad Pro"/>
                  <a:cs typeface="Calibri"/>
                </a:rPr>
                <a:t> </a:t>
              </a:r>
              <a:r>
                <a:rPr lang="en-US" sz="1000">
                  <a:solidFill>
                    <a:srgbClr val="567482"/>
                  </a:solidFill>
                  <a:latin typeface="Myriad Pro"/>
                  <a:cs typeface="Calibri"/>
                </a:rPr>
                <a:t>trying</a:t>
              </a:r>
              <a:r>
                <a:rPr lang="en-US" sz="1000" spc="-20">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understand</a:t>
              </a:r>
              <a:r>
                <a:rPr lang="en-US" sz="1000" spc="-20">
                  <a:solidFill>
                    <a:srgbClr val="567482"/>
                  </a:solidFill>
                  <a:latin typeface="Myriad Pro"/>
                  <a:cs typeface="Calibri"/>
                </a:rPr>
                <a:t> </a:t>
              </a:r>
              <a:r>
                <a:rPr lang="en-US" sz="1000">
                  <a:solidFill>
                    <a:srgbClr val="567482"/>
                  </a:solidFill>
                  <a:latin typeface="Myriad Pro"/>
                  <a:cs typeface="Calibri"/>
                </a:rPr>
                <a:t>VHA</a:t>
              </a:r>
              <a:r>
                <a:rPr lang="en-US" sz="1000" spc="-15">
                  <a:solidFill>
                    <a:srgbClr val="567482"/>
                  </a:solidFill>
                  <a:latin typeface="Myriad Pro"/>
                  <a:cs typeface="Calibri"/>
                </a:rPr>
                <a:t> </a:t>
              </a:r>
              <a:r>
                <a:rPr lang="en-US" sz="1000" i="1">
                  <a:solidFill>
                    <a:srgbClr val="567482"/>
                  </a:solidFill>
                  <a:latin typeface="Myriad Pro"/>
                  <a:cs typeface="Calibri"/>
                </a:rPr>
                <a:t>nursing</a:t>
              </a:r>
              <a:r>
                <a:rPr lang="en-US" sz="1000" i="1" spc="-15">
                  <a:solidFill>
                    <a:srgbClr val="567482"/>
                  </a:solidFill>
                  <a:latin typeface="Myriad Pro"/>
                  <a:cs typeface="Calibri"/>
                </a:rPr>
                <a:t> </a:t>
              </a:r>
              <a:r>
                <a:rPr lang="en-US" sz="1000" spc="-10">
                  <a:solidFill>
                    <a:srgbClr val="567482"/>
                  </a:solidFill>
                  <a:latin typeface="Myriad Pro"/>
                  <a:cs typeface="Calibri"/>
                </a:rPr>
                <a:t>practice?</a:t>
              </a:r>
              <a:endParaRPr lang="en-US" sz="1000">
                <a:solidFill>
                  <a:srgbClr val="567482"/>
                </a:solidFill>
                <a:latin typeface="Myriad Pro"/>
                <a:cs typeface="Calibri"/>
              </a:endParaRPr>
            </a:p>
            <a:p>
              <a:pPr marL="469265" marR="1136015" indent="-228600">
                <a:lnSpc>
                  <a:spcPct val="102000"/>
                </a:lnSpc>
                <a:spcBef>
                  <a:spcPts val="60"/>
                </a:spcBef>
                <a:buFont typeface="Symbol"/>
                <a:buChar char=""/>
                <a:tabLst>
                  <a:tab pos="469265" algn="l"/>
                  <a:tab pos="469900" algn="l"/>
                </a:tabLst>
              </a:pPr>
              <a:r>
                <a:rPr lang="en-US" sz="1000">
                  <a:solidFill>
                    <a:srgbClr val="567482"/>
                  </a:solidFill>
                  <a:latin typeface="Myriad Pro"/>
                  <a:cs typeface="Calibri"/>
                </a:rPr>
                <a:t>Do</a:t>
              </a:r>
              <a:r>
                <a:rPr lang="en-US" sz="1000" spc="-30">
                  <a:solidFill>
                    <a:srgbClr val="567482"/>
                  </a:solidFill>
                  <a:latin typeface="Myriad Pro"/>
                  <a:cs typeface="Calibri"/>
                </a:rPr>
                <a:t> </a:t>
              </a:r>
              <a:r>
                <a:rPr lang="en-US" sz="1000">
                  <a:solidFill>
                    <a:srgbClr val="567482"/>
                  </a:solidFill>
                  <a:latin typeface="Myriad Pro"/>
                  <a:cs typeface="Calibri"/>
                </a:rPr>
                <a:t>you</a:t>
              </a:r>
              <a:r>
                <a:rPr lang="en-US" sz="1000" spc="-15">
                  <a:solidFill>
                    <a:srgbClr val="567482"/>
                  </a:solidFill>
                  <a:latin typeface="Myriad Pro"/>
                  <a:cs typeface="Calibri"/>
                </a:rPr>
                <a:t> </a:t>
              </a:r>
              <a:r>
                <a:rPr lang="en-US" sz="1000">
                  <a:solidFill>
                    <a:srgbClr val="567482"/>
                  </a:solidFill>
                  <a:latin typeface="Myriad Pro"/>
                  <a:cs typeface="Calibri"/>
                </a:rPr>
                <a:t>want</a:t>
              </a:r>
              <a:r>
                <a:rPr lang="en-US" sz="1000" spc="-20">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know</a:t>
              </a:r>
              <a:r>
                <a:rPr lang="en-US" sz="1000" spc="-20">
                  <a:solidFill>
                    <a:srgbClr val="567482"/>
                  </a:solidFill>
                  <a:latin typeface="Myriad Pro"/>
                  <a:cs typeface="Calibri"/>
                </a:rPr>
                <a:t> </a:t>
              </a:r>
              <a:r>
                <a:rPr lang="en-US" sz="1000">
                  <a:solidFill>
                    <a:srgbClr val="567482"/>
                  </a:solidFill>
                  <a:latin typeface="Myriad Pro"/>
                  <a:cs typeface="Calibri"/>
                </a:rPr>
                <a:t>more</a:t>
              </a:r>
              <a:r>
                <a:rPr lang="en-US" sz="1000" spc="-20">
                  <a:solidFill>
                    <a:srgbClr val="567482"/>
                  </a:solidFill>
                  <a:latin typeface="Myriad Pro"/>
                  <a:cs typeface="Calibri"/>
                </a:rPr>
                <a:t> </a:t>
              </a:r>
              <a:r>
                <a:rPr lang="en-US" sz="1000">
                  <a:solidFill>
                    <a:srgbClr val="567482"/>
                  </a:solidFill>
                  <a:latin typeface="Myriad Pro"/>
                  <a:cs typeface="Calibri"/>
                </a:rPr>
                <a:t>about</a:t>
              </a:r>
              <a:r>
                <a:rPr lang="en-US" sz="1000" spc="-5">
                  <a:solidFill>
                    <a:srgbClr val="567482"/>
                  </a:solidFill>
                  <a:latin typeface="Myriad Pro"/>
                  <a:cs typeface="Calibri"/>
                </a:rPr>
                <a:t> </a:t>
              </a:r>
              <a:r>
                <a:rPr lang="en-US" sz="1000">
                  <a:solidFill>
                    <a:srgbClr val="567482"/>
                  </a:solidFill>
                  <a:latin typeface="Myriad Pro"/>
                  <a:cs typeface="Calibri"/>
                </a:rPr>
                <a:t>specific</a:t>
              </a:r>
              <a:r>
                <a:rPr lang="en-US" sz="1000" spc="-10">
                  <a:solidFill>
                    <a:srgbClr val="567482"/>
                  </a:solidFill>
                  <a:latin typeface="Myriad Pro"/>
                  <a:cs typeface="Calibri"/>
                </a:rPr>
                <a:t> </a:t>
              </a:r>
              <a:r>
                <a:rPr lang="en-US" sz="1000" i="1">
                  <a:solidFill>
                    <a:srgbClr val="567482"/>
                  </a:solidFill>
                  <a:latin typeface="Myriad Pro"/>
                  <a:cs typeface="Calibri"/>
                </a:rPr>
                <a:t>patient</a:t>
              </a:r>
              <a:r>
                <a:rPr lang="en-US" sz="1000" i="1" spc="-10">
                  <a:solidFill>
                    <a:srgbClr val="567482"/>
                  </a:solidFill>
                  <a:latin typeface="Myriad Pro"/>
                  <a:cs typeface="Calibri"/>
                </a:rPr>
                <a:t> </a:t>
              </a:r>
              <a:r>
                <a:rPr lang="en-US" sz="1000" i="1">
                  <a:solidFill>
                    <a:srgbClr val="567482"/>
                  </a:solidFill>
                  <a:latin typeface="Myriad Pro"/>
                  <a:cs typeface="Calibri"/>
                </a:rPr>
                <a:t>care</a:t>
              </a:r>
              <a:r>
                <a:rPr lang="en-US" sz="1000" i="1" spc="-20">
                  <a:solidFill>
                    <a:srgbClr val="567482"/>
                  </a:solidFill>
                  <a:latin typeface="Myriad Pro"/>
                  <a:cs typeface="Calibri"/>
                </a:rPr>
                <a:t> </a:t>
              </a:r>
              <a:r>
                <a:rPr lang="en-US" sz="1000" i="1">
                  <a:solidFill>
                    <a:srgbClr val="567482"/>
                  </a:solidFill>
                  <a:latin typeface="Myriad Pro"/>
                  <a:cs typeface="Calibri"/>
                </a:rPr>
                <a:t>outcomes</a:t>
              </a:r>
              <a:r>
                <a:rPr lang="en-US" sz="1000" i="1" spc="-15">
                  <a:solidFill>
                    <a:srgbClr val="567482"/>
                  </a:solidFill>
                  <a:latin typeface="Myriad Pro"/>
                  <a:cs typeface="Calibri"/>
                </a:rPr>
                <a:t> </a:t>
              </a:r>
              <a:r>
                <a:rPr lang="en-US" sz="1000">
                  <a:solidFill>
                    <a:srgbClr val="567482"/>
                  </a:solidFill>
                  <a:latin typeface="Myriad Pro"/>
                  <a:cs typeface="Calibri"/>
                </a:rPr>
                <a:t>at</a:t>
              </a:r>
              <a:r>
                <a:rPr lang="en-US" sz="1000" spc="-15">
                  <a:solidFill>
                    <a:srgbClr val="567482"/>
                  </a:solidFill>
                  <a:latin typeface="Myriad Pro"/>
                  <a:cs typeface="Calibri"/>
                </a:rPr>
                <a:t> </a:t>
              </a:r>
              <a:r>
                <a:rPr lang="en-US" sz="1000">
                  <a:solidFill>
                    <a:srgbClr val="567482"/>
                  </a:solidFill>
                  <a:latin typeface="Myriad Pro"/>
                  <a:cs typeface="Calibri"/>
                </a:rPr>
                <a:t>the</a:t>
              </a:r>
              <a:r>
                <a:rPr lang="en-US" sz="1000" spc="-15">
                  <a:solidFill>
                    <a:srgbClr val="567482"/>
                  </a:solidFill>
                  <a:latin typeface="Myriad Pro"/>
                  <a:cs typeface="Calibri"/>
                </a:rPr>
                <a:t> </a:t>
              </a:r>
              <a:r>
                <a:rPr lang="en-US" sz="1000" spc="-25">
                  <a:solidFill>
                    <a:srgbClr val="567482"/>
                  </a:solidFill>
                  <a:latin typeface="Myriad Pro"/>
                  <a:cs typeface="Calibri"/>
                </a:rPr>
                <a:t>PHI </a:t>
              </a:r>
              <a:r>
                <a:rPr lang="en-US" sz="1000">
                  <a:solidFill>
                    <a:srgbClr val="567482"/>
                  </a:solidFill>
                  <a:latin typeface="Myriad Pro"/>
                  <a:cs typeface="Calibri"/>
                </a:rPr>
                <a:t>level,</a:t>
              </a:r>
              <a:r>
                <a:rPr lang="en-US" sz="1000" spc="-40">
                  <a:solidFill>
                    <a:srgbClr val="567482"/>
                  </a:solidFill>
                  <a:latin typeface="Myriad Pro"/>
                  <a:cs typeface="Calibri"/>
                </a:rPr>
                <a:t> </a:t>
              </a:r>
              <a:r>
                <a:rPr lang="en-US" sz="1000">
                  <a:solidFill>
                    <a:srgbClr val="567482"/>
                  </a:solidFill>
                  <a:latin typeface="Myriad Pro"/>
                  <a:cs typeface="Calibri"/>
                </a:rPr>
                <a:t>and</a:t>
              </a:r>
              <a:r>
                <a:rPr lang="en-US" sz="1000" spc="-15">
                  <a:solidFill>
                    <a:srgbClr val="567482"/>
                  </a:solidFill>
                  <a:latin typeface="Myriad Pro"/>
                  <a:cs typeface="Calibri"/>
                </a:rPr>
                <a:t> </a:t>
              </a:r>
              <a:r>
                <a:rPr lang="en-US" sz="1000">
                  <a:solidFill>
                    <a:srgbClr val="567482"/>
                  </a:solidFill>
                  <a:latin typeface="Myriad Pro"/>
                  <a:cs typeface="Calibri"/>
                </a:rPr>
                <a:t>how</a:t>
              </a:r>
              <a:r>
                <a:rPr lang="en-US" sz="1000" spc="-5">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better</a:t>
              </a:r>
              <a:r>
                <a:rPr lang="en-US" sz="1000" spc="-20">
                  <a:solidFill>
                    <a:srgbClr val="567482"/>
                  </a:solidFill>
                  <a:latin typeface="Myriad Pro"/>
                  <a:cs typeface="Calibri"/>
                </a:rPr>
                <a:t> </a:t>
              </a:r>
              <a:r>
                <a:rPr lang="en-US" sz="1000">
                  <a:solidFill>
                    <a:srgbClr val="567482"/>
                  </a:solidFill>
                  <a:latin typeface="Myriad Pro"/>
                  <a:cs typeface="Calibri"/>
                </a:rPr>
                <a:t>care</a:t>
              </a:r>
              <a:r>
                <a:rPr lang="en-US" sz="1000" spc="-10">
                  <a:solidFill>
                    <a:srgbClr val="567482"/>
                  </a:solidFill>
                  <a:latin typeface="Myriad Pro"/>
                  <a:cs typeface="Calibri"/>
                </a:rPr>
                <a:t> </a:t>
              </a:r>
              <a:r>
                <a:rPr lang="en-US" sz="1000">
                  <a:solidFill>
                    <a:srgbClr val="567482"/>
                  </a:solidFill>
                  <a:latin typeface="Myriad Pro"/>
                  <a:cs typeface="Calibri"/>
                </a:rPr>
                <a:t>for</a:t>
              </a:r>
              <a:r>
                <a:rPr lang="en-US" sz="1000" spc="-25">
                  <a:solidFill>
                    <a:srgbClr val="567482"/>
                  </a:solidFill>
                  <a:latin typeface="Myriad Pro"/>
                  <a:cs typeface="Calibri"/>
                </a:rPr>
                <a:t> </a:t>
              </a:r>
              <a:r>
                <a:rPr lang="en-US" sz="1000">
                  <a:solidFill>
                    <a:srgbClr val="567482"/>
                  </a:solidFill>
                  <a:latin typeface="Myriad Pro"/>
                  <a:cs typeface="Calibri"/>
                </a:rPr>
                <a:t>your</a:t>
              </a:r>
              <a:r>
                <a:rPr lang="en-US" sz="1000" spc="-5">
                  <a:solidFill>
                    <a:srgbClr val="567482"/>
                  </a:solidFill>
                  <a:latin typeface="Myriad Pro"/>
                  <a:cs typeface="Calibri"/>
                </a:rPr>
                <a:t> </a:t>
              </a:r>
              <a:r>
                <a:rPr lang="en-US" sz="1000" i="1">
                  <a:solidFill>
                    <a:srgbClr val="567482"/>
                  </a:solidFill>
                  <a:latin typeface="Myriad Pro"/>
                  <a:cs typeface="Calibri"/>
                </a:rPr>
                <a:t>assigned</a:t>
              </a:r>
              <a:r>
                <a:rPr lang="en-US" sz="1000" i="1" spc="-10">
                  <a:solidFill>
                    <a:srgbClr val="567482"/>
                  </a:solidFill>
                  <a:latin typeface="Myriad Pro"/>
                  <a:cs typeface="Calibri"/>
                </a:rPr>
                <a:t> </a:t>
              </a:r>
              <a:r>
                <a:rPr lang="en-US" sz="1000" i="1">
                  <a:solidFill>
                    <a:srgbClr val="567482"/>
                  </a:solidFill>
                  <a:latin typeface="Myriad Pro"/>
                  <a:cs typeface="Calibri"/>
                </a:rPr>
                <a:t>panel</a:t>
              </a:r>
              <a:r>
                <a:rPr lang="en-US" sz="1000" i="1" spc="-20">
                  <a:solidFill>
                    <a:srgbClr val="567482"/>
                  </a:solidFill>
                  <a:latin typeface="Myriad Pro"/>
                  <a:cs typeface="Calibri"/>
                </a:rPr>
                <a:t> </a:t>
              </a:r>
              <a:r>
                <a:rPr lang="en-US" sz="1000">
                  <a:solidFill>
                    <a:srgbClr val="567482"/>
                  </a:solidFill>
                  <a:latin typeface="Myriad Pro"/>
                  <a:cs typeface="Calibri"/>
                </a:rPr>
                <a:t>of</a:t>
              </a:r>
              <a:r>
                <a:rPr lang="en-US" sz="1000" spc="-10">
                  <a:solidFill>
                    <a:srgbClr val="567482"/>
                  </a:solidFill>
                  <a:latin typeface="Myriad Pro"/>
                  <a:cs typeface="Calibri"/>
                </a:rPr>
                <a:t> patients?</a:t>
              </a:r>
              <a:endParaRPr lang="en-US" sz="1000">
                <a:solidFill>
                  <a:srgbClr val="567482"/>
                </a:solidFill>
                <a:latin typeface="Myriad Pro"/>
                <a:cs typeface="Calibri"/>
              </a:endParaRPr>
            </a:p>
            <a:p>
              <a:pPr marL="469265" indent="-228600">
                <a:lnSpc>
                  <a:spcPct val="100000"/>
                </a:lnSpc>
                <a:spcBef>
                  <a:spcPts val="70"/>
                </a:spcBef>
                <a:buFont typeface="Symbol"/>
                <a:buChar char=""/>
                <a:tabLst>
                  <a:tab pos="469265" algn="l"/>
                  <a:tab pos="469900" algn="l"/>
                </a:tabLst>
              </a:pPr>
              <a:r>
                <a:rPr lang="en-US" sz="1000">
                  <a:solidFill>
                    <a:srgbClr val="567482"/>
                  </a:solidFill>
                  <a:latin typeface="Myriad Pro"/>
                  <a:cs typeface="Calibri"/>
                </a:rPr>
                <a:t>Is</a:t>
              </a:r>
              <a:r>
                <a:rPr lang="en-US" sz="1000" spc="-10">
                  <a:solidFill>
                    <a:srgbClr val="567482"/>
                  </a:solidFill>
                  <a:latin typeface="Myriad Pro"/>
                  <a:cs typeface="Calibri"/>
                </a:rPr>
                <a:t> </a:t>
              </a:r>
              <a:r>
                <a:rPr lang="en-US" sz="1000" i="1">
                  <a:solidFill>
                    <a:srgbClr val="567482"/>
                  </a:solidFill>
                  <a:latin typeface="Myriad Pro"/>
                  <a:cs typeface="Calibri"/>
                </a:rPr>
                <a:t>telehealth</a:t>
              </a:r>
              <a:r>
                <a:rPr lang="en-US" sz="1000" i="1" spc="-10">
                  <a:solidFill>
                    <a:srgbClr val="567482"/>
                  </a:solidFill>
                  <a:latin typeface="Myriad Pro"/>
                  <a:cs typeface="Calibri"/>
                </a:rPr>
                <a:t> </a:t>
              </a:r>
              <a:r>
                <a:rPr lang="en-US" sz="1000">
                  <a:solidFill>
                    <a:srgbClr val="567482"/>
                  </a:solidFill>
                  <a:latin typeface="Myriad Pro"/>
                  <a:cs typeface="Calibri"/>
                </a:rPr>
                <a:t>utilization</a:t>
              </a:r>
              <a:r>
                <a:rPr lang="en-US" sz="1000" spc="-15">
                  <a:solidFill>
                    <a:srgbClr val="567482"/>
                  </a:solidFill>
                  <a:latin typeface="Myriad Pro"/>
                  <a:cs typeface="Calibri"/>
                </a:rPr>
                <a:t> </a:t>
              </a:r>
              <a:r>
                <a:rPr lang="en-US" sz="1000">
                  <a:solidFill>
                    <a:srgbClr val="567482"/>
                  </a:solidFill>
                  <a:latin typeface="Myriad Pro"/>
                  <a:cs typeface="Calibri"/>
                </a:rPr>
                <a:t>the</a:t>
              </a:r>
              <a:r>
                <a:rPr lang="en-US" sz="1000" spc="-20">
                  <a:solidFill>
                    <a:srgbClr val="567482"/>
                  </a:solidFill>
                  <a:latin typeface="Myriad Pro"/>
                  <a:cs typeface="Calibri"/>
                </a:rPr>
                <a:t> </a:t>
              </a:r>
              <a:r>
                <a:rPr lang="en-US" sz="1000">
                  <a:solidFill>
                    <a:srgbClr val="567482"/>
                  </a:solidFill>
                  <a:latin typeface="Myriad Pro"/>
                  <a:cs typeface="Calibri"/>
                </a:rPr>
                <a:t>area</a:t>
              </a:r>
              <a:r>
                <a:rPr lang="en-US" sz="1000" spc="-10">
                  <a:solidFill>
                    <a:srgbClr val="567482"/>
                  </a:solidFill>
                  <a:latin typeface="Myriad Pro"/>
                  <a:cs typeface="Calibri"/>
                </a:rPr>
                <a:t> </a:t>
              </a:r>
              <a:r>
                <a:rPr lang="en-US" sz="1000">
                  <a:solidFill>
                    <a:srgbClr val="567482"/>
                  </a:solidFill>
                  <a:latin typeface="Myriad Pro"/>
                  <a:cs typeface="Calibri"/>
                </a:rPr>
                <a:t>you</a:t>
              </a:r>
              <a:r>
                <a:rPr lang="en-US" sz="1000" spc="-20">
                  <a:solidFill>
                    <a:srgbClr val="567482"/>
                  </a:solidFill>
                  <a:latin typeface="Myriad Pro"/>
                  <a:cs typeface="Calibri"/>
                </a:rPr>
                <a:t> </a:t>
              </a:r>
              <a:r>
                <a:rPr lang="en-US" sz="1000">
                  <a:solidFill>
                    <a:srgbClr val="567482"/>
                  </a:solidFill>
                  <a:latin typeface="Myriad Pro"/>
                  <a:cs typeface="Calibri"/>
                </a:rPr>
                <a:t>want</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address</a:t>
              </a:r>
              <a:r>
                <a:rPr lang="en-US" sz="1000" spc="-25">
                  <a:solidFill>
                    <a:srgbClr val="567482"/>
                  </a:solidFill>
                  <a:latin typeface="Myriad Pro"/>
                  <a:cs typeface="Calibri"/>
                </a:rPr>
                <a:t>?</a:t>
              </a:r>
              <a:endParaRPr lang="en-US" sz="1000">
                <a:solidFill>
                  <a:srgbClr val="567482"/>
                </a:solidFill>
                <a:latin typeface="Myriad Pro"/>
                <a:cs typeface="Calibri"/>
              </a:endParaRPr>
            </a:p>
            <a:p>
              <a:pPr>
                <a:lnSpc>
                  <a:spcPct val="100000"/>
                </a:lnSpc>
              </a:pPr>
              <a:endParaRPr lang="en-US" sz="1000">
                <a:solidFill>
                  <a:srgbClr val="567482"/>
                </a:solidFill>
                <a:latin typeface="Myriad Pro"/>
                <a:cs typeface="Calibri"/>
              </a:endParaRPr>
            </a:p>
            <a:p>
              <a:pPr marL="12700" marR="1195070">
                <a:lnSpc>
                  <a:spcPct val="101800"/>
                </a:lnSpc>
              </a:pPr>
              <a:r>
                <a:rPr lang="en-US" sz="1000">
                  <a:solidFill>
                    <a:srgbClr val="567482"/>
                  </a:solidFill>
                  <a:latin typeface="Myriad Pro"/>
                  <a:cs typeface="Calibri"/>
                </a:rPr>
                <a:t>As</a:t>
              </a:r>
              <a:r>
                <a:rPr lang="en-US" sz="1000" spc="-10">
                  <a:solidFill>
                    <a:srgbClr val="567482"/>
                  </a:solidFill>
                  <a:latin typeface="Myriad Pro"/>
                  <a:cs typeface="Calibri"/>
                </a:rPr>
                <a:t> </a:t>
              </a:r>
              <a:r>
                <a:rPr lang="en-US" sz="1000">
                  <a:solidFill>
                    <a:srgbClr val="567482"/>
                  </a:solidFill>
                  <a:latin typeface="Myriad Pro"/>
                  <a:cs typeface="Calibri"/>
                </a:rPr>
                <a:t>you</a:t>
              </a:r>
              <a:r>
                <a:rPr lang="en-US" sz="1000" spc="-15">
                  <a:solidFill>
                    <a:srgbClr val="567482"/>
                  </a:solidFill>
                  <a:latin typeface="Myriad Pro"/>
                  <a:cs typeface="Calibri"/>
                </a:rPr>
                <a:t> </a:t>
              </a:r>
              <a:r>
                <a:rPr lang="en-US" sz="1000">
                  <a:solidFill>
                    <a:srgbClr val="567482"/>
                  </a:solidFill>
                  <a:latin typeface="Myriad Pro"/>
                  <a:cs typeface="Calibri"/>
                </a:rPr>
                <a:t>can</a:t>
              </a:r>
              <a:r>
                <a:rPr lang="en-US" sz="1000" spc="-10">
                  <a:solidFill>
                    <a:srgbClr val="567482"/>
                  </a:solidFill>
                  <a:latin typeface="Myriad Pro"/>
                  <a:cs typeface="Calibri"/>
                </a:rPr>
                <a:t> </a:t>
              </a:r>
              <a:r>
                <a:rPr lang="en-US" sz="1000">
                  <a:solidFill>
                    <a:srgbClr val="567482"/>
                  </a:solidFill>
                  <a:latin typeface="Myriad Pro"/>
                  <a:cs typeface="Calibri"/>
                </a:rPr>
                <a:t>see,</a:t>
              </a:r>
              <a:r>
                <a:rPr lang="en-US" sz="1000" spc="-10">
                  <a:solidFill>
                    <a:srgbClr val="567482"/>
                  </a:solidFill>
                  <a:latin typeface="Myriad Pro"/>
                  <a:cs typeface="Calibri"/>
                </a:rPr>
                <a:t> </a:t>
              </a:r>
              <a:r>
                <a:rPr lang="en-US" sz="1000">
                  <a:solidFill>
                    <a:srgbClr val="567482"/>
                  </a:solidFill>
                  <a:latin typeface="Myriad Pro"/>
                  <a:cs typeface="Calibri"/>
                </a:rPr>
                <a:t>VHA</a:t>
              </a:r>
              <a:r>
                <a:rPr lang="en-US" sz="1000" spc="-30">
                  <a:solidFill>
                    <a:srgbClr val="567482"/>
                  </a:solidFill>
                  <a:latin typeface="Myriad Pro"/>
                  <a:cs typeface="Calibri"/>
                </a:rPr>
                <a:t> </a:t>
              </a:r>
              <a:r>
                <a:rPr lang="en-US" sz="1000">
                  <a:solidFill>
                    <a:srgbClr val="567482"/>
                  </a:solidFill>
                  <a:latin typeface="Myriad Pro"/>
                  <a:cs typeface="Calibri"/>
                </a:rPr>
                <a:t>RAMP</a:t>
              </a:r>
              <a:r>
                <a:rPr lang="en-US" sz="1000" spc="-10">
                  <a:solidFill>
                    <a:srgbClr val="567482"/>
                  </a:solidFill>
                  <a:latin typeface="Myriad Pro"/>
                  <a:cs typeface="Calibri"/>
                </a:rPr>
                <a:t> </a:t>
              </a:r>
              <a:r>
                <a:rPr lang="en-US" sz="1000">
                  <a:solidFill>
                    <a:srgbClr val="567482"/>
                  </a:solidFill>
                  <a:latin typeface="Myriad Pro"/>
                  <a:cs typeface="Calibri"/>
                </a:rPr>
                <a:t>is</a:t>
              </a:r>
              <a:r>
                <a:rPr lang="en-US" sz="1000" spc="-10">
                  <a:solidFill>
                    <a:srgbClr val="567482"/>
                  </a:solidFill>
                  <a:latin typeface="Myriad Pro"/>
                  <a:cs typeface="Calibri"/>
                </a:rPr>
                <a:t> </a:t>
              </a:r>
              <a:r>
                <a:rPr lang="en-US" sz="1000">
                  <a:solidFill>
                    <a:srgbClr val="567482"/>
                  </a:solidFill>
                  <a:latin typeface="Myriad Pro"/>
                  <a:cs typeface="Calibri"/>
                </a:rPr>
                <a:t>a</a:t>
              </a:r>
              <a:r>
                <a:rPr lang="en-US" sz="1000" spc="-10">
                  <a:solidFill>
                    <a:srgbClr val="567482"/>
                  </a:solidFill>
                  <a:latin typeface="Myriad Pro"/>
                  <a:cs typeface="Calibri"/>
                </a:rPr>
                <a:t> </a:t>
              </a:r>
              <a:r>
                <a:rPr lang="en-US" sz="1000">
                  <a:solidFill>
                    <a:srgbClr val="567482"/>
                  </a:solidFill>
                  <a:latin typeface="Myriad Pro"/>
                  <a:cs typeface="Calibri"/>
                </a:rPr>
                <a:t>great</a:t>
              </a:r>
              <a:r>
                <a:rPr lang="en-US" sz="1000" spc="-15">
                  <a:solidFill>
                    <a:srgbClr val="567482"/>
                  </a:solidFill>
                  <a:latin typeface="Myriad Pro"/>
                  <a:cs typeface="Calibri"/>
                </a:rPr>
                <a:t> </a:t>
              </a:r>
              <a:r>
                <a:rPr lang="en-US" sz="1000">
                  <a:solidFill>
                    <a:srgbClr val="567482"/>
                  </a:solidFill>
                  <a:latin typeface="Myriad Pro"/>
                  <a:cs typeface="Calibri"/>
                </a:rPr>
                <a:t>first</a:t>
              </a:r>
              <a:r>
                <a:rPr lang="en-US" sz="1000" spc="-10">
                  <a:solidFill>
                    <a:srgbClr val="567482"/>
                  </a:solidFill>
                  <a:latin typeface="Myriad Pro"/>
                  <a:cs typeface="Calibri"/>
                </a:rPr>
                <a:t> </a:t>
              </a:r>
              <a:r>
                <a:rPr lang="en-US" sz="1000">
                  <a:solidFill>
                    <a:srgbClr val="567482"/>
                  </a:solidFill>
                  <a:latin typeface="Myriad Pro"/>
                  <a:cs typeface="Calibri"/>
                </a:rPr>
                <a:t>place</a:t>
              </a:r>
              <a:r>
                <a:rPr lang="en-US" sz="1000" spc="-5">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start</a:t>
              </a:r>
              <a:r>
                <a:rPr lang="en-US" sz="1000" spc="-20">
                  <a:solidFill>
                    <a:srgbClr val="567482"/>
                  </a:solidFill>
                  <a:latin typeface="Myriad Pro"/>
                  <a:cs typeface="Calibri"/>
                </a:rPr>
                <a:t> </a:t>
              </a:r>
              <a:r>
                <a:rPr lang="en-US" sz="1000">
                  <a:solidFill>
                    <a:srgbClr val="567482"/>
                  </a:solidFill>
                  <a:latin typeface="Myriad Pro"/>
                  <a:cs typeface="Calibri"/>
                </a:rPr>
                <a:t>on</a:t>
              </a:r>
              <a:r>
                <a:rPr lang="en-US" sz="1000" spc="-20">
                  <a:solidFill>
                    <a:srgbClr val="567482"/>
                  </a:solidFill>
                  <a:latin typeface="Myriad Pro"/>
                  <a:cs typeface="Calibri"/>
                </a:rPr>
                <a:t> </a:t>
              </a:r>
              <a:r>
                <a:rPr lang="en-US" sz="1000">
                  <a:solidFill>
                    <a:srgbClr val="567482"/>
                  </a:solidFill>
                  <a:latin typeface="Myriad Pro"/>
                  <a:cs typeface="Calibri"/>
                </a:rPr>
                <a:t>your</a:t>
              </a:r>
              <a:r>
                <a:rPr lang="en-US" sz="1000" spc="-10">
                  <a:solidFill>
                    <a:srgbClr val="567482"/>
                  </a:solidFill>
                  <a:latin typeface="Myriad Pro"/>
                  <a:cs typeface="Calibri"/>
                </a:rPr>
                <a:t> </a:t>
              </a:r>
              <a:r>
                <a:rPr lang="en-US" sz="1000">
                  <a:solidFill>
                    <a:srgbClr val="567482"/>
                  </a:solidFill>
                  <a:latin typeface="Myriad Pro"/>
                  <a:cs typeface="Calibri"/>
                </a:rPr>
                <a:t>data</a:t>
              </a:r>
              <a:r>
                <a:rPr lang="en-US" sz="1000" spc="5">
                  <a:solidFill>
                    <a:srgbClr val="567482"/>
                  </a:solidFill>
                  <a:latin typeface="Myriad Pro"/>
                  <a:cs typeface="Calibri"/>
                </a:rPr>
                <a:t> </a:t>
              </a:r>
              <a:r>
                <a:rPr lang="en-US" sz="1000">
                  <a:solidFill>
                    <a:srgbClr val="567482"/>
                  </a:solidFill>
                  <a:latin typeface="Myriad Pro"/>
                  <a:cs typeface="Calibri"/>
                </a:rPr>
                <a:t>journey.</a:t>
              </a:r>
              <a:r>
                <a:rPr lang="en-US" sz="1000" spc="-15">
                  <a:solidFill>
                    <a:srgbClr val="567482"/>
                  </a:solidFill>
                  <a:latin typeface="Myriad Pro"/>
                  <a:cs typeface="Calibri"/>
                </a:rPr>
                <a:t> </a:t>
              </a:r>
              <a:r>
                <a:rPr lang="en-US" sz="1000" spc="-10">
                  <a:solidFill>
                    <a:srgbClr val="567482"/>
                  </a:solidFill>
                  <a:latin typeface="Myriad Pro"/>
                  <a:cs typeface="Calibri"/>
                </a:rPr>
                <a:t>Click </a:t>
              </a:r>
              <a:r>
                <a:rPr lang="en-US" sz="1000">
                  <a:solidFill>
                    <a:srgbClr val="567482"/>
                  </a:solidFill>
                  <a:latin typeface="Myriad Pro"/>
                  <a:cs typeface="Calibri"/>
                </a:rPr>
                <a:t>on</a:t>
              </a:r>
              <a:r>
                <a:rPr lang="en-US" sz="1000" spc="-25">
                  <a:solidFill>
                    <a:srgbClr val="567482"/>
                  </a:solidFill>
                  <a:latin typeface="Myriad Pro"/>
                  <a:cs typeface="Calibri"/>
                </a:rPr>
                <a:t> </a:t>
              </a:r>
              <a:r>
                <a:rPr lang="en-US" sz="1000">
                  <a:solidFill>
                    <a:srgbClr val="567482"/>
                  </a:solidFill>
                  <a:latin typeface="Myriad Pro"/>
                  <a:cs typeface="Calibri"/>
                </a:rPr>
                <a:t>the</a:t>
              </a:r>
              <a:r>
                <a:rPr lang="en-US" sz="1000" spc="-20">
                  <a:solidFill>
                    <a:srgbClr val="567482"/>
                  </a:solidFill>
                  <a:latin typeface="Myriad Pro"/>
                  <a:cs typeface="Calibri"/>
                </a:rPr>
                <a:t> </a:t>
              </a:r>
              <a:r>
                <a:rPr lang="en-US" sz="1000">
                  <a:solidFill>
                    <a:srgbClr val="567482"/>
                  </a:solidFill>
                  <a:latin typeface="Myriad Pro"/>
                  <a:cs typeface="Calibri"/>
                </a:rPr>
                <a:t>image</a:t>
              </a:r>
              <a:r>
                <a:rPr lang="en-US" sz="1000" spc="-5">
                  <a:solidFill>
                    <a:srgbClr val="567482"/>
                  </a:solidFill>
                  <a:latin typeface="Myriad Pro"/>
                  <a:cs typeface="Calibri"/>
                </a:rPr>
                <a:t> </a:t>
              </a:r>
              <a:r>
                <a:rPr lang="en-US" sz="1000">
                  <a:solidFill>
                    <a:srgbClr val="567482"/>
                  </a:solidFill>
                  <a:latin typeface="Myriad Pro"/>
                  <a:cs typeface="Calibri"/>
                </a:rPr>
                <a:t>to the</a:t>
              </a:r>
              <a:r>
                <a:rPr lang="en-US" sz="1000" spc="-5">
                  <a:solidFill>
                    <a:srgbClr val="567482"/>
                  </a:solidFill>
                  <a:latin typeface="Myriad Pro"/>
                  <a:cs typeface="Calibri"/>
                </a:rPr>
                <a:t> </a:t>
              </a:r>
              <a:r>
                <a:rPr lang="en-US" sz="1000">
                  <a:solidFill>
                    <a:srgbClr val="567482"/>
                  </a:solidFill>
                  <a:latin typeface="Myriad Pro"/>
                  <a:cs typeface="Calibri"/>
                </a:rPr>
                <a:t>right</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learn</a:t>
              </a:r>
              <a:r>
                <a:rPr lang="en-US" sz="1000" spc="-20">
                  <a:solidFill>
                    <a:srgbClr val="567482"/>
                  </a:solidFill>
                  <a:latin typeface="Myriad Pro"/>
                  <a:cs typeface="Calibri"/>
                </a:rPr>
                <a:t> </a:t>
              </a:r>
              <a:r>
                <a:rPr lang="en-US" sz="1000" spc="-10">
                  <a:solidFill>
                    <a:srgbClr val="567482"/>
                  </a:solidFill>
                  <a:latin typeface="Myriad Pro"/>
                  <a:cs typeface="Calibri"/>
                </a:rPr>
                <a:t>more.</a:t>
              </a:r>
              <a:endParaRPr lang="en-US" sz="1000">
                <a:solidFill>
                  <a:srgbClr val="567482"/>
                </a:solidFill>
                <a:latin typeface="Myriad Pro"/>
                <a:cs typeface="Calibri"/>
              </a:endParaRPr>
            </a:p>
          </p:txBody>
        </p:sp>
        <p:grpSp>
          <p:nvGrpSpPr>
            <p:cNvPr id="33" name="object 7">
              <a:extLst>
                <a:ext uri="{FF2B5EF4-FFF2-40B4-BE49-F238E27FC236}">
                  <a16:creationId xmlns:a16="http://schemas.microsoft.com/office/drawing/2014/main" id="{46429650-9D40-287B-A5BF-3DC4AD9B7C49}"/>
                </a:ext>
              </a:extLst>
            </p:cNvPr>
            <p:cNvGrpSpPr/>
            <p:nvPr/>
          </p:nvGrpSpPr>
          <p:grpSpPr>
            <a:xfrm>
              <a:off x="4545939" y="2939708"/>
              <a:ext cx="1180465" cy="3328670"/>
              <a:chOff x="5811139" y="1316736"/>
              <a:chExt cx="1180465" cy="3328670"/>
            </a:xfrm>
            <a:effectLst>
              <a:outerShdw blurRad="63500" sx="102000" sy="102000" algn="ctr" rotWithShape="0">
                <a:prstClr val="black">
                  <a:alpha val="40000"/>
                </a:prstClr>
              </a:outerShdw>
            </a:effectLst>
          </p:grpSpPr>
          <p:pic>
            <p:nvPicPr>
              <p:cNvPr id="34" name="object 8">
                <a:hlinkClick r:id="rId3"/>
                <a:extLst>
                  <a:ext uri="{FF2B5EF4-FFF2-40B4-BE49-F238E27FC236}">
                    <a16:creationId xmlns:a16="http://schemas.microsoft.com/office/drawing/2014/main" id="{C99AD322-1D48-8C08-FEE9-35C0B9880B58}"/>
                  </a:ext>
                </a:extLst>
              </p:cNvPr>
              <p:cNvPicPr/>
              <p:nvPr/>
            </p:nvPicPr>
            <p:blipFill>
              <a:blip r:embed="rId5" cstate="print"/>
              <a:stretch>
                <a:fillRect/>
              </a:stretch>
            </p:blipFill>
            <p:spPr>
              <a:xfrm>
                <a:off x="5861984" y="1321435"/>
                <a:ext cx="1124920" cy="3249477"/>
              </a:xfrm>
              <a:prstGeom prst="rect">
                <a:avLst/>
              </a:prstGeom>
              <a:ln>
                <a:noFill/>
              </a:ln>
            </p:spPr>
          </p:pic>
          <p:sp>
            <p:nvSpPr>
              <p:cNvPr id="35" name="object 9">
                <a:hlinkClick r:id="rId3"/>
                <a:extLst>
                  <a:ext uri="{FF2B5EF4-FFF2-40B4-BE49-F238E27FC236}">
                    <a16:creationId xmlns:a16="http://schemas.microsoft.com/office/drawing/2014/main" id="{9773BC5B-EBC7-752B-94D3-2887178BFE2C}"/>
                  </a:ext>
                </a:extLst>
              </p:cNvPr>
              <p:cNvSpPr/>
              <p:nvPr/>
            </p:nvSpPr>
            <p:spPr>
              <a:xfrm>
                <a:off x="5811139" y="1316736"/>
                <a:ext cx="1180465" cy="3328670"/>
              </a:xfrm>
              <a:custGeom>
                <a:avLst/>
                <a:gdLst/>
                <a:ahLst/>
                <a:cxnLst/>
                <a:rect l="l" t="t" r="r" b="b"/>
                <a:pathLst>
                  <a:path w="1180465" h="3328670">
                    <a:moveTo>
                      <a:pt x="0" y="3328670"/>
                    </a:moveTo>
                    <a:lnTo>
                      <a:pt x="1180464" y="3328670"/>
                    </a:lnTo>
                    <a:lnTo>
                      <a:pt x="1180464" y="0"/>
                    </a:lnTo>
                    <a:lnTo>
                      <a:pt x="0" y="0"/>
                    </a:lnTo>
                    <a:lnTo>
                      <a:pt x="0" y="3328670"/>
                    </a:lnTo>
                    <a:close/>
                  </a:path>
                </a:pathLst>
              </a:custGeom>
              <a:ln w="9525">
                <a:noFill/>
              </a:ln>
            </p:spPr>
            <p:txBody>
              <a:bodyPr wrap="square" lIns="0" tIns="0" rIns="0" bIns="0" rtlCol="0"/>
              <a:lstStyle/>
              <a:p>
                <a:endParaRPr>
                  <a:latin typeface="Myriad Pro"/>
                </a:endParaRPr>
              </a:p>
            </p:txBody>
          </p:sp>
        </p:grpSp>
      </p:grpSp>
      <p:grpSp>
        <p:nvGrpSpPr>
          <p:cNvPr id="4" name="Group 3">
            <a:extLst>
              <a:ext uri="{FF2B5EF4-FFF2-40B4-BE49-F238E27FC236}">
                <a16:creationId xmlns:a16="http://schemas.microsoft.com/office/drawing/2014/main" id="{99CEE341-44B3-4E73-D902-53296C271FFF}"/>
              </a:ext>
            </a:extLst>
          </p:cNvPr>
          <p:cNvGrpSpPr/>
          <p:nvPr/>
        </p:nvGrpSpPr>
        <p:grpSpPr>
          <a:xfrm>
            <a:off x="6179675" y="2492439"/>
            <a:ext cx="5767455" cy="4234853"/>
            <a:chOff x="6179675" y="2492439"/>
            <a:chExt cx="5631325" cy="4234853"/>
          </a:xfrm>
        </p:grpSpPr>
        <p:sp>
          <p:nvSpPr>
            <p:cNvPr id="13" name="Rectangle 12">
              <a:extLst>
                <a:ext uri="{FF2B5EF4-FFF2-40B4-BE49-F238E27FC236}">
                  <a16:creationId xmlns:a16="http://schemas.microsoft.com/office/drawing/2014/main" id="{7912F139-0D33-9B21-4344-1C9CE855AF08}"/>
                </a:ext>
              </a:extLst>
            </p:cNvPr>
            <p:cNvSpPr/>
            <p:nvPr/>
          </p:nvSpPr>
          <p:spPr>
            <a:xfrm>
              <a:off x="6179675" y="2492439"/>
              <a:ext cx="5631325" cy="4234853"/>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object 4">
              <a:extLst>
                <a:ext uri="{FF2B5EF4-FFF2-40B4-BE49-F238E27FC236}">
                  <a16:creationId xmlns:a16="http://schemas.microsoft.com/office/drawing/2014/main" id="{30263538-79DD-9543-DDA1-5FD96DCE98B5}"/>
                </a:ext>
              </a:extLst>
            </p:cNvPr>
            <p:cNvGrpSpPr/>
            <p:nvPr/>
          </p:nvGrpSpPr>
          <p:grpSpPr>
            <a:xfrm>
              <a:off x="6831236" y="5053085"/>
              <a:ext cx="4411562" cy="1293914"/>
              <a:chOff x="928687" y="5855842"/>
              <a:chExt cx="5942965" cy="1743075"/>
            </a:xfrm>
            <a:effectLst>
              <a:outerShdw blurRad="63500" sx="102000" sy="102000" algn="ctr" rotWithShape="0">
                <a:prstClr val="black">
                  <a:alpha val="40000"/>
                </a:prstClr>
              </a:outerShdw>
            </a:effectLst>
          </p:grpSpPr>
          <p:pic>
            <p:nvPicPr>
              <p:cNvPr id="39" name="object 5">
                <a:hlinkClick r:id="rId6"/>
                <a:extLst>
                  <a:ext uri="{FF2B5EF4-FFF2-40B4-BE49-F238E27FC236}">
                    <a16:creationId xmlns:a16="http://schemas.microsoft.com/office/drawing/2014/main" id="{6579812F-7DBF-3BA4-AFE0-93B538F8687D}"/>
                  </a:ext>
                </a:extLst>
              </p:cNvPr>
              <p:cNvPicPr/>
              <p:nvPr/>
            </p:nvPicPr>
            <p:blipFill>
              <a:blip r:embed="rId7" cstate="print"/>
              <a:stretch>
                <a:fillRect/>
              </a:stretch>
            </p:blipFill>
            <p:spPr>
              <a:xfrm>
                <a:off x="933450" y="5860541"/>
                <a:ext cx="5933440" cy="1733423"/>
              </a:xfrm>
              <a:prstGeom prst="rect">
                <a:avLst/>
              </a:prstGeom>
              <a:ln>
                <a:noFill/>
              </a:ln>
            </p:spPr>
          </p:pic>
          <p:sp>
            <p:nvSpPr>
              <p:cNvPr id="40" name="object 6">
                <a:hlinkClick r:id="rId6"/>
                <a:extLst>
                  <a:ext uri="{FF2B5EF4-FFF2-40B4-BE49-F238E27FC236}">
                    <a16:creationId xmlns:a16="http://schemas.microsoft.com/office/drawing/2014/main" id="{B90F5A19-5837-A35A-B1A9-E4DCF916287A}"/>
                  </a:ext>
                </a:extLst>
              </p:cNvPr>
              <p:cNvSpPr/>
              <p:nvPr/>
            </p:nvSpPr>
            <p:spPr>
              <a:xfrm>
                <a:off x="928687" y="5855842"/>
                <a:ext cx="5942965" cy="1743075"/>
              </a:xfrm>
              <a:custGeom>
                <a:avLst/>
                <a:gdLst/>
                <a:ahLst/>
                <a:cxnLst/>
                <a:rect l="l" t="t" r="r" b="b"/>
                <a:pathLst>
                  <a:path w="5942965" h="1743075">
                    <a:moveTo>
                      <a:pt x="0" y="1742947"/>
                    </a:moveTo>
                    <a:lnTo>
                      <a:pt x="5942965" y="1742947"/>
                    </a:lnTo>
                    <a:lnTo>
                      <a:pt x="5942965" y="0"/>
                    </a:lnTo>
                    <a:lnTo>
                      <a:pt x="0" y="0"/>
                    </a:lnTo>
                    <a:lnTo>
                      <a:pt x="0" y="1742947"/>
                    </a:lnTo>
                    <a:close/>
                  </a:path>
                </a:pathLst>
              </a:custGeom>
              <a:ln w="9525">
                <a:noFill/>
              </a:ln>
            </p:spPr>
            <p:txBody>
              <a:bodyPr wrap="square" lIns="0" tIns="0" rIns="0" bIns="0" rtlCol="0"/>
              <a:lstStyle/>
              <a:p>
                <a:endParaRPr>
                  <a:latin typeface="Myriad Pro"/>
                </a:endParaRPr>
              </a:p>
            </p:txBody>
          </p:sp>
        </p:grpSp>
        <p:sp>
          <p:nvSpPr>
            <p:cNvPr id="42" name="TextBox 41">
              <a:extLst>
                <a:ext uri="{FF2B5EF4-FFF2-40B4-BE49-F238E27FC236}">
                  <a16:creationId xmlns:a16="http://schemas.microsoft.com/office/drawing/2014/main" id="{3AA7388A-000F-8FBA-4F5D-C1DE72334468}"/>
                </a:ext>
              </a:extLst>
            </p:cNvPr>
            <p:cNvSpPr txBox="1"/>
            <p:nvPr/>
          </p:nvSpPr>
          <p:spPr>
            <a:xfrm>
              <a:off x="6336581" y="2659052"/>
              <a:ext cx="5400872" cy="1933863"/>
            </a:xfrm>
            <a:prstGeom prst="rect">
              <a:avLst/>
            </a:prstGeom>
            <a:noFill/>
          </p:spPr>
          <p:txBody>
            <a:bodyPr wrap="square">
              <a:spAutoFit/>
            </a:bodyPr>
            <a:lstStyle/>
            <a:p>
              <a:pPr marL="12700">
                <a:lnSpc>
                  <a:spcPct val="100000"/>
                </a:lnSpc>
                <a:spcBef>
                  <a:spcPts val="5"/>
                </a:spcBef>
              </a:pPr>
              <a:r>
                <a:rPr lang="en-US" sz="1200" b="1">
                  <a:solidFill>
                    <a:srgbClr val="567482"/>
                  </a:solidFill>
                  <a:latin typeface="Myriad Pro"/>
                  <a:cs typeface="Calibri"/>
                </a:rPr>
                <a:t>Reporting</a:t>
              </a:r>
              <a:r>
                <a:rPr lang="en-US" sz="1200" b="1" spc="-35">
                  <a:solidFill>
                    <a:srgbClr val="567482"/>
                  </a:solidFill>
                  <a:latin typeface="Myriad Pro"/>
                  <a:cs typeface="Calibri"/>
                </a:rPr>
                <a:t> </a:t>
              </a:r>
              <a:r>
                <a:rPr lang="en-US" sz="1200" b="1">
                  <a:solidFill>
                    <a:srgbClr val="567482"/>
                  </a:solidFill>
                  <a:latin typeface="Myriad Pro"/>
                  <a:cs typeface="Calibri"/>
                </a:rPr>
                <a:t>and</a:t>
              </a:r>
              <a:r>
                <a:rPr lang="en-US" sz="1200" b="1" spc="-35">
                  <a:solidFill>
                    <a:srgbClr val="567482"/>
                  </a:solidFill>
                  <a:latin typeface="Myriad Pro"/>
                  <a:cs typeface="Calibri"/>
                </a:rPr>
                <a:t> </a:t>
              </a:r>
              <a:r>
                <a:rPr lang="en-US" sz="1200" b="1">
                  <a:solidFill>
                    <a:srgbClr val="567482"/>
                  </a:solidFill>
                  <a:latin typeface="Myriad Pro"/>
                  <a:cs typeface="Calibri"/>
                </a:rPr>
                <a:t>Analytics</a:t>
              </a:r>
              <a:r>
                <a:rPr lang="en-US" sz="1200" b="1" spc="-20">
                  <a:solidFill>
                    <a:srgbClr val="567482"/>
                  </a:solidFill>
                  <a:latin typeface="Myriad Pro"/>
                  <a:cs typeface="Calibri"/>
                </a:rPr>
                <a:t> </a:t>
              </a:r>
              <a:r>
                <a:rPr lang="en-US" sz="1200" b="1">
                  <a:solidFill>
                    <a:srgbClr val="567482"/>
                  </a:solidFill>
                  <a:latin typeface="Myriad Pro"/>
                  <a:cs typeface="Calibri"/>
                </a:rPr>
                <a:t>Field</a:t>
              </a:r>
              <a:r>
                <a:rPr lang="en-US" sz="1200" b="1" spc="-30">
                  <a:solidFill>
                    <a:srgbClr val="567482"/>
                  </a:solidFill>
                  <a:latin typeface="Myriad Pro"/>
                  <a:cs typeface="Calibri"/>
                </a:rPr>
                <a:t> </a:t>
              </a:r>
              <a:r>
                <a:rPr lang="en-US" sz="1200" b="1">
                  <a:solidFill>
                    <a:srgbClr val="567482"/>
                  </a:solidFill>
                  <a:latin typeface="Myriad Pro"/>
                  <a:cs typeface="Calibri"/>
                </a:rPr>
                <a:t>Training</a:t>
              </a:r>
              <a:r>
                <a:rPr lang="en-US" sz="1200" b="1" spc="-30">
                  <a:solidFill>
                    <a:srgbClr val="567482"/>
                  </a:solidFill>
                  <a:latin typeface="Myriad Pro"/>
                  <a:cs typeface="Calibri"/>
                </a:rPr>
                <a:t> </a:t>
              </a:r>
              <a:r>
                <a:rPr lang="en-US" sz="1200" b="1" spc="-10">
                  <a:solidFill>
                    <a:srgbClr val="567482"/>
                  </a:solidFill>
                  <a:latin typeface="Myriad Pro"/>
                  <a:cs typeface="Calibri"/>
                </a:rPr>
                <a:t>(RAFT)</a:t>
              </a:r>
              <a:endParaRPr lang="en-US" sz="1200" b="1">
                <a:solidFill>
                  <a:srgbClr val="567482"/>
                </a:solidFill>
                <a:latin typeface="Myriad Pro"/>
                <a:cs typeface="Calibri"/>
              </a:endParaRPr>
            </a:p>
            <a:p>
              <a:pPr>
                <a:lnSpc>
                  <a:spcPct val="100000"/>
                </a:lnSpc>
                <a:spcBef>
                  <a:spcPts val="25"/>
                </a:spcBef>
              </a:pPr>
              <a:endParaRPr lang="en-US" sz="1200">
                <a:solidFill>
                  <a:srgbClr val="567482"/>
                </a:solidFill>
                <a:latin typeface="Myriad Pro"/>
                <a:cs typeface="Calibri"/>
              </a:endParaRPr>
            </a:p>
            <a:p>
              <a:pPr marL="12700"/>
              <a:r>
                <a:rPr lang="en-US" sz="1000">
                  <a:solidFill>
                    <a:srgbClr val="567482"/>
                  </a:solidFill>
                  <a:latin typeface="Myriad Pro"/>
                  <a:cs typeface="Calibri"/>
                </a:rPr>
                <a:t>Want</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learn</a:t>
              </a:r>
              <a:r>
                <a:rPr lang="en-US" sz="1000" spc="-20">
                  <a:solidFill>
                    <a:srgbClr val="567482"/>
                  </a:solidFill>
                  <a:latin typeface="Myriad Pro"/>
                  <a:cs typeface="Calibri"/>
                </a:rPr>
                <a:t> </a:t>
              </a:r>
              <a:r>
                <a:rPr lang="en-US" sz="1000">
                  <a:solidFill>
                    <a:srgbClr val="567482"/>
                  </a:solidFill>
                  <a:latin typeface="Myriad Pro"/>
                  <a:cs typeface="Calibri"/>
                </a:rPr>
                <a:t>more</a:t>
              </a:r>
              <a:r>
                <a:rPr lang="en-US" sz="1000" spc="-5">
                  <a:solidFill>
                    <a:srgbClr val="567482"/>
                  </a:solidFill>
                  <a:latin typeface="Myriad Pro"/>
                  <a:cs typeface="Calibri"/>
                </a:rPr>
                <a:t> </a:t>
              </a:r>
              <a:r>
                <a:rPr lang="en-US" sz="1000">
                  <a:solidFill>
                    <a:srgbClr val="567482"/>
                  </a:solidFill>
                  <a:latin typeface="Myriad Pro"/>
                  <a:cs typeface="Calibri"/>
                </a:rPr>
                <a:t>about</a:t>
              </a:r>
              <a:r>
                <a:rPr lang="en-US" sz="1000" spc="-20">
                  <a:solidFill>
                    <a:srgbClr val="567482"/>
                  </a:solidFill>
                  <a:latin typeface="Myriad Pro"/>
                  <a:cs typeface="Calibri"/>
                </a:rPr>
                <a:t> </a:t>
              </a:r>
              <a:r>
                <a:rPr lang="en-US" sz="1000">
                  <a:solidFill>
                    <a:srgbClr val="567482"/>
                  </a:solidFill>
                  <a:latin typeface="Myriad Pro"/>
                  <a:cs typeface="Calibri"/>
                </a:rPr>
                <a:t>how</a:t>
              </a:r>
              <a:r>
                <a:rPr lang="en-US" sz="1000" spc="-15">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use</a:t>
              </a:r>
              <a:r>
                <a:rPr lang="en-US" sz="1000" spc="-5">
                  <a:solidFill>
                    <a:srgbClr val="567482"/>
                  </a:solidFill>
                  <a:latin typeface="Myriad Pro"/>
                  <a:cs typeface="Calibri"/>
                </a:rPr>
                <a:t> </a:t>
              </a:r>
              <a:r>
                <a:rPr lang="en-US" sz="1000">
                  <a:solidFill>
                    <a:srgbClr val="567482"/>
                  </a:solidFill>
                  <a:latin typeface="Myriad Pro"/>
                  <a:cs typeface="Calibri"/>
                </a:rPr>
                <a:t>all</a:t>
              </a:r>
              <a:r>
                <a:rPr lang="en-US" sz="1000" spc="-15">
                  <a:solidFill>
                    <a:srgbClr val="567482"/>
                  </a:solidFill>
                  <a:latin typeface="Myriad Pro"/>
                  <a:cs typeface="Calibri"/>
                </a:rPr>
                <a:t> </a:t>
              </a:r>
              <a:r>
                <a:rPr lang="en-US" sz="1000">
                  <a:solidFill>
                    <a:srgbClr val="567482"/>
                  </a:solidFill>
                  <a:latin typeface="Myriad Pro"/>
                  <a:cs typeface="Calibri"/>
                </a:rPr>
                <a:t>of</a:t>
              </a:r>
              <a:r>
                <a:rPr lang="en-US" sz="1000" spc="-20">
                  <a:solidFill>
                    <a:srgbClr val="567482"/>
                  </a:solidFill>
                  <a:latin typeface="Myriad Pro"/>
                  <a:cs typeface="Calibri"/>
                </a:rPr>
                <a:t> </a:t>
              </a:r>
              <a:r>
                <a:rPr lang="en-US" sz="1000">
                  <a:solidFill>
                    <a:srgbClr val="567482"/>
                  </a:solidFill>
                  <a:latin typeface="Myriad Pro"/>
                  <a:cs typeface="Calibri"/>
                </a:rPr>
                <a:t>those data</a:t>
              </a:r>
              <a:r>
                <a:rPr lang="en-US" sz="1000" spc="-10">
                  <a:solidFill>
                    <a:srgbClr val="567482"/>
                  </a:solidFill>
                  <a:latin typeface="Myriad Pro"/>
                  <a:cs typeface="Calibri"/>
                </a:rPr>
                <a:t> </a:t>
              </a:r>
              <a:r>
                <a:rPr lang="en-US" sz="1000">
                  <a:solidFill>
                    <a:srgbClr val="567482"/>
                  </a:solidFill>
                  <a:latin typeface="Myriad Pro"/>
                  <a:cs typeface="Calibri"/>
                </a:rPr>
                <a:t>tools</a:t>
              </a:r>
              <a:r>
                <a:rPr lang="en-US" sz="1000" spc="-10">
                  <a:solidFill>
                    <a:srgbClr val="567482"/>
                  </a:solidFill>
                  <a:latin typeface="Myriad Pro"/>
                  <a:cs typeface="Calibri"/>
                </a:rPr>
                <a:t> </a:t>
              </a:r>
              <a:r>
                <a:rPr lang="en-US" sz="1000">
                  <a:solidFill>
                    <a:srgbClr val="567482"/>
                  </a:solidFill>
                  <a:latin typeface="Myriad Pro"/>
                  <a:cs typeface="Calibri"/>
                </a:rPr>
                <a:t>in</a:t>
              </a:r>
              <a:r>
                <a:rPr lang="en-US" sz="1000" spc="-10">
                  <a:solidFill>
                    <a:srgbClr val="567482"/>
                  </a:solidFill>
                  <a:latin typeface="Myriad Pro"/>
                  <a:cs typeface="Calibri"/>
                </a:rPr>
                <a:t> </a:t>
              </a:r>
              <a:r>
                <a:rPr lang="en-US" sz="1000">
                  <a:solidFill>
                    <a:srgbClr val="567482"/>
                  </a:solidFill>
                  <a:latin typeface="Myriad Pro"/>
                  <a:cs typeface="Calibri"/>
                </a:rPr>
                <a:t>VHA</a:t>
              </a:r>
              <a:r>
                <a:rPr lang="en-US" sz="1000" spc="-30">
                  <a:solidFill>
                    <a:srgbClr val="567482"/>
                  </a:solidFill>
                  <a:latin typeface="Myriad Pro"/>
                  <a:cs typeface="Calibri"/>
                </a:rPr>
                <a:t> </a:t>
              </a:r>
              <a:r>
                <a:rPr lang="en-US" sz="1000">
                  <a:solidFill>
                    <a:srgbClr val="567482"/>
                  </a:solidFill>
                  <a:latin typeface="Myriad Pro"/>
                  <a:cs typeface="Calibri"/>
                </a:rPr>
                <a:t>RAMP?</a:t>
              </a:r>
              <a:r>
                <a:rPr lang="en-US" sz="1000" spc="-15">
                  <a:solidFill>
                    <a:srgbClr val="567482"/>
                  </a:solidFill>
                  <a:latin typeface="Myriad Pro"/>
                  <a:cs typeface="Calibri"/>
                </a:rPr>
                <a:t> </a:t>
              </a:r>
              <a:r>
                <a:rPr lang="en-US" sz="1000" spc="-25">
                  <a:solidFill>
                    <a:srgbClr val="567482"/>
                  </a:solidFill>
                  <a:latin typeface="Myriad Pro"/>
                  <a:cs typeface="Calibri"/>
                </a:rPr>
                <a:t>VHA</a:t>
              </a:r>
              <a:endParaRPr lang="en-US" sz="1000">
                <a:solidFill>
                  <a:srgbClr val="567482"/>
                </a:solidFill>
                <a:latin typeface="Myriad Pro"/>
                <a:cs typeface="Calibri"/>
              </a:endParaRPr>
            </a:p>
            <a:p>
              <a:pPr marL="12700" marR="5080">
                <a:spcBef>
                  <a:spcPts val="75"/>
                </a:spcBef>
              </a:pPr>
              <a:r>
                <a:rPr lang="en-US" sz="1000">
                  <a:solidFill>
                    <a:srgbClr val="567482"/>
                  </a:solidFill>
                  <a:latin typeface="Myriad Pro"/>
                  <a:cs typeface="Calibri"/>
                </a:rPr>
                <a:t>RAFT</a:t>
              </a:r>
              <a:r>
                <a:rPr lang="en-US" sz="1000" spc="-25">
                  <a:solidFill>
                    <a:srgbClr val="567482"/>
                  </a:solidFill>
                  <a:latin typeface="Myriad Pro"/>
                  <a:cs typeface="Calibri"/>
                </a:rPr>
                <a:t> </a:t>
              </a:r>
              <a:r>
                <a:rPr lang="en-US" sz="1000">
                  <a:solidFill>
                    <a:srgbClr val="567482"/>
                  </a:solidFill>
                  <a:latin typeface="Myriad Pro"/>
                  <a:cs typeface="Calibri"/>
                </a:rPr>
                <a:t>is</a:t>
              </a:r>
              <a:r>
                <a:rPr lang="en-US" sz="1000" spc="-20">
                  <a:solidFill>
                    <a:srgbClr val="567482"/>
                  </a:solidFill>
                  <a:latin typeface="Myriad Pro"/>
                  <a:cs typeface="Calibri"/>
                </a:rPr>
                <a:t> </a:t>
              </a:r>
              <a:r>
                <a:rPr lang="en-US" sz="1000">
                  <a:solidFill>
                    <a:srgbClr val="567482"/>
                  </a:solidFill>
                  <a:latin typeface="Myriad Pro"/>
                  <a:cs typeface="Calibri"/>
                </a:rPr>
                <a:t>your</a:t>
              </a:r>
              <a:r>
                <a:rPr lang="en-US" sz="1000" spc="-15">
                  <a:solidFill>
                    <a:srgbClr val="567482"/>
                  </a:solidFill>
                  <a:latin typeface="Myriad Pro"/>
                  <a:cs typeface="Calibri"/>
                </a:rPr>
                <a:t> </a:t>
              </a:r>
              <a:r>
                <a:rPr lang="en-US" sz="1000">
                  <a:solidFill>
                    <a:srgbClr val="567482"/>
                  </a:solidFill>
                  <a:latin typeface="Myriad Pro"/>
                  <a:cs typeface="Calibri"/>
                </a:rPr>
                <a:t>place.</a:t>
              </a:r>
              <a:r>
                <a:rPr lang="en-US" sz="1000" spc="-10">
                  <a:solidFill>
                    <a:srgbClr val="567482"/>
                  </a:solidFill>
                  <a:latin typeface="Myriad Pro"/>
                  <a:cs typeface="Calibri"/>
                </a:rPr>
                <a:t> </a:t>
              </a:r>
              <a:r>
                <a:rPr lang="en-US" sz="1000">
                  <a:solidFill>
                    <a:srgbClr val="567482"/>
                  </a:solidFill>
                  <a:latin typeface="Myriad Pro"/>
                  <a:cs typeface="Calibri"/>
                </a:rPr>
                <a:t>You</a:t>
              </a:r>
              <a:r>
                <a:rPr lang="en-US" sz="1000" spc="-20">
                  <a:solidFill>
                    <a:srgbClr val="567482"/>
                  </a:solidFill>
                  <a:latin typeface="Myriad Pro"/>
                  <a:cs typeface="Calibri"/>
                </a:rPr>
                <a:t> </a:t>
              </a:r>
              <a:r>
                <a:rPr lang="en-US" sz="1000">
                  <a:solidFill>
                    <a:srgbClr val="567482"/>
                  </a:solidFill>
                  <a:latin typeface="Myriad Pro"/>
                  <a:cs typeface="Calibri"/>
                </a:rPr>
                <a:t>can</a:t>
              </a:r>
              <a:r>
                <a:rPr lang="en-US" sz="1000" spc="-30">
                  <a:solidFill>
                    <a:srgbClr val="567482"/>
                  </a:solidFill>
                  <a:latin typeface="Myriad Pro"/>
                  <a:cs typeface="Calibri"/>
                </a:rPr>
                <a:t> </a:t>
              </a:r>
              <a:r>
                <a:rPr lang="en-US" sz="1000">
                  <a:solidFill>
                    <a:srgbClr val="567482"/>
                  </a:solidFill>
                  <a:latin typeface="Myriad Pro"/>
                  <a:cs typeface="Calibri"/>
                </a:rPr>
                <a:t>find</a:t>
              </a:r>
              <a:r>
                <a:rPr lang="en-US" sz="1000" spc="-10">
                  <a:solidFill>
                    <a:srgbClr val="567482"/>
                  </a:solidFill>
                  <a:latin typeface="Myriad Pro"/>
                  <a:cs typeface="Calibri"/>
                </a:rPr>
                <a:t> </a:t>
              </a:r>
              <a:r>
                <a:rPr lang="en-US" sz="1000">
                  <a:solidFill>
                    <a:srgbClr val="567482"/>
                  </a:solidFill>
                  <a:latin typeface="Myriad Pro"/>
                  <a:cs typeface="Calibri"/>
                </a:rPr>
                <a:t>training</a:t>
              </a:r>
              <a:r>
                <a:rPr lang="en-US" sz="1000" spc="-20">
                  <a:solidFill>
                    <a:srgbClr val="567482"/>
                  </a:solidFill>
                  <a:latin typeface="Myriad Pro"/>
                  <a:cs typeface="Calibri"/>
                </a:rPr>
                <a:t> </a:t>
              </a:r>
              <a:r>
                <a:rPr lang="en-US" sz="1000">
                  <a:solidFill>
                    <a:srgbClr val="567482"/>
                  </a:solidFill>
                  <a:latin typeface="Myriad Pro"/>
                  <a:cs typeface="Calibri"/>
                </a:rPr>
                <a:t>in</a:t>
              </a:r>
              <a:r>
                <a:rPr lang="en-US" sz="1000" spc="-10">
                  <a:solidFill>
                    <a:srgbClr val="567482"/>
                  </a:solidFill>
                  <a:latin typeface="Myriad Pro"/>
                  <a:cs typeface="Calibri"/>
                </a:rPr>
                <a:t> </a:t>
              </a:r>
              <a:r>
                <a:rPr lang="en-US" sz="1000">
                  <a:solidFill>
                    <a:srgbClr val="567482"/>
                  </a:solidFill>
                  <a:latin typeface="Myriad Pro"/>
                  <a:cs typeface="Calibri"/>
                </a:rPr>
                <a:t>basic</a:t>
              </a:r>
              <a:r>
                <a:rPr lang="en-US" sz="1000" spc="-15">
                  <a:solidFill>
                    <a:srgbClr val="567482"/>
                  </a:solidFill>
                  <a:latin typeface="Myriad Pro"/>
                  <a:cs typeface="Calibri"/>
                </a:rPr>
                <a:t> </a:t>
              </a:r>
              <a:r>
                <a:rPr lang="en-US" sz="1000">
                  <a:solidFill>
                    <a:srgbClr val="567482"/>
                  </a:solidFill>
                  <a:latin typeface="Myriad Pro"/>
                  <a:cs typeface="Calibri"/>
                </a:rPr>
                <a:t>and</a:t>
              </a:r>
              <a:r>
                <a:rPr lang="en-US" sz="1000" spc="-20">
                  <a:solidFill>
                    <a:srgbClr val="567482"/>
                  </a:solidFill>
                  <a:latin typeface="Myriad Pro"/>
                  <a:cs typeface="Calibri"/>
                </a:rPr>
                <a:t> </a:t>
              </a:r>
              <a:r>
                <a:rPr lang="en-US" sz="1000">
                  <a:solidFill>
                    <a:srgbClr val="567482"/>
                  </a:solidFill>
                  <a:latin typeface="Myriad Pro"/>
                  <a:cs typeface="Calibri"/>
                </a:rPr>
                <a:t>advanced</a:t>
              </a:r>
              <a:r>
                <a:rPr lang="en-US" sz="1000" spc="-15">
                  <a:solidFill>
                    <a:srgbClr val="567482"/>
                  </a:solidFill>
                  <a:latin typeface="Myriad Pro"/>
                  <a:cs typeface="Calibri"/>
                </a:rPr>
                <a:t> </a:t>
              </a:r>
              <a:r>
                <a:rPr lang="en-US" sz="1000">
                  <a:solidFill>
                    <a:srgbClr val="567482"/>
                  </a:solidFill>
                  <a:latin typeface="Myriad Pro"/>
                  <a:cs typeface="Calibri"/>
                </a:rPr>
                <a:t>analytics,</a:t>
              </a:r>
              <a:r>
                <a:rPr lang="en-US" sz="1000" spc="-20">
                  <a:solidFill>
                    <a:srgbClr val="567482"/>
                  </a:solidFill>
                  <a:latin typeface="Myriad Pro"/>
                  <a:cs typeface="Calibri"/>
                </a:rPr>
                <a:t> </a:t>
              </a:r>
              <a:r>
                <a:rPr lang="en-US" sz="1000">
                  <a:solidFill>
                    <a:srgbClr val="567482"/>
                  </a:solidFill>
                  <a:latin typeface="Myriad Pro"/>
                  <a:cs typeface="Calibri"/>
                </a:rPr>
                <a:t>statistics,</a:t>
              </a:r>
              <a:r>
                <a:rPr lang="en-US" sz="1000" spc="-10">
                  <a:solidFill>
                    <a:srgbClr val="567482"/>
                  </a:solidFill>
                  <a:latin typeface="Myriad Pro"/>
                  <a:cs typeface="Calibri"/>
                </a:rPr>
                <a:t> </a:t>
              </a:r>
              <a:r>
                <a:rPr lang="en-US" sz="1000">
                  <a:solidFill>
                    <a:srgbClr val="567482"/>
                  </a:solidFill>
                  <a:latin typeface="Myriad Pro"/>
                  <a:cs typeface="Calibri"/>
                </a:rPr>
                <a:t>and</a:t>
              </a:r>
              <a:r>
                <a:rPr lang="en-US" sz="1000" spc="-15">
                  <a:solidFill>
                    <a:srgbClr val="567482"/>
                  </a:solidFill>
                  <a:latin typeface="Myriad Pro"/>
                  <a:cs typeface="Calibri"/>
                </a:rPr>
                <a:t> </a:t>
              </a:r>
              <a:r>
                <a:rPr lang="en-US" sz="1000">
                  <a:solidFill>
                    <a:srgbClr val="567482"/>
                  </a:solidFill>
                  <a:latin typeface="Myriad Pro"/>
                  <a:cs typeface="Calibri"/>
                </a:rPr>
                <a:t>applied</a:t>
              </a:r>
              <a:r>
                <a:rPr lang="en-US" sz="1000" spc="-10">
                  <a:solidFill>
                    <a:srgbClr val="567482"/>
                  </a:solidFill>
                  <a:latin typeface="Myriad Pro"/>
                  <a:cs typeface="Calibri"/>
                </a:rPr>
                <a:t> work. </a:t>
              </a:r>
            </a:p>
            <a:p>
              <a:pPr marL="12700" marR="5080">
                <a:lnSpc>
                  <a:spcPts val="1550"/>
                </a:lnSpc>
                <a:spcBef>
                  <a:spcPts val="75"/>
                </a:spcBef>
              </a:pPr>
              <a:endParaRPr lang="en-US" sz="1000" spc="-10">
                <a:solidFill>
                  <a:srgbClr val="567482"/>
                </a:solidFill>
                <a:latin typeface="Myriad Pro"/>
                <a:cs typeface="Calibri"/>
              </a:endParaRPr>
            </a:p>
            <a:p>
              <a:pPr marL="12700" marR="5080">
                <a:spcBef>
                  <a:spcPts val="75"/>
                </a:spcBef>
              </a:pPr>
              <a:r>
                <a:rPr lang="en-US" sz="1000">
                  <a:solidFill>
                    <a:srgbClr val="567482"/>
                  </a:solidFill>
                  <a:latin typeface="Myriad Pro"/>
                  <a:cs typeface="Calibri"/>
                </a:rPr>
                <a:t>We</a:t>
              </a:r>
              <a:r>
                <a:rPr lang="en-US" sz="1000" spc="-25">
                  <a:solidFill>
                    <a:srgbClr val="567482"/>
                  </a:solidFill>
                  <a:latin typeface="Myriad Pro"/>
                  <a:cs typeface="Calibri"/>
                </a:rPr>
                <a:t> </a:t>
              </a:r>
              <a:r>
                <a:rPr lang="en-US" sz="1000">
                  <a:solidFill>
                    <a:srgbClr val="567482"/>
                  </a:solidFill>
                  <a:latin typeface="Myriad Pro"/>
                  <a:cs typeface="Calibri"/>
                </a:rPr>
                <a:t>know</a:t>
              </a:r>
              <a:r>
                <a:rPr lang="en-US" sz="1000" spc="-20">
                  <a:solidFill>
                    <a:srgbClr val="567482"/>
                  </a:solidFill>
                  <a:latin typeface="Myriad Pro"/>
                  <a:cs typeface="Calibri"/>
                </a:rPr>
                <a:t> </a:t>
              </a:r>
              <a:r>
                <a:rPr lang="en-US" sz="1000">
                  <a:solidFill>
                    <a:srgbClr val="567482"/>
                  </a:solidFill>
                  <a:latin typeface="Myriad Pro"/>
                  <a:cs typeface="Calibri"/>
                </a:rPr>
                <a:t>that</a:t>
              </a:r>
              <a:r>
                <a:rPr lang="en-US" sz="1000" spc="-15">
                  <a:solidFill>
                    <a:srgbClr val="567482"/>
                  </a:solidFill>
                  <a:latin typeface="Myriad Pro"/>
                  <a:cs typeface="Calibri"/>
                </a:rPr>
                <a:t> </a:t>
              </a:r>
              <a:r>
                <a:rPr lang="en-US" sz="1000">
                  <a:solidFill>
                    <a:srgbClr val="567482"/>
                  </a:solidFill>
                  <a:latin typeface="Myriad Pro"/>
                  <a:cs typeface="Calibri"/>
                </a:rPr>
                <a:t>learning</a:t>
              </a:r>
              <a:r>
                <a:rPr lang="en-US" sz="1000" spc="-15">
                  <a:solidFill>
                    <a:srgbClr val="567482"/>
                  </a:solidFill>
                  <a:latin typeface="Myriad Pro"/>
                  <a:cs typeface="Calibri"/>
                </a:rPr>
                <a:t> </a:t>
              </a:r>
              <a:r>
                <a:rPr lang="en-US" sz="1000">
                  <a:solidFill>
                    <a:srgbClr val="567482"/>
                  </a:solidFill>
                  <a:latin typeface="Myriad Pro"/>
                  <a:cs typeface="Calibri"/>
                </a:rPr>
                <a:t>how</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10">
                  <a:solidFill>
                    <a:srgbClr val="567482"/>
                  </a:solidFill>
                  <a:latin typeface="Myriad Pro"/>
                  <a:cs typeface="Calibri"/>
                </a:rPr>
                <a:t> </a:t>
              </a:r>
              <a:r>
                <a:rPr lang="en-US" sz="1000">
                  <a:solidFill>
                    <a:srgbClr val="567482"/>
                  </a:solidFill>
                  <a:latin typeface="Myriad Pro"/>
                  <a:cs typeface="Calibri"/>
                </a:rPr>
                <a:t>use</a:t>
              </a:r>
              <a:r>
                <a:rPr lang="en-US" sz="1000" spc="-25">
                  <a:solidFill>
                    <a:srgbClr val="567482"/>
                  </a:solidFill>
                  <a:latin typeface="Myriad Pro"/>
                  <a:cs typeface="Calibri"/>
                </a:rPr>
                <a:t> </a:t>
              </a:r>
              <a:r>
                <a:rPr lang="en-US" sz="1000">
                  <a:solidFill>
                    <a:srgbClr val="567482"/>
                  </a:solidFill>
                  <a:latin typeface="Myriad Pro"/>
                  <a:cs typeface="Calibri"/>
                </a:rPr>
                <a:t>data</a:t>
              </a:r>
              <a:r>
                <a:rPr lang="en-US" sz="1000" spc="-10">
                  <a:solidFill>
                    <a:srgbClr val="567482"/>
                  </a:solidFill>
                  <a:latin typeface="Myriad Pro"/>
                  <a:cs typeface="Calibri"/>
                </a:rPr>
                <a:t> </a:t>
              </a:r>
              <a:r>
                <a:rPr lang="en-US" sz="1000">
                  <a:solidFill>
                    <a:srgbClr val="567482"/>
                  </a:solidFill>
                  <a:latin typeface="Myriad Pro"/>
                  <a:cs typeface="Calibri"/>
                </a:rPr>
                <a:t>tools</a:t>
              </a:r>
              <a:r>
                <a:rPr lang="en-US" sz="1000" spc="-15">
                  <a:solidFill>
                    <a:srgbClr val="567482"/>
                  </a:solidFill>
                  <a:latin typeface="Myriad Pro"/>
                  <a:cs typeface="Calibri"/>
                </a:rPr>
                <a:t> </a:t>
              </a:r>
              <a:r>
                <a:rPr lang="en-US" sz="1000">
                  <a:solidFill>
                    <a:srgbClr val="567482"/>
                  </a:solidFill>
                  <a:latin typeface="Myriad Pro"/>
                  <a:cs typeface="Calibri"/>
                </a:rPr>
                <a:t>can</a:t>
              </a:r>
              <a:r>
                <a:rPr lang="en-US" sz="1000" spc="-25">
                  <a:solidFill>
                    <a:srgbClr val="567482"/>
                  </a:solidFill>
                  <a:latin typeface="Myriad Pro"/>
                  <a:cs typeface="Calibri"/>
                </a:rPr>
                <a:t> </a:t>
              </a:r>
              <a:r>
                <a:rPr lang="en-US" sz="1000">
                  <a:solidFill>
                    <a:srgbClr val="567482"/>
                  </a:solidFill>
                  <a:latin typeface="Myriad Pro"/>
                  <a:cs typeface="Calibri"/>
                </a:rPr>
                <a:t>be</a:t>
              </a:r>
              <a:r>
                <a:rPr lang="en-US" sz="1000" spc="-15">
                  <a:solidFill>
                    <a:srgbClr val="567482"/>
                  </a:solidFill>
                  <a:latin typeface="Myriad Pro"/>
                  <a:cs typeface="Calibri"/>
                </a:rPr>
                <a:t> </a:t>
              </a:r>
              <a:r>
                <a:rPr lang="en-US" sz="1000">
                  <a:solidFill>
                    <a:srgbClr val="567482"/>
                  </a:solidFill>
                  <a:latin typeface="Myriad Pro"/>
                  <a:cs typeface="Calibri"/>
                </a:rPr>
                <a:t>intimidating</a:t>
              </a:r>
              <a:r>
                <a:rPr lang="en-US" sz="1000" spc="-15">
                  <a:solidFill>
                    <a:srgbClr val="567482"/>
                  </a:solidFill>
                  <a:latin typeface="Myriad Pro"/>
                  <a:cs typeface="Calibri"/>
                </a:rPr>
                <a:t> </a:t>
              </a:r>
              <a:r>
                <a:rPr lang="en-US" sz="1000">
                  <a:solidFill>
                    <a:srgbClr val="567482"/>
                  </a:solidFill>
                  <a:latin typeface="Myriad Pro"/>
                  <a:cs typeface="Calibri"/>
                </a:rPr>
                <a:t>for</a:t>
              </a:r>
              <a:r>
                <a:rPr lang="en-US" sz="1000" spc="-15">
                  <a:solidFill>
                    <a:srgbClr val="567482"/>
                  </a:solidFill>
                  <a:latin typeface="Myriad Pro"/>
                  <a:cs typeface="Calibri"/>
                </a:rPr>
                <a:t> </a:t>
              </a:r>
              <a:r>
                <a:rPr lang="en-US" sz="1000">
                  <a:solidFill>
                    <a:srgbClr val="567482"/>
                  </a:solidFill>
                  <a:latin typeface="Myriad Pro"/>
                  <a:cs typeface="Calibri"/>
                </a:rPr>
                <a:t>new</a:t>
              </a:r>
              <a:r>
                <a:rPr lang="en-US" sz="1000" spc="-5">
                  <a:solidFill>
                    <a:srgbClr val="567482"/>
                  </a:solidFill>
                  <a:latin typeface="Myriad Pro"/>
                  <a:cs typeface="Calibri"/>
                </a:rPr>
                <a:t> </a:t>
              </a:r>
              <a:r>
                <a:rPr lang="en-US" sz="1000">
                  <a:solidFill>
                    <a:srgbClr val="567482"/>
                  </a:solidFill>
                  <a:latin typeface="Myriad Pro"/>
                  <a:cs typeface="Calibri"/>
                </a:rPr>
                <a:t>users.</a:t>
              </a:r>
              <a:r>
                <a:rPr lang="en-US" sz="1000" spc="-40">
                  <a:solidFill>
                    <a:srgbClr val="567482"/>
                  </a:solidFill>
                  <a:latin typeface="Myriad Pro"/>
                  <a:cs typeface="Calibri"/>
                </a:rPr>
                <a:t> </a:t>
              </a:r>
              <a:r>
                <a:rPr lang="en-US" sz="1000">
                  <a:solidFill>
                    <a:srgbClr val="567482"/>
                  </a:solidFill>
                  <a:latin typeface="Myriad Pro"/>
                  <a:cs typeface="Calibri"/>
                </a:rPr>
                <a:t>We</a:t>
              </a:r>
              <a:r>
                <a:rPr lang="en-US" sz="1000" spc="-20">
                  <a:solidFill>
                    <a:srgbClr val="567482"/>
                  </a:solidFill>
                  <a:latin typeface="Myriad Pro"/>
                  <a:cs typeface="Calibri"/>
                </a:rPr>
                <a:t> </a:t>
              </a:r>
              <a:r>
                <a:rPr lang="en-US" sz="1000">
                  <a:solidFill>
                    <a:srgbClr val="567482"/>
                  </a:solidFill>
                  <a:latin typeface="Myriad Pro"/>
                  <a:cs typeface="Calibri"/>
                </a:rPr>
                <a:t>want</a:t>
              </a:r>
              <a:r>
                <a:rPr lang="en-US" sz="1000" spc="-15">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assure</a:t>
              </a:r>
              <a:r>
                <a:rPr lang="en-US" sz="1000" spc="-20">
                  <a:solidFill>
                    <a:srgbClr val="567482"/>
                  </a:solidFill>
                  <a:latin typeface="Myriad Pro"/>
                  <a:cs typeface="Calibri"/>
                </a:rPr>
                <a:t> </a:t>
              </a:r>
              <a:r>
                <a:rPr lang="en-US" sz="1000" spc="-25">
                  <a:solidFill>
                    <a:srgbClr val="567482"/>
                  </a:solidFill>
                  <a:latin typeface="Myriad Pro"/>
                  <a:cs typeface="Calibri"/>
                </a:rPr>
                <a:t>you </a:t>
              </a:r>
              <a:r>
                <a:rPr lang="en-US" sz="1000">
                  <a:solidFill>
                    <a:srgbClr val="567482"/>
                  </a:solidFill>
                  <a:latin typeface="Myriad Pro"/>
                  <a:cs typeface="Calibri"/>
                </a:rPr>
                <a:t>that</a:t>
              </a:r>
              <a:r>
                <a:rPr lang="en-US" sz="1000" spc="-10">
                  <a:solidFill>
                    <a:srgbClr val="567482"/>
                  </a:solidFill>
                  <a:latin typeface="Myriad Pro"/>
                  <a:cs typeface="Calibri"/>
                </a:rPr>
                <a:t> </a:t>
              </a:r>
              <a:r>
                <a:rPr lang="en-US" sz="1000">
                  <a:solidFill>
                    <a:srgbClr val="567482"/>
                  </a:solidFill>
                  <a:latin typeface="Myriad Pro"/>
                  <a:cs typeface="Calibri"/>
                </a:rPr>
                <a:t>you</a:t>
              </a:r>
              <a:r>
                <a:rPr lang="en-US" sz="1000" spc="-10">
                  <a:solidFill>
                    <a:srgbClr val="567482"/>
                  </a:solidFill>
                  <a:latin typeface="Myriad Pro"/>
                  <a:cs typeface="Calibri"/>
                </a:rPr>
                <a:t> </a:t>
              </a:r>
              <a:r>
                <a:rPr lang="en-US" sz="1000">
                  <a:solidFill>
                    <a:srgbClr val="567482"/>
                  </a:solidFill>
                  <a:latin typeface="Myriad Pro"/>
                  <a:cs typeface="Calibri"/>
                </a:rPr>
                <a:t>can</a:t>
              </a:r>
              <a:r>
                <a:rPr lang="en-US" sz="1000" spc="-10">
                  <a:solidFill>
                    <a:srgbClr val="567482"/>
                  </a:solidFill>
                  <a:latin typeface="Myriad Pro"/>
                  <a:cs typeface="Calibri"/>
                </a:rPr>
                <a:t> </a:t>
              </a:r>
              <a:r>
                <a:rPr lang="en-US" sz="1000">
                  <a:solidFill>
                    <a:srgbClr val="567482"/>
                  </a:solidFill>
                  <a:latin typeface="Myriad Pro"/>
                  <a:cs typeface="Calibri"/>
                </a:rPr>
                <a:t>learn</a:t>
              </a:r>
              <a:r>
                <a:rPr lang="en-US" sz="1000" spc="-10">
                  <a:solidFill>
                    <a:srgbClr val="567482"/>
                  </a:solidFill>
                  <a:latin typeface="Myriad Pro"/>
                  <a:cs typeface="Calibri"/>
                </a:rPr>
                <a:t> </a:t>
              </a:r>
              <a:r>
                <a:rPr lang="en-US" sz="1000">
                  <a:solidFill>
                    <a:srgbClr val="567482"/>
                  </a:solidFill>
                  <a:latin typeface="Myriad Pro"/>
                  <a:cs typeface="Calibri"/>
                </a:rPr>
                <a:t>how</a:t>
              </a:r>
              <a:r>
                <a:rPr lang="en-US" sz="1000" spc="-15">
                  <a:solidFill>
                    <a:srgbClr val="567482"/>
                  </a:solidFill>
                  <a:latin typeface="Myriad Pro"/>
                  <a:cs typeface="Calibri"/>
                </a:rPr>
                <a:t> </a:t>
              </a:r>
              <a:r>
                <a:rPr lang="en-US" sz="1000">
                  <a:solidFill>
                    <a:srgbClr val="567482"/>
                  </a:solidFill>
                  <a:latin typeface="Myriad Pro"/>
                  <a:cs typeface="Calibri"/>
                </a:rPr>
                <a:t>to</a:t>
              </a:r>
              <a:r>
                <a:rPr lang="en-US" sz="1000" spc="-20">
                  <a:solidFill>
                    <a:srgbClr val="567482"/>
                  </a:solidFill>
                  <a:latin typeface="Myriad Pro"/>
                  <a:cs typeface="Calibri"/>
                </a:rPr>
                <a:t> </a:t>
              </a:r>
              <a:r>
                <a:rPr lang="en-US" sz="1000">
                  <a:solidFill>
                    <a:srgbClr val="567482"/>
                  </a:solidFill>
                  <a:latin typeface="Myriad Pro"/>
                  <a:cs typeface="Calibri"/>
                </a:rPr>
                <a:t>make</a:t>
              </a:r>
              <a:r>
                <a:rPr lang="en-US" sz="1000" spc="-5">
                  <a:solidFill>
                    <a:srgbClr val="567482"/>
                  </a:solidFill>
                  <a:latin typeface="Myriad Pro"/>
                  <a:cs typeface="Calibri"/>
                </a:rPr>
                <a:t> </a:t>
              </a:r>
              <a:r>
                <a:rPr lang="en-US" sz="1000">
                  <a:solidFill>
                    <a:srgbClr val="567482"/>
                  </a:solidFill>
                  <a:latin typeface="Myriad Pro"/>
                  <a:cs typeface="Calibri"/>
                </a:rPr>
                <a:t>use</a:t>
              </a:r>
              <a:r>
                <a:rPr lang="en-US" sz="1000" spc="-15">
                  <a:solidFill>
                    <a:srgbClr val="567482"/>
                  </a:solidFill>
                  <a:latin typeface="Myriad Pro"/>
                  <a:cs typeface="Calibri"/>
                </a:rPr>
                <a:t> </a:t>
              </a:r>
              <a:r>
                <a:rPr lang="en-US" sz="1000">
                  <a:solidFill>
                    <a:srgbClr val="567482"/>
                  </a:solidFill>
                  <a:latin typeface="Myriad Pro"/>
                  <a:cs typeface="Calibri"/>
                </a:rPr>
                <a:t>of</a:t>
              </a:r>
              <a:r>
                <a:rPr lang="en-US" sz="1000" spc="-5">
                  <a:solidFill>
                    <a:srgbClr val="567482"/>
                  </a:solidFill>
                  <a:latin typeface="Myriad Pro"/>
                  <a:cs typeface="Calibri"/>
                </a:rPr>
                <a:t> </a:t>
              </a:r>
              <a:r>
                <a:rPr lang="en-US" sz="1000">
                  <a:solidFill>
                    <a:srgbClr val="567482"/>
                  </a:solidFill>
                  <a:latin typeface="Myriad Pro"/>
                  <a:cs typeface="Calibri"/>
                </a:rPr>
                <a:t>VHA</a:t>
              </a:r>
              <a:r>
                <a:rPr lang="en-US" sz="1000" spc="-15">
                  <a:solidFill>
                    <a:srgbClr val="567482"/>
                  </a:solidFill>
                  <a:latin typeface="Myriad Pro"/>
                  <a:cs typeface="Calibri"/>
                </a:rPr>
                <a:t> </a:t>
              </a:r>
              <a:r>
                <a:rPr lang="en-US" sz="1000">
                  <a:solidFill>
                    <a:srgbClr val="567482"/>
                  </a:solidFill>
                  <a:latin typeface="Myriad Pro"/>
                  <a:cs typeface="Calibri"/>
                </a:rPr>
                <a:t>data,</a:t>
              </a:r>
              <a:r>
                <a:rPr lang="en-US" sz="1000" spc="-5">
                  <a:solidFill>
                    <a:srgbClr val="567482"/>
                  </a:solidFill>
                  <a:latin typeface="Myriad Pro"/>
                  <a:cs typeface="Calibri"/>
                </a:rPr>
                <a:t> </a:t>
              </a:r>
              <a:r>
                <a:rPr lang="en-US" sz="1000">
                  <a:solidFill>
                    <a:srgbClr val="567482"/>
                  </a:solidFill>
                  <a:latin typeface="Myriad Pro"/>
                  <a:cs typeface="Calibri"/>
                </a:rPr>
                <a:t>and</a:t>
              </a:r>
              <a:r>
                <a:rPr lang="en-US" sz="1000" spc="-25">
                  <a:solidFill>
                    <a:srgbClr val="567482"/>
                  </a:solidFill>
                  <a:latin typeface="Myriad Pro"/>
                  <a:cs typeface="Calibri"/>
                </a:rPr>
                <a:t> </a:t>
              </a:r>
              <a:r>
                <a:rPr lang="en-US" sz="1000">
                  <a:solidFill>
                    <a:srgbClr val="567482"/>
                  </a:solidFill>
                  <a:latin typeface="Myriad Pro"/>
                  <a:cs typeface="Calibri"/>
                </a:rPr>
                <a:t>this</a:t>
              </a:r>
              <a:r>
                <a:rPr lang="en-US" sz="1000" spc="-10">
                  <a:solidFill>
                    <a:srgbClr val="567482"/>
                  </a:solidFill>
                  <a:latin typeface="Myriad Pro"/>
                  <a:cs typeface="Calibri"/>
                </a:rPr>
                <a:t> </a:t>
              </a:r>
              <a:r>
                <a:rPr lang="en-US" sz="1000">
                  <a:solidFill>
                    <a:srgbClr val="567482"/>
                  </a:solidFill>
                  <a:latin typeface="Myriad Pro"/>
                  <a:cs typeface="Calibri"/>
                </a:rPr>
                <a:t>site has</a:t>
              </a:r>
              <a:r>
                <a:rPr lang="en-US" sz="1000" spc="-5">
                  <a:solidFill>
                    <a:srgbClr val="567482"/>
                  </a:solidFill>
                  <a:latin typeface="Myriad Pro"/>
                  <a:cs typeface="Calibri"/>
                </a:rPr>
                <a:t> </a:t>
              </a:r>
              <a:r>
                <a:rPr lang="en-US" sz="1000">
                  <a:solidFill>
                    <a:srgbClr val="567482"/>
                  </a:solidFill>
                  <a:latin typeface="Myriad Pro"/>
                  <a:cs typeface="Calibri"/>
                </a:rPr>
                <a:t>a</a:t>
              </a:r>
              <a:r>
                <a:rPr lang="en-US" sz="1000" spc="-20">
                  <a:solidFill>
                    <a:srgbClr val="567482"/>
                  </a:solidFill>
                  <a:latin typeface="Myriad Pro"/>
                  <a:cs typeface="Calibri"/>
                </a:rPr>
                <a:t> </a:t>
              </a:r>
              <a:r>
                <a:rPr lang="en-US" sz="1000">
                  <a:solidFill>
                    <a:srgbClr val="567482"/>
                  </a:solidFill>
                  <a:latin typeface="Myriad Pro"/>
                  <a:cs typeface="Calibri"/>
                </a:rPr>
                <a:t>variety</a:t>
              </a:r>
              <a:r>
                <a:rPr lang="en-US" sz="1000" spc="-15">
                  <a:solidFill>
                    <a:srgbClr val="567482"/>
                  </a:solidFill>
                  <a:latin typeface="Myriad Pro"/>
                  <a:cs typeface="Calibri"/>
                </a:rPr>
                <a:t> </a:t>
              </a:r>
              <a:r>
                <a:rPr lang="en-US" sz="1000">
                  <a:solidFill>
                    <a:srgbClr val="567482"/>
                  </a:solidFill>
                  <a:latin typeface="Myriad Pro"/>
                  <a:cs typeface="Calibri"/>
                </a:rPr>
                <a:t>of</a:t>
              </a:r>
              <a:r>
                <a:rPr lang="en-US" sz="1000" spc="-20">
                  <a:solidFill>
                    <a:srgbClr val="567482"/>
                  </a:solidFill>
                  <a:latin typeface="Myriad Pro"/>
                  <a:cs typeface="Calibri"/>
                </a:rPr>
                <a:t> </a:t>
              </a:r>
              <a:r>
                <a:rPr lang="en-US" sz="1000">
                  <a:solidFill>
                    <a:srgbClr val="567482"/>
                  </a:solidFill>
                  <a:latin typeface="Myriad Pro"/>
                  <a:cs typeface="Calibri"/>
                </a:rPr>
                <a:t>resources</a:t>
              </a:r>
              <a:r>
                <a:rPr lang="en-US" sz="1000" spc="-15">
                  <a:solidFill>
                    <a:srgbClr val="567482"/>
                  </a:solidFill>
                  <a:latin typeface="Myriad Pro"/>
                  <a:cs typeface="Calibri"/>
                </a:rPr>
                <a:t> </a:t>
              </a:r>
              <a:r>
                <a:rPr lang="en-US" sz="1000">
                  <a:solidFill>
                    <a:srgbClr val="567482"/>
                  </a:solidFill>
                  <a:latin typeface="Myriad Pro"/>
                  <a:cs typeface="Calibri"/>
                </a:rPr>
                <a:t>for</a:t>
              </a:r>
              <a:r>
                <a:rPr lang="en-US" sz="1000" spc="-20">
                  <a:solidFill>
                    <a:srgbClr val="567482"/>
                  </a:solidFill>
                  <a:latin typeface="Myriad Pro"/>
                  <a:cs typeface="Calibri"/>
                </a:rPr>
                <a:t> </a:t>
              </a:r>
              <a:r>
                <a:rPr lang="en-US" sz="1000" spc="-10">
                  <a:solidFill>
                    <a:srgbClr val="567482"/>
                  </a:solidFill>
                  <a:latin typeface="Myriad Pro"/>
                  <a:cs typeface="Calibri"/>
                </a:rPr>
                <a:t>different </a:t>
              </a:r>
              <a:r>
                <a:rPr lang="en-US" sz="1000">
                  <a:solidFill>
                    <a:srgbClr val="567482"/>
                  </a:solidFill>
                  <a:latin typeface="Myriad Pro"/>
                  <a:cs typeface="Calibri"/>
                </a:rPr>
                <a:t>kinds</a:t>
              </a:r>
              <a:r>
                <a:rPr lang="en-US" sz="1000" spc="-25">
                  <a:solidFill>
                    <a:srgbClr val="567482"/>
                  </a:solidFill>
                  <a:latin typeface="Myriad Pro"/>
                  <a:cs typeface="Calibri"/>
                </a:rPr>
                <a:t> </a:t>
              </a:r>
              <a:r>
                <a:rPr lang="en-US" sz="1000">
                  <a:solidFill>
                    <a:srgbClr val="567482"/>
                  </a:solidFill>
                  <a:latin typeface="Myriad Pro"/>
                  <a:cs typeface="Calibri"/>
                </a:rPr>
                <a:t>of</a:t>
              </a:r>
              <a:r>
                <a:rPr lang="en-US" sz="1000" spc="-15">
                  <a:solidFill>
                    <a:srgbClr val="567482"/>
                  </a:solidFill>
                  <a:latin typeface="Myriad Pro"/>
                  <a:cs typeface="Calibri"/>
                </a:rPr>
                <a:t> </a:t>
              </a:r>
              <a:r>
                <a:rPr lang="en-US" sz="1000">
                  <a:solidFill>
                    <a:srgbClr val="567482"/>
                  </a:solidFill>
                  <a:latin typeface="Myriad Pro"/>
                  <a:cs typeface="Calibri"/>
                </a:rPr>
                <a:t>users!</a:t>
              </a:r>
              <a:r>
                <a:rPr lang="en-US" sz="1000" spc="-10">
                  <a:solidFill>
                    <a:srgbClr val="567482"/>
                  </a:solidFill>
                  <a:latin typeface="Myriad Pro"/>
                  <a:cs typeface="Calibri"/>
                </a:rPr>
                <a:t> </a:t>
              </a:r>
              <a:r>
                <a:rPr lang="en-US" sz="1000">
                  <a:solidFill>
                    <a:srgbClr val="567482"/>
                  </a:solidFill>
                  <a:latin typeface="Myriad Pro"/>
                  <a:cs typeface="Calibri"/>
                </a:rPr>
                <a:t>Click</a:t>
              </a:r>
              <a:r>
                <a:rPr lang="en-US" sz="1000" spc="-25">
                  <a:solidFill>
                    <a:srgbClr val="567482"/>
                  </a:solidFill>
                  <a:latin typeface="Myriad Pro"/>
                  <a:cs typeface="Calibri"/>
                </a:rPr>
                <a:t> </a:t>
              </a:r>
              <a:r>
                <a:rPr lang="en-US" sz="1000">
                  <a:solidFill>
                    <a:srgbClr val="567482"/>
                  </a:solidFill>
                  <a:latin typeface="Myriad Pro"/>
                  <a:cs typeface="Calibri"/>
                </a:rPr>
                <a:t>on</a:t>
              </a:r>
              <a:r>
                <a:rPr lang="en-US" sz="1000" spc="-20">
                  <a:solidFill>
                    <a:srgbClr val="567482"/>
                  </a:solidFill>
                  <a:latin typeface="Myriad Pro"/>
                  <a:cs typeface="Calibri"/>
                </a:rPr>
                <a:t> </a:t>
              </a:r>
              <a:r>
                <a:rPr lang="en-US" sz="1000">
                  <a:solidFill>
                    <a:srgbClr val="567482"/>
                  </a:solidFill>
                  <a:latin typeface="Myriad Pro"/>
                  <a:cs typeface="Calibri"/>
                </a:rPr>
                <a:t>the</a:t>
              </a:r>
              <a:r>
                <a:rPr lang="en-US" sz="1000" spc="-30">
                  <a:solidFill>
                    <a:srgbClr val="567482"/>
                  </a:solidFill>
                  <a:latin typeface="Myriad Pro"/>
                  <a:cs typeface="Calibri"/>
                </a:rPr>
                <a:t> </a:t>
              </a:r>
              <a:r>
                <a:rPr lang="en-US" sz="1000">
                  <a:solidFill>
                    <a:srgbClr val="567482"/>
                  </a:solidFill>
                  <a:latin typeface="Myriad Pro"/>
                  <a:cs typeface="Calibri"/>
                </a:rPr>
                <a:t>image</a:t>
              </a:r>
              <a:r>
                <a:rPr lang="en-US" sz="1000" spc="-10">
                  <a:solidFill>
                    <a:srgbClr val="567482"/>
                  </a:solidFill>
                  <a:latin typeface="Myriad Pro"/>
                  <a:cs typeface="Calibri"/>
                </a:rPr>
                <a:t> </a:t>
              </a:r>
              <a:r>
                <a:rPr lang="en-US" sz="1000">
                  <a:solidFill>
                    <a:srgbClr val="567482"/>
                  </a:solidFill>
                  <a:latin typeface="Myriad Pro"/>
                  <a:cs typeface="Calibri"/>
                </a:rPr>
                <a:t>below</a:t>
              </a:r>
              <a:r>
                <a:rPr lang="en-US" sz="1000" spc="-10">
                  <a:solidFill>
                    <a:srgbClr val="567482"/>
                  </a:solidFill>
                  <a:latin typeface="Myriad Pro"/>
                  <a:cs typeface="Calibri"/>
                </a:rPr>
                <a:t> </a:t>
              </a:r>
              <a:r>
                <a:rPr lang="en-US" sz="1000">
                  <a:solidFill>
                    <a:srgbClr val="567482"/>
                  </a:solidFill>
                  <a:latin typeface="Myriad Pro"/>
                  <a:cs typeface="Calibri"/>
                </a:rPr>
                <a:t>to</a:t>
              </a:r>
              <a:r>
                <a:rPr lang="en-US" sz="1000" spc="-5">
                  <a:solidFill>
                    <a:srgbClr val="567482"/>
                  </a:solidFill>
                  <a:latin typeface="Myriad Pro"/>
                  <a:cs typeface="Calibri"/>
                </a:rPr>
                <a:t> </a:t>
              </a:r>
              <a:r>
                <a:rPr lang="en-US" sz="1000">
                  <a:solidFill>
                    <a:srgbClr val="567482"/>
                  </a:solidFill>
                  <a:latin typeface="Myriad Pro"/>
                  <a:cs typeface="Calibri"/>
                </a:rPr>
                <a:t>learn</a:t>
              </a:r>
              <a:r>
                <a:rPr lang="en-US" sz="1000" spc="-20">
                  <a:solidFill>
                    <a:srgbClr val="567482"/>
                  </a:solidFill>
                  <a:latin typeface="Myriad Pro"/>
                  <a:cs typeface="Calibri"/>
                </a:rPr>
                <a:t> </a:t>
              </a:r>
              <a:r>
                <a:rPr lang="en-US" sz="1000">
                  <a:solidFill>
                    <a:srgbClr val="567482"/>
                  </a:solidFill>
                  <a:latin typeface="Myriad Pro"/>
                  <a:cs typeface="Calibri"/>
                </a:rPr>
                <a:t>more</a:t>
              </a:r>
              <a:r>
                <a:rPr lang="en-US" sz="1000" spc="-20">
                  <a:solidFill>
                    <a:srgbClr val="567482"/>
                  </a:solidFill>
                  <a:latin typeface="Myriad Pro"/>
                  <a:cs typeface="Calibri"/>
                </a:rPr>
                <a:t> </a:t>
              </a:r>
              <a:r>
                <a:rPr lang="en-US" sz="1000">
                  <a:solidFill>
                    <a:srgbClr val="567482"/>
                  </a:solidFill>
                  <a:latin typeface="Myriad Pro"/>
                  <a:cs typeface="Calibri"/>
                </a:rPr>
                <a:t>about</a:t>
              </a:r>
              <a:r>
                <a:rPr lang="en-US" sz="1000" spc="-15">
                  <a:solidFill>
                    <a:srgbClr val="567482"/>
                  </a:solidFill>
                  <a:latin typeface="Myriad Pro"/>
                  <a:cs typeface="Calibri"/>
                </a:rPr>
                <a:t> </a:t>
              </a:r>
              <a:r>
                <a:rPr lang="en-US" sz="1000">
                  <a:solidFill>
                    <a:srgbClr val="567482"/>
                  </a:solidFill>
                  <a:latin typeface="Myriad Pro"/>
                  <a:cs typeface="Calibri"/>
                </a:rPr>
                <a:t>how</a:t>
              </a:r>
              <a:r>
                <a:rPr lang="en-US" sz="1000" spc="-25">
                  <a:solidFill>
                    <a:srgbClr val="567482"/>
                  </a:solidFill>
                  <a:latin typeface="Myriad Pro"/>
                  <a:cs typeface="Calibri"/>
                </a:rPr>
                <a:t> </a:t>
              </a:r>
              <a:r>
                <a:rPr lang="en-US" sz="1000">
                  <a:solidFill>
                    <a:srgbClr val="567482"/>
                  </a:solidFill>
                  <a:latin typeface="Myriad Pro"/>
                  <a:cs typeface="Calibri"/>
                </a:rPr>
                <a:t>you</a:t>
              </a:r>
              <a:r>
                <a:rPr lang="en-US" sz="1000" spc="-15">
                  <a:solidFill>
                    <a:srgbClr val="567482"/>
                  </a:solidFill>
                  <a:latin typeface="Myriad Pro"/>
                  <a:cs typeface="Calibri"/>
                </a:rPr>
                <a:t> </a:t>
              </a:r>
              <a:r>
                <a:rPr lang="en-US" sz="1000">
                  <a:solidFill>
                    <a:srgbClr val="567482"/>
                  </a:solidFill>
                  <a:latin typeface="Myriad Pro"/>
                  <a:cs typeface="Calibri"/>
                </a:rPr>
                <a:t>can</a:t>
              </a:r>
              <a:r>
                <a:rPr lang="en-US" sz="1000" spc="-20">
                  <a:solidFill>
                    <a:srgbClr val="567482"/>
                  </a:solidFill>
                  <a:latin typeface="Myriad Pro"/>
                  <a:cs typeface="Calibri"/>
                </a:rPr>
                <a:t> </a:t>
              </a:r>
              <a:r>
                <a:rPr lang="en-US" sz="1000">
                  <a:solidFill>
                    <a:srgbClr val="567482"/>
                  </a:solidFill>
                  <a:latin typeface="Myriad Pro"/>
                  <a:cs typeface="Calibri"/>
                </a:rPr>
                <a:t>develop</a:t>
              </a:r>
              <a:r>
                <a:rPr lang="en-US" sz="1000" spc="-15">
                  <a:solidFill>
                    <a:srgbClr val="567482"/>
                  </a:solidFill>
                  <a:latin typeface="Myriad Pro"/>
                  <a:cs typeface="Calibri"/>
                </a:rPr>
                <a:t> </a:t>
              </a:r>
              <a:r>
                <a:rPr lang="en-US" sz="1000">
                  <a:solidFill>
                    <a:srgbClr val="567482"/>
                  </a:solidFill>
                  <a:latin typeface="Myriad Pro"/>
                  <a:cs typeface="Calibri"/>
                </a:rPr>
                <a:t>your</a:t>
              </a:r>
              <a:r>
                <a:rPr lang="en-US" sz="1000" spc="-15">
                  <a:solidFill>
                    <a:srgbClr val="567482"/>
                  </a:solidFill>
                  <a:latin typeface="Myriad Pro"/>
                  <a:cs typeface="Calibri"/>
                </a:rPr>
                <a:t> </a:t>
              </a:r>
              <a:r>
                <a:rPr lang="en-US" sz="1000">
                  <a:solidFill>
                    <a:srgbClr val="567482"/>
                  </a:solidFill>
                  <a:latin typeface="Myriad Pro"/>
                  <a:cs typeface="Calibri"/>
                </a:rPr>
                <a:t>data</a:t>
              </a:r>
              <a:r>
                <a:rPr lang="en-US" sz="1000" spc="-15">
                  <a:solidFill>
                    <a:srgbClr val="567482"/>
                  </a:solidFill>
                  <a:latin typeface="Myriad Pro"/>
                  <a:cs typeface="Calibri"/>
                </a:rPr>
                <a:t> </a:t>
              </a:r>
              <a:r>
                <a:rPr lang="en-US" sz="1000">
                  <a:solidFill>
                    <a:srgbClr val="567482"/>
                  </a:solidFill>
                  <a:latin typeface="Myriad Pro"/>
                  <a:cs typeface="Calibri"/>
                </a:rPr>
                <a:t>skills</a:t>
              </a:r>
              <a:r>
                <a:rPr lang="en-US" sz="1000" spc="-10">
                  <a:solidFill>
                    <a:srgbClr val="567482"/>
                  </a:solidFill>
                  <a:latin typeface="Myriad Pro"/>
                  <a:cs typeface="Calibri"/>
                </a:rPr>
                <a:t> </a:t>
              </a:r>
              <a:r>
                <a:rPr lang="en-US" sz="1000" spc="-25">
                  <a:solidFill>
                    <a:srgbClr val="567482"/>
                  </a:solidFill>
                  <a:latin typeface="Myriad Pro"/>
                  <a:cs typeface="Calibri"/>
                </a:rPr>
                <a:t>to</a:t>
              </a:r>
              <a:endParaRPr lang="en-US" sz="1000">
                <a:solidFill>
                  <a:srgbClr val="567482"/>
                </a:solidFill>
                <a:latin typeface="Myriad Pro"/>
                <a:cs typeface="Calibri"/>
              </a:endParaRPr>
            </a:p>
            <a:p>
              <a:pPr marL="12700">
                <a:spcBef>
                  <a:spcPts val="135"/>
                </a:spcBef>
              </a:pPr>
              <a:r>
                <a:rPr lang="en-US" sz="1000">
                  <a:solidFill>
                    <a:srgbClr val="567482"/>
                  </a:solidFill>
                  <a:latin typeface="Myriad Pro"/>
                  <a:cs typeface="Calibri"/>
                </a:rPr>
                <a:t>support</a:t>
              </a:r>
              <a:r>
                <a:rPr lang="en-US" sz="1000" spc="-15">
                  <a:solidFill>
                    <a:srgbClr val="567482"/>
                  </a:solidFill>
                  <a:latin typeface="Myriad Pro"/>
                  <a:cs typeface="Calibri"/>
                </a:rPr>
                <a:t> </a:t>
              </a:r>
              <a:r>
                <a:rPr lang="en-US" sz="1000">
                  <a:solidFill>
                    <a:srgbClr val="567482"/>
                  </a:solidFill>
                  <a:latin typeface="Myriad Pro"/>
                  <a:cs typeface="Calibri"/>
                </a:rPr>
                <a:t>the</a:t>
              </a:r>
              <a:r>
                <a:rPr lang="en-US" sz="1000" spc="-25">
                  <a:solidFill>
                    <a:srgbClr val="567482"/>
                  </a:solidFill>
                  <a:latin typeface="Myriad Pro"/>
                  <a:cs typeface="Calibri"/>
                </a:rPr>
                <a:t> </a:t>
              </a:r>
              <a:r>
                <a:rPr lang="en-US" sz="1000">
                  <a:solidFill>
                    <a:srgbClr val="567482"/>
                  </a:solidFill>
                  <a:latin typeface="Myriad Pro"/>
                  <a:cs typeface="Calibri"/>
                </a:rPr>
                <a:t>VHA</a:t>
              </a:r>
              <a:r>
                <a:rPr lang="en-US" sz="1000" spc="-25">
                  <a:solidFill>
                    <a:srgbClr val="567482"/>
                  </a:solidFill>
                  <a:latin typeface="Myriad Pro"/>
                  <a:cs typeface="Calibri"/>
                </a:rPr>
                <a:t> </a:t>
              </a:r>
              <a:r>
                <a:rPr lang="en-US" sz="1000" spc="-10">
                  <a:solidFill>
                    <a:srgbClr val="567482"/>
                  </a:solidFill>
                  <a:latin typeface="Myriad Pro"/>
                  <a:cs typeface="Calibri"/>
                </a:rPr>
                <a:t>mission.</a:t>
              </a:r>
              <a:endParaRPr lang="en-US" sz="1000">
                <a:solidFill>
                  <a:srgbClr val="567482"/>
                </a:solidFill>
                <a:latin typeface="Myriad Pro"/>
                <a:cs typeface="Calibri"/>
              </a:endParaRPr>
            </a:p>
          </p:txBody>
        </p:sp>
      </p:grpSp>
      <p:cxnSp>
        <p:nvCxnSpPr>
          <p:cNvPr id="3" name="Straight Connector 2">
            <a:extLst>
              <a:ext uri="{FF2B5EF4-FFF2-40B4-BE49-F238E27FC236}">
                <a16:creationId xmlns:a16="http://schemas.microsoft.com/office/drawing/2014/main" id="{AA387FB0-9390-F34B-EF20-F58D0FD7DEDE}"/>
              </a:ext>
            </a:extLst>
          </p:cNvPr>
          <p:cNvCxnSpPr>
            <a:cxnSpLocks/>
          </p:cNvCxnSpPr>
          <p:nvPr/>
        </p:nvCxnSpPr>
        <p:spPr>
          <a:xfrm>
            <a:off x="-19070" y="2398342"/>
            <a:ext cx="1221107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Slide Number Placeholder 16">
            <a:extLst>
              <a:ext uri="{FF2B5EF4-FFF2-40B4-BE49-F238E27FC236}">
                <a16:creationId xmlns:a16="http://schemas.microsoft.com/office/drawing/2014/main" id="{E2739AB8-3797-293C-4F66-F314A9455CF2}"/>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14</a:t>
            </a:fld>
            <a:endParaRPr lang="en-US">
              <a:solidFill>
                <a:srgbClr val="567482"/>
              </a:solidFill>
            </a:endParaRPr>
          </a:p>
        </p:txBody>
      </p:sp>
    </p:spTree>
    <p:extLst>
      <p:ext uri="{BB962C8B-B14F-4D97-AF65-F5344CB8AC3E}">
        <p14:creationId xmlns:p14="http://schemas.microsoft.com/office/powerpoint/2010/main" val="2409812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4B6D09-8C7E-04A7-CDBB-0E75CCDFBB37}"/>
              </a:ext>
            </a:extLst>
          </p:cNvPr>
          <p:cNvSpPr>
            <a:spLocks/>
          </p:cNvSpPr>
          <p:nvPr/>
        </p:nvSpPr>
        <p:spPr>
          <a:xfrm>
            <a:off x="303405" y="4821041"/>
            <a:ext cx="11566120" cy="1861858"/>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76A024-4A95-9201-E752-FBC16A859093}"/>
              </a:ext>
            </a:extLst>
          </p:cNvPr>
          <p:cNvSpPr/>
          <p:nvPr/>
        </p:nvSpPr>
        <p:spPr>
          <a:xfrm>
            <a:off x="303405" y="2595900"/>
            <a:ext cx="11566120" cy="1861858"/>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529158E-25E1-E1E4-4569-ACA43368264F}"/>
              </a:ext>
            </a:extLst>
          </p:cNvPr>
          <p:cNvSpPr/>
          <p:nvPr/>
        </p:nvSpPr>
        <p:spPr>
          <a:xfrm>
            <a:off x="303405" y="844153"/>
            <a:ext cx="11566120" cy="1388463"/>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bject 50">
            <a:extLst>
              <a:ext uri="{FF2B5EF4-FFF2-40B4-BE49-F238E27FC236}">
                <a16:creationId xmlns:a16="http://schemas.microsoft.com/office/drawing/2014/main" id="{56F8511A-0338-FC57-734B-523B672E9CA3}"/>
              </a:ext>
            </a:extLst>
          </p:cNvPr>
          <p:cNvSpPr txBox="1">
            <a:spLocks noGrp="1"/>
          </p:cNvSpPr>
          <p:nvPr>
            <p:ph type="title"/>
          </p:nvPr>
        </p:nvSpPr>
        <p:spPr>
          <a:xfrm>
            <a:off x="495300" y="315505"/>
            <a:ext cx="5031777" cy="490262"/>
          </a:xfrm>
          <a:prstGeom prst="rect">
            <a:avLst/>
          </a:prstGeom>
        </p:spPr>
        <p:txBody>
          <a:bodyPr vert="horz" wrap="square" lIns="0" tIns="91440" rIns="0" bIns="0" rtlCol="0" anchor="ctr">
            <a:spAutoFit/>
          </a:bodyPr>
          <a:lstStyle/>
          <a:p>
            <a:pPr marL="12700">
              <a:lnSpc>
                <a:spcPts val="3295"/>
              </a:lnSpc>
              <a:spcBef>
                <a:spcPts val="90"/>
              </a:spcBef>
            </a:pPr>
            <a:r>
              <a:rPr lang="en-US" sz="2400" b="1" spc="-10">
                <a:solidFill>
                  <a:srgbClr val="567482"/>
                </a:solidFill>
                <a:latin typeface="Myriad Pro"/>
              </a:rPr>
              <a:t>VHA DATA PORTAL</a:t>
            </a:r>
          </a:p>
        </p:txBody>
      </p:sp>
      <p:sp>
        <p:nvSpPr>
          <p:cNvPr id="17" name="object 35">
            <a:extLst>
              <a:ext uri="{FF2B5EF4-FFF2-40B4-BE49-F238E27FC236}">
                <a16:creationId xmlns:a16="http://schemas.microsoft.com/office/drawing/2014/main" id="{41177B79-7EE4-4B59-DC55-A365881B3B6B}"/>
              </a:ext>
            </a:extLst>
          </p:cNvPr>
          <p:cNvSpPr/>
          <p:nvPr/>
        </p:nvSpPr>
        <p:spPr>
          <a:xfrm>
            <a:off x="2000200" y="3700080"/>
            <a:ext cx="1883266" cy="2530453"/>
          </a:xfrm>
          <a:custGeom>
            <a:avLst/>
            <a:gdLst/>
            <a:ahLst/>
            <a:cxnLst/>
            <a:rect l="l" t="t" r="r" b="b"/>
            <a:pathLst>
              <a:path w="2209800" h="2146300">
                <a:moveTo>
                  <a:pt x="3175" y="2139950"/>
                </a:moveTo>
                <a:lnTo>
                  <a:pt x="634" y="2140585"/>
                </a:lnTo>
                <a:lnTo>
                  <a:pt x="0" y="2143125"/>
                </a:lnTo>
                <a:lnTo>
                  <a:pt x="634" y="2145030"/>
                </a:lnTo>
                <a:lnTo>
                  <a:pt x="3175" y="2146300"/>
                </a:lnTo>
                <a:lnTo>
                  <a:pt x="5714" y="2145030"/>
                </a:lnTo>
                <a:lnTo>
                  <a:pt x="6350" y="2143125"/>
                </a:lnTo>
                <a:lnTo>
                  <a:pt x="5714" y="2140585"/>
                </a:lnTo>
                <a:lnTo>
                  <a:pt x="3175" y="2139950"/>
                </a:lnTo>
                <a:close/>
              </a:path>
              <a:path w="2209800" h="2146300">
                <a:moveTo>
                  <a:pt x="3175" y="0"/>
                </a:moveTo>
                <a:lnTo>
                  <a:pt x="634" y="635"/>
                </a:lnTo>
                <a:lnTo>
                  <a:pt x="0" y="3175"/>
                </a:lnTo>
                <a:lnTo>
                  <a:pt x="634" y="5080"/>
                </a:lnTo>
                <a:lnTo>
                  <a:pt x="3175" y="6350"/>
                </a:lnTo>
                <a:lnTo>
                  <a:pt x="5714" y="5080"/>
                </a:lnTo>
                <a:lnTo>
                  <a:pt x="6350" y="3175"/>
                </a:lnTo>
                <a:lnTo>
                  <a:pt x="5714" y="635"/>
                </a:lnTo>
                <a:lnTo>
                  <a:pt x="3175" y="0"/>
                </a:lnTo>
                <a:close/>
              </a:path>
              <a:path w="2209800" h="2146300">
                <a:moveTo>
                  <a:pt x="2206625" y="2139950"/>
                </a:moveTo>
                <a:lnTo>
                  <a:pt x="2204085" y="2140585"/>
                </a:lnTo>
                <a:lnTo>
                  <a:pt x="2203450" y="2143125"/>
                </a:lnTo>
                <a:lnTo>
                  <a:pt x="2204085" y="2145030"/>
                </a:lnTo>
                <a:lnTo>
                  <a:pt x="2206625" y="2146300"/>
                </a:lnTo>
                <a:lnTo>
                  <a:pt x="2209165" y="2145030"/>
                </a:lnTo>
                <a:lnTo>
                  <a:pt x="2209800" y="2143125"/>
                </a:lnTo>
                <a:lnTo>
                  <a:pt x="2209165" y="2140585"/>
                </a:lnTo>
                <a:lnTo>
                  <a:pt x="2206625" y="2139950"/>
                </a:lnTo>
                <a:close/>
              </a:path>
              <a:path w="2209800" h="2146300">
                <a:moveTo>
                  <a:pt x="2206625" y="0"/>
                </a:moveTo>
                <a:lnTo>
                  <a:pt x="2204085" y="635"/>
                </a:lnTo>
                <a:lnTo>
                  <a:pt x="2203450" y="3175"/>
                </a:lnTo>
                <a:lnTo>
                  <a:pt x="2204085" y="5080"/>
                </a:lnTo>
                <a:lnTo>
                  <a:pt x="2206625" y="6350"/>
                </a:lnTo>
                <a:lnTo>
                  <a:pt x="2209165" y="5080"/>
                </a:lnTo>
                <a:lnTo>
                  <a:pt x="2209800" y="3175"/>
                </a:lnTo>
                <a:lnTo>
                  <a:pt x="2209165" y="635"/>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52" name="object 37">
            <a:extLst>
              <a:ext uri="{FF2B5EF4-FFF2-40B4-BE49-F238E27FC236}">
                <a16:creationId xmlns:a16="http://schemas.microsoft.com/office/drawing/2014/main" id="{5FD3D802-59FF-9A87-B986-6E0FF0C95186}"/>
              </a:ext>
            </a:extLst>
          </p:cNvPr>
          <p:cNvSpPr/>
          <p:nvPr/>
        </p:nvSpPr>
        <p:spPr>
          <a:xfrm>
            <a:off x="3934336" y="3669384"/>
            <a:ext cx="1883266" cy="2530453"/>
          </a:xfrm>
          <a:custGeom>
            <a:avLst/>
            <a:gdLst/>
            <a:ahLst/>
            <a:cxnLst/>
            <a:rect l="l" t="t" r="r" b="b"/>
            <a:pathLst>
              <a:path w="2209800" h="2146300">
                <a:moveTo>
                  <a:pt x="3175" y="2139950"/>
                </a:moveTo>
                <a:lnTo>
                  <a:pt x="635" y="2140584"/>
                </a:lnTo>
                <a:lnTo>
                  <a:pt x="0" y="2143125"/>
                </a:lnTo>
                <a:lnTo>
                  <a:pt x="635" y="2145029"/>
                </a:lnTo>
                <a:lnTo>
                  <a:pt x="3175" y="2146300"/>
                </a:lnTo>
                <a:lnTo>
                  <a:pt x="5714" y="2145029"/>
                </a:lnTo>
                <a:lnTo>
                  <a:pt x="6350" y="2143125"/>
                </a:lnTo>
                <a:lnTo>
                  <a:pt x="5714" y="2140584"/>
                </a:lnTo>
                <a:lnTo>
                  <a:pt x="3175" y="2139950"/>
                </a:lnTo>
                <a:close/>
              </a:path>
              <a:path w="2209800" h="2146300">
                <a:moveTo>
                  <a:pt x="3175" y="0"/>
                </a:moveTo>
                <a:lnTo>
                  <a:pt x="635" y="634"/>
                </a:lnTo>
                <a:lnTo>
                  <a:pt x="0" y="3175"/>
                </a:lnTo>
                <a:lnTo>
                  <a:pt x="635" y="5079"/>
                </a:lnTo>
                <a:lnTo>
                  <a:pt x="3175" y="6350"/>
                </a:lnTo>
                <a:lnTo>
                  <a:pt x="5714" y="5079"/>
                </a:lnTo>
                <a:lnTo>
                  <a:pt x="6350" y="3175"/>
                </a:lnTo>
                <a:lnTo>
                  <a:pt x="5714" y="634"/>
                </a:lnTo>
                <a:lnTo>
                  <a:pt x="3175" y="0"/>
                </a:lnTo>
                <a:close/>
              </a:path>
              <a:path w="2209800" h="2146300">
                <a:moveTo>
                  <a:pt x="2206625" y="2139950"/>
                </a:moveTo>
                <a:lnTo>
                  <a:pt x="2204084" y="2140584"/>
                </a:lnTo>
                <a:lnTo>
                  <a:pt x="2203450" y="2143125"/>
                </a:lnTo>
                <a:lnTo>
                  <a:pt x="2204084" y="2145029"/>
                </a:lnTo>
                <a:lnTo>
                  <a:pt x="2206625" y="2146300"/>
                </a:lnTo>
                <a:lnTo>
                  <a:pt x="2209165" y="2145029"/>
                </a:lnTo>
                <a:lnTo>
                  <a:pt x="2209800" y="2143125"/>
                </a:lnTo>
                <a:lnTo>
                  <a:pt x="2209165" y="2140584"/>
                </a:lnTo>
                <a:lnTo>
                  <a:pt x="2206625" y="2139950"/>
                </a:lnTo>
                <a:close/>
              </a:path>
              <a:path w="2209800" h="2146300">
                <a:moveTo>
                  <a:pt x="2206625" y="0"/>
                </a:moveTo>
                <a:lnTo>
                  <a:pt x="2204084" y="634"/>
                </a:lnTo>
                <a:lnTo>
                  <a:pt x="2203450" y="3175"/>
                </a:lnTo>
                <a:lnTo>
                  <a:pt x="2204084" y="5079"/>
                </a:lnTo>
                <a:lnTo>
                  <a:pt x="2206625" y="6350"/>
                </a:lnTo>
                <a:lnTo>
                  <a:pt x="2209165" y="5079"/>
                </a:lnTo>
                <a:lnTo>
                  <a:pt x="2209800" y="3175"/>
                </a:lnTo>
                <a:lnTo>
                  <a:pt x="2209165" y="634"/>
                </a:lnTo>
                <a:lnTo>
                  <a:pt x="2206625" y="0"/>
                </a:lnTo>
                <a:close/>
              </a:path>
            </a:pathLst>
          </a:custGeom>
          <a:solidFill>
            <a:srgbClr val="221F1F"/>
          </a:solidFill>
        </p:spPr>
        <p:txBody>
          <a:bodyPr wrap="square" lIns="0" tIns="0" rIns="0" bIns="0" rtlCol="0"/>
          <a:lstStyle/>
          <a:p>
            <a:endParaRPr lang="en-US" sz="1100">
              <a:latin typeface="Myriad Pro"/>
            </a:endParaRPr>
          </a:p>
        </p:txBody>
      </p:sp>
      <p:grpSp>
        <p:nvGrpSpPr>
          <p:cNvPr id="3" name="object 4">
            <a:extLst>
              <a:ext uri="{FF2B5EF4-FFF2-40B4-BE49-F238E27FC236}">
                <a16:creationId xmlns:a16="http://schemas.microsoft.com/office/drawing/2014/main" id="{403D1C76-FCC9-0E52-EC04-9AC79501C9A8}"/>
              </a:ext>
            </a:extLst>
          </p:cNvPr>
          <p:cNvGrpSpPr/>
          <p:nvPr/>
        </p:nvGrpSpPr>
        <p:grpSpPr>
          <a:xfrm>
            <a:off x="6631457" y="848619"/>
            <a:ext cx="4219541" cy="1229797"/>
            <a:chOff x="1784782" y="1294511"/>
            <a:chExt cx="3656786" cy="1065781"/>
          </a:xfrm>
        </p:grpSpPr>
        <p:pic>
          <p:nvPicPr>
            <p:cNvPr id="5" name="object 5">
              <a:hlinkClick r:id="rId3"/>
              <a:extLst>
                <a:ext uri="{FF2B5EF4-FFF2-40B4-BE49-F238E27FC236}">
                  <a16:creationId xmlns:a16="http://schemas.microsoft.com/office/drawing/2014/main" id="{903576F7-13D8-DF94-E443-1C19A43A48E9}"/>
                </a:ext>
              </a:extLst>
            </p:cNvPr>
            <p:cNvPicPr/>
            <p:nvPr/>
          </p:nvPicPr>
          <p:blipFill>
            <a:blip r:embed="rId4" cstate="print"/>
            <a:stretch>
              <a:fillRect/>
            </a:stretch>
          </p:blipFill>
          <p:spPr>
            <a:xfrm>
              <a:off x="1784782" y="1382798"/>
              <a:ext cx="3651960" cy="977494"/>
            </a:xfrm>
            <a:prstGeom prst="rect">
              <a:avLst/>
            </a:prstGeom>
            <a:ln>
              <a:noFill/>
            </a:ln>
          </p:spPr>
        </p:pic>
        <p:sp>
          <p:nvSpPr>
            <p:cNvPr id="6" name="object 6">
              <a:hlinkClick r:id="rId3"/>
              <a:extLst>
                <a:ext uri="{FF2B5EF4-FFF2-40B4-BE49-F238E27FC236}">
                  <a16:creationId xmlns:a16="http://schemas.microsoft.com/office/drawing/2014/main" id="{5E168F54-7051-491C-4A25-1F0A605386B1}"/>
                </a:ext>
              </a:extLst>
            </p:cNvPr>
            <p:cNvSpPr/>
            <p:nvPr/>
          </p:nvSpPr>
          <p:spPr>
            <a:xfrm>
              <a:off x="2338323" y="1294511"/>
              <a:ext cx="3103245" cy="837565"/>
            </a:xfrm>
            <a:custGeom>
              <a:avLst/>
              <a:gdLst/>
              <a:ahLst/>
              <a:cxnLst/>
              <a:rect l="l" t="t" r="r" b="b"/>
              <a:pathLst>
                <a:path w="3103245" h="837564">
                  <a:moveTo>
                    <a:pt x="0" y="837565"/>
                  </a:moveTo>
                  <a:lnTo>
                    <a:pt x="3103118" y="837565"/>
                  </a:lnTo>
                  <a:lnTo>
                    <a:pt x="3103118" y="0"/>
                  </a:lnTo>
                  <a:lnTo>
                    <a:pt x="0" y="0"/>
                  </a:lnTo>
                  <a:lnTo>
                    <a:pt x="0" y="837565"/>
                  </a:lnTo>
                  <a:close/>
                </a:path>
              </a:pathLst>
            </a:custGeom>
            <a:ln w="9525">
              <a:noFill/>
            </a:ln>
          </p:spPr>
          <p:txBody>
            <a:bodyPr wrap="square" lIns="0" tIns="0" rIns="0" bIns="0" rtlCol="0"/>
            <a:lstStyle/>
            <a:p>
              <a:endParaRPr>
                <a:latin typeface="Myriad Pro"/>
              </a:endParaRPr>
            </a:p>
          </p:txBody>
        </p:sp>
      </p:grpSp>
      <p:sp>
        <p:nvSpPr>
          <p:cNvPr id="30" name="object 2">
            <a:extLst>
              <a:ext uri="{FF2B5EF4-FFF2-40B4-BE49-F238E27FC236}">
                <a16:creationId xmlns:a16="http://schemas.microsoft.com/office/drawing/2014/main" id="{BE70D9A0-8904-761F-9EE8-837916F4CB30}"/>
              </a:ext>
            </a:extLst>
          </p:cNvPr>
          <p:cNvSpPr txBox="1"/>
          <p:nvPr/>
        </p:nvSpPr>
        <p:spPr>
          <a:xfrm>
            <a:off x="538736" y="1526762"/>
            <a:ext cx="5445685" cy="576633"/>
          </a:xfrm>
          <a:prstGeom prst="rect">
            <a:avLst/>
          </a:prstGeom>
        </p:spPr>
        <p:txBody>
          <a:bodyPr vert="horz" wrap="square" lIns="0" tIns="0" rIns="0" bIns="0" rtlCol="0">
            <a:spAutoFit/>
          </a:bodyPr>
          <a:lstStyle/>
          <a:p>
            <a:pPr marL="12700" marR="5080">
              <a:lnSpc>
                <a:spcPct val="116799"/>
              </a:lnSpc>
              <a:spcBef>
                <a:spcPts val="875"/>
              </a:spcBef>
            </a:pPr>
            <a:r>
              <a:rPr lang="en-US" sz="1100">
                <a:solidFill>
                  <a:srgbClr val="13313E"/>
                </a:solidFill>
                <a:latin typeface="Myriad Pro"/>
                <a:cs typeface="Calibri"/>
              </a:rPr>
              <a:t>Want to remember one place and obtain accurate, high-quality data about the VHA? VHA Data Portal is your place. Click on the image to explore what’s available at the VHA Data Portal.</a:t>
            </a:r>
          </a:p>
        </p:txBody>
      </p:sp>
      <p:sp>
        <p:nvSpPr>
          <p:cNvPr id="8" name="object 2">
            <a:extLst>
              <a:ext uri="{FF2B5EF4-FFF2-40B4-BE49-F238E27FC236}">
                <a16:creationId xmlns:a16="http://schemas.microsoft.com/office/drawing/2014/main" id="{0CE7D15D-64CD-F832-52D3-6BD484A56F65}"/>
              </a:ext>
            </a:extLst>
          </p:cNvPr>
          <p:cNvSpPr txBox="1"/>
          <p:nvPr/>
        </p:nvSpPr>
        <p:spPr>
          <a:xfrm>
            <a:off x="538736" y="1007623"/>
            <a:ext cx="5634149" cy="393890"/>
          </a:xfrm>
          <a:prstGeom prst="rect">
            <a:avLst/>
          </a:prstGeom>
        </p:spPr>
        <p:txBody>
          <a:bodyPr vert="horz" wrap="square" lIns="0" tIns="0" rIns="0" bIns="0" rtlCol="0">
            <a:spAutoFit/>
          </a:bodyPr>
          <a:lstStyle/>
          <a:p>
            <a:pPr marL="12700" marR="31115">
              <a:lnSpc>
                <a:spcPts val="1620"/>
              </a:lnSpc>
              <a:spcBef>
                <a:spcPts val="385"/>
              </a:spcBef>
            </a:pPr>
            <a:r>
              <a:rPr lang="en-US" sz="1200" spc="-10">
                <a:solidFill>
                  <a:srgbClr val="007BB9"/>
                </a:solidFill>
                <a:latin typeface="Myriad Pro"/>
                <a:cs typeface="Calibri"/>
              </a:rPr>
              <a:t>What if the information you want isn’t available in VHA RAMP? </a:t>
            </a:r>
            <a:br>
              <a:rPr lang="en-US" sz="1200" spc="-10">
                <a:solidFill>
                  <a:srgbClr val="007BB9"/>
                </a:solidFill>
                <a:latin typeface="Myriad Pro"/>
                <a:cs typeface="Calibri"/>
              </a:rPr>
            </a:br>
            <a:r>
              <a:rPr lang="en-US" sz="1200" spc="-10">
                <a:solidFill>
                  <a:srgbClr val="007BB9"/>
                </a:solidFill>
                <a:latin typeface="Myriad Pro"/>
                <a:cs typeface="Calibri"/>
              </a:rPr>
              <a:t>What if the data you need is not a report or measure (yet)? </a:t>
            </a:r>
            <a:endParaRPr sz="1200" spc="-10">
              <a:solidFill>
                <a:srgbClr val="007BB9"/>
              </a:solidFill>
              <a:latin typeface="Myriad Pro"/>
              <a:cs typeface="Calibri"/>
            </a:endParaRPr>
          </a:p>
        </p:txBody>
      </p:sp>
      <p:grpSp>
        <p:nvGrpSpPr>
          <p:cNvPr id="27" name="Group 26">
            <a:extLst>
              <a:ext uri="{FF2B5EF4-FFF2-40B4-BE49-F238E27FC236}">
                <a16:creationId xmlns:a16="http://schemas.microsoft.com/office/drawing/2014/main" id="{2D27C186-A4B7-94EA-5D47-15E0D9F78C63}"/>
              </a:ext>
            </a:extLst>
          </p:cNvPr>
          <p:cNvGrpSpPr/>
          <p:nvPr/>
        </p:nvGrpSpPr>
        <p:grpSpPr>
          <a:xfrm>
            <a:off x="573162" y="2813810"/>
            <a:ext cx="9816297" cy="1485736"/>
            <a:chOff x="573162" y="2435326"/>
            <a:chExt cx="9816297" cy="1485736"/>
          </a:xfrm>
        </p:grpSpPr>
        <p:sp>
          <p:nvSpPr>
            <p:cNvPr id="7" name="object 2">
              <a:extLst>
                <a:ext uri="{FF2B5EF4-FFF2-40B4-BE49-F238E27FC236}">
                  <a16:creationId xmlns:a16="http://schemas.microsoft.com/office/drawing/2014/main" id="{A045DC60-8937-10FA-8E3A-8FD22CE2882D}"/>
                </a:ext>
              </a:extLst>
            </p:cNvPr>
            <p:cNvSpPr txBox="1"/>
            <p:nvPr/>
          </p:nvSpPr>
          <p:spPr>
            <a:xfrm>
              <a:off x="4725478" y="2604543"/>
              <a:ext cx="5663981" cy="1087605"/>
            </a:xfrm>
            <a:prstGeom prst="rect">
              <a:avLst/>
            </a:prstGeom>
          </p:spPr>
          <p:txBody>
            <a:bodyPr vert="horz" wrap="square" lIns="0" tIns="12700" rIns="0" bIns="0" rtlCol="0">
              <a:spAutoFit/>
            </a:bodyPr>
            <a:lstStyle/>
            <a:p>
              <a:pPr marL="12700">
                <a:lnSpc>
                  <a:spcPct val="100000"/>
                </a:lnSpc>
                <a:spcBef>
                  <a:spcPts val="100"/>
                </a:spcBef>
              </a:pPr>
              <a:r>
                <a:rPr sz="1200">
                  <a:solidFill>
                    <a:srgbClr val="007BB9"/>
                  </a:solidFill>
                  <a:latin typeface="Myriad Pro"/>
                  <a:cs typeface="Calibri"/>
                </a:rPr>
                <a:t>VHA</a:t>
              </a:r>
              <a:r>
                <a:rPr sz="1200" spc="-20">
                  <a:solidFill>
                    <a:srgbClr val="007BB9"/>
                  </a:solidFill>
                  <a:latin typeface="Myriad Pro"/>
                  <a:cs typeface="Calibri"/>
                </a:rPr>
                <a:t> </a:t>
              </a:r>
              <a:r>
                <a:rPr sz="1200">
                  <a:solidFill>
                    <a:srgbClr val="007BB9"/>
                  </a:solidFill>
                  <a:latin typeface="Myriad Pro"/>
                  <a:cs typeface="Calibri"/>
                </a:rPr>
                <a:t>Data</a:t>
              </a:r>
              <a:r>
                <a:rPr sz="1200" spc="-20">
                  <a:solidFill>
                    <a:srgbClr val="007BB9"/>
                  </a:solidFill>
                  <a:latin typeface="Myriad Pro"/>
                  <a:cs typeface="Calibri"/>
                </a:rPr>
                <a:t> </a:t>
              </a:r>
              <a:r>
                <a:rPr sz="1200">
                  <a:solidFill>
                    <a:srgbClr val="007BB9"/>
                  </a:solidFill>
                  <a:latin typeface="Myriad Pro"/>
                  <a:cs typeface="Calibri"/>
                </a:rPr>
                <a:t>Portal</a:t>
              </a:r>
              <a:r>
                <a:rPr sz="1200" spc="-15">
                  <a:solidFill>
                    <a:srgbClr val="007BB9"/>
                  </a:solidFill>
                  <a:latin typeface="Myriad Pro"/>
                  <a:cs typeface="Calibri"/>
                </a:rPr>
                <a:t> </a:t>
              </a:r>
              <a:r>
                <a:rPr sz="1200" spc="-10">
                  <a:solidFill>
                    <a:srgbClr val="007BB9"/>
                  </a:solidFill>
                  <a:latin typeface="Myriad Pro"/>
                  <a:cs typeface="Calibri"/>
                </a:rPr>
                <a:t>Sources</a:t>
              </a:r>
              <a:endParaRPr sz="1200">
                <a:latin typeface="Myriad Pro"/>
                <a:cs typeface="Calibri"/>
              </a:endParaRPr>
            </a:p>
            <a:p>
              <a:pPr marL="12700" marR="5080">
                <a:lnSpc>
                  <a:spcPct val="116799"/>
                </a:lnSpc>
                <a:spcBef>
                  <a:spcPts val="875"/>
                </a:spcBef>
              </a:pPr>
              <a:r>
                <a:rPr sz="1100">
                  <a:solidFill>
                    <a:srgbClr val="13313E"/>
                  </a:solidFill>
                  <a:latin typeface="Myriad Pro"/>
                  <a:cs typeface="Calibri"/>
                </a:rPr>
                <a:t>Want</a:t>
              </a:r>
              <a:r>
                <a:rPr sz="1100" spc="-20">
                  <a:solidFill>
                    <a:srgbClr val="13313E"/>
                  </a:solidFill>
                  <a:latin typeface="Myriad Pro"/>
                  <a:cs typeface="Calibri"/>
                </a:rPr>
                <a:t> </a:t>
              </a:r>
              <a:r>
                <a:rPr sz="1100">
                  <a:solidFill>
                    <a:srgbClr val="13313E"/>
                  </a:solidFill>
                  <a:latin typeface="Myriad Pro"/>
                  <a:cs typeface="Calibri"/>
                </a:rPr>
                <a:t>to</a:t>
              </a:r>
              <a:r>
                <a:rPr sz="1100" spc="-5">
                  <a:solidFill>
                    <a:srgbClr val="13313E"/>
                  </a:solidFill>
                  <a:latin typeface="Myriad Pro"/>
                  <a:cs typeface="Calibri"/>
                </a:rPr>
                <a:t> </a:t>
              </a:r>
              <a:r>
                <a:rPr sz="1100">
                  <a:solidFill>
                    <a:srgbClr val="13313E"/>
                  </a:solidFill>
                  <a:latin typeface="Myriad Pro"/>
                  <a:cs typeface="Calibri"/>
                </a:rPr>
                <a:t>know</a:t>
              </a:r>
              <a:r>
                <a:rPr sz="1100" spc="-20">
                  <a:solidFill>
                    <a:srgbClr val="13313E"/>
                  </a:solidFill>
                  <a:latin typeface="Myriad Pro"/>
                  <a:cs typeface="Calibri"/>
                </a:rPr>
                <a:t> </a:t>
              </a:r>
              <a:r>
                <a:rPr sz="1100">
                  <a:solidFill>
                    <a:srgbClr val="13313E"/>
                  </a:solidFill>
                  <a:latin typeface="Myriad Pro"/>
                  <a:cs typeface="Calibri"/>
                </a:rPr>
                <a:t>what</a:t>
              </a:r>
              <a:r>
                <a:rPr sz="1100" spc="-20">
                  <a:solidFill>
                    <a:srgbClr val="13313E"/>
                  </a:solidFill>
                  <a:latin typeface="Myriad Pro"/>
                  <a:cs typeface="Calibri"/>
                </a:rPr>
                <a:t> </a:t>
              </a:r>
              <a:r>
                <a:rPr sz="1100">
                  <a:solidFill>
                    <a:srgbClr val="13313E"/>
                  </a:solidFill>
                  <a:latin typeface="Myriad Pro"/>
                  <a:cs typeface="Calibri"/>
                </a:rPr>
                <a:t>data</a:t>
              </a:r>
              <a:r>
                <a:rPr sz="1100" spc="-10">
                  <a:solidFill>
                    <a:srgbClr val="13313E"/>
                  </a:solidFill>
                  <a:latin typeface="Myriad Pro"/>
                  <a:cs typeface="Calibri"/>
                </a:rPr>
                <a:t> </a:t>
              </a:r>
              <a:r>
                <a:rPr sz="1100">
                  <a:solidFill>
                    <a:srgbClr val="13313E"/>
                  </a:solidFill>
                  <a:latin typeface="Myriad Pro"/>
                  <a:cs typeface="Calibri"/>
                </a:rPr>
                <a:t>is</a:t>
              </a:r>
              <a:r>
                <a:rPr sz="1100" spc="-35">
                  <a:solidFill>
                    <a:srgbClr val="13313E"/>
                  </a:solidFill>
                  <a:latin typeface="Myriad Pro"/>
                  <a:cs typeface="Calibri"/>
                </a:rPr>
                <a:t> </a:t>
              </a:r>
              <a:r>
                <a:rPr sz="1100">
                  <a:solidFill>
                    <a:srgbClr val="13313E"/>
                  </a:solidFill>
                  <a:latin typeface="Myriad Pro"/>
                  <a:cs typeface="Calibri"/>
                </a:rPr>
                <a:t>included</a:t>
              </a:r>
              <a:r>
                <a:rPr sz="1100" spc="-5">
                  <a:solidFill>
                    <a:srgbClr val="13313E"/>
                  </a:solidFill>
                  <a:latin typeface="Myriad Pro"/>
                  <a:cs typeface="Calibri"/>
                </a:rPr>
                <a:t> </a:t>
              </a:r>
              <a:r>
                <a:rPr sz="1100">
                  <a:solidFill>
                    <a:srgbClr val="13313E"/>
                  </a:solidFill>
                  <a:latin typeface="Myriad Pro"/>
                  <a:cs typeface="Calibri"/>
                </a:rPr>
                <a:t>in</a:t>
              </a:r>
              <a:r>
                <a:rPr sz="1100" spc="-15">
                  <a:solidFill>
                    <a:srgbClr val="13313E"/>
                  </a:solidFill>
                  <a:latin typeface="Myriad Pro"/>
                  <a:cs typeface="Calibri"/>
                </a:rPr>
                <a:t> </a:t>
              </a:r>
              <a:r>
                <a:rPr sz="1100">
                  <a:solidFill>
                    <a:srgbClr val="13313E"/>
                  </a:solidFill>
                  <a:latin typeface="Myriad Pro"/>
                  <a:cs typeface="Calibri"/>
                </a:rPr>
                <a:t>the</a:t>
              </a:r>
              <a:r>
                <a:rPr sz="1100" spc="-5">
                  <a:solidFill>
                    <a:srgbClr val="13313E"/>
                  </a:solidFill>
                  <a:latin typeface="Myriad Pro"/>
                  <a:cs typeface="Calibri"/>
                </a:rPr>
                <a:t> </a:t>
              </a:r>
              <a:r>
                <a:rPr sz="1100">
                  <a:solidFill>
                    <a:srgbClr val="13313E"/>
                  </a:solidFill>
                  <a:latin typeface="Myriad Pro"/>
                  <a:cs typeface="Calibri"/>
                </a:rPr>
                <a:t>VHA</a:t>
              </a:r>
              <a:r>
                <a:rPr sz="1100" spc="-20">
                  <a:solidFill>
                    <a:srgbClr val="13313E"/>
                  </a:solidFill>
                  <a:latin typeface="Myriad Pro"/>
                  <a:cs typeface="Calibri"/>
                </a:rPr>
                <a:t> </a:t>
              </a:r>
              <a:r>
                <a:rPr sz="1100">
                  <a:solidFill>
                    <a:srgbClr val="13313E"/>
                  </a:solidFill>
                  <a:latin typeface="Myriad Pro"/>
                  <a:cs typeface="Calibri"/>
                </a:rPr>
                <a:t>Data</a:t>
              </a:r>
              <a:r>
                <a:rPr sz="1100" spc="-20">
                  <a:solidFill>
                    <a:srgbClr val="13313E"/>
                  </a:solidFill>
                  <a:latin typeface="Myriad Pro"/>
                  <a:cs typeface="Calibri"/>
                </a:rPr>
                <a:t> </a:t>
              </a:r>
              <a:r>
                <a:rPr sz="1100">
                  <a:solidFill>
                    <a:srgbClr val="13313E"/>
                  </a:solidFill>
                  <a:latin typeface="Myriad Pro"/>
                  <a:cs typeface="Calibri"/>
                </a:rPr>
                <a:t>Portal?</a:t>
              </a:r>
              <a:r>
                <a:rPr sz="1100" spc="-10">
                  <a:solidFill>
                    <a:srgbClr val="13313E"/>
                  </a:solidFill>
                  <a:latin typeface="Myriad Pro"/>
                  <a:cs typeface="Calibri"/>
                </a:rPr>
                <a:t> </a:t>
              </a:r>
              <a:r>
                <a:rPr sz="1100">
                  <a:solidFill>
                    <a:srgbClr val="13313E"/>
                  </a:solidFill>
                  <a:latin typeface="Myriad Pro"/>
                  <a:cs typeface="Calibri"/>
                </a:rPr>
                <a:t>You</a:t>
              </a:r>
              <a:r>
                <a:rPr sz="1100" spc="-15">
                  <a:solidFill>
                    <a:srgbClr val="13313E"/>
                  </a:solidFill>
                  <a:latin typeface="Myriad Pro"/>
                  <a:cs typeface="Calibri"/>
                </a:rPr>
                <a:t> </a:t>
              </a:r>
              <a:r>
                <a:rPr sz="1100">
                  <a:solidFill>
                    <a:srgbClr val="13313E"/>
                  </a:solidFill>
                  <a:latin typeface="Myriad Pro"/>
                  <a:cs typeface="Calibri"/>
                </a:rPr>
                <a:t>can</a:t>
              </a:r>
              <a:r>
                <a:rPr sz="1100" spc="-10">
                  <a:solidFill>
                    <a:srgbClr val="13313E"/>
                  </a:solidFill>
                  <a:latin typeface="Myriad Pro"/>
                  <a:cs typeface="Calibri"/>
                </a:rPr>
                <a:t> </a:t>
              </a:r>
              <a:r>
                <a:rPr sz="1100">
                  <a:solidFill>
                    <a:srgbClr val="13313E"/>
                  </a:solidFill>
                  <a:latin typeface="Myriad Pro"/>
                  <a:cs typeface="Calibri"/>
                </a:rPr>
                <a:t>find</a:t>
              </a:r>
              <a:r>
                <a:rPr sz="1100" spc="-25">
                  <a:solidFill>
                    <a:srgbClr val="13313E"/>
                  </a:solidFill>
                  <a:latin typeface="Myriad Pro"/>
                  <a:cs typeface="Calibri"/>
                </a:rPr>
                <a:t> </a:t>
              </a:r>
              <a:r>
                <a:rPr sz="1100">
                  <a:solidFill>
                    <a:srgbClr val="13313E"/>
                  </a:solidFill>
                  <a:latin typeface="Myriad Pro"/>
                  <a:cs typeface="Calibri"/>
                </a:rPr>
                <a:t>out</a:t>
              </a:r>
              <a:r>
                <a:rPr sz="1100" spc="-10">
                  <a:solidFill>
                    <a:srgbClr val="13313E"/>
                  </a:solidFill>
                  <a:latin typeface="Myriad Pro"/>
                  <a:cs typeface="Calibri"/>
                </a:rPr>
                <a:t> </a:t>
              </a:r>
              <a:r>
                <a:rPr sz="1100">
                  <a:solidFill>
                    <a:srgbClr val="13313E"/>
                  </a:solidFill>
                  <a:latin typeface="Myriad Pro"/>
                  <a:cs typeface="Calibri"/>
                </a:rPr>
                <a:t>by</a:t>
              </a:r>
              <a:r>
                <a:rPr sz="1100" spc="-5">
                  <a:solidFill>
                    <a:srgbClr val="13313E"/>
                  </a:solidFill>
                  <a:latin typeface="Myriad Pro"/>
                  <a:cs typeface="Calibri"/>
                </a:rPr>
                <a:t> </a:t>
              </a:r>
              <a:r>
                <a:rPr sz="1100">
                  <a:solidFill>
                    <a:srgbClr val="13313E"/>
                  </a:solidFill>
                  <a:latin typeface="Myriad Pro"/>
                  <a:cs typeface="Calibri"/>
                </a:rPr>
                <a:t>clicking</a:t>
              </a:r>
              <a:r>
                <a:rPr sz="1100" spc="-20">
                  <a:solidFill>
                    <a:srgbClr val="13313E"/>
                  </a:solidFill>
                  <a:latin typeface="Myriad Pro"/>
                  <a:cs typeface="Calibri"/>
                </a:rPr>
                <a:t> </a:t>
              </a:r>
              <a:r>
                <a:rPr sz="1100">
                  <a:solidFill>
                    <a:srgbClr val="13313E"/>
                  </a:solidFill>
                  <a:latin typeface="Myriad Pro"/>
                  <a:cs typeface="Calibri"/>
                </a:rPr>
                <a:t>on</a:t>
              </a:r>
              <a:r>
                <a:rPr sz="1100" spc="-15">
                  <a:solidFill>
                    <a:srgbClr val="13313E"/>
                  </a:solidFill>
                  <a:latin typeface="Myriad Pro"/>
                  <a:cs typeface="Calibri"/>
                </a:rPr>
                <a:t> </a:t>
              </a:r>
              <a:r>
                <a:rPr sz="1100">
                  <a:solidFill>
                    <a:srgbClr val="13313E"/>
                  </a:solidFill>
                  <a:latin typeface="Myriad Pro"/>
                  <a:cs typeface="Calibri"/>
                </a:rPr>
                <a:t>the </a:t>
              </a:r>
              <a:r>
                <a:rPr sz="1100" spc="-10">
                  <a:solidFill>
                    <a:srgbClr val="13313E"/>
                  </a:solidFill>
                  <a:latin typeface="Myriad Pro"/>
                  <a:cs typeface="Calibri"/>
                </a:rPr>
                <a:t>image </a:t>
              </a:r>
              <a:r>
                <a:rPr sz="1100">
                  <a:solidFill>
                    <a:srgbClr val="13313E"/>
                  </a:solidFill>
                  <a:latin typeface="Myriad Pro"/>
                  <a:cs typeface="Calibri"/>
                </a:rPr>
                <a:t>below</a:t>
              </a:r>
              <a:r>
                <a:rPr sz="1100" spc="-30">
                  <a:solidFill>
                    <a:srgbClr val="13313E"/>
                  </a:solidFill>
                  <a:latin typeface="Myriad Pro"/>
                  <a:cs typeface="Calibri"/>
                </a:rPr>
                <a:t> </a:t>
              </a:r>
              <a:r>
                <a:rPr sz="1100">
                  <a:solidFill>
                    <a:srgbClr val="13313E"/>
                  </a:solidFill>
                  <a:latin typeface="Myriad Pro"/>
                  <a:cs typeface="Calibri"/>
                </a:rPr>
                <a:t>to</a:t>
              </a:r>
              <a:r>
                <a:rPr sz="1100" spc="-5">
                  <a:solidFill>
                    <a:srgbClr val="13313E"/>
                  </a:solidFill>
                  <a:latin typeface="Myriad Pro"/>
                  <a:cs typeface="Calibri"/>
                </a:rPr>
                <a:t> </a:t>
              </a:r>
              <a:r>
                <a:rPr sz="1100">
                  <a:solidFill>
                    <a:srgbClr val="13313E"/>
                  </a:solidFill>
                  <a:latin typeface="Myriad Pro"/>
                  <a:cs typeface="Calibri"/>
                </a:rPr>
                <a:t>learn</a:t>
              </a:r>
              <a:r>
                <a:rPr sz="1100" spc="-20">
                  <a:solidFill>
                    <a:srgbClr val="13313E"/>
                  </a:solidFill>
                  <a:latin typeface="Myriad Pro"/>
                  <a:cs typeface="Calibri"/>
                </a:rPr>
                <a:t> </a:t>
              </a:r>
              <a:r>
                <a:rPr sz="1100">
                  <a:solidFill>
                    <a:srgbClr val="13313E"/>
                  </a:solidFill>
                  <a:latin typeface="Myriad Pro"/>
                  <a:cs typeface="Calibri"/>
                </a:rPr>
                <a:t>more</a:t>
              </a:r>
              <a:r>
                <a:rPr sz="1100" spc="-20">
                  <a:solidFill>
                    <a:srgbClr val="13313E"/>
                  </a:solidFill>
                  <a:latin typeface="Myriad Pro"/>
                  <a:cs typeface="Calibri"/>
                </a:rPr>
                <a:t> </a:t>
              </a:r>
              <a:r>
                <a:rPr sz="1100">
                  <a:solidFill>
                    <a:srgbClr val="13313E"/>
                  </a:solidFill>
                  <a:latin typeface="Myriad Pro"/>
                  <a:cs typeface="Calibri"/>
                </a:rPr>
                <a:t>about</a:t>
              </a:r>
              <a:r>
                <a:rPr sz="1100" spc="-25">
                  <a:solidFill>
                    <a:srgbClr val="13313E"/>
                  </a:solidFill>
                  <a:latin typeface="Myriad Pro"/>
                  <a:cs typeface="Calibri"/>
                </a:rPr>
                <a:t> </a:t>
              </a:r>
              <a:r>
                <a:rPr sz="1100">
                  <a:solidFill>
                    <a:srgbClr val="13313E"/>
                  </a:solidFill>
                  <a:latin typeface="Myriad Pro"/>
                  <a:cs typeface="Calibri"/>
                </a:rPr>
                <a:t>all</a:t>
              </a:r>
              <a:r>
                <a:rPr sz="1100" spc="-15">
                  <a:solidFill>
                    <a:srgbClr val="13313E"/>
                  </a:solidFill>
                  <a:latin typeface="Myriad Pro"/>
                  <a:cs typeface="Calibri"/>
                </a:rPr>
                <a:t> </a:t>
              </a:r>
              <a:r>
                <a:rPr sz="1100">
                  <a:solidFill>
                    <a:srgbClr val="13313E"/>
                  </a:solidFill>
                  <a:latin typeface="Myriad Pro"/>
                  <a:cs typeface="Calibri"/>
                </a:rPr>
                <a:t>the data</a:t>
              </a:r>
              <a:r>
                <a:rPr sz="1100" spc="-25">
                  <a:solidFill>
                    <a:srgbClr val="13313E"/>
                  </a:solidFill>
                  <a:latin typeface="Myriad Pro"/>
                  <a:cs typeface="Calibri"/>
                </a:rPr>
                <a:t> </a:t>
              </a:r>
              <a:r>
                <a:rPr sz="1100">
                  <a:solidFill>
                    <a:srgbClr val="13313E"/>
                  </a:solidFill>
                  <a:latin typeface="Myriad Pro"/>
                  <a:cs typeface="Calibri"/>
                </a:rPr>
                <a:t>elements</a:t>
              </a:r>
              <a:r>
                <a:rPr sz="1100" spc="-5">
                  <a:solidFill>
                    <a:srgbClr val="13313E"/>
                  </a:solidFill>
                  <a:latin typeface="Myriad Pro"/>
                  <a:cs typeface="Calibri"/>
                </a:rPr>
                <a:t> </a:t>
              </a:r>
              <a:r>
                <a:rPr sz="1100">
                  <a:solidFill>
                    <a:srgbClr val="13313E"/>
                  </a:solidFill>
                  <a:latin typeface="Myriad Pro"/>
                  <a:cs typeface="Calibri"/>
                </a:rPr>
                <a:t>that</a:t>
              </a:r>
              <a:r>
                <a:rPr sz="1100" spc="-20">
                  <a:solidFill>
                    <a:srgbClr val="13313E"/>
                  </a:solidFill>
                  <a:latin typeface="Myriad Pro"/>
                  <a:cs typeface="Calibri"/>
                </a:rPr>
                <a:t> </a:t>
              </a:r>
              <a:r>
                <a:rPr sz="1100">
                  <a:solidFill>
                    <a:srgbClr val="13313E"/>
                  </a:solidFill>
                  <a:latin typeface="Myriad Pro"/>
                  <a:cs typeface="Calibri"/>
                </a:rPr>
                <a:t>are</a:t>
              </a:r>
              <a:r>
                <a:rPr sz="1100" spc="-10">
                  <a:solidFill>
                    <a:srgbClr val="13313E"/>
                  </a:solidFill>
                  <a:latin typeface="Myriad Pro"/>
                  <a:cs typeface="Calibri"/>
                </a:rPr>
                <a:t> </a:t>
              </a:r>
              <a:r>
                <a:rPr sz="1100">
                  <a:solidFill>
                    <a:srgbClr val="13313E"/>
                  </a:solidFill>
                  <a:latin typeface="Myriad Pro"/>
                  <a:cs typeface="Calibri"/>
                </a:rPr>
                <a:t>housed</a:t>
              </a:r>
              <a:r>
                <a:rPr sz="1100" spc="-5">
                  <a:solidFill>
                    <a:srgbClr val="13313E"/>
                  </a:solidFill>
                  <a:latin typeface="Myriad Pro"/>
                  <a:cs typeface="Calibri"/>
                </a:rPr>
                <a:t> </a:t>
              </a:r>
              <a:r>
                <a:rPr sz="1100">
                  <a:solidFill>
                    <a:srgbClr val="13313E"/>
                  </a:solidFill>
                  <a:latin typeface="Myriad Pro"/>
                  <a:cs typeface="Calibri"/>
                </a:rPr>
                <a:t>in</a:t>
              </a:r>
              <a:r>
                <a:rPr sz="1100" spc="-15">
                  <a:solidFill>
                    <a:srgbClr val="13313E"/>
                  </a:solidFill>
                  <a:latin typeface="Myriad Pro"/>
                  <a:cs typeface="Calibri"/>
                </a:rPr>
                <a:t> </a:t>
              </a:r>
              <a:r>
                <a:rPr sz="1100">
                  <a:solidFill>
                    <a:srgbClr val="13313E"/>
                  </a:solidFill>
                  <a:latin typeface="Myriad Pro"/>
                  <a:cs typeface="Calibri"/>
                </a:rPr>
                <a:t>the</a:t>
              </a:r>
              <a:r>
                <a:rPr sz="1100" spc="-15">
                  <a:solidFill>
                    <a:srgbClr val="13313E"/>
                  </a:solidFill>
                  <a:latin typeface="Myriad Pro"/>
                  <a:cs typeface="Calibri"/>
                </a:rPr>
                <a:t> </a:t>
              </a:r>
              <a:r>
                <a:rPr sz="1100">
                  <a:solidFill>
                    <a:srgbClr val="13313E"/>
                  </a:solidFill>
                  <a:latin typeface="Myriad Pro"/>
                  <a:cs typeface="Calibri"/>
                </a:rPr>
                <a:t>portal.</a:t>
              </a:r>
              <a:r>
                <a:rPr sz="1100" spc="-15">
                  <a:solidFill>
                    <a:srgbClr val="13313E"/>
                  </a:solidFill>
                  <a:latin typeface="Myriad Pro"/>
                  <a:cs typeface="Calibri"/>
                </a:rPr>
                <a:t> </a:t>
              </a:r>
              <a:r>
                <a:rPr sz="1100">
                  <a:solidFill>
                    <a:srgbClr val="13313E"/>
                  </a:solidFill>
                  <a:latin typeface="Myriad Pro"/>
                  <a:cs typeface="Calibri"/>
                </a:rPr>
                <a:t>There is</a:t>
              </a:r>
              <a:r>
                <a:rPr sz="1100" spc="-10">
                  <a:solidFill>
                    <a:srgbClr val="13313E"/>
                  </a:solidFill>
                  <a:latin typeface="Myriad Pro"/>
                  <a:cs typeface="Calibri"/>
                </a:rPr>
                <a:t> </a:t>
              </a:r>
              <a:r>
                <a:rPr sz="1100">
                  <a:solidFill>
                    <a:srgbClr val="13313E"/>
                  </a:solidFill>
                  <a:latin typeface="Myriad Pro"/>
                  <a:cs typeface="Calibri"/>
                </a:rPr>
                <a:t>a</a:t>
              </a:r>
              <a:r>
                <a:rPr sz="1100" spc="-20">
                  <a:solidFill>
                    <a:srgbClr val="13313E"/>
                  </a:solidFill>
                  <a:latin typeface="Myriad Pro"/>
                  <a:cs typeface="Calibri"/>
                </a:rPr>
                <a:t> </a:t>
              </a:r>
              <a:r>
                <a:rPr sz="1100">
                  <a:solidFill>
                    <a:srgbClr val="13313E"/>
                  </a:solidFill>
                  <a:latin typeface="Myriad Pro"/>
                  <a:cs typeface="Calibri"/>
                </a:rPr>
                <a:t>wide</a:t>
              </a:r>
              <a:r>
                <a:rPr sz="1100" spc="-20">
                  <a:solidFill>
                    <a:srgbClr val="13313E"/>
                  </a:solidFill>
                  <a:latin typeface="Myriad Pro"/>
                  <a:cs typeface="Calibri"/>
                </a:rPr>
                <a:t> </a:t>
              </a:r>
              <a:r>
                <a:rPr sz="1100">
                  <a:solidFill>
                    <a:srgbClr val="13313E"/>
                  </a:solidFill>
                  <a:latin typeface="Myriad Pro"/>
                  <a:cs typeface="Calibri"/>
                </a:rPr>
                <a:t>variety</a:t>
              </a:r>
              <a:r>
                <a:rPr sz="1100" spc="-15">
                  <a:solidFill>
                    <a:srgbClr val="13313E"/>
                  </a:solidFill>
                  <a:latin typeface="Myriad Pro"/>
                  <a:cs typeface="Calibri"/>
                </a:rPr>
                <a:t> </a:t>
              </a:r>
              <a:r>
                <a:rPr sz="1100" spc="-25">
                  <a:solidFill>
                    <a:srgbClr val="13313E"/>
                  </a:solidFill>
                  <a:latin typeface="Myriad Pro"/>
                  <a:cs typeface="Calibri"/>
                </a:rPr>
                <a:t>of </a:t>
              </a:r>
              <a:r>
                <a:rPr sz="1100">
                  <a:solidFill>
                    <a:srgbClr val="13313E"/>
                  </a:solidFill>
                  <a:latin typeface="Myriad Pro"/>
                  <a:cs typeface="Calibri"/>
                </a:rPr>
                <a:t>data</a:t>
              </a:r>
              <a:r>
                <a:rPr sz="1100" spc="-25">
                  <a:solidFill>
                    <a:srgbClr val="13313E"/>
                  </a:solidFill>
                  <a:latin typeface="Myriad Pro"/>
                  <a:cs typeface="Calibri"/>
                </a:rPr>
                <a:t> </a:t>
              </a:r>
              <a:r>
                <a:rPr sz="1100">
                  <a:solidFill>
                    <a:srgbClr val="13313E"/>
                  </a:solidFill>
                  <a:latin typeface="Myriad Pro"/>
                  <a:cs typeface="Calibri"/>
                </a:rPr>
                <a:t>sources</a:t>
              </a:r>
              <a:r>
                <a:rPr sz="1100" spc="-15">
                  <a:solidFill>
                    <a:srgbClr val="13313E"/>
                  </a:solidFill>
                  <a:latin typeface="Myriad Pro"/>
                  <a:cs typeface="Calibri"/>
                </a:rPr>
                <a:t> </a:t>
              </a:r>
              <a:r>
                <a:rPr sz="1100">
                  <a:solidFill>
                    <a:srgbClr val="13313E"/>
                  </a:solidFill>
                  <a:latin typeface="Myriad Pro"/>
                  <a:cs typeface="Calibri"/>
                </a:rPr>
                <a:t>available.</a:t>
              </a:r>
              <a:r>
                <a:rPr sz="1100" spc="-20">
                  <a:solidFill>
                    <a:srgbClr val="13313E"/>
                  </a:solidFill>
                  <a:latin typeface="Myriad Pro"/>
                  <a:cs typeface="Calibri"/>
                </a:rPr>
                <a:t> </a:t>
              </a:r>
              <a:r>
                <a:rPr sz="1100">
                  <a:solidFill>
                    <a:srgbClr val="13313E"/>
                  </a:solidFill>
                  <a:latin typeface="Myriad Pro"/>
                  <a:cs typeface="Calibri"/>
                </a:rPr>
                <a:t>Click</a:t>
              </a:r>
              <a:r>
                <a:rPr sz="1100" spc="-10">
                  <a:solidFill>
                    <a:srgbClr val="13313E"/>
                  </a:solidFill>
                  <a:latin typeface="Myriad Pro"/>
                  <a:cs typeface="Calibri"/>
                </a:rPr>
                <a:t> </a:t>
              </a:r>
              <a:r>
                <a:rPr sz="1100">
                  <a:solidFill>
                    <a:srgbClr val="13313E"/>
                  </a:solidFill>
                  <a:latin typeface="Myriad Pro"/>
                  <a:cs typeface="Calibri"/>
                </a:rPr>
                <a:t>on</a:t>
              </a:r>
              <a:r>
                <a:rPr sz="1100" spc="-30">
                  <a:solidFill>
                    <a:srgbClr val="13313E"/>
                  </a:solidFill>
                  <a:latin typeface="Myriad Pro"/>
                  <a:cs typeface="Calibri"/>
                </a:rPr>
                <a:t> </a:t>
              </a:r>
              <a:r>
                <a:rPr sz="1100">
                  <a:solidFill>
                    <a:srgbClr val="13313E"/>
                  </a:solidFill>
                  <a:latin typeface="Myriad Pro"/>
                  <a:cs typeface="Calibri"/>
                </a:rPr>
                <a:t>the</a:t>
              </a:r>
              <a:r>
                <a:rPr sz="1100" spc="-15">
                  <a:solidFill>
                    <a:srgbClr val="13313E"/>
                  </a:solidFill>
                  <a:latin typeface="Myriad Pro"/>
                  <a:cs typeface="Calibri"/>
                </a:rPr>
                <a:t> </a:t>
              </a:r>
              <a:r>
                <a:rPr sz="1100">
                  <a:solidFill>
                    <a:srgbClr val="13313E"/>
                  </a:solidFill>
                  <a:latin typeface="Myriad Pro"/>
                  <a:cs typeface="Calibri"/>
                </a:rPr>
                <a:t>image</a:t>
              </a:r>
              <a:r>
                <a:rPr sz="1100" spc="-10">
                  <a:solidFill>
                    <a:srgbClr val="13313E"/>
                  </a:solidFill>
                  <a:latin typeface="Myriad Pro"/>
                  <a:cs typeface="Calibri"/>
                </a:rPr>
                <a:t> </a:t>
              </a:r>
              <a:r>
                <a:rPr sz="1100">
                  <a:solidFill>
                    <a:srgbClr val="13313E"/>
                  </a:solidFill>
                  <a:latin typeface="Myriad Pro"/>
                  <a:cs typeface="Calibri"/>
                </a:rPr>
                <a:t>below</a:t>
              </a:r>
              <a:r>
                <a:rPr sz="1100" spc="-5">
                  <a:solidFill>
                    <a:srgbClr val="13313E"/>
                  </a:solidFill>
                  <a:latin typeface="Myriad Pro"/>
                  <a:cs typeface="Calibri"/>
                </a:rPr>
                <a:t> </a:t>
              </a:r>
              <a:r>
                <a:rPr lang="en-US" sz="1100">
                  <a:solidFill>
                    <a:srgbClr val="13313E"/>
                  </a:solidFill>
                  <a:latin typeface="Myriad Pro"/>
                  <a:cs typeface="Calibri"/>
                </a:rPr>
                <a:t>on the left to learn more.</a:t>
              </a:r>
              <a:endParaRPr sz="1100">
                <a:solidFill>
                  <a:srgbClr val="13313E"/>
                </a:solidFill>
                <a:latin typeface="Myriad Pro"/>
                <a:cs typeface="Calibri"/>
              </a:endParaRPr>
            </a:p>
          </p:txBody>
        </p:sp>
        <p:grpSp>
          <p:nvGrpSpPr>
            <p:cNvPr id="15" name="object 7">
              <a:extLst>
                <a:ext uri="{FF2B5EF4-FFF2-40B4-BE49-F238E27FC236}">
                  <a16:creationId xmlns:a16="http://schemas.microsoft.com/office/drawing/2014/main" id="{2DF7D994-BFAE-53AF-B784-5745D1C9F063}"/>
                </a:ext>
              </a:extLst>
            </p:cNvPr>
            <p:cNvGrpSpPr/>
            <p:nvPr/>
          </p:nvGrpSpPr>
          <p:grpSpPr>
            <a:xfrm>
              <a:off x="573162" y="2435326"/>
              <a:ext cx="3735238" cy="1485736"/>
              <a:chOff x="1814576" y="3320034"/>
              <a:chExt cx="4142740" cy="1647825"/>
            </a:xfrm>
          </p:grpSpPr>
          <p:pic>
            <p:nvPicPr>
              <p:cNvPr id="16" name="object 8">
                <a:hlinkClick r:id="rId5"/>
                <a:extLst>
                  <a:ext uri="{FF2B5EF4-FFF2-40B4-BE49-F238E27FC236}">
                    <a16:creationId xmlns:a16="http://schemas.microsoft.com/office/drawing/2014/main" id="{DBE5A27E-8A63-F1E1-AAA9-FE3EF733F6FD}"/>
                  </a:ext>
                </a:extLst>
              </p:cNvPr>
              <p:cNvPicPr/>
              <p:nvPr/>
            </p:nvPicPr>
            <p:blipFill>
              <a:blip r:embed="rId6" cstate="print"/>
              <a:stretch>
                <a:fillRect/>
              </a:stretch>
            </p:blipFill>
            <p:spPr>
              <a:xfrm>
                <a:off x="1819275" y="3324733"/>
                <a:ext cx="4133215" cy="1638173"/>
              </a:xfrm>
              <a:prstGeom prst="rect">
                <a:avLst/>
              </a:prstGeom>
            </p:spPr>
          </p:pic>
          <p:sp>
            <p:nvSpPr>
              <p:cNvPr id="18" name="object 9">
                <a:hlinkClick r:id="rId5"/>
                <a:extLst>
                  <a:ext uri="{FF2B5EF4-FFF2-40B4-BE49-F238E27FC236}">
                    <a16:creationId xmlns:a16="http://schemas.microsoft.com/office/drawing/2014/main" id="{9FBC48BB-2397-3705-D891-E10210C93A06}"/>
                  </a:ext>
                </a:extLst>
              </p:cNvPr>
              <p:cNvSpPr/>
              <p:nvPr/>
            </p:nvSpPr>
            <p:spPr>
              <a:xfrm>
                <a:off x="1814576" y="3320034"/>
                <a:ext cx="4142740" cy="1647825"/>
              </a:xfrm>
              <a:custGeom>
                <a:avLst/>
                <a:gdLst/>
                <a:ahLst/>
                <a:cxnLst/>
                <a:rect l="l" t="t" r="r" b="b"/>
                <a:pathLst>
                  <a:path w="4142740" h="1647825">
                    <a:moveTo>
                      <a:pt x="0" y="1647697"/>
                    </a:moveTo>
                    <a:lnTo>
                      <a:pt x="4142740" y="1647697"/>
                    </a:lnTo>
                    <a:lnTo>
                      <a:pt x="4142740" y="0"/>
                    </a:lnTo>
                    <a:lnTo>
                      <a:pt x="0" y="0"/>
                    </a:lnTo>
                    <a:lnTo>
                      <a:pt x="0" y="1647697"/>
                    </a:lnTo>
                    <a:close/>
                  </a:path>
                </a:pathLst>
              </a:custGeom>
              <a:ln w="9525">
                <a:solidFill>
                  <a:srgbClr val="4F81BC"/>
                </a:solidFill>
              </a:ln>
            </p:spPr>
            <p:txBody>
              <a:bodyPr wrap="square" lIns="0" tIns="0" rIns="0" bIns="0" rtlCol="0"/>
              <a:lstStyle/>
              <a:p>
                <a:endParaRPr>
                  <a:latin typeface="Myriad Pro"/>
                </a:endParaRPr>
              </a:p>
            </p:txBody>
          </p:sp>
        </p:grpSp>
      </p:grpSp>
      <p:cxnSp>
        <p:nvCxnSpPr>
          <p:cNvPr id="11" name="Straight Connector 10">
            <a:extLst>
              <a:ext uri="{FF2B5EF4-FFF2-40B4-BE49-F238E27FC236}">
                <a16:creationId xmlns:a16="http://schemas.microsoft.com/office/drawing/2014/main" id="{A7743192-4B77-92EC-ECBF-5E0330A27027}"/>
              </a:ext>
            </a:extLst>
          </p:cNvPr>
          <p:cNvCxnSpPr>
            <a:cxnSpLocks/>
          </p:cNvCxnSpPr>
          <p:nvPr/>
        </p:nvCxnSpPr>
        <p:spPr>
          <a:xfrm>
            <a:off x="-19070" y="2414258"/>
            <a:ext cx="1221107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C699502D-1C99-895F-0B22-4CF1FC86A3F4}"/>
              </a:ext>
            </a:extLst>
          </p:cNvPr>
          <p:cNvGrpSpPr/>
          <p:nvPr/>
        </p:nvGrpSpPr>
        <p:grpSpPr>
          <a:xfrm>
            <a:off x="573162" y="5086349"/>
            <a:ext cx="10927515" cy="1447800"/>
            <a:chOff x="573162" y="5086349"/>
            <a:chExt cx="10927515" cy="1447800"/>
          </a:xfrm>
        </p:grpSpPr>
        <p:sp>
          <p:nvSpPr>
            <p:cNvPr id="13" name="object 3">
              <a:extLst>
                <a:ext uri="{FF2B5EF4-FFF2-40B4-BE49-F238E27FC236}">
                  <a16:creationId xmlns:a16="http://schemas.microsoft.com/office/drawing/2014/main" id="{5F6E5308-BB2B-3CF7-883F-9AFE8554C241}"/>
                </a:ext>
              </a:extLst>
            </p:cNvPr>
            <p:cNvSpPr txBox="1"/>
            <p:nvPr/>
          </p:nvSpPr>
          <p:spPr>
            <a:xfrm>
              <a:off x="573162" y="5396674"/>
              <a:ext cx="5565299" cy="895502"/>
            </a:xfrm>
            <a:prstGeom prst="rect">
              <a:avLst/>
            </a:prstGeom>
          </p:spPr>
          <p:txBody>
            <a:bodyPr vert="horz" wrap="square" lIns="0" tIns="13335" rIns="0" bIns="0" rtlCol="0">
              <a:spAutoFit/>
            </a:bodyPr>
            <a:lstStyle/>
            <a:p>
              <a:pPr marL="12700">
                <a:lnSpc>
                  <a:spcPct val="100000"/>
                </a:lnSpc>
                <a:spcBef>
                  <a:spcPts val="105"/>
                </a:spcBef>
              </a:pPr>
              <a:r>
                <a:rPr sz="1200">
                  <a:solidFill>
                    <a:srgbClr val="007BB9"/>
                  </a:solidFill>
                  <a:latin typeface="Myriad Pro"/>
                  <a:cs typeface="Calibri"/>
                </a:rPr>
                <a:t>VHA</a:t>
              </a:r>
              <a:r>
                <a:rPr sz="1200" spc="-25">
                  <a:solidFill>
                    <a:srgbClr val="007BB9"/>
                  </a:solidFill>
                  <a:latin typeface="Myriad Pro"/>
                  <a:cs typeface="Calibri"/>
                </a:rPr>
                <a:t> </a:t>
              </a:r>
              <a:r>
                <a:rPr sz="1200">
                  <a:solidFill>
                    <a:srgbClr val="007BB9"/>
                  </a:solidFill>
                  <a:latin typeface="Myriad Pro"/>
                  <a:cs typeface="Calibri"/>
                </a:rPr>
                <a:t>Data</a:t>
              </a:r>
              <a:r>
                <a:rPr sz="1200" spc="-30">
                  <a:solidFill>
                    <a:srgbClr val="007BB9"/>
                  </a:solidFill>
                  <a:latin typeface="Myriad Pro"/>
                  <a:cs typeface="Calibri"/>
                </a:rPr>
                <a:t> </a:t>
              </a:r>
              <a:r>
                <a:rPr sz="1200">
                  <a:solidFill>
                    <a:srgbClr val="007BB9"/>
                  </a:solidFill>
                  <a:latin typeface="Myriad Pro"/>
                  <a:cs typeface="Calibri"/>
                </a:rPr>
                <a:t>Portal</a:t>
              </a:r>
              <a:r>
                <a:rPr sz="1200" spc="-30">
                  <a:solidFill>
                    <a:srgbClr val="007BB9"/>
                  </a:solidFill>
                  <a:latin typeface="Myriad Pro"/>
                  <a:cs typeface="Calibri"/>
                </a:rPr>
                <a:t> </a:t>
              </a:r>
              <a:r>
                <a:rPr sz="1200">
                  <a:solidFill>
                    <a:srgbClr val="007BB9"/>
                  </a:solidFill>
                  <a:latin typeface="Myriad Pro"/>
                  <a:cs typeface="Calibri"/>
                </a:rPr>
                <a:t>Support</a:t>
              </a:r>
              <a:r>
                <a:rPr sz="1200" spc="-10">
                  <a:solidFill>
                    <a:srgbClr val="007BB9"/>
                  </a:solidFill>
                  <a:latin typeface="Myriad Pro"/>
                  <a:cs typeface="Calibri"/>
                </a:rPr>
                <a:t> (VINCI)</a:t>
              </a:r>
              <a:endParaRPr sz="1200">
                <a:latin typeface="Myriad Pro"/>
                <a:cs typeface="Calibri"/>
              </a:endParaRPr>
            </a:p>
            <a:p>
              <a:pPr marL="12700" marR="5080">
                <a:lnSpc>
                  <a:spcPct val="116799"/>
                </a:lnSpc>
                <a:spcBef>
                  <a:spcPts val="870"/>
                </a:spcBef>
              </a:pPr>
              <a:r>
                <a:rPr sz="1100">
                  <a:solidFill>
                    <a:srgbClr val="13313E"/>
                  </a:solidFill>
                  <a:latin typeface="Myriad Pro"/>
                  <a:cs typeface="Calibri"/>
                </a:rPr>
                <a:t>It’s</a:t>
              </a:r>
              <a:r>
                <a:rPr sz="1100" spc="-10">
                  <a:solidFill>
                    <a:srgbClr val="13313E"/>
                  </a:solidFill>
                  <a:latin typeface="Myriad Pro"/>
                  <a:cs typeface="Calibri"/>
                </a:rPr>
                <a:t> </a:t>
              </a:r>
              <a:r>
                <a:rPr sz="1100">
                  <a:solidFill>
                    <a:srgbClr val="13313E"/>
                  </a:solidFill>
                  <a:latin typeface="Myriad Pro"/>
                  <a:cs typeface="Calibri"/>
                </a:rPr>
                <a:t>ok</a:t>
              </a:r>
              <a:r>
                <a:rPr sz="1100" spc="-10">
                  <a:solidFill>
                    <a:srgbClr val="13313E"/>
                  </a:solidFill>
                  <a:latin typeface="Myriad Pro"/>
                  <a:cs typeface="Calibri"/>
                </a:rPr>
                <a:t> </a:t>
              </a:r>
              <a:r>
                <a:rPr sz="1100">
                  <a:solidFill>
                    <a:srgbClr val="13313E"/>
                  </a:solidFill>
                  <a:latin typeface="Myriad Pro"/>
                  <a:cs typeface="Calibri"/>
                </a:rPr>
                <a:t>if</a:t>
              </a:r>
              <a:r>
                <a:rPr sz="1100" spc="-20">
                  <a:solidFill>
                    <a:srgbClr val="13313E"/>
                  </a:solidFill>
                  <a:latin typeface="Myriad Pro"/>
                  <a:cs typeface="Calibri"/>
                </a:rPr>
                <a:t> </a:t>
              </a:r>
              <a:r>
                <a:rPr sz="1100">
                  <a:solidFill>
                    <a:srgbClr val="13313E"/>
                  </a:solidFill>
                  <a:latin typeface="Myriad Pro"/>
                  <a:cs typeface="Calibri"/>
                </a:rPr>
                <a:t>you</a:t>
              </a:r>
              <a:r>
                <a:rPr sz="1100" spc="-30">
                  <a:solidFill>
                    <a:srgbClr val="13313E"/>
                  </a:solidFill>
                  <a:latin typeface="Myriad Pro"/>
                  <a:cs typeface="Calibri"/>
                </a:rPr>
                <a:t> </a:t>
              </a:r>
              <a:r>
                <a:rPr sz="1100">
                  <a:solidFill>
                    <a:srgbClr val="13313E"/>
                  </a:solidFill>
                  <a:latin typeface="Myriad Pro"/>
                  <a:cs typeface="Calibri"/>
                </a:rPr>
                <a:t>need</a:t>
              </a:r>
              <a:r>
                <a:rPr sz="1100" spc="-25">
                  <a:solidFill>
                    <a:srgbClr val="13313E"/>
                  </a:solidFill>
                  <a:latin typeface="Myriad Pro"/>
                  <a:cs typeface="Calibri"/>
                </a:rPr>
                <a:t> </a:t>
              </a:r>
              <a:r>
                <a:rPr sz="1100">
                  <a:solidFill>
                    <a:srgbClr val="13313E"/>
                  </a:solidFill>
                  <a:latin typeface="Myriad Pro"/>
                  <a:cs typeface="Calibri"/>
                </a:rPr>
                <a:t>more</a:t>
              </a:r>
              <a:r>
                <a:rPr sz="1100" spc="-10">
                  <a:solidFill>
                    <a:srgbClr val="13313E"/>
                  </a:solidFill>
                  <a:latin typeface="Myriad Pro"/>
                  <a:cs typeface="Calibri"/>
                </a:rPr>
                <a:t> </a:t>
              </a:r>
              <a:r>
                <a:rPr sz="1100">
                  <a:solidFill>
                    <a:srgbClr val="13313E"/>
                  </a:solidFill>
                  <a:latin typeface="Myriad Pro"/>
                  <a:cs typeface="Calibri"/>
                </a:rPr>
                <a:t>help</a:t>
              </a:r>
              <a:r>
                <a:rPr sz="1100" spc="-15">
                  <a:solidFill>
                    <a:srgbClr val="13313E"/>
                  </a:solidFill>
                  <a:latin typeface="Myriad Pro"/>
                  <a:cs typeface="Calibri"/>
                </a:rPr>
                <a:t> </a:t>
              </a:r>
              <a:r>
                <a:rPr sz="1100">
                  <a:solidFill>
                    <a:srgbClr val="13313E"/>
                  </a:solidFill>
                  <a:latin typeface="Myriad Pro"/>
                  <a:cs typeface="Calibri"/>
                </a:rPr>
                <a:t>to</a:t>
              </a:r>
              <a:r>
                <a:rPr sz="1100" spc="-5">
                  <a:solidFill>
                    <a:srgbClr val="13313E"/>
                  </a:solidFill>
                  <a:latin typeface="Myriad Pro"/>
                  <a:cs typeface="Calibri"/>
                </a:rPr>
                <a:t> </a:t>
              </a:r>
              <a:r>
                <a:rPr sz="1100">
                  <a:solidFill>
                    <a:srgbClr val="13313E"/>
                  </a:solidFill>
                  <a:latin typeface="Myriad Pro"/>
                  <a:cs typeface="Calibri"/>
                </a:rPr>
                <a:t>access</a:t>
              </a:r>
              <a:r>
                <a:rPr sz="1100" spc="-10">
                  <a:solidFill>
                    <a:srgbClr val="13313E"/>
                  </a:solidFill>
                  <a:latin typeface="Myriad Pro"/>
                  <a:cs typeface="Calibri"/>
                </a:rPr>
                <a:t> </a:t>
              </a:r>
              <a:r>
                <a:rPr sz="1100">
                  <a:solidFill>
                    <a:srgbClr val="13313E"/>
                  </a:solidFill>
                  <a:latin typeface="Myriad Pro"/>
                  <a:cs typeface="Calibri"/>
                </a:rPr>
                <a:t>and</a:t>
              </a:r>
              <a:r>
                <a:rPr sz="1100" spc="-15">
                  <a:solidFill>
                    <a:srgbClr val="13313E"/>
                  </a:solidFill>
                  <a:latin typeface="Myriad Pro"/>
                  <a:cs typeface="Calibri"/>
                </a:rPr>
                <a:t> </a:t>
              </a:r>
              <a:r>
                <a:rPr sz="1100">
                  <a:solidFill>
                    <a:srgbClr val="13313E"/>
                  </a:solidFill>
                  <a:latin typeface="Myriad Pro"/>
                  <a:cs typeface="Calibri"/>
                </a:rPr>
                <a:t>understand</a:t>
              </a:r>
              <a:r>
                <a:rPr sz="1100" spc="-30">
                  <a:solidFill>
                    <a:srgbClr val="13313E"/>
                  </a:solidFill>
                  <a:latin typeface="Myriad Pro"/>
                  <a:cs typeface="Calibri"/>
                </a:rPr>
                <a:t> </a:t>
              </a:r>
              <a:r>
                <a:rPr sz="1100">
                  <a:solidFill>
                    <a:srgbClr val="13313E"/>
                  </a:solidFill>
                  <a:latin typeface="Myriad Pro"/>
                  <a:cs typeface="Calibri"/>
                </a:rPr>
                <a:t>the</a:t>
              </a:r>
              <a:r>
                <a:rPr sz="1100" spc="-5">
                  <a:solidFill>
                    <a:srgbClr val="13313E"/>
                  </a:solidFill>
                  <a:latin typeface="Myriad Pro"/>
                  <a:cs typeface="Calibri"/>
                </a:rPr>
                <a:t> </a:t>
              </a:r>
              <a:r>
                <a:rPr sz="1100">
                  <a:solidFill>
                    <a:srgbClr val="13313E"/>
                  </a:solidFill>
                  <a:latin typeface="Myriad Pro"/>
                  <a:cs typeface="Calibri"/>
                </a:rPr>
                <a:t>information</a:t>
              </a:r>
              <a:r>
                <a:rPr sz="1100" spc="-25">
                  <a:solidFill>
                    <a:srgbClr val="13313E"/>
                  </a:solidFill>
                  <a:latin typeface="Myriad Pro"/>
                  <a:cs typeface="Calibri"/>
                </a:rPr>
                <a:t> </a:t>
              </a:r>
              <a:r>
                <a:rPr sz="1100">
                  <a:solidFill>
                    <a:srgbClr val="13313E"/>
                  </a:solidFill>
                  <a:latin typeface="Myriad Pro"/>
                  <a:cs typeface="Calibri"/>
                </a:rPr>
                <a:t>you</a:t>
              </a:r>
              <a:r>
                <a:rPr sz="1100" spc="-15">
                  <a:solidFill>
                    <a:srgbClr val="13313E"/>
                  </a:solidFill>
                  <a:latin typeface="Myriad Pro"/>
                  <a:cs typeface="Calibri"/>
                </a:rPr>
                <a:t> </a:t>
              </a:r>
              <a:r>
                <a:rPr sz="1100">
                  <a:solidFill>
                    <a:srgbClr val="13313E"/>
                  </a:solidFill>
                  <a:latin typeface="Myriad Pro"/>
                  <a:cs typeface="Calibri"/>
                </a:rPr>
                <a:t>want</a:t>
              </a:r>
              <a:r>
                <a:rPr sz="1100" spc="-30">
                  <a:solidFill>
                    <a:srgbClr val="13313E"/>
                  </a:solidFill>
                  <a:latin typeface="Myriad Pro"/>
                  <a:cs typeface="Calibri"/>
                </a:rPr>
                <a:t> </a:t>
              </a:r>
              <a:r>
                <a:rPr sz="1100">
                  <a:solidFill>
                    <a:srgbClr val="13313E"/>
                  </a:solidFill>
                  <a:latin typeface="Myriad Pro"/>
                  <a:cs typeface="Calibri"/>
                </a:rPr>
                <a:t>to</a:t>
              </a:r>
              <a:r>
                <a:rPr sz="1100" spc="-5">
                  <a:solidFill>
                    <a:srgbClr val="13313E"/>
                  </a:solidFill>
                  <a:latin typeface="Myriad Pro"/>
                  <a:cs typeface="Calibri"/>
                </a:rPr>
                <a:t> </a:t>
              </a:r>
              <a:r>
                <a:rPr sz="1100">
                  <a:solidFill>
                    <a:srgbClr val="13313E"/>
                  </a:solidFill>
                  <a:latin typeface="Myriad Pro"/>
                  <a:cs typeface="Calibri"/>
                </a:rPr>
                <a:t>get</a:t>
              </a:r>
              <a:r>
                <a:rPr sz="1100" spc="-10">
                  <a:solidFill>
                    <a:srgbClr val="13313E"/>
                  </a:solidFill>
                  <a:latin typeface="Myriad Pro"/>
                  <a:cs typeface="Calibri"/>
                </a:rPr>
                <a:t> </a:t>
              </a:r>
              <a:r>
                <a:rPr sz="1100">
                  <a:solidFill>
                    <a:srgbClr val="13313E"/>
                  </a:solidFill>
                  <a:latin typeface="Myriad Pro"/>
                  <a:cs typeface="Calibri"/>
                </a:rPr>
                <a:t>from</a:t>
              </a:r>
              <a:r>
                <a:rPr sz="1100" spc="-5">
                  <a:solidFill>
                    <a:srgbClr val="13313E"/>
                  </a:solidFill>
                  <a:latin typeface="Myriad Pro"/>
                  <a:cs typeface="Calibri"/>
                </a:rPr>
                <a:t> </a:t>
              </a:r>
              <a:r>
                <a:rPr sz="1100">
                  <a:solidFill>
                    <a:srgbClr val="13313E"/>
                  </a:solidFill>
                  <a:latin typeface="Myriad Pro"/>
                  <a:cs typeface="Calibri"/>
                </a:rPr>
                <a:t>the</a:t>
              </a:r>
              <a:r>
                <a:rPr sz="1100" spc="-15">
                  <a:solidFill>
                    <a:srgbClr val="13313E"/>
                  </a:solidFill>
                  <a:latin typeface="Myriad Pro"/>
                  <a:cs typeface="Calibri"/>
                </a:rPr>
                <a:t> </a:t>
              </a:r>
              <a:r>
                <a:rPr sz="1100" spc="-25">
                  <a:solidFill>
                    <a:srgbClr val="13313E"/>
                  </a:solidFill>
                  <a:latin typeface="Myriad Pro"/>
                  <a:cs typeface="Calibri"/>
                </a:rPr>
                <a:t>VHA </a:t>
              </a:r>
              <a:r>
                <a:rPr sz="1100">
                  <a:solidFill>
                    <a:srgbClr val="13313E"/>
                  </a:solidFill>
                  <a:latin typeface="Myriad Pro"/>
                  <a:cs typeface="Calibri"/>
                </a:rPr>
                <a:t>Data</a:t>
              </a:r>
              <a:r>
                <a:rPr sz="1100" spc="-30">
                  <a:solidFill>
                    <a:srgbClr val="13313E"/>
                  </a:solidFill>
                  <a:latin typeface="Myriad Pro"/>
                  <a:cs typeface="Calibri"/>
                </a:rPr>
                <a:t> </a:t>
              </a:r>
              <a:r>
                <a:rPr sz="1100">
                  <a:solidFill>
                    <a:srgbClr val="13313E"/>
                  </a:solidFill>
                  <a:latin typeface="Myriad Pro"/>
                  <a:cs typeface="Calibri"/>
                </a:rPr>
                <a:t>Portal!</a:t>
              </a:r>
              <a:r>
                <a:rPr sz="1100" spc="-20">
                  <a:solidFill>
                    <a:srgbClr val="13313E"/>
                  </a:solidFill>
                  <a:latin typeface="Myriad Pro"/>
                  <a:cs typeface="Calibri"/>
                </a:rPr>
                <a:t> </a:t>
              </a:r>
              <a:r>
                <a:rPr sz="1100">
                  <a:solidFill>
                    <a:srgbClr val="13313E"/>
                  </a:solidFill>
                  <a:latin typeface="Myriad Pro"/>
                  <a:cs typeface="Calibri"/>
                </a:rPr>
                <a:t>There</a:t>
              </a:r>
              <a:r>
                <a:rPr sz="1100" spc="-20">
                  <a:solidFill>
                    <a:srgbClr val="13313E"/>
                  </a:solidFill>
                  <a:latin typeface="Myriad Pro"/>
                  <a:cs typeface="Calibri"/>
                </a:rPr>
                <a:t> </a:t>
              </a:r>
              <a:r>
                <a:rPr sz="1100">
                  <a:solidFill>
                    <a:srgbClr val="13313E"/>
                  </a:solidFill>
                  <a:latin typeface="Myriad Pro"/>
                  <a:cs typeface="Calibri"/>
                </a:rPr>
                <a:t>is</a:t>
              </a:r>
              <a:r>
                <a:rPr sz="1100" spc="-10">
                  <a:solidFill>
                    <a:srgbClr val="13313E"/>
                  </a:solidFill>
                  <a:latin typeface="Myriad Pro"/>
                  <a:cs typeface="Calibri"/>
                </a:rPr>
                <a:t> </a:t>
              </a:r>
              <a:r>
                <a:rPr sz="1100">
                  <a:solidFill>
                    <a:srgbClr val="13313E"/>
                  </a:solidFill>
                  <a:latin typeface="Myriad Pro"/>
                  <a:cs typeface="Calibri"/>
                </a:rPr>
                <a:t>a</a:t>
              </a:r>
              <a:r>
                <a:rPr sz="1100" spc="-15">
                  <a:solidFill>
                    <a:srgbClr val="13313E"/>
                  </a:solidFill>
                  <a:latin typeface="Myriad Pro"/>
                  <a:cs typeface="Calibri"/>
                </a:rPr>
                <a:t> </a:t>
              </a:r>
              <a:r>
                <a:rPr sz="1100">
                  <a:solidFill>
                    <a:srgbClr val="13313E"/>
                  </a:solidFill>
                  <a:latin typeface="Myriad Pro"/>
                  <a:cs typeface="Calibri"/>
                </a:rPr>
                <a:t>variety</a:t>
              </a:r>
              <a:r>
                <a:rPr sz="1100" spc="-20">
                  <a:solidFill>
                    <a:srgbClr val="13313E"/>
                  </a:solidFill>
                  <a:latin typeface="Myriad Pro"/>
                  <a:cs typeface="Calibri"/>
                </a:rPr>
                <a:t> </a:t>
              </a:r>
              <a:r>
                <a:rPr sz="1100">
                  <a:solidFill>
                    <a:srgbClr val="13313E"/>
                  </a:solidFill>
                  <a:latin typeface="Myriad Pro"/>
                  <a:cs typeface="Calibri"/>
                </a:rPr>
                <a:t>of</a:t>
              </a:r>
              <a:r>
                <a:rPr sz="1100" spc="-20">
                  <a:solidFill>
                    <a:srgbClr val="13313E"/>
                  </a:solidFill>
                  <a:latin typeface="Myriad Pro"/>
                  <a:cs typeface="Calibri"/>
                </a:rPr>
                <a:t> </a:t>
              </a:r>
              <a:r>
                <a:rPr sz="1100">
                  <a:solidFill>
                    <a:srgbClr val="13313E"/>
                  </a:solidFill>
                  <a:latin typeface="Myriad Pro"/>
                  <a:cs typeface="Calibri"/>
                </a:rPr>
                <a:t>support</a:t>
              </a:r>
              <a:r>
                <a:rPr sz="1100" spc="-10">
                  <a:solidFill>
                    <a:srgbClr val="13313E"/>
                  </a:solidFill>
                  <a:latin typeface="Myriad Pro"/>
                  <a:cs typeface="Calibri"/>
                </a:rPr>
                <a:t> </a:t>
              </a:r>
              <a:r>
                <a:rPr sz="1100">
                  <a:solidFill>
                    <a:srgbClr val="13313E"/>
                  </a:solidFill>
                  <a:latin typeface="Myriad Pro"/>
                  <a:cs typeface="Calibri"/>
                </a:rPr>
                <a:t>set</a:t>
              </a:r>
              <a:r>
                <a:rPr sz="1100" spc="-10">
                  <a:solidFill>
                    <a:srgbClr val="13313E"/>
                  </a:solidFill>
                  <a:latin typeface="Myriad Pro"/>
                  <a:cs typeface="Calibri"/>
                </a:rPr>
                <a:t> </a:t>
              </a:r>
              <a:r>
                <a:rPr sz="1100">
                  <a:solidFill>
                    <a:srgbClr val="13313E"/>
                  </a:solidFill>
                  <a:latin typeface="Myriad Pro"/>
                  <a:cs typeface="Calibri"/>
                </a:rPr>
                <a:t>up</a:t>
              </a:r>
              <a:r>
                <a:rPr sz="1100" spc="-20">
                  <a:solidFill>
                    <a:srgbClr val="13313E"/>
                  </a:solidFill>
                  <a:latin typeface="Myriad Pro"/>
                  <a:cs typeface="Calibri"/>
                </a:rPr>
                <a:t> </a:t>
              </a:r>
              <a:r>
                <a:rPr sz="1100">
                  <a:solidFill>
                    <a:srgbClr val="13313E"/>
                  </a:solidFill>
                  <a:latin typeface="Myriad Pro"/>
                  <a:cs typeface="Calibri"/>
                </a:rPr>
                <a:t>to</a:t>
              </a:r>
              <a:r>
                <a:rPr sz="1100" spc="-15">
                  <a:solidFill>
                    <a:srgbClr val="13313E"/>
                  </a:solidFill>
                  <a:latin typeface="Myriad Pro"/>
                  <a:cs typeface="Calibri"/>
                </a:rPr>
                <a:t> </a:t>
              </a:r>
              <a:r>
                <a:rPr sz="1100">
                  <a:solidFill>
                    <a:srgbClr val="13313E"/>
                  </a:solidFill>
                  <a:latin typeface="Myriad Pro"/>
                  <a:cs typeface="Calibri"/>
                </a:rPr>
                <a:t>help</a:t>
              </a:r>
              <a:r>
                <a:rPr sz="1100" spc="-15">
                  <a:solidFill>
                    <a:srgbClr val="13313E"/>
                  </a:solidFill>
                  <a:latin typeface="Myriad Pro"/>
                  <a:cs typeface="Calibri"/>
                </a:rPr>
                <a:t> </a:t>
              </a:r>
              <a:r>
                <a:rPr sz="1100">
                  <a:solidFill>
                    <a:srgbClr val="13313E"/>
                  </a:solidFill>
                  <a:latin typeface="Myriad Pro"/>
                  <a:cs typeface="Calibri"/>
                </a:rPr>
                <a:t>you</a:t>
              </a:r>
              <a:r>
                <a:rPr sz="1100" spc="-15">
                  <a:solidFill>
                    <a:srgbClr val="13313E"/>
                  </a:solidFill>
                  <a:latin typeface="Myriad Pro"/>
                  <a:cs typeface="Calibri"/>
                </a:rPr>
                <a:t> </a:t>
              </a:r>
              <a:r>
                <a:rPr sz="1100">
                  <a:solidFill>
                    <a:srgbClr val="13313E"/>
                  </a:solidFill>
                  <a:latin typeface="Myriad Pro"/>
                  <a:cs typeface="Calibri"/>
                </a:rPr>
                <a:t>navigate</a:t>
              </a:r>
              <a:r>
                <a:rPr sz="1100" spc="-15">
                  <a:solidFill>
                    <a:srgbClr val="13313E"/>
                  </a:solidFill>
                  <a:latin typeface="Myriad Pro"/>
                  <a:cs typeface="Calibri"/>
                </a:rPr>
                <a:t> </a:t>
              </a:r>
              <a:r>
                <a:rPr sz="1100">
                  <a:solidFill>
                    <a:srgbClr val="13313E"/>
                  </a:solidFill>
                  <a:latin typeface="Myriad Pro"/>
                  <a:cs typeface="Calibri"/>
                </a:rPr>
                <a:t>the</a:t>
              </a:r>
              <a:r>
                <a:rPr sz="1100" spc="-20">
                  <a:solidFill>
                    <a:srgbClr val="13313E"/>
                  </a:solidFill>
                  <a:latin typeface="Myriad Pro"/>
                  <a:cs typeface="Calibri"/>
                </a:rPr>
                <a:t> </a:t>
              </a:r>
              <a:r>
                <a:rPr sz="1100">
                  <a:solidFill>
                    <a:srgbClr val="13313E"/>
                  </a:solidFill>
                  <a:latin typeface="Myriad Pro"/>
                  <a:cs typeface="Calibri"/>
                </a:rPr>
                <a:t>VHA</a:t>
              </a:r>
              <a:r>
                <a:rPr sz="1100" spc="-20">
                  <a:solidFill>
                    <a:srgbClr val="13313E"/>
                  </a:solidFill>
                  <a:latin typeface="Myriad Pro"/>
                  <a:cs typeface="Calibri"/>
                </a:rPr>
                <a:t> </a:t>
              </a:r>
              <a:r>
                <a:rPr sz="1100">
                  <a:solidFill>
                    <a:srgbClr val="13313E"/>
                  </a:solidFill>
                  <a:latin typeface="Myriad Pro"/>
                  <a:cs typeface="Calibri"/>
                </a:rPr>
                <a:t>Data</a:t>
              </a:r>
              <a:r>
                <a:rPr sz="1100" spc="-10">
                  <a:solidFill>
                    <a:srgbClr val="13313E"/>
                  </a:solidFill>
                  <a:latin typeface="Myriad Pro"/>
                  <a:cs typeface="Calibri"/>
                </a:rPr>
                <a:t> </a:t>
              </a:r>
              <a:r>
                <a:rPr sz="1100">
                  <a:solidFill>
                    <a:srgbClr val="13313E"/>
                  </a:solidFill>
                  <a:latin typeface="Myriad Pro"/>
                  <a:cs typeface="Calibri"/>
                </a:rPr>
                <a:t>Portal</a:t>
              </a:r>
              <a:r>
                <a:rPr sz="1100" spc="-25">
                  <a:solidFill>
                    <a:srgbClr val="13313E"/>
                  </a:solidFill>
                  <a:latin typeface="Myriad Pro"/>
                  <a:cs typeface="Calibri"/>
                </a:rPr>
                <a:t> </a:t>
              </a:r>
              <a:r>
                <a:rPr sz="1100">
                  <a:solidFill>
                    <a:srgbClr val="13313E"/>
                  </a:solidFill>
                  <a:latin typeface="Myriad Pro"/>
                  <a:cs typeface="Calibri"/>
                </a:rPr>
                <a:t>from</a:t>
              </a:r>
              <a:r>
                <a:rPr sz="1100" spc="15">
                  <a:solidFill>
                    <a:srgbClr val="13313E"/>
                  </a:solidFill>
                  <a:latin typeface="Myriad Pro"/>
                  <a:cs typeface="Calibri"/>
                </a:rPr>
                <a:t> </a:t>
              </a:r>
              <a:r>
                <a:rPr sz="1100" spc="-10">
                  <a:solidFill>
                    <a:srgbClr val="13313E"/>
                  </a:solidFill>
                  <a:latin typeface="Myriad Pro"/>
                  <a:cs typeface="Calibri"/>
                </a:rPr>
                <a:t>self- </a:t>
              </a:r>
              <a:r>
                <a:rPr sz="1100">
                  <a:solidFill>
                    <a:srgbClr val="13313E"/>
                  </a:solidFill>
                  <a:latin typeface="Myriad Pro"/>
                  <a:cs typeface="Calibri"/>
                </a:rPr>
                <a:t>service</a:t>
              </a:r>
              <a:r>
                <a:rPr sz="1100" spc="-10">
                  <a:solidFill>
                    <a:srgbClr val="13313E"/>
                  </a:solidFill>
                  <a:latin typeface="Myriad Pro"/>
                  <a:cs typeface="Calibri"/>
                </a:rPr>
                <a:t> </a:t>
              </a:r>
              <a:r>
                <a:rPr sz="1100">
                  <a:solidFill>
                    <a:srgbClr val="13313E"/>
                  </a:solidFill>
                  <a:latin typeface="Myriad Pro"/>
                  <a:cs typeface="Calibri"/>
                </a:rPr>
                <a:t>forms</a:t>
              </a:r>
              <a:r>
                <a:rPr sz="1100" spc="-15">
                  <a:solidFill>
                    <a:srgbClr val="13313E"/>
                  </a:solidFill>
                  <a:latin typeface="Myriad Pro"/>
                  <a:cs typeface="Calibri"/>
                </a:rPr>
                <a:t> </a:t>
              </a:r>
              <a:r>
                <a:rPr sz="1100">
                  <a:solidFill>
                    <a:srgbClr val="13313E"/>
                  </a:solidFill>
                  <a:latin typeface="Myriad Pro"/>
                  <a:cs typeface="Calibri"/>
                </a:rPr>
                <a:t>and</a:t>
              </a:r>
              <a:r>
                <a:rPr sz="1100" spc="-15">
                  <a:solidFill>
                    <a:srgbClr val="13313E"/>
                  </a:solidFill>
                  <a:latin typeface="Myriad Pro"/>
                  <a:cs typeface="Calibri"/>
                </a:rPr>
                <a:t> </a:t>
              </a:r>
              <a:r>
                <a:rPr sz="1100">
                  <a:solidFill>
                    <a:srgbClr val="13313E"/>
                  </a:solidFill>
                  <a:latin typeface="Myriad Pro"/>
                  <a:cs typeface="Calibri"/>
                </a:rPr>
                <a:t>FAQs</a:t>
              </a:r>
              <a:r>
                <a:rPr sz="1100" spc="-20">
                  <a:solidFill>
                    <a:srgbClr val="13313E"/>
                  </a:solidFill>
                  <a:latin typeface="Myriad Pro"/>
                  <a:cs typeface="Calibri"/>
                </a:rPr>
                <a:t> </a:t>
              </a:r>
              <a:r>
                <a:rPr sz="1100">
                  <a:solidFill>
                    <a:srgbClr val="13313E"/>
                  </a:solidFill>
                  <a:latin typeface="Myriad Pro"/>
                  <a:cs typeface="Calibri"/>
                </a:rPr>
                <a:t>to</a:t>
              </a:r>
              <a:r>
                <a:rPr sz="1100" spc="-25">
                  <a:solidFill>
                    <a:srgbClr val="13313E"/>
                  </a:solidFill>
                  <a:latin typeface="Myriad Pro"/>
                  <a:cs typeface="Calibri"/>
                </a:rPr>
                <a:t> </a:t>
              </a:r>
              <a:r>
                <a:rPr sz="1100">
                  <a:solidFill>
                    <a:srgbClr val="13313E"/>
                  </a:solidFill>
                  <a:latin typeface="Myriad Pro"/>
                  <a:cs typeface="Calibri"/>
                </a:rPr>
                <a:t>1:1</a:t>
              </a:r>
              <a:r>
                <a:rPr sz="1100" spc="-15">
                  <a:solidFill>
                    <a:srgbClr val="13313E"/>
                  </a:solidFill>
                  <a:latin typeface="Myriad Pro"/>
                  <a:cs typeface="Calibri"/>
                </a:rPr>
                <a:t> </a:t>
              </a:r>
              <a:r>
                <a:rPr sz="1100">
                  <a:solidFill>
                    <a:srgbClr val="13313E"/>
                  </a:solidFill>
                  <a:latin typeface="Myriad Pro"/>
                  <a:cs typeface="Calibri"/>
                </a:rPr>
                <a:t>data</a:t>
              </a:r>
              <a:r>
                <a:rPr sz="1100" spc="-20">
                  <a:solidFill>
                    <a:srgbClr val="13313E"/>
                  </a:solidFill>
                  <a:latin typeface="Myriad Pro"/>
                  <a:cs typeface="Calibri"/>
                </a:rPr>
                <a:t> </a:t>
              </a:r>
              <a:r>
                <a:rPr sz="1100">
                  <a:solidFill>
                    <a:srgbClr val="13313E"/>
                  </a:solidFill>
                  <a:latin typeface="Myriad Pro"/>
                  <a:cs typeface="Calibri"/>
                </a:rPr>
                <a:t>concierge</a:t>
              </a:r>
              <a:r>
                <a:rPr sz="1100" spc="-10">
                  <a:solidFill>
                    <a:srgbClr val="13313E"/>
                  </a:solidFill>
                  <a:latin typeface="Myriad Pro"/>
                  <a:cs typeface="Calibri"/>
                </a:rPr>
                <a:t> support</a:t>
              </a:r>
              <a:r>
                <a:rPr sz="1000" spc="-10">
                  <a:solidFill>
                    <a:srgbClr val="13313E"/>
                  </a:solidFill>
                  <a:latin typeface="Myriad Pro"/>
                  <a:cs typeface="Calibri"/>
                </a:rPr>
                <a:t>.</a:t>
              </a:r>
              <a:endParaRPr sz="1000">
                <a:solidFill>
                  <a:srgbClr val="13313E"/>
                </a:solidFill>
                <a:latin typeface="Myriad Pro"/>
                <a:cs typeface="Calibri"/>
              </a:endParaRPr>
            </a:p>
          </p:txBody>
        </p:sp>
        <p:grpSp>
          <p:nvGrpSpPr>
            <p:cNvPr id="19" name="object 10">
              <a:extLst>
                <a:ext uri="{FF2B5EF4-FFF2-40B4-BE49-F238E27FC236}">
                  <a16:creationId xmlns:a16="http://schemas.microsoft.com/office/drawing/2014/main" id="{F8C5C800-A497-C9EA-68AB-06178552B0E1}"/>
                </a:ext>
              </a:extLst>
            </p:cNvPr>
            <p:cNvGrpSpPr/>
            <p:nvPr/>
          </p:nvGrpSpPr>
          <p:grpSpPr>
            <a:xfrm>
              <a:off x="6926772" y="5086349"/>
              <a:ext cx="4573905" cy="1447800"/>
              <a:chOff x="1595374" y="6310629"/>
              <a:chExt cx="4573905" cy="1447800"/>
            </a:xfrm>
            <a:effectLst>
              <a:outerShdw blurRad="63500" sx="102000" sy="102000" algn="ctr" rotWithShape="0">
                <a:prstClr val="black">
                  <a:alpha val="40000"/>
                </a:prstClr>
              </a:outerShdw>
            </a:effectLst>
          </p:grpSpPr>
          <p:pic>
            <p:nvPicPr>
              <p:cNvPr id="21" name="object 11">
                <a:hlinkClick r:id="rId7"/>
                <a:extLst>
                  <a:ext uri="{FF2B5EF4-FFF2-40B4-BE49-F238E27FC236}">
                    <a16:creationId xmlns:a16="http://schemas.microsoft.com/office/drawing/2014/main" id="{9A475E41-48D6-6371-0680-C1BBD7340F8A}"/>
                  </a:ext>
                </a:extLst>
              </p:cNvPr>
              <p:cNvPicPr/>
              <p:nvPr/>
            </p:nvPicPr>
            <p:blipFill>
              <a:blip r:embed="rId8" cstate="print"/>
              <a:stretch>
                <a:fillRect/>
              </a:stretch>
            </p:blipFill>
            <p:spPr>
              <a:xfrm>
                <a:off x="1774895" y="6448640"/>
                <a:ext cx="4281893" cy="1163445"/>
              </a:xfrm>
              <a:prstGeom prst="rect">
                <a:avLst/>
              </a:prstGeom>
              <a:ln>
                <a:noFill/>
              </a:ln>
            </p:spPr>
          </p:pic>
          <p:sp>
            <p:nvSpPr>
              <p:cNvPr id="22" name="object 12">
                <a:hlinkClick r:id="rId7"/>
                <a:extLst>
                  <a:ext uri="{FF2B5EF4-FFF2-40B4-BE49-F238E27FC236}">
                    <a16:creationId xmlns:a16="http://schemas.microsoft.com/office/drawing/2014/main" id="{DFAEB164-9546-0CBA-CA4F-72F144EC30A8}"/>
                  </a:ext>
                </a:extLst>
              </p:cNvPr>
              <p:cNvSpPr/>
              <p:nvPr/>
            </p:nvSpPr>
            <p:spPr>
              <a:xfrm>
                <a:off x="1595374" y="6310629"/>
                <a:ext cx="4573905" cy="1447800"/>
              </a:xfrm>
              <a:custGeom>
                <a:avLst/>
                <a:gdLst/>
                <a:ahLst/>
                <a:cxnLst/>
                <a:rect l="l" t="t" r="r" b="b"/>
                <a:pathLst>
                  <a:path w="4573905" h="1447800">
                    <a:moveTo>
                      <a:pt x="0" y="1447673"/>
                    </a:moveTo>
                    <a:lnTo>
                      <a:pt x="4573905" y="1447673"/>
                    </a:lnTo>
                    <a:lnTo>
                      <a:pt x="4573905" y="0"/>
                    </a:lnTo>
                    <a:lnTo>
                      <a:pt x="0" y="0"/>
                    </a:lnTo>
                    <a:lnTo>
                      <a:pt x="0" y="1447673"/>
                    </a:lnTo>
                    <a:close/>
                  </a:path>
                </a:pathLst>
              </a:custGeom>
              <a:ln w="9525">
                <a:noFill/>
              </a:ln>
            </p:spPr>
            <p:txBody>
              <a:bodyPr wrap="square" lIns="0" tIns="0" rIns="0" bIns="0" rtlCol="0"/>
              <a:lstStyle/>
              <a:p>
                <a:endParaRPr>
                  <a:latin typeface="Myriad Pro"/>
                </a:endParaRPr>
              </a:p>
            </p:txBody>
          </p:sp>
        </p:grpSp>
      </p:grpSp>
      <p:cxnSp>
        <p:nvCxnSpPr>
          <p:cNvPr id="25" name="Straight Connector 24">
            <a:extLst>
              <a:ext uri="{FF2B5EF4-FFF2-40B4-BE49-F238E27FC236}">
                <a16:creationId xmlns:a16="http://schemas.microsoft.com/office/drawing/2014/main" id="{6134EA86-F4B5-58B7-E05E-E8EE3E0C24CF}"/>
              </a:ext>
            </a:extLst>
          </p:cNvPr>
          <p:cNvCxnSpPr>
            <a:cxnSpLocks/>
          </p:cNvCxnSpPr>
          <p:nvPr/>
        </p:nvCxnSpPr>
        <p:spPr>
          <a:xfrm>
            <a:off x="-19070" y="4639400"/>
            <a:ext cx="1221107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Slide Number Placeholder 16">
            <a:extLst>
              <a:ext uri="{FF2B5EF4-FFF2-40B4-BE49-F238E27FC236}">
                <a16:creationId xmlns:a16="http://schemas.microsoft.com/office/drawing/2014/main" id="{B220BD9C-9A9D-5040-F661-BBDDA2A4BBC5}"/>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15</a:t>
            </a:fld>
            <a:endParaRPr lang="en-US">
              <a:solidFill>
                <a:srgbClr val="567482"/>
              </a:solidFill>
            </a:endParaRPr>
          </a:p>
        </p:txBody>
      </p:sp>
    </p:spTree>
    <p:extLst>
      <p:ext uri="{BB962C8B-B14F-4D97-AF65-F5344CB8AC3E}">
        <p14:creationId xmlns:p14="http://schemas.microsoft.com/office/powerpoint/2010/main" val="41951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97DA87-DF83-6BFD-5BAC-6AFD9B4CA59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FFFFFF"/>
                </a:solidFill>
                <a:latin typeface="Myriad Pro"/>
              </a:rPr>
              <a:pPr defTabSz="914411">
                <a:spcAft>
                  <a:spcPts val="600"/>
                </a:spcAft>
              </a:pPr>
              <a:t>16</a:t>
            </a:fld>
            <a:endParaRPr lang="en-US">
              <a:solidFill>
                <a:srgbClr val="FFFFFF"/>
              </a:solidFill>
              <a:latin typeface="Myriad Pro"/>
            </a:endParaRPr>
          </a:p>
        </p:txBody>
      </p:sp>
      <p:sp>
        <p:nvSpPr>
          <p:cNvPr id="12" name="object 50">
            <a:extLst>
              <a:ext uri="{FF2B5EF4-FFF2-40B4-BE49-F238E27FC236}">
                <a16:creationId xmlns:a16="http://schemas.microsoft.com/office/drawing/2014/main" id="{56F8511A-0338-FC57-734B-523B672E9CA3}"/>
              </a:ext>
            </a:extLst>
          </p:cNvPr>
          <p:cNvSpPr txBox="1">
            <a:spLocks noGrp="1"/>
          </p:cNvSpPr>
          <p:nvPr>
            <p:ph type="title"/>
          </p:nvPr>
        </p:nvSpPr>
        <p:spPr>
          <a:xfrm>
            <a:off x="468919" y="281940"/>
            <a:ext cx="3465418" cy="913455"/>
          </a:xfrm>
          <a:prstGeom prst="rect">
            <a:avLst/>
          </a:prstGeom>
        </p:spPr>
        <p:txBody>
          <a:bodyPr vert="horz" wrap="square" lIns="0" tIns="91440" rIns="0" bIns="0" rtlCol="0" anchor="ctr">
            <a:spAutoFit/>
          </a:bodyPr>
          <a:lstStyle/>
          <a:p>
            <a:pPr marL="12700">
              <a:lnSpc>
                <a:spcPts val="3295"/>
              </a:lnSpc>
              <a:spcBef>
                <a:spcPts val="90"/>
              </a:spcBef>
            </a:pPr>
            <a:r>
              <a:rPr lang="en-US" sz="2400" b="1" spc="-10">
                <a:solidFill>
                  <a:srgbClr val="567482"/>
                </a:solidFill>
                <a:latin typeface="Myriad Pro"/>
              </a:rPr>
              <a:t>OPEN ACCESS </a:t>
            </a:r>
            <a:br>
              <a:rPr lang="en-US" sz="2400" b="1" spc="-10">
                <a:solidFill>
                  <a:srgbClr val="567482"/>
                </a:solidFill>
                <a:latin typeface="Myriad Pro"/>
              </a:rPr>
            </a:br>
            <a:r>
              <a:rPr lang="en-US" sz="2400" b="1" spc="-10">
                <a:solidFill>
                  <a:srgbClr val="567482"/>
                </a:solidFill>
                <a:latin typeface="Myriad Pro"/>
              </a:rPr>
              <a:t>DATA TOOL</a:t>
            </a:r>
          </a:p>
        </p:txBody>
      </p:sp>
      <p:sp>
        <p:nvSpPr>
          <p:cNvPr id="8" name="object 2">
            <a:extLst>
              <a:ext uri="{FF2B5EF4-FFF2-40B4-BE49-F238E27FC236}">
                <a16:creationId xmlns:a16="http://schemas.microsoft.com/office/drawing/2014/main" id="{0CE7D15D-64CD-F832-52D3-6BD484A56F65}"/>
              </a:ext>
            </a:extLst>
          </p:cNvPr>
          <p:cNvSpPr txBox="1"/>
          <p:nvPr/>
        </p:nvSpPr>
        <p:spPr>
          <a:xfrm>
            <a:off x="4233507" y="499478"/>
            <a:ext cx="7577493" cy="553998"/>
          </a:xfrm>
          <a:prstGeom prst="rect">
            <a:avLst/>
          </a:prstGeom>
        </p:spPr>
        <p:txBody>
          <a:bodyPr vert="horz" wrap="square" lIns="0" tIns="0" rIns="0" bIns="0" rtlCol="0">
            <a:spAutoFit/>
          </a:bodyPr>
          <a:lstStyle/>
          <a:p>
            <a:pPr marL="12700" marR="31115">
              <a:spcBef>
                <a:spcPts val="385"/>
              </a:spcBef>
            </a:pPr>
            <a:r>
              <a:rPr lang="en-US" sz="1200">
                <a:solidFill>
                  <a:srgbClr val="567482"/>
                </a:solidFill>
                <a:latin typeface="Myriad Pro"/>
                <a:cs typeface="Calibri"/>
              </a:rPr>
              <a:t>The VHA is currently seeking out partnerships with academic institutions, researchers, and industry. We know that for those partnerships to have impact, access to meaningful data is essential. We want to highlight the data sources we believe might be the most useful and impactful to external and internal users.</a:t>
            </a:r>
          </a:p>
        </p:txBody>
      </p:sp>
      <p:sp>
        <p:nvSpPr>
          <p:cNvPr id="17" name="object 35">
            <a:extLst>
              <a:ext uri="{FF2B5EF4-FFF2-40B4-BE49-F238E27FC236}">
                <a16:creationId xmlns:a16="http://schemas.microsoft.com/office/drawing/2014/main" id="{41177B79-7EE4-4B59-DC55-A365881B3B6B}"/>
              </a:ext>
            </a:extLst>
          </p:cNvPr>
          <p:cNvSpPr/>
          <p:nvPr/>
        </p:nvSpPr>
        <p:spPr>
          <a:xfrm>
            <a:off x="2000200" y="3700080"/>
            <a:ext cx="1883266" cy="2530453"/>
          </a:xfrm>
          <a:custGeom>
            <a:avLst/>
            <a:gdLst/>
            <a:ahLst/>
            <a:cxnLst/>
            <a:rect l="l" t="t" r="r" b="b"/>
            <a:pathLst>
              <a:path w="2209800" h="2146300">
                <a:moveTo>
                  <a:pt x="3175" y="2139950"/>
                </a:moveTo>
                <a:lnTo>
                  <a:pt x="634" y="2140585"/>
                </a:lnTo>
                <a:lnTo>
                  <a:pt x="0" y="2143125"/>
                </a:lnTo>
                <a:lnTo>
                  <a:pt x="634" y="2145030"/>
                </a:lnTo>
                <a:lnTo>
                  <a:pt x="3175" y="2146300"/>
                </a:lnTo>
                <a:lnTo>
                  <a:pt x="5714" y="2145030"/>
                </a:lnTo>
                <a:lnTo>
                  <a:pt x="6350" y="2143125"/>
                </a:lnTo>
                <a:lnTo>
                  <a:pt x="5714" y="2140585"/>
                </a:lnTo>
                <a:lnTo>
                  <a:pt x="3175" y="2139950"/>
                </a:lnTo>
                <a:close/>
              </a:path>
              <a:path w="2209800" h="2146300">
                <a:moveTo>
                  <a:pt x="3175" y="0"/>
                </a:moveTo>
                <a:lnTo>
                  <a:pt x="634" y="635"/>
                </a:lnTo>
                <a:lnTo>
                  <a:pt x="0" y="3175"/>
                </a:lnTo>
                <a:lnTo>
                  <a:pt x="634" y="5080"/>
                </a:lnTo>
                <a:lnTo>
                  <a:pt x="3175" y="6350"/>
                </a:lnTo>
                <a:lnTo>
                  <a:pt x="5714" y="5080"/>
                </a:lnTo>
                <a:lnTo>
                  <a:pt x="6350" y="3175"/>
                </a:lnTo>
                <a:lnTo>
                  <a:pt x="5714" y="635"/>
                </a:lnTo>
                <a:lnTo>
                  <a:pt x="3175" y="0"/>
                </a:lnTo>
                <a:close/>
              </a:path>
              <a:path w="2209800" h="2146300">
                <a:moveTo>
                  <a:pt x="2206625" y="2139950"/>
                </a:moveTo>
                <a:lnTo>
                  <a:pt x="2204085" y="2140585"/>
                </a:lnTo>
                <a:lnTo>
                  <a:pt x="2203450" y="2143125"/>
                </a:lnTo>
                <a:lnTo>
                  <a:pt x="2204085" y="2145030"/>
                </a:lnTo>
                <a:lnTo>
                  <a:pt x="2206625" y="2146300"/>
                </a:lnTo>
                <a:lnTo>
                  <a:pt x="2209165" y="2145030"/>
                </a:lnTo>
                <a:lnTo>
                  <a:pt x="2209800" y="2143125"/>
                </a:lnTo>
                <a:lnTo>
                  <a:pt x="2209165" y="2140585"/>
                </a:lnTo>
                <a:lnTo>
                  <a:pt x="2206625" y="2139950"/>
                </a:lnTo>
                <a:close/>
              </a:path>
              <a:path w="2209800" h="2146300">
                <a:moveTo>
                  <a:pt x="2206625" y="0"/>
                </a:moveTo>
                <a:lnTo>
                  <a:pt x="2204085" y="635"/>
                </a:lnTo>
                <a:lnTo>
                  <a:pt x="2203450" y="3175"/>
                </a:lnTo>
                <a:lnTo>
                  <a:pt x="2204085" y="5080"/>
                </a:lnTo>
                <a:lnTo>
                  <a:pt x="2206625" y="6350"/>
                </a:lnTo>
                <a:lnTo>
                  <a:pt x="2209165" y="5080"/>
                </a:lnTo>
                <a:lnTo>
                  <a:pt x="2209800" y="3175"/>
                </a:lnTo>
                <a:lnTo>
                  <a:pt x="2209165" y="635"/>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52" name="object 37">
            <a:extLst>
              <a:ext uri="{FF2B5EF4-FFF2-40B4-BE49-F238E27FC236}">
                <a16:creationId xmlns:a16="http://schemas.microsoft.com/office/drawing/2014/main" id="{5FD3D802-59FF-9A87-B986-6E0FF0C95186}"/>
              </a:ext>
            </a:extLst>
          </p:cNvPr>
          <p:cNvSpPr/>
          <p:nvPr/>
        </p:nvSpPr>
        <p:spPr>
          <a:xfrm>
            <a:off x="3934336" y="3669384"/>
            <a:ext cx="1883266" cy="2530453"/>
          </a:xfrm>
          <a:custGeom>
            <a:avLst/>
            <a:gdLst/>
            <a:ahLst/>
            <a:cxnLst/>
            <a:rect l="l" t="t" r="r" b="b"/>
            <a:pathLst>
              <a:path w="2209800" h="2146300">
                <a:moveTo>
                  <a:pt x="3175" y="2139950"/>
                </a:moveTo>
                <a:lnTo>
                  <a:pt x="635" y="2140584"/>
                </a:lnTo>
                <a:lnTo>
                  <a:pt x="0" y="2143125"/>
                </a:lnTo>
                <a:lnTo>
                  <a:pt x="635" y="2145029"/>
                </a:lnTo>
                <a:lnTo>
                  <a:pt x="3175" y="2146300"/>
                </a:lnTo>
                <a:lnTo>
                  <a:pt x="5714" y="2145029"/>
                </a:lnTo>
                <a:lnTo>
                  <a:pt x="6350" y="2143125"/>
                </a:lnTo>
                <a:lnTo>
                  <a:pt x="5714" y="2140584"/>
                </a:lnTo>
                <a:lnTo>
                  <a:pt x="3175" y="2139950"/>
                </a:lnTo>
                <a:close/>
              </a:path>
              <a:path w="2209800" h="2146300">
                <a:moveTo>
                  <a:pt x="3175" y="0"/>
                </a:moveTo>
                <a:lnTo>
                  <a:pt x="635" y="634"/>
                </a:lnTo>
                <a:lnTo>
                  <a:pt x="0" y="3175"/>
                </a:lnTo>
                <a:lnTo>
                  <a:pt x="635" y="5079"/>
                </a:lnTo>
                <a:lnTo>
                  <a:pt x="3175" y="6350"/>
                </a:lnTo>
                <a:lnTo>
                  <a:pt x="5714" y="5079"/>
                </a:lnTo>
                <a:lnTo>
                  <a:pt x="6350" y="3175"/>
                </a:lnTo>
                <a:lnTo>
                  <a:pt x="5714" y="634"/>
                </a:lnTo>
                <a:lnTo>
                  <a:pt x="3175" y="0"/>
                </a:lnTo>
                <a:close/>
              </a:path>
              <a:path w="2209800" h="2146300">
                <a:moveTo>
                  <a:pt x="2206625" y="2139950"/>
                </a:moveTo>
                <a:lnTo>
                  <a:pt x="2204084" y="2140584"/>
                </a:lnTo>
                <a:lnTo>
                  <a:pt x="2203450" y="2143125"/>
                </a:lnTo>
                <a:lnTo>
                  <a:pt x="2204084" y="2145029"/>
                </a:lnTo>
                <a:lnTo>
                  <a:pt x="2206625" y="2146300"/>
                </a:lnTo>
                <a:lnTo>
                  <a:pt x="2209165" y="2145029"/>
                </a:lnTo>
                <a:lnTo>
                  <a:pt x="2209800" y="2143125"/>
                </a:lnTo>
                <a:lnTo>
                  <a:pt x="2209165" y="2140584"/>
                </a:lnTo>
                <a:lnTo>
                  <a:pt x="2206625" y="2139950"/>
                </a:lnTo>
                <a:close/>
              </a:path>
              <a:path w="2209800" h="2146300">
                <a:moveTo>
                  <a:pt x="2206625" y="0"/>
                </a:moveTo>
                <a:lnTo>
                  <a:pt x="2204084" y="634"/>
                </a:lnTo>
                <a:lnTo>
                  <a:pt x="2203450" y="3175"/>
                </a:lnTo>
                <a:lnTo>
                  <a:pt x="2204084" y="5079"/>
                </a:lnTo>
                <a:lnTo>
                  <a:pt x="2206625" y="6350"/>
                </a:lnTo>
                <a:lnTo>
                  <a:pt x="2209165" y="5079"/>
                </a:lnTo>
                <a:lnTo>
                  <a:pt x="2209800" y="3175"/>
                </a:lnTo>
                <a:lnTo>
                  <a:pt x="2209165" y="634"/>
                </a:lnTo>
                <a:lnTo>
                  <a:pt x="2206625" y="0"/>
                </a:lnTo>
                <a:close/>
              </a:path>
            </a:pathLst>
          </a:custGeom>
          <a:solidFill>
            <a:srgbClr val="221F1F"/>
          </a:solidFill>
        </p:spPr>
        <p:txBody>
          <a:bodyPr wrap="square" lIns="0" tIns="0" rIns="0" bIns="0" rtlCol="0"/>
          <a:lstStyle/>
          <a:p>
            <a:endParaRPr lang="en-US" sz="1100">
              <a:latin typeface="Myriad Pro"/>
            </a:endParaRPr>
          </a:p>
        </p:txBody>
      </p:sp>
      <p:grpSp>
        <p:nvGrpSpPr>
          <p:cNvPr id="59" name="Group 58">
            <a:extLst>
              <a:ext uri="{FF2B5EF4-FFF2-40B4-BE49-F238E27FC236}">
                <a16:creationId xmlns:a16="http://schemas.microsoft.com/office/drawing/2014/main" id="{2CFC8493-B1DB-C24D-D3F4-CA7E38404769}"/>
              </a:ext>
            </a:extLst>
          </p:cNvPr>
          <p:cNvGrpSpPr/>
          <p:nvPr/>
        </p:nvGrpSpPr>
        <p:grpSpPr>
          <a:xfrm>
            <a:off x="252301" y="4097621"/>
            <a:ext cx="3591547" cy="2530453"/>
            <a:chOff x="351886" y="4097621"/>
            <a:chExt cx="3591547" cy="2530453"/>
          </a:xfrm>
        </p:grpSpPr>
        <p:sp>
          <p:nvSpPr>
            <p:cNvPr id="45" name="Rectangle 44">
              <a:extLst>
                <a:ext uri="{FF2B5EF4-FFF2-40B4-BE49-F238E27FC236}">
                  <a16:creationId xmlns:a16="http://schemas.microsoft.com/office/drawing/2014/main" id="{B191AF13-6C04-7F85-FC60-E9FBEC6560B9}"/>
                </a:ext>
              </a:extLst>
            </p:cNvPr>
            <p:cNvSpPr/>
            <p:nvPr/>
          </p:nvSpPr>
          <p:spPr>
            <a:xfrm>
              <a:off x="351886" y="4097621"/>
              <a:ext cx="3591547" cy="2530453"/>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31" name="object 2">
              <a:extLst>
                <a:ext uri="{FF2B5EF4-FFF2-40B4-BE49-F238E27FC236}">
                  <a16:creationId xmlns:a16="http://schemas.microsoft.com/office/drawing/2014/main" id="{D3562C15-D41D-788B-A01A-F3DF23C255CE}"/>
                </a:ext>
              </a:extLst>
            </p:cNvPr>
            <p:cNvSpPr txBox="1"/>
            <p:nvPr/>
          </p:nvSpPr>
          <p:spPr>
            <a:xfrm>
              <a:off x="543259" y="4291439"/>
              <a:ext cx="3166840" cy="1493166"/>
            </a:xfrm>
            <a:prstGeom prst="rect">
              <a:avLst/>
            </a:prstGeom>
          </p:spPr>
          <p:txBody>
            <a:bodyPr vert="horz" wrap="square" lIns="0" tIns="0" rIns="0" bIns="0" rtlCol="0">
              <a:spAutoFit/>
            </a:bodyPr>
            <a:lstStyle/>
            <a:p>
              <a:pPr marL="12700">
                <a:spcBef>
                  <a:spcPts val="5"/>
                </a:spcBef>
              </a:pPr>
              <a:r>
                <a:rPr lang="en-US" sz="1200" spc="-45">
                  <a:solidFill>
                    <a:srgbClr val="007AB8"/>
                  </a:solidFill>
                  <a:latin typeface="Myriad Pro"/>
                  <a:cs typeface="Arial"/>
                </a:rPr>
                <a:t>Open Data Sets</a:t>
              </a:r>
              <a:endParaRPr sz="1200" spc="-45">
                <a:solidFill>
                  <a:srgbClr val="007AB8"/>
                </a:solidFill>
                <a:latin typeface="Myriad Pro"/>
                <a:cs typeface="Arial"/>
              </a:endParaRPr>
            </a:p>
            <a:p>
              <a:pPr marL="12700" marR="5080">
                <a:lnSpc>
                  <a:spcPct val="117000"/>
                </a:lnSpc>
                <a:spcBef>
                  <a:spcPts val="480"/>
                </a:spcBef>
              </a:pPr>
              <a:r>
                <a:rPr lang="en-US" sz="1000">
                  <a:solidFill>
                    <a:srgbClr val="13313E"/>
                  </a:solidFill>
                  <a:latin typeface="Myriad Pro"/>
                  <a:cs typeface="Calibri"/>
                </a:rPr>
                <a:t>Want access to open data sets across the government and that include challenges that government agencies are trying to solve for now? If you are comfortable with data and have a sense of the kind of information you might want to use, this source might be for you. Type a keyword to see what kinds of datasets might be available to answer your questions and understanding</a:t>
              </a:r>
              <a:r>
                <a:rPr lang="en-US" sz="1000">
                  <a:solidFill>
                    <a:srgbClr val="808080"/>
                  </a:solidFill>
                  <a:latin typeface="Myriad Pro"/>
                  <a:cs typeface="Calibri"/>
                </a:rPr>
                <a:t>.</a:t>
              </a:r>
            </a:p>
          </p:txBody>
        </p:sp>
        <p:grpSp>
          <p:nvGrpSpPr>
            <p:cNvPr id="32" name="object 8">
              <a:extLst>
                <a:ext uri="{FF2B5EF4-FFF2-40B4-BE49-F238E27FC236}">
                  <a16:creationId xmlns:a16="http://schemas.microsoft.com/office/drawing/2014/main" id="{CA3F7C49-D550-574A-0BC2-0B9CFB60C872}"/>
                </a:ext>
              </a:extLst>
            </p:cNvPr>
            <p:cNvGrpSpPr/>
            <p:nvPr/>
          </p:nvGrpSpPr>
          <p:grpSpPr>
            <a:xfrm>
              <a:off x="901368" y="5844124"/>
              <a:ext cx="2469375" cy="680430"/>
              <a:chOff x="1385824" y="5810250"/>
              <a:chExt cx="5277554" cy="1943100"/>
            </a:xfrm>
            <a:effectLst>
              <a:outerShdw blurRad="50800" dist="38100" dir="5400000" algn="t" rotWithShape="0">
                <a:prstClr val="black">
                  <a:alpha val="40000"/>
                </a:prstClr>
              </a:outerShdw>
            </a:effectLst>
          </p:grpSpPr>
          <p:pic>
            <p:nvPicPr>
              <p:cNvPr id="33" name="object 9">
                <a:hlinkClick r:id="rId3"/>
                <a:extLst>
                  <a:ext uri="{FF2B5EF4-FFF2-40B4-BE49-F238E27FC236}">
                    <a16:creationId xmlns:a16="http://schemas.microsoft.com/office/drawing/2014/main" id="{85103EB8-C340-7182-A9C3-FBDA5FB48AB1}"/>
                  </a:ext>
                </a:extLst>
              </p:cNvPr>
              <p:cNvPicPr/>
              <p:nvPr/>
            </p:nvPicPr>
            <p:blipFill>
              <a:blip r:embed="rId4" cstate="print"/>
              <a:stretch>
                <a:fillRect/>
              </a:stretch>
            </p:blipFill>
            <p:spPr>
              <a:xfrm>
                <a:off x="1435424" y="5810250"/>
                <a:ext cx="5227954" cy="1881617"/>
              </a:xfrm>
              <a:prstGeom prst="rect">
                <a:avLst/>
              </a:prstGeom>
              <a:ln>
                <a:noFill/>
              </a:ln>
            </p:spPr>
          </p:pic>
          <p:sp>
            <p:nvSpPr>
              <p:cNvPr id="34" name="object 10">
                <a:hlinkClick r:id="rId3"/>
                <a:extLst>
                  <a:ext uri="{FF2B5EF4-FFF2-40B4-BE49-F238E27FC236}">
                    <a16:creationId xmlns:a16="http://schemas.microsoft.com/office/drawing/2014/main" id="{12375A56-844A-087B-1890-46496625C133}"/>
                  </a:ext>
                </a:extLst>
              </p:cNvPr>
              <p:cNvSpPr/>
              <p:nvPr/>
            </p:nvSpPr>
            <p:spPr>
              <a:xfrm>
                <a:off x="1385824" y="5810250"/>
                <a:ext cx="5237480" cy="1943100"/>
              </a:xfrm>
              <a:custGeom>
                <a:avLst/>
                <a:gdLst/>
                <a:ahLst/>
                <a:cxnLst/>
                <a:rect l="l" t="t" r="r" b="b"/>
                <a:pathLst>
                  <a:path w="5237480" h="1943100">
                    <a:moveTo>
                      <a:pt x="0" y="1943100"/>
                    </a:moveTo>
                    <a:lnTo>
                      <a:pt x="5237480" y="1943100"/>
                    </a:lnTo>
                    <a:lnTo>
                      <a:pt x="5237480" y="0"/>
                    </a:lnTo>
                    <a:lnTo>
                      <a:pt x="0" y="0"/>
                    </a:lnTo>
                    <a:lnTo>
                      <a:pt x="0" y="1943100"/>
                    </a:lnTo>
                    <a:close/>
                  </a:path>
                </a:pathLst>
              </a:custGeom>
              <a:ln w="9525">
                <a:noFill/>
              </a:ln>
            </p:spPr>
            <p:txBody>
              <a:bodyPr wrap="square" lIns="0" tIns="0" rIns="0" bIns="0" rtlCol="0"/>
              <a:lstStyle/>
              <a:p>
                <a:endParaRPr>
                  <a:latin typeface="Myriad Pro"/>
                </a:endParaRPr>
              </a:p>
            </p:txBody>
          </p:sp>
        </p:grpSp>
      </p:grpSp>
      <p:grpSp>
        <p:nvGrpSpPr>
          <p:cNvPr id="60" name="Group 59">
            <a:extLst>
              <a:ext uri="{FF2B5EF4-FFF2-40B4-BE49-F238E27FC236}">
                <a16:creationId xmlns:a16="http://schemas.microsoft.com/office/drawing/2014/main" id="{DABD9963-87AE-FA3A-6030-ECEA17A3E052}"/>
              </a:ext>
            </a:extLst>
          </p:cNvPr>
          <p:cNvGrpSpPr/>
          <p:nvPr/>
        </p:nvGrpSpPr>
        <p:grpSpPr>
          <a:xfrm>
            <a:off x="252301" y="1261405"/>
            <a:ext cx="3591547" cy="2530453"/>
            <a:chOff x="379498" y="1261405"/>
            <a:chExt cx="3591547" cy="2530453"/>
          </a:xfrm>
        </p:grpSpPr>
        <p:sp>
          <p:nvSpPr>
            <p:cNvPr id="53" name="Rectangle 52">
              <a:extLst>
                <a:ext uri="{FF2B5EF4-FFF2-40B4-BE49-F238E27FC236}">
                  <a16:creationId xmlns:a16="http://schemas.microsoft.com/office/drawing/2014/main" id="{CE11D03D-C1B5-C20F-2D9D-DA5D5ABDDA16}"/>
                </a:ext>
              </a:extLst>
            </p:cNvPr>
            <p:cNvSpPr/>
            <p:nvPr/>
          </p:nvSpPr>
          <p:spPr>
            <a:xfrm>
              <a:off x="379498" y="1261405"/>
              <a:ext cx="3591547" cy="2530453"/>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9" name="object 2">
              <a:extLst>
                <a:ext uri="{FF2B5EF4-FFF2-40B4-BE49-F238E27FC236}">
                  <a16:creationId xmlns:a16="http://schemas.microsoft.com/office/drawing/2014/main" id="{5481DB8A-BAA3-05CD-1E67-3E7DE8F8660C}"/>
                </a:ext>
              </a:extLst>
            </p:cNvPr>
            <p:cNvSpPr txBox="1"/>
            <p:nvPr/>
          </p:nvSpPr>
          <p:spPr>
            <a:xfrm>
              <a:off x="596115" y="1455371"/>
              <a:ext cx="3170733" cy="1493166"/>
            </a:xfrm>
            <a:prstGeom prst="rect">
              <a:avLst/>
            </a:prstGeom>
          </p:spPr>
          <p:txBody>
            <a:bodyPr vert="horz" wrap="square" lIns="0" tIns="0" rIns="0" bIns="0" rtlCol="0">
              <a:spAutoFit/>
            </a:bodyPr>
            <a:lstStyle/>
            <a:p>
              <a:pPr marL="12700">
                <a:lnSpc>
                  <a:spcPct val="100000"/>
                </a:lnSpc>
                <a:spcBef>
                  <a:spcPts val="5"/>
                </a:spcBef>
              </a:pPr>
              <a:r>
                <a:rPr sz="1200" spc="-45">
                  <a:solidFill>
                    <a:srgbClr val="007AB8"/>
                  </a:solidFill>
                  <a:latin typeface="Myriad Pro"/>
                  <a:cs typeface="Arial"/>
                </a:rPr>
                <a:t>Application</a:t>
              </a:r>
              <a:r>
                <a:rPr sz="1200" spc="-15">
                  <a:solidFill>
                    <a:srgbClr val="007AB8"/>
                  </a:solidFill>
                  <a:latin typeface="Myriad Pro"/>
                  <a:cs typeface="Arial"/>
                </a:rPr>
                <a:t> </a:t>
              </a:r>
              <a:r>
                <a:rPr sz="1200" spc="-45">
                  <a:solidFill>
                    <a:srgbClr val="007AB8"/>
                  </a:solidFill>
                  <a:latin typeface="Myriad Pro"/>
                  <a:cs typeface="Arial"/>
                </a:rPr>
                <a:t>Programming</a:t>
              </a:r>
              <a:r>
                <a:rPr sz="1200" spc="-10">
                  <a:solidFill>
                    <a:srgbClr val="007AB8"/>
                  </a:solidFill>
                  <a:latin typeface="Myriad Pro"/>
                  <a:cs typeface="Arial"/>
                </a:rPr>
                <a:t> </a:t>
              </a:r>
              <a:r>
                <a:rPr sz="1200" spc="-40">
                  <a:solidFill>
                    <a:srgbClr val="007AB8"/>
                  </a:solidFill>
                  <a:latin typeface="Myriad Pro"/>
                  <a:cs typeface="Arial"/>
                </a:rPr>
                <a:t>Interface</a:t>
              </a:r>
              <a:r>
                <a:rPr sz="1200" spc="-5">
                  <a:solidFill>
                    <a:srgbClr val="007AB8"/>
                  </a:solidFill>
                  <a:latin typeface="Myriad Pro"/>
                  <a:cs typeface="Arial"/>
                </a:rPr>
                <a:t> </a:t>
              </a:r>
              <a:r>
                <a:rPr sz="1200" spc="-20">
                  <a:solidFill>
                    <a:srgbClr val="007AB8"/>
                  </a:solidFill>
                  <a:latin typeface="Myriad Pro"/>
                  <a:cs typeface="Arial"/>
                </a:rPr>
                <a:t>(API)</a:t>
              </a:r>
              <a:endParaRPr sz="1200">
                <a:latin typeface="Myriad Pro"/>
                <a:cs typeface="Arial"/>
              </a:endParaRPr>
            </a:p>
            <a:p>
              <a:pPr marL="12700" marR="5080">
                <a:lnSpc>
                  <a:spcPct val="117000"/>
                </a:lnSpc>
                <a:spcBef>
                  <a:spcPts val="480"/>
                </a:spcBef>
              </a:pPr>
              <a:r>
                <a:rPr sz="1000">
                  <a:solidFill>
                    <a:srgbClr val="13313E"/>
                  </a:solidFill>
                  <a:latin typeface="Myriad Pro"/>
                  <a:cs typeface="Calibri"/>
                </a:rPr>
                <a:t>Want</a:t>
              </a:r>
              <a:r>
                <a:rPr sz="1000" spc="-30">
                  <a:solidFill>
                    <a:srgbClr val="13313E"/>
                  </a:solidFill>
                  <a:latin typeface="Myriad Pro"/>
                  <a:cs typeface="Calibri"/>
                </a:rPr>
                <a:t> </a:t>
              </a:r>
              <a:r>
                <a:rPr sz="1000">
                  <a:solidFill>
                    <a:srgbClr val="13313E"/>
                  </a:solidFill>
                  <a:latin typeface="Myriad Pro"/>
                  <a:cs typeface="Calibri"/>
                </a:rPr>
                <a:t>an</a:t>
              </a:r>
              <a:r>
                <a:rPr sz="1000" spc="-15">
                  <a:solidFill>
                    <a:srgbClr val="13313E"/>
                  </a:solidFill>
                  <a:latin typeface="Myriad Pro"/>
                  <a:cs typeface="Calibri"/>
                </a:rPr>
                <a:t> </a:t>
              </a:r>
              <a:r>
                <a:rPr sz="1000" b="1" i="1">
                  <a:solidFill>
                    <a:srgbClr val="13313E"/>
                  </a:solidFill>
                  <a:latin typeface="Myriad Pro"/>
                  <a:cs typeface="Calibri"/>
                </a:rPr>
                <a:t>API</a:t>
              </a:r>
              <a:r>
                <a:rPr sz="1000" b="1" i="1" spc="-20">
                  <a:solidFill>
                    <a:srgbClr val="13313E"/>
                  </a:solidFill>
                  <a:latin typeface="Myriad Pro"/>
                  <a:cs typeface="Calibri"/>
                </a:rPr>
                <a:t> </a:t>
              </a:r>
              <a:r>
                <a:rPr sz="1000" b="1" i="1">
                  <a:solidFill>
                    <a:srgbClr val="13313E"/>
                  </a:solidFill>
                  <a:latin typeface="Myriad Pro"/>
                  <a:cs typeface="Calibri"/>
                </a:rPr>
                <a:t>for</a:t>
              </a:r>
              <a:r>
                <a:rPr sz="1000" b="1" i="1" spc="-15">
                  <a:solidFill>
                    <a:srgbClr val="13313E"/>
                  </a:solidFill>
                  <a:latin typeface="Myriad Pro"/>
                  <a:cs typeface="Calibri"/>
                </a:rPr>
                <a:t> </a:t>
              </a:r>
              <a:r>
                <a:rPr sz="1000" b="1" i="1">
                  <a:solidFill>
                    <a:srgbClr val="13313E"/>
                  </a:solidFill>
                  <a:latin typeface="Myriad Pro"/>
                  <a:cs typeface="Calibri"/>
                </a:rPr>
                <a:t>EHR,</a:t>
              </a:r>
              <a:r>
                <a:rPr sz="1000" b="1" i="1" spc="-30">
                  <a:solidFill>
                    <a:srgbClr val="13313E"/>
                  </a:solidFill>
                  <a:latin typeface="Myriad Pro"/>
                  <a:cs typeface="Calibri"/>
                </a:rPr>
                <a:t> </a:t>
              </a:r>
              <a:r>
                <a:rPr sz="1000" b="1" i="1">
                  <a:solidFill>
                    <a:srgbClr val="13313E"/>
                  </a:solidFill>
                  <a:latin typeface="Myriad Pro"/>
                  <a:cs typeface="Calibri"/>
                </a:rPr>
                <a:t>Benefits,</a:t>
              </a:r>
              <a:r>
                <a:rPr sz="1000" b="1" i="1" spc="-20">
                  <a:solidFill>
                    <a:srgbClr val="13313E"/>
                  </a:solidFill>
                  <a:latin typeface="Myriad Pro"/>
                  <a:cs typeface="Calibri"/>
                </a:rPr>
                <a:t> </a:t>
              </a:r>
              <a:r>
                <a:rPr sz="1000" b="1" i="1">
                  <a:solidFill>
                    <a:srgbClr val="13313E"/>
                  </a:solidFill>
                  <a:latin typeface="Myriad Pro"/>
                  <a:cs typeface="Calibri"/>
                </a:rPr>
                <a:t>Facilities,</a:t>
              </a:r>
              <a:r>
                <a:rPr sz="1000" b="1" i="1" spc="-10">
                  <a:solidFill>
                    <a:srgbClr val="13313E"/>
                  </a:solidFill>
                  <a:latin typeface="Myriad Pro"/>
                  <a:cs typeface="Calibri"/>
                </a:rPr>
                <a:t> </a:t>
              </a:r>
              <a:r>
                <a:rPr sz="1000" b="1" i="1">
                  <a:solidFill>
                    <a:srgbClr val="13313E"/>
                  </a:solidFill>
                  <a:latin typeface="Myriad Pro"/>
                  <a:cs typeface="Calibri"/>
                </a:rPr>
                <a:t>Forms,</a:t>
              </a:r>
              <a:r>
                <a:rPr sz="1000" b="1" i="1" spc="-15">
                  <a:solidFill>
                    <a:srgbClr val="13313E"/>
                  </a:solidFill>
                  <a:latin typeface="Myriad Pro"/>
                  <a:cs typeface="Calibri"/>
                </a:rPr>
                <a:t> </a:t>
              </a:r>
              <a:r>
                <a:rPr sz="1000" b="1" i="1">
                  <a:solidFill>
                    <a:srgbClr val="13313E"/>
                  </a:solidFill>
                  <a:latin typeface="Myriad Pro"/>
                  <a:cs typeface="Calibri"/>
                </a:rPr>
                <a:t>and</a:t>
              </a:r>
              <a:r>
                <a:rPr sz="1000" b="1" i="1" spc="-25">
                  <a:solidFill>
                    <a:srgbClr val="13313E"/>
                  </a:solidFill>
                  <a:latin typeface="Myriad Pro"/>
                  <a:cs typeface="Calibri"/>
                </a:rPr>
                <a:t> </a:t>
              </a:r>
              <a:r>
                <a:rPr sz="1000" b="1" i="1">
                  <a:solidFill>
                    <a:srgbClr val="13313E"/>
                  </a:solidFill>
                  <a:latin typeface="Myriad Pro"/>
                  <a:cs typeface="Calibri"/>
                </a:rPr>
                <a:t>Veteran</a:t>
              </a:r>
              <a:r>
                <a:rPr sz="1000" b="1" i="1" spc="-20">
                  <a:solidFill>
                    <a:srgbClr val="13313E"/>
                  </a:solidFill>
                  <a:latin typeface="Myriad Pro"/>
                  <a:cs typeface="Calibri"/>
                </a:rPr>
                <a:t> </a:t>
              </a:r>
              <a:r>
                <a:rPr sz="1000" b="1" i="1">
                  <a:solidFill>
                    <a:srgbClr val="13313E"/>
                  </a:solidFill>
                  <a:latin typeface="Myriad Pro"/>
                  <a:cs typeface="Calibri"/>
                </a:rPr>
                <a:t>Verification</a:t>
              </a:r>
              <a:r>
                <a:rPr sz="1000" b="1" i="1" spc="-20">
                  <a:solidFill>
                    <a:srgbClr val="13313E"/>
                  </a:solidFill>
                  <a:latin typeface="Myriad Pro"/>
                  <a:cs typeface="Calibri"/>
                </a:rPr>
                <a:t> </a:t>
              </a:r>
              <a:r>
                <a:rPr sz="1000" b="1" i="1">
                  <a:solidFill>
                    <a:srgbClr val="13313E"/>
                  </a:solidFill>
                  <a:latin typeface="Myriad Pro"/>
                  <a:cs typeface="Calibri"/>
                </a:rPr>
                <a:t>(synthetic</a:t>
              </a:r>
              <a:r>
                <a:rPr sz="1000" b="1" i="1" spc="-20">
                  <a:solidFill>
                    <a:srgbClr val="13313E"/>
                  </a:solidFill>
                  <a:latin typeface="Myriad Pro"/>
                  <a:cs typeface="Calibri"/>
                </a:rPr>
                <a:t> </a:t>
              </a:r>
              <a:r>
                <a:rPr sz="1000" b="1" i="1">
                  <a:solidFill>
                    <a:srgbClr val="13313E"/>
                  </a:solidFill>
                  <a:latin typeface="Myriad Pro"/>
                  <a:cs typeface="Calibri"/>
                </a:rPr>
                <a:t>data)</a:t>
              </a:r>
              <a:r>
                <a:rPr sz="1000" b="1" i="1" spc="-25">
                  <a:solidFill>
                    <a:srgbClr val="13313E"/>
                  </a:solidFill>
                  <a:latin typeface="Myriad Pro"/>
                  <a:cs typeface="Calibri"/>
                </a:rPr>
                <a:t> </a:t>
              </a:r>
              <a:r>
                <a:rPr sz="1000">
                  <a:solidFill>
                    <a:srgbClr val="13313E"/>
                  </a:solidFill>
                  <a:latin typeface="Myriad Pro"/>
                  <a:cs typeface="Calibri"/>
                </a:rPr>
                <a:t>to</a:t>
              </a:r>
              <a:r>
                <a:rPr sz="1000" spc="-25">
                  <a:solidFill>
                    <a:srgbClr val="13313E"/>
                  </a:solidFill>
                  <a:latin typeface="Myriad Pro"/>
                  <a:cs typeface="Calibri"/>
                </a:rPr>
                <a:t> </a:t>
              </a:r>
              <a:r>
                <a:rPr sz="1000">
                  <a:solidFill>
                    <a:srgbClr val="13313E"/>
                  </a:solidFill>
                  <a:latin typeface="Myriad Pro"/>
                  <a:cs typeface="Calibri"/>
                </a:rPr>
                <a:t>safely</a:t>
              </a:r>
              <a:r>
                <a:rPr sz="1000" spc="-15">
                  <a:solidFill>
                    <a:srgbClr val="13313E"/>
                  </a:solidFill>
                  <a:latin typeface="Myriad Pro"/>
                  <a:cs typeface="Calibri"/>
                </a:rPr>
                <a:t> </a:t>
              </a:r>
              <a:r>
                <a:rPr sz="1000" spc="-25">
                  <a:solidFill>
                    <a:srgbClr val="13313E"/>
                  </a:solidFill>
                  <a:latin typeface="Myriad Pro"/>
                  <a:cs typeface="Calibri"/>
                </a:rPr>
                <a:t>and </a:t>
              </a:r>
              <a:r>
                <a:rPr sz="1000">
                  <a:solidFill>
                    <a:srgbClr val="13313E"/>
                  </a:solidFill>
                  <a:latin typeface="Myriad Pro"/>
                  <a:cs typeface="Calibri"/>
                </a:rPr>
                <a:t>securely</a:t>
              </a:r>
              <a:r>
                <a:rPr sz="1000" spc="-30">
                  <a:solidFill>
                    <a:srgbClr val="13313E"/>
                  </a:solidFill>
                  <a:latin typeface="Myriad Pro"/>
                  <a:cs typeface="Calibri"/>
                </a:rPr>
                <a:t> </a:t>
              </a:r>
              <a:r>
                <a:rPr sz="1000">
                  <a:solidFill>
                    <a:srgbClr val="13313E"/>
                  </a:solidFill>
                  <a:latin typeface="Myriad Pro"/>
                  <a:cs typeface="Calibri"/>
                </a:rPr>
                <a:t>test</a:t>
              </a:r>
              <a:r>
                <a:rPr sz="1000" spc="-20">
                  <a:solidFill>
                    <a:srgbClr val="13313E"/>
                  </a:solidFill>
                  <a:latin typeface="Myriad Pro"/>
                  <a:cs typeface="Calibri"/>
                </a:rPr>
                <a:t> </a:t>
              </a:r>
              <a:r>
                <a:rPr sz="1000">
                  <a:solidFill>
                    <a:srgbClr val="13313E"/>
                  </a:solidFill>
                  <a:latin typeface="Myriad Pro"/>
                  <a:cs typeface="Calibri"/>
                </a:rPr>
                <a:t>out</a:t>
              </a:r>
              <a:r>
                <a:rPr sz="1000" spc="-10">
                  <a:solidFill>
                    <a:srgbClr val="13313E"/>
                  </a:solidFill>
                  <a:latin typeface="Myriad Pro"/>
                  <a:cs typeface="Calibri"/>
                </a:rPr>
                <a:t> </a:t>
              </a:r>
              <a:r>
                <a:rPr sz="1000">
                  <a:solidFill>
                    <a:srgbClr val="13313E"/>
                  </a:solidFill>
                  <a:latin typeface="Myriad Pro"/>
                  <a:cs typeface="Calibri"/>
                </a:rPr>
                <a:t>ideas</a:t>
              </a:r>
              <a:r>
                <a:rPr sz="1000" spc="-10">
                  <a:solidFill>
                    <a:srgbClr val="13313E"/>
                  </a:solidFill>
                  <a:latin typeface="Myriad Pro"/>
                  <a:cs typeface="Calibri"/>
                </a:rPr>
                <a:t> </a:t>
              </a:r>
              <a:r>
                <a:rPr sz="1000">
                  <a:solidFill>
                    <a:srgbClr val="13313E"/>
                  </a:solidFill>
                  <a:latin typeface="Myriad Pro"/>
                  <a:cs typeface="Calibri"/>
                </a:rPr>
                <a:t>and</a:t>
              </a:r>
              <a:r>
                <a:rPr sz="1000" spc="-25">
                  <a:solidFill>
                    <a:srgbClr val="13313E"/>
                  </a:solidFill>
                  <a:latin typeface="Myriad Pro"/>
                  <a:cs typeface="Calibri"/>
                </a:rPr>
                <a:t> </a:t>
              </a:r>
              <a:r>
                <a:rPr sz="1000">
                  <a:solidFill>
                    <a:srgbClr val="13313E"/>
                  </a:solidFill>
                  <a:latin typeface="Myriad Pro"/>
                  <a:cs typeface="Calibri"/>
                </a:rPr>
                <a:t>learn?</a:t>
              </a:r>
              <a:r>
                <a:rPr sz="1000" spc="-10">
                  <a:solidFill>
                    <a:srgbClr val="13313E"/>
                  </a:solidFill>
                  <a:latin typeface="Myriad Pro"/>
                  <a:cs typeface="Calibri"/>
                </a:rPr>
                <a:t> </a:t>
              </a:r>
              <a:r>
                <a:rPr sz="1000">
                  <a:solidFill>
                    <a:srgbClr val="13313E"/>
                  </a:solidFill>
                  <a:latin typeface="Myriad Pro"/>
                  <a:cs typeface="Calibri"/>
                </a:rPr>
                <a:t>We</a:t>
              </a:r>
              <a:r>
                <a:rPr sz="1000" spc="-10">
                  <a:solidFill>
                    <a:srgbClr val="13313E"/>
                  </a:solidFill>
                  <a:latin typeface="Myriad Pro"/>
                  <a:cs typeface="Calibri"/>
                </a:rPr>
                <a:t> </a:t>
              </a:r>
              <a:r>
                <a:rPr sz="1000">
                  <a:solidFill>
                    <a:srgbClr val="13313E"/>
                  </a:solidFill>
                  <a:latin typeface="Myriad Pro"/>
                  <a:cs typeface="Calibri"/>
                </a:rPr>
                <a:t>are</a:t>
              </a:r>
              <a:r>
                <a:rPr sz="1000" spc="-5">
                  <a:solidFill>
                    <a:srgbClr val="13313E"/>
                  </a:solidFill>
                  <a:latin typeface="Myriad Pro"/>
                  <a:cs typeface="Calibri"/>
                </a:rPr>
                <a:t> </a:t>
              </a:r>
              <a:r>
                <a:rPr sz="1000">
                  <a:solidFill>
                    <a:srgbClr val="13313E"/>
                  </a:solidFill>
                  <a:latin typeface="Myriad Pro"/>
                  <a:cs typeface="Calibri"/>
                </a:rPr>
                <a:t>always</a:t>
              </a:r>
              <a:r>
                <a:rPr sz="1000" spc="-20">
                  <a:solidFill>
                    <a:srgbClr val="13313E"/>
                  </a:solidFill>
                  <a:latin typeface="Myriad Pro"/>
                  <a:cs typeface="Calibri"/>
                </a:rPr>
                <a:t> </a:t>
              </a:r>
              <a:r>
                <a:rPr sz="1000">
                  <a:solidFill>
                    <a:srgbClr val="13313E"/>
                  </a:solidFill>
                  <a:latin typeface="Myriad Pro"/>
                  <a:cs typeface="Calibri"/>
                </a:rPr>
                <a:t>looking</a:t>
              </a:r>
              <a:r>
                <a:rPr sz="1000" spc="-15">
                  <a:solidFill>
                    <a:srgbClr val="13313E"/>
                  </a:solidFill>
                  <a:latin typeface="Myriad Pro"/>
                  <a:cs typeface="Calibri"/>
                </a:rPr>
                <a:t> </a:t>
              </a:r>
              <a:r>
                <a:rPr sz="1000">
                  <a:solidFill>
                    <a:srgbClr val="13313E"/>
                  </a:solidFill>
                  <a:latin typeface="Myriad Pro"/>
                  <a:cs typeface="Calibri"/>
                </a:rPr>
                <a:t>for</a:t>
              </a:r>
              <a:r>
                <a:rPr sz="1000" spc="-10">
                  <a:solidFill>
                    <a:srgbClr val="13313E"/>
                  </a:solidFill>
                  <a:latin typeface="Myriad Pro"/>
                  <a:cs typeface="Calibri"/>
                </a:rPr>
                <a:t> </a:t>
              </a:r>
              <a:r>
                <a:rPr sz="1000">
                  <a:solidFill>
                    <a:srgbClr val="13313E"/>
                  </a:solidFill>
                  <a:latin typeface="Myriad Pro"/>
                  <a:cs typeface="Calibri"/>
                </a:rPr>
                <a:t>how</a:t>
              </a:r>
              <a:r>
                <a:rPr sz="1000" spc="-20">
                  <a:solidFill>
                    <a:srgbClr val="13313E"/>
                  </a:solidFill>
                  <a:latin typeface="Myriad Pro"/>
                  <a:cs typeface="Calibri"/>
                </a:rPr>
                <a:t> </a:t>
              </a:r>
              <a:r>
                <a:rPr sz="1000">
                  <a:solidFill>
                    <a:srgbClr val="13313E"/>
                  </a:solidFill>
                  <a:latin typeface="Myriad Pro"/>
                  <a:cs typeface="Calibri"/>
                </a:rPr>
                <a:t>we</a:t>
              </a:r>
              <a:r>
                <a:rPr sz="1000" spc="-20">
                  <a:solidFill>
                    <a:srgbClr val="13313E"/>
                  </a:solidFill>
                  <a:latin typeface="Myriad Pro"/>
                  <a:cs typeface="Calibri"/>
                </a:rPr>
                <a:t> </a:t>
              </a:r>
              <a:r>
                <a:rPr sz="1000">
                  <a:solidFill>
                    <a:srgbClr val="13313E"/>
                  </a:solidFill>
                  <a:latin typeface="Myriad Pro"/>
                  <a:cs typeface="Calibri"/>
                </a:rPr>
                <a:t>can provide</a:t>
              </a:r>
              <a:r>
                <a:rPr sz="1000" spc="-20">
                  <a:solidFill>
                    <a:srgbClr val="13313E"/>
                  </a:solidFill>
                  <a:latin typeface="Myriad Pro"/>
                  <a:cs typeface="Calibri"/>
                </a:rPr>
                <a:t> </a:t>
              </a:r>
              <a:r>
                <a:rPr sz="1000">
                  <a:solidFill>
                    <a:srgbClr val="13313E"/>
                  </a:solidFill>
                  <a:latin typeface="Myriad Pro"/>
                  <a:cs typeface="Calibri"/>
                </a:rPr>
                <a:t>even</a:t>
              </a:r>
              <a:r>
                <a:rPr sz="1000" spc="-10">
                  <a:solidFill>
                    <a:srgbClr val="13313E"/>
                  </a:solidFill>
                  <a:latin typeface="Myriad Pro"/>
                  <a:cs typeface="Calibri"/>
                </a:rPr>
                <a:t> </a:t>
              </a:r>
              <a:r>
                <a:rPr sz="1000">
                  <a:solidFill>
                    <a:srgbClr val="13313E"/>
                  </a:solidFill>
                  <a:latin typeface="Myriad Pro"/>
                  <a:cs typeface="Calibri"/>
                </a:rPr>
                <a:t>better</a:t>
              </a:r>
              <a:r>
                <a:rPr sz="1000" spc="-5">
                  <a:solidFill>
                    <a:srgbClr val="13313E"/>
                  </a:solidFill>
                  <a:latin typeface="Myriad Pro"/>
                  <a:cs typeface="Calibri"/>
                </a:rPr>
                <a:t> </a:t>
              </a:r>
              <a:r>
                <a:rPr sz="1000" spc="-10">
                  <a:solidFill>
                    <a:srgbClr val="13313E"/>
                  </a:solidFill>
                  <a:latin typeface="Myriad Pro"/>
                  <a:cs typeface="Calibri"/>
                </a:rPr>
                <a:t>service</a:t>
              </a:r>
              <a:r>
                <a:rPr sz="1000" spc="500">
                  <a:solidFill>
                    <a:srgbClr val="13313E"/>
                  </a:solidFill>
                  <a:latin typeface="Myriad Pro"/>
                  <a:cs typeface="Calibri"/>
                </a:rPr>
                <a:t> </a:t>
              </a:r>
              <a:r>
                <a:rPr sz="1000">
                  <a:solidFill>
                    <a:srgbClr val="13313E"/>
                  </a:solidFill>
                  <a:latin typeface="Myriad Pro"/>
                  <a:cs typeface="Calibri"/>
                </a:rPr>
                <a:t>and</a:t>
              </a:r>
              <a:r>
                <a:rPr sz="1000" spc="-15">
                  <a:solidFill>
                    <a:srgbClr val="13313E"/>
                  </a:solidFill>
                  <a:latin typeface="Myriad Pro"/>
                  <a:cs typeface="Calibri"/>
                </a:rPr>
                <a:t> </a:t>
              </a:r>
              <a:r>
                <a:rPr sz="1000">
                  <a:solidFill>
                    <a:srgbClr val="13313E"/>
                  </a:solidFill>
                  <a:latin typeface="Myriad Pro"/>
                  <a:cs typeface="Calibri"/>
                </a:rPr>
                <a:t>support.</a:t>
              </a:r>
              <a:r>
                <a:rPr sz="1000" spc="235">
                  <a:solidFill>
                    <a:srgbClr val="13313E"/>
                  </a:solidFill>
                  <a:latin typeface="Myriad Pro"/>
                  <a:cs typeface="Calibri"/>
                </a:rPr>
                <a:t> </a:t>
              </a:r>
              <a:r>
                <a:rPr sz="1000">
                  <a:solidFill>
                    <a:srgbClr val="13313E"/>
                  </a:solidFill>
                  <a:latin typeface="Myriad Pro"/>
                  <a:cs typeface="Calibri"/>
                </a:rPr>
                <a:t>If</a:t>
              </a:r>
              <a:r>
                <a:rPr sz="1000" spc="-20">
                  <a:solidFill>
                    <a:srgbClr val="13313E"/>
                  </a:solidFill>
                  <a:latin typeface="Myriad Pro"/>
                  <a:cs typeface="Calibri"/>
                </a:rPr>
                <a:t> </a:t>
              </a:r>
              <a:r>
                <a:rPr sz="1000">
                  <a:solidFill>
                    <a:srgbClr val="13313E"/>
                  </a:solidFill>
                  <a:latin typeface="Myriad Pro"/>
                  <a:cs typeface="Calibri"/>
                </a:rPr>
                <a:t>you’d</a:t>
              </a:r>
              <a:r>
                <a:rPr sz="1000" spc="-25">
                  <a:solidFill>
                    <a:srgbClr val="13313E"/>
                  </a:solidFill>
                  <a:latin typeface="Myriad Pro"/>
                  <a:cs typeface="Calibri"/>
                </a:rPr>
                <a:t> </a:t>
              </a:r>
              <a:r>
                <a:rPr sz="1000">
                  <a:solidFill>
                    <a:srgbClr val="13313E"/>
                  </a:solidFill>
                  <a:latin typeface="Myriad Pro"/>
                  <a:cs typeface="Calibri"/>
                </a:rPr>
                <a:t>like</a:t>
              </a:r>
              <a:r>
                <a:rPr sz="1000" spc="-10">
                  <a:solidFill>
                    <a:srgbClr val="13313E"/>
                  </a:solidFill>
                  <a:latin typeface="Myriad Pro"/>
                  <a:cs typeface="Calibri"/>
                </a:rPr>
                <a:t> </a:t>
              </a:r>
              <a:r>
                <a:rPr sz="1000">
                  <a:solidFill>
                    <a:srgbClr val="13313E"/>
                  </a:solidFill>
                  <a:latin typeface="Myriad Pro"/>
                  <a:cs typeface="Calibri"/>
                </a:rPr>
                <a:t>to work</a:t>
              </a:r>
              <a:r>
                <a:rPr sz="1000" spc="-25">
                  <a:solidFill>
                    <a:srgbClr val="13313E"/>
                  </a:solidFill>
                  <a:latin typeface="Myriad Pro"/>
                  <a:cs typeface="Calibri"/>
                </a:rPr>
                <a:t> </a:t>
              </a:r>
              <a:r>
                <a:rPr sz="1000">
                  <a:solidFill>
                    <a:srgbClr val="13313E"/>
                  </a:solidFill>
                  <a:latin typeface="Myriad Pro"/>
                  <a:cs typeface="Calibri"/>
                </a:rPr>
                <a:t>on</a:t>
              </a:r>
              <a:r>
                <a:rPr sz="1000" spc="-20">
                  <a:solidFill>
                    <a:srgbClr val="13313E"/>
                  </a:solidFill>
                  <a:latin typeface="Myriad Pro"/>
                  <a:cs typeface="Calibri"/>
                </a:rPr>
                <a:t> </a:t>
              </a:r>
              <a:r>
                <a:rPr sz="1000">
                  <a:solidFill>
                    <a:srgbClr val="13313E"/>
                  </a:solidFill>
                  <a:latin typeface="Myriad Pro"/>
                  <a:cs typeface="Calibri"/>
                </a:rPr>
                <a:t>any</a:t>
              </a:r>
              <a:r>
                <a:rPr sz="1000" spc="-15">
                  <a:solidFill>
                    <a:srgbClr val="13313E"/>
                  </a:solidFill>
                  <a:latin typeface="Myriad Pro"/>
                  <a:cs typeface="Calibri"/>
                </a:rPr>
                <a:t> </a:t>
              </a:r>
              <a:r>
                <a:rPr sz="1000">
                  <a:solidFill>
                    <a:srgbClr val="13313E"/>
                  </a:solidFill>
                  <a:latin typeface="Myriad Pro"/>
                  <a:cs typeface="Calibri"/>
                </a:rPr>
                <a:t>of</a:t>
              </a:r>
              <a:r>
                <a:rPr sz="1000" spc="-10">
                  <a:solidFill>
                    <a:srgbClr val="13313E"/>
                  </a:solidFill>
                  <a:latin typeface="Myriad Pro"/>
                  <a:cs typeface="Calibri"/>
                </a:rPr>
                <a:t> </a:t>
              </a:r>
              <a:r>
                <a:rPr sz="1000">
                  <a:solidFill>
                    <a:srgbClr val="13313E"/>
                  </a:solidFill>
                  <a:latin typeface="Myriad Pro"/>
                  <a:cs typeface="Calibri"/>
                </a:rPr>
                <a:t>these</a:t>
              </a:r>
              <a:r>
                <a:rPr sz="1000" spc="-15">
                  <a:solidFill>
                    <a:srgbClr val="13313E"/>
                  </a:solidFill>
                  <a:latin typeface="Myriad Pro"/>
                  <a:cs typeface="Calibri"/>
                </a:rPr>
                <a:t> </a:t>
              </a:r>
              <a:r>
                <a:rPr sz="1000">
                  <a:solidFill>
                    <a:srgbClr val="13313E"/>
                  </a:solidFill>
                  <a:latin typeface="Myriad Pro"/>
                  <a:cs typeface="Calibri"/>
                </a:rPr>
                <a:t>areas</a:t>
              </a:r>
              <a:r>
                <a:rPr sz="1000" spc="-10">
                  <a:solidFill>
                    <a:srgbClr val="13313E"/>
                  </a:solidFill>
                  <a:latin typeface="Myriad Pro"/>
                  <a:cs typeface="Calibri"/>
                </a:rPr>
                <a:t> </a:t>
              </a:r>
              <a:r>
                <a:rPr sz="1000">
                  <a:solidFill>
                    <a:srgbClr val="13313E"/>
                  </a:solidFill>
                  <a:latin typeface="Myriad Pro"/>
                  <a:cs typeface="Calibri"/>
                </a:rPr>
                <a:t>and</a:t>
              </a:r>
              <a:r>
                <a:rPr sz="1000" spc="-10">
                  <a:solidFill>
                    <a:srgbClr val="13313E"/>
                  </a:solidFill>
                  <a:latin typeface="Myriad Pro"/>
                  <a:cs typeface="Calibri"/>
                </a:rPr>
                <a:t> </a:t>
              </a:r>
              <a:r>
                <a:rPr sz="1000">
                  <a:solidFill>
                    <a:srgbClr val="13313E"/>
                  </a:solidFill>
                  <a:latin typeface="Myriad Pro"/>
                  <a:cs typeface="Calibri"/>
                </a:rPr>
                <a:t>want</a:t>
              </a:r>
              <a:r>
                <a:rPr sz="1000" spc="-15">
                  <a:solidFill>
                    <a:srgbClr val="13313E"/>
                  </a:solidFill>
                  <a:latin typeface="Myriad Pro"/>
                  <a:cs typeface="Calibri"/>
                </a:rPr>
                <a:t> </a:t>
              </a:r>
              <a:r>
                <a:rPr sz="1000">
                  <a:solidFill>
                    <a:srgbClr val="13313E"/>
                  </a:solidFill>
                  <a:latin typeface="Myriad Pro"/>
                  <a:cs typeface="Calibri"/>
                </a:rPr>
                <a:t>to</a:t>
              </a:r>
              <a:r>
                <a:rPr sz="1000" spc="-20">
                  <a:solidFill>
                    <a:srgbClr val="13313E"/>
                  </a:solidFill>
                  <a:latin typeface="Myriad Pro"/>
                  <a:cs typeface="Calibri"/>
                </a:rPr>
                <a:t> </a:t>
              </a:r>
              <a:r>
                <a:rPr sz="1000">
                  <a:solidFill>
                    <a:srgbClr val="13313E"/>
                  </a:solidFill>
                  <a:latin typeface="Myriad Pro"/>
                  <a:cs typeface="Calibri"/>
                </a:rPr>
                <a:t>test</a:t>
              </a:r>
              <a:r>
                <a:rPr sz="1000" spc="-15">
                  <a:solidFill>
                    <a:srgbClr val="13313E"/>
                  </a:solidFill>
                  <a:latin typeface="Myriad Pro"/>
                  <a:cs typeface="Calibri"/>
                </a:rPr>
                <a:t> </a:t>
              </a:r>
              <a:r>
                <a:rPr sz="1000">
                  <a:solidFill>
                    <a:srgbClr val="13313E"/>
                  </a:solidFill>
                  <a:latin typeface="Myriad Pro"/>
                  <a:cs typeface="Calibri"/>
                </a:rPr>
                <a:t>your</a:t>
              </a:r>
              <a:r>
                <a:rPr sz="1000" spc="-10">
                  <a:solidFill>
                    <a:srgbClr val="13313E"/>
                  </a:solidFill>
                  <a:latin typeface="Myriad Pro"/>
                  <a:cs typeface="Calibri"/>
                </a:rPr>
                <a:t> </a:t>
              </a:r>
              <a:r>
                <a:rPr sz="1000">
                  <a:solidFill>
                    <a:srgbClr val="13313E"/>
                  </a:solidFill>
                  <a:latin typeface="Myriad Pro"/>
                  <a:cs typeface="Calibri"/>
                </a:rPr>
                <a:t>idea before</a:t>
              </a:r>
              <a:r>
                <a:rPr sz="1000" spc="-5">
                  <a:solidFill>
                    <a:srgbClr val="13313E"/>
                  </a:solidFill>
                  <a:latin typeface="Myriad Pro"/>
                  <a:cs typeface="Calibri"/>
                </a:rPr>
                <a:t> </a:t>
              </a:r>
              <a:r>
                <a:rPr sz="1000">
                  <a:solidFill>
                    <a:srgbClr val="13313E"/>
                  </a:solidFill>
                  <a:latin typeface="Myriad Pro"/>
                  <a:cs typeface="Calibri"/>
                </a:rPr>
                <a:t>getting</a:t>
              </a:r>
              <a:r>
                <a:rPr sz="1000" spc="-15">
                  <a:solidFill>
                    <a:srgbClr val="13313E"/>
                  </a:solidFill>
                  <a:latin typeface="Myriad Pro"/>
                  <a:cs typeface="Calibri"/>
                </a:rPr>
                <a:t> </a:t>
              </a:r>
              <a:r>
                <a:rPr sz="1000" spc="-10">
                  <a:solidFill>
                    <a:srgbClr val="13313E"/>
                  </a:solidFill>
                  <a:latin typeface="Myriad Pro"/>
                  <a:cs typeface="Calibri"/>
                </a:rPr>
                <a:t>access </a:t>
              </a:r>
              <a:r>
                <a:rPr sz="1000">
                  <a:solidFill>
                    <a:srgbClr val="13313E"/>
                  </a:solidFill>
                  <a:latin typeface="Myriad Pro"/>
                  <a:cs typeface="Calibri"/>
                </a:rPr>
                <a:t>to</a:t>
              </a:r>
              <a:r>
                <a:rPr sz="1000" spc="-15">
                  <a:solidFill>
                    <a:srgbClr val="13313E"/>
                  </a:solidFill>
                  <a:latin typeface="Myriad Pro"/>
                  <a:cs typeface="Calibri"/>
                </a:rPr>
                <a:t> </a:t>
              </a:r>
              <a:r>
                <a:rPr sz="1000">
                  <a:solidFill>
                    <a:srgbClr val="13313E"/>
                  </a:solidFill>
                  <a:latin typeface="Myriad Pro"/>
                  <a:cs typeface="Calibri"/>
                </a:rPr>
                <a:t>PHI,</a:t>
              </a:r>
              <a:r>
                <a:rPr sz="1000" spc="-20">
                  <a:solidFill>
                    <a:srgbClr val="13313E"/>
                  </a:solidFill>
                  <a:latin typeface="Myriad Pro"/>
                  <a:cs typeface="Calibri"/>
                </a:rPr>
                <a:t> </a:t>
              </a:r>
              <a:r>
                <a:rPr sz="1000">
                  <a:solidFill>
                    <a:srgbClr val="13313E"/>
                  </a:solidFill>
                  <a:latin typeface="Myriad Pro"/>
                  <a:cs typeface="Calibri"/>
                </a:rPr>
                <a:t>Lighthouse</a:t>
              </a:r>
              <a:r>
                <a:rPr sz="1000" spc="-15">
                  <a:solidFill>
                    <a:srgbClr val="13313E"/>
                  </a:solidFill>
                  <a:latin typeface="Myriad Pro"/>
                  <a:cs typeface="Calibri"/>
                </a:rPr>
                <a:t> </a:t>
              </a:r>
              <a:r>
                <a:rPr sz="1000">
                  <a:solidFill>
                    <a:srgbClr val="13313E"/>
                  </a:solidFill>
                  <a:latin typeface="Myriad Pro"/>
                  <a:cs typeface="Calibri"/>
                </a:rPr>
                <a:t>API</a:t>
              </a:r>
              <a:r>
                <a:rPr sz="1000" spc="-10">
                  <a:solidFill>
                    <a:srgbClr val="13313E"/>
                  </a:solidFill>
                  <a:latin typeface="Myriad Pro"/>
                  <a:cs typeface="Calibri"/>
                </a:rPr>
                <a:t> </a:t>
              </a:r>
              <a:r>
                <a:rPr sz="1000">
                  <a:solidFill>
                    <a:srgbClr val="13313E"/>
                  </a:solidFill>
                  <a:latin typeface="Myriad Pro"/>
                  <a:cs typeface="Calibri"/>
                </a:rPr>
                <a:t>is</a:t>
              </a:r>
              <a:r>
                <a:rPr sz="1000" spc="-25">
                  <a:solidFill>
                    <a:srgbClr val="13313E"/>
                  </a:solidFill>
                  <a:latin typeface="Myriad Pro"/>
                  <a:cs typeface="Calibri"/>
                </a:rPr>
                <a:t> </a:t>
              </a:r>
              <a:r>
                <a:rPr sz="1000">
                  <a:solidFill>
                    <a:srgbClr val="13313E"/>
                  </a:solidFill>
                  <a:latin typeface="Myriad Pro"/>
                  <a:cs typeface="Calibri"/>
                </a:rPr>
                <a:t>your</a:t>
              </a:r>
              <a:r>
                <a:rPr sz="1000" spc="-5">
                  <a:solidFill>
                    <a:srgbClr val="13313E"/>
                  </a:solidFill>
                  <a:latin typeface="Myriad Pro"/>
                  <a:cs typeface="Calibri"/>
                </a:rPr>
                <a:t> </a:t>
              </a:r>
              <a:r>
                <a:rPr sz="1000" spc="-10">
                  <a:solidFill>
                    <a:srgbClr val="13313E"/>
                  </a:solidFill>
                  <a:latin typeface="Myriad Pro"/>
                  <a:cs typeface="Calibri"/>
                </a:rPr>
                <a:t>place.</a:t>
              </a:r>
              <a:endParaRPr sz="1000">
                <a:solidFill>
                  <a:srgbClr val="13313E"/>
                </a:solidFill>
                <a:latin typeface="Myriad Pro"/>
                <a:cs typeface="Calibri"/>
              </a:endParaRPr>
            </a:p>
          </p:txBody>
        </p:sp>
        <p:pic>
          <p:nvPicPr>
            <p:cNvPr id="10" name="object 8">
              <a:hlinkClick r:id="rId5"/>
              <a:extLst>
                <a:ext uri="{FF2B5EF4-FFF2-40B4-BE49-F238E27FC236}">
                  <a16:creationId xmlns:a16="http://schemas.microsoft.com/office/drawing/2014/main" id="{AF80D9D0-7F4F-D29D-0419-813337B8BFE2}"/>
                </a:ext>
              </a:extLst>
            </p:cNvPr>
            <p:cNvPicPr/>
            <p:nvPr/>
          </p:nvPicPr>
          <p:blipFill>
            <a:blip r:embed="rId6" cstate="print"/>
            <a:stretch>
              <a:fillRect/>
            </a:stretch>
          </p:blipFill>
          <p:spPr>
            <a:xfrm>
              <a:off x="993914" y="2994162"/>
              <a:ext cx="2362715" cy="638583"/>
            </a:xfrm>
            <a:prstGeom prst="rect">
              <a:avLst/>
            </a:prstGeom>
          </p:spPr>
        </p:pic>
      </p:grpSp>
      <p:grpSp>
        <p:nvGrpSpPr>
          <p:cNvPr id="61" name="Group 60">
            <a:extLst>
              <a:ext uri="{FF2B5EF4-FFF2-40B4-BE49-F238E27FC236}">
                <a16:creationId xmlns:a16="http://schemas.microsoft.com/office/drawing/2014/main" id="{30A7A007-7438-FC51-EE22-BEC46D70FA03}"/>
              </a:ext>
            </a:extLst>
          </p:cNvPr>
          <p:cNvGrpSpPr/>
          <p:nvPr/>
        </p:nvGrpSpPr>
        <p:grpSpPr>
          <a:xfrm>
            <a:off x="4283176" y="1250604"/>
            <a:ext cx="3591547" cy="2530453"/>
            <a:chOff x="4131633" y="1250604"/>
            <a:chExt cx="3591547" cy="2530453"/>
          </a:xfrm>
        </p:grpSpPr>
        <p:sp>
          <p:nvSpPr>
            <p:cNvPr id="54" name="Rectangle 53">
              <a:extLst>
                <a:ext uri="{FF2B5EF4-FFF2-40B4-BE49-F238E27FC236}">
                  <a16:creationId xmlns:a16="http://schemas.microsoft.com/office/drawing/2014/main" id="{388AC538-2628-1C9C-FBF9-222C8E7D54D9}"/>
                </a:ext>
              </a:extLst>
            </p:cNvPr>
            <p:cNvSpPr/>
            <p:nvPr/>
          </p:nvSpPr>
          <p:spPr>
            <a:xfrm>
              <a:off x="4131633" y="1250604"/>
              <a:ext cx="3591547" cy="2530453"/>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11" name="object 2">
              <a:extLst>
                <a:ext uri="{FF2B5EF4-FFF2-40B4-BE49-F238E27FC236}">
                  <a16:creationId xmlns:a16="http://schemas.microsoft.com/office/drawing/2014/main" id="{18FF4DFB-79DB-CC7B-EAEB-6DAE1BF0A6FF}"/>
                </a:ext>
              </a:extLst>
            </p:cNvPr>
            <p:cNvSpPr txBox="1"/>
            <p:nvPr/>
          </p:nvSpPr>
          <p:spPr>
            <a:xfrm>
              <a:off x="4331431" y="1455371"/>
              <a:ext cx="3166840" cy="1313116"/>
            </a:xfrm>
            <a:prstGeom prst="rect">
              <a:avLst/>
            </a:prstGeom>
          </p:spPr>
          <p:txBody>
            <a:bodyPr vert="horz" wrap="square" lIns="0" tIns="0" rIns="0" bIns="0" rtlCol="0">
              <a:spAutoFit/>
            </a:bodyPr>
            <a:lstStyle/>
            <a:p>
              <a:pPr marL="12700">
                <a:lnSpc>
                  <a:spcPct val="100000"/>
                </a:lnSpc>
                <a:spcBef>
                  <a:spcPts val="5"/>
                </a:spcBef>
              </a:pPr>
              <a:r>
                <a:rPr lang="en-US" sz="1200" spc="-45">
                  <a:solidFill>
                    <a:srgbClr val="007AB8"/>
                  </a:solidFill>
                  <a:latin typeface="Myriad Pro"/>
                  <a:cs typeface="Arial"/>
                </a:rPr>
                <a:t>Quality and Access Data – INTERNAL VA</a:t>
              </a:r>
            </a:p>
            <a:p>
              <a:pPr marL="12700" marR="5080">
                <a:lnSpc>
                  <a:spcPct val="117000"/>
                </a:lnSpc>
                <a:spcBef>
                  <a:spcPts val="480"/>
                </a:spcBef>
              </a:pPr>
              <a:r>
                <a:rPr lang="en-US" sz="1000">
                  <a:solidFill>
                    <a:srgbClr val="13313E"/>
                  </a:solidFill>
                  <a:latin typeface="Myriad Pro"/>
                  <a:cs typeface="Calibri"/>
                </a:rPr>
                <a:t>Want</a:t>
              </a:r>
              <a:r>
                <a:rPr lang="en-US" sz="1000" spc="-15">
                  <a:solidFill>
                    <a:srgbClr val="13313E"/>
                  </a:solidFill>
                  <a:latin typeface="Myriad Pro"/>
                  <a:cs typeface="Calibri"/>
                </a:rPr>
                <a:t> </a:t>
              </a:r>
              <a:r>
                <a:rPr lang="en-US" sz="1000">
                  <a:solidFill>
                    <a:srgbClr val="13313E"/>
                  </a:solidFill>
                  <a:latin typeface="Myriad Pro"/>
                  <a:cs typeface="Calibri"/>
                </a:rPr>
                <a:t>to</a:t>
              </a:r>
              <a:r>
                <a:rPr lang="en-US" sz="1000" spc="-5">
                  <a:solidFill>
                    <a:srgbClr val="13313E"/>
                  </a:solidFill>
                  <a:latin typeface="Myriad Pro"/>
                  <a:cs typeface="Calibri"/>
                </a:rPr>
                <a:t> </a:t>
              </a:r>
              <a:r>
                <a:rPr lang="en-US" sz="1000">
                  <a:solidFill>
                    <a:srgbClr val="13313E"/>
                  </a:solidFill>
                  <a:latin typeface="Myriad Pro"/>
                  <a:cs typeface="Calibri"/>
                </a:rPr>
                <a:t>learn</a:t>
              </a:r>
              <a:r>
                <a:rPr lang="en-US" sz="1000" spc="-30">
                  <a:solidFill>
                    <a:srgbClr val="13313E"/>
                  </a:solidFill>
                  <a:latin typeface="Myriad Pro"/>
                  <a:cs typeface="Calibri"/>
                </a:rPr>
                <a:t> </a:t>
              </a:r>
              <a:r>
                <a:rPr lang="en-US" sz="1000">
                  <a:solidFill>
                    <a:srgbClr val="13313E"/>
                  </a:solidFill>
                  <a:latin typeface="Myriad Pro"/>
                  <a:cs typeface="Calibri"/>
                </a:rPr>
                <a:t>more</a:t>
              </a:r>
              <a:r>
                <a:rPr lang="en-US" sz="1000" spc="-5">
                  <a:solidFill>
                    <a:srgbClr val="13313E"/>
                  </a:solidFill>
                  <a:latin typeface="Myriad Pro"/>
                  <a:cs typeface="Calibri"/>
                </a:rPr>
                <a:t> </a:t>
              </a:r>
              <a:r>
                <a:rPr lang="en-US" sz="1000">
                  <a:solidFill>
                    <a:srgbClr val="13313E"/>
                  </a:solidFill>
                  <a:latin typeface="Myriad Pro"/>
                  <a:cs typeface="Calibri"/>
                </a:rPr>
                <a:t>about</a:t>
              </a:r>
              <a:r>
                <a:rPr lang="en-US" sz="1000" spc="-20">
                  <a:solidFill>
                    <a:srgbClr val="13313E"/>
                  </a:solidFill>
                  <a:latin typeface="Myriad Pro"/>
                  <a:cs typeface="Calibri"/>
                </a:rPr>
                <a:t> </a:t>
              </a:r>
              <a:r>
                <a:rPr lang="en-US" sz="1000" b="1" i="1">
                  <a:solidFill>
                    <a:srgbClr val="13313E"/>
                  </a:solidFill>
                  <a:latin typeface="Myriad Pro"/>
                  <a:cs typeface="Calibri"/>
                </a:rPr>
                <a:t>access</a:t>
              </a:r>
              <a:r>
                <a:rPr lang="en-US" sz="1000" b="1" i="1" spc="-25">
                  <a:solidFill>
                    <a:srgbClr val="13313E"/>
                  </a:solidFill>
                  <a:latin typeface="Myriad Pro"/>
                  <a:cs typeface="Calibri"/>
                </a:rPr>
                <a:t> </a:t>
              </a:r>
              <a:r>
                <a:rPr lang="en-US" sz="1000" b="1" i="1">
                  <a:solidFill>
                    <a:srgbClr val="13313E"/>
                  </a:solidFill>
                  <a:latin typeface="Myriad Pro"/>
                  <a:cs typeface="Calibri"/>
                </a:rPr>
                <a:t>and</a:t>
              </a:r>
              <a:r>
                <a:rPr lang="en-US" sz="1000" b="1" i="1" spc="-20">
                  <a:solidFill>
                    <a:srgbClr val="13313E"/>
                  </a:solidFill>
                  <a:latin typeface="Myriad Pro"/>
                  <a:cs typeface="Calibri"/>
                </a:rPr>
                <a:t> </a:t>
              </a:r>
              <a:r>
                <a:rPr lang="en-US" sz="1000" b="1" i="1">
                  <a:solidFill>
                    <a:srgbClr val="13313E"/>
                  </a:solidFill>
                  <a:latin typeface="Myriad Pro"/>
                  <a:cs typeface="Calibri"/>
                </a:rPr>
                <a:t>quality</a:t>
              </a:r>
              <a:r>
                <a:rPr lang="en-US" sz="1000" b="1" i="1" spc="-15">
                  <a:solidFill>
                    <a:srgbClr val="13313E"/>
                  </a:solidFill>
                  <a:latin typeface="Myriad Pro"/>
                  <a:cs typeface="Calibri"/>
                </a:rPr>
                <a:t> </a:t>
              </a:r>
              <a:r>
                <a:rPr lang="en-US" sz="1000" b="1" i="1">
                  <a:solidFill>
                    <a:srgbClr val="13313E"/>
                  </a:solidFill>
                  <a:latin typeface="Myriad Pro"/>
                  <a:cs typeface="Calibri"/>
                </a:rPr>
                <a:t>metrics</a:t>
              </a:r>
              <a:r>
                <a:rPr lang="en-US" sz="1000" spc="-20">
                  <a:solidFill>
                    <a:srgbClr val="13313E"/>
                  </a:solidFill>
                  <a:latin typeface="Myriad Pro"/>
                  <a:cs typeface="Calibri"/>
                </a:rPr>
                <a:t> </a:t>
              </a:r>
              <a:r>
                <a:rPr lang="en-US" sz="1000">
                  <a:solidFill>
                    <a:srgbClr val="13313E"/>
                  </a:solidFill>
                  <a:latin typeface="Myriad Pro"/>
                  <a:cs typeface="Calibri"/>
                </a:rPr>
                <a:t>at</a:t>
              </a:r>
              <a:r>
                <a:rPr lang="en-US" sz="1000" spc="-15">
                  <a:solidFill>
                    <a:srgbClr val="13313E"/>
                  </a:solidFill>
                  <a:latin typeface="Myriad Pro"/>
                  <a:cs typeface="Calibri"/>
                </a:rPr>
                <a:t> </a:t>
              </a:r>
              <a:r>
                <a:rPr lang="en-US" sz="1000">
                  <a:solidFill>
                    <a:srgbClr val="13313E"/>
                  </a:solidFill>
                  <a:latin typeface="Myriad Pro"/>
                  <a:cs typeface="Calibri"/>
                </a:rPr>
                <a:t>various</a:t>
              </a:r>
              <a:r>
                <a:rPr lang="en-US" sz="1000" spc="-5">
                  <a:solidFill>
                    <a:srgbClr val="13313E"/>
                  </a:solidFill>
                  <a:latin typeface="Myriad Pro"/>
                  <a:cs typeface="Calibri"/>
                </a:rPr>
                <a:t> </a:t>
              </a:r>
              <a:r>
                <a:rPr lang="en-US" sz="1000">
                  <a:solidFill>
                    <a:srgbClr val="13313E"/>
                  </a:solidFill>
                  <a:latin typeface="Myriad Pro"/>
                  <a:cs typeface="Calibri"/>
                </a:rPr>
                <a:t>VA</a:t>
              </a:r>
              <a:r>
                <a:rPr lang="en-US" sz="1000" spc="-20">
                  <a:solidFill>
                    <a:srgbClr val="13313E"/>
                  </a:solidFill>
                  <a:latin typeface="Myriad Pro"/>
                  <a:cs typeface="Calibri"/>
                </a:rPr>
                <a:t> </a:t>
              </a:r>
              <a:r>
                <a:rPr lang="en-US" sz="1000">
                  <a:solidFill>
                    <a:srgbClr val="13313E"/>
                  </a:solidFill>
                  <a:latin typeface="Myriad Pro"/>
                  <a:cs typeface="Calibri"/>
                </a:rPr>
                <a:t>facilities,</a:t>
              </a:r>
              <a:r>
                <a:rPr lang="en-US" sz="1000" spc="-10">
                  <a:solidFill>
                    <a:srgbClr val="13313E"/>
                  </a:solidFill>
                  <a:latin typeface="Myriad Pro"/>
                  <a:cs typeface="Calibri"/>
                </a:rPr>
                <a:t> </a:t>
              </a:r>
              <a:r>
                <a:rPr lang="en-US" sz="1000">
                  <a:solidFill>
                    <a:srgbClr val="13313E"/>
                  </a:solidFill>
                  <a:latin typeface="Myriad Pro"/>
                  <a:cs typeface="Calibri"/>
                </a:rPr>
                <a:t>being</a:t>
              </a:r>
              <a:r>
                <a:rPr lang="en-US" sz="1000" spc="-15">
                  <a:solidFill>
                    <a:srgbClr val="13313E"/>
                  </a:solidFill>
                  <a:latin typeface="Myriad Pro"/>
                  <a:cs typeface="Calibri"/>
                </a:rPr>
                <a:t> </a:t>
              </a:r>
              <a:r>
                <a:rPr lang="en-US" sz="1000">
                  <a:solidFill>
                    <a:srgbClr val="13313E"/>
                  </a:solidFill>
                  <a:latin typeface="Myriad Pro"/>
                  <a:cs typeface="Calibri"/>
                </a:rPr>
                <a:t>able</a:t>
              </a:r>
              <a:r>
                <a:rPr lang="en-US" sz="1000" spc="-10">
                  <a:solidFill>
                    <a:srgbClr val="13313E"/>
                  </a:solidFill>
                  <a:latin typeface="Myriad Pro"/>
                  <a:cs typeface="Calibri"/>
                </a:rPr>
                <a:t> </a:t>
              </a:r>
              <a:r>
                <a:rPr lang="en-US" sz="1000">
                  <a:solidFill>
                    <a:srgbClr val="13313E"/>
                  </a:solidFill>
                  <a:latin typeface="Myriad Pro"/>
                  <a:cs typeface="Calibri"/>
                </a:rPr>
                <a:t>to</a:t>
              </a:r>
              <a:r>
                <a:rPr lang="en-US" sz="1000" spc="-15">
                  <a:solidFill>
                    <a:srgbClr val="13313E"/>
                  </a:solidFill>
                  <a:latin typeface="Myriad Pro"/>
                  <a:cs typeface="Calibri"/>
                </a:rPr>
                <a:t> </a:t>
              </a:r>
              <a:r>
                <a:rPr lang="en-US" sz="1000">
                  <a:solidFill>
                    <a:srgbClr val="13313E"/>
                  </a:solidFill>
                  <a:latin typeface="Myriad Pro"/>
                  <a:cs typeface="Calibri"/>
                </a:rPr>
                <a:t>compare</a:t>
              </a:r>
              <a:r>
                <a:rPr lang="en-US" sz="1000" spc="-5">
                  <a:solidFill>
                    <a:srgbClr val="13313E"/>
                  </a:solidFill>
                  <a:latin typeface="Myriad Pro"/>
                  <a:cs typeface="Calibri"/>
                </a:rPr>
                <a:t> </a:t>
              </a:r>
              <a:r>
                <a:rPr lang="en-US" sz="1000" spc="-25">
                  <a:solidFill>
                    <a:srgbClr val="13313E"/>
                  </a:solidFill>
                  <a:latin typeface="Myriad Pro"/>
                  <a:cs typeface="Calibri"/>
                </a:rPr>
                <a:t>VA </a:t>
              </a:r>
              <a:r>
                <a:rPr lang="en-US" sz="1000">
                  <a:solidFill>
                    <a:srgbClr val="13313E"/>
                  </a:solidFill>
                  <a:latin typeface="Myriad Pro"/>
                  <a:cs typeface="Calibri"/>
                </a:rPr>
                <a:t>facilities</a:t>
              </a:r>
              <a:r>
                <a:rPr lang="en-US" sz="1000" spc="-30">
                  <a:solidFill>
                    <a:srgbClr val="13313E"/>
                  </a:solidFill>
                  <a:latin typeface="Myriad Pro"/>
                  <a:cs typeface="Calibri"/>
                </a:rPr>
                <a:t> </a:t>
              </a:r>
              <a:r>
                <a:rPr lang="en-US" sz="1000">
                  <a:solidFill>
                    <a:srgbClr val="13313E"/>
                  </a:solidFill>
                  <a:latin typeface="Myriad Pro"/>
                  <a:cs typeface="Calibri"/>
                </a:rPr>
                <a:t>to</a:t>
              </a:r>
              <a:r>
                <a:rPr lang="en-US" sz="1000" spc="-10">
                  <a:solidFill>
                    <a:srgbClr val="13313E"/>
                  </a:solidFill>
                  <a:latin typeface="Myriad Pro"/>
                  <a:cs typeface="Calibri"/>
                </a:rPr>
                <a:t> </a:t>
              </a:r>
              <a:r>
                <a:rPr lang="en-US" sz="1000">
                  <a:solidFill>
                    <a:srgbClr val="13313E"/>
                  </a:solidFill>
                  <a:latin typeface="Myriad Pro"/>
                  <a:cs typeface="Calibri"/>
                </a:rPr>
                <a:t>other</a:t>
              </a:r>
              <a:r>
                <a:rPr lang="en-US" sz="1000" spc="-5">
                  <a:solidFill>
                    <a:srgbClr val="13313E"/>
                  </a:solidFill>
                  <a:latin typeface="Myriad Pro"/>
                  <a:cs typeface="Calibri"/>
                </a:rPr>
                <a:t> </a:t>
              </a:r>
              <a:r>
                <a:rPr lang="en-US" sz="1000">
                  <a:solidFill>
                    <a:srgbClr val="13313E"/>
                  </a:solidFill>
                  <a:latin typeface="Myriad Pro"/>
                  <a:cs typeface="Calibri"/>
                </a:rPr>
                <a:t>VA</a:t>
              </a:r>
              <a:r>
                <a:rPr lang="en-US" sz="1000" spc="-20">
                  <a:solidFill>
                    <a:srgbClr val="13313E"/>
                  </a:solidFill>
                  <a:latin typeface="Myriad Pro"/>
                  <a:cs typeface="Calibri"/>
                </a:rPr>
                <a:t> </a:t>
              </a:r>
              <a:r>
                <a:rPr lang="en-US" sz="1000">
                  <a:solidFill>
                    <a:srgbClr val="13313E"/>
                  </a:solidFill>
                  <a:latin typeface="Myriad Pro"/>
                  <a:cs typeface="Calibri"/>
                </a:rPr>
                <a:t>and</a:t>
              </a:r>
              <a:r>
                <a:rPr lang="en-US" sz="1000" spc="-10">
                  <a:solidFill>
                    <a:srgbClr val="13313E"/>
                  </a:solidFill>
                  <a:latin typeface="Myriad Pro"/>
                  <a:cs typeface="Calibri"/>
                </a:rPr>
                <a:t> non-</a:t>
              </a:r>
              <a:r>
                <a:rPr lang="en-US" sz="1000">
                  <a:solidFill>
                    <a:srgbClr val="13313E"/>
                  </a:solidFill>
                  <a:latin typeface="Myriad Pro"/>
                  <a:cs typeface="Calibri"/>
                </a:rPr>
                <a:t>VA</a:t>
              </a:r>
              <a:r>
                <a:rPr lang="en-US" sz="1000" spc="-15">
                  <a:solidFill>
                    <a:srgbClr val="13313E"/>
                  </a:solidFill>
                  <a:latin typeface="Myriad Pro"/>
                  <a:cs typeface="Calibri"/>
                </a:rPr>
                <a:t> </a:t>
              </a:r>
              <a:r>
                <a:rPr lang="en-US" sz="1000">
                  <a:solidFill>
                    <a:srgbClr val="13313E"/>
                  </a:solidFill>
                  <a:latin typeface="Myriad Pro"/>
                  <a:cs typeface="Calibri"/>
                </a:rPr>
                <a:t>facilities?</a:t>
              </a:r>
              <a:r>
                <a:rPr lang="en-US" sz="1000" spc="-5">
                  <a:solidFill>
                    <a:srgbClr val="13313E"/>
                  </a:solidFill>
                  <a:latin typeface="Myriad Pro"/>
                  <a:cs typeface="Calibri"/>
                </a:rPr>
                <a:t> </a:t>
              </a:r>
              <a:r>
                <a:rPr lang="en-US" sz="1000">
                  <a:solidFill>
                    <a:srgbClr val="13313E"/>
                  </a:solidFill>
                  <a:latin typeface="Myriad Pro"/>
                  <a:cs typeface="Calibri"/>
                </a:rPr>
                <a:t>On</a:t>
              </a:r>
              <a:r>
                <a:rPr lang="en-US" sz="1000" spc="-10">
                  <a:solidFill>
                    <a:srgbClr val="13313E"/>
                  </a:solidFill>
                  <a:latin typeface="Myriad Pro"/>
                  <a:cs typeface="Calibri"/>
                </a:rPr>
                <a:t> </a:t>
              </a:r>
              <a:r>
                <a:rPr lang="en-US" sz="1000">
                  <a:solidFill>
                    <a:srgbClr val="13313E"/>
                  </a:solidFill>
                  <a:latin typeface="Myriad Pro"/>
                  <a:cs typeface="Calibri"/>
                </a:rPr>
                <a:t>this</a:t>
              </a:r>
              <a:r>
                <a:rPr lang="en-US" sz="1000" spc="-15">
                  <a:solidFill>
                    <a:srgbClr val="13313E"/>
                  </a:solidFill>
                  <a:latin typeface="Myriad Pro"/>
                  <a:cs typeface="Calibri"/>
                </a:rPr>
                <a:t> </a:t>
              </a:r>
              <a:r>
                <a:rPr lang="en-US" sz="1000">
                  <a:solidFill>
                    <a:srgbClr val="13313E"/>
                  </a:solidFill>
                  <a:latin typeface="Myriad Pro"/>
                  <a:cs typeface="Calibri"/>
                </a:rPr>
                <a:t>site you</a:t>
              </a:r>
              <a:r>
                <a:rPr lang="en-US" sz="1000" spc="-15">
                  <a:solidFill>
                    <a:srgbClr val="13313E"/>
                  </a:solidFill>
                  <a:latin typeface="Myriad Pro"/>
                  <a:cs typeface="Calibri"/>
                </a:rPr>
                <a:t> </a:t>
              </a:r>
              <a:r>
                <a:rPr lang="en-US" sz="1000">
                  <a:solidFill>
                    <a:srgbClr val="13313E"/>
                  </a:solidFill>
                  <a:latin typeface="Myriad Pro"/>
                  <a:cs typeface="Calibri"/>
                </a:rPr>
                <a:t>can</a:t>
              </a:r>
              <a:r>
                <a:rPr lang="en-US" sz="1000" spc="-20">
                  <a:solidFill>
                    <a:srgbClr val="13313E"/>
                  </a:solidFill>
                  <a:latin typeface="Myriad Pro"/>
                  <a:cs typeface="Calibri"/>
                </a:rPr>
                <a:t> </a:t>
              </a:r>
              <a:r>
                <a:rPr lang="en-US" sz="1000">
                  <a:solidFill>
                    <a:srgbClr val="13313E"/>
                  </a:solidFill>
                  <a:latin typeface="Myriad Pro"/>
                  <a:cs typeface="Calibri"/>
                </a:rPr>
                <a:t>compare</a:t>
              </a:r>
              <a:r>
                <a:rPr lang="en-US" sz="1000" spc="-20">
                  <a:solidFill>
                    <a:srgbClr val="13313E"/>
                  </a:solidFill>
                  <a:latin typeface="Myriad Pro"/>
                  <a:cs typeface="Calibri"/>
                </a:rPr>
                <a:t> </a:t>
              </a:r>
              <a:r>
                <a:rPr lang="en-US" sz="1000">
                  <a:solidFill>
                    <a:srgbClr val="13313E"/>
                  </a:solidFill>
                  <a:latin typeface="Myriad Pro"/>
                  <a:cs typeface="Calibri"/>
                </a:rPr>
                <a:t>VA</a:t>
              </a:r>
              <a:r>
                <a:rPr lang="en-US" sz="1000" spc="-5">
                  <a:solidFill>
                    <a:srgbClr val="13313E"/>
                  </a:solidFill>
                  <a:latin typeface="Myriad Pro"/>
                  <a:cs typeface="Calibri"/>
                </a:rPr>
                <a:t> </a:t>
              </a:r>
              <a:r>
                <a:rPr lang="en-US" sz="1000">
                  <a:solidFill>
                    <a:srgbClr val="13313E"/>
                  </a:solidFill>
                  <a:latin typeface="Myriad Pro"/>
                  <a:cs typeface="Calibri"/>
                </a:rPr>
                <a:t>to</a:t>
              </a:r>
              <a:r>
                <a:rPr lang="en-US" sz="1000" spc="-5">
                  <a:solidFill>
                    <a:srgbClr val="13313E"/>
                  </a:solidFill>
                  <a:latin typeface="Myriad Pro"/>
                  <a:cs typeface="Calibri"/>
                </a:rPr>
                <a:t> </a:t>
              </a:r>
              <a:r>
                <a:rPr lang="en-US" sz="1000" spc="-10">
                  <a:solidFill>
                    <a:srgbClr val="13313E"/>
                  </a:solidFill>
                  <a:latin typeface="Myriad Pro"/>
                  <a:cs typeface="Calibri"/>
                </a:rPr>
                <a:t>non-</a:t>
              </a:r>
              <a:r>
                <a:rPr lang="en-US" sz="1000">
                  <a:solidFill>
                    <a:srgbClr val="13313E"/>
                  </a:solidFill>
                  <a:latin typeface="Myriad Pro"/>
                  <a:cs typeface="Calibri"/>
                </a:rPr>
                <a:t>VA</a:t>
              </a:r>
              <a:r>
                <a:rPr lang="en-US" sz="1000" spc="-15">
                  <a:solidFill>
                    <a:srgbClr val="13313E"/>
                  </a:solidFill>
                  <a:latin typeface="Myriad Pro"/>
                  <a:cs typeface="Calibri"/>
                </a:rPr>
                <a:t> </a:t>
              </a:r>
              <a:r>
                <a:rPr lang="en-US" sz="1000">
                  <a:solidFill>
                    <a:srgbClr val="13313E"/>
                  </a:solidFill>
                  <a:latin typeface="Myriad Pro"/>
                  <a:cs typeface="Calibri"/>
                </a:rPr>
                <a:t>care</a:t>
              </a:r>
              <a:r>
                <a:rPr lang="en-US" sz="1000" spc="-15">
                  <a:solidFill>
                    <a:srgbClr val="13313E"/>
                  </a:solidFill>
                  <a:latin typeface="Myriad Pro"/>
                  <a:cs typeface="Calibri"/>
                </a:rPr>
                <a:t> </a:t>
              </a:r>
              <a:r>
                <a:rPr lang="en-US" sz="1000">
                  <a:solidFill>
                    <a:srgbClr val="13313E"/>
                  </a:solidFill>
                  <a:latin typeface="Myriad Pro"/>
                  <a:cs typeface="Calibri"/>
                </a:rPr>
                <a:t>and</a:t>
              </a:r>
              <a:r>
                <a:rPr lang="en-US" sz="1000" spc="-10">
                  <a:solidFill>
                    <a:srgbClr val="13313E"/>
                  </a:solidFill>
                  <a:latin typeface="Myriad Pro"/>
                  <a:cs typeface="Calibri"/>
                </a:rPr>
                <a:t> within </a:t>
              </a:r>
              <a:r>
                <a:rPr lang="en-US" sz="1000">
                  <a:solidFill>
                    <a:srgbClr val="13313E"/>
                  </a:solidFill>
                  <a:latin typeface="Myriad Pro"/>
                  <a:cs typeface="Calibri"/>
                </a:rPr>
                <a:t>VA</a:t>
              </a:r>
              <a:r>
                <a:rPr lang="en-US" sz="1000" spc="-20">
                  <a:solidFill>
                    <a:srgbClr val="13313E"/>
                  </a:solidFill>
                  <a:latin typeface="Myriad Pro"/>
                  <a:cs typeface="Calibri"/>
                </a:rPr>
                <a:t> </a:t>
              </a:r>
              <a:r>
                <a:rPr lang="en-US" sz="1000">
                  <a:solidFill>
                    <a:srgbClr val="13313E"/>
                  </a:solidFill>
                  <a:latin typeface="Myriad Pro"/>
                  <a:cs typeface="Calibri"/>
                </a:rPr>
                <a:t>care.</a:t>
              </a:r>
              <a:r>
                <a:rPr lang="en-US" sz="1000" spc="220">
                  <a:solidFill>
                    <a:srgbClr val="13313E"/>
                  </a:solidFill>
                  <a:latin typeface="Myriad Pro"/>
                  <a:cs typeface="Calibri"/>
                </a:rPr>
                <a:t> </a:t>
              </a:r>
              <a:r>
                <a:rPr lang="en-US" sz="1000">
                  <a:solidFill>
                    <a:srgbClr val="13313E"/>
                  </a:solidFill>
                  <a:latin typeface="Myriad Pro"/>
                  <a:cs typeface="Calibri"/>
                </a:rPr>
                <a:t>You</a:t>
              </a:r>
              <a:r>
                <a:rPr lang="en-US" sz="1000" spc="-20">
                  <a:solidFill>
                    <a:srgbClr val="13313E"/>
                  </a:solidFill>
                  <a:latin typeface="Myriad Pro"/>
                  <a:cs typeface="Calibri"/>
                </a:rPr>
                <a:t> </a:t>
              </a:r>
              <a:r>
                <a:rPr lang="en-US" sz="1000">
                  <a:solidFill>
                    <a:srgbClr val="13313E"/>
                  </a:solidFill>
                  <a:latin typeface="Myriad Pro"/>
                  <a:cs typeface="Calibri"/>
                </a:rPr>
                <a:t>can</a:t>
              </a:r>
              <a:r>
                <a:rPr lang="en-US" sz="1000" spc="-10">
                  <a:solidFill>
                    <a:srgbClr val="13313E"/>
                  </a:solidFill>
                  <a:latin typeface="Myriad Pro"/>
                  <a:cs typeface="Calibri"/>
                </a:rPr>
                <a:t> </a:t>
              </a:r>
              <a:r>
                <a:rPr lang="en-US" sz="1000">
                  <a:solidFill>
                    <a:srgbClr val="13313E"/>
                  </a:solidFill>
                  <a:latin typeface="Myriad Pro"/>
                  <a:cs typeface="Calibri"/>
                </a:rPr>
                <a:t>learn</a:t>
              </a:r>
              <a:r>
                <a:rPr lang="en-US" sz="1000" spc="-25">
                  <a:solidFill>
                    <a:srgbClr val="13313E"/>
                  </a:solidFill>
                  <a:latin typeface="Myriad Pro"/>
                  <a:cs typeface="Calibri"/>
                </a:rPr>
                <a:t> </a:t>
              </a:r>
              <a:r>
                <a:rPr lang="en-US" sz="1000">
                  <a:solidFill>
                    <a:srgbClr val="13313E"/>
                  </a:solidFill>
                  <a:latin typeface="Myriad Pro"/>
                  <a:cs typeface="Calibri"/>
                </a:rPr>
                <a:t>more</a:t>
              </a:r>
              <a:r>
                <a:rPr lang="en-US" sz="1000" spc="-5">
                  <a:solidFill>
                    <a:srgbClr val="13313E"/>
                  </a:solidFill>
                  <a:latin typeface="Myriad Pro"/>
                  <a:cs typeface="Calibri"/>
                </a:rPr>
                <a:t> </a:t>
              </a:r>
              <a:r>
                <a:rPr lang="en-US" sz="1000">
                  <a:solidFill>
                    <a:srgbClr val="13313E"/>
                  </a:solidFill>
                  <a:latin typeface="Myriad Pro"/>
                  <a:cs typeface="Calibri"/>
                </a:rPr>
                <a:t>about</a:t>
              </a:r>
              <a:r>
                <a:rPr lang="en-US" sz="1000" spc="-20">
                  <a:solidFill>
                    <a:srgbClr val="13313E"/>
                  </a:solidFill>
                  <a:latin typeface="Myriad Pro"/>
                  <a:cs typeface="Calibri"/>
                </a:rPr>
                <a:t> </a:t>
              </a:r>
              <a:r>
                <a:rPr lang="en-US" sz="1000">
                  <a:solidFill>
                    <a:srgbClr val="13313E"/>
                  </a:solidFill>
                  <a:latin typeface="Myriad Pro"/>
                  <a:cs typeface="Calibri"/>
                </a:rPr>
                <a:t>access data</a:t>
              </a:r>
              <a:r>
                <a:rPr lang="en-US" sz="1000" spc="-20">
                  <a:solidFill>
                    <a:srgbClr val="13313E"/>
                  </a:solidFill>
                  <a:latin typeface="Myriad Pro"/>
                  <a:cs typeface="Calibri"/>
                </a:rPr>
                <a:t> </a:t>
              </a:r>
              <a:r>
                <a:rPr lang="en-US" sz="1000">
                  <a:solidFill>
                    <a:srgbClr val="13313E"/>
                  </a:solidFill>
                  <a:latin typeface="Myriad Pro"/>
                  <a:cs typeface="Calibri"/>
                </a:rPr>
                <a:t>across</a:t>
              </a:r>
              <a:r>
                <a:rPr lang="en-US" sz="1000" spc="-25">
                  <a:solidFill>
                    <a:srgbClr val="13313E"/>
                  </a:solidFill>
                  <a:latin typeface="Myriad Pro"/>
                  <a:cs typeface="Calibri"/>
                </a:rPr>
                <a:t> </a:t>
              </a:r>
              <a:r>
                <a:rPr lang="en-US" sz="1000">
                  <a:solidFill>
                    <a:srgbClr val="13313E"/>
                  </a:solidFill>
                  <a:latin typeface="Myriad Pro"/>
                  <a:cs typeface="Calibri"/>
                </a:rPr>
                <a:t>the nation</a:t>
              </a:r>
              <a:r>
                <a:rPr lang="en-US" sz="1000" spc="-15">
                  <a:solidFill>
                    <a:srgbClr val="13313E"/>
                  </a:solidFill>
                  <a:latin typeface="Myriad Pro"/>
                  <a:cs typeface="Calibri"/>
                </a:rPr>
                <a:t> </a:t>
              </a:r>
              <a:r>
                <a:rPr lang="en-US" sz="1000">
                  <a:solidFill>
                    <a:srgbClr val="13313E"/>
                  </a:solidFill>
                  <a:latin typeface="Myriad Pro"/>
                  <a:cs typeface="Calibri"/>
                </a:rPr>
                <a:t>and</a:t>
              </a:r>
              <a:r>
                <a:rPr lang="en-US" sz="1000" spc="-10">
                  <a:solidFill>
                    <a:srgbClr val="13313E"/>
                  </a:solidFill>
                  <a:latin typeface="Myriad Pro"/>
                  <a:cs typeface="Calibri"/>
                </a:rPr>
                <a:t> </a:t>
              </a:r>
              <a:r>
                <a:rPr lang="en-US" sz="1000">
                  <a:solidFill>
                    <a:srgbClr val="13313E"/>
                  </a:solidFill>
                  <a:latin typeface="Myriad Pro"/>
                  <a:cs typeface="Calibri"/>
                </a:rPr>
                <a:t>for</a:t>
              </a:r>
              <a:r>
                <a:rPr lang="en-US" sz="1000" spc="-20">
                  <a:solidFill>
                    <a:srgbClr val="13313E"/>
                  </a:solidFill>
                  <a:latin typeface="Myriad Pro"/>
                  <a:cs typeface="Calibri"/>
                </a:rPr>
                <a:t> </a:t>
              </a:r>
              <a:r>
                <a:rPr lang="en-US" sz="1000">
                  <a:solidFill>
                    <a:srgbClr val="13313E"/>
                  </a:solidFill>
                  <a:latin typeface="Myriad Pro"/>
                  <a:cs typeface="Calibri"/>
                </a:rPr>
                <a:t>your</a:t>
              </a:r>
              <a:r>
                <a:rPr lang="en-US" sz="1000" spc="-5">
                  <a:solidFill>
                    <a:srgbClr val="13313E"/>
                  </a:solidFill>
                  <a:latin typeface="Myriad Pro"/>
                  <a:cs typeface="Calibri"/>
                </a:rPr>
                <a:t> </a:t>
              </a:r>
              <a:r>
                <a:rPr lang="en-US" sz="1000">
                  <a:solidFill>
                    <a:srgbClr val="13313E"/>
                  </a:solidFill>
                  <a:latin typeface="Myriad Pro"/>
                  <a:cs typeface="Calibri"/>
                </a:rPr>
                <a:t>local</a:t>
              </a:r>
              <a:r>
                <a:rPr lang="en-US" sz="1000" spc="-5">
                  <a:solidFill>
                    <a:srgbClr val="13313E"/>
                  </a:solidFill>
                  <a:latin typeface="Myriad Pro"/>
                  <a:cs typeface="Calibri"/>
                </a:rPr>
                <a:t> </a:t>
              </a:r>
              <a:r>
                <a:rPr lang="en-US" sz="1000">
                  <a:solidFill>
                    <a:srgbClr val="13313E"/>
                  </a:solidFill>
                  <a:latin typeface="Myriad Pro"/>
                  <a:cs typeface="Calibri"/>
                </a:rPr>
                <a:t>facility and Veteran</a:t>
              </a:r>
              <a:r>
                <a:rPr lang="en-US" sz="1000" spc="-25">
                  <a:solidFill>
                    <a:srgbClr val="13313E"/>
                  </a:solidFill>
                  <a:latin typeface="Myriad Pro"/>
                  <a:cs typeface="Calibri"/>
                </a:rPr>
                <a:t> </a:t>
              </a:r>
              <a:r>
                <a:rPr lang="en-US" sz="1000">
                  <a:solidFill>
                    <a:srgbClr val="13313E"/>
                  </a:solidFill>
                  <a:latin typeface="Myriad Pro"/>
                  <a:cs typeface="Calibri"/>
                </a:rPr>
                <a:t>Satisfaction</a:t>
              </a:r>
              <a:r>
                <a:rPr lang="en-US" sz="1000" spc="-25">
                  <a:solidFill>
                    <a:srgbClr val="13313E"/>
                  </a:solidFill>
                  <a:latin typeface="Myriad Pro"/>
                  <a:cs typeface="Calibri"/>
                </a:rPr>
                <a:t> </a:t>
              </a:r>
              <a:r>
                <a:rPr lang="en-US" sz="1000" spc="-10">
                  <a:solidFill>
                    <a:srgbClr val="13313E"/>
                  </a:solidFill>
                  <a:latin typeface="Myriad Pro"/>
                  <a:cs typeface="Calibri"/>
                </a:rPr>
                <a:t>data.</a:t>
              </a:r>
              <a:endParaRPr lang="en-US" sz="1000">
                <a:solidFill>
                  <a:srgbClr val="13313E"/>
                </a:solidFill>
                <a:latin typeface="Myriad Pro"/>
                <a:cs typeface="Calibri"/>
              </a:endParaRPr>
            </a:p>
          </p:txBody>
        </p:sp>
        <p:grpSp>
          <p:nvGrpSpPr>
            <p:cNvPr id="23" name="object 5">
              <a:extLst>
                <a:ext uri="{FF2B5EF4-FFF2-40B4-BE49-F238E27FC236}">
                  <a16:creationId xmlns:a16="http://schemas.microsoft.com/office/drawing/2014/main" id="{741F6564-231A-0DB6-303A-7C24C2655980}"/>
                </a:ext>
              </a:extLst>
            </p:cNvPr>
            <p:cNvGrpSpPr/>
            <p:nvPr/>
          </p:nvGrpSpPr>
          <p:grpSpPr>
            <a:xfrm>
              <a:off x="4505992" y="2924831"/>
              <a:ext cx="2817720" cy="727032"/>
              <a:chOff x="1385950" y="6989191"/>
              <a:chExt cx="5772150" cy="1543050"/>
            </a:xfrm>
            <a:effectLst>
              <a:outerShdw blurRad="63500" sx="102000" sy="102000" algn="ctr" rotWithShape="0">
                <a:prstClr val="black">
                  <a:alpha val="40000"/>
                </a:prstClr>
              </a:outerShdw>
            </a:effectLst>
          </p:grpSpPr>
          <p:pic>
            <p:nvPicPr>
              <p:cNvPr id="24" name="object 6">
                <a:hlinkClick r:id="rId7"/>
                <a:extLst>
                  <a:ext uri="{FF2B5EF4-FFF2-40B4-BE49-F238E27FC236}">
                    <a16:creationId xmlns:a16="http://schemas.microsoft.com/office/drawing/2014/main" id="{6F60BD21-962E-6DB7-43DA-6F9FF61E0C8C}"/>
                  </a:ext>
                </a:extLst>
              </p:cNvPr>
              <p:cNvPicPr/>
              <p:nvPr/>
            </p:nvPicPr>
            <p:blipFill>
              <a:blip r:embed="rId8" cstate="print"/>
              <a:stretch>
                <a:fillRect/>
              </a:stretch>
            </p:blipFill>
            <p:spPr>
              <a:xfrm>
                <a:off x="1390649" y="6993890"/>
                <a:ext cx="5762625" cy="1533525"/>
              </a:xfrm>
              <a:prstGeom prst="rect">
                <a:avLst/>
              </a:prstGeom>
              <a:ln>
                <a:noFill/>
              </a:ln>
            </p:spPr>
          </p:pic>
          <p:sp>
            <p:nvSpPr>
              <p:cNvPr id="25" name="object 7">
                <a:hlinkClick r:id="rId7"/>
                <a:extLst>
                  <a:ext uri="{FF2B5EF4-FFF2-40B4-BE49-F238E27FC236}">
                    <a16:creationId xmlns:a16="http://schemas.microsoft.com/office/drawing/2014/main" id="{AF4863CF-774A-C7DA-4C08-337B56152A21}"/>
                  </a:ext>
                </a:extLst>
              </p:cNvPr>
              <p:cNvSpPr/>
              <p:nvPr/>
            </p:nvSpPr>
            <p:spPr>
              <a:xfrm>
                <a:off x="1385950" y="6989191"/>
                <a:ext cx="5772150" cy="1543050"/>
              </a:xfrm>
              <a:custGeom>
                <a:avLst/>
                <a:gdLst/>
                <a:ahLst/>
                <a:cxnLst/>
                <a:rect l="l" t="t" r="r" b="b"/>
                <a:pathLst>
                  <a:path w="5772150" h="1543050">
                    <a:moveTo>
                      <a:pt x="0" y="1543050"/>
                    </a:moveTo>
                    <a:lnTo>
                      <a:pt x="5772150" y="1543050"/>
                    </a:lnTo>
                    <a:lnTo>
                      <a:pt x="5772150" y="0"/>
                    </a:lnTo>
                    <a:lnTo>
                      <a:pt x="0" y="0"/>
                    </a:lnTo>
                    <a:lnTo>
                      <a:pt x="0" y="1543050"/>
                    </a:lnTo>
                    <a:close/>
                  </a:path>
                </a:pathLst>
              </a:custGeom>
              <a:ln w="9525">
                <a:noFill/>
              </a:ln>
            </p:spPr>
            <p:txBody>
              <a:bodyPr wrap="square" lIns="0" tIns="0" rIns="0" bIns="0" rtlCol="0"/>
              <a:lstStyle/>
              <a:p>
                <a:endParaRPr>
                  <a:latin typeface="Myriad Pro"/>
                </a:endParaRPr>
              </a:p>
            </p:txBody>
          </p:sp>
        </p:grpSp>
      </p:grpSp>
      <p:grpSp>
        <p:nvGrpSpPr>
          <p:cNvPr id="57" name="Group 56">
            <a:extLst>
              <a:ext uri="{FF2B5EF4-FFF2-40B4-BE49-F238E27FC236}">
                <a16:creationId xmlns:a16="http://schemas.microsoft.com/office/drawing/2014/main" id="{310CF202-98E5-7C78-2767-84DC68AFB20D}"/>
              </a:ext>
            </a:extLst>
          </p:cNvPr>
          <p:cNvGrpSpPr/>
          <p:nvPr/>
        </p:nvGrpSpPr>
        <p:grpSpPr>
          <a:xfrm>
            <a:off x="8314051" y="1261405"/>
            <a:ext cx="3591547" cy="2530453"/>
            <a:chOff x="8314051" y="1261405"/>
            <a:chExt cx="3591547" cy="2530453"/>
          </a:xfrm>
        </p:grpSpPr>
        <p:sp>
          <p:nvSpPr>
            <p:cNvPr id="55" name="Rectangle 54">
              <a:extLst>
                <a:ext uri="{FF2B5EF4-FFF2-40B4-BE49-F238E27FC236}">
                  <a16:creationId xmlns:a16="http://schemas.microsoft.com/office/drawing/2014/main" id="{6A1C8870-0985-3545-FDEB-CD1341FBF3FF}"/>
                </a:ext>
              </a:extLst>
            </p:cNvPr>
            <p:cNvSpPr/>
            <p:nvPr/>
          </p:nvSpPr>
          <p:spPr>
            <a:xfrm>
              <a:off x="8314051" y="1261405"/>
              <a:ext cx="3591547" cy="2530453"/>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26" name="object 2">
              <a:extLst>
                <a:ext uri="{FF2B5EF4-FFF2-40B4-BE49-F238E27FC236}">
                  <a16:creationId xmlns:a16="http://schemas.microsoft.com/office/drawing/2014/main" id="{A8286E7B-F1CA-2E4A-EC4F-767AC8C5F199}"/>
                </a:ext>
              </a:extLst>
            </p:cNvPr>
            <p:cNvSpPr txBox="1"/>
            <p:nvPr/>
          </p:nvSpPr>
          <p:spPr>
            <a:xfrm>
              <a:off x="8539384" y="1460563"/>
              <a:ext cx="3166840" cy="1317925"/>
            </a:xfrm>
            <a:prstGeom prst="rect">
              <a:avLst/>
            </a:prstGeom>
          </p:spPr>
          <p:txBody>
            <a:bodyPr vert="horz" wrap="square" lIns="0" tIns="0" rIns="0" bIns="0" rtlCol="0">
              <a:spAutoFit/>
            </a:bodyPr>
            <a:lstStyle/>
            <a:p>
              <a:pPr marL="12700">
                <a:spcBef>
                  <a:spcPts val="5"/>
                </a:spcBef>
              </a:pPr>
              <a:r>
                <a:rPr lang="en-US" sz="1200" spc="-45">
                  <a:solidFill>
                    <a:srgbClr val="007AB8"/>
                  </a:solidFill>
                  <a:latin typeface="Myriad Pro"/>
                  <a:cs typeface="Arial"/>
                </a:rPr>
                <a:t>Population Level Statistics</a:t>
              </a:r>
              <a:endParaRPr sz="1200" spc="-45">
                <a:solidFill>
                  <a:srgbClr val="007AB8"/>
                </a:solidFill>
                <a:latin typeface="Myriad Pro"/>
                <a:cs typeface="Arial"/>
              </a:endParaRPr>
            </a:p>
            <a:p>
              <a:pPr marL="12700" marR="5080">
                <a:lnSpc>
                  <a:spcPct val="117000"/>
                </a:lnSpc>
                <a:spcBef>
                  <a:spcPts val="480"/>
                </a:spcBef>
              </a:pPr>
              <a:r>
                <a:rPr lang="en-US" sz="1000">
                  <a:solidFill>
                    <a:srgbClr val="13313E"/>
                  </a:solidFill>
                  <a:latin typeface="Myriad Pro"/>
                  <a:cs typeface="Calibri"/>
                </a:rPr>
                <a:t>Want to learn generally about the Veteran population including where Veterans live, population changes, demographic shifts, use of VA services? The National Center for Veterans Analysis and Statistics is a great resource for current data about the Veteran population as well as projections for the future.</a:t>
              </a:r>
            </a:p>
          </p:txBody>
        </p:sp>
        <p:grpSp>
          <p:nvGrpSpPr>
            <p:cNvPr id="27" name="object 5">
              <a:extLst>
                <a:ext uri="{FF2B5EF4-FFF2-40B4-BE49-F238E27FC236}">
                  <a16:creationId xmlns:a16="http://schemas.microsoft.com/office/drawing/2014/main" id="{2D26A450-70BB-CBAA-BB10-73278F8BE3EA}"/>
                </a:ext>
              </a:extLst>
            </p:cNvPr>
            <p:cNvGrpSpPr/>
            <p:nvPr/>
          </p:nvGrpSpPr>
          <p:grpSpPr>
            <a:xfrm>
              <a:off x="9049534" y="2910797"/>
              <a:ext cx="2348997" cy="728395"/>
              <a:chOff x="1385824" y="2009775"/>
              <a:chExt cx="5237480" cy="2220595"/>
            </a:xfrm>
            <a:effectLst>
              <a:outerShdw blurRad="63500" sx="102000" sy="102000" algn="ctr" rotWithShape="0">
                <a:prstClr val="black">
                  <a:alpha val="40000"/>
                </a:prstClr>
              </a:outerShdw>
            </a:effectLst>
          </p:grpSpPr>
          <p:pic>
            <p:nvPicPr>
              <p:cNvPr id="28" name="object 6">
                <a:hlinkClick r:id="rId9"/>
                <a:extLst>
                  <a:ext uri="{FF2B5EF4-FFF2-40B4-BE49-F238E27FC236}">
                    <a16:creationId xmlns:a16="http://schemas.microsoft.com/office/drawing/2014/main" id="{C7A80DCB-7002-27D2-86D3-11ACE51F9482}"/>
                  </a:ext>
                </a:extLst>
              </p:cNvPr>
              <p:cNvPicPr/>
              <p:nvPr/>
            </p:nvPicPr>
            <p:blipFill>
              <a:blip r:embed="rId10" cstate="print"/>
              <a:stretch>
                <a:fillRect/>
              </a:stretch>
            </p:blipFill>
            <p:spPr>
              <a:xfrm>
                <a:off x="1390650" y="2014474"/>
                <a:ext cx="5227955" cy="2211070"/>
              </a:xfrm>
              <a:prstGeom prst="rect">
                <a:avLst/>
              </a:prstGeom>
              <a:ln>
                <a:noFill/>
              </a:ln>
            </p:spPr>
          </p:pic>
          <p:sp>
            <p:nvSpPr>
              <p:cNvPr id="29" name="object 7">
                <a:hlinkClick r:id="rId9"/>
                <a:extLst>
                  <a:ext uri="{FF2B5EF4-FFF2-40B4-BE49-F238E27FC236}">
                    <a16:creationId xmlns:a16="http://schemas.microsoft.com/office/drawing/2014/main" id="{96FF3320-6413-0061-6F8B-3DB4DD106263}"/>
                  </a:ext>
                </a:extLst>
              </p:cNvPr>
              <p:cNvSpPr/>
              <p:nvPr/>
            </p:nvSpPr>
            <p:spPr>
              <a:xfrm>
                <a:off x="1385824" y="2009775"/>
                <a:ext cx="5237480" cy="2220595"/>
              </a:xfrm>
              <a:custGeom>
                <a:avLst/>
                <a:gdLst/>
                <a:ahLst/>
                <a:cxnLst/>
                <a:rect l="l" t="t" r="r" b="b"/>
                <a:pathLst>
                  <a:path w="5237480" h="2220595">
                    <a:moveTo>
                      <a:pt x="0" y="2220595"/>
                    </a:moveTo>
                    <a:lnTo>
                      <a:pt x="5237480" y="2220595"/>
                    </a:lnTo>
                    <a:lnTo>
                      <a:pt x="5237480" y="0"/>
                    </a:lnTo>
                    <a:lnTo>
                      <a:pt x="0" y="0"/>
                    </a:lnTo>
                    <a:lnTo>
                      <a:pt x="0" y="2220595"/>
                    </a:lnTo>
                    <a:close/>
                  </a:path>
                </a:pathLst>
              </a:custGeom>
              <a:ln w="9525">
                <a:noFill/>
              </a:ln>
            </p:spPr>
            <p:txBody>
              <a:bodyPr wrap="square" lIns="0" tIns="0" rIns="0" bIns="0" rtlCol="0"/>
              <a:lstStyle/>
              <a:p>
                <a:endParaRPr>
                  <a:latin typeface="Myriad Pro"/>
                </a:endParaRPr>
              </a:p>
            </p:txBody>
          </p:sp>
        </p:grpSp>
      </p:grpSp>
      <p:sp>
        <p:nvSpPr>
          <p:cNvPr id="2" name="Slide Number Placeholder 16">
            <a:extLst>
              <a:ext uri="{FF2B5EF4-FFF2-40B4-BE49-F238E27FC236}">
                <a16:creationId xmlns:a16="http://schemas.microsoft.com/office/drawing/2014/main" id="{F9B0D241-21F8-3DF2-8500-F31035C253A5}"/>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16</a:t>
            </a:fld>
            <a:endParaRPr lang="en-US">
              <a:solidFill>
                <a:srgbClr val="567482"/>
              </a:solidFill>
            </a:endParaRPr>
          </a:p>
        </p:txBody>
      </p:sp>
      <p:grpSp>
        <p:nvGrpSpPr>
          <p:cNvPr id="7" name="Group 6">
            <a:extLst>
              <a:ext uri="{FF2B5EF4-FFF2-40B4-BE49-F238E27FC236}">
                <a16:creationId xmlns:a16="http://schemas.microsoft.com/office/drawing/2014/main" id="{0C37341F-EAB5-7A35-0C6E-9474ABC74990}"/>
              </a:ext>
            </a:extLst>
          </p:cNvPr>
          <p:cNvGrpSpPr/>
          <p:nvPr/>
        </p:nvGrpSpPr>
        <p:grpSpPr>
          <a:xfrm>
            <a:off x="4283176" y="4097621"/>
            <a:ext cx="7622422" cy="2530453"/>
            <a:chOff x="4283176" y="4097621"/>
            <a:chExt cx="7622422" cy="2530453"/>
          </a:xfrm>
        </p:grpSpPr>
        <p:grpSp>
          <p:nvGrpSpPr>
            <p:cNvPr id="58" name="Group 57">
              <a:extLst>
                <a:ext uri="{FF2B5EF4-FFF2-40B4-BE49-F238E27FC236}">
                  <a16:creationId xmlns:a16="http://schemas.microsoft.com/office/drawing/2014/main" id="{B838E89B-4F83-4405-7004-B9E54C8147E5}"/>
                </a:ext>
              </a:extLst>
            </p:cNvPr>
            <p:cNvGrpSpPr/>
            <p:nvPr/>
          </p:nvGrpSpPr>
          <p:grpSpPr>
            <a:xfrm>
              <a:off x="4283176" y="4097621"/>
              <a:ext cx="7622422" cy="2530453"/>
              <a:chOff x="4110921" y="4097621"/>
              <a:chExt cx="7622422" cy="2530453"/>
            </a:xfrm>
          </p:grpSpPr>
          <p:sp>
            <p:nvSpPr>
              <p:cNvPr id="48" name="Rectangle 47">
                <a:extLst>
                  <a:ext uri="{FF2B5EF4-FFF2-40B4-BE49-F238E27FC236}">
                    <a16:creationId xmlns:a16="http://schemas.microsoft.com/office/drawing/2014/main" id="{35B0EB8B-3CF9-27F3-5D06-77DAA250BA5D}"/>
                  </a:ext>
                </a:extLst>
              </p:cNvPr>
              <p:cNvSpPr/>
              <p:nvPr/>
            </p:nvSpPr>
            <p:spPr>
              <a:xfrm>
                <a:off x="4110921" y="4097621"/>
                <a:ext cx="7622422" cy="2530453"/>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35" name="object 2">
                <a:extLst>
                  <a:ext uri="{FF2B5EF4-FFF2-40B4-BE49-F238E27FC236}">
                    <a16:creationId xmlns:a16="http://schemas.microsoft.com/office/drawing/2014/main" id="{AD5D21ED-46C1-9F1A-6BB1-F24A9A8661A5}"/>
                  </a:ext>
                </a:extLst>
              </p:cNvPr>
              <p:cNvSpPr txBox="1"/>
              <p:nvPr/>
            </p:nvSpPr>
            <p:spPr>
              <a:xfrm>
                <a:off x="4331431" y="4291439"/>
                <a:ext cx="3166840" cy="1557286"/>
              </a:xfrm>
              <a:prstGeom prst="rect">
                <a:avLst/>
              </a:prstGeom>
            </p:spPr>
            <p:txBody>
              <a:bodyPr vert="horz" wrap="square" lIns="0" tIns="0" rIns="0" bIns="0" rtlCol="0">
                <a:spAutoFit/>
              </a:bodyPr>
              <a:lstStyle/>
              <a:p>
                <a:pPr marL="12700">
                  <a:spcBef>
                    <a:spcPts val="5"/>
                  </a:spcBef>
                </a:pPr>
                <a:r>
                  <a:rPr lang="en-US" sz="1200" spc="-45">
                    <a:solidFill>
                      <a:srgbClr val="007AB8"/>
                    </a:solidFill>
                    <a:latin typeface="Myriad Pro"/>
                    <a:cs typeface="Arial"/>
                  </a:rPr>
                  <a:t>Maps and Visualizations</a:t>
                </a:r>
                <a:endParaRPr sz="1200" spc="-45">
                  <a:solidFill>
                    <a:srgbClr val="007AB8"/>
                  </a:solidFill>
                  <a:latin typeface="Myriad Pro"/>
                  <a:cs typeface="Arial"/>
                </a:endParaRPr>
              </a:p>
              <a:p>
                <a:pPr marL="12700" marR="5080">
                  <a:lnSpc>
                    <a:spcPct val="117000"/>
                  </a:lnSpc>
                  <a:spcBef>
                    <a:spcPts val="480"/>
                  </a:spcBef>
                </a:pPr>
                <a:r>
                  <a:rPr lang="en-US" sz="1000" b="1" i="1">
                    <a:solidFill>
                      <a:srgbClr val="808080"/>
                    </a:solidFill>
                    <a:latin typeface="Myriad Pro"/>
                    <a:cs typeface="Calibri"/>
                  </a:rPr>
                  <a:t>Urban Observatory</a:t>
                </a:r>
              </a:p>
              <a:p>
                <a:pPr marL="12700" marR="5080">
                  <a:lnSpc>
                    <a:spcPct val="117000"/>
                  </a:lnSpc>
                  <a:spcBef>
                    <a:spcPts val="480"/>
                  </a:spcBef>
                </a:pPr>
                <a:r>
                  <a:rPr lang="en-US" sz="1000">
                    <a:solidFill>
                      <a:srgbClr val="13313E"/>
                    </a:solidFill>
                    <a:latin typeface="Myriad Pro"/>
                    <a:cs typeface="Calibri"/>
                  </a:rPr>
                  <a:t>Want to be able to see the change in quality ratings over time? Curious about access to care at a variety of VA sites and prefer to see rather than read? This site visualizes information to help you understand the state of VA care and where there are opportunities to improve care.</a:t>
                </a:r>
              </a:p>
            </p:txBody>
          </p:sp>
          <p:grpSp>
            <p:nvGrpSpPr>
              <p:cNvPr id="36" name="object 4">
                <a:extLst>
                  <a:ext uri="{FF2B5EF4-FFF2-40B4-BE49-F238E27FC236}">
                    <a16:creationId xmlns:a16="http://schemas.microsoft.com/office/drawing/2014/main" id="{163C7F96-E846-2557-3500-8D2943107B5B}"/>
                  </a:ext>
                </a:extLst>
              </p:cNvPr>
              <p:cNvGrpSpPr/>
              <p:nvPr/>
            </p:nvGrpSpPr>
            <p:grpSpPr>
              <a:xfrm>
                <a:off x="4671488" y="5752257"/>
                <a:ext cx="2486727" cy="727729"/>
                <a:chOff x="1214437" y="1294511"/>
                <a:chExt cx="5629275" cy="1828800"/>
              </a:xfrm>
              <a:effectLst>
                <a:outerShdw blurRad="50800" dist="38100" dir="5400000" algn="t" rotWithShape="0">
                  <a:prstClr val="black">
                    <a:alpha val="40000"/>
                  </a:prstClr>
                </a:outerShdw>
              </a:effectLst>
            </p:grpSpPr>
            <p:pic>
              <p:nvPicPr>
                <p:cNvPr id="37" name="object 5">
                  <a:hlinkClick r:id="rId11"/>
                  <a:extLst>
                    <a:ext uri="{FF2B5EF4-FFF2-40B4-BE49-F238E27FC236}">
                      <a16:creationId xmlns:a16="http://schemas.microsoft.com/office/drawing/2014/main" id="{D40B72BC-A0F5-8B78-A1B4-FDAE6AF5CD1C}"/>
                    </a:ext>
                  </a:extLst>
                </p:cNvPr>
                <p:cNvPicPr/>
                <p:nvPr/>
              </p:nvPicPr>
              <p:blipFill>
                <a:blip r:embed="rId12" cstate="print"/>
                <a:stretch>
                  <a:fillRect/>
                </a:stretch>
              </p:blipFill>
              <p:spPr>
                <a:xfrm>
                  <a:off x="1788145" y="1667579"/>
                  <a:ext cx="4481859" cy="1450907"/>
                </a:xfrm>
                <a:prstGeom prst="rect">
                  <a:avLst/>
                </a:prstGeom>
                <a:ln>
                  <a:noFill/>
                </a:ln>
              </p:spPr>
            </p:pic>
            <p:sp>
              <p:nvSpPr>
                <p:cNvPr id="38" name="object 6">
                  <a:hlinkClick r:id="rId11"/>
                  <a:extLst>
                    <a:ext uri="{FF2B5EF4-FFF2-40B4-BE49-F238E27FC236}">
                      <a16:creationId xmlns:a16="http://schemas.microsoft.com/office/drawing/2014/main" id="{99CF196F-8F2A-BE03-BA53-652D6C4C91AE}"/>
                    </a:ext>
                  </a:extLst>
                </p:cNvPr>
                <p:cNvSpPr/>
                <p:nvPr/>
              </p:nvSpPr>
              <p:spPr>
                <a:xfrm>
                  <a:off x="1214437" y="1294511"/>
                  <a:ext cx="5629275" cy="1828800"/>
                </a:xfrm>
                <a:custGeom>
                  <a:avLst/>
                  <a:gdLst/>
                  <a:ahLst/>
                  <a:cxnLst/>
                  <a:rect l="l" t="t" r="r" b="b"/>
                  <a:pathLst>
                    <a:path w="5629275" h="1828800">
                      <a:moveTo>
                        <a:pt x="0" y="1828800"/>
                      </a:moveTo>
                      <a:lnTo>
                        <a:pt x="5629275" y="1828800"/>
                      </a:lnTo>
                      <a:lnTo>
                        <a:pt x="5629275" y="0"/>
                      </a:lnTo>
                      <a:lnTo>
                        <a:pt x="0" y="0"/>
                      </a:lnTo>
                      <a:lnTo>
                        <a:pt x="0" y="1828800"/>
                      </a:lnTo>
                      <a:close/>
                    </a:path>
                  </a:pathLst>
                </a:custGeom>
                <a:ln w="9525">
                  <a:noFill/>
                </a:ln>
              </p:spPr>
              <p:txBody>
                <a:bodyPr wrap="square" lIns="0" tIns="0" rIns="0" bIns="0" rtlCol="0"/>
                <a:lstStyle/>
                <a:p>
                  <a:endParaRPr>
                    <a:latin typeface="Myriad Pro"/>
                  </a:endParaRPr>
                </a:p>
              </p:txBody>
            </p:sp>
          </p:grpSp>
        </p:grpSp>
        <p:grpSp>
          <p:nvGrpSpPr>
            <p:cNvPr id="39" name="object 7">
              <a:extLst>
                <a:ext uri="{FF2B5EF4-FFF2-40B4-BE49-F238E27FC236}">
                  <a16:creationId xmlns:a16="http://schemas.microsoft.com/office/drawing/2014/main" id="{8865F008-FDB8-E53C-6660-8BCAB94A0C01}"/>
                </a:ext>
              </a:extLst>
            </p:cNvPr>
            <p:cNvGrpSpPr/>
            <p:nvPr/>
          </p:nvGrpSpPr>
          <p:grpSpPr>
            <a:xfrm>
              <a:off x="8678628" y="5662745"/>
              <a:ext cx="2888351" cy="848204"/>
              <a:chOff x="1252537" y="4013961"/>
              <a:chExt cx="5598795" cy="1857375"/>
            </a:xfrm>
            <a:effectLst>
              <a:outerShdw blurRad="63500" sx="102000" sy="102000" algn="ctr" rotWithShape="0">
                <a:prstClr val="black">
                  <a:alpha val="40000"/>
                </a:prstClr>
              </a:outerShdw>
            </a:effectLst>
          </p:grpSpPr>
          <p:pic>
            <p:nvPicPr>
              <p:cNvPr id="40" name="object 8">
                <a:hlinkClick r:id="rId13"/>
                <a:extLst>
                  <a:ext uri="{FF2B5EF4-FFF2-40B4-BE49-F238E27FC236}">
                    <a16:creationId xmlns:a16="http://schemas.microsoft.com/office/drawing/2014/main" id="{96D65719-55BF-5EC4-C413-0CF73A1282DB}"/>
                  </a:ext>
                </a:extLst>
              </p:cNvPr>
              <p:cNvPicPr/>
              <p:nvPr/>
            </p:nvPicPr>
            <p:blipFill>
              <a:blip r:embed="rId14" cstate="print"/>
              <a:stretch>
                <a:fillRect/>
              </a:stretch>
            </p:blipFill>
            <p:spPr>
              <a:xfrm>
                <a:off x="1257300" y="4018787"/>
                <a:ext cx="5589270" cy="1749655"/>
              </a:xfrm>
              <a:prstGeom prst="rect">
                <a:avLst/>
              </a:prstGeom>
              <a:ln>
                <a:noFill/>
              </a:ln>
            </p:spPr>
          </p:pic>
          <p:sp>
            <p:nvSpPr>
              <p:cNvPr id="41" name="object 9">
                <a:hlinkClick r:id="rId13"/>
                <a:extLst>
                  <a:ext uri="{FF2B5EF4-FFF2-40B4-BE49-F238E27FC236}">
                    <a16:creationId xmlns:a16="http://schemas.microsoft.com/office/drawing/2014/main" id="{4EECE576-B0CF-4E4A-A10D-8A73E6D74836}"/>
                  </a:ext>
                </a:extLst>
              </p:cNvPr>
              <p:cNvSpPr/>
              <p:nvPr/>
            </p:nvSpPr>
            <p:spPr>
              <a:xfrm>
                <a:off x="1252537" y="4013961"/>
                <a:ext cx="5598795" cy="1857375"/>
              </a:xfrm>
              <a:custGeom>
                <a:avLst/>
                <a:gdLst/>
                <a:ahLst/>
                <a:cxnLst/>
                <a:rect l="l" t="t" r="r" b="b"/>
                <a:pathLst>
                  <a:path w="5598795" h="1857375">
                    <a:moveTo>
                      <a:pt x="0" y="1857375"/>
                    </a:moveTo>
                    <a:lnTo>
                      <a:pt x="5598795" y="1857375"/>
                    </a:lnTo>
                    <a:lnTo>
                      <a:pt x="5598795" y="0"/>
                    </a:lnTo>
                    <a:lnTo>
                      <a:pt x="0" y="0"/>
                    </a:lnTo>
                    <a:lnTo>
                      <a:pt x="0" y="1857375"/>
                    </a:lnTo>
                    <a:close/>
                  </a:path>
                </a:pathLst>
              </a:custGeom>
              <a:ln w="9525">
                <a:noFill/>
              </a:ln>
            </p:spPr>
            <p:txBody>
              <a:bodyPr wrap="square" lIns="0" tIns="0" rIns="0" bIns="0" rtlCol="0"/>
              <a:lstStyle/>
              <a:p>
                <a:endParaRPr>
                  <a:latin typeface="Myriad Pro"/>
                </a:endParaRPr>
              </a:p>
            </p:txBody>
          </p:sp>
        </p:grpSp>
        <p:sp>
          <p:nvSpPr>
            <p:cNvPr id="42" name="object 2">
              <a:extLst>
                <a:ext uri="{FF2B5EF4-FFF2-40B4-BE49-F238E27FC236}">
                  <a16:creationId xmlns:a16="http://schemas.microsoft.com/office/drawing/2014/main" id="{067DE0C8-198B-E33C-00CA-F67D886DE488}"/>
                </a:ext>
              </a:extLst>
            </p:cNvPr>
            <p:cNvSpPr txBox="1"/>
            <p:nvPr/>
          </p:nvSpPr>
          <p:spPr>
            <a:xfrm>
              <a:off x="8539384" y="4296631"/>
              <a:ext cx="3166840" cy="1201996"/>
            </a:xfrm>
            <a:prstGeom prst="rect">
              <a:avLst/>
            </a:prstGeom>
          </p:spPr>
          <p:txBody>
            <a:bodyPr vert="horz" wrap="square" lIns="0" tIns="0" rIns="0" bIns="0" rtlCol="0">
              <a:spAutoFit/>
            </a:bodyPr>
            <a:lstStyle/>
            <a:p>
              <a:pPr marL="12700">
                <a:spcBef>
                  <a:spcPts val="5"/>
                </a:spcBef>
              </a:pPr>
              <a:endParaRPr lang="en-US" sz="1200" spc="-45">
                <a:solidFill>
                  <a:srgbClr val="007AB8"/>
                </a:solidFill>
                <a:latin typeface="Myriad Pro"/>
                <a:cs typeface="Arial"/>
              </a:endParaRPr>
            </a:p>
            <a:p>
              <a:pPr marL="12700" marR="5080">
                <a:lnSpc>
                  <a:spcPct val="117000"/>
                </a:lnSpc>
                <a:spcBef>
                  <a:spcPts val="480"/>
                </a:spcBef>
              </a:pPr>
              <a:r>
                <a:rPr lang="en-US" sz="1000" b="1" i="1">
                  <a:solidFill>
                    <a:srgbClr val="808080"/>
                  </a:solidFill>
                  <a:latin typeface="Myriad Pro"/>
                  <a:cs typeface="Calibri"/>
                </a:rPr>
                <a:t>Living Atlas of the World</a:t>
              </a:r>
            </a:p>
            <a:p>
              <a:pPr marL="12700" marR="5080">
                <a:lnSpc>
                  <a:spcPct val="117000"/>
                </a:lnSpc>
                <a:spcBef>
                  <a:spcPts val="480"/>
                </a:spcBef>
              </a:pPr>
              <a:r>
                <a:rPr lang="en-US" sz="1000">
                  <a:solidFill>
                    <a:srgbClr val="13313E"/>
                  </a:solidFill>
                  <a:latin typeface="Myriad Pro"/>
                  <a:cs typeface="Calibri"/>
                </a:rPr>
                <a:t>Want to see even more maps? This site includes maps of facilities, Veteran demographic data including education, income, age and sex; and population level data on where Veterans are living.</a:t>
              </a:r>
            </a:p>
          </p:txBody>
        </p:sp>
      </p:grpSp>
    </p:spTree>
    <p:extLst>
      <p:ext uri="{BB962C8B-B14F-4D97-AF65-F5344CB8AC3E}">
        <p14:creationId xmlns:p14="http://schemas.microsoft.com/office/powerpoint/2010/main" val="270914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Slide Number Placeholder 16">
            <a:extLst>
              <a:ext uri="{FF2B5EF4-FFF2-40B4-BE49-F238E27FC236}">
                <a16:creationId xmlns:a16="http://schemas.microsoft.com/office/drawing/2014/main" id="{F9B0D241-21F8-3DF2-8500-F31035C253A5}"/>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17</a:t>
            </a:fld>
            <a:endParaRPr lang="en-US">
              <a:solidFill>
                <a:srgbClr val="567482"/>
              </a:solidFill>
            </a:endParaRPr>
          </a:p>
        </p:txBody>
      </p:sp>
      <p:sp>
        <p:nvSpPr>
          <p:cNvPr id="74" name="object 50">
            <a:extLst>
              <a:ext uri="{FF2B5EF4-FFF2-40B4-BE49-F238E27FC236}">
                <a16:creationId xmlns:a16="http://schemas.microsoft.com/office/drawing/2014/main" id="{23A0FF8C-E556-C603-F021-C30DA8BEAC2B}"/>
              </a:ext>
            </a:extLst>
          </p:cNvPr>
          <p:cNvSpPr txBox="1">
            <a:spLocks/>
          </p:cNvSpPr>
          <p:nvPr/>
        </p:nvSpPr>
        <p:spPr>
          <a:xfrm>
            <a:off x="468919" y="498954"/>
            <a:ext cx="2797103" cy="479427"/>
          </a:xfrm>
          <a:prstGeom prst="rect">
            <a:avLst/>
          </a:prstGeom>
        </p:spPr>
        <p:txBody>
          <a:bodyPr vert="horz" wrap="square" lIns="0" tIns="91440" rIns="0" bIns="0" rtlCol="0" anchor="ctr">
            <a:sp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ts val="3295"/>
              </a:lnSpc>
              <a:spcBef>
                <a:spcPts val="90"/>
              </a:spcBef>
            </a:pPr>
            <a:r>
              <a:rPr lang="en-US" sz="2400" b="1" spc="-10">
                <a:solidFill>
                  <a:srgbClr val="567482"/>
                </a:solidFill>
                <a:latin typeface="Myriad Pro"/>
              </a:rPr>
              <a:t>DATA REGISTRY</a:t>
            </a:r>
          </a:p>
        </p:txBody>
      </p:sp>
      <p:sp>
        <p:nvSpPr>
          <p:cNvPr id="17" name="object 35">
            <a:extLst>
              <a:ext uri="{FF2B5EF4-FFF2-40B4-BE49-F238E27FC236}">
                <a16:creationId xmlns:a16="http://schemas.microsoft.com/office/drawing/2014/main" id="{41177B79-7EE4-4B59-DC55-A365881B3B6B}"/>
              </a:ext>
            </a:extLst>
          </p:cNvPr>
          <p:cNvSpPr/>
          <p:nvPr/>
        </p:nvSpPr>
        <p:spPr>
          <a:xfrm>
            <a:off x="2054283" y="3516446"/>
            <a:ext cx="1883266" cy="2530453"/>
          </a:xfrm>
          <a:custGeom>
            <a:avLst/>
            <a:gdLst/>
            <a:ahLst/>
            <a:cxnLst/>
            <a:rect l="l" t="t" r="r" b="b"/>
            <a:pathLst>
              <a:path w="2209800" h="2146300">
                <a:moveTo>
                  <a:pt x="3175" y="2139950"/>
                </a:moveTo>
                <a:lnTo>
                  <a:pt x="634" y="2140585"/>
                </a:lnTo>
                <a:lnTo>
                  <a:pt x="0" y="2143125"/>
                </a:lnTo>
                <a:lnTo>
                  <a:pt x="634" y="2145030"/>
                </a:lnTo>
                <a:lnTo>
                  <a:pt x="3175" y="2146300"/>
                </a:lnTo>
                <a:lnTo>
                  <a:pt x="5714" y="2145030"/>
                </a:lnTo>
                <a:lnTo>
                  <a:pt x="6350" y="2143125"/>
                </a:lnTo>
                <a:lnTo>
                  <a:pt x="5714" y="2140585"/>
                </a:lnTo>
                <a:lnTo>
                  <a:pt x="3175" y="2139950"/>
                </a:lnTo>
                <a:close/>
              </a:path>
              <a:path w="2209800" h="2146300">
                <a:moveTo>
                  <a:pt x="3175" y="0"/>
                </a:moveTo>
                <a:lnTo>
                  <a:pt x="634" y="635"/>
                </a:lnTo>
                <a:lnTo>
                  <a:pt x="0" y="3175"/>
                </a:lnTo>
                <a:lnTo>
                  <a:pt x="634" y="5080"/>
                </a:lnTo>
                <a:lnTo>
                  <a:pt x="3175" y="6350"/>
                </a:lnTo>
                <a:lnTo>
                  <a:pt x="5714" y="5080"/>
                </a:lnTo>
                <a:lnTo>
                  <a:pt x="6350" y="3175"/>
                </a:lnTo>
                <a:lnTo>
                  <a:pt x="5714" y="635"/>
                </a:lnTo>
                <a:lnTo>
                  <a:pt x="3175" y="0"/>
                </a:lnTo>
                <a:close/>
              </a:path>
              <a:path w="2209800" h="2146300">
                <a:moveTo>
                  <a:pt x="2206625" y="2139950"/>
                </a:moveTo>
                <a:lnTo>
                  <a:pt x="2204085" y="2140585"/>
                </a:lnTo>
                <a:lnTo>
                  <a:pt x="2203450" y="2143125"/>
                </a:lnTo>
                <a:lnTo>
                  <a:pt x="2204085" y="2145030"/>
                </a:lnTo>
                <a:lnTo>
                  <a:pt x="2206625" y="2146300"/>
                </a:lnTo>
                <a:lnTo>
                  <a:pt x="2209165" y="2145030"/>
                </a:lnTo>
                <a:lnTo>
                  <a:pt x="2209800" y="2143125"/>
                </a:lnTo>
                <a:lnTo>
                  <a:pt x="2209165" y="2140585"/>
                </a:lnTo>
                <a:lnTo>
                  <a:pt x="2206625" y="2139950"/>
                </a:lnTo>
                <a:close/>
              </a:path>
              <a:path w="2209800" h="2146300">
                <a:moveTo>
                  <a:pt x="2206625" y="0"/>
                </a:moveTo>
                <a:lnTo>
                  <a:pt x="2204085" y="635"/>
                </a:lnTo>
                <a:lnTo>
                  <a:pt x="2203450" y="3175"/>
                </a:lnTo>
                <a:lnTo>
                  <a:pt x="2204085" y="5080"/>
                </a:lnTo>
                <a:lnTo>
                  <a:pt x="2206625" y="6350"/>
                </a:lnTo>
                <a:lnTo>
                  <a:pt x="2209165" y="5080"/>
                </a:lnTo>
                <a:lnTo>
                  <a:pt x="2209800" y="3175"/>
                </a:lnTo>
                <a:lnTo>
                  <a:pt x="2209165" y="635"/>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52" name="object 37">
            <a:extLst>
              <a:ext uri="{FF2B5EF4-FFF2-40B4-BE49-F238E27FC236}">
                <a16:creationId xmlns:a16="http://schemas.microsoft.com/office/drawing/2014/main" id="{5FD3D802-59FF-9A87-B986-6E0FF0C95186}"/>
              </a:ext>
            </a:extLst>
          </p:cNvPr>
          <p:cNvSpPr/>
          <p:nvPr/>
        </p:nvSpPr>
        <p:spPr>
          <a:xfrm>
            <a:off x="3988419" y="3485750"/>
            <a:ext cx="1883266" cy="2530453"/>
          </a:xfrm>
          <a:custGeom>
            <a:avLst/>
            <a:gdLst/>
            <a:ahLst/>
            <a:cxnLst/>
            <a:rect l="l" t="t" r="r" b="b"/>
            <a:pathLst>
              <a:path w="2209800" h="2146300">
                <a:moveTo>
                  <a:pt x="3175" y="2139950"/>
                </a:moveTo>
                <a:lnTo>
                  <a:pt x="635" y="2140584"/>
                </a:lnTo>
                <a:lnTo>
                  <a:pt x="0" y="2143125"/>
                </a:lnTo>
                <a:lnTo>
                  <a:pt x="635" y="2145029"/>
                </a:lnTo>
                <a:lnTo>
                  <a:pt x="3175" y="2146300"/>
                </a:lnTo>
                <a:lnTo>
                  <a:pt x="5714" y="2145029"/>
                </a:lnTo>
                <a:lnTo>
                  <a:pt x="6350" y="2143125"/>
                </a:lnTo>
                <a:lnTo>
                  <a:pt x="5714" y="2140584"/>
                </a:lnTo>
                <a:lnTo>
                  <a:pt x="3175" y="2139950"/>
                </a:lnTo>
                <a:close/>
              </a:path>
              <a:path w="2209800" h="2146300">
                <a:moveTo>
                  <a:pt x="3175" y="0"/>
                </a:moveTo>
                <a:lnTo>
                  <a:pt x="635" y="634"/>
                </a:lnTo>
                <a:lnTo>
                  <a:pt x="0" y="3175"/>
                </a:lnTo>
                <a:lnTo>
                  <a:pt x="635" y="5079"/>
                </a:lnTo>
                <a:lnTo>
                  <a:pt x="3175" y="6350"/>
                </a:lnTo>
                <a:lnTo>
                  <a:pt x="5714" y="5079"/>
                </a:lnTo>
                <a:lnTo>
                  <a:pt x="6350" y="3175"/>
                </a:lnTo>
                <a:lnTo>
                  <a:pt x="5714" y="634"/>
                </a:lnTo>
                <a:lnTo>
                  <a:pt x="3175" y="0"/>
                </a:lnTo>
                <a:close/>
              </a:path>
              <a:path w="2209800" h="2146300">
                <a:moveTo>
                  <a:pt x="2206625" y="2139950"/>
                </a:moveTo>
                <a:lnTo>
                  <a:pt x="2204084" y="2140584"/>
                </a:lnTo>
                <a:lnTo>
                  <a:pt x="2203450" y="2143125"/>
                </a:lnTo>
                <a:lnTo>
                  <a:pt x="2204084" y="2145029"/>
                </a:lnTo>
                <a:lnTo>
                  <a:pt x="2206625" y="2146300"/>
                </a:lnTo>
                <a:lnTo>
                  <a:pt x="2209165" y="2145029"/>
                </a:lnTo>
                <a:lnTo>
                  <a:pt x="2209800" y="2143125"/>
                </a:lnTo>
                <a:lnTo>
                  <a:pt x="2209165" y="2140584"/>
                </a:lnTo>
                <a:lnTo>
                  <a:pt x="2206625" y="2139950"/>
                </a:lnTo>
                <a:close/>
              </a:path>
              <a:path w="2209800" h="2146300">
                <a:moveTo>
                  <a:pt x="2206625" y="0"/>
                </a:moveTo>
                <a:lnTo>
                  <a:pt x="2204084" y="634"/>
                </a:lnTo>
                <a:lnTo>
                  <a:pt x="2203450" y="3175"/>
                </a:lnTo>
                <a:lnTo>
                  <a:pt x="2204084" y="5079"/>
                </a:lnTo>
                <a:lnTo>
                  <a:pt x="2206625" y="6350"/>
                </a:lnTo>
                <a:lnTo>
                  <a:pt x="2209165" y="5079"/>
                </a:lnTo>
                <a:lnTo>
                  <a:pt x="2209800" y="3175"/>
                </a:lnTo>
                <a:lnTo>
                  <a:pt x="2209165" y="634"/>
                </a:lnTo>
                <a:lnTo>
                  <a:pt x="2206625" y="0"/>
                </a:lnTo>
                <a:close/>
              </a:path>
            </a:pathLst>
          </a:custGeom>
          <a:solidFill>
            <a:srgbClr val="221F1F"/>
          </a:solidFill>
        </p:spPr>
        <p:txBody>
          <a:bodyPr wrap="square" lIns="0" tIns="0" rIns="0" bIns="0" rtlCol="0"/>
          <a:lstStyle/>
          <a:p>
            <a:endParaRPr lang="en-US" sz="1100">
              <a:latin typeface="Myriad Pro"/>
            </a:endParaRPr>
          </a:p>
        </p:txBody>
      </p:sp>
      <p:grpSp>
        <p:nvGrpSpPr>
          <p:cNvPr id="35" name="Group 34">
            <a:extLst>
              <a:ext uri="{FF2B5EF4-FFF2-40B4-BE49-F238E27FC236}">
                <a16:creationId xmlns:a16="http://schemas.microsoft.com/office/drawing/2014/main" id="{8E355702-A990-D281-39B1-5164BBFA913D}"/>
              </a:ext>
            </a:extLst>
          </p:cNvPr>
          <p:cNvGrpSpPr/>
          <p:nvPr/>
        </p:nvGrpSpPr>
        <p:grpSpPr>
          <a:xfrm>
            <a:off x="109856" y="1341761"/>
            <a:ext cx="11921521" cy="819064"/>
            <a:chOff x="109856" y="1341761"/>
            <a:chExt cx="11921521" cy="819064"/>
          </a:xfrm>
        </p:grpSpPr>
        <p:sp>
          <p:nvSpPr>
            <p:cNvPr id="30" name="Rectangle 29">
              <a:extLst>
                <a:ext uri="{FF2B5EF4-FFF2-40B4-BE49-F238E27FC236}">
                  <a16:creationId xmlns:a16="http://schemas.microsoft.com/office/drawing/2014/main" id="{6A09D07C-68FA-02C6-910C-7335D553B96E}"/>
                </a:ext>
              </a:extLst>
            </p:cNvPr>
            <p:cNvSpPr/>
            <p:nvPr/>
          </p:nvSpPr>
          <p:spPr>
            <a:xfrm>
              <a:off x="1818071" y="1341761"/>
              <a:ext cx="10213306" cy="819064"/>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ectangle 70">
              <a:extLst>
                <a:ext uri="{FF2B5EF4-FFF2-40B4-BE49-F238E27FC236}">
                  <a16:creationId xmlns:a16="http://schemas.microsoft.com/office/drawing/2014/main" id="{18ADA873-B23B-C505-2883-A7180DAB6F28}"/>
                </a:ext>
              </a:extLst>
            </p:cNvPr>
            <p:cNvSpPr/>
            <p:nvPr/>
          </p:nvSpPr>
          <p:spPr>
            <a:xfrm>
              <a:off x="1916603" y="1580131"/>
              <a:ext cx="6903720" cy="3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000">
                  <a:solidFill>
                    <a:srgbClr val="13313E"/>
                  </a:solidFill>
                  <a:latin typeface="Myriad Pro"/>
                  <a:cs typeface="Calibri"/>
                </a:rPr>
                <a:t>CDW is a collection of essential Department of Veteran Affairs clinical, enrollment, financial, administrative, utilization and Veterans benefits data that has been architected and standardized from multiple source systems. </a:t>
              </a:r>
              <a:endParaRPr lang="en-US" sz="1000" i="1">
                <a:solidFill>
                  <a:srgbClr val="13313E"/>
                </a:solidFill>
                <a:latin typeface="Myriad Pro"/>
                <a:cs typeface="Calibri"/>
              </a:endParaRPr>
            </a:p>
          </p:txBody>
        </p:sp>
        <p:sp>
          <p:nvSpPr>
            <p:cNvPr id="73" name="Rectangle 72">
              <a:extLst>
                <a:ext uri="{FF2B5EF4-FFF2-40B4-BE49-F238E27FC236}">
                  <a16:creationId xmlns:a16="http://schemas.microsoft.com/office/drawing/2014/main" id="{A2CFC2BD-B8EA-BCBD-6A19-E7101D24A817}"/>
                </a:ext>
              </a:extLst>
            </p:cNvPr>
            <p:cNvSpPr/>
            <p:nvPr/>
          </p:nvSpPr>
          <p:spPr>
            <a:xfrm>
              <a:off x="9117844" y="1650867"/>
              <a:ext cx="1449077" cy="200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Data analysts, operational analysts, VA data scientists, researchers, report and software developers</a:t>
              </a:r>
            </a:p>
          </p:txBody>
        </p:sp>
        <p:sp>
          <p:nvSpPr>
            <p:cNvPr id="72" name="Rectangle 71">
              <a:extLst>
                <a:ext uri="{FF2B5EF4-FFF2-40B4-BE49-F238E27FC236}">
                  <a16:creationId xmlns:a16="http://schemas.microsoft.com/office/drawing/2014/main" id="{135BC267-DC01-CA03-3234-B4CB353AC36E}"/>
                </a:ext>
              </a:extLst>
            </p:cNvPr>
            <p:cNvSpPr/>
            <p:nvPr/>
          </p:nvSpPr>
          <p:spPr>
            <a:xfrm>
              <a:off x="10816297" y="1650867"/>
              <a:ext cx="1005840" cy="200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panose="020B0403030403020204"/>
                </a:rPr>
                <a:t>Arches (Replica), HDAP, SDP, VINCI</a:t>
              </a:r>
            </a:p>
          </p:txBody>
        </p:sp>
        <p:sp>
          <p:nvSpPr>
            <p:cNvPr id="44" name="Rectangle 43">
              <a:extLst>
                <a:ext uri="{FF2B5EF4-FFF2-40B4-BE49-F238E27FC236}">
                  <a16:creationId xmlns:a16="http://schemas.microsoft.com/office/drawing/2014/main" id="{37914BC4-003E-E429-B7A3-3072EAC7F5FE}"/>
                </a:ext>
              </a:extLst>
            </p:cNvPr>
            <p:cNvSpPr/>
            <p:nvPr/>
          </p:nvSpPr>
          <p:spPr>
            <a:xfrm>
              <a:off x="109856" y="1360907"/>
              <a:ext cx="1554480" cy="799918"/>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bg1"/>
                  </a:solidFill>
                  <a:latin typeface="Oswald" panose="02000303000000000000" pitchFamily="2" charset="0"/>
                </a:rPr>
                <a:t>Corporate </a:t>
              </a:r>
              <a:br>
                <a:rPr lang="en-US" sz="1200" b="1">
                  <a:solidFill>
                    <a:schemeClr val="bg1"/>
                  </a:solidFill>
                  <a:latin typeface="Oswald" panose="02000303000000000000" pitchFamily="2" charset="0"/>
                </a:rPr>
              </a:br>
              <a:r>
                <a:rPr lang="en-US" sz="1200" b="1">
                  <a:solidFill>
                    <a:schemeClr val="bg1"/>
                  </a:solidFill>
                  <a:latin typeface="Oswald" panose="02000303000000000000" pitchFamily="2" charset="0"/>
                </a:rPr>
                <a:t>Data Warehouse</a:t>
              </a:r>
            </a:p>
            <a:p>
              <a:pPr algn="ctr"/>
              <a:r>
                <a:rPr lang="en-US" sz="1200">
                  <a:solidFill>
                    <a:schemeClr val="bg1"/>
                  </a:solidFill>
                  <a:latin typeface="Oswald" panose="02000303000000000000" pitchFamily="2" charset="0"/>
                </a:rPr>
                <a:t>(CDW)</a:t>
              </a:r>
            </a:p>
          </p:txBody>
        </p:sp>
      </p:grpSp>
      <p:grpSp>
        <p:nvGrpSpPr>
          <p:cNvPr id="33" name="Group 32">
            <a:extLst>
              <a:ext uri="{FF2B5EF4-FFF2-40B4-BE49-F238E27FC236}">
                <a16:creationId xmlns:a16="http://schemas.microsoft.com/office/drawing/2014/main" id="{2D7A3846-0862-6125-D2D3-6EB3578AAF86}"/>
              </a:ext>
            </a:extLst>
          </p:cNvPr>
          <p:cNvGrpSpPr/>
          <p:nvPr/>
        </p:nvGrpSpPr>
        <p:grpSpPr>
          <a:xfrm>
            <a:off x="117371" y="3320439"/>
            <a:ext cx="11921518" cy="726714"/>
            <a:chOff x="117371" y="3183610"/>
            <a:chExt cx="11921518" cy="726714"/>
          </a:xfrm>
        </p:grpSpPr>
        <p:sp>
          <p:nvSpPr>
            <p:cNvPr id="80" name="Rectangle 79">
              <a:extLst>
                <a:ext uri="{FF2B5EF4-FFF2-40B4-BE49-F238E27FC236}">
                  <a16:creationId xmlns:a16="http://schemas.microsoft.com/office/drawing/2014/main" id="{0E73C517-3B25-39E1-921A-48808F39D119}"/>
                </a:ext>
              </a:extLst>
            </p:cNvPr>
            <p:cNvSpPr/>
            <p:nvPr/>
          </p:nvSpPr>
          <p:spPr>
            <a:xfrm>
              <a:off x="1824284" y="3189362"/>
              <a:ext cx="10214605" cy="720962"/>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Rectangle 80">
              <a:extLst>
                <a:ext uri="{FF2B5EF4-FFF2-40B4-BE49-F238E27FC236}">
                  <a16:creationId xmlns:a16="http://schemas.microsoft.com/office/drawing/2014/main" id="{CB0C7805-BC72-40A8-C20E-70F75CA1F476}"/>
                </a:ext>
              </a:extLst>
            </p:cNvPr>
            <p:cNvSpPr/>
            <p:nvPr/>
          </p:nvSpPr>
          <p:spPr>
            <a:xfrm>
              <a:off x="1924173" y="3326465"/>
              <a:ext cx="6903720" cy="442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fontAlgn="t"/>
              <a:r>
                <a:rPr lang="en-US" sz="1000">
                  <a:solidFill>
                    <a:srgbClr val="13313E"/>
                  </a:solidFill>
                  <a:latin typeface="Myriad Pro"/>
                  <a:cs typeface="Calibri"/>
                </a:rPr>
                <a:t>The CxDW provides a single source of Veteran experience data by collecting data from the Customer Relationship Management systems within VA, including telephone systems and Veteran interaction data (which includes the data from Veteran interaction surveys).</a:t>
              </a:r>
            </a:p>
          </p:txBody>
        </p:sp>
        <p:sp>
          <p:nvSpPr>
            <p:cNvPr id="82" name="Rectangle 81">
              <a:extLst>
                <a:ext uri="{FF2B5EF4-FFF2-40B4-BE49-F238E27FC236}">
                  <a16:creationId xmlns:a16="http://schemas.microsoft.com/office/drawing/2014/main" id="{3A0D93E5-6534-B4FA-E7AD-4079F3C03A43}"/>
                </a:ext>
              </a:extLst>
            </p:cNvPr>
            <p:cNvSpPr/>
            <p:nvPr/>
          </p:nvSpPr>
          <p:spPr>
            <a:xfrm>
              <a:off x="9117844" y="3449259"/>
              <a:ext cx="1449077" cy="20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VA data scientists, data analysts, and system owners</a:t>
              </a:r>
            </a:p>
          </p:txBody>
        </p:sp>
        <p:sp>
          <p:nvSpPr>
            <p:cNvPr id="83" name="Rectangle 82">
              <a:extLst>
                <a:ext uri="{FF2B5EF4-FFF2-40B4-BE49-F238E27FC236}">
                  <a16:creationId xmlns:a16="http://schemas.microsoft.com/office/drawing/2014/main" id="{22B6C892-A081-DEA9-D569-B7968BE2496F}"/>
                </a:ext>
              </a:extLst>
            </p:cNvPr>
            <p:cNvSpPr/>
            <p:nvPr/>
          </p:nvSpPr>
          <p:spPr>
            <a:xfrm>
              <a:off x="10816297" y="3448988"/>
              <a:ext cx="1005840" cy="20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SDP, CxDW</a:t>
              </a:r>
            </a:p>
          </p:txBody>
        </p:sp>
        <p:sp>
          <p:nvSpPr>
            <p:cNvPr id="5" name="Rectangle 4">
              <a:extLst>
                <a:ext uri="{FF2B5EF4-FFF2-40B4-BE49-F238E27FC236}">
                  <a16:creationId xmlns:a16="http://schemas.microsoft.com/office/drawing/2014/main" id="{1BDC5D84-2AC1-9B46-8A65-2F38283AF8AF}"/>
                </a:ext>
              </a:extLst>
            </p:cNvPr>
            <p:cNvSpPr/>
            <p:nvPr/>
          </p:nvSpPr>
          <p:spPr>
            <a:xfrm>
              <a:off x="117371" y="3183610"/>
              <a:ext cx="1554480" cy="719824"/>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bg1"/>
                  </a:solidFill>
                  <a:latin typeface="Oswald" panose="02000303000000000000" pitchFamily="2" charset="0"/>
                </a:rPr>
                <a:t>Customer Experience </a:t>
              </a:r>
              <a:br>
                <a:rPr lang="en-US" sz="1200" b="1">
                  <a:solidFill>
                    <a:schemeClr val="bg1"/>
                  </a:solidFill>
                  <a:latin typeface="Oswald" panose="02000303000000000000" pitchFamily="2" charset="0"/>
                </a:rPr>
              </a:br>
              <a:r>
                <a:rPr lang="en-US" sz="1200" b="1">
                  <a:solidFill>
                    <a:schemeClr val="bg1"/>
                  </a:solidFill>
                  <a:latin typeface="Oswald" panose="02000303000000000000" pitchFamily="2" charset="0"/>
                </a:rPr>
                <a:t>Data Warehouse </a:t>
              </a:r>
              <a:br>
                <a:rPr lang="en-US" sz="1200" b="1">
                  <a:solidFill>
                    <a:schemeClr val="bg1"/>
                  </a:solidFill>
                  <a:latin typeface="Oswald" panose="02000303000000000000" pitchFamily="2" charset="0"/>
                </a:rPr>
              </a:br>
              <a:r>
                <a:rPr lang="en-US" sz="1200" b="1">
                  <a:solidFill>
                    <a:schemeClr val="bg1"/>
                  </a:solidFill>
                  <a:latin typeface="Oswald" panose="02000303000000000000" pitchFamily="2" charset="0"/>
                </a:rPr>
                <a:t>(</a:t>
              </a:r>
              <a:r>
                <a:rPr lang="en-US" sz="1200">
                  <a:solidFill>
                    <a:schemeClr val="bg1"/>
                  </a:solidFill>
                  <a:latin typeface="Oswald" panose="02000303000000000000" pitchFamily="2" charset="0"/>
                </a:rPr>
                <a:t>CxDW)</a:t>
              </a:r>
            </a:p>
          </p:txBody>
        </p:sp>
      </p:grpSp>
      <p:sp>
        <p:nvSpPr>
          <p:cNvPr id="20" name="Rectangle 19">
            <a:extLst>
              <a:ext uri="{FF2B5EF4-FFF2-40B4-BE49-F238E27FC236}">
                <a16:creationId xmlns:a16="http://schemas.microsoft.com/office/drawing/2014/main" id="{51595DFF-58FE-2E6F-611C-E81E580C9FB0}"/>
              </a:ext>
            </a:extLst>
          </p:cNvPr>
          <p:cNvSpPr/>
          <p:nvPr/>
        </p:nvSpPr>
        <p:spPr>
          <a:xfrm>
            <a:off x="109856" y="1022349"/>
            <a:ext cx="155448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VA Data Source</a:t>
            </a:r>
          </a:p>
        </p:txBody>
      </p:sp>
      <p:grpSp>
        <p:nvGrpSpPr>
          <p:cNvPr id="34" name="Group 33">
            <a:extLst>
              <a:ext uri="{FF2B5EF4-FFF2-40B4-BE49-F238E27FC236}">
                <a16:creationId xmlns:a16="http://schemas.microsoft.com/office/drawing/2014/main" id="{97AD0D1C-931D-804E-8509-B2052BAFAF3F}"/>
              </a:ext>
            </a:extLst>
          </p:cNvPr>
          <p:cNvGrpSpPr/>
          <p:nvPr/>
        </p:nvGrpSpPr>
        <p:grpSpPr>
          <a:xfrm>
            <a:off x="108271" y="2331098"/>
            <a:ext cx="11923106" cy="819068"/>
            <a:chOff x="108271" y="2220522"/>
            <a:chExt cx="11923106" cy="819068"/>
          </a:xfrm>
        </p:grpSpPr>
        <p:sp>
          <p:nvSpPr>
            <p:cNvPr id="8" name="Rectangle 7">
              <a:extLst>
                <a:ext uri="{FF2B5EF4-FFF2-40B4-BE49-F238E27FC236}">
                  <a16:creationId xmlns:a16="http://schemas.microsoft.com/office/drawing/2014/main" id="{066F4A26-37CF-9E6C-0262-5B2E72F775A1}"/>
                </a:ext>
              </a:extLst>
            </p:cNvPr>
            <p:cNvSpPr/>
            <p:nvPr/>
          </p:nvSpPr>
          <p:spPr>
            <a:xfrm>
              <a:off x="1818071" y="2220522"/>
              <a:ext cx="10213306" cy="819064"/>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F731000E-7103-697B-8113-9F9DAEA6B159}"/>
                </a:ext>
              </a:extLst>
            </p:cNvPr>
            <p:cNvSpPr/>
            <p:nvPr/>
          </p:nvSpPr>
          <p:spPr>
            <a:xfrm>
              <a:off x="1930091" y="2458655"/>
              <a:ext cx="6903720" cy="35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000">
                  <a:solidFill>
                    <a:srgbClr val="13313E"/>
                  </a:solidFill>
                  <a:latin typeface="Myriad Pro"/>
                  <a:cs typeface="Calibri"/>
                </a:rPr>
                <a:t>CRP serves as a central, one-stop repository for definitive Veterans records, personal information, history, and benefits-related information (such as claims, awards, and payments). </a:t>
              </a:r>
            </a:p>
          </p:txBody>
        </p:sp>
        <p:sp>
          <p:nvSpPr>
            <p:cNvPr id="10" name="Rectangle 9">
              <a:extLst>
                <a:ext uri="{FF2B5EF4-FFF2-40B4-BE49-F238E27FC236}">
                  <a16:creationId xmlns:a16="http://schemas.microsoft.com/office/drawing/2014/main" id="{03D75605-437C-CDA8-0362-8730D619CE54}"/>
                </a:ext>
              </a:extLst>
            </p:cNvPr>
            <p:cNvSpPr/>
            <p:nvPr/>
          </p:nvSpPr>
          <p:spPr>
            <a:xfrm>
              <a:off x="9117936" y="2515783"/>
              <a:ext cx="1448893" cy="228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Data analysts, operational analysts, researchers, report and software developers. </a:t>
              </a:r>
            </a:p>
          </p:txBody>
        </p:sp>
        <p:sp>
          <p:nvSpPr>
            <p:cNvPr id="13" name="Rectangle 12">
              <a:extLst>
                <a:ext uri="{FF2B5EF4-FFF2-40B4-BE49-F238E27FC236}">
                  <a16:creationId xmlns:a16="http://schemas.microsoft.com/office/drawing/2014/main" id="{5F99FA04-6C9A-A557-7DB8-21EC032396B4}"/>
                </a:ext>
              </a:extLst>
            </p:cNvPr>
            <p:cNvSpPr/>
            <p:nvPr/>
          </p:nvSpPr>
          <p:spPr>
            <a:xfrm>
              <a:off x="10816297" y="2523303"/>
              <a:ext cx="1005840" cy="228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panose="020B0403030403020204"/>
                </a:rPr>
                <a:t>Accessible through PRODTEST SQL access</a:t>
              </a:r>
            </a:p>
          </p:txBody>
        </p:sp>
        <p:sp>
          <p:nvSpPr>
            <p:cNvPr id="15" name="Rectangle 14">
              <a:extLst>
                <a:ext uri="{FF2B5EF4-FFF2-40B4-BE49-F238E27FC236}">
                  <a16:creationId xmlns:a16="http://schemas.microsoft.com/office/drawing/2014/main" id="{9E04BBCB-2508-F885-45EE-924A5FC1A91F}"/>
                </a:ext>
              </a:extLst>
            </p:cNvPr>
            <p:cNvSpPr/>
            <p:nvPr/>
          </p:nvSpPr>
          <p:spPr>
            <a:xfrm>
              <a:off x="108271" y="2220526"/>
              <a:ext cx="1554480" cy="819064"/>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bg1"/>
                  </a:solidFill>
                  <a:latin typeface="Oswald" panose="02000303000000000000" pitchFamily="2" charset="0"/>
                </a:rPr>
                <a:t>CORPORATE DATABASE</a:t>
              </a:r>
            </a:p>
            <a:p>
              <a:pPr algn="ctr"/>
              <a:r>
                <a:rPr lang="en-US" sz="1200">
                  <a:solidFill>
                    <a:schemeClr val="bg1"/>
                  </a:solidFill>
                  <a:latin typeface="Oswald" panose="02000303000000000000" pitchFamily="2" charset="0"/>
                </a:rPr>
                <a:t>CRP/Corp DB</a:t>
              </a:r>
            </a:p>
          </p:txBody>
        </p:sp>
      </p:grpSp>
      <p:grpSp>
        <p:nvGrpSpPr>
          <p:cNvPr id="32" name="Group 31">
            <a:extLst>
              <a:ext uri="{FF2B5EF4-FFF2-40B4-BE49-F238E27FC236}">
                <a16:creationId xmlns:a16="http://schemas.microsoft.com/office/drawing/2014/main" id="{78BF5BB0-7818-3263-C3D1-0C29AE65702B}"/>
              </a:ext>
            </a:extLst>
          </p:cNvPr>
          <p:cNvGrpSpPr/>
          <p:nvPr/>
        </p:nvGrpSpPr>
        <p:grpSpPr>
          <a:xfrm>
            <a:off x="108271" y="4217426"/>
            <a:ext cx="11930621" cy="1049501"/>
            <a:chOff x="108271" y="3955037"/>
            <a:chExt cx="11930621" cy="1049501"/>
          </a:xfrm>
        </p:grpSpPr>
        <p:sp>
          <p:nvSpPr>
            <p:cNvPr id="21" name="Rectangle 20">
              <a:extLst>
                <a:ext uri="{FF2B5EF4-FFF2-40B4-BE49-F238E27FC236}">
                  <a16:creationId xmlns:a16="http://schemas.microsoft.com/office/drawing/2014/main" id="{CF6BF528-43FB-5F60-DC92-A97B96E9173B}"/>
                </a:ext>
              </a:extLst>
            </p:cNvPr>
            <p:cNvSpPr/>
            <p:nvPr/>
          </p:nvSpPr>
          <p:spPr>
            <a:xfrm>
              <a:off x="1825586" y="4043325"/>
              <a:ext cx="10213306" cy="893232"/>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313E"/>
                </a:solidFill>
              </a:endParaRPr>
            </a:p>
          </p:txBody>
        </p:sp>
        <p:sp>
          <p:nvSpPr>
            <p:cNvPr id="22" name="Rectangle 21">
              <a:extLst>
                <a:ext uri="{FF2B5EF4-FFF2-40B4-BE49-F238E27FC236}">
                  <a16:creationId xmlns:a16="http://schemas.microsoft.com/office/drawing/2014/main" id="{A3CF35AF-EDAA-4CF5-2E8F-387967B2BA0A}"/>
                </a:ext>
              </a:extLst>
            </p:cNvPr>
            <p:cNvSpPr/>
            <p:nvPr/>
          </p:nvSpPr>
          <p:spPr>
            <a:xfrm>
              <a:off x="1925409" y="3955037"/>
              <a:ext cx="6903720" cy="1049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t"/>
              <a:r>
                <a:rPr lang="en-US" sz="1000" err="1">
                  <a:solidFill>
                    <a:srgbClr val="13313E"/>
                  </a:solidFill>
                  <a:latin typeface="Myriad Pro"/>
                  <a:cs typeface="Calibri"/>
                </a:rPr>
                <a:t>DaVINCI</a:t>
              </a:r>
              <a:r>
                <a:rPr lang="en-US" sz="1000">
                  <a:solidFill>
                    <a:srgbClr val="13313E"/>
                  </a:solidFill>
                  <a:latin typeface="Myriad Pro"/>
                  <a:cs typeface="Calibri"/>
                </a:rPr>
                <a:t> is a data warehouse and analytic platform that combines DoD Military Health System and VHA healthcare data. </a:t>
              </a:r>
              <a:r>
                <a:rPr lang="en-US" sz="1000" err="1">
                  <a:solidFill>
                    <a:srgbClr val="13313E"/>
                  </a:solidFill>
                  <a:latin typeface="Myriad Pro"/>
                  <a:cs typeface="Calibri"/>
                </a:rPr>
                <a:t>DaVINCI</a:t>
              </a:r>
              <a:r>
                <a:rPr lang="en-US" sz="1000">
                  <a:solidFill>
                    <a:srgbClr val="13313E"/>
                  </a:solidFill>
                  <a:latin typeface="Myriad Pro"/>
                  <a:cs typeface="Calibri"/>
                </a:rPr>
                <a:t> is the most comprehensive consolidation of health data sources from each departments’ Electronic Health Records (Composite Health Care System, Armed Forces Health Longitudinal Technology Application, VistA, and MHS GENESIS).</a:t>
              </a:r>
            </a:p>
          </p:txBody>
        </p:sp>
        <p:sp>
          <p:nvSpPr>
            <p:cNvPr id="23" name="Rectangle 22">
              <a:extLst>
                <a:ext uri="{FF2B5EF4-FFF2-40B4-BE49-F238E27FC236}">
                  <a16:creationId xmlns:a16="http://schemas.microsoft.com/office/drawing/2014/main" id="{98A39414-AEBB-789E-40AB-BC4286A2AB4F}"/>
                </a:ext>
              </a:extLst>
            </p:cNvPr>
            <p:cNvSpPr/>
            <p:nvPr/>
          </p:nvSpPr>
          <p:spPr>
            <a:xfrm>
              <a:off x="9117936" y="4395244"/>
              <a:ext cx="1448893" cy="23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VA researchers and operational analysts  </a:t>
              </a:r>
            </a:p>
          </p:txBody>
        </p:sp>
        <p:sp>
          <p:nvSpPr>
            <p:cNvPr id="24" name="Rectangle 23">
              <a:extLst>
                <a:ext uri="{FF2B5EF4-FFF2-40B4-BE49-F238E27FC236}">
                  <a16:creationId xmlns:a16="http://schemas.microsoft.com/office/drawing/2014/main" id="{99FDD527-F3CA-1667-EDDF-814229DCFC26}"/>
                </a:ext>
              </a:extLst>
            </p:cNvPr>
            <p:cNvSpPr/>
            <p:nvPr/>
          </p:nvSpPr>
          <p:spPr>
            <a:xfrm>
              <a:off x="10816297" y="4398557"/>
              <a:ext cx="1005840" cy="23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VINCI</a:t>
              </a:r>
            </a:p>
          </p:txBody>
        </p:sp>
        <p:sp>
          <p:nvSpPr>
            <p:cNvPr id="25" name="Rectangle 24">
              <a:extLst>
                <a:ext uri="{FF2B5EF4-FFF2-40B4-BE49-F238E27FC236}">
                  <a16:creationId xmlns:a16="http://schemas.microsoft.com/office/drawing/2014/main" id="{B3E1BE71-6308-6CBE-BEC6-A3952C7970C6}"/>
                </a:ext>
              </a:extLst>
            </p:cNvPr>
            <p:cNvSpPr/>
            <p:nvPr/>
          </p:nvSpPr>
          <p:spPr>
            <a:xfrm>
              <a:off x="108271" y="4043325"/>
              <a:ext cx="1554480" cy="914400"/>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cap="all">
                  <a:solidFill>
                    <a:schemeClr val="bg1"/>
                  </a:solidFill>
                  <a:latin typeface="Oswald" panose="02000303000000000000" pitchFamily="2" charset="0"/>
                </a:rPr>
                <a:t>DAVINCI</a:t>
              </a:r>
            </a:p>
            <a:p>
              <a:pPr algn="ctr"/>
              <a:r>
                <a:rPr lang="en-US" sz="1200">
                  <a:solidFill>
                    <a:schemeClr val="bg1"/>
                  </a:solidFill>
                  <a:latin typeface="Oswald" panose="02000303000000000000" pitchFamily="2" charset="0"/>
                </a:rPr>
                <a:t>DoD-VA Health Data</a:t>
              </a:r>
            </a:p>
          </p:txBody>
        </p:sp>
      </p:grpSp>
      <p:grpSp>
        <p:nvGrpSpPr>
          <p:cNvPr id="31" name="Group 30">
            <a:extLst>
              <a:ext uri="{FF2B5EF4-FFF2-40B4-BE49-F238E27FC236}">
                <a16:creationId xmlns:a16="http://schemas.microsoft.com/office/drawing/2014/main" id="{2FDB6D6B-B044-844B-4310-8DC31E8AB15A}"/>
              </a:ext>
            </a:extLst>
          </p:cNvPr>
          <p:cNvGrpSpPr/>
          <p:nvPr/>
        </p:nvGrpSpPr>
        <p:grpSpPr>
          <a:xfrm>
            <a:off x="109856" y="5369212"/>
            <a:ext cx="11920807" cy="1048522"/>
            <a:chOff x="109856" y="5095272"/>
            <a:chExt cx="11920807" cy="1048522"/>
          </a:xfrm>
        </p:grpSpPr>
        <p:sp>
          <p:nvSpPr>
            <p:cNvPr id="90" name="Rectangle 89">
              <a:extLst>
                <a:ext uri="{FF2B5EF4-FFF2-40B4-BE49-F238E27FC236}">
                  <a16:creationId xmlns:a16="http://schemas.microsoft.com/office/drawing/2014/main" id="{302B3DB1-A32E-9CF7-D89E-6FA31CD4CE14}"/>
                </a:ext>
              </a:extLst>
            </p:cNvPr>
            <p:cNvSpPr/>
            <p:nvPr/>
          </p:nvSpPr>
          <p:spPr>
            <a:xfrm>
              <a:off x="1816058" y="5098719"/>
              <a:ext cx="10214605" cy="1045075"/>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91">
              <a:extLst>
                <a:ext uri="{FF2B5EF4-FFF2-40B4-BE49-F238E27FC236}">
                  <a16:creationId xmlns:a16="http://schemas.microsoft.com/office/drawing/2014/main" id="{C230E507-94C2-B41E-93C9-2A0C81018603}"/>
                </a:ext>
              </a:extLst>
            </p:cNvPr>
            <p:cNvSpPr/>
            <p:nvPr/>
          </p:nvSpPr>
          <p:spPr>
            <a:xfrm>
              <a:off x="9117844" y="5461197"/>
              <a:ext cx="1449077" cy="320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Medical providers, epidemiologists, and researchers</a:t>
              </a:r>
            </a:p>
          </p:txBody>
        </p:sp>
        <p:sp>
          <p:nvSpPr>
            <p:cNvPr id="93" name="Rectangle 92">
              <a:extLst>
                <a:ext uri="{FF2B5EF4-FFF2-40B4-BE49-F238E27FC236}">
                  <a16:creationId xmlns:a16="http://schemas.microsoft.com/office/drawing/2014/main" id="{BA5C833E-56C3-2B99-687B-6B72661F34CC}"/>
                </a:ext>
              </a:extLst>
            </p:cNvPr>
            <p:cNvSpPr/>
            <p:nvPr/>
          </p:nvSpPr>
          <p:spPr>
            <a:xfrm>
              <a:off x="10816297" y="5473584"/>
              <a:ext cx="1005840" cy="320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panose="020B0403030403020204"/>
                </a:rPr>
                <a:t>CxDW</a:t>
              </a:r>
              <a:endParaRPr lang="en-US" sz="1100">
                <a:solidFill>
                  <a:srgbClr val="13313E"/>
                </a:solidFill>
                <a:latin typeface="Myriad Pro" panose="020B0403030403020204"/>
              </a:endParaRPr>
            </a:p>
          </p:txBody>
        </p:sp>
        <p:sp>
          <p:nvSpPr>
            <p:cNvPr id="7" name="Rectangle 6">
              <a:extLst>
                <a:ext uri="{FF2B5EF4-FFF2-40B4-BE49-F238E27FC236}">
                  <a16:creationId xmlns:a16="http://schemas.microsoft.com/office/drawing/2014/main" id="{F2D8F3A6-FE6F-1FD9-1945-6642866CB08F}"/>
                </a:ext>
              </a:extLst>
            </p:cNvPr>
            <p:cNvSpPr/>
            <p:nvPr/>
          </p:nvSpPr>
          <p:spPr>
            <a:xfrm>
              <a:off x="109856" y="5095272"/>
              <a:ext cx="1554480" cy="1045075"/>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bg1"/>
                  </a:solidFill>
                  <a:latin typeface="Oswald" panose="02000303000000000000" pitchFamily="2" charset="0"/>
                </a:rPr>
                <a:t>Individual Longitudinal </a:t>
              </a:r>
              <a:br>
                <a:rPr lang="en-US" sz="1200" b="1">
                  <a:solidFill>
                    <a:schemeClr val="bg1"/>
                  </a:solidFill>
                  <a:latin typeface="Oswald" panose="02000303000000000000" pitchFamily="2" charset="0"/>
                </a:rPr>
              </a:br>
              <a:r>
                <a:rPr lang="en-US" sz="1200" b="1">
                  <a:solidFill>
                    <a:schemeClr val="bg1"/>
                  </a:solidFill>
                  <a:latin typeface="Oswald" panose="02000303000000000000" pitchFamily="2" charset="0"/>
                </a:rPr>
                <a:t>Exposure Record </a:t>
              </a:r>
              <a:br>
                <a:rPr lang="en-US" sz="1200" b="1">
                  <a:solidFill>
                    <a:schemeClr val="bg1"/>
                  </a:solidFill>
                  <a:latin typeface="Oswald" panose="02000303000000000000" pitchFamily="2" charset="0"/>
                </a:rPr>
              </a:br>
              <a:r>
                <a:rPr lang="en-US" sz="1200">
                  <a:solidFill>
                    <a:schemeClr val="bg1"/>
                  </a:solidFill>
                  <a:latin typeface="Oswald" panose="02000303000000000000" pitchFamily="2" charset="0"/>
                </a:rPr>
                <a:t>(ILER)</a:t>
              </a:r>
            </a:p>
          </p:txBody>
        </p:sp>
        <p:sp>
          <p:nvSpPr>
            <p:cNvPr id="26" name="Rectangle 25">
              <a:extLst>
                <a:ext uri="{FF2B5EF4-FFF2-40B4-BE49-F238E27FC236}">
                  <a16:creationId xmlns:a16="http://schemas.microsoft.com/office/drawing/2014/main" id="{5ADD72F1-549E-A384-6FBE-5B791D49C57F}"/>
                </a:ext>
              </a:extLst>
            </p:cNvPr>
            <p:cNvSpPr/>
            <p:nvPr/>
          </p:nvSpPr>
          <p:spPr>
            <a:xfrm>
              <a:off x="1916604" y="5252793"/>
              <a:ext cx="6904362" cy="763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a:solidFill>
                    <a:srgbClr val="13313E"/>
                  </a:solidFill>
                  <a:latin typeface="Myriad Pro"/>
                  <a:cs typeface="Calibri"/>
                </a:rPr>
                <a:t>ILER is a collaborative effort between the DoD and VA to create a complete record of every Service members’ occupational and environmental health exposures over the course of his or her career. ILER is designed to collate, present, and/or provide service-related exposure information for individuals,: Incident reports, Exposure pathways, Health assessments, Industrial hygiene, Individual monitoring, and Individual deployment history.</a:t>
              </a:r>
            </a:p>
          </p:txBody>
        </p:sp>
      </p:grpSp>
      <p:sp>
        <p:nvSpPr>
          <p:cNvPr id="3" name="object 2">
            <a:extLst>
              <a:ext uri="{FF2B5EF4-FFF2-40B4-BE49-F238E27FC236}">
                <a16:creationId xmlns:a16="http://schemas.microsoft.com/office/drawing/2014/main" id="{FF1FF665-D309-0B44-C3AB-0A709CCC9649}"/>
              </a:ext>
            </a:extLst>
          </p:cNvPr>
          <p:cNvSpPr txBox="1"/>
          <p:nvPr/>
        </p:nvSpPr>
        <p:spPr>
          <a:xfrm>
            <a:off x="3266022" y="654029"/>
            <a:ext cx="8595051" cy="184666"/>
          </a:xfrm>
          <a:prstGeom prst="rect">
            <a:avLst/>
          </a:prstGeom>
        </p:spPr>
        <p:txBody>
          <a:bodyPr vert="horz" wrap="square" lIns="0" tIns="0" rIns="0" bIns="0" rtlCol="0">
            <a:spAutoFit/>
          </a:bodyPr>
          <a:lstStyle/>
          <a:p>
            <a:pPr marL="12700" marR="31115">
              <a:spcBef>
                <a:spcPts val="385"/>
              </a:spcBef>
            </a:pPr>
            <a:r>
              <a:rPr lang="en-US" sz="1200">
                <a:solidFill>
                  <a:srgbClr val="567482"/>
                </a:solidFill>
                <a:latin typeface="Myriad Pro"/>
                <a:cs typeface="Calibri"/>
              </a:rPr>
              <a:t>Below is an overview of VA data resources to assist the VA CCPI Data Team with onboarding and education of pilot teams:</a:t>
            </a:r>
          </a:p>
        </p:txBody>
      </p:sp>
      <p:sp>
        <p:nvSpPr>
          <p:cNvPr id="4" name="Rectangle 3">
            <a:extLst>
              <a:ext uri="{FF2B5EF4-FFF2-40B4-BE49-F238E27FC236}">
                <a16:creationId xmlns:a16="http://schemas.microsoft.com/office/drawing/2014/main" id="{9C00C85D-6E53-D18A-9853-5F11AEDC6351}"/>
              </a:ext>
            </a:extLst>
          </p:cNvPr>
          <p:cNvSpPr/>
          <p:nvPr/>
        </p:nvSpPr>
        <p:spPr>
          <a:xfrm>
            <a:off x="1985246" y="1022349"/>
            <a:ext cx="690290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Content</a:t>
            </a:r>
          </a:p>
        </p:txBody>
      </p:sp>
      <p:sp>
        <p:nvSpPr>
          <p:cNvPr id="6" name="Rectangle 5">
            <a:extLst>
              <a:ext uri="{FF2B5EF4-FFF2-40B4-BE49-F238E27FC236}">
                <a16:creationId xmlns:a16="http://schemas.microsoft.com/office/drawing/2014/main" id="{959E43D3-DAEE-E312-9924-95304323F92B}"/>
              </a:ext>
            </a:extLst>
          </p:cNvPr>
          <p:cNvSpPr/>
          <p:nvPr/>
        </p:nvSpPr>
        <p:spPr>
          <a:xfrm>
            <a:off x="10642904" y="1022349"/>
            <a:ext cx="135262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Platforms</a:t>
            </a:r>
          </a:p>
        </p:txBody>
      </p:sp>
      <p:sp>
        <p:nvSpPr>
          <p:cNvPr id="11" name="Rectangle 10">
            <a:extLst>
              <a:ext uri="{FF2B5EF4-FFF2-40B4-BE49-F238E27FC236}">
                <a16:creationId xmlns:a16="http://schemas.microsoft.com/office/drawing/2014/main" id="{C8B5948D-5869-F7FC-801A-FB3F7B8B5F6B}"/>
              </a:ext>
            </a:extLst>
          </p:cNvPr>
          <p:cNvSpPr/>
          <p:nvPr/>
        </p:nvSpPr>
        <p:spPr>
          <a:xfrm>
            <a:off x="9126241" y="1022349"/>
            <a:ext cx="135262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Typical</a:t>
            </a:r>
            <a:r>
              <a:rPr lang="en-US" sz="1100">
                <a:solidFill>
                  <a:srgbClr val="13313E"/>
                </a:solidFill>
              </a:rPr>
              <a:t> </a:t>
            </a:r>
            <a:r>
              <a:rPr lang="en-US" sz="1200" spc="-45">
                <a:solidFill>
                  <a:srgbClr val="007AB8"/>
                </a:solidFill>
                <a:latin typeface="Myriad Pro"/>
                <a:cs typeface="Arial"/>
              </a:rPr>
              <a:t>Users</a:t>
            </a:r>
          </a:p>
        </p:txBody>
      </p:sp>
    </p:spTree>
    <p:extLst>
      <p:ext uri="{BB962C8B-B14F-4D97-AF65-F5344CB8AC3E}">
        <p14:creationId xmlns:p14="http://schemas.microsoft.com/office/powerpoint/2010/main" val="80380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97DA87-DF83-6BFD-5BAC-6AFD9B4CA598}"/>
              </a:ext>
            </a:extLst>
          </p:cNvPr>
          <p:cNvSpPr>
            <a:spLocks noGrp="1"/>
          </p:cNvSpPr>
          <p:nvPr>
            <p:ph type="sldNum" sz="quarter" idx="12"/>
          </p:nvPr>
        </p:nvSpPr>
        <p:spPr>
          <a:xfrm>
            <a:off x="8610600" y="6172716"/>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FFFFFF"/>
                </a:solidFill>
                <a:latin typeface="Myriad Pro"/>
              </a:rPr>
              <a:pPr defTabSz="914411">
                <a:spcAft>
                  <a:spcPts val="600"/>
                </a:spcAft>
              </a:pPr>
              <a:t>18</a:t>
            </a:fld>
            <a:endParaRPr lang="en-US">
              <a:solidFill>
                <a:srgbClr val="FFFFFF"/>
              </a:solidFill>
              <a:latin typeface="Myriad Pro"/>
            </a:endParaRPr>
          </a:p>
        </p:txBody>
      </p:sp>
      <p:sp>
        <p:nvSpPr>
          <p:cNvPr id="2" name="Slide Number Placeholder 16">
            <a:extLst>
              <a:ext uri="{FF2B5EF4-FFF2-40B4-BE49-F238E27FC236}">
                <a16:creationId xmlns:a16="http://schemas.microsoft.com/office/drawing/2014/main" id="{F9B0D241-21F8-3DF2-8500-F31035C253A5}"/>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18</a:t>
            </a:fld>
            <a:endParaRPr lang="en-US">
              <a:solidFill>
                <a:srgbClr val="567482"/>
              </a:solidFill>
            </a:endParaRPr>
          </a:p>
        </p:txBody>
      </p:sp>
      <p:sp>
        <p:nvSpPr>
          <p:cNvPr id="43" name="object 2">
            <a:extLst>
              <a:ext uri="{FF2B5EF4-FFF2-40B4-BE49-F238E27FC236}">
                <a16:creationId xmlns:a16="http://schemas.microsoft.com/office/drawing/2014/main" id="{80965839-0DE3-7BA0-ADEA-0FEA92B70E0B}"/>
              </a:ext>
            </a:extLst>
          </p:cNvPr>
          <p:cNvSpPr txBox="1"/>
          <p:nvPr/>
        </p:nvSpPr>
        <p:spPr>
          <a:xfrm>
            <a:off x="3266022" y="654029"/>
            <a:ext cx="8595051" cy="184666"/>
          </a:xfrm>
          <a:prstGeom prst="rect">
            <a:avLst/>
          </a:prstGeom>
        </p:spPr>
        <p:txBody>
          <a:bodyPr vert="horz" wrap="square" lIns="0" tIns="0" rIns="0" bIns="0" rtlCol="0">
            <a:spAutoFit/>
          </a:bodyPr>
          <a:lstStyle/>
          <a:p>
            <a:pPr marL="12700" marR="31115">
              <a:spcBef>
                <a:spcPts val="385"/>
              </a:spcBef>
            </a:pPr>
            <a:r>
              <a:rPr lang="en-US" sz="1200">
                <a:solidFill>
                  <a:srgbClr val="567482"/>
                </a:solidFill>
                <a:latin typeface="Myriad Pro"/>
                <a:cs typeface="Calibri"/>
              </a:rPr>
              <a:t>Below is an overview of VA data resources to assist the VA CCPI Data Team with onboarding and education of pilot teams:</a:t>
            </a:r>
          </a:p>
        </p:txBody>
      </p:sp>
      <p:sp>
        <p:nvSpPr>
          <p:cNvPr id="65" name="Rectangle 64">
            <a:extLst>
              <a:ext uri="{FF2B5EF4-FFF2-40B4-BE49-F238E27FC236}">
                <a16:creationId xmlns:a16="http://schemas.microsoft.com/office/drawing/2014/main" id="{2575AE07-2E3E-4EC6-4C64-6DD085D9B45C}"/>
              </a:ext>
            </a:extLst>
          </p:cNvPr>
          <p:cNvSpPr/>
          <p:nvPr/>
        </p:nvSpPr>
        <p:spPr>
          <a:xfrm>
            <a:off x="1985246" y="1022349"/>
            <a:ext cx="690290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Content</a:t>
            </a:r>
          </a:p>
        </p:txBody>
      </p:sp>
      <p:sp>
        <p:nvSpPr>
          <p:cNvPr id="66" name="Rectangle 65">
            <a:extLst>
              <a:ext uri="{FF2B5EF4-FFF2-40B4-BE49-F238E27FC236}">
                <a16:creationId xmlns:a16="http://schemas.microsoft.com/office/drawing/2014/main" id="{07E4B33D-24AF-1161-7F16-2134F3D80531}"/>
              </a:ext>
            </a:extLst>
          </p:cNvPr>
          <p:cNvSpPr/>
          <p:nvPr/>
        </p:nvSpPr>
        <p:spPr>
          <a:xfrm>
            <a:off x="10642904" y="1022349"/>
            <a:ext cx="135262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Platforms</a:t>
            </a:r>
          </a:p>
        </p:txBody>
      </p:sp>
      <p:sp>
        <p:nvSpPr>
          <p:cNvPr id="67" name="Rectangle 66">
            <a:extLst>
              <a:ext uri="{FF2B5EF4-FFF2-40B4-BE49-F238E27FC236}">
                <a16:creationId xmlns:a16="http://schemas.microsoft.com/office/drawing/2014/main" id="{7146966C-ABE2-949E-729B-23A1C1FC851E}"/>
              </a:ext>
            </a:extLst>
          </p:cNvPr>
          <p:cNvSpPr/>
          <p:nvPr/>
        </p:nvSpPr>
        <p:spPr>
          <a:xfrm>
            <a:off x="9126241" y="1022349"/>
            <a:ext cx="135262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Typical</a:t>
            </a:r>
            <a:r>
              <a:rPr lang="en-US" sz="1100">
                <a:solidFill>
                  <a:srgbClr val="13313E"/>
                </a:solidFill>
              </a:rPr>
              <a:t> </a:t>
            </a:r>
            <a:r>
              <a:rPr lang="en-US" sz="1200" spc="-45">
                <a:solidFill>
                  <a:srgbClr val="007AB8"/>
                </a:solidFill>
                <a:latin typeface="Myriad Pro"/>
                <a:cs typeface="Arial"/>
              </a:rPr>
              <a:t>Users</a:t>
            </a:r>
          </a:p>
        </p:txBody>
      </p:sp>
      <p:sp>
        <p:nvSpPr>
          <p:cNvPr id="74" name="object 50">
            <a:extLst>
              <a:ext uri="{FF2B5EF4-FFF2-40B4-BE49-F238E27FC236}">
                <a16:creationId xmlns:a16="http://schemas.microsoft.com/office/drawing/2014/main" id="{23A0FF8C-E556-C603-F021-C30DA8BEAC2B}"/>
              </a:ext>
            </a:extLst>
          </p:cNvPr>
          <p:cNvSpPr txBox="1">
            <a:spLocks/>
          </p:cNvSpPr>
          <p:nvPr/>
        </p:nvSpPr>
        <p:spPr>
          <a:xfrm>
            <a:off x="468919" y="498954"/>
            <a:ext cx="2797103" cy="479427"/>
          </a:xfrm>
          <a:prstGeom prst="rect">
            <a:avLst/>
          </a:prstGeom>
        </p:spPr>
        <p:txBody>
          <a:bodyPr vert="horz" wrap="square" lIns="0" tIns="91440" rIns="0" bIns="0" rtlCol="0" anchor="ctr">
            <a:sp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ts val="3295"/>
              </a:lnSpc>
              <a:spcBef>
                <a:spcPts val="90"/>
              </a:spcBef>
            </a:pPr>
            <a:r>
              <a:rPr lang="en-US" sz="2400" b="1" spc="-10">
                <a:solidFill>
                  <a:srgbClr val="567482"/>
                </a:solidFill>
                <a:latin typeface="Myriad Pro"/>
              </a:rPr>
              <a:t>DATA REGISTRY</a:t>
            </a:r>
          </a:p>
        </p:txBody>
      </p:sp>
      <p:sp>
        <p:nvSpPr>
          <p:cNvPr id="17" name="object 35">
            <a:extLst>
              <a:ext uri="{FF2B5EF4-FFF2-40B4-BE49-F238E27FC236}">
                <a16:creationId xmlns:a16="http://schemas.microsoft.com/office/drawing/2014/main" id="{41177B79-7EE4-4B59-DC55-A365881B3B6B}"/>
              </a:ext>
            </a:extLst>
          </p:cNvPr>
          <p:cNvSpPr/>
          <p:nvPr/>
        </p:nvSpPr>
        <p:spPr>
          <a:xfrm>
            <a:off x="2054283" y="3516446"/>
            <a:ext cx="1883266" cy="2530453"/>
          </a:xfrm>
          <a:custGeom>
            <a:avLst/>
            <a:gdLst/>
            <a:ahLst/>
            <a:cxnLst/>
            <a:rect l="l" t="t" r="r" b="b"/>
            <a:pathLst>
              <a:path w="2209800" h="2146300">
                <a:moveTo>
                  <a:pt x="3175" y="2139950"/>
                </a:moveTo>
                <a:lnTo>
                  <a:pt x="634" y="2140585"/>
                </a:lnTo>
                <a:lnTo>
                  <a:pt x="0" y="2143125"/>
                </a:lnTo>
                <a:lnTo>
                  <a:pt x="634" y="2145030"/>
                </a:lnTo>
                <a:lnTo>
                  <a:pt x="3175" y="2146300"/>
                </a:lnTo>
                <a:lnTo>
                  <a:pt x="5714" y="2145030"/>
                </a:lnTo>
                <a:lnTo>
                  <a:pt x="6350" y="2143125"/>
                </a:lnTo>
                <a:lnTo>
                  <a:pt x="5714" y="2140585"/>
                </a:lnTo>
                <a:lnTo>
                  <a:pt x="3175" y="2139950"/>
                </a:lnTo>
                <a:close/>
              </a:path>
              <a:path w="2209800" h="2146300">
                <a:moveTo>
                  <a:pt x="3175" y="0"/>
                </a:moveTo>
                <a:lnTo>
                  <a:pt x="634" y="635"/>
                </a:lnTo>
                <a:lnTo>
                  <a:pt x="0" y="3175"/>
                </a:lnTo>
                <a:lnTo>
                  <a:pt x="634" y="5080"/>
                </a:lnTo>
                <a:lnTo>
                  <a:pt x="3175" y="6350"/>
                </a:lnTo>
                <a:lnTo>
                  <a:pt x="5714" y="5080"/>
                </a:lnTo>
                <a:lnTo>
                  <a:pt x="6350" y="3175"/>
                </a:lnTo>
                <a:lnTo>
                  <a:pt x="5714" y="635"/>
                </a:lnTo>
                <a:lnTo>
                  <a:pt x="3175" y="0"/>
                </a:lnTo>
                <a:close/>
              </a:path>
              <a:path w="2209800" h="2146300">
                <a:moveTo>
                  <a:pt x="2206625" y="2139950"/>
                </a:moveTo>
                <a:lnTo>
                  <a:pt x="2204085" y="2140585"/>
                </a:lnTo>
                <a:lnTo>
                  <a:pt x="2203450" y="2143125"/>
                </a:lnTo>
                <a:lnTo>
                  <a:pt x="2204085" y="2145030"/>
                </a:lnTo>
                <a:lnTo>
                  <a:pt x="2206625" y="2146300"/>
                </a:lnTo>
                <a:lnTo>
                  <a:pt x="2209165" y="2145030"/>
                </a:lnTo>
                <a:lnTo>
                  <a:pt x="2209800" y="2143125"/>
                </a:lnTo>
                <a:lnTo>
                  <a:pt x="2209165" y="2140585"/>
                </a:lnTo>
                <a:lnTo>
                  <a:pt x="2206625" y="2139950"/>
                </a:lnTo>
                <a:close/>
              </a:path>
              <a:path w="2209800" h="2146300">
                <a:moveTo>
                  <a:pt x="2206625" y="0"/>
                </a:moveTo>
                <a:lnTo>
                  <a:pt x="2204085" y="635"/>
                </a:lnTo>
                <a:lnTo>
                  <a:pt x="2203450" y="3175"/>
                </a:lnTo>
                <a:lnTo>
                  <a:pt x="2204085" y="5080"/>
                </a:lnTo>
                <a:lnTo>
                  <a:pt x="2206625" y="6350"/>
                </a:lnTo>
                <a:lnTo>
                  <a:pt x="2209165" y="5080"/>
                </a:lnTo>
                <a:lnTo>
                  <a:pt x="2209800" y="3175"/>
                </a:lnTo>
                <a:lnTo>
                  <a:pt x="2209165" y="635"/>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52" name="object 37">
            <a:extLst>
              <a:ext uri="{FF2B5EF4-FFF2-40B4-BE49-F238E27FC236}">
                <a16:creationId xmlns:a16="http://schemas.microsoft.com/office/drawing/2014/main" id="{5FD3D802-59FF-9A87-B986-6E0FF0C95186}"/>
              </a:ext>
            </a:extLst>
          </p:cNvPr>
          <p:cNvSpPr/>
          <p:nvPr/>
        </p:nvSpPr>
        <p:spPr>
          <a:xfrm>
            <a:off x="3988419" y="3485750"/>
            <a:ext cx="1883266" cy="2530453"/>
          </a:xfrm>
          <a:custGeom>
            <a:avLst/>
            <a:gdLst/>
            <a:ahLst/>
            <a:cxnLst/>
            <a:rect l="l" t="t" r="r" b="b"/>
            <a:pathLst>
              <a:path w="2209800" h="2146300">
                <a:moveTo>
                  <a:pt x="3175" y="2139950"/>
                </a:moveTo>
                <a:lnTo>
                  <a:pt x="635" y="2140584"/>
                </a:lnTo>
                <a:lnTo>
                  <a:pt x="0" y="2143125"/>
                </a:lnTo>
                <a:lnTo>
                  <a:pt x="635" y="2145029"/>
                </a:lnTo>
                <a:lnTo>
                  <a:pt x="3175" y="2146300"/>
                </a:lnTo>
                <a:lnTo>
                  <a:pt x="5714" y="2145029"/>
                </a:lnTo>
                <a:lnTo>
                  <a:pt x="6350" y="2143125"/>
                </a:lnTo>
                <a:lnTo>
                  <a:pt x="5714" y="2140584"/>
                </a:lnTo>
                <a:lnTo>
                  <a:pt x="3175" y="2139950"/>
                </a:lnTo>
                <a:close/>
              </a:path>
              <a:path w="2209800" h="2146300">
                <a:moveTo>
                  <a:pt x="3175" y="0"/>
                </a:moveTo>
                <a:lnTo>
                  <a:pt x="635" y="634"/>
                </a:lnTo>
                <a:lnTo>
                  <a:pt x="0" y="3175"/>
                </a:lnTo>
                <a:lnTo>
                  <a:pt x="635" y="5079"/>
                </a:lnTo>
                <a:lnTo>
                  <a:pt x="3175" y="6350"/>
                </a:lnTo>
                <a:lnTo>
                  <a:pt x="5714" y="5079"/>
                </a:lnTo>
                <a:lnTo>
                  <a:pt x="6350" y="3175"/>
                </a:lnTo>
                <a:lnTo>
                  <a:pt x="5714" y="634"/>
                </a:lnTo>
                <a:lnTo>
                  <a:pt x="3175" y="0"/>
                </a:lnTo>
                <a:close/>
              </a:path>
              <a:path w="2209800" h="2146300">
                <a:moveTo>
                  <a:pt x="2206625" y="2139950"/>
                </a:moveTo>
                <a:lnTo>
                  <a:pt x="2204084" y="2140584"/>
                </a:lnTo>
                <a:lnTo>
                  <a:pt x="2203450" y="2143125"/>
                </a:lnTo>
                <a:lnTo>
                  <a:pt x="2204084" y="2145029"/>
                </a:lnTo>
                <a:lnTo>
                  <a:pt x="2206625" y="2146300"/>
                </a:lnTo>
                <a:lnTo>
                  <a:pt x="2209165" y="2145029"/>
                </a:lnTo>
                <a:lnTo>
                  <a:pt x="2209800" y="2143125"/>
                </a:lnTo>
                <a:lnTo>
                  <a:pt x="2209165" y="2140584"/>
                </a:lnTo>
                <a:lnTo>
                  <a:pt x="2206625" y="2139950"/>
                </a:lnTo>
                <a:close/>
              </a:path>
              <a:path w="2209800" h="2146300">
                <a:moveTo>
                  <a:pt x="2206625" y="0"/>
                </a:moveTo>
                <a:lnTo>
                  <a:pt x="2204084" y="634"/>
                </a:lnTo>
                <a:lnTo>
                  <a:pt x="2203450" y="3175"/>
                </a:lnTo>
                <a:lnTo>
                  <a:pt x="2204084" y="5079"/>
                </a:lnTo>
                <a:lnTo>
                  <a:pt x="2206625" y="6350"/>
                </a:lnTo>
                <a:lnTo>
                  <a:pt x="2209165" y="5079"/>
                </a:lnTo>
                <a:lnTo>
                  <a:pt x="2209800" y="3175"/>
                </a:lnTo>
                <a:lnTo>
                  <a:pt x="2209165" y="634"/>
                </a:lnTo>
                <a:lnTo>
                  <a:pt x="2206625" y="0"/>
                </a:lnTo>
                <a:close/>
              </a:path>
            </a:pathLst>
          </a:custGeom>
          <a:solidFill>
            <a:srgbClr val="221F1F"/>
          </a:solidFill>
        </p:spPr>
        <p:txBody>
          <a:bodyPr wrap="square" lIns="0" tIns="0" rIns="0" bIns="0" rtlCol="0"/>
          <a:lstStyle/>
          <a:p>
            <a:endParaRPr lang="en-US" sz="1100">
              <a:latin typeface="Myriad Pro"/>
            </a:endParaRPr>
          </a:p>
        </p:txBody>
      </p:sp>
      <p:sp>
        <p:nvSpPr>
          <p:cNvPr id="85" name="Rectangle 84">
            <a:extLst>
              <a:ext uri="{FF2B5EF4-FFF2-40B4-BE49-F238E27FC236}">
                <a16:creationId xmlns:a16="http://schemas.microsoft.com/office/drawing/2014/main" id="{7C88AFD4-3C25-0743-15B4-8E4B9E04239A}"/>
              </a:ext>
            </a:extLst>
          </p:cNvPr>
          <p:cNvSpPr/>
          <p:nvPr/>
        </p:nvSpPr>
        <p:spPr>
          <a:xfrm>
            <a:off x="1819656" y="1342041"/>
            <a:ext cx="10213306" cy="756767"/>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3DD5C2F-FABD-4891-5977-010E90E0460E}"/>
              </a:ext>
            </a:extLst>
          </p:cNvPr>
          <p:cNvSpPr/>
          <p:nvPr/>
        </p:nvSpPr>
        <p:spPr>
          <a:xfrm>
            <a:off x="1933458" y="1623336"/>
            <a:ext cx="6886140" cy="19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algn="l" rtl="0" eaLnBrk="1" fontAlgn="t" latinLnBrk="0" hangingPunct="1">
              <a:spcBef>
                <a:spcPts val="0"/>
              </a:spcBef>
              <a:spcAft>
                <a:spcPts val="0"/>
              </a:spcAft>
            </a:pPr>
            <a:r>
              <a:rPr lang="en-US" sz="1050">
                <a:solidFill>
                  <a:srgbClr val="13313E"/>
                </a:solidFill>
                <a:latin typeface="Myriad Pro"/>
                <a:cs typeface="Calibri"/>
              </a:rPr>
              <a:t>VD2 maintains centralized storage with a common view of all VBA activities. It is comprised of two parts: the Enterprise Data Warehouse, which is the common central repository for all VBA data, as well as data from several other agencies, and Performance Analysis and Integrity for VBA.</a:t>
            </a:r>
          </a:p>
        </p:txBody>
      </p:sp>
      <p:sp>
        <p:nvSpPr>
          <p:cNvPr id="87" name="Rectangle 86">
            <a:extLst>
              <a:ext uri="{FF2B5EF4-FFF2-40B4-BE49-F238E27FC236}">
                <a16:creationId xmlns:a16="http://schemas.microsoft.com/office/drawing/2014/main" id="{766ED6C6-EFD8-F647-FA38-6E93238B7914}"/>
              </a:ext>
            </a:extLst>
          </p:cNvPr>
          <p:cNvSpPr/>
          <p:nvPr/>
        </p:nvSpPr>
        <p:spPr>
          <a:xfrm>
            <a:off x="8888154" y="1623336"/>
            <a:ext cx="1828800" cy="19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a:solidFill>
                  <a:srgbClr val="13313E"/>
                </a:solidFill>
                <a:latin typeface="Myriad Pro"/>
                <a:cs typeface="Calibri"/>
              </a:rPr>
              <a:t>Data analysts, operational analysts, researchers, </a:t>
            </a:r>
            <a:br>
              <a:rPr lang="en-US" sz="1050">
                <a:solidFill>
                  <a:srgbClr val="13313E"/>
                </a:solidFill>
                <a:latin typeface="Myriad Pro"/>
                <a:cs typeface="Calibri"/>
              </a:rPr>
            </a:br>
            <a:r>
              <a:rPr lang="en-US" sz="1050">
                <a:solidFill>
                  <a:srgbClr val="13313E"/>
                </a:solidFill>
                <a:latin typeface="Myriad Pro"/>
                <a:cs typeface="Calibri"/>
              </a:rPr>
              <a:t>report and software developers</a:t>
            </a:r>
          </a:p>
        </p:txBody>
      </p:sp>
      <p:sp>
        <p:nvSpPr>
          <p:cNvPr id="88" name="Rectangle 87">
            <a:extLst>
              <a:ext uri="{FF2B5EF4-FFF2-40B4-BE49-F238E27FC236}">
                <a16:creationId xmlns:a16="http://schemas.microsoft.com/office/drawing/2014/main" id="{9FF909EA-799F-B536-6698-CD38A965B571}"/>
              </a:ext>
            </a:extLst>
          </p:cNvPr>
          <p:cNvSpPr/>
          <p:nvPr/>
        </p:nvSpPr>
        <p:spPr>
          <a:xfrm>
            <a:off x="10642904" y="1623336"/>
            <a:ext cx="1352626" cy="19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a:solidFill>
                  <a:srgbClr val="13313E"/>
                </a:solidFill>
                <a:latin typeface="Myriad Pro"/>
                <a:cs typeface="Calibri"/>
              </a:rPr>
              <a:t>VAEC-Prospect (also known as RASP - Research and Analytics Science Platform)</a:t>
            </a:r>
          </a:p>
        </p:txBody>
      </p:sp>
      <p:sp>
        <p:nvSpPr>
          <p:cNvPr id="80" name="Rectangle 79">
            <a:extLst>
              <a:ext uri="{FF2B5EF4-FFF2-40B4-BE49-F238E27FC236}">
                <a16:creationId xmlns:a16="http://schemas.microsoft.com/office/drawing/2014/main" id="{0E73C517-3B25-39E1-921A-48808F39D119}"/>
              </a:ext>
            </a:extLst>
          </p:cNvPr>
          <p:cNvSpPr/>
          <p:nvPr/>
        </p:nvSpPr>
        <p:spPr>
          <a:xfrm>
            <a:off x="1819656" y="6007117"/>
            <a:ext cx="10213306" cy="62316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B0C7805-BC72-40A8-C20E-70F75CA1F476}"/>
              </a:ext>
            </a:extLst>
          </p:cNvPr>
          <p:cNvSpPr/>
          <p:nvPr/>
        </p:nvSpPr>
        <p:spPr>
          <a:xfrm>
            <a:off x="1933458" y="6231527"/>
            <a:ext cx="6904362" cy="173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fontAlgn="t"/>
            <a:r>
              <a:rPr lang="en-US" sz="1000">
                <a:solidFill>
                  <a:srgbClr val="13313E"/>
                </a:solidFill>
                <a:latin typeface="Myriad Pro"/>
                <a:cs typeface="Calibri"/>
              </a:rPr>
              <a:t>VSignals is utilized by the VA to collect, analyze, and manage Customer Experience (CX) data and insights to ensure that the Veterans experience with the VA is effective, easy, and emotionally resonant.</a:t>
            </a:r>
          </a:p>
        </p:txBody>
      </p:sp>
      <p:sp>
        <p:nvSpPr>
          <p:cNvPr id="82" name="Rectangle 81">
            <a:extLst>
              <a:ext uri="{FF2B5EF4-FFF2-40B4-BE49-F238E27FC236}">
                <a16:creationId xmlns:a16="http://schemas.microsoft.com/office/drawing/2014/main" id="{3A0D93E5-6534-B4FA-E7AD-4079F3C03A43}"/>
              </a:ext>
            </a:extLst>
          </p:cNvPr>
          <p:cNvSpPr/>
          <p:nvPr/>
        </p:nvSpPr>
        <p:spPr>
          <a:xfrm>
            <a:off x="8888154" y="6231760"/>
            <a:ext cx="1828800" cy="173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All three administrations within VA use Vsignals to measure their customers' experience</a:t>
            </a:r>
          </a:p>
        </p:txBody>
      </p:sp>
      <p:sp>
        <p:nvSpPr>
          <p:cNvPr id="83" name="Rectangle 82">
            <a:extLst>
              <a:ext uri="{FF2B5EF4-FFF2-40B4-BE49-F238E27FC236}">
                <a16:creationId xmlns:a16="http://schemas.microsoft.com/office/drawing/2014/main" id="{22B6C892-A081-DEA9-D569-B7968BE2496F}"/>
              </a:ext>
            </a:extLst>
          </p:cNvPr>
          <p:cNvSpPr/>
          <p:nvPr/>
        </p:nvSpPr>
        <p:spPr>
          <a:xfrm>
            <a:off x="10642904" y="6231527"/>
            <a:ext cx="1352626" cy="173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err="1">
                <a:solidFill>
                  <a:srgbClr val="13313E"/>
                </a:solidFill>
                <a:latin typeface="Myriad Pro"/>
                <a:cs typeface="Calibri"/>
              </a:rPr>
              <a:t>VSignals</a:t>
            </a:r>
            <a:endParaRPr lang="en-US" sz="1000">
              <a:solidFill>
                <a:srgbClr val="13313E"/>
              </a:solidFill>
              <a:latin typeface="Myriad Pro"/>
              <a:cs typeface="Calibri"/>
            </a:endParaRPr>
          </a:p>
        </p:txBody>
      </p:sp>
      <p:sp>
        <p:nvSpPr>
          <p:cNvPr id="5" name="Rectangle 4">
            <a:extLst>
              <a:ext uri="{FF2B5EF4-FFF2-40B4-BE49-F238E27FC236}">
                <a16:creationId xmlns:a16="http://schemas.microsoft.com/office/drawing/2014/main" id="{1BDC5D84-2AC1-9B46-8A65-2F38283AF8AF}"/>
              </a:ext>
            </a:extLst>
          </p:cNvPr>
          <p:cNvSpPr/>
          <p:nvPr/>
        </p:nvSpPr>
        <p:spPr>
          <a:xfrm>
            <a:off x="108554" y="6007116"/>
            <a:ext cx="1552064" cy="623169"/>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cap="all">
                <a:solidFill>
                  <a:schemeClr val="bg1"/>
                </a:solidFill>
                <a:latin typeface="Oswald" panose="02000303000000000000" pitchFamily="2" charset="0"/>
              </a:rPr>
              <a:t>Veteran Signals</a:t>
            </a:r>
          </a:p>
          <a:p>
            <a:pPr algn="ctr"/>
            <a:r>
              <a:rPr lang="en-US" sz="1200" err="1">
                <a:solidFill>
                  <a:schemeClr val="bg1"/>
                </a:solidFill>
                <a:latin typeface="Oswald" panose="02000303000000000000" pitchFamily="2" charset="0"/>
              </a:rPr>
              <a:t>VSignals</a:t>
            </a:r>
            <a:endParaRPr lang="en-US" sz="1200">
              <a:solidFill>
                <a:schemeClr val="bg1"/>
              </a:solidFill>
              <a:latin typeface="Oswald" panose="02000303000000000000" pitchFamily="2" charset="0"/>
            </a:endParaRPr>
          </a:p>
        </p:txBody>
      </p:sp>
      <p:sp>
        <p:nvSpPr>
          <p:cNvPr id="90" name="Rectangle 89">
            <a:extLst>
              <a:ext uri="{FF2B5EF4-FFF2-40B4-BE49-F238E27FC236}">
                <a16:creationId xmlns:a16="http://schemas.microsoft.com/office/drawing/2014/main" id="{302B3DB1-A32E-9CF7-D89E-6FA31CD4CE14}"/>
              </a:ext>
            </a:extLst>
          </p:cNvPr>
          <p:cNvSpPr/>
          <p:nvPr/>
        </p:nvSpPr>
        <p:spPr>
          <a:xfrm>
            <a:off x="1819656" y="2298351"/>
            <a:ext cx="10213306" cy="2515867"/>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313E"/>
              </a:solidFill>
            </a:endParaRPr>
          </a:p>
        </p:txBody>
      </p:sp>
      <p:sp>
        <p:nvSpPr>
          <p:cNvPr id="91" name="Rectangle 90">
            <a:extLst>
              <a:ext uri="{FF2B5EF4-FFF2-40B4-BE49-F238E27FC236}">
                <a16:creationId xmlns:a16="http://schemas.microsoft.com/office/drawing/2014/main" id="{2BDDCDB8-CAA3-7F73-A105-302717354F5A}"/>
              </a:ext>
            </a:extLst>
          </p:cNvPr>
          <p:cNvSpPr/>
          <p:nvPr/>
        </p:nvSpPr>
        <p:spPr>
          <a:xfrm>
            <a:off x="1933458" y="2404625"/>
            <a:ext cx="6904362" cy="230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a:solidFill>
                  <a:srgbClr val="13313E"/>
                </a:solidFill>
                <a:latin typeface="Myriad Pro"/>
                <a:cs typeface="Calibri"/>
              </a:rPr>
              <a:t>VA/CMS data includes all CMS and USRDS data used in the VHA. Below are the types of VA/CMS data. These data are available as SAS data sets:</a:t>
            </a:r>
          </a:p>
          <a:p>
            <a:pPr marL="171450" indent="-171450">
              <a:buFont typeface="Arial" panose="020B0604020202020204" pitchFamily="34" charset="0"/>
              <a:buChar char="•"/>
            </a:pPr>
            <a:r>
              <a:rPr lang="en-US" sz="1000" b="1" i="1">
                <a:solidFill>
                  <a:srgbClr val="13313E"/>
                </a:solidFill>
                <a:latin typeface="Myriad Pro"/>
                <a:cs typeface="Calibri"/>
              </a:rPr>
              <a:t>Medicare</a:t>
            </a:r>
            <a:r>
              <a:rPr lang="en-US" sz="1000">
                <a:solidFill>
                  <a:srgbClr val="13313E"/>
                </a:solidFill>
                <a:latin typeface="Myriad Pro"/>
                <a:cs typeface="Calibri"/>
              </a:rPr>
              <a:t>: </a:t>
            </a:r>
            <a:r>
              <a:rPr lang="en-US" sz="900">
                <a:solidFill>
                  <a:srgbClr val="13313E"/>
                </a:solidFill>
                <a:latin typeface="Myriad Pro"/>
                <a:cs typeface="Calibri"/>
              </a:rPr>
              <a:t>Information on Medicare enrollment, demographics, part A (Hospital Insurance), part B (Medical Insurance) fee-for-service claims submitted by providers for reimbursement, managed care encounters, and Part D prescription drug events.</a:t>
            </a:r>
          </a:p>
          <a:p>
            <a:pPr marL="171450" indent="-171450">
              <a:buFont typeface="Arial" panose="020B0604020202020204" pitchFamily="34" charset="0"/>
              <a:buChar char="•"/>
            </a:pPr>
            <a:r>
              <a:rPr lang="en-US" sz="1000" b="1" i="1">
                <a:solidFill>
                  <a:srgbClr val="13313E"/>
                </a:solidFill>
                <a:latin typeface="Myriad Pro"/>
                <a:cs typeface="Calibri"/>
              </a:rPr>
              <a:t>Medicaid</a:t>
            </a:r>
            <a:r>
              <a:rPr lang="en-US" sz="1000">
                <a:solidFill>
                  <a:srgbClr val="13313E"/>
                </a:solidFill>
                <a:latin typeface="Myriad Pro"/>
                <a:cs typeface="Calibri"/>
              </a:rPr>
              <a:t>: Data on Medicaid enrollment, healthcare utilization, charges, and payments</a:t>
            </a:r>
          </a:p>
          <a:p>
            <a:pPr marL="171450" indent="-171450">
              <a:buFont typeface="Arial" panose="020B0604020202020204" pitchFamily="34" charset="0"/>
              <a:buChar char="•"/>
            </a:pPr>
            <a:r>
              <a:rPr lang="en-US" sz="1000" b="1" i="1">
                <a:solidFill>
                  <a:srgbClr val="13313E"/>
                </a:solidFill>
                <a:latin typeface="Myriad Pro"/>
                <a:cs typeface="Calibri"/>
              </a:rPr>
              <a:t>Patient Assessments (MDS, OASIS, and IRF-PAI): </a:t>
            </a:r>
            <a:r>
              <a:rPr lang="en-US" sz="900">
                <a:solidFill>
                  <a:srgbClr val="13313E"/>
                </a:solidFill>
                <a:latin typeface="Myriad Pro"/>
                <a:cs typeface="Calibri"/>
              </a:rPr>
              <a:t>Patient-level socio-demographic, environmental, health, and functional status data on patients in nursing homes or receiving home health care</a:t>
            </a:r>
          </a:p>
          <a:p>
            <a:pPr marL="171450" indent="-171450">
              <a:buFont typeface="Arial" panose="020B0604020202020204" pitchFamily="34" charset="0"/>
              <a:buChar char="•"/>
            </a:pPr>
            <a:r>
              <a:rPr lang="en-US" sz="1000" b="1" i="1">
                <a:solidFill>
                  <a:srgbClr val="13313E"/>
                </a:solidFill>
                <a:latin typeface="Myriad Pro"/>
                <a:cs typeface="Calibri"/>
              </a:rPr>
              <a:t>Medicare Current Beneficiary Summary (MCBS</a:t>
            </a:r>
            <a:r>
              <a:rPr lang="en-US" sz="1000" b="1">
                <a:solidFill>
                  <a:srgbClr val="13313E"/>
                </a:solidFill>
                <a:latin typeface="Myriad Pro"/>
                <a:cs typeface="Calibri"/>
              </a:rPr>
              <a:t>): </a:t>
            </a:r>
            <a:r>
              <a:rPr lang="en-US" sz="900">
                <a:solidFill>
                  <a:srgbClr val="13313E"/>
                </a:solidFill>
                <a:latin typeface="Myriad Pro"/>
                <a:cs typeface="Calibri"/>
              </a:rPr>
              <a:t>Survey of Medicare beneficiaries, including information on beneficiary access to medical care and a comprehensive picture of all health services received (including services not covered by Medicare), amounts paid, and source of payment</a:t>
            </a:r>
          </a:p>
          <a:p>
            <a:pPr marL="171450" indent="-171450">
              <a:buFont typeface="Arial" panose="020B0604020202020204" pitchFamily="34" charset="0"/>
              <a:buChar char="•"/>
            </a:pPr>
            <a:r>
              <a:rPr lang="en-US" sz="1000" b="1" i="1">
                <a:solidFill>
                  <a:srgbClr val="13313E"/>
                </a:solidFill>
                <a:latin typeface="Myriad Pro"/>
                <a:cs typeface="Calibri"/>
              </a:rPr>
              <a:t>Healthcare Effectiveness Data and Information Set (HEDIS): </a:t>
            </a:r>
            <a:r>
              <a:rPr lang="en-US" sz="900">
                <a:solidFill>
                  <a:srgbClr val="13313E"/>
                </a:solidFill>
                <a:latin typeface="Myriad Pro"/>
                <a:cs typeface="Calibri"/>
              </a:rPr>
              <a:t>Tool used by Medicare Advantage health plans (managed care), to measure quality of care using a standard set of performance measures. These measures can be used to approximate the amount and types of services each Medicare Advantage enrollee receives</a:t>
            </a:r>
          </a:p>
          <a:p>
            <a:pPr marL="171450" indent="-171450">
              <a:buFont typeface="Arial" panose="020B0604020202020204" pitchFamily="34" charset="0"/>
              <a:buChar char="•"/>
            </a:pPr>
            <a:r>
              <a:rPr lang="en-US" sz="1000" b="1" i="1">
                <a:solidFill>
                  <a:srgbClr val="13313E"/>
                </a:solidFill>
                <a:latin typeface="Myriad Pro"/>
                <a:cs typeface="Calibri"/>
              </a:rPr>
              <a:t>United States Renal Data Systems (USRDS): </a:t>
            </a:r>
            <a:r>
              <a:rPr lang="en-US" sz="900">
                <a:solidFill>
                  <a:srgbClr val="13313E"/>
                </a:solidFill>
                <a:latin typeface="Myriad Pro"/>
                <a:cs typeface="Calibri"/>
              </a:rPr>
              <a:t>Information about patients with End Stage Renal Disease (ESRD), including demographic, treatment, and transplant data, Medicare claims, and data for USRDS-sponsored Special Studies</a:t>
            </a:r>
          </a:p>
          <a:p>
            <a:pPr marL="171450" indent="-171450">
              <a:buFont typeface="Arial" panose="020B0604020202020204" pitchFamily="34" charset="0"/>
              <a:buChar char="•"/>
            </a:pPr>
            <a:r>
              <a:rPr lang="en-US" sz="1000" b="1" i="1">
                <a:solidFill>
                  <a:srgbClr val="13313E"/>
                </a:solidFill>
                <a:latin typeface="Myriad Pro"/>
                <a:cs typeface="Calibri"/>
              </a:rPr>
              <a:t>Provider Data: </a:t>
            </a:r>
            <a:r>
              <a:rPr lang="en-US" sz="900">
                <a:solidFill>
                  <a:srgbClr val="13313E"/>
                </a:solidFill>
                <a:latin typeface="Myriad Pro"/>
                <a:cs typeface="Calibri"/>
              </a:rPr>
              <a:t>Information on institutional (e.g. hospitals, nursing facilities) and non-institutional  healthcare providers</a:t>
            </a:r>
            <a:endParaRPr lang="en-US" sz="1000">
              <a:solidFill>
                <a:srgbClr val="13313E"/>
              </a:solidFill>
              <a:latin typeface="Myriad Pro"/>
              <a:cs typeface="Calibri"/>
            </a:endParaRPr>
          </a:p>
        </p:txBody>
      </p:sp>
      <p:sp>
        <p:nvSpPr>
          <p:cNvPr id="92" name="Rectangle 91">
            <a:extLst>
              <a:ext uri="{FF2B5EF4-FFF2-40B4-BE49-F238E27FC236}">
                <a16:creationId xmlns:a16="http://schemas.microsoft.com/office/drawing/2014/main" id="{C230E507-94C2-B41E-93C9-2A0C81018603}"/>
              </a:ext>
            </a:extLst>
          </p:cNvPr>
          <p:cNvSpPr/>
          <p:nvPr/>
        </p:nvSpPr>
        <p:spPr>
          <a:xfrm>
            <a:off x="8888154" y="3170964"/>
            <a:ext cx="1828800" cy="770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Data analysts, operational analysts, and researchers</a:t>
            </a:r>
          </a:p>
        </p:txBody>
      </p:sp>
      <p:sp>
        <p:nvSpPr>
          <p:cNvPr id="93" name="Rectangle 92">
            <a:extLst>
              <a:ext uri="{FF2B5EF4-FFF2-40B4-BE49-F238E27FC236}">
                <a16:creationId xmlns:a16="http://schemas.microsoft.com/office/drawing/2014/main" id="{BA5C833E-56C3-2B99-687B-6B72661F34CC}"/>
              </a:ext>
            </a:extLst>
          </p:cNvPr>
          <p:cNvSpPr/>
          <p:nvPr/>
        </p:nvSpPr>
        <p:spPr>
          <a:xfrm>
            <a:off x="10645055" y="3200782"/>
            <a:ext cx="1348324" cy="770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VINCI, </a:t>
            </a:r>
            <a:r>
              <a:rPr lang="en-US" sz="1000" err="1">
                <a:solidFill>
                  <a:srgbClr val="13313E"/>
                </a:solidFill>
                <a:latin typeface="Myriad Pro"/>
                <a:cs typeface="Calibri"/>
              </a:rPr>
              <a:t>VIReC</a:t>
            </a:r>
            <a:endParaRPr lang="en-US" sz="1000">
              <a:solidFill>
                <a:srgbClr val="13313E"/>
              </a:solidFill>
              <a:latin typeface="Myriad Pro"/>
              <a:cs typeface="Calibri"/>
            </a:endParaRPr>
          </a:p>
        </p:txBody>
      </p:sp>
      <p:sp>
        <p:nvSpPr>
          <p:cNvPr id="7" name="Rectangle 6">
            <a:extLst>
              <a:ext uri="{FF2B5EF4-FFF2-40B4-BE49-F238E27FC236}">
                <a16:creationId xmlns:a16="http://schemas.microsoft.com/office/drawing/2014/main" id="{F2D8F3A6-FE6F-1FD9-1945-6642866CB08F}"/>
              </a:ext>
            </a:extLst>
          </p:cNvPr>
          <p:cNvSpPr/>
          <p:nvPr/>
        </p:nvSpPr>
        <p:spPr>
          <a:xfrm>
            <a:off x="108554" y="2306317"/>
            <a:ext cx="1552064" cy="2519316"/>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cap="all">
                <a:solidFill>
                  <a:schemeClr val="bg1"/>
                </a:solidFill>
                <a:latin typeface="Oswald" panose="02000303000000000000" pitchFamily="2" charset="0"/>
              </a:rPr>
              <a:t>VA Centers for Medicare and </a:t>
            </a:r>
          </a:p>
          <a:p>
            <a:pPr algn="ctr"/>
            <a:r>
              <a:rPr lang="en-US" sz="1200" b="1" cap="all">
                <a:solidFill>
                  <a:schemeClr val="bg1"/>
                </a:solidFill>
                <a:latin typeface="Oswald" panose="02000303000000000000" pitchFamily="2" charset="0"/>
              </a:rPr>
              <a:t>Medicaid Services</a:t>
            </a:r>
          </a:p>
          <a:p>
            <a:pPr algn="ctr"/>
            <a:r>
              <a:rPr lang="en-US" sz="1200">
                <a:solidFill>
                  <a:schemeClr val="bg1"/>
                </a:solidFill>
                <a:latin typeface="Oswald" panose="02000303000000000000" pitchFamily="2" charset="0"/>
              </a:rPr>
              <a:t>VA/CMS</a:t>
            </a:r>
          </a:p>
        </p:txBody>
      </p:sp>
      <p:sp>
        <p:nvSpPr>
          <p:cNvPr id="20" name="Rectangle 19">
            <a:extLst>
              <a:ext uri="{FF2B5EF4-FFF2-40B4-BE49-F238E27FC236}">
                <a16:creationId xmlns:a16="http://schemas.microsoft.com/office/drawing/2014/main" id="{51595DFF-58FE-2E6F-611C-E81E580C9FB0}"/>
              </a:ext>
            </a:extLst>
          </p:cNvPr>
          <p:cNvSpPr/>
          <p:nvPr/>
        </p:nvSpPr>
        <p:spPr>
          <a:xfrm>
            <a:off x="109856" y="1022349"/>
            <a:ext cx="155448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45">
                <a:solidFill>
                  <a:srgbClr val="007AB8"/>
                </a:solidFill>
                <a:latin typeface="Myriad Pro"/>
                <a:cs typeface="Arial"/>
              </a:rPr>
              <a:t>VA Data Source</a:t>
            </a:r>
          </a:p>
        </p:txBody>
      </p:sp>
      <p:sp>
        <p:nvSpPr>
          <p:cNvPr id="24" name="Rectangle 23">
            <a:extLst>
              <a:ext uri="{FF2B5EF4-FFF2-40B4-BE49-F238E27FC236}">
                <a16:creationId xmlns:a16="http://schemas.microsoft.com/office/drawing/2014/main" id="{97D6F337-9735-EC38-8D3D-D406BE584036}"/>
              </a:ext>
            </a:extLst>
          </p:cNvPr>
          <p:cNvSpPr/>
          <p:nvPr/>
        </p:nvSpPr>
        <p:spPr>
          <a:xfrm>
            <a:off x="1819656" y="5023363"/>
            <a:ext cx="10214605" cy="784023"/>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4103417-3AD9-BE50-1E70-3C96C13B1D84}"/>
              </a:ext>
            </a:extLst>
          </p:cNvPr>
          <p:cNvSpPr/>
          <p:nvPr/>
        </p:nvSpPr>
        <p:spPr>
          <a:xfrm>
            <a:off x="1933458" y="5314789"/>
            <a:ext cx="6904362" cy="201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t"/>
            <a:r>
              <a:rPr lang="en-US" sz="1000">
                <a:solidFill>
                  <a:srgbClr val="13313E"/>
                </a:solidFill>
                <a:latin typeface="Myriad Pro"/>
                <a:cs typeface="Calibri"/>
              </a:rPr>
              <a:t>The VistA Imaging system integrates clinical images, scanned documents, and other non-textual data into the patient’s electronic health record. Captured images are combined with text data to facilitate a clinician’s task of correlating information and making timely and accurate patient care decisions. </a:t>
            </a:r>
          </a:p>
        </p:txBody>
      </p:sp>
      <p:sp>
        <p:nvSpPr>
          <p:cNvPr id="26" name="Rectangle 25">
            <a:extLst>
              <a:ext uri="{FF2B5EF4-FFF2-40B4-BE49-F238E27FC236}">
                <a16:creationId xmlns:a16="http://schemas.microsoft.com/office/drawing/2014/main" id="{9EFE7D46-1793-B67F-3474-5B1A9480D944}"/>
              </a:ext>
            </a:extLst>
          </p:cNvPr>
          <p:cNvSpPr/>
          <p:nvPr/>
        </p:nvSpPr>
        <p:spPr>
          <a:xfrm>
            <a:off x="8888154" y="5040201"/>
            <a:ext cx="1828800" cy="76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panose="020B0403030403020204"/>
                <a:ea typeface="+mn-lt"/>
                <a:cs typeface="+mn-lt"/>
              </a:rPr>
              <a:t>Data analysts, operational analysts, VA data scientists, researchers, report and software developers</a:t>
            </a:r>
            <a:endParaRPr lang="en-US" sz="1000">
              <a:solidFill>
                <a:srgbClr val="13313E"/>
              </a:solidFill>
              <a:latin typeface="Myriad Pro" panose="020B0403030403020204"/>
              <a:cs typeface="Calibri"/>
            </a:endParaRPr>
          </a:p>
        </p:txBody>
      </p:sp>
      <p:sp>
        <p:nvSpPr>
          <p:cNvPr id="27" name="Rectangle 26">
            <a:extLst>
              <a:ext uri="{FF2B5EF4-FFF2-40B4-BE49-F238E27FC236}">
                <a16:creationId xmlns:a16="http://schemas.microsoft.com/office/drawing/2014/main" id="{024B1C06-B218-3A09-DAF2-D73023016C4A}"/>
              </a:ext>
            </a:extLst>
          </p:cNvPr>
          <p:cNvSpPr/>
          <p:nvPr/>
        </p:nvSpPr>
        <p:spPr>
          <a:xfrm>
            <a:off x="10642819" y="5314789"/>
            <a:ext cx="1352797" cy="201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rgbClr val="13313E"/>
                </a:solidFill>
                <a:latin typeface="Myriad Pro"/>
                <a:cs typeface="Calibri"/>
              </a:rPr>
              <a:t>SDP</a:t>
            </a:r>
          </a:p>
        </p:txBody>
      </p:sp>
      <p:sp>
        <p:nvSpPr>
          <p:cNvPr id="28" name="Rectangle 27">
            <a:extLst>
              <a:ext uri="{FF2B5EF4-FFF2-40B4-BE49-F238E27FC236}">
                <a16:creationId xmlns:a16="http://schemas.microsoft.com/office/drawing/2014/main" id="{BEE99606-8CAB-7677-F3A6-83B908F8C450}"/>
              </a:ext>
            </a:extLst>
          </p:cNvPr>
          <p:cNvSpPr/>
          <p:nvPr/>
        </p:nvSpPr>
        <p:spPr>
          <a:xfrm>
            <a:off x="108554" y="5026602"/>
            <a:ext cx="1552064" cy="782784"/>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bg1"/>
                </a:solidFill>
                <a:latin typeface="Oswald" panose="02000303000000000000" pitchFamily="2" charset="0"/>
              </a:rPr>
              <a:t>Veterans Health Information Systems &amp; Technology Architecture </a:t>
            </a:r>
            <a:br>
              <a:rPr lang="en-US" sz="1200" b="1">
                <a:solidFill>
                  <a:schemeClr val="bg1"/>
                </a:solidFill>
                <a:latin typeface="Oswald" panose="02000303000000000000" pitchFamily="2" charset="0"/>
              </a:rPr>
            </a:br>
            <a:r>
              <a:rPr lang="en-US" sz="1200" b="1">
                <a:solidFill>
                  <a:schemeClr val="bg1"/>
                </a:solidFill>
                <a:latin typeface="Oswald" panose="02000303000000000000" pitchFamily="2" charset="0"/>
              </a:rPr>
              <a:t>(</a:t>
            </a:r>
            <a:r>
              <a:rPr lang="en-US" sz="1200">
                <a:solidFill>
                  <a:schemeClr val="bg1"/>
                </a:solidFill>
                <a:latin typeface="Oswald" panose="02000303000000000000" pitchFamily="2" charset="0"/>
              </a:rPr>
              <a:t>VistA Imaging System)</a:t>
            </a:r>
          </a:p>
        </p:txBody>
      </p:sp>
      <p:sp>
        <p:nvSpPr>
          <p:cNvPr id="42" name="Rectangle 41">
            <a:extLst>
              <a:ext uri="{FF2B5EF4-FFF2-40B4-BE49-F238E27FC236}">
                <a16:creationId xmlns:a16="http://schemas.microsoft.com/office/drawing/2014/main" id="{C98CD352-C425-1283-C7AD-50F20E7BE4E4}"/>
              </a:ext>
            </a:extLst>
          </p:cNvPr>
          <p:cNvSpPr/>
          <p:nvPr/>
        </p:nvSpPr>
        <p:spPr>
          <a:xfrm>
            <a:off x="108554" y="1360907"/>
            <a:ext cx="1554480" cy="747680"/>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bg1"/>
                </a:solidFill>
                <a:latin typeface="Oswald" panose="02000303000000000000" pitchFamily="2" charset="0"/>
              </a:rPr>
              <a:t>VBA DATA WAREHOUSE</a:t>
            </a:r>
          </a:p>
          <a:p>
            <a:pPr algn="ctr"/>
            <a:r>
              <a:rPr lang="en-US" sz="1200">
                <a:solidFill>
                  <a:schemeClr val="bg1"/>
                </a:solidFill>
                <a:latin typeface="Oswald" panose="02000303000000000000" pitchFamily="2" charset="0"/>
              </a:rPr>
              <a:t>VD2 (formerly EDW)</a:t>
            </a:r>
          </a:p>
        </p:txBody>
      </p:sp>
    </p:spTree>
    <p:extLst>
      <p:ext uri="{BB962C8B-B14F-4D97-AF65-F5344CB8AC3E}">
        <p14:creationId xmlns:p14="http://schemas.microsoft.com/office/powerpoint/2010/main" val="355733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1B8148A4-2C49-9660-0305-8D962C600E1D}"/>
              </a:ext>
            </a:extLst>
          </p:cNvPr>
          <p:cNvSpPr/>
          <p:nvPr/>
        </p:nvSpPr>
        <p:spPr>
          <a:xfrm>
            <a:off x="6345103" y="4048512"/>
            <a:ext cx="5305627" cy="2778281"/>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grpSp>
        <p:nvGrpSpPr>
          <p:cNvPr id="61" name="Group 60">
            <a:extLst>
              <a:ext uri="{FF2B5EF4-FFF2-40B4-BE49-F238E27FC236}">
                <a16:creationId xmlns:a16="http://schemas.microsoft.com/office/drawing/2014/main" id="{99F05453-4BF0-0775-1FA7-991A6443929F}"/>
              </a:ext>
            </a:extLst>
          </p:cNvPr>
          <p:cNvGrpSpPr/>
          <p:nvPr/>
        </p:nvGrpSpPr>
        <p:grpSpPr>
          <a:xfrm>
            <a:off x="6432750" y="4431142"/>
            <a:ext cx="2498470" cy="2353925"/>
            <a:chOff x="6440852" y="4431142"/>
            <a:chExt cx="2498470" cy="2353925"/>
          </a:xfrm>
        </p:grpSpPr>
        <p:grpSp>
          <p:nvGrpSpPr>
            <p:cNvPr id="41" name="Group 40">
              <a:extLst>
                <a:ext uri="{FF2B5EF4-FFF2-40B4-BE49-F238E27FC236}">
                  <a16:creationId xmlns:a16="http://schemas.microsoft.com/office/drawing/2014/main" id="{AD4E142A-7842-B41F-F1F7-113922A8472B}"/>
                </a:ext>
              </a:extLst>
            </p:cNvPr>
            <p:cNvGrpSpPr/>
            <p:nvPr/>
          </p:nvGrpSpPr>
          <p:grpSpPr>
            <a:xfrm>
              <a:off x="6440852" y="4431142"/>
              <a:ext cx="2498470" cy="2290334"/>
              <a:chOff x="0" y="1898807"/>
              <a:chExt cx="5698870" cy="604800"/>
            </a:xfrm>
          </p:grpSpPr>
          <p:sp>
            <p:nvSpPr>
              <p:cNvPr id="42" name="Rectangle 41">
                <a:extLst>
                  <a:ext uri="{FF2B5EF4-FFF2-40B4-BE49-F238E27FC236}">
                    <a16:creationId xmlns:a16="http://schemas.microsoft.com/office/drawing/2014/main" id="{14E62237-CA18-3C50-A8C4-514B4FA54605}"/>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 name="TextBox 42">
                <a:extLst>
                  <a:ext uri="{FF2B5EF4-FFF2-40B4-BE49-F238E27FC236}">
                    <a16:creationId xmlns:a16="http://schemas.microsoft.com/office/drawing/2014/main" id="{2B756A36-950A-3C58-40D3-69469BFF4F8E}"/>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solidFill>
                    <a:srgbClr val="13313E"/>
                  </a:solidFill>
                </a:endParaRPr>
              </a:p>
            </p:txBody>
          </p:sp>
        </p:grpSp>
        <p:sp>
          <p:nvSpPr>
            <p:cNvPr id="102" name="object 2">
              <a:extLst>
                <a:ext uri="{FF2B5EF4-FFF2-40B4-BE49-F238E27FC236}">
                  <a16:creationId xmlns:a16="http://schemas.microsoft.com/office/drawing/2014/main" id="{86044D2B-25B7-F281-FCA6-1BF896F7EF94}"/>
                </a:ext>
              </a:extLst>
            </p:cNvPr>
            <p:cNvSpPr txBox="1"/>
            <p:nvPr/>
          </p:nvSpPr>
          <p:spPr>
            <a:xfrm>
              <a:off x="6494700" y="4472869"/>
              <a:ext cx="2280592" cy="2312198"/>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a:solidFill>
                    <a:srgbClr val="13313E"/>
                  </a:solidFill>
                  <a:latin typeface="Myriad Pro"/>
                  <a:cs typeface="Calibri"/>
                </a:rPr>
                <a:t>CDW_SASDATA</a:t>
              </a:r>
            </a:p>
            <a:p>
              <a:pPr marL="12700" marR="5080">
                <a:spcBef>
                  <a:spcPts val="480"/>
                </a:spcBef>
              </a:pPr>
              <a:r>
                <a:rPr lang="en-US" sz="1000" i="1">
                  <a:solidFill>
                    <a:srgbClr val="13313E"/>
                  </a:solidFill>
                  <a:latin typeface="Myriad Pro"/>
                  <a:cs typeface="Calibri"/>
                </a:rPr>
                <a:t>Name</a:t>
              </a:r>
              <a:r>
                <a:rPr lang="en-US" sz="1000" b="1" i="1">
                  <a:solidFill>
                    <a:srgbClr val="13313E"/>
                  </a:solidFill>
                  <a:latin typeface="Myriad Pro"/>
                  <a:cs typeface="Calibri"/>
                </a:rPr>
                <a:t>: Med SAS</a:t>
              </a: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Granted by NDS and provides access, in addition to the basic operations data sets (i.e., </a:t>
              </a:r>
              <a:r>
                <a:rPr lang="en-US" sz="1000" i="1" err="1">
                  <a:solidFill>
                    <a:srgbClr val="13313E"/>
                  </a:solidFill>
                  <a:latin typeface="Myriad Pro"/>
                  <a:cs typeface="Calibri"/>
                </a:rPr>
                <a:t>CDWWork</a:t>
              </a:r>
              <a:r>
                <a:rPr lang="en-US" sz="1000" i="1">
                  <a:solidFill>
                    <a:srgbClr val="13313E"/>
                  </a:solidFill>
                  <a:latin typeface="Myriad Pro"/>
                  <a:cs typeface="Calibri"/>
                </a:rPr>
                <a:t> database data) to the VHACDWRB01, VHACDWRB02, VHACDWRB03 VINCI databases that stores: Inpatient Acute Care, Inpatient Extended Care, Inpatient Observation Care, Inpatient Non-VA Care, Inpatient Encounters, Outpatient Event.</a:t>
              </a:r>
            </a:p>
          </p:txBody>
        </p:sp>
      </p:grpSp>
      <p:grpSp>
        <p:nvGrpSpPr>
          <p:cNvPr id="60" name="Group 59">
            <a:extLst>
              <a:ext uri="{FF2B5EF4-FFF2-40B4-BE49-F238E27FC236}">
                <a16:creationId xmlns:a16="http://schemas.microsoft.com/office/drawing/2014/main" id="{169FFE64-AF4F-8A05-DE4F-EA049D2BFD95}"/>
              </a:ext>
            </a:extLst>
          </p:cNvPr>
          <p:cNvGrpSpPr/>
          <p:nvPr/>
        </p:nvGrpSpPr>
        <p:grpSpPr>
          <a:xfrm>
            <a:off x="8985068" y="4431142"/>
            <a:ext cx="2578015" cy="2290334"/>
            <a:chOff x="9026969" y="4431142"/>
            <a:chExt cx="2544216" cy="2290334"/>
          </a:xfrm>
        </p:grpSpPr>
        <p:grpSp>
          <p:nvGrpSpPr>
            <p:cNvPr id="51" name="Group 50">
              <a:extLst>
                <a:ext uri="{FF2B5EF4-FFF2-40B4-BE49-F238E27FC236}">
                  <a16:creationId xmlns:a16="http://schemas.microsoft.com/office/drawing/2014/main" id="{E9E6FA24-EDAC-674F-1FD6-DBC910F24B48}"/>
                </a:ext>
              </a:extLst>
            </p:cNvPr>
            <p:cNvGrpSpPr/>
            <p:nvPr/>
          </p:nvGrpSpPr>
          <p:grpSpPr>
            <a:xfrm>
              <a:off x="9026969" y="4431142"/>
              <a:ext cx="2544216" cy="2290334"/>
              <a:chOff x="-104344" y="1898807"/>
              <a:chExt cx="5803214" cy="604800"/>
            </a:xfrm>
          </p:grpSpPr>
          <p:sp>
            <p:nvSpPr>
              <p:cNvPr id="52" name="Rectangle 51">
                <a:extLst>
                  <a:ext uri="{FF2B5EF4-FFF2-40B4-BE49-F238E27FC236}">
                    <a16:creationId xmlns:a16="http://schemas.microsoft.com/office/drawing/2014/main" id="{B9D8DB76-D28E-4F92-42B7-F68F35A82388}"/>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3" name="TextBox 52">
                <a:extLst>
                  <a:ext uri="{FF2B5EF4-FFF2-40B4-BE49-F238E27FC236}">
                    <a16:creationId xmlns:a16="http://schemas.microsoft.com/office/drawing/2014/main" id="{7C9A979D-9015-A746-66A2-8D05B8776578}"/>
                  </a:ext>
                </a:extLst>
              </p:cNvPr>
              <p:cNvSpPr txBox="1"/>
              <p:nvPr/>
            </p:nvSpPr>
            <p:spPr>
              <a:xfrm>
                <a:off x="-104344" y="1898807"/>
                <a:ext cx="5803214"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solidFill>
                    <a:srgbClr val="13313E"/>
                  </a:solidFill>
                </a:endParaRPr>
              </a:p>
            </p:txBody>
          </p:sp>
        </p:grpSp>
        <p:sp>
          <p:nvSpPr>
            <p:cNvPr id="105" name="object 2">
              <a:extLst>
                <a:ext uri="{FF2B5EF4-FFF2-40B4-BE49-F238E27FC236}">
                  <a16:creationId xmlns:a16="http://schemas.microsoft.com/office/drawing/2014/main" id="{B2DBD95D-EFC6-0F2B-248A-F9841032FC73}"/>
                </a:ext>
              </a:extLst>
            </p:cNvPr>
            <p:cNvSpPr txBox="1"/>
            <p:nvPr/>
          </p:nvSpPr>
          <p:spPr>
            <a:xfrm>
              <a:off x="9125867" y="4472869"/>
              <a:ext cx="2396886" cy="1923604"/>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err="1">
                  <a:solidFill>
                    <a:srgbClr val="13313E"/>
                  </a:solidFill>
                  <a:latin typeface="Myriad Pro"/>
                  <a:cs typeface="Calibri"/>
                </a:rPr>
                <a:t>CDW_VitalStatus</a:t>
              </a: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Name</a:t>
              </a:r>
              <a:r>
                <a:rPr lang="en-US" sz="1000" b="1" i="1">
                  <a:solidFill>
                    <a:srgbClr val="13313E"/>
                  </a:solidFill>
                  <a:latin typeface="Myriad Pro"/>
                  <a:cs typeface="Calibri"/>
                </a:rPr>
                <a:t>: Vital Status Files</a:t>
              </a: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Is granted by NDS and provides access to VHACDWRB01, VHACDWRB02, VHACDWRB03 databases that store VSF data in SQL format.</a:t>
              </a:r>
            </a:p>
            <a:p>
              <a:pPr marL="12700" marR="5080">
                <a:spcBef>
                  <a:spcPts val="480"/>
                </a:spcBef>
              </a:pPr>
              <a:endParaRPr lang="en-US" sz="1000" b="1" i="1">
                <a:solidFill>
                  <a:srgbClr val="13313E"/>
                </a:solidFill>
                <a:latin typeface="Myriad Pro"/>
                <a:cs typeface="Calibri"/>
              </a:endParaRPr>
            </a:p>
            <a:p>
              <a:pPr marL="12700" marR="5080">
                <a:spcBef>
                  <a:spcPts val="480"/>
                </a:spcBef>
              </a:pPr>
              <a:endParaRPr lang="en-US" sz="1000" b="1" i="1">
                <a:solidFill>
                  <a:srgbClr val="13313E"/>
                </a:solidFill>
                <a:latin typeface="Myriad Pro"/>
                <a:cs typeface="Calibri"/>
              </a:endParaRPr>
            </a:p>
          </p:txBody>
        </p:sp>
      </p:grpSp>
      <p:sp>
        <p:nvSpPr>
          <p:cNvPr id="11" name="object 2">
            <a:extLst>
              <a:ext uri="{FF2B5EF4-FFF2-40B4-BE49-F238E27FC236}">
                <a16:creationId xmlns:a16="http://schemas.microsoft.com/office/drawing/2014/main" id="{EF726D81-B6C2-F335-1EC0-318835785629}"/>
              </a:ext>
            </a:extLst>
          </p:cNvPr>
          <p:cNvSpPr txBox="1"/>
          <p:nvPr/>
        </p:nvSpPr>
        <p:spPr>
          <a:xfrm>
            <a:off x="3266022" y="472029"/>
            <a:ext cx="8748769" cy="677108"/>
          </a:xfrm>
          <a:prstGeom prst="rect">
            <a:avLst/>
          </a:prstGeom>
        </p:spPr>
        <p:txBody>
          <a:bodyPr vert="horz" wrap="square" lIns="0" tIns="0" rIns="0" bIns="0" rtlCol="0">
            <a:spAutoFit/>
          </a:bodyPr>
          <a:lstStyle/>
          <a:p>
            <a:pPr marL="12700" marR="31115">
              <a:spcBef>
                <a:spcPts val="385"/>
              </a:spcBef>
            </a:pPr>
            <a:r>
              <a:rPr lang="en-US" sz="1100">
                <a:solidFill>
                  <a:srgbClr val="567482"/>
                </a:solidFill>
                <a:latin typeface="Myriad Pro"/>
                <a:cs typeface="Calibri"/>
              </a:rPr>
              <a:t>Each authorization type is categorized by SQL database permissions. One or more dataset authorizations are required to access the data scored within the Corporate Data </a:t>
            </a:r>
            <a:r>
              <a:rPr lang="en-US" sz="1100" err="1">
                <a:solidFill>
                  <a:srgbClr val="567482"/>
                </a:solidFill>
                <a:latin typeface="Myriad Pro"/>
                <a:cs typeface="Calibri"/>
              </a:rPr>
              <a:t>Warehosue</a:t>
            </a:r>
            <a:r>
              <a:rPr lang="en-US" sz="1100">
                <a:solidFill>
                  <a:srgbClr val="567482"/>
                </a:solidFill>
                <a:latin typeface="Myriad Pro"/>
                <a:cs typeface="Calibri"/>
              </a:rPr>
              <a:t> (CDW) SQL databases. CDW datasets are organized in five categories: CDW SQL Datasets, Managerial Cost Accounting (MCA) National Data Extracts (NDEs), CDW SAS Datasets, Non-CDW Data, and Local Data Access. The National Data Systems (NDS) authorization process grants access to these datasets and uses the VHA NDS Access Form for Health Operations.</a:t>
            </a:r>
          </a:p>
        </p:txBody>
      </p:sp>
      <p:sp>
        <p:nvSpPr>
          <p:cNvPr id="12" name="object 50">
            <a:extLst>
              <a:ext uri="{FF2B5EF4-FFF2-40B4-BE49-F238E27FC236}">
                <a16:creationId xmlns:a16="http://schemas.microsoft.com/office/drawing/2014/main" id="{656A0FCA-7423-F1EC-CB54-A4CFC50C95D8}"/>
              </a:ext>
            </a:extLst>
          </p:cNvPr>
          <p:cNvSpPr txBox="1">
            <a:spLocks/>
          </p:cNvSpPr>
          <p:nvPr/>
        </p:nvSpPr>
        <p:spPr>
          <a:xfrm>
            <a:off x="468919" y="287358"/>
            <a:ext cx="2797103" cy="902619"/>
          </a:xfrm>
          <a:prstGeom prst="rect">
            <a:avLst/>
          </a:prstGeom>
        </p:spPr>
        <p:txBody>
          <a:bodyPr vert="horz" wrap="square" lIns="0" tIns="91440" rIns="0" bIns="0" rtlCol="0" anchor="ctr">
            <a:sp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ts val="3295"/>
              </a:lnSpc>
              <a:spcBef>
                <a:spcPts val="90"/>
              </a:spcBef>
            </a:pPr>
            <a:r>
              <a:rPr lang="en-US" sz="2400" b="1" spc="-10">
                <a:solidFill>
                  <a:srgbClr val="567482"/>
                </a:solidFill>
                <a:latin typeface="Myriad Pro"/>
              </a:rPr>
              <a:t>CDW Dataset Categories</a:t>
            </a:r>
          </a:p>
        </p:txBody>
      </p:sp>
      <p:sp>
        <p:nvSpPr>
          <p:cNvPr id="84" name="Rectangle 83">
            <a:extLst>
              <a:ext uri="{FF2B5EF4-FFF2-40B4-BE49-F238E27FC236}">
                <a16:creationId xmlns:a16="http://schemas.microsoft.com/office/drawing/2014/main" id="{6DE91B38-FD7A-3CE2-231D-55A7EAAD6BD4}"/>
              </a:ext>
            </a:extLst>
          </p:cNvPr>
          <p:cNvSpPr/>
          <p:nvPr/>
        </p:nvSpPr>
        <p:spPr>
          <a:xfrm>
            <a:off x="468919" y="1229032"/>
            <a:ext cx="6960843" cy="2651760"/>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83" name="object 9">
            <a:hlinkClick r:id="rId3"/>
            <a:extLst>
              <a:ext uri="{FF2B5EF4-FFF2-40B4-BE49-F238E27FC236}">
                <a16:creationId xmlns:a16="http://schemas.microsoft.com/office/drawing/2014/main" id="{99C48453-4246-B2A4-688F-B669B3CD2949}"/>
              </a:ext>
            </a:extLst>
          </p:cNvPr>
          <p:cNvSpPr/>
          <p:nvPr/>
        </p:nvSpPr>
        <p:spPr>
          <a:xfrm>
            <a:off x="4482873" y="2794156"/>
            <a:ext cx="2637660" cy="848204"/>
          </a:xfrm>
          <a:custGeom>
            <a:avLst/>
            <a:gdLst/>
            <a:ahLst/>
            <a:cxnLst/>
            <a:rect l="l" t="t" r="r" b="b"/>
            <a:pathLst>
              <a:path w="5598795" h="1857375">
                <a:moveTo>
                  <a:pt x="0" y="1857375"/>
                </a:moveTo>
                <a:lnTo>
                  <a:pt x="5598795" y="1857375"/>
                </a:lnTo>
                <a:lnTo>
                  <a:pt x="5598795" y="0"/>
                </a:lnTo>
                <a:lnTo>
                  <a:pt x="0" y="0"/>
                </a:lnTo>
                <a:lnTo>
                  <a:pt x="0" y="1857375"/>
                </a:lnTo>
                <a:close/>
              </a:path>
            </a:pathLst>
          </a:custGeom>
          <a:ln w="9525">
            <a:noFill/>
          </a:ln>
        </p:spPr>
        <p:txBody>
          <a:bodyPr wrap="square" lIns="0" tIns="0" rIns="0" bIns="0" rtlCol="0"/>
          <a:lstStyle/>
          <a:p>
            <a:endParaRPr>
              <a:latin typeface="Myriad Pro"/>
            </a:endParaRPr>
          </a:p>
        </p:txBody>
      </p:sp>
      <p:sp>
        <p:nvSpPr>
          <p:cNvPr id="110" name="Rectangle 109">
            <a:extLst>
              <a:ext uri="{FF2B5EF4-FFF2-40B4-BE49-F238E27FC236}">
                <a16:creationId xmlns:a16="http://schemas.microsoft.com/office/drawing/2014/main" id="{A84EB0FA-65D2-0F1D-3188-812AA6593A9F}"/>
              </a:ext>
            </a:extLst>
          </p:cNvPr>
          <p:cNvSpPr/>
          <p:nvPr/>
        </p:nvSpPr>
        <p:spPr>
          <a:xfrm>
            <a:off x="468919" y="4048512"/>
            <a:ext cx="5648524" cy="2778281"/>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124" name="Rectangle 123">
            <a:extLst>
              <a:ext uri="{FF2B5EF4-FFF2-40B4-BE49-F238E27FC236}">
                <a16:creationId xmlns:a16="http://schemas.microsoft.com/office/drawing/2014/main" id="{8FD5F6AD-E733-7471-A7BE-7F5775F911E9}"/>
              </a:ext>
            </a:extLst>
          </p:cNvPr>
          <p:cNvSpPr/>
          <p:nvPr/>
        </p:nvSpPr>
        <p:spPr>
          <a:xfrm>
            <a:off x="7615637" y="1229032"/>
            <a:ext cx="4035094" cy="2651760"/>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130" name="Rectangle 129">
            <a:extLst>
              <a:ext uri="{FF2B5EF4-FFF2-40B4-BE49-F238E27FC236}">
                <a16:creationId xmlns:a16="http://schemas.microsoft.com/office/drawing/2014/main" id="{6521ED86-48A3-EEE1-1B11-591BD5FAE6A5}"/>
              </a:ext>
            </a:extLst>
          </p:cNvPr>
          <p:cNvSpPr/>
          <p:nvPr/>
        </p:nvSpPr>
        <p:spPr>
          <a:xfrm>
            <a:off x="468919" y="1229032"/>
            <a:ext cx="2286000" cy="264080"/>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200" b="1" spc="-45">
                <a:solidFill>
                  <a:schemeClr val="bg1"/>
                </a:solidFill>
                <a:latin typeface="Myriad Pro"/>
                <a:cs typeface="Arial"/>
              </a:rPr>
              <a:t>CATEGORY: CDW SQL DATASET</a:t>
            </a:r>
            <a:endParaRPr lang="en-US" sz="1000" b="1">
              <a:solidFill>
                <a:schemeClr val="bg1"/>
              </a:solidFill>
              <a:latin typeface="Myriad Pro"/>
              <a:cs typeface="Calibri"/>
            </a:endParaRPr>
          </a:p>
        </p:txBody>
      </p:sp>
      <p:sp>
        <p:nvSpPr>
          <p:cNvPr id="133" name="Rectangle 132">
            <a:extLst>
              <a:ext uri="{FF2B5EF4-FFF2-40B4-BE49-F238E27FC236}">
                <a16:creationId xmlns:a16="http://schemas.microsoft.com/office/drawing/2014/main" id="{2DA7716B-FA70-A3DA-B4DB-EEB9A3B550E2}"/>
              </a:ext>
            </a:extLst>
          </p:cNvPr>
          <p:cNvSpPr/>
          <p:nvPr/>
        </p:nvSpPr>
        <p:spPr>
          <a:xfrm>
            <a:off x="468919" y="4048513"/>
            <a:ext cx="3566160" cy="264080"/>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200" b="1" spc="-45">
                <a:solidFill>
                  <a:schemeClr val="bg1"/>
                </a:solidFill>
                <a:latin typeface="Myriad Pro"/>
                <a:cs typeface="Arial"/>
              </a:rPr>
              <a:t>CATEGORY: NON-CDW DATA (SPECIAL PROJECTS)</a:t>
            </a:r>
          </a:p>
        </p:txBody>
      </p:sp>
      <p:sp>
        <p:nvSpPr>
          <p:cNvPr id="134" name="Rectangle 133">
            <a:extLst>
              <a:ext uri="{FF2B5EF4-FFF2-40B4-BE49-F238E27FC236}">
                <a16:creationId xmlns:a16="http://schemas.microsoft.com/office/drawing/2014/main" id="{4B761074-152B-5272-913A-72F6CE85F604}"/>
              </a:ext>
            </a:extLst>
          </p:cNvPr>
          <p:cNvSpPr/>
          <p:nvPr/>
        </p:nvSpPr>
        <p:spPr>
          <a:xfrm>
            <a:off x="6343869" y="4048513"/>
            <a:ext cx="2286000" cy="264080"/>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200" b="1" spc="-45">
                <a:solidFill>
                  <a:schemeClr val="bg1"/>
                </a:solidFill>
                <a:latin typeface="Myriad Pro"/>
                <a:cs typeface="Arial"/>
              </a:rPr>
              <a:t>CATEGORY: CDW SAS DATASET</a:t>
            </a:r>
          </a:p>
        </p:txBody>
      </p:sp>
      <p:sp>
        <p:nvSpPr>
          <p:cNvPr id="136" name="Rectangle 135">
            <a:extLst>
              <a:ext uri="{FF2B5EF4-FFF2-40B4-BE49-F238E27FC236}">
                <a16:creationId xmlns:a16="http://schemas.microsoft.com/office/drawing/2014/main" id="{46F0F3C0-7819-3136-D070-2EB75A56C317}"/>
              </a:ext>
            </a:extLst>
          </p:cNvPr>
          <p:cNvSpPr/>
          <p:nvPr/>
        </p:nvSpPr>
        <p:spPr>
          <a:xfrm>
            <a:off x="7615636" y="1229032"/>
            <a:ext cx="2468880" cy="264080"/>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200" b="1" spc="-45">
                <a:solidFill>
                  <a:schemeClr val="bg1"/>
                </a:solidFill>
                <a:latin typeface="Myriad Pro"/>
                <a:cs typeface="Arial"/>
              </a:rPr>
              <a:t>CATEGORY: LOCAL ACCESS DATA</a:t>
            </a:r>
            <a:endParaRPr lang="en-US" sz="1000" b="1">
              <a:solidFill>
                <a:schemeClr val="bg1"/>
              </a:solidFill>
              <a:latin typeface="Myriad Pro"/>
              <a:cs typeface="Calibri"/>
            </a:endParaRPr>
          </a:p>
        </p:txBody>
      </p:sp>
      <p:grpSp>
        <p:nvGrpSpPr>
          <p:cNvPr id="59" name="Group 58">
            <a:extLst>
              <a:ext uri="{FF2B5EF4-FFF2-40B4-BE49-F238E27FC236}">
                <a16:creationId xmlns:a16="http://schemas.microsoft.com/office/drawing/2014/main" id="{48F77BE0-D949-0A52-ED31-DCE5A301C6E0}"/>
              </a:ext>
            </a:extLst>
          </p:cNvPr>
          <p:cNvGrpSpPr/>
          <p:nvPr/>
        </p:nvGrpSpPr>
        <p:grpSpPr>
          <a:xfrm>
            <a:off x="626803" y="1593658"/>
            <a:ext cx="1986074" cy="2150581"/>
            <a:chOff x="626803" y="1593658"/>
            <a:chExt cx="1986074" cy="2150581"/>
          </a:xfrm>
        </p:grpSpPr>
        <p:grpSp>
          <p:nvGrpSpPr>
            <p:cNvPr id="2" name="Group 1">
              <a:extLst>
                <a:ext uri="{FF2B5EF4-FFF2-40B4-BE49-F238E27FC236}">
                  <a16:creationId xmlns:a16="http://schemas.microsoft.com/office/drawing/2014/main" id="{92F3D6F8-AA78-0A24-4928-6EAE24D95865}"/>
                </a:ext>
              </a:extLst>
            </p:cNvPr>
            <p:cNvGrpSpPr/>
            <p:nvPr/>
          </p:nvGrpSpPr>
          <p:grpSpPr>
            <a:xfrm>
              <a:off x="626803" y="1593658"/>
              <a:ext cx="1958084" cy="2150581"/>
              <a:chOff x="0" y="1898807"/>
              <a:chExt cx="5698870" cy="604800"/>
            </a:xfrm>
          </p:grpSpPr>
          <p:sp>
            <p:nvSpPr>
              <p:cNvPr id="3" name="Rectangle 2">
                <a:extLst>
                  <a:ext uri="{FF2B5EF4-FFF2-40B4-BE49-F238E27FC236}">
                    <a16:creationId xmlns:a16="http://schemas.microsoft.com/office/drawing/2014/main" id="{984384A6-423A-9553-6309-FB80DD687A39}"/>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TextBox 4">
                <a:extLst>
                  <a:ext uri="{FF2B5EF4-FFF2-40B4-BE49-F238E27FC236}">
                    <a16:creationId xmlns:a16="http://schemas.microsoft.com/office/drawing/2014/main" id="{CAAA54AE-C80B-5320-60F0-C02E4E5E2776}"/>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p>
            </p:txBody>
          </p:sp>
        </p:grpSp>
        <p:sp>
          <p:nvSpPr>
            <p:cNvPr id="85" name="object 2">
              <a:extLst>
                <a:ext uri="{FF2B5EF4-FFF2-40B4-BE49-F238E27FC236}">
                  <a16:creationId xmlns:a16="http://schemas.microsoft.com/office/drawing/2014/main" id="{1924AF67-DDC1-40F1-9D0B-5D8D43718195}"/>
                </a:ext>
              </a:extLst>
            </p:cNvPr>
            <p:cNvSpPr txBox="1"/>
            <p:nvPr/>
          </p:nvSpPr>
          <p:spPr>
            <a:xfrm>
              <a:off x="654793" y="1623429"/>
              <a:ext cx="1958084" cy="1923604"/>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a:solidFill>
                    <a:srgbClr val="13313E"/>
                  </a:solidFill>
                  <a:latin typeface="Myriad Pro"/>
                  <a:cs typeface="Calibri"/>
                </a:rPr>
                <a:t>CDW_FULL</a:t>
              </a:r>
            </a:p>
            <a:p>
              <a:pPr marL="12700" marR="5080">
                <a:spcBef>
                  <a:spcPts val="480"/>
                </a:spcBef>
              </a:pPr>
              <a:r>
                <a:rPr lang="en-US" sz="1000" i="1">
                  <a:solidFill>
                    <a:srgbClr val="13313E"/>
                  </a:solidFill>
                  <a:latin typeface="Myriad Pro"/>
                  <a:cs typeface="Calibri"/>
                </a:rPr>
                <a:t>Name</a:t>
              </a:r>
              <a:r>
                <a:rPr lang="en-US" sz="1000" b="1" i="1">
                  <a:solidFill>
                    <a:srgbClr val="13313E"/>
                  </a:solidFill>
                  <a:latin typeface="Myriad Pro"/>
                  <a:cs typeface="Calibri"/>
                </a:rPr>
                <a:t>: Basic Read Access</a:t>
              </a:r>
            </a:p>
            <a:p>
              <a:pPr marL="12700" marR="5080">
                <a:spcBef>
                  <a:spcPts val="480"/>
                </a:spcBef>
              </a:pPr>
              <a:endParaRPr lang="en-US" sz="1000" b="1" i="1">
                <a:solidFill>
                  <a:srgbClr val="13313E"/>
                </a:solidFill>
                <a:latin typeface="Myriad Pro"/>
                <a:cs typeface="Calibri"/>
              </a:endParaRP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Granted by NDS and provides access to all CDW operations data including basic demographic data and the Patient ICN. </a:t>
              </a:r>
            </a:p>
            <a:p>
              <a:pPr marL="12700" marR="5080">
                <a:spcBef>
                  <a:spcPts val="480"/>
                </a:spcBef>
              </a:pPr>
              <a:endParaRPr lang="en-US" sz="1000" b="1" i="1">
                <a:solidFill>
                  <a:srgbClr val="808080"/>
                </a:solidFill>
                <a:latin typeface="Myriad Pro"/>
                <a:cs typeface="Calibri"/>
              </a:endParaRPr>
            </a:p>
          </p:txBody>
        </p:sp>
      </p:grpSp>
      <p:grpSp>
        <p:nvGrpSpPr>
          <p:cNvPr id="58" name="Group 57">
            <a:extLst>
              <a:ext uri="{FF2B5EF4-FFF2-40B4-BE49-F238E27FC236}">
                <a16:creationId xmlns:a16="http://schemas.microsoft.com/office/drawing/2014/main" id="{96CB062E-16A4-A164-6BC3-426FB3D4DEC6}"/>
              </a:ext>
            </a:extLst>
          </p:cNvPr>
          <p:cNvGrpSpPr/>
          <p:nvPr/>
        </p:nvGrpSpPr>
        <p:grpSpPr>
          <a:xfrm>
            <a:off x="2665793" y="1593658"/>
            <a:ext cx="2001499" cy="2150581"/>
            <a:chOff x="2665793" y="1593658"/>
            <a:chExt cx="2001499" cy="2150581"/>
          </a:xfrm>
        </p:grpSpPr>
        <p:grpSp>
          <p:nvGrpSpPr>
            <p:cNvPr id="19" name="Group 18">
              <a:extLst>
                <a:ext uri="{FF2B5EF4-FFF2-40B4-BE49-F238E27FC236}">
                  <a16:creationId xmlns:a16="http://schemas.microsoft.com/office/drawing/2014/main" id="{9952E22E-D162-E882-F21B-45233D775044}"/>
                </a:ext>
              </a:extLst>
            </p:cNvPr>
            <p:cNvGrpSpPr/>
            <p:nvPr/>
          </p:nvGrpSpPr>
          <p:grpSpPr>
            <a:xfrm>
              <a:off x="2665793" y="1593658"/>
              <a:ext cx="1958084" cy="2150581"/>
              <a:chOff x="0" y="1898807"/>
              <a:chExt cx="5698870" cy="604800"/>
            </a:xfrm>
          </p:grpSpPr>
          <p:sp>
            <p:nvSpPr>
              <p:cNvPr id="20" name="Rectangle 19">
                <a:extLst>
                  <a:ext uri="{FF2B5EF4-FFF2-40B4-BE49-F238E27FC236}">
                    <a16:creationId xmlns:a16="http://schemas.microsoft.com/office/drawing/2014/main" id="{FD6181F6-8532-F23C-F33A-4CD8441E9756}"/>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94B9FE6C-82B5-CFA1-1224-435A7196196A}"/>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solidFill>
                    <a:srgbClr val="13313E"/>
                  </a:solidFill>
                </a:endParaRPr>
              </a:p>
            </p:txBody>
          </p:sp>
        </p:grpSp>
        <p:sp>
          <p:nvSpPr>
            <p:cNvPr id="95" name="object 2">
              <a:extLst>
                <a:ext uri="{FF2B5EF4-FFF2-40B4-BE49-F238E27FC236}">
                  <a16:creationId xmlns:a16="http://schemas.microsoft.com/office/drawing/2014/main" id="{6490EDA9-7891-FBFE-AA44-572B9A2EFCB2}"/>
                </a:ext>
              </a:extLst>
            </p:cNvPr>
            <p:cNvSpPr txBox="1"/>
            <p:nvPr/>
          </p:nvSpPr>
          <p:spPr>
            <a:xfrm>
              <a:off x="2709208" y="1623429"/>
              <a:ext cx="1958084" cy="1795363"/>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err="1">
                  <a:solidFill>
                    <a:srgbClr val="13313E"/>
                  </a:solidFill>
                  <a:latin typeface="Myriad Pro"/>
                  <a:cs typeface="Calibri"/>
                </a:rPr>
                <a:t>CDW_SPatient</a:t>
              </a: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Name</a:t>
              </a:r>
              <a:r>
                <a:rPr lang="en-US" sz="1000" b="1" i="1">
                  <a:solidFill>
                    <a:srgbClr val="13313E"/>
                  </a:solidFill>
                  <a:latin typeface="Myriad Pro"/>
                  <a:cs typeface="Calibri"/>
                </a:rPr>
                <a:t>: Privileged Read </a:t>
              </a:r>
              <a:br>
                <a:rPr lang="en-US" sz="1000" b="1" i="1">
                  <a:solidFill>
                    <a:srgbClr val="13313E"/>
                  </a:solidFill>
                  <a:latin typeface="Myriad Pro"/>
                  <a:cs typeface="Calibri"/>
                </a:rPr>
              </a:br>
              <a:r>
                <a:rPr lang="en-US" sz="1000" b="1" i="1">
                  <a:solidFill>
                    <a:srgbClr val="13313E"/>
                  </a:solidFill>
                  <a:latin typeface="Myriad Pro"/>
                  <a:cs typeface="Calibri"/>
                </a:rPr>
                <a:t>Patient Access</a:t>
              </a: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Granted by NDS and provides access to patient Personally Identifiable Information (PII) and patient Protected Health Information (PHI).</a:t>
              </a:r>
            </a:p>
          </p:txBody>
        </p:sp>
      </p:grpSp>
      <p:grpSp>
        <p:nvGrpSpPr>
          <p:cNvPr id="57" name="Group 56">
            <a:extLst>
              <a:ext uri="{FF2B5EF4-FFF2-40B4-BE49-F238E27FC236}">
                <a16:creationId xmlns:a16="http://schemas.microsoft.com/office/drawing/2014/main" id="{0DB6B619-1BC8-B6D0-0F9C-B3824DE8139C}"/>
              </a:ext>
            </a:extLst>
          </p:cNvPr>
          <p:cNvGrpSpPr/>
          <p:nvPr/>
        </p:nvGrpSpPr>
        <p:grpSpPr>
          <a:xfrm>
            <a:off x="4722744" y="1593658"/>
            <a:ext cx="2583663" cy="2150581"/>
            <a:chOff x="4722744" y="1593658"/>
            <a:chExt cx="2600728" cy="2150581"/>
          </a:xfrm>
        </p:grpSpPr>
        <p:grpSp>
          <p:nvGrpSpPr>
            <p:cNvPr id="25" name="Group 24">
              <a:extLst>
                <a:ext uri="{FF2B5EF4-FFF2-40B4-BE49-F238E27FC236}">
                  <a16:creationId xmlns:a16="http://schemas.microsoft.com/office/drawing/2014/main" id="{BF473F1E-A7A2-4698-86F3-DE3C9DCB8591}"/>
                </a:ext>
              </a:extLst>
            </p:cNvPr>
            <p:cNvGrpSpPr/>
            <p:nvPr/>
          </p:nvGrpSpPr>
          <p:grpSpPr>
            <a:xfrm>
              <a:off x="4722744" y="1593658"/>
              <a:ext cx="2600727" cy="2150581"/>
              <a:chOff x="0" y="1898807"/>
              <a:chExt cx="5698870" cy="604800"/>
            </a:xfrm>
          </p:grpSpPr>
          <p:sp>
            <p:nvSpPr>
              <p:cNvPr id="26" name="Rectangle 25">
                <a:extLst>
                  <a:ext uri="{FF2B5EF4-FFF2-40B4-BE49-F238E27FC236}">
                    <a16:creationId xmlns:a16="http://schemas.microsoft.com/office/drawing/2014/main" id="{11FE3364-13B4-2789-1A6D-2A97F4D7CDA1}"/>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F9ADE245-05A3-C8F7-0186-5C8AD5866B7E}"/>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solidFill>
                    <a:srgbClr val="13313E"/>
                  </a:solidFill>
                </a:endParaRPr>
              </a:p>
            </p:txBody>
          </p:sp>
        </p:grpSp>
        <p:sp>
          <p:nvSpPr>
            <p:cNvPr id="96" name="object 2">
              <a:extLst>
                <a:ext uri="{FF2B5EF4-FFF2-40B4-BE49-F238E27FC236}">
                  <a16:creationId xmlns:a16="http://schemas.microsoft.com/office/drawing/2014/main" id="{F7433020-960A-8149-6DA3-5BF8F120735B}"/>
                </a:ext>
              </a:extLst>
            </p:cNvPr>
            <p:cNvSpPr txBox="1"/>
            <p:nvPr/>
          </p:nvSpPr>
          <p:spPr>
            <a:xfrm>
              <a:off x="4763624" y="1623429"/>
              <a:ext cx="2559848" cy="1949252"/>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a:solidFill>
                    <a:srgbClr val="13313E"/>
                  </a:solidFill>
                  <a:latin typeface="Myriad Pro"/>
                  <a:cs typeface="Calibri"/>
                </a:rPr>
                <a:t>CDW_SSTAFF</a:t>
              </a:r>
            </a:p>
            <a:p>
              <a:pPr marL="12700" marR="5080">
                <a:spcBef>
                  <a:spcPts val="480"/>
                </a:spcBef>
              </a:pPr>
              <a:r>
                <a:rPr lang="en-US" sz="1000" i="1">
                  <a:solidFill>
                    <a:srgbClr val="13313E"/>
                  </a:solidFill>
                  <a:latin typeface="Myriad Pro"/>
                  <a:cs typeface="Calibri"/>
                </a:rPr>
                <a:t>Name: </a:t>
              </a:r>
              <a:r>
                <a:rPr lang="en-US" sz="1000" b="1" i="1">
                  <a:solidFill>
                    <a:srgbClr val="13313E"/>
                  </a:solidFill>
                  <a:latin typeface="Myriad Pro"/>
                  <a:cs typeface="Calibri"/>
                </a:rPr>
                <a:t>Staff Real SSN Access</a:t>
              </a: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Granted by NDS and provides access to data pertaining to VA employees and practitioners (past or present). This type of Sensitive Personal Information (SPI) includes the individual's name, social security number, educational data, and other employee data as recorded in VistA.</a:t>
              </a:r>
            </a:p>
          </p:txBody>
        </p:sp>
      </p:grpSp>
      <p:grpSp>
        <p:nvGrpSpPr>
          <p:cNvPr id="34" name="Group 33">
            <a:extLst>
              <a:ext uri="{FF2B5EF4-FFF2-40B4-BE49-F238E27FC236}">
                <a16:creationId xmlns:a16="http://schemas.microsoft.com/office/drawing/2014/main" id="{C9F43F3F-5117-F00C-C0ED-459E3295C297}"/>
              </a:ext>
            </a:extLst>
          </p:cNvPr>
          <p:cNvGrpSpPr/>
          <p:nvPr/>
        </p:nvGrpSpPr>
        <p:grpSpPr>
          <a:xfrm>
            <a:off x="7731809" y="1593658"/>
            <a:ext cx="3802751" cy="2150581"/>
            <a:chOff x="0" y="1898807"/>
            <a:chExt cx="5698870" cy="604800"/>
          </a:xfrm>
        </p:grpSpPr>
        <p:sp>
          <p:nvSpPr>
            <p:cNvPr id="35" name="Rectangle 34">
              <a:extLst>
                <a:ext uri="{FF2B5EF4-FFF2-40B4-BE49-F238E27FC236}">
                  <a16:creationId xmlns:a16="http://schemas.microsoft.com/office/drawing/2014/main" id="{31DFE09B-75A5-4C19-C8A4-4EDDD07903C9}"/>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TextBox 35">
              <a:extLst>
                <a:ext uri="{FF2B5EF4-FFF2-40B4-BE49-F238E27FC236}">
                  <a16:creationId xmlns:a16="http://schemas.microsoft.com/office/drawing/2014/main" id="{6788EBE1-1947-BC04-371A-11026536481F}"/>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p>
          </p:txBody>
        </p:sp>
      </p:grpSp>
      <p:sp>
        <p:nvSpPr>
          <p:cNvPr id="127" name="object 2">
            <a:extLst>
              <a:ext uri="{FF2B5EF4-FFF2-40B4-BE49-F238E27FC236}">
                <a16:creationId xmlns:a16="http://schemas.microsoft.com/office/drawing/2014/main" id="{B9E208E8-663D-A217-0EB3-E5B9EE2266DB}"/>
              </a:ext>
            </a:extLst>
          </p:cNvPr>
          <p:cNvSpPr txBox="1"/>
          <p:nvPr/>
        </p:nvSpPr>
        <p:spPr>
          <a:xfrm>
            <a:off x="7778665" y="1942815"/>
            <a:ext cx="3735343" cy="1179810"/>
          </a:xfrm>
          <a:prstGeom prst="rect">
            <a:avLst/>
          </a:prstGeom>
        </p:spPr>
        <p:txBody>
          <a:bodyPr vert="horz" wrap="square" lIns="0" tIns="0" rIns="0" bIns="0" rtlCol="0">
            <a:spAutoFit/>
          </a:bodyPr>
          <a:lstStyle/>
          <a:p>
            <a:pPr marL="12700" marR="5080">
              <a:spcBef>
                <a:spcPts val="480"/>
              </a:spcBef>
            </a:pPr>
            <a:r>
              <a:rPr lang="en-US" sz="1000" b="1" i="1">
                <a:solidFill>
                  <a:srgbClr val="13313E"/>
                </a:solidFill>
                <a:latin typeface="Myriad Pro"/>
                <a:cs typeface="Calibri"/>
              </a:rPr>
              <a:t>Security Group: </a:t>
            </a:r>
          </a:p>
          <a:p>
            <a:pPr marL="12700" marR="5080">
              <a:spcBef>
                <a:spcPts val="480"/>
              </a:spcBef>
            </a:pPr>
            <a:r>
              <a:rPr lang="en-US" sz="1000" b="1" i="1" err="1">
                <a:solidFill>
                  <a:srgbClr val="13313E"/>
                </a:solidFill>
                <a:latin typeface="Myriad Pro"/>
                <a:cs typeface="Calibri"/>
              </a:rPr>
              <a:t>AllLSVUsers</a:t>
            </a:r>
            <a:endParaRPr lang="en-US" sz="1000" b="1" i="1">
              <a:solidFill>
                <a:srgbClr val="13313E"/>
              </a:solidFill>
              <a:latin typeface="Myriad Pro"/>
              <a:cs typeface="Calibri"/>
            </a:endParaRPr>
          </a:p>
          <a:p>
            <a:pPr marL="12700" marR="5080">
              <a:spcBef>
                <a:spcPts val="480"/>
              </a:spcBef>
            </a:pPr>
            <a:r>
              <a:rPr lang="en-US" sz="1000" b="1" i="1">
                <a:solidFill>
                  <a:srgbClr val="13313E"/>
                </a:solidFill>
                <a:latin typeface="Myriad Pro"/>
                <a:cs typeface="Calibri"/>
              </a:rPr>
              <a:t>Name: Local Data Access</a:t>
            </a: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Provides access to the CDW operations data, but is restricted to the local station or approved local stations specific to the end user.</a:t>
            </a:r>
          </a:p>
        </p:txBody>
      </p:sp>
      <p:grpSp>
        <p:nvGrpSpPr>
          <p:cNvPr id="55" name="Group 54">
            <a:extLst>
              <a:ext uri="{FF2B5EF4-FFF2-40B4-BE49-F238E27FC236}">
                <a16:creationId xmlns:a16="http://schemas.microsoft.com/office/drawing/2014/main" id="{3B5F19D2-8B08-9087-F08B-B477908C8A0A}"/>
              </a:ext>
            </a:extLst>
          </p:cNvPr>
          <p:cNvGrpSpPr/>
          <p:nvPr/>
        </p:nvGrpSpPr>
        <p:grpSpPr>
          <a:xfrm>
            <a:off x="622131" y="4431142"/>
            <a:ext cx="2621775" cy="2353925"/>
            <a:chOff x="607677" y="4431142"/>
            <a:chExt cx="2621775" cy="2353925"/>
          </a:xfrm>
        </p:grpSpPr>
        <p:grpSp>
          <p:nvGrpSpPr>
            <p:cNvPr id="31" name="Group 30">
              <a:extLst>
                <a:ext uri="{FF2B5EF4-FFF2-40B4-BE49-F238E27FC236}">
                  <a16:creationId xmlns:a16="http://schemas.microsoft.com/office/drawing/2014/main" id="{78D881F8-6D13-B112-86AA-42E567017982}"/>
                </a:ext>
              </a:extLst>
            </p:cNvPr>
            <p:cNvGrpSpPr/>
            <p:nvPr/>
          </p:nvGrpSpPr>
          <p:grpSpPr>
            <a:xfrm>
              <a:off x="607677" y="4431142"/>
              <a:ext cx="2621775" cy="2290334"/>
              <a:chOff x="0" y="1898807"/>
              <a:chExt cx="5698870" cy="604800"/>
            </a:xfrm>
          </p:grpSpPr>
          <p:sp>
            <p:nvSpPr>
              <p:cNvPr id="32" name="Rectangle 31">
                <a:extLst>
                  <a:ext uri="{FF2B5EF4-FFF2-40B4-BE49-F238E27FC236}">
                    <a16:creationId xmlns:a16="http://schemas.microsoft.com/office/drawing/2014/main" id="{EE21B7F4-6271-AC49-ECC4-B29E3244D116}"/>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TextBox 32">
                <a:extLst>
                  <a:ext uri="{FF2B5EF4-FFF2-40B4-BE49-F238E27FC236}">
                    <a16:creationId xmlns:a16="http://schemas.microsoft.com/office/drawing/2014/main" id="{08F81E97-01D6-1B22-EAA8-A4AF0C1FF426}"/>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solidFill>
                    <a:srgbClr val="13313E"/>
                  </a:solidFill>
                </a:endParaRPr>
              </a:p>
            </p:txBody>
          </p:sp>
        </p:grpSp>
        <p:sp>
          <p:nvSpPr>
            <p:cNvPr id="111" name="object 2">
              <a:extLst>
                <a:ext uri="{FF2B5EF4-FFF2-40B4-BE49-F238E27FC236}">
                  <a16:creationId xmlns:a16="http://schemas.microsoft.com/office/drawing/2014/main" id="{BB5B3D39-FA0B-48A9-6CF2-C1A15EE6B522}"/>
                </a:ext>
              </a:extLst>
            </p:cNvPr>
            <p:cNvSpPr txBox="1"/>
            <p:nvPr/>
          </p:nvSpPr>
          <p:spPr>
            <a:xfrm>
              <a:off x="654793" y="4472869"/>
              <a:ext cx="2531264" cy="2312198"/>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err="1">
                  <a:solidFill>
                    <a:srgbClr val="13313E"/>
                  </a:solidFill>
                  <a:latin typeface="Myriad Pro"/>
                  <a:cs typeface="Calibri"/>
                </a:rPr>
                <a:t>CDW_nonCDWPHI</a:t>
              </a: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Name</a:t>
              </a:r>
              <a:r>
                <a:rPr lang="en-US" sz="1000" b="1" i="1">
                  <a:solidFill>
                    <a:srgbClr val="13313E"/>
                  </a:solidFill>
                  <a:latin typeface="Myriad Pro"/>
                  <a:cs typeface="Calibri"/>
                </a:rPr>
                <a:t>: Non-CDW, PHI</a:t>
              </a: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Granted by NDS and provides access, in addition to the basic operations data sets (i.e., </a:t>
              </a:r>
              <a:r>
                <a:rPr lang="en-US" sz="1000" i="1" err="1">
                  <a:solidFill>
                    <a:srgbClr val="13313E"/>
                  </a:solidFill>
                  <a:latin typeface="Myriad Pro"/>
                  <a:cs typeface="Calibri"/>
                </a:rPr>
                <a:t>CDWWork</a:t>
              </a:r>
              <a:r>
                <a:rPr lang="en-US" sz="1000" i="1">
                  <a:solidFill>
                    <a:srgbClr val="13313E"/>
                  </a:solidFill>
                  <a:latin typeface="Myriad Pro"/>
                  <a:cs typeface="Calibri"/>
                </a:rPr>
                <a:t> database data) to the VHACDWRB01, VHACDWRB02, VHACDWRB03 VINCI databases that stores: Inpatient Acute Care, Inpatient Extended Care, Inpatient Observation Care, Inpatient Non-VA Care, Inpatient Encounters, Outpatient Event.</a:t>
              </a:r>
            </a:p>
          </p:txBody>
        </p:sp>
      </p:grpSp>
      <p:grpSp>
        <p:nvGrpSpPr>
          <p:cNvPr id="54" name="Group 53">
            <a:extLst>
              <a:ext uri="{FF2B5EF4-FFF2-40B4-BE49-F238E27FC236}">
                <a16:creationId xmlns:a16="http://schemas.microsoft.com/office/drawing/2014/main" id="{3BA085BF-87D1-E8D6-D5A5-FE3C6206F978}"/>
              </a:ext>
            </a:extLst>
          </p:cNvPr>
          <p:cNvGrpSpPr/>
          <p:nvPr/>
        </p:nvGrpSpPr>
        <p:grpSpPr>
          <a:xfrm>
            <a:off x="3342456" y="4416433"/>
            <a:ext cx="2621775" cy="2290334"/>
            <a:chOff x="3328002" y="4416433"/>
            <a:chExt cx="2621775" cy="2290334"/>
          </a:xfrm>
        </p:grpSpPr>
        <p:grpSp>
          <p:nvGrpSpPr>
            <p:cNvPr id="38" name="Group 37">
              <a:extLst>
                <a:ext uri="{FF2B5EF4-FFF2-40B4-BE49-F238E27FC236}">
                  <a16:creationId xmlns:a16="http://schemas.microsoft.com/office/drawing/2014/main" id="{A3E31A82-C2D6-F501-57E0-728CD397FC29}"/>
                </a:ext>
              </a:extLst>
            </p:cNvPr>
            <p:cNvGrpSpPr/>
            <p:nvPr/>
          </p:nvGrpSpPr>
          <p:grpSpPr>
            <a:xfrm>
              <a:off x="3328002" y="4416433"/>
              <a:ext cx="2621775" cy="2290334"/>
              <a:chOff x="0" y="1898807"/>
              <a:chExt cx="5698870" cy="604800"/>
            </a:xfrm>
          </p:grpSpPr>
          <p:sp>
            <p:nvSpPr>
              <p:cNvPr id="39" name="Rectangle 38">
                <a:extLst>
                  <a:ext uri="{FF2B5EF4-FFF2-40B4-BE49-F238E27FC236}">
                    <a16:creationId xmlns:a16="http://schemas.microsoft.com/office/drawing/2014/main" id="{09F92746-ED0C-CD70-6481-66EEA32F6F52}"/>
                  </a:ext>
                </a:extLst>
              </p:cNvPr>
              <p:cNvSpPr/>
              <p:nvPr/>
            </p:nvSpPr>
            <p:spPr>
              <a:xfrm>
                <a:off x="0" y="1898807"/>
                <a:ext cx="5698870" cy="604800"/>
              </a:xfrm>
              <a:prstGeom prst="rect">
                <a:avLst/>
              </a:prstGeom>
              <a:ln>
                <a:solidFill>
                  <a:schemeClr val="bg2">
                    <a:lumMod val="9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TextBox 39">
                <a:extLst>
                  <a:ext uri="{FF2B5EF4-FFF2-40B4-BE49-F238E27FC236}">
                    <a16:creationId xmlns:a16="http://schemas.microsoft.com/office/drawing/2014/main" id="{5C9F5F29-03A0-696B-BF9B-C82F061E7CDD}"/>
                  </a:ext>
                </a:extLst>
              </p:cNvPr>
              <p:cNvSpPr txBox="1"/>
              <p:nvPr/>
            </p:nvSpPr>
            <p:spPr>
              <a:xfrm>
                <a:off x="0" y="1898807"/>
                <a:ext cx="5698870" cy="60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2296" tIns="249936" rIns="442296" bIns="71120" numCol="1" spcCol="1270" anchor="t" anchorCtr="0">
                <a:noAutofit/>
              </a:bodyPr>
              <a:lstStyle/>
              <a:p>
                <a:pPr marL="0" lvl="1" algn="l" defTabSz="444500">
                  <a:lnSpc>
                    <a:spcPct val="90000"/>
                  </a:lnSpc>
                  <a:spcBef>
                    <a:spcPct val="0"/>
                  </a:spcBef>
                  <a:spcAft>
                    <a:spcPct val="15000"/>
                  </a:spcAft>
                </a:pPr>
                <a:endParaRPr lang="en-US" sz="1000" kern="1200">
                  <a:solidFill>
                    <a:srgbClr val="13313E"/>
                  </a:solidFill>
                </a:endParaRPr>
              </a:p>
            </p:txBody>
          </p:sp>
        </p:grpSp>
        <p:sp>
          <p:nvSpPr>
            <p:cNvPr id="113" name="object 2">
              <a:extLst>
                <a:ext uri="{FF2B5EF4-FFF2-40B4-BE49-F238E27FC236}">
                  <a16:creationId xmlns:a16="http://schemas.microsoft.com/office/drawing/2014/main" id="{ABEFCEC6-F9C3-87CC-7795-B42B7E1BEA39}"/>
                </a:ext>
              </a:extLst>
            </p:cNvPr>
            <p:cNvSpPr txBox="1"/>
            <p:nvPr/>
          </p:nvSpPr>
          <p:spPr>
            <a:xfrm>
              <a:off x="3379049" y="4472869"/>
              <a:ext cx="2531264" cy="1923604"/>
            </a:xfrm>
            <a:prstGeom prst="rect">
              <a:avLst/>
            </a:prstGeom>
          </p:spPr>
          <p:txBody>
            <a:bodyPr vert="horz" wrap="square" lIns="0" tIns="0" rIns="0" bIns="0" rtlCol="0">
              <a:spAutoFit/>
            </a:bodyPr>
            <a:lstStyle/>
            <a:p>
              <a:pPr marL="12700" marR="5080">
                <a:spcBef>
                  <a:spcPts val="480"/>
                </a:spcBef>
              </a:pPr>
              <a:r>
                <a:rPr lang="en-US" sz="1000" i="1">
                  <a:solidFill>
                    <a:srgbClr val="13313E"/>
                  </a:solidFill>
                  <a:latin typeface="Myriad Pro"/>
                  <a:cs typeface="Calibri"/>
                </a:rPr>
                <a:t>Security Group: </a:t>
              </a:r>
            </a:p>
            <a:p>
              <a:pPr marL="12700" marR="5080">
                <a:spcBef>
                  <a:spcPts val="480"/>
                </a:spcBef>
              </a:pPr>
              <a:r>
                <a:rPr lang="en-US" sz="1000" b="1" i="1" err="1">
                  <a:solidFill>
                    <a:srgbClr val="13313E"/>
                  </a:solidFill>
                  <a:latin typeface="Myriad Pro"/>
                  <a:cs typeface="Calibri"/>
                </a:rPr>
                <a:t>CDW_nonCDWNonPHI</a:t>
              </a: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Name: </a:t>
              </a:r>
              <a:r>
                <a:rPr lang="en-US" sz="1000" b="1" i="1">
                  <a:solidFill>
                    <a:srgbClr val="13313E"/>
                  </a:solidFill>
                  <a:latin typeface="Myriad Pro"/>
                  <a:cs typeface="Calibri"/>
                </a:rPr>
                <a:t>Non-CDW, </a:t>
              </a:r>
              <a:r>
                <a:rPr lang="en-US" sz="1000" b="1" i="1" err="1">
                  <a:solidFill>
                    <a:srgbClr val="13313E"/>
                  </a:solidFill>
                  <a:latin typeface="Myriad Pro"/>
                  <a:cs typeface="Calibri"/>
                </a:rPr>
                <a:t>NonPHI</a:t>
              </a:r>
              <a:endParaRPr lang="en-US" sz="1000" b="1" i="1">
                <a:solidFill>
                  <a:srgbClr val="13313E"/>
                </a:solidFill>
                <a:latin typeface="Myriad Pro"/>
                <a:cs typeface="Calibri"/>
              </a:endParaRPr>
            </a:p>
            <a:p>
              <a:pPr marL="12700" marR="5080">
                <a:spcBef>
                  <a:spcPts val="480"/>
                </a:spcBef>
              </a:pPr>
              <a:endParaRPr lang="en-US" sz="1000" b="1" i="1">
                <a:solidFill>
                  <a:srgbClr val="13313E"/>
                </a:solidFill>
                <a:latin typeface="Myriad Pro"/>
                <a:cs typeface="Calibri"/>
              </a:endParaRPr>
            </a:p>
            <a:p>
              <a:pPr marL="12700" marR="5080">
                <a:spcBef>
                  <a:spcPts val="480"/>
                </a:spcBef>
              </a:pPr>
              <a:r>
                <a:rPr lang="en-US" sz="1000" i="1">
                  <a:solidFill>
                    <a:srgbClr val="13313E"/>
                  </a:solidFill>
                  <a:latin typeface="Myriad Pro"/>
                  <a:cs typeface="Calibri"/>
                </a:rPr>
                <a:t>Is granted by NDS and provides access to VHACDWRB01, VHACDWRB02, VHACDWRB03 databases that store VSF data in SQL format.</a:t>
              </a:r>
            </a:p>
            <a:p>
              <a:pPr marL="12700" marR="5080">
                <a:spcBef>
                  <a:spcPts val="480"/>
                </a:spcBef>
              </a:pPr>
              <a:endParaRPr lang="en-US" sz="1000" b="1" i="1">
                <a:solidFill>
                  <a:srgbClr val="13313E"/>
                </a:solidFill>
                <a:latin typeface="Myriad Pro"/>
                <a:cs typeface="Calibri"/>
              </a:endParaRPr>
            </a:p>
            <a:p>
              <a:pPr marL="12700" marR="5080">
                <a:spcBef>
                  <a:spcPts val="480"/>
                </a:spcBef>
              </a:pPr>
              <a:endParaRPr lang="en-US" sz="1000" b="1" i="1">
                <a:solidFill>
                  <a:srgbClr val="13313E"/>
                </a:solidFill>
                <a:latin typeface="Myriad Pro"/>
                <a:cs typeface="Calibri"/>
              </a:endParaRPr>
            </a:p>
          </p:txBody>
        </p:sp>
      </p:grpSp>
      <p:sp>
        <p:nvSpPr>
          <p:cNvPr id="6" name="Slide Number Placeholder 16">
            <a:extLst>
              <a:ext uri="{FF2B5EF4-FFF2-40B4-BE49-F238E27FC236}">
                <a16:creationId xmlns:a16="http://schemas.microsoft.com/office/drawing/2014/main" id="{50E49D65-9329-3D14-70E2-29081BD83052}"/>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19</a:t>
            </a:fld>
            <a:endParaRPr lang="en-US">
              <a:solidFill>
                <a:srgbClr val="567482"/>
              </a:solidFill>
            </a:endParaRPr>
          </a:p>
        </p:txBody>
      </p:sp>
    </p:spTree>
    <p:extLst>
      <p:ext uri="{BB962C8B-B14F-4D97-AF65-F5344CB8AC3E}">
        <p14:creationId xmlns:p14="http://schemas.microsoft.com/office/powerpoint/2010/main" val="373168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Slide Number Placeholder 16">
            <a:extLst>
              <a:ext uri="{FF2B5EF4-FFF2-40B4-BE49-F238E27FC236}">
                <a16:creationId xmlns:a16="http://schemas.microsoft.com/office/drawing/2014/main" id="{2909FDB6-4963-AE4C-D730-DE5CDCC1EC4B}"/>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2</a:t>
            </a:fld>
            <a:endParaRPr lang="en-US">
              <a:solidFill>
                <a:srgbClr val="567482"/>
              </a:solidFill>
            </a:endParaRPr>
          </a:p>
        </p:txBody>
      </p:sp>
      <p:sp>
        <p:nvSpPr>
          <p:cNvPr id="7" name="TextBox 6">
            <a:extLst>
              <a:ext uri="{FF2B5EF4-FFF2-40B4-BE49-F238E27FC236}">
                <a16:creationId xmlns:a16="http://schemas.microsoft.com/office/drawing/2014/main" id="{A708C481-83A6-1AE1-0EC7-093FD5FCEF2A}"/>
              </a:ext>
            </a:extLst>
          </p:cNvPr>
          <p:cNvSpPr txBox="1"/>
          <p:nvPr/>
        </p:nvSpPr>
        <p:spPr>
          <a:xfrm>
            <a:off x="445986" y="318690"/>
            <a:ext cx="5924531" cy="646331"/>
          </a:xfrm>
          <a:prstGeom prst="rect">
            <a:avLst/>
          </a:prstGeom>
          <a:noFill/>
        </p:spPr>
        <p:txBody>
          <a:bodyPr wrap="square" rtlCol="0">
            <a:spAutoFit/>
          </a:bodyPr>
          <a:lstStyle>
            <a:defPPr>
              <a:defRPr lang="en-US"/>
            </a:defPPr>
            <a:lvl1pPr>
              <a:defRPr sz="3600" b="1">
                <a:solidFill>
                  <a:schemeClr val="bg1"/>
                </a:solidFill>
                <a:latin typeface="Myriad Pro" panose="020B0403030403020204" pitchFamily="34" charset="0"/>
                <a:ea typeface="+mj-ea"/>
                <a:cs typeface="+mj-cs"/>
              </a:defRPr>
            </a:lvl1pPr>
          </a:lstStyle>
          <a:p>
            <a:r>
              <a:rPr lang="en-US">
                <a:solidFill>
                  <a:srgbClr val="567482"/>
                </a:solidFill>
              </a:rPr>
              <a:t>TABLE OF CONTENTS</a:t>
            </a:r>
          </a:p>
        </p:txBody>
      </p:sp>
      <p:graphicFrame>
        <p:nvGraphicFramePr>
          <p:cNvPr id="4" name="Table 4">
            <a:extLst>
              <a:ext uri="{FF2B5EF4-FFF2-40B4-BE49-F238E27FC236}">
                <a16:creationId xmlns:a16="http://schemas.microsoft.com/office/drawing/2014/main" id="{5CF1F98F-E282-58A8-86B7-11681673F16B}"/>
              </a:ext>
            </a:extLst>
          </p:cNvPr>
          <p:cNvGraphicFramePr>
            <a:graphicFrameLocks noGrp="1"/>
          </p:cNvGraphicFramePr>
          <p:nvPr>
            <p:extLst>
              <p:ext uri="{D42A27DB-BD31-4B8C-83A1-F6EECF244321}">
                <p14:modId xmlns:p14="http://schemas.microsoft.com/office/powerpoint/2010/main" val="3604028653"/>
              </p:ext>
            </p:extLst>
          </p:nvPr>
        </p:nvGraphicFramePr>
        <p:xfrm>
          <a:off x="234060" y="1520322"/>
          <a:ext cx="5600700" cy="4297680"/>
        </p:xfrm>
        <a:graphic>
          <a:graphicData uri="http://schemas.openxmlformats.org/drawingml/2006/table">
            <a:tbl>
              <a:tblPr firstRow="1" bandRow="1">
                <a:tableStyleId>{5C22544A-7EE6-4342-B048-85BDC9FD1C3A}</a:tableStyleId>
              </a:tblPr>
              <a:tblGrid>
                <a:gridCol w="732998">
                  <a:extLst>
                    <a:ext uri="{9D8B030D-6E8A-4147-A177-3AD203B41FA5}">
                      <a16:colId xmlns:a16="http://schemas.microsoft.com/office/drawing/2014/main" val="2854668868"/>
                    </a:ext>
                  </a:extLst>
                </a:gridCol>
                <a:gridCol w="4867702">
                  <a:extLst>
                    <a:ext uri="{9D8B030D-6E8A-4147-A177-3AD203B41FA5}">
                      <a16:colId xmlns:a16="http://schemas.microsoft.com/office/drawing/2014/main" val="2900822691"/>
                    </a:ext>
                  </a:extLst>
                </a:gridCol>
              </a:tblGrid>
              <a:tr h="859536">
                <a:tc>
                  <a:txBody>
                    <a:bodyPr/>
                    <a:lstStyle/>
                    <a:p>
                      <a:pPr algn="r"/>
                      <a:r>
                        <a:rPr lang="en-US" sz="2800" b="1" i="0" baseline="0">
                          <a:solidFill>
                            <a:srgbClr val="567482"/>
                          </a:solidFill>
                          <a:latin typeface="Myriad Pro" panose="020B0403030403020204"/>
                        </a:rPr>
                        <a:t>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b="1" i="0" baseline="0">
                          <a:solidFill>
                            <a:srgbClr val="567482"/>
                          </a:solidFill>
                          <a:latin typeface="Myriad Pro" panose="020B0403030403020204"/>
                        </a:rPr>
                        <a:t>Introduction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3242233"/>
                  </a:ext>
                </a:extLst>
              </a:tr>
              <a:tr h="859536">
                <a:tc>
                  <a:txBody>
                    <a:bodyPr/>
                    <a:lstStyle/>
                    <a:p>
                      <a:pPr algn="r"/>
                      <a:r>
                        <a:rPr lang="en-US" sz="2800" b="1" i="0" baseline="0">
                          <a:solidFill>
                            <a:srgbClr val="567482"/>
                          </a:solidFill>
                          <a:latin typeface="Myriad Pro" panose="020B0403030403020204"/>
                        </a:rPr>
                        <a:t>4</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b="1" i="0" baseline="0">
                          <a:solidFill>
                            <a:srgbClr val="567482"/>
                          </a:solidFill>
                          <a:latin typeface="Myriad Pro" panose="020B0403030403020204"/>
                        </a:rPr>
                        <a:t>Platform Overview</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4742224"/>
                  </a:ext>
                </a:extLst>
              </a:tr>
              <a:tr h="859536">
                <a:tc>
                  <a:txBody>
                    <a:bodyPr/>
                    <a:lstStyle/>
                    <a:p>
                      <a:pPr algn="r"/>
                      <a:r>
                        <a:rPr lang="en-US" sz="2800" b="1" i="0" baseline="0">
                          <a:solidFill>
                            <a:srgbClr val="567482"/>
                          </a:solidFill>
                          <a:latin typeface="Myriad Pro" panose="020B0403030403020204"/>
                        </a:rPr>
                        <a:t>7</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b="1" i="0" baseline="0">
                          <a:solidFill>
                            <a:srgbClr val="567482"/>
                          </a:solidFill>
                          <a:latin typeface="Myriad Pro" panose="020B0403030403020204"/>
                        </a:rPr>
                        <a:t>ARCHES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7308799"/>
                  </a:ext>
                </a:extLst>
              </a:tr>
              <a:tr h="859536">
                <a:tc>
                  <a:txBody>
                    <a:bodyPr/>
                    <a:lstStyle/>
                    <a:p>
                      <a:pPr algn="r"/>
                      <a:r>
                        <a:rPr lang="en-US" sz="2800" b="1" i="0" baseline="0">
                          <a:solidFill>
                            <a:srgbClr val="567482"/>
                          </a:solidFill>
                          <a:latin typeface="Myriad Pro" panose="020B0403030403020204"/>
                        </a:rPr>
                        <a:t>8</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b="1" i="0" baseline="0">
                          <a:solidFill>
                            <a:srgbClr val="567482"/>
                          </a:solidFill>
                          <a:latin typeface="Myriad Pro" panose="020B0403030403020204"/>
                        </a:rPr>
                        <a:t>Emerging Technology Innovation Lab (ETIL)</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3738505"/>
                  </a:ext>
                </a:extLst>
              </a:tr>
              <a:tr h="859536">
                <a:tc>
                  <a:txBody>
                    <a:bodyPr/>
                    <a:lstStyle/>
                    <a:p>
                      <a:pPr algn="r"/>
                      <a:r>
                        <a:rPr lang="en-US" sz="2800" b="1" i="0" baseline="0">
                          <a:solidFill>
                            <a:srgbClr val="567482"/>
                          </a:solidFill>
                          <a:latin typeface="Myriad Pro" panose="020B0403030403020204"/>
                        </a:rPr>
                        <a:t>9</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800" b="1" i="0" baseline="0">
                          <a:solidFill>
                            <a:srgbClr val="567482"/>
                          </a:solidFill>
                          <a:latin typeface="Myriad Pro" panose="020B0403030403020204"/>
                        </a:rPr>
                        <a:t>Summit Data Platform (SDP)</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2605266"/>
                  </a:ext>
                </a:extLst>
              </a:tr>
            </a:tbl>
          </a:graphicData>
        </a:graphic>
      </p:graphicFrame>
      <p:cxnSp>
        <p:nvCxnSpPr>
          <p:cNvPr id="11" name="Straight Connector 10">
            <a:extLst>
              <a:ext uri="{FF2B5EF4-FFF2-40B4-BE49-F238E27FC236}">
                <a16:creationId xmlns:a16="http://schemas.microsoft.com/office/drawing/2014/main" id="{A904C9D7-0656-3C09-454E-D820246BC8A9}"/>
              </a:ext>
            </a:extLst>
          </p:cNvPr>
          <p:cNvCxnSpPr>
            <a:cxnSpLocks/>
          </p:cNvCxnSpPr>
          <p:nvPr/>
        </p:nvCxnSpPr>
        <p:spPr>
          <a:xfrm flipH="1">
            <a:off x="6074472" y="1520322"/>
            <a:ext cx="14352" cy="429768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4">
            <a:extLst>
              <a:ext uri="{FF2B5EF4-FFF2-40B4-BE49-F238E27FC236}">
                <a16:creationId xmlns:a16="http://schemas.microsoft.com/office/drawing/2014/main" id="{ADA23255-A69D-EE60-D181-D7737C573915}"/>
              </a:ext>
            </a:extLst>
          </p:cNvPr>
          <p:cNvGraphicFramePr>
            <a:graphicFrameLocks noGrp="1"/>
          </p:cNvGraphicFramePr>
          <p:nvPr>
            <p:extLst>
              <p:ext uri="{D42A27DB-BD31-4B8C-83A1-F6EECF244321}">
                <p14:modId xmlns:p14="http://schemas.microsoft.com/office/powerpoint/2010/main" val="1135651716"/>
              </p:ext>
            </p:extLst>
          </p:nvPr>
        </p:nvGraphicFramePr>
        <p:xfrm>
          <a:off x="6328536" y="1520322"/>
          <a:ext cx="5600700" cy="4297680"/>
        </p:xfrm>
        <a:graphic>
          <a:graphicData uri="http://schemas.openxmlformats.org/drawingml/2006/table">
            <a:tbl>
              <a:tblPr firstRow="1" bandRow="1">
                <a:tableStyleId>{5C22544A-7EE6-4342-B048-85BDC9FD1C3A}</a:tableStyleId>
              </a:tblPr>
              <a:tblGrid>
                <a:gridCol w="732998">
                  <a:extLst>
                    <a:ext uri="{9D8B030D-6E8A-4147-A177-3AD203B41FA5}">
                      <a16:colId xmlns:a16="http://schemas.microsoft.com/office/drawing/2014/main" val="2854668868"/>
                    </a:ext>
                  </a:extLst>
                </a:gridCol>
                <a:gridCol w="4867702">
                  <a:extLst>
                    <a:ext uri="{9D8B030D-6E8A-4147-A177-3AD203B41FA5}">
                      <a16:colId xmlns:a16="http://schemas.microsoft.com/office/drawing/2014/main" val="2900822691"/>
                    </a:ext>
                  </a:extLst>
                </a:gridCol>
              </a:tblGrid>
              <a:tr h="859536">
                <a:tc>
                  <a:txBody>
                    <a:bodyPr/>
                    <a:lstStyle/>
                    <a:p>
                      <a:pPr algn="r"/>
                      <a:r>
                        <a:rPr lang="en-US" sz="2800" b="1" i="0" baseline="0">
                          <a:solidFill>
                            <a:srgbClr val="567482"/>
                          </a:solidFill>
                          <a:latin typeface="Myriad Pro" panose="020B0403030403020204"/>
                        </a:rPr>
                        <a:t>10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800" b="1" i="0" baseline="0">
                          <a:solidFill>
                            <a:srgbClr val="567482"/>
                          </a:solidFill>
                          <a:latin typeface="Myriad Pro" panose="020B0403030403020204"/>
                        </a:rPr>
                        <a:t>VA Common Operating Platform </a:t>
                      </a:r>
                      <a:br>
                        <a:rPr lang="en-US" sz="1800" b="1" i="0" baseline="0">
                          <a:solidFill>
                            <a:srgbClr val="567482"/>
                          </a:solidFill>
                          <a:latin typeface="Myriad Pro" panose="020B0403030403020204"/>
                        </a:rPr>
                      </a:br>
                      <a:r>
                        <a:rPr lang="en-US" sz="1800" b="1" i="0" baseline="0">
                          <a:solidFill>
                            <a:srgbClr val="567482"/>
                          </a:solidFill>
                          <a:latin typeface="Myriad Pro" panose="020B0403030403020204"/>
                        </a:rPr>
                        <a:t>(COP)</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3242233"/>
                  </a:ext>
                </a:extLst>
              </a:tr>
              <a:tr h="859536">
                <a:tc>
                  <a:txBody>
                    <a:bodyPr/>
                    <a:lstStyle/>
                    <a:p>
                      <a:pPr algn="r"/>
                      <a:r>
                        <a:rPr lang="en-US" sz="2800" b="1" i="0" baseline="0">
                          <a:solidFill>
                            <a:srgbClr val="567482"/>
                          </a:solidFill>
                          <a:latin typeface="Myriad Pro" panose="020B0403030403020204"/>
                        </a:rPr>
                        <a:t>11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800" b="1" i="0" baseline="0">
                          <a:solidFill>
                            <a:srgbClr val="567482"/>
                          </a:solidFill>
                          <a:latin typeface="Myriad Pro" panose="020B0403030403020204"/>
                        </a:rPr>
                        <a:t>VA Informatics Computing Infrastructure (VINCI)</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4742224"/>
                  </a:ext>
                </a:extLst>
              </a:tr>
              <a:tr h="859536">
                <a:tc>
                  <a:txBody>
                    <a:bodyPr/>
                    <a:lstStyle/>
                    <a:p>
                      <a:pPr algn="r"/>
                      <a:r>
                        <a:rPr lang="en-US" sz="2800" b="1" i="0" baseline="0">
                          <a:solidFill>
                            <a:srgbClr val="567482"/>
                          </a:solidFill>
                          <a:latin typeface="Myriad Pro" panose="020B0403030403020204"/>
                        </a:rPr>
                        <a:t>12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800" b="1" i="0" baseline="0">
                          <a:solidFill>
                            <a:srgbClr val="567482"/>
                          </a:solidFill>
                          <a:latin typeface="Myriad Pro" panose="020B0403030403020204"/>
                        </a:rPr>
                        <a:t>VA Platform One (VAPO)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7308799"/>
                  </a:ext>
                </a:extLst>
              </a:tr>
              <a:tr h="859536">
                <a:tc>
                  <a:txBody>
                    <a:bodyPr/>
                    <a:lstStyle/>
                    <a:p>
                      <a:pPr algn="r"/>
                      <a:r>
                        <a:rPr lang="en-US" sz="2800" b="1" i="0" baseline="0">
                          <a:solidFill>
                            <a:srgbClr val="567482"/>
                          </a:solidFill>
                          <a:latin typeface="Myriad Pro" panose="020B0403030403020204"/>
                        </a:rPr>
                        <a:t>13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b="1" i="0" baseline="0">
                          <a:solidFill>
                            <a:srgbClr val="567482"/>
                          </a:solidFill>
                          <a:latin typeface="Myriad Pro" panose="020B0403030403020204"/>
                        </a:rPr>
                        <a:t>Data Sources From Within the VA Firewall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3738505"/>
                  </a:ext>
                </a:extLst>
              </a:tr>
              <a:tr h="859536">
                <a:tc>
                  <a:txBody>
                    <a:bodyPr/>
                    <a:lstStyle/>
                    <a:p>
                      <a:pPr algn="r"/>
                      <a:r>
                        <a:rPr lang="en-US" sz="2800" b="1" i="0" baseline="0">
                          <a:solidFill>
                            <a:srgbClr val="567482"/>
                          </a:solidFill>
                          <a:latin typeface="Myriad Pro" panose="020B0403030403020204"/>
                        </a:rPr>
                        <a:t>17</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800" b="1" i="0" baseline="0">
                          <a:solidFill>
                            <a:srgbClr val="567482"/>
                          </a:solidFill>
                          <a:latin typeface="Myriad Pro" panose="020B0403030403020204"/>
                        </a:rPr>
                        <a:t>Resources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2605266"/>
                  </a:ext>
                </a:extLst>
              </a:tr>
            </a:tbl>
          </a:graphicData>
        </a:graphic>
      </p:graphicFrame>
    </p:spTree>
    <p:extLst>
      <p:ext uri="{BB962C8B-B14F-4D97-AF65-F5344CB8AC3E}">
        <p14:creationId xmlns:p14="http://schemas.microsoft.com/office/powerpoint/2010/main" val="200582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7138B4-7627-A579-E6D8-049ACDF5783B}"/>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11" name="object 2">
            <a:extLst>
              <a:ext uri="{FF2B5EF4-FFF2-40B4-BE49-F238E27FC236}">
                <a16:creationId xmlns:a16="http://schemas.microsoft.com/office/drawing/2014/main" id="{EF726D81-B6C2-F335-1EC0-318835785629}"/>
              </a:ext>
            </a:extLst>
          </p:cNvPr>
          <p:cNvSpPr txBox="1"/>
          <p:nvPr/>
        </p:nvSpPr>
        <p:spPr>
          <a:xfrm>
            <a:off x="4186989" y="472029"/>
            <a:ext cx="7536092" cy="553998"/>
          </a:xfrm>
          <a:prstGeom prst="rect">
            <a:avLst/>
          </a:prstGeom>
        </p:spPr>
        <p:txBody>
          <a:bodyPr vert="horz" wrap="square" lIns="0" tIns="0" rIns="0" bIns="0" rtlCol="0">
            <a:spAutoFit/>
          </a:bodyPr>
          <a:lstStyle/>
          <a:p>
            <a:pPr marL="12700" marR="31115">
              <a:spcBef>
                <a:spcPts val="385"/>
              </a:spcBef>
            </a:pPr>
            <a:r>
              <a:rPr lang="en-US" sz="1200">
                <a:solidFill>
                  <a:srgbClr val="567482"/>
                </a:solidFill>
                <a:latin typeface="Myriad Pro"/>
                <a:cs typeface="Calibri"/>
              </a:rPr>
              <a:t>There are several domains within the Corporate Data Warehouse (CDW) containing data on care delivered in the community and paid for by VA: CDW Raw Domain and CDW Production Domain. This sheet provides an overview of the contents within each domain.</a:t>
            </a:r>
          </a:p>
        </p:txBody>
      </p:sp>
      <p:sp>
        <p:nvSpPr>
          <p:cNvPr id="12" name="object 50">
            <a:extLst>
              <a:ext uri="{FF2B5EF4-FFF2-40B4-BE49-F238E27FC236}">
                <a16:creationId xmlns:a16="http://schemas.microsoft.com/office/drawing/2014/main" id="{656A0FCA-7423-F1EC-CB54-A4CFC50C95D8}"/>
              </a:ext>
            </a:extLst>
          </p:cNvPr>
          <p:cNvSpPr txBox="1">
            <a:spLocks/>
          </p:cNvSpPr>
          <p:nvPr/>
        </p:nvSpPr>
        <p:spPr>
          <a:xfrm>
            <a:off x="468919" y="287358"/>
            <a:ext cx="3718070" cy="902619"/>
          </a:xfrm>
          <a:prstGeom prst="rect">
            <a:avLst/>
          </a:prstGeom>
        </p:spPr>
        <p:txBody>
          <a:bodyPr vert="horz" wrap="square" lIns="0" tIns="91440" rIns="0" bIns="0" rtlCol="0" anchor="ctr">
            <a:sp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ts val="3295"/>
              </a:lnSpc>
              <a:spcBef>
                <a:spcPts val="90"/>
              </a:spcBef>
            </a:pPr>
            <a:r>
              <a:rPr lang="en-US" sz="2400" b="1" spc="-10">
                <a:solidFill>
                  <a:srgbClr val="567482"/>
                </a:solidFill>
                <a:latin typeface="Myriad Pro"/>
              </a:rPr>
              <a:t>VA Community Care </a:t>
            </a:r>
            <a:br>
              <a:rPr lang="en-US" sz="2400" b="1" spc="-10">
                <a:solidFill>
                  <a:srgbClr val="567482"/>
                </a:solidFill>
                <a:latin typeface="Myriad Pro"/>
              </a:rPr>
            </a:br>
            <a:r>
              <a:rPr lang="en-US" sz="2400" b="1" spc="-10">
                <a:solidFill>
                  <a:srgbClr val="567482"/>
                </a:solidFill>
                <a:latin typeface="Myriad Pro"/>
              </a:rPr>
              <a:t>Data in CDW</a:t>
            </a:r>
          </a:p>
        </p:txBody>
      </p:sp>
      <p:sp>
        <p:nvSpPr>
          <p:cNvPr id="84" name="Rectangle 83">
            <a:extLst>
              <a:ext uri="{FF2B5EF4-FFF2-40B4-BE49-F238E27FC236}">
                <a16:creationId xmlns:a16="http://schemas.microsoft.com/office/drawing/2014/main" id="{6DE91B38-FD7A-3CE2-231D-55A7EAAD6BD4}"/>
              </a:ext>
            </a:extLst>
          </p:cNvPr>
          <p:cNvSpPr/>
          <p:nvPr/>
        </p:nvSpPr>
        <p:spPr>
          <a:xfrm>
            <a:off x="108285" y="1229032"/>
            <a:ext cx="5883441" cy="5492444"/>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83" name="object 9">
            <a:hlinkClick r:id="rId4"/>
            <a:extLst>
              <a:ext uri="{FF2B5EF4-FFF2-40B4-BE49-F238E27FC236}">
                <a16:creationId xmlns:a16="http://schemas.microsoft.com/office/drawing/2014/main" id="{99C48453-4246-B2A4-688F-B669B3CD2949}"/>
              </a:ext>
            </a:extLst>
          </p:cNvPr>
          <p:cNvSpPr/>
          <p:nvPr/>
        </p:nvSpPr>
        <p:spPr>
          <a:xfrm>
            <a:off x="4482873" y="2794156"/>
            <a:ext cx="2637660" cy="848204"/>
          </a:xfrm>
          <a:custGeom>
            <a:avLst/>
            <a:gdLst/>
            <a:ahLst/>
            <a:cxnLst/>
            <a:rect l="l" t="t" r="r" b="b"/>
            <a:pathLst>
              <a:path w="5598795" h="1857375">
                <a:moveTo>
                  <a:pt x="0" y="1857375"/>
                </a:moveTo>
                <a:lnTo>
                  <a:pt x="5598795" y="1857375"/>
                </a:lnTo>
                <a:lnTo>
                  <a:pt x="5598795" y="0"/>
                </a:lnTo>
                <a:lnTo>
                  <a:pt x="0" y="0"/>
                </a:lnTo>
                <a:lnTo>
                  <a:pt x="0" y="1857375"/>
                </a:lnTo>
                <a:close/>
              </a:path>
            </a:pathLst>
          </a:custGeom>
          <a:ln w="9525">
            <a:noFill/>
          </a:ln>
        </p:spPr>
        <p:txBody>
          <a:bodyPr wrap="square" lIns="0" tIns="0" rIns="0" bIns="0" rtlCol="0"/>
          <a:lstStyle/>
          <a:p>
            <a:endParaRPr>
              <a:latin typeface="Myriad Pro"/>
            </a:endParaRPr>
          </a:p>
        </p:txBody>
      </p:sp>
      <p:sp>
        <p:nvSpPr>
          <p:cNvPr id="130" name="Rectangle 129">
            <a:extLst>
              <a:ext uri="{FF2B5EF4-FFF2-40B4-BE49-F238E27FC236}">
                <a16:creationId xmlns:a16="http://schemas.microsoft.com/office/drawing/2014/main" id="{6521ED86-48A3-EEE1-1B11-591BD5FAE6A5}"/>
              </a:ext>
            </a:extLst>
          </p:cNvPr>
          <p:cNvSpPr/>
          <p:nvPr/>
        </p:nvSpPr>
        <p:spPr>
          <a:xfrm>
            <a:off x="117521" y="1229032"/>
            <a:ext cx="5879592" cy="947576"/>
          </a:xfrm>
          <a:prstGeom prst="rect">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200" b="1" spc="-45">
                <a:solidFill>
                  <a:schemeClr val="bg1"/>
                </a:solidFill>
                <a:latin typeface="Myriad Pro"/>
                <a:cs typeface="Arial"/>
              </a:rPr>
              <a:t>CDW RAW DOMAIN</a:t>
            </a:r>
          </a:p>
          <a:p>
            <a:r>
              <a:rPr lang="en-US" sz="1000" spc="-45">
                <a:solidFill>
                  <a:schemeClr val="bg1"/>
                </a:solidFill>
                <a:latin typeface="Myriad Pro"/>
                <a:cs typeface="Arial"/>
              </a:rPr>
              <a:t>CDW-Raw refers to the test and evaluation database. CDW-RAW data are extracted directly from the data source (e.g., VistA). These data are not modeled, standardized, or indexed and include MCA (formerly DSS) NDEs in SQL table and other SAS-to-SQL tables. When the domain is developed for production, it is removed from Raw. Requests for CDW Raw data require additional time to create data extracts as it is more difficult for studies to use. </a:t>
            </a:r>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000" b="1">
              <a:solidFill>
                <a:schemeClr val="bg1"/>
              </a:solidFill>
              <a:latin typeface="Myriad Pro"/>
              <a:cs typeface="Calibri"/>
            </a:endParaRPr>
          </a:p>
        </p:txBody>
      </p:sp>
      <p:sp>
        <p:nvSpPr>
          <p:cNvPr id="14" name="Rectangle 13">
            <a:extLst>
              <a:ext uri="{FF2B5EF4-FFF2-40B4-BE49-F238E27FC236}">
                <a16:creationId xmlns:a16="http://schemas.microsoft.com/office/drawing/2014/main" id="{A4FB1A4B-0CB2-CBB0-F8D7-EF96A9C03033}"/>
              </a:ext>
            </a:extLst>
          </p:cNvPr>
          <p:cNvSpPr/>
          <p:nvPr/>
        </p:nvSpPr>
        <p:spPr>
          <a:xfrm>
            <a:off x="6192332" y="1229032"/>
            <a:ext cx="5883441" cy="5492444"/>
          </a:xfrm>
          <a:prstGeom prst="rect">
            <a:avLst/>
          </a:prstGeom>
          <a:solidFill>
            <a:schemeClr val="tx2">
              <a:lumMod val="20000"/>
              <a:lumOff val="80000"/>
              <a:alpha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a:endParaRPr>
          </a:p>
        </p:txBody>
      </p:sp>
      <p:sp>
        <p:nvSpPr>
          <p:cNvPr id="15" name="Rectangle 14">
            <a:extLst>
              <a:ext uri="{FF2B5EF4-FFF2-40B4-BE49-F238E27FC236}">
                <a16:creationId xmlns:a16="http://schemas.microsoft.com/office/drawing/2014/main" id="{9E9FADBD-4D29-B001-B657-6D22EB6ECAB2}"/>
              </a:ext>
            </a:extLst>
          </p:cNvPr>
          <p:cNvSpPr/>
          <p:nvPr/>
        </p:nvSpPr>
        <p:spPr>
          <a:xfrm>
            <a:off x="6192332" y="1229032"/>
            <a:ext cx="5879592" cy="947576"/>
          </a:xfrm>
          <a:prstGeom prst="rect">
            <a:avLst/>
          </a:prstGeom>
          <a:solidFill>
            <a:srgbClr val="1331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200" b="1" spc="-45">
                <a:solidFill>
                  <a:schemeClr val="bg1"/>
                </a:solidFill>
                <a:latin typeface="Myriad Pro"/>
                <a:cs typeface="Arial"/>
              </a:rPr>
              <a:t>CDW PRODUCTION DOMAIN</a:t>
            </a:r>
          </a:p>
          <a:p>
            <a:r>
              <a:rPr lang="en-US" sz="1000" spc="-45">
                <a:solidFill>
                  <a:schemeClr val="bg1"/>
                </a:solidFill>
                <a:latin typeface="Myriad Pro"/>
                <a:cs typeface="Arial"/>
              </a:rPr>
              <a:t>Data on the CDW-prod servers are mostly uploaded from VistA with no filtering of records, editing, or business rules applied. These data are modeled and indexed to promote efficient querying. </a:t>
            </a:r>
          </a:p>
          <a:p>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200" b="1" spc="-45">
              <a:solidFill>
                <a:schemeClr val="bg1"/>
              </a:solidFill>
              <a:latin typeface="Myriad Pro"/>
              <a:cs typeface="Arial"/>
            </a:endParaRPr>
          </a:p>
          <a:p>
            <a:endParaRPr lang="en-US" sz="1000" b="1">
              <a:solidFill>
                <a:schemeClr val="bg1"/>
              </a:solidFill>
              <a:latin typeface="Myriad Pro"/>
              <a:cs typeface="Calibri"/>
            </a:endParaRPr>
          </a:p>
        </p:txBody>
      </p:sp>
      <p:graphicFrame>
        <p:nvGraphicFramePr>
          <p:cNvPr id="17" name="Diagram 16">
            <a:extLst>
              <a:ext uri="{FF2B5EF4-FFF2-40B4-BE49-F238E27FC236}">
                <a16:creationId xmlns:a16="http://schemas.microsoft.com/office/drawing/2014/main" id="{8DD64FD9-DFC5-ABF7-A426-AECCA29E40F4}"/>
              </a:ext>
            </a:extLst>
          </p:cNvPr>
          <p:cNvGraphicFramePr/>
          <p:nvPr>
            <p:extLst>
              <p:ext uri="{D42A27DB-BD31-4B8C-83A1-F6EECF244321}">
                <p14:modId xmlns:p14="http://schemas.microsoft.com/office/powerpoint/2010/main" val="2463040996"/>
              </p:ext>
            </p:extLst>
          </p:nvPr>
        </p:nvGraphicFramePr>
        <p:xfrm>
          <a:off x="198646" y="2354798"/>
          <a:ext cx="5698870" cy="42548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9" name="Diagram 28">
            <a:extLst>
              <a:ext uri="{FF2B5EF4-FFF2-40B4-BE49-F238E27FC236}">
                <a16:creationId xmlns:a16="http://schemas.microsoft.com/office/drawing/2014/main" id="{5EAB393D-83D9-B860-706C-FDDE646434E6}"/>
              </a:ext>
            </a:extLst>
          </p:cNvPr>
          <p:cNvGraphicFramePr/>
          <p:nvPr>
            <p:extLst>
              <p:ext uri="{D42A27DB-BD31-4B8C-83A1-F6EECF244321}">
                <p14:modId xmlns:p14="http://schemas.microsoft.com/office/powerpoint/2010/main" val="828992346"/>
              </p:ext>
            </p:extLst>
          </p:nvPr>
        </p:nvGraphicFramePr>
        <p:xfrm>
          <a:off x="6294484" y="2353763"/>
          <a:ext cx="5698870" cy="436771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33" name="Group 32">
            <a:extLst>
              <a:ext uri="{FF2B5EF4-FFF2-40B4-BE49-F238E27FC236}">
                <a16:creationId xmlns:a16="http://schemas.microsoft.com/office/drawing/2014/main" id="{0DF559DF-6ADA-78D5-BB10-34AAD8209F1B}"/>
              </a:ext>
            </a:extLst>
          </p:cNvPr>
          <p:cNvGrpSpPr/>
          <p:nvPr/>
        </p:nvGrpSpPr>
        <p:grpSpPr>
          <a:xfrm>
            <a:off x="5303217" y="2555304"/>
            <a:ext cx="640080" cy="230832"/>
            <a:chOff x="5273395" y="2567331"/>
            <a:chExt cx="640080" cy="230833"/>
          </a:xfrm>
        </p:grpSpPr>
        <p:sp>
          <p:nvSpPr>
            <p:cNvPr id="30" name="TextBox 29">
              <a:extLst>
                <a:ext uri="{FF2B5EF4-FFF2-40B4-BE49-F238E27FC236}">
                  <a16:creationId xmlns:a16="http://schemas.microsoft.com/office/drawing/2014/main" id="{A00A62DE-01EE-3682-3C08-797F2E198954}"/>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32" name="Graphic 31" descr="Checkmark with solid fill">
              <a:extLst>
                <a:ext uri="{FF2B5EF4-FFF2-40B4-BE49-F238E27FC236}">
                  <a16:creationId xmlns:a16="http://schemas.microsoft.com/office/drawing/2014/main" id="{EFE338DC-5D07-DF6C-1D3B-466A1039EC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46" name="Group 45">
            <a:extLst>
              <a:ext uri="{FF2B5EF4-FFF2-40B4-BE49-F238E27FC236}">
                <a16:creationId xmlns:a16="http://schemas.microsoft.com/office/drawing/2014/main" id="{B913EFDD-1425-3A9D-EC49-23C5656E7A77}"/>
              </a:ext>
            </a:extLst>
          </p:cNvPr>
          <p:cNvGrpSpPr/>
          <p:nvPr/>
        </p:nvGrpSpPr>
        <p:grpSpPr>
          <a:xfrm>
            <a:off x="5303217" y="3538976"/>
            <a:ext cx="640080" cy="230832"/>
            <a:chOff x="5273395" y="2567331"/>
            <a:chExt cx="640080" cy="230833"/>
          </a:xfrm>
        </p:grpSpPr>
        <p:sp>
          <p:nvSpPr>
            <p:cNvPr id="47" name="TextBox 46">
              <a:extLst>
                <a:ext uri="{FF2B5EF4-FFF2-40B4-BE49-F238E27FC236}">
                  <a16:creationId xmlns:a16="http://schemas.microsoft.com/office/drawing/2014/main" id="{46C9CAB1-5D16-68BD-BF33-822E1D6BDC07}"/>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48" name="Graphic 47" descr="Checkmark with solid fill">
              <a:extLst>
                <a:ext uri="{FF2B5EF4-FFF2-40B4-BE49-F238E27FC236}">
                  <a16:creationId xmlns:a16="http://schemas.microsoft.com/office/drawing/2014/main" id="{F43D3B3C-057E-1150-3373-AE153D30317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49" name="Group 48">
            <a:extLst>
              <a:ext uri="{FF2B5EF4-FFF2-40B4-BE49-F238E27FC236}">
                <a16:creationId xmlns:a16="http://schemas.microsoft.com/office/drawing/2014/main" id="{34439BAE-96AE-8DE0-8169-58E1D941FFCC}"/>
              </a:ext>
            </a:extLst>
          </p:cNvPr>
          <p:cNvGrpSpPr/>
          <p:nvPr/>
        </p:nvGrpSpPr>
        <p:grpSpPr>
          <a:xfrm>
            <a:off x="5303217" y="4259908"/>
            <a:ext cx="640080" cy="230832"/>
            <a:chOff x="5273395" y="2579363"/>
            <a:chExt cx="640080" cy="230833"/>
          </a:xfrm>
        </p:grpSpPr>
        <p:sp>
          <p:nvSpPr>
            <p:cNvPr id="50" name="TextBox 49">
              <a:extLst>
                <a:ext uri="{FF2B5EF4-FFF2-40B4-BE49-F238E27FC236}">
                  <a16:creationId xmlns:a16="http://schemas.microsoft.com/office/drawing/2014/main" id="{1DD01132-FC5E-6EF5-CC52-D11A112853DD}"/>
                </a:ext>
              </a:extLst>
            </p:cNvPr>
            <p:cNvSpPr txBox="1"/>
            <p:nvPr/>
          </p:nvSpPr>
          <p:spPr>
            <a:xfrm>
              <a:off x="5273395" y="2579363"/>
              <a:ext cx="640080" cy="230833"/>
            </a:xfrm>
            <a:prstGeom prst="rect">
              <a:avLst/>
            </a:prstGeom>
            <a:noFill/>
          </p:spPr>
          <p:txBody>
            <a:bodyPr wrap="square" lIns="0" rIns="0" rtlCol="0">
              <a:spAutoFit/>
            </a:bodyPr>
            <a:lstStyle/>
            <a:p>
              <a:r>
                <a:rPr lang="en-US" sz="900"/>
                <a:t>PII/PHI = </a:t>
              </a:r>
            </a:p>
          </p:txBody>
        </p:sp>
        <p:pic>
          <p:nvPicPr>
            <p:cNvPr id="51" name="Graphic 50" descr="Checkmark with solid fill">
              <a:extLst>
                <a:ext uri="{FF2B5EF4-FFF2-40B4-BE49-F238E27FC236}">
                  <a16:creationId xmlns:a16="http://schemas.microsoft.com/office/drawing/2014/main" id="{AB1C1D21-9225-700C-2C68-C0CAC06F641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52" name="Group 51">
            <a:extLst>
              <a:ext uri="{FF2B5EF4-FFF2-40B4-BE49-F238E27FC236}">
                <a16:creationId xmlns:a16="http://schemas.microsoft.com/office/drawing/2014/main" id="{5F643ADC-EBD7-257D-B6A1-AD5454EBF416}"/>
              </a:ext>
            </a:extLst>
          </p:cNvPr>
          <p:cNvGrpSpPr/>
          <p:nvPr/>
        </p:nvGrpSpPr>
        <p:grpSpPr>
          <a:xfrm>
            <a:off x="11388510" y="2483112"/>
            <a:ext cx="640080" cy="230832"/>
            <a:chOff x="5273395" y="2567331"/>
            <a:chExt cx="640080" cy="230833"/>
          </a:xfrm>
        </p:grpSpPr>
        <p:sp>
          <p:nvSpPr>
            <p:cNvPr id="53" name="TextBox 52">
              <a:extLst>
                <a:ext uri="{FF2B5EF4-FFF2-40B4-BE49-F238E27FC236}">
                  <a16:creationId xmlns:a16="http://schemas.microsoft.com/office/drawing/2014/main" id="{A5C0DA9A-6ACA-C431-1FB9-20C5DD1517DE}"/>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54" name="Graphic 53" descr="Checkmark with solid fill">
              <a:extLst>
                <a:ext uri="{FF2B5EF4-FFF2-40B4-BE49-F238E27FC236}">
                  <a16:creationId xmlns:a16="http://schemas.microsoft.com/office/drawing/2014/main" id="{EC19EAD7-DDD6-4EA0-0776-17ADD2F7F9F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55" name="Group 54">
            <a:extLst>
              <a:ext uri="{FF2B5EF4-FFF2-40B4-BE49-F238E27FC236}">
                <a16:creationId xmlns:a16="http://schemas.microsoft.com/office/drawing/2014/main" id="{0BC695C8-C1F4-F4B8-CCD4-2F10B9E5AA9A}"/>
              </a:ext>
            </a:extLst>
          </p:cNvPr>
          <p:cNvGrpSpPr/>
          <p:nvPr/>
        </p:nvGrpSpPr>
        <p:grpSpPr>
          <a:xfrm>
            <a:off x="11388510" y="3064675"/>
            <a:ext cx="640080" cy="230832"/>
            <a:chOff x="5273395" y="2567331"/>
            <a:chExt cx="640080" cy="230833"/>
          </a:xfrm>
        </p:grpSpPr>
        <p:sp>
          <p:nvSpPr>
            <p:cNvPr id="56" name="TextBox 55">
              <a:extLst>
                <a:ext uri="{FF2B5EF4-FFF2-40B4-BE49-F238E27FC236}">
                  <a16:creationId xmlns:a16="http://schemas.microsoft.com/office/drawing/2014/main" id="{B87E81E5-6488-3A18-08D2-532131718CFD}"/>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57" name="Graphic 56" descr="Checkmark with solid fill">
              <a:extLst>
                <a:ext uri="{FF2B5EF4-FFF2-40B4-BE49-F238E27FC236}">
                  <a16:creationId xmlns:a16="http://schemas.microsoft.com/office/drawing/2014/main" id="{B5918B90-341F-E5AA-4707-D32BF6884A5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58" name="Group 57">
            <a:extLst>
              <a:ext uri="{FF2B5EF4-FFF2-40B4-BE49-F238E27FC236}">
                <a16:creationId xmlns:a16="http://schemas.microsoft.com/office/drawing/2014/main" id="{B81F0E22-5415-3FF8-5555-8B367AC02C35}"/>
              </a:ext>
            </a:extLst>
          </p:cNvPr>
          <p:cNvGrpSpPr/>
          <p:nvPr/>
        </p:nvGrpSpPr>
        <p:grpSpPr>
          <a:xfrm>
            <a:off x="11388510" y="3697616"/>
            <a:ext cx="640080" cy="230832"/>
            <a:chOff x="5273395" y="2567331"/>
            <a:chExt cx="640080" cy="230833"/>
          </a:xfrm>
        </p:grpSpPr>
        <p:sp>
          <p:nvSpPr>
            <p:cNvPr id="59" name="TextBox 58">
              <a:extLst>
                <a:ext uri="{FF2B5EF4-FFF2-40B4-BE49-F238E27FC236}">
                  <a16:creationId xmlns:a16="http://schemas.microsoft.com/office/drawing/2014/main" id="{547E11EA-8F15-8D69-514F-409297A0E470}"/>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60" name="Graphic 59" descr="Checkmark with solid fill">
              <a:extLst>
                <a:ext uri="{FF2B5EF4-FFF2-40B4-BE49-F238E27FC236}">
                  <a16:creationId xmlns:a16="http://schemas.microsoft.com/office/drawing/2014/main" id="{D86E5336-F4CB-E399-A8CA-47663704D5D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61" name="Group 60">
            <a:extLst>
              <a:ext uri="{FF2B5EF4-FFF2-40B4-BE49-F238E27FC236}">
                <a16:creationId xmlns:a16="http://schemas.microsoft.com/office/drawing/2014/main" id="{5A3681AE-8A59-0457-0AD1-CAEB3FF0FD40}"/>
              </a:ext>
            </a:extLst>
          </p:cNvPr>
          <p:cNvGrpSpPr/>
          <p:nvPr/>
        </p:nvGrpSpPr>
        <p:grpSpPr>
          <a:xfrm>
            <a:off x="11388510" y="4446029"/>
            <a:ext cx="640080" cy="230832"/>
            <a:chOff x="5273395" y="2567331"/>
            <a:chExt cx="640080" cy="230833"/>
          </a:xfrm>
        </p:grpSpPr>
        <p:sp>
          <p:nvSpPr>
            <p:cNvPr id="62" name="TextBox 61">
              <a:extLst>
                <a:ext uri="{FF2B5EF4-FFF2-40B4-BE49-F238E27FC236}">
                  <a16:creationId xmlns:a16="http://schemas.microsoft.com/office/drawing/2014/main" id="{38A9E0A1-43B6-122A-49CB-D9B7ADB20722}"/>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63" name="Graphic 62" descr="Checkmark with solid fill">
              <a:extLst>
                <a:ext uri="{FF2B5EF4-FFF2-40B4-BE49-F238E27FC236}">
                  <a16:creationId xmlns:a16="http://schemas.microsoft.com/office/drawing/2014/main" id="{D8452F94-9818-136F-D7E2-88B85354109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64" name="Group 63">
            <a:extLst>
              <a:ext uri="{FF2B5EF4-FFF2-40B4-BE49-F238E27FC236}">
                <a16:creationId xmlns:a16="http://schemas.microsoft.com/office/drawing/2014/main" id="{EF268F41-109A-1F72-65B1-4DB8EB9A1A81}"/>
              </a:ext>
            </a:extLst>
          </p:cNvPr>
          <p:cNvGrpSpPr/>
          <p:nvPr/>
        </p:nvGrpSpPr>
        <p:grpSpPr>
          <a:xfrm>
            <a:off x="11388510" y="5058033"/>
            <a:ext cx="640080" cy="230832"/>
            <a:chOff x="5273395" y="2567331"/>
            <a:chExt cx="640080" cy="230833"/>
          </a:xfrm>
        </p:grpSpPr>
        <p:sp>
          <p:nvSpPr>
            <p:cNvPr id="65" name="TextBox 64">
              <a:extLst>
                <a:ext uri="{FF2B5EF4-FFF2-40B4-BE49-F238E27FC236}">
                  <a16:creationId xmlns:a16="http://schemas.microsoft.com/office/drawing/2014/main" id="{5BE36F11-27B7-F067-0B6C-445CFFF8C60D}"/>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66" name="Graphic 65" descr="Checkmark with solid fill">
              <a:extLst>
                <a:ext uri="{FF2B5EF4-FFF2-40B4-BE49-F238E27FC236}">
                  <a16:creationId xmlns:a16="http://schemas.microsoft.com/office/drawing/2014/main" id="{26B566B6-DDA3-29C0-4193-7AF53F96D6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grpSp>
        <p:nvGrpSpPr>
          <p:cNvPr id="67" name="Group 66">
            <a:extLst>
              <a:ext uri="{FF2B5EF4-FFF2-40B4-BE49-F238E27FC236}">
                <a16:creationId xmlns:a16="http://schemas.microsoft.com/office/drawing/2014/main" id="{0A0F9887-76A5-620D-A013-053113D84594}"/>
              </a:ext>
            </a:extLst>
          </p:cNvPr>
          <p:cNvGrpSpPr/>
          <p:nvPr/>
        </p:nvGrpSpPr>
        <p:grpSpPr>
          <a:xfrm>
            <a:off x="11388510" y="5928741"/>
            <a:ext cx="640080" cy="230832"/>
            <a:chOff x="5273395" y="2567331"/>
            <a:chExt cx="640080" cy="230833"/>
          </a:xfrm>
        </p:grpSpPr>
        <p:sp>
          <p:nvSpPr>
            <p:cNvPr id="68" name="TextBox 67">
              <a:extLst>
                <a:ext uri="{FF2B5EF4-FFF2-40B4-BE49-F238E27FC236}">
                  <a16:creationId xmlns:a16="http://schemas.microsoft.com/office/drawing/2014/main" id="{3AAF1DC4-D39D-755D-0DA4-28285CBB2CD2}"/>
                </a:ext>
              </a:extLst>
            </p:cNvPr>
            <p:cNvSpPr txBox="1"/>
            <p:nvPr/>
          </p:nvSpPr>
          <p:spPr>
            <a:xfrm>
              <a:off x="5273395" y="2567331"/>
              <a:ext cx="640080" cy="230833"/>
            </a:xfrm>
            <a:prstGeom prst="rect">
              <a:avLst/>
            </a:prstGeom>
            <a:noFill/>
          </p:spPr>
          <p:txBody>
            <a:bodyPr wrap="square" lIns="0" rIns="0" rtlCol="0">
              <a:spAutoFit/>
            </a:bodyPr>
            <a:lstStyle/>
            <a:p>
              <a:r>
                <a:rPr lang="en-US" sz="900"/>
                <a:t>PII/PHI = </a:t>
              </a:r>
            </a:p>
          </p:txBody>
        </p:sp>
        <p:pic>
          <p:nvPicPr>
            <p:cNvPr id="69" name="Graphic 68" descr="Checkmark with solid fill">
              <a:extLst>
                <a:ext uri="{FF2B5EF4-FFF2-40B4-BE49-F238E27FC236}">
                  <a16:creationId xmlns:a16="http://schemas.microsoft.com/office/drawing/2014/main" id="{3E4CFFAA-9445-475C-AC33-D0025A87380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56150" y="2635191"/>
              <a:ext cx="91106" cy="91107"/>
            </a:xfrm>
            <a:prstGeom prst="rect">
              <a:avLst/>
            </a:prstGeom>
          </p:spPr>
        </p:pic>
      </p:grpSp>
      <p:sp>
        <p:nvSpPr>
          <p:cNvPr id="2" name="Slide Number Placeholder 16">
            <a:extLst>
              <a:ext uri="{FF2B5EF4-FFF2-40B4-BE49-F238E27FC236}">
                <a16:creationId xmlns:a16="http://schemas.microsoft.com/office/drawing/2014/main" id="{FFF40343-97E8-DA6E-71BC-9164F25A115E}"/>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20</a:t>
            </a:fld>
            <a:endParaRPr lang="en-US">
              <a:solidFill>
                <a:srgbClr val="567482"/>
              </a:solidFill>
            </a:endParaRPr>
          </a:p>
        </p:txBody>
      </p:sp>
    </p:spTree>
    <p:extLst>
      <p:ext uri="{BB962C8B-B14F-4D97-AF65-F5344CB8AC3E}">
        <p14:creationId xmlns:p14="http://schemas.microsoft.com/office/powerpoint/2010/main" val="3511020499"/>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Slide Number Placeholder 3">
            <a:extLst>
              <a:ext uri="{FF2B5EF4-FFF2-40B4-BE49-F238E27FC236}">
                <a16:creationId xmlns:a16="http://schemas.microsoft.com/office/drawing/2014/main" id="{8C70BEAE-4717-AD29-2CCC-CE17BDA0FE2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330EA680-D336-4FF7-8B7A-9848BB0A1C32}" type="slidenum">
              <a:rPr lang="en-US">
                <a:solidFill>
                  <a:srgbClr val="FFFFFF"/>
                </a:solidFill>
              </a:rPr>
              <a:pPr defTabSz="914400">
                <a:spcAft>
                  <a:spcPts val="600"/>
                </a:spcAft>
              </a:pPr>
              <a:t>21</a:t>
            </a:fld>
            <a:endParaRPr lang="en-US">
              <a:solidFill>
                <a:srgbClr val="FFFFFF"/>
              </a:solidFill>
            </a:endParaRPr>
          </a:p>
        </p:txBody>
      </p:sp>
      <p:sp>
        <p:nvSpPr>
          <p:cNvPr id="2" name="Title 1">
            <a:extLst>
              <a:ext uri="{FF2B5EF4-FFF2-40B4-BE49-F238E27FC236}">
                <a16:creationId xmlns:a16="http://schemas.microsoft.com/office/drawing/2014/main" id="{3FB78E97-7F8F-F3C9-1736-1EEBECEC1AFE}"/>
              </a:ext>
            </a:extLst>
          </p:cNvPr>
          <p:cNvSpPr txBox="1">
            <a:spLocks/>
          </p:cNvSpPr>
          <p:nvPr/>
        </p:nvSpPr>
        <p:spPr>
          <a:xfrm>
            <a:off x="3467100" y="3137292"/>
            <a:ext cx="5463988" cy="1358434"/>
          </a:xfrm>
          <a:prstGeom prst="rect">
            <a:avLst/>
          </a:prstGeom>
        </p:spPr>
        <p:txBody>
          <a:bodyPr anchor="b">
            <a:normAutofit/>
          </a:bodyPr>
          <a:lstStyle>
            <a:lvl1pPr algn="ctr" defTabSz="914411" rtl="0" eaLnBrk="1" latinLnBrk="0" hangingPunct="1">
              <a:lnSpc>
                <a:spcPct val="90000"/>
              </a:lnSpc>
              <a:spcBef>
                <a:spcPct val="0"/>
              </a:spcBef>
              <a:buNone/>
              <a:defRPr sz="8000" b="1" i="0" kern="1200">
                <a:solidFill>
                  <a:schemeClr val="tx1"/>
                </a:solidFill>
                <a:latin typeface="Myriad Pro" panose="020B0403030403020204" pitchFamily="34" charset="0"/>
                <a:ea typeface="+mj-ea"/>
                <a:cs typeface="+mj-cs"/>
              </a:defRPr>
            </a:lvl1pPr>
          </a:lstStyle>
          <a:p>
            <a:r>
              <a:rPr lang="en-US" sz="4400">
                <a:solidFill>
                  <a:srgbClr val="567482"/>
                </a:solidFill>
              </a:rPr>
              <a:t>RESOURCES</a:t>
            </a:r>
          </a:p>
        </p:txBody>
      </p:sp>
      <p:pic>
        <p:nvPicPr>
          <p:cNvPr id="3" name="Picture 2" descr="Graphical user interface&#10;&#10;Description automatically generated with medium confidence">
            <a:extLst>
              <a:ext uri="{FF2B5EF4-FFF2-40B4-BE49-F238E27FC236}">
                <a16:creationId xmlns:a16="http://schemas.microsoft.com/office/drawing/2014/main" id="{54F9C8FA-5EA3-5E00-D25A-89E9B10AF933}"/>
              </a:ext>
            </a:extLst>
          </p:cNvPr>
          <p:cNvPicPr>
            <a:picLocks noChangeAspect="1"/>
          </p:cNvPicPr>
          <p:nvPr/>
        </p:nvPicPr>
        <p:blipFill>
          <a:blip r:embed="rId2"/>
          <a:stretch>
            <a:fillRect/>
          </a:stretch>
        </p:blipFill>
        <p:spPr>
          <a:xfrm>
            <a:off x="4068475" y="2050579"/>
            <a:ext cx="4044887" cy="1040676"/>
          </a:xfrm>
          <a:prstGeom prst="rect">
            <a:avLst/>
          </a:prstGeom>
        </p:spPr>
      </p:pic>
      <p:pic>
        <p:nvPicPr>
          <p:cNvPr id="5" name="Picture 4">
            <a:extLst>
              <a:ext uri="{FF2B5EF4-FFF2-40B4-BE49-F238E27FC236}">
                <a16:creationId xmlns:a16="http://schemas.microsoft.com/office/drawing/2014/main" id="{461A4802-FABB-AFA6-FE92-3045534F8500}"/>
              </a:ext>
            </a:extLst>
          </p:cNvPr>
          <p:cNvPicPr>
            <a:picLocks noChangeAspect="1"/>
          </p:cNvPicPr>
          <p:nvPr/>
        </p:nvPicPr>
        <p:blipFill>
          <a:blip r:embed="rId3"/>
          <a:stretch>
            <a:fillRect/>
          </a:stretch>
        </p:blipFill>
        <p:spPr>
          <a:xfrm>
            <a:off x="838202" y="6299200"/>
            <a:ext cx="2173866" cy="377663"/>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77B357BE-7F27-8CE4-8AF8-1D815F57776F}"/>
              </a:ext>
            </a:extLst>
          </p:cNvPr>
          <p:cNvPicPr>
            <a:picLocks noChangeAspect="1"/>
          </p:cNvPicPr>
          <p:nvPr/>
        </p:nvPicPr>
        <p:blipFill>
          <a:blip r:embed="rId2"/>
          <a:stretch>
            <a:fillRect/>
          </a:stretch>
        </p:blipFill>
        <p:spPr>
          <a:xfrm>
            <a:off x="9448042" y="6101025"/>
            <a:ext cx="2511557" cy="646177"/>
          </a:xfrm>
          <a:prstGeom prst="rect">
            <a:avLst/>
          </a:prstGeom>
        </p:spPr>
      </p:pic>
      <p:sp>
        <p:nvSpPr>
          <p:cNvPr id="12" name="Right Triangle 11">
            <a:extLst>
              <a:ext uri="{FF2B5EF4-FFF2-40B4-BE49-F238E27FC236}">
                <a16:creationId xmlns:a16="http://schemas.microsoft.com/office/drawing/2014/main" id="{32B18003-7E72-9862-CF2D-791E62073F60}"/>
              </a:ext>
            </a:extLst>
          </p:cNvPr>
          <p:cNvSpPr/>
          <p:nvPr/>
        </p:nvSpPr>
        <p:spPr>
          <a:xfrm rot="5400000">
            <a:off x="-117591" y="107430"/>
            <a:ext cx="6424114"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134EB706-9D6D-983F-2063-0509108B8FD0}"/>
              </a:ext>
            </a:extLst>
          </p:cNvPr>
          <p:cNvSpPr/>
          <p:nvPr/>
        </p:nvSpPr>
        <p:spPr>
          <a:xfrm rot="2700000">
            <a:off x="11464605" y="3741437"/>
            <a:ext cx="1508579" cy="1508579"/>
          </a:xfrm>
          <a:prstGeom prst="rtTriangle">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8E5BE5D-533E-88C4-BA76-F23138D88042}"/>
              </a:ext>
            </a:extLst>
          </p:cNvPr>
          <p:cNvPicPr>
            <a:picLocks noChangeAspect="1"/>
          </p:cNvPicPr>
          <p:nvPr/>
        </p:nvPicPr>
        <p:blipFill>
          <a:blip r:embed="rId4"/>
          <a:stretch>
            <a:fillRect/>
          </a:stretch>
        </p:blipFill>
        <p:spPr>
          <a:xfrm>
            <a:off x="-10162" y="-12526"/>
            <a:ext cx="12202162" cy="303917"/>
          </a:xfrm>
          <a:prstGeom prst="rect">
            <a:avLst/>
          </a:prstGeom>
        </p:spPr>
      </p:pic>
      <p:sp>
        <p:nvSpPr>
          <p:cNvPr id="6" name="Slide Number Placeholder 16">
            <a:extLst>
              <a:ext uri="{FF2B5EF4-FFF2-40B4-BE49-F238E27FC236}">
                <a16:creationId xmlns:a16="http://schemas.microsoft.com/office/drawing/2014/main" id="{35C8CA0B-E919-C9BA-7C26-D9A2F17745C2}"/>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21</a:t>
            </a:fld>
            <a:endParaRPr lang="en-US">
              <a:solidFill>
                <a:srgbClr val="567482"/>
              </a:solidFill>
            </a:endParaRPr>
          </a:p>
        </p:txBody>
      </p:sp>
    </p:spTree>
    <p:extLst>
      <p:ext uri="{BB962C8B-B14F-4D97-AF65-F5344CB8AC3E}">
        <p14:creationId xmlns:p14="http://schemas.microsoft.com/office/powerpoint/2010/main" val="113380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E11AB-5D5F-9D9E-0345-753A284C5F05}"/>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13" name="object 2">
            <a:extLst>
              <a:ext uri="{FF2B5EF4-FFF2-40B4-BE49-F238E27FC236}">
                <a16:creationId xmlns:a16="http://schemas.microsoft.com/office/drawing/2014/main" id="{E548C27D-DAEA-F43B-727B-11DDCACDD1FF}"/>
              </a:ext>
            </a:extLst>
          </p:cNvPr>
          <p:cNvSpPr txBox="1"/>
          <p:nvPr/>
        </p:nvSpPr>
        <p:spPr>
          <a:xfrm>
            <a:off x="530834" y="841530"/>
            <a:ext cx="11408864" cy="645561"/>
          </a:xfrm>
          <a:prstGeom prst="rect">
            <a:avLst/>
          </a:prstGeom>
        </p:spPr>
        <p:txBody>
          <a:bodyPr vert="horz" wrap="square" lIns="0" tIns="48895" rIns="0" bIns="0" rtlCol="0">
            <a:spAutoFit/>
          </a:bodyPr>
          <a:lstStyle/>
          <a:p>
            <a:pPr marL="12700" marR="31115">
              <a:lnSpc>
                <a:spcPts val="1620"/>
              </a:lnSpc>
              <a:spcBef>
                <a:spcPts val="385"/>
              </a:spcBef>
            </a:pPr>
            <a:r>
              <a:rPr lang="en-US" sz="1200">
                <a:solidFill>
                  <a:srgbClr val="567482"/>
                </a:solidFill>
                <a:latin typeface="Myriad Pro" panose="020B0403030403020204"/>
                <a:cs typeface="Calibri"/>
              </a:rPr>
              <a:t>VA Innovation Unit is a central hub where innovation experts can transform your ideas into real-world solutions.</a:t>
            </a:r>
            <a:r>
              <a:rPr lang="en-US" sz="1200" b="1">
                <a:solidFill>
                  <a:srgbClr val="567482"/>
                </a:solidFill>
                <a:latin typeface="Myriad Pro"/>
                <a:cs typeface="Calibri"/>
              </a:rPr>
              <a:t> </a:t>
            </a:r>
            <a:r>
              <a:rPr lang="en-US" sz="1200">
                <a:solidFill>
                  <a:srgbClr val="567482"/>
                </a:solidFill>
                <a:latin typeface="Myriad Pro" panose="020B0403030403020204"/>
                <a:cs typeface="Calibri"/>
              </a:rPr>
              <a:t>The VAIU exists to facilitate, coordinate, and drive innovation by using technology to deliver IT breakthroughs in three focus areas: enhancing service delivery to Veterans, increasing operational efficiency, and improving Veteran and employee experiences.</a:t>
            </a:r>
          </a:p>
        </p:txBody>
      </p:sp>
      <p:sp>
        <p:nvSpPr>
          <p:cNvPr id="6" name="Rectangle 5">
            <a:extLst>
              <a:ext uri="{FF2B5EF4-FFF2-40B4-BE49-F238E27FC236}">
                <a16:creationId xmlns:a16="http://schemas.microsoft.com/office/drawing/2014/main" id="{3D71A36D-F2E1-B861-2FDA-7D6E969F3A28}"/>
              </a:ext>
            </a:extLst>
          </p:cNvPr>
          <p:cNvSpPr/>
          <p:nvPr/>
        </p:nvSpPr>
        <p:spPr>
          <a:xfrm>
            <a:off x="0" y="2159993"/>
            <a:ext cx="12192000" cy="4619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78296958-D9AD-5DCF-59AB-779FCECF4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34" y="1718267"/>
            <a:ext cx="7120048" cy="4177918"/>
          </a:xfrm>
          <a:prstGeom prst="rect">
            <a:avLst/>
          </a:prstGeom>
          <a:effectLst>
            <a:outerShdw blurRad="63500" sx="102000" sy="102000" algn="ctr" rotWithShape="0">
              <a:prstClr val="black">
                <a:alpha val="40000"/>
              </a:prstClr>
            </a:outerShdw>
          </a:effectLst>
        </p:spPr>
      </p:pic>
      <p:sp>
        <p:nvSpPr>
          <p:cNvPr id="8" name="Rectangle 7">
            <a:extLst>
              <a:ext uri="{FF2B5EF4-FFF2-40B4-BE49-F238E27FC236}">
                <a16:creationId xmlns:a16="http://schemas.microsoft.com/office/drawing/2014/main" id="{60BD3961-CFF7-1D81-0FBF-8D2711B8CC26}"/>
              </a:ext>
            </a:extLst>
          </p:cNvPr>
          <p:cNvSpPr/>
          <p:nvPr/>
        </p:nvSpPr>
        <p:spPr>
          <a:xfrm>
            <a:off x="7722468" y="1723633"/>
            <a:ext cx="3938698" cy="417255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ormAutofit/>
          </a:bodyPr>
          <a:lstStyle/>
          <a:p>
            <a:endParaRPr lang="en-US" sz="1400" b="1">
              <a:solidFill>
                <a:schemeClr val="tx1"/>
              </a:solidFill>
              <a:latin typeface="Oswald" panose="02000303000000000000" pitchFamily="2" charset="0"/>
            </a:endParaRPr>
          </a:p>
          <a:p>
            <a:r>
              <a:rPr lang="en-US" sz="1400" b="1">
                <a:solidFill>
                  <a:schemeClr val="tx1"/>
                </a:solidFill>
                <a:latin typeface="Oswald" panose="02000303000000000000" pitchFamily="2" charset="0"/>
              </a:rPr>
              <a:t>SERVICES</a:t>
            </a:r>
            <a:endParaRPr lang="en-US" b="1">
              <a:solidFill>
                <a:schemeClr val="tx1"/>
              </a:solidFill>
              <a:latin typeface="Oswald" panose="02000303000000000000" pitchFamily="2" charset="0"/>
            </a:endParaRPr>
          </a:p>
        </p:txBody>
      </p:sp>
      <p:sp>
        <p:nvSpPr>
          <p:cNvPr id="9" name="object 2">
            <a:extLst>
              <a:ext uri="{FF2B5EF4-FFF2-40B4-BE49-F238E27FC236}">
                <a16:creationId xmlns:a16="http://schemas.microsoft.com/office/drawing/2014/main" id="{11947A36-EAEB-E05F-F649-8ACC875FF609}"/>
              </a:ext>
            </a:extLst>
          </p:cNvPr>
          <p:cNvSpPr txBox="1"/>
          <p:nvPr/>
        </p:nvSpPr>
        <p:spPr>
          <a:xfrm>
            <a:off x="7722468" y="5887758"/>
            <a:ext cx="3938698" cy="437492"/>
          </a:xfrm>
          <a:prstGeom prst="rect">
            <a:avLst/>
          </a:prstGeom>
        </p:spPr>
        <p:txBody>
          <a:bodyPr vert="horz" wrap="square" lIns="0" tIns="48895" rIns="0" bIns="0" rtlCol="0">
            <a:spAutoFit/>
          </a:bodyPr>
          <a:lstStyle/>
          <a:p>
            <a:pPr marL="12700" marR="31115" algn="ctr">
              <a:lnSpc>
                <a:spcPts val="1620"/>
              </a:lnSpc>
              <a:spcBef>
                <a:spcPts val="385"/>
              </a:spcBef>
            </a:pPr>
            <a:r>
              <a:rPr lang="en-US" sz="1000" b="1">
                <a:solidFill>
                  <a:srgbClr val="567482"/>
                </a:solidFill>
                <a:latin typeface="Myriad Pro"/>
                <a:cs typeface="Calibri"/>
              </a:rPr>
              <a:t>For more information about how to get started, visit </a:t>
            </a:r>
            <a:br>
              <a:rPr lang="en-US" sz="1000" b="1">
                <a:solidFill>
                  <a:srgbClr val="567482"/>
                </a:solidFill>
                <a:latin typeface="Myriad Pro"/>
                <a:cs typeface="Calibri"/>
              </a:rPr>
            </a:br>
            <a:r>
              <a:rPr lang="en-US" sz="1000" b="1">
                <a:solidFill>
                  <a:srgbClr val="567482"/>
                </a:solidFill>
                <a:latin typeface="Myriad Pro"/>
                <a:cs typeface="Calibri"/>
              </a:rPr>
              <a:t>VA Pathfinder at </a:t>
            </a:r>
            <a:r>
              <a:rPr lang="en-US" sz="1000" b="1" u="sng">
                <a:solidFill>
                  <a:srgbClr val="567482"/>
                </a:solidFill>
                <a:latin typeface="Myriad Pro"/>
                <a:cs typeface="Calibri"/>
                <a:hlinkClick r:id="rId4"/>
              </a:rPr>
              <a:t>pathfinder.va.gov</a:t>
            </a:r>
            <a:endParaRPr lang="en-US" sz="1000" b="1" u="sng">
              <a:solidFill>
                <a:srgbClr val="567482"/>
              </a:solidFill>
              <a:latin typeface="Myriad Pro"/>
              <a:cs typeface="Calibri"/>
            </a:endParaRPr>
          </a:p>
        </p:txBody>
      </p:sp>
      <p:sp>
        <p:nvSpPr>
          <p:cNvPr id="18" name="Freeform: Shape 17">
            <a:extLst>
              <a:ext uri="{FF2B5EF4-FFF2-40B4-BE49-F238E27FC236}">
                <a16:creationId xmlns:a16="http://schemas.microsoft.com/office/drawing/2014/main" id="{5F5D9011-0C17-D9A8-90C6-9D84F647841B}"/>
              </a:ext>
            </a:extLst>
          </p:cNvPr>
          <p:cNvSpPr/>
          <p:nvPr/>
        </p:nvSpPr>
        <p:spPr>
          <a:xfrm>
            <a:off x="8326143" y="2418273"/>
            <a:ext cx="3050565" cy="909218"/>
          </a:xfrm>
          <a:custGeom>
            <a:avLst/>
            <a:gdLst>
              <a:gd name="connsiteX0" fmla="*/ 0 w 3050565"/>
              <a:gd name="connsiteY0" fmla="*/ 0 h 1046141"/>
              <a:gd name="connsiteX1" fmla="*/ 3050565 w 3050565"/>
              <a:gd name="connsiteY1" fmla="*/ 0 h 1046141"/>
              <a:gd name="connsiteX2" fmla="*/ 3050565 w 3050565"/>
              <a:gd name="connsiteY2" fmla="*/ 1046141 h 1046141"/>
              <a:gd name="connsiteX3" fmla="*/ 0 w 3050565"/>
              <a:gd name="connsiteY3" fmla="*/ 1046141 h 1046141"/>
              <a:gd name="connsiteX4" fmla="*/ 0 w 3050565"/>
              <a:gd name="connsiteY4" fmla="*/ 0 h 1046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565" h="1046141">
                <a:moveTo>
                  <a:pt x="0" y="0"/>
                </a:moveTo>
                <a:lnTo>
                  <a:pt x="3050565" y="0"/>
                </a:lnTo>
                <a:lnTo>
                  <a:pt x="3050565" y="1046141"/>
                </a:lnTo>
                <a:lnTo>
                  <a:pt x="0" y="1046141"/>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6">
              <a:shade val="50000"/>
              <a:hueOff val="0"/>
              <a:satOff val="0"/>
              <a:lumOff val="0"/>
              <a:alphaOff val="0"/>
            </a:schemeClr>
          </a:fillRef>
          <a:effectRef idx="0">
            <a:schemeClr val="accent6">
              <a:shade val="50000"/>
              <a:hueOff val="0"/>
              <a:satOff val="0"/>
              <a:lumOff val="0"/>
              <a:alphaOff val="0"/>
            </a:schemeClr>
          </a:effectRef>
          <a:fontRef idx="minor">
            <a:schemeClr val="lt1"/>
          </a:fontRef>
        </p:style>
        <p:txBody>
          <a:bodyPr spcFirstLastPara="0" vert="horz" wrap="square" lIns="45720" tIns="22860" rIns="45720" bIns="22860" numCol="1" spcCol="1270" anchor="ctr" anchorCtr="0">
            <a:noAutofit/>
          </a:bodyPr>
          <a:lstStyle/>
          <a:p>
            <a:pPr marL="0" lvl="0" indent="0" defTabSz="533400">
              <a:lnSpc>
                <a:spcPct val="90000"/>
              </a:lnSpc>
              <a:spcBef>
                <a:spcPct val="0"/>
              </a:spcBef>
              <a:spcAft>
                <a:spcPct val="35000"/>
              </a:spcAft>
              <a:buNone/>
            </a:pPr>
            <a:r>
              <a:rPr lang="en-US" sz="1200" i="1" kern="1200">
                <a:solidFill>
                  <a:schemeClr val="tx1"/>
                </a:solidFill>
              </a:rPr>
              <a:t>Helping </a:t>
            </a:r>
            <a:r>
              <a:rPr lang="en-US" sz="1400" b="1" i="1" kern="1200">
                <a:solidFill>
                  <a:schemeClr val="tx1"/>
                </a:solidFill>
              </a:rPr>
              <a:t>you define, shape, and launch your idea </a:t>
            </a:r>
            <a:r>
              <a:rPr lang="en-US" sz="1200" i="1" kern="1200">
                <a:solidFill>
                  <a:schemeClr val="tx1"/>
                </a:solidFill>
              </a:rPr>
              <a:t>through stakeholder research, journey mapping, user experience design, engineering and testing, and contractual negotiations</a:t>
            </a:r>
          </a:p>
        </p:txBody>
      </p:sp>
      <p:sp>
        <p:nvSpPr>
          <p:cNvPr id="19" name="Freeform: Shape 18">
            <a:extLst>
              <a:ext uri="{FF2B5EF4-FFF2-40B4-BE49-F238E27FC236}">
                <a16:creationId xmlns:a16="http://schemas.microsoft.com/office/drawing/2014/main" id="{5770C8E5-2A4E-2B0D-3E55-250AEA098D5C}"/>
              </a:ext>
            </a:extLst>
          </p:cNvPr>
          <p:cNvSpPr/>
          <p:nvPr/>
        </p:nvSpPr>
        <p:spPr>
          <a:xfrm>
            <a:off x="8326143" y="3509087"/>
            <a:ext cx="3050565" cy="909218"/>
          </a:xfrm>
          <a:custGeom>
            <a:avLst/>
            <a:gdLst>
              <a:gd name="connsiteX0" fmla="*/ 0 w 3050565"/>
              <a:gd name="connsiteY0" fmla="*/ 0 h 1046141"/>
              <a:gd name="connsiteX1" fmla="*/ 3050565 w 3050565"/>
              <a:gd name="connsiteY1" fmla="*/ 0 h 1046141"/>
              <a:gd name="connsiteX2" fmla="*/ 3050565 w 3050565"/>
              <a:gd name="connsiteY2" fmla="*/ 1046141 h 1046141"/>
              <a:gd name="connsiteX3" fmla="*/ 0 w 3050565"/>
              <a:gd name="connsiteY3" fmla="*/ 1046141 h 1046141"/>
              <a:gd name="connsiteX4" fmla="*/ 0 w 3050565"/>
              <a:gd name="connsiteY4" fmla="*/ 0 h 1046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565" h="1046141">
                <a:moveTo>
                  <a:pt x="0" y="0"/>
                </a:moveTo>
                <a:lnTo>
                  <a:pt x="3050565" y="0"/>
                </a:lnTo>
                <a:lnTo>
                  <a:pt x="3050565" y="1046141"/>
                </a:lnTo>
                <a:lnTo>
                  <a:pt x="0" y="1046141"/>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6">
              <a:shade val="50000"/>
              <a:hueOff val="245616"/>
              <a:satOff val="-10737"/>
              <a:lumOff val="29307"/>
              <a:alphaOff val="0"/>
            </a:schemeClr>
          </a:fillRef>
          <a:effectRef idx="0">
            <a:schemeClr val="accent6">
              <a:shade val="50000"/>
              <a:hueOff val="245616"/>
              <a:satOff val="-10737"/>
              <a:lumOff val="29307"/>
              <a:alphaOff val="0"/>
            </a:schemeClr>
          </a:effectRef>
          <a:fontRef idx="minor">
            <a:schemeClr val="lt1"/>
          </a:fontRef>
        </p:style>
        <p:txBody>
          <a:bodyPr spcFirstLastPara="0" vert="horz" wrap="square" lIns="45720" tIns="22860" rIns="45720" bIns="22860" numCol="1" spcCol="1270" anchor="ctr" anchorCtr="0">
            <a:noAutofit/>
          </a:bodyPr>
          <a:lstStyle/>
          <a:p>
            <a:pPr marL="0" lvl="0" indent="0" defTabSz="533400">
              <a:lnSpc>
                <a:spcPct val="90000"/>
              </a:lnSpc>
              <a:spcBef>
                <a:spcPct val="0"/>
              </a:spcBef>
              <a:spcAft>
                <a:spcPct val="35000"/>
              </a:spcAft>
              <a:buNone/>
            </a:pPr>
            <a:r>
              <a:rPr lang="en-US" sz="1200" i="1" kern="1200">
                <a:solidFill>
                  <a:schemeClr val="tx1"/>
                </a:solidFill>
              </a:rPr>
              <a:t>We give you a </a:t>
            </a:r>
            <a:r>
              <a:rPr lang="en-US" sz="1400" b="1" i="1" kern="1200">
                <a:solidFill>
                  <a:schemeClr val="tx1"/>
                </a:solidFill>
              </a:rPr>
              <a:t>test environment </a:t>
            </a:r>
            <a:r>
              <a:rPr lang="en-US" sz="1200" i="1" kern="1200">
                <a:solidFill>
                  <a:schemeClr val="tx1"/>
                </a:solidFill>
              </a:rPr>
              <a:t>to host your idea, and engineering and testing support to build and release it</a:t>
            </a:r>
          </a:p>
        </p:txBody>
      </p:sp>
      <p:sp>
        <p:nvSpPr>
          <p:cNvPr id="20" name="Freeform: Shape 19">
            <a:extLst>
              <a:ext uri="{FF2B5EF4-FFF2-40B4-BE49-F238E27FC236}">
                <a16:creationId xmlns:a16="http://schemas.microsoft.com/office/drawing/2014/main" id="{00BD8536-31CE-8E82-2273-B8AB5CEC3FB5}"/>
              </a:ext>
            </a:extLst>
          </p:cNvPr>
          <p:cNvSpPr/>
          <p:nvPr/>
        </p:nvSpPr>
        <p:spPr>
          <a:xfrm>
            <a:off x="8326143" y="4599902"/>
            <a:ext cx="3050565" cy="909218"/>
          </a:xfrm>
          <a:custGeom>
            <a:avLst/>
            <a:gdLst>
              <a:gd name="connsiteX0" fmla="*/ 0 w 3050565"/>
              <a:gd name="connsiteY0" fmla="*/ 0 h 1046141"/>
              <a:gd name="connsiteX1" fmla="*/ 3050565 w 3050565"/>
              <a:gd name="connsiteY1" fmla="*/ 0 h 1046141"/>
              <a:gd name="connsiteX2" fmla="*/ 3050565 w 3050565"/>
              <a:gd name="connsiteY2" fmla="*/ 1046141 h 1046141"/>
              <a:gd name="connsiteX3" fmla="*/ 0 w 3050565"/>
              <a:gd name="connsiteY3" fmla="*/ 1046141 h 1046141"/>
              <a:gd name="connsiteX4" fmla="*/ 0 w 3050565"/>
              <a:gd name="connsiteY4" fmla="*/ 0 h 1046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565" h="1046141">
                <a:moveTo>
                  <a:pt x="0" y="0"/>
                </a:moveTo>
                <a:lnTo>
                  <a:pt x="3050565" y="0"/>
                </a:lnTo>
                <a:lnTo>
                  <a:pt x="3050565" y="1046141"/>
                </a:lnTo>
                <a:lnTo>
                  <a:pt x="0" y="1046141"/>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6">
              <a:shade val="50000"/>
              <a:hueOff val="245616"/>
              <a:satOff val="-10737"/>
              <a:lumOff val="29307"/>
              <a:alphaOff val="0"/>
            </a:schemeClr>
          </a:fillRef>
          <a:effectRef idx="0">
            <a:schemeClr val="accent6">
              <a:shade val="50000"/>
              <a:hueOff val="245616"/>
              <a:satOff val="-10737"/>
              <a:lumOff val="29307"/>
              <a:alphaOff val="0"/>
            </a:schemeClr>
          </a:effectRef>
          <a:fontRef idx="minor">
            <a:schemeClr val="lt1"/>
          </a:fontRef>
        </p:style>
        <p:txBody>
          <a:bodyPr spcFirstLastPara="0" vert="horz" wrap="square" lIns="45720" tIns="22860" rIns="45720" bIns="22860" numCol="1" spcCol="1270" anchor="ctr" anchorCtr="0">
            <a:noAutofit/>
          </a:bodyPr>
          <a:lstStyle/>
          <a:p>
            <a:pPr marL="0" lvl="0" indent="0" defTabSz="533400">
              <a:lnSpc>
                <a:spcPct val="90000"/>
              </a:lnSpc>
              <a:spcBef>
                <a:spcPct val="0"/>
              </a:spcBef>
              <a:spcAft>
                <a:spcPct val="35000"/>
              </a:spcAft>
              <a:buNone/>
            </a:pPr>
            <a:r>
              <a:rPr lang="en-US" sz="1200" i="1" kern="1200">
                <a:solidFill>
                  <a:schemeClr val="tx1"/>
                </a:solidFill>
              </a:rPr>
              <a:t>We provide enabling </a:t>
            </a:r>
            <a:r>
              <a:rPr lang="en-US" sz="1400" b="1" i="1" kern="1200">
                <a:solidFill>
                  <a:schemeClr val="tx1"/>
                </a:solidFill>
              </a:rPr>
              <a:t>software and tools</a:t>
            </a:r>
            <a:endParaRPr lang="en-US" sz="1200" b="1" i="1" kern="1200">
              <a:solidFill>
                <a:schemeClr val="tx1"/>
              </a:solidFill>
            </a:endParaRPr>
          </a:p>
        </p:txBody>
      </p:sp>
      <p:sp>
        <p:nvSpPr>
          <p:cNvPr id="14" name="TextBox 13">
            <a:extLst>
              <a:ext uri="{FF2B5EF4-FFF2-40B4-BE49-F238E27FC236}">
                <a16:creationId xmlns:a16="http://schemas.microsoft.com/office/drawing/2014/main" id="{7DF0D4FB-ED84-7A70-B2F3-3CE5B4880B6C}"/>
              </a:ext>
            </a:extLst>
          </p:cNvPr>
          <p:cNvSpPr txBox="1"/>
          <p:nvPr/>
        </p:nvSpPr>
        <p:spPr>
          <a:xfrm>
            <a:off x="7828036" y="2756676"/>
            <a:ext cx="498107" cy="369332"/>
          </a:xfrm>
          <a:prstGeom prst="rect">
            <a:avLst/>
          </a:prstGeom>
          <a:noFill/>
        </p:spPr>
        <p:txBody>
          <a:bodyPr wrap="square">
            <a:spAutoFit/>
          </a:bodyPr>
          <a:lstStyle/>
          <a:p>
            <a:pPr algn="ctr"/>
            <a:r>
              <a:rPr lang="en-US" sz="1800" b="1">
                <a:solidFill>
                  <a:srgbClr val="002060"/>
                </a:solidFill>
                <a:latin typeface="Oswald" panose="02000303000000000000" pitchFamily="2" charset="0"/>
              </a:rPr>
              <a:t>1</a:t>
            </a:r>
            <a:endParaRPr lang="en-US"/>
          </a:p>
        </p:txBody>
      </p:sp>
      <p:sp>
        <p:nvSpPr>
          <p:cNvPr id="15" name="TextBox 14">
            <a:extLst>
              <a:ext uri="{FF2B5EF4-FFF2-40B4-BE49-F238E27FC236}">
                <a16:creationId xmlns:a16="http://schemas.microsoft.com/office/drawing/2014/main" id="{5BFEACE4-9D97-417D-E2DD-9C3D14613582}"/>
              </a:ext>
            </a:extLst>
          </p:cNvPr>
          <p:cNvSpPr txBox="1"/>
          <p:nvPr/>
        </p:nvSpPr>
        <p:spPr>
          <a:xfrm>
            <a:off x="7828036" y="3847490"/>
            <a:ext cx="498107" cy="369332"/>
          </a:xfrm>
          <a:prstGeom prst="rect">
            <a:avLst/>
          </a:prstGeom>
          <a:noFill/>
        </p:spPr>
        <p:txBody>
          <a:bodyPr wrap="square">
            <a:spAutoFit/>
          </a:bodyPr>
          <a:lstStyle/>
          <a:p>
            <a:pPr algn="ctr"/>
            <a:r>
              <a:rPr lang="en-US" b="1">
                <a:solidFill>
                  <a:srgbClr val="002060"/>
                </a:solidFill>
                <a:latin typeface="Oswald" panose="02000303000000000000" pitchFamily="2" charset="0"/>
              </a:rPr>
              <a:t>2</a:t>
            </a:r>
            <a:endParaRPr lang="en-US"/>
          </a:p>
        </p:txBody>
      </p:sp>
      <p:sp>
        <p:nvSpPr>
          <p:cNvPr id="16" name="TextBox 15">
            <a:extLst>
              <a:ext uri="{FF2B5EF4-FFF2-40B4-BE49-F238E27FC236}">
                <a16:creationId xmlns:a16="http://schemas.microsoft.com/office/drawing/2014/main" id="{50864E15-3B33-98C1-0AEA-B566C0A148F5}"/>
              </a:ext>
            </a:extLst>
          </p:cNvPr>
          <p:cNvSpPr txBox="1"/>
          <p:nvPr/>
        </p:nvSpPr>
        <p:spPr>
          <a:xfrm>
            <a:off x="7828036" y="4938305"/>
            <a:ext cx="498107" cy="369332"/>
          </a:xfrm>
          <a:prstGeom prst="rect">
            <a:avLst/>
          </a:prstGeom>
          <a:noFill/>
        </p:spPr>
        <p:txBody>
          <a:bodyPr wrap="square">
            <a:spAutoFit/>
          </a:bodyPr>
          <a:lstStyle/>
          <a:p>
            <a:pPr algn="ctr"/>
            <a:r>
              <a:rPr lang="en-US" b="1">
                <a:solidFill>
                  <a:srgbClr val="002060"/>
                </a:solidFill>
                <a:latin typeface="Oswald" panose="02000303000000000000" pitchFamily="2" charset="0"/>
              </a:rPr>
              <a:t>3</a:t>
            </a:r>
            <a:endParaRPr lang="en-US"/>
          </a:p>
        </p:txBody>
      </p:sp>
      <p:sp>
        <p:nvSpPr>
          <p:cNvPr id="12" name="TextBox 11">
            <a:extLst>
              <a:ext uri="{FF2B5EF4-FFF2-40B4-BE49-F238E27FC236}">
                <a16:creationId xmlns:a16="http://schemas.microsoft.com/office/drawing/2014/main" id="{8A2C2F61-9A9D-F3AA-7758-2BDF900EDC1D}"/>
              </a:ext>
            </a:extLst>
          </p:cNvPr>
          <p:cNvSpPr txBox="1"/>
          <p:nvPr/>
        </p:nvSpPr>
        <p:spPr>
          <a:xfrm>
            <a:off x="462465" y="428649"/>
            <a:ext cx="5082154" cy="461665"/>
          </a:xfrm>
          <a:prstGeom prst="rect">
            <a:avLst/>
          </a:prstGeom>
          <a:noFill/>
        </p:spPr>
        <p:txBody>
          <a:bodyPr wrap="square" rtlCol="0">
            <a:spAutoFit/>
          </a:bodyPr>
          <a:lstStyle/>
          <a:p>
            <a:r>
              <a:rPr lang="en-US" sz="2400" b="1">
                <a:solidFill>
                  <a:srgbClr val="567482"/>
                </a:solidFill>
                <a:latin typeface="Myriad Pro"/>
              </a:rPr>
              <a:t>VA INNOVATION UNIT (VAIU)</a:t>
            </a:r>
          </a:p>
        </p:txBody>
      </p:sp>
      <p:sp>
        <p:nvSpPr>
          <p:cNvPr id="5" name="Slide Number Placeholder 16">
            <a:extLst>
              <a:ext uri="{FF2B5EF4-FFF2-40B4-BE49-F238E27FC236}">
                <a16:creationId xmlns:a16="http://schemas.microsoft.com/office/drawing/2014/main" id="{EB1B75C8-B3E6-02F0-B1D0-0B062F471B26}"/>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22</a:t>
            </a:fld>
            <a:endParaRPr lang="en-US">
              <a:solidFill>
                <a:srgbClr val="567482"/>
              </a:solidFill>
            </a:endParaRPr>
          </a:p>
        </p:txBody>
      </p:sp>
    </p:spTree>
    <p:extLst>
      <p:ext uri="{BB962C8B-B14F-4D97-AF65-F5344CB8AC3E}">
        <p14:creationId xmlns:p14="http://schemas.microsoft.com/office/powerpoint/2010/main" val="2862960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9819E9D2-B02A-B4DD-10AA-EA98AD50B28E}"/>
              </a:ext>
            </a:extLst>
          </p:cNvPr>
          <p:cNvSpPr/>
          <p:nvPr/>
        </p:nvSpPr>
        <p:spPr>
          <a:xfrm>
            <a:off x="-9525" y="-7129"/>
            <a:ext cx="12252960" cy="6858000"/>
          </a:xfrm>
          <a:custGeom>
            <a:avLst/>
            <a:gdLst/>
            <a:ahLst/>
            <a:cxnLst/>
            <a:rect l="l" t="t" r="r" b="b"/>
            <a:pathLst>
              <a:path w="20104100" h="5560060">
                <a:moveTo>
                  <a:pt x="20104099" y="0"/>
                </a:moveTo>
                <a:lnTo>
                  <a:pt x="0" y="0"/>
                </a:lnTo>
                <a:lnTo>
                  <a:pt x="0" y="5560040"/>
                </a:lnTo>
                <a:lnTo>
                  <a:pt x="20104099" y="5560040"/>
                </a:lnTo>
                <a:lnTo>
                  <a:pt x="20104099" y="0"/>
                </a:lnTo>
                <a:close/>
              </a:path>
            </a:pathLst>
          </a:custGeom>
          <a:solidFill>
            <a:srgbClr val="F3F3F4"/>
          </a:solidFill>
        </p:spPr>
        <p:txBody>
          <a:bodyPr wrap="square" lIns="0" tIns="0" rIns="0" bIns="0" rtlCol="0"/>
          <a:lstStyle/>
          <a:p>
            <a:endParaRPr/>
          </a:p>
        </p:txBody>
      </p:sp>
      <p:sp>
        <p:nvSpPr>
          <p:cNvPr id="19" name="TextBox 18">
            <a:extLst>
              <a:ext uri="{FF2B5EF4-FFF2-40B4-BE49-F238E27FC236}">
                <a16:creationId xmlns:a16="http://schemas.microsoft.com/office/drawing/2014/main" id="{11AB2477-1342-2916-AD0A-CF7938ED6641}"/>
              </a:ext>
            </a:extLst>
          </p:cNvPr>
          <p:cNvSpPr txBox="1"/>
          <p:nvPr/>
        </p:nvSpPr>
        <p:spPr>
          <a:xfrm>
            <a:off x="4849495" y="1490802"/>
            <a:ext cx="3245667" cy="1677382"/>
          </a:xfrm>
          <a:prstGeom prst="rect">
            <a:avLst/>
          </a:prstGeom>
          <a:solidFill>
            <a:schemeClr val="tx2">
              <a:lumMod val="20000"/>
              <a:lumOff val="80000"/>
            </a:schemeClr>
          </a:solidFill>
          <a:ln>
            <a:solidFill>
              <a:srgbClr val="002060"/>
            </a:solidFill>
          </a:ln>
          <a:effectLst>
            <a:outerShdw blurRad="63500" sx="102000" sy="102000" algn="ctr" rotWithShape="0">
              <a:prstClr val="black">
                <a:alpha val="40000"/>
              </a:prstClr>
            </a:outerShdw>
          </a:effectLst>
        </p:spPr>
        <p:txBody>
          <a:bodyPr wrap="square">
            <a:spAutoFit/>
          </a:bodyPr>
          <a:lstStyle/>
          <a:p>
            <a:pPr marL="4762">
              <a:lnSpc>
                <a:spcPct val="100000"/>
              </a:lnSpc>
              <a:spcBef>
                <a:spcPts val="280"/>
              </a:spcBef>
              <a:buClr>
                <a:srgbClr val="000000"/>
              </a:buClr>
              <a:tabLst>
                <a:tab pos="240665" algn="l"/>
                <a:tab pos="241300" algn="l"/>
              </a:tabLst>
            </a:pPr>
            <a:r>
              <a:rPr lang="en-US" sz="1100" b="1" u="sng" spc="-10">
                <a:solidFill>
                  <a:srgbClr val="13313E"/>
                </a:solidFill>
                <a:uFill>
                  <a:solidFill>
                    <a:srgbClr val="0000FF"/>
                  </a:solidFill>
                </a:uFill>
                <a:latin typeface="Myriad Pro"/>
                <a:cs typeface="Calibri"/>
              </a:rPr>
              <a:t>VA GOVERNANCE GROUP</a:t>
            </a:r>
          </a:p>
          <a:p>
            <a:pPr marL="176212" indent="-171450">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3">
                  <a:extLst>
                    <a:ext uri="{A12FA001-AC4F-418D-AE19-62706E023703}">
                      <ahyp:hlinkClr xmlns:ahyp="http://schemas.microsoft.com/office/drawing/2018/hyperlinkcolor" val="tx"/>
                    </a:ext>
                  </a:extLst>
                </a:hlinkClick>
              </a:rPr>
              <a:t>Cybersecurity Awareness Portal</a:t>
            </a:r>
            <a:endParaRPr lang="en-US" sz="900" u="sng">
              <a:solidFill>
                <a:srgbClr val="13313E"/>
              </a:solidFill>
              <a:latin typeface="Myriad Pro"/>
              <a:cs typeface="Calibri"/>
            </a:endParaRPr>
          </a:p>
          <a:p>
            <a:pPr marL="176212" indent="-171450">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4">
                  <a:extLst>
                    <a:ext uri="{A12FA001-AC4F-418D-AE19-62706E023703}">
                      <ahyp:hlinkClr xmlns:ahyp="http://schemas.microsoft.com/office/drawing/2018/hyperlinkcolor" val="tx"/>
                    </a:ext>
                  </a:extLst>
                </a:hlinkClick>
              </a:rPr>
              <a:t>Data Governance Council</a:t>
            </a:r>
            <a:r>
              <a:rPr lang="en-US" sz="900" u="sng">
                <a:solidFill>
                  <a:srgbClr val="13313E"/>
                </a:solidFill>
                <a:latin typeface="Myriad Pro"/>
                <a:cs typeface="Calibri"/>
              </a:rPr>
              <a:t> (DGC)</a:t>
            </a:r>
          </a:p>
          <a:p>
            <a:pPr marL="176212" indent="-171450">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5">
                  <a:extLst>
                    <a:ext uri="{A12FA001-AC4F-418D-AE19-62706E023703}">
                      <ahyp:hlinkClr xmlns:ahyp="http://schemas.microsoft.com/office/drawing/2018/hyperlinkcolor" val="tx"/>
                    </a:ext>
                  </a:extLst>
                </a:hlinkClick>
              </a:rPr>
              <a:t>Data Management &amp; Governance</a:t>
            </a:r>
            <a:endParaRPr lang="en-US" sz="900" u="sng">
              <a:solidFill>
                <a:srgbClr val="13313E"/>
              </a:solidFill>
              <a:latin typeface="Myriad Pro"/>
              <a:cs typeface="Calibri"/>
            </a:endParaRP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spc="-10">
                <a:solidFill>
                  <a:srgbClr val="13313E"/>
                </a:solidFill>
                <a:uFill>
                  <a:solidFill>
                    <a:srgbClr val="0000FF"/>
                  </a:solidFill>
                </a:uFill>
                <a:latin typeface="Myriad Pro"/>
                <a:cs typeface="Calibri"/>
                <a:hlinkClick r:id="rId6">
                  <a:extLst>
                    <a:ext uri="{A12FA001-AC4F-418D-AE19-62706E023703}">
                      <ahyp:hlinkClr xmlns:ahyp="http://schemas.microsoft.com/office/drawing/2018/hyperlinkcolor" val="tx"/>
                    </a:ext>
                  </a:extLst>
                </a:hlinkClick>
              </a:rPr>
              <a:t>How to Obtain Access Corporate Data Warehouse (CDW) </a:t>
            </a:r>
            <a:endParaRPr lang="en-US" sz="900" u="sng" spc="-10">
              <a:solidFill>
                <a:srgbClr val="13313E"/>
              </a:solidFill>
              <a:uFill>
                <a:solidFill>
                  <a:srgbClr val="0000FF"/>
                </a:solidFill>
              </a:uFill>
              <a:latin typeface="Myriad Pro"/>
              <a:cs typeface="Calibri"/>
            </a:endParaRPr>
          </a:p>
          <a:p>
            <a:pPr marL="176212" indent="-171450">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7">
                  <a:extLst>
                    <a:ext uri="{A12FA001-AC4F-418D-AE19-62706E023703}">
                      <ahyp:hlinkClr xmlns:ahyp="http://schemas.microsoft.com/office/drawing/2018/hyperlinkcolor" val="tx"/>
                    </a:ext>
                  </a:extLst>
                </a:hlinkClick>
              </a:rPr>
              <a:t>OEI Data Governance &amp; Analytics</a:t>
            </a:r>
            <a:endParaRPr lang="en-US" sz="900" u="sng">
              <a:solidFill>
                <a:srgbClr val="13313E"/>
              </a:solidFill>
              <a:latin typeface="Myriad Pro"/>
              <a:cs typeface="Calibri"/>
            </a:endParaRP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8">
                  <a:extLst>
                    <a:ext uri="{A12FA001-AC4F-418D-AE19-62706E023703}">
                      <ahyp:hlinkClr xmlns:ahyp="http://schemas.microsoft.com/office/drawing/2018/hyperlinkcolor" val="tx"/>
                    </a:ext>
                  </a:extLst>
                </a:hlinkClick>
              </a:rPr>
              <a:t>OIT Process Asset Library</a:t>
            </a:r>
            <a:endParaRPr lang="en-US" sz="900" u="sng">
              <a:solidFill>
                <a:srgbClr val="13313E"/>
              </a:solidFill>
              <a:latin typeface="Myriad Pro"/>
              <a:cs typeface="Calibri"/>
            </a:endParaRP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9">
                  <a:extLst>
                    <a:ext uri="{A12FA001-AC4F-418D-AE19-62706E023703}">
                      <ahyp:hlinkClr xmlns:ahyp="http://schemas.microsoft.com/office/drawing/2018/hyperlinkcolor" val="tx"/>
                    </a:ext>
                  </a:extLst>
                </a:hlinkClick>
              </a:rPr>
              <a:t>VA Enterprise Data Strategy</a:t>
            </a:r>
            <a:endParaRPr lang="en-US" sz="900" u="sng">
              <a:solidFill>
                <a:srgbClr val="13313E"/>
              </a:solidFill>
              <a:latin typeface="Myriad Pro"/>
              <a:cs typeface="Calibri"/>
            </a:endParaRP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latin typeface="Myriad Pro"/>
                <a:cs typeface="Calibri"/>
                <a:hlinkClick r:id="rId10">
                  <a:extLst>
                    <a:ext uri="{A12FA001-AC4F-418D-AE19-62706E023703}">
                      <ahyp:hlinkClr xmlns:ahyp="http://schemas.microsoft.com/office/drawing/2018/hyperlinkcolor" val="tx"/>
                    </a:ext>
                  </a:extLst>
                </a:hlinkClick>
              </a:rPr>
              <a:t>VHA IT Governance Management</a:t>
            </a:r>
            <a:endParaRPr lang="en-US" sz="900" u="sng">
              <a:solidFill>
                <a:srgbClr val="13313E"/>
              </a:solidFill>
              <a:latin typeface="Myriad Pro"/>
              <a:cs typeface="Calibri"/>
            </a:endParaRPr>
          </a:p>
        </p:txBody>
      </p:sp>
      <p:sp>
        <p:nvSpPr>
          <p:cNvPr id="20" name="TextBox 19">
            <a:extLst>
              <a:ext uri="{FF2B5EF4-FFF2-40B4-BE49-F238E27FC236}">
                <a16:creationId xmlns:a16="http://schemas.microsoft.com/office/drawing/2014/main" id="{7E2DB941-8E49-2356-D621-27211394BC11}"/>
              </a:ext>
            </a:extLst>
          </p:cNvPr>
          <p:cNvSpPr txBox="1"/>
          <p:nvPr/>
        </p:nvSpPr>
        <p:spPr>
          <a:xfrm>
            <a:off x="495299" y="1490802"/>
            <a:ext cx="3998323" cy="4508927"/>
          </a:xfrm>
          <a:prstGeom prst="rect">
            <a:avLst/>
          </a:prstGeom>
          <a:solidFill>
            <a:schemeClr val="tx2">
              <a:lumMod val="20000"/>
              <a:lumOff val="8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marL="4762" lvl="1">
              <a:spcBef>
                <a:spcPts val="300"/>
              </a:spcBef>
              <a:buClr>
                <a:srgbClr val="000000"/>
              </a:buClr>
              <a:tabLst>
                <a:tab pos="240665" algn="l"/>
                <a:tab pos="241300" algn="l"/>
              </a:tabLst>
            </a:pPr>
            <a:r>
              <a:rPr lang="en-US" sz="1100" b="1" u="sng" spc="-10">
                <a:solidFill>
                  <a:srgbClr val="13313E"/>
                </a:solidFill>
                <a:uFill>
                  <a:solidFill>
                    <a:srgbClr val="0000FF"/>
                  </a:solidFill>
                </a:uFill>
                <a:latin typeface="Myriad Pro"/>
                <a:cs typeface="Calibri"/>
              </a:rPr>
              <a:t>DATA SOURCES IN DATA PORTAL</a:t>
            </a:r>
            <a:endParaRPr lang="en-US" sz="1100" b="1" u="sng" spc="-1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Assistant</a:t>
            </a:r>
            <a:r>
              <a:rPr lang="en-US" sz="900" u="sng" spc="-45">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Deputy</a:t>
            </a:r>
            <a:r>
              <a:rPr lang="en-US" sz="900" u="sng" spc="-2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Under</a:t>
            </a:r>
            <a:r>
              <a:rPr lang="en-US" sz="900" u="sng" spc="-2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Secretary</a:t>
            </a:r>
            <a:r>
              <a:rPr lang="en-US" sz="900" u="sng" spc="-25">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for</a:t>
            </a:r>
            <a:r>
              <a:rPr lang="en-US" sz="900" u="sng" spc="-2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Health</a:t>
            </a:r>
            <a:r>
              <a:rPr lang="en-US" sz="900" u="sng" spc="-4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(ADUSH)</a:t>
            </a:r>
            <a:r>
              <a:rPr lang="en-US" sz="900" u="sng" spc="-2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Enrollment</a:t>
            </a:r>
            <a:r>
              <a:rPr lang="en-US" sz="900" u="sng" spc="-3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11">
                  <a:extLst>
                    <a:ext uri="{A12FA001-AC4F-418D-AE19-62706E023703}">
                      <ahyp:hlinkClr xmlns:ahyp="http://schemas.microsoft.com/office/drawing/2018/hyperlinkcolor" val="tx"/>
                    </a:ext>
                  </a:extLst>
                </a:hlinkClick>
              </a:rPr>
              <a:t>Files</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Beneficiary</a:t>
            </a:r>
            <a:r>
              <a:rPr lang="en-US" sz="900" u="sng" spc="-15">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Identification</a:t>
            </a:r>
            <a:r>
              <a:rPr lang="en-US" sz="900" u="sng" spc="-30">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&amp;</a:t>
            </a:r>
            <a:r>
              <a:rPr lang="en-US" sz="900" u="sng" spc="-25">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Records</a:t>
            </a:r>
            <a:r>
              <a:rPr lang="en-US" sz="900" u="sng" spc="-25">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Locator</a:t>
            </a:r>
            <a:r>
              <a:rPr lang="en-US" sz="900" u="sng" spc="-15">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System</a:t>
            </a:r>
            <a:r>
              <a:rPr lang="en-US" sz="900" u="sng" spc="-10">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(BIRLS)</a:t>
            </a:r>
            <a:r>
              <a:rPr lang="en-US" sz="900" u="sng" spc="-25">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Death</a:t>
            </a:r>
            <a:r>
              <a:rPr lang="en-US" sz="900" u="sng" spc="-15">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12">
                  <a:extLst>
                    <a:ext uri="{A12FA001-AC4F-418D-AE19-62706E023703}">
                      <ahyp:hlinkClr xmlns:ahyp="http://schemas.microsoft.com/office/drawing/2018/hyperlinkcolor" val="tx"/>
                    </a:ext>
                  </a:extLst>
                </a:hlinkClick>
              </a:rPr>
              <a:t>File</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Bereaved</a:t>
            </a:r>
            <a:r>
              <a:rPr lang="en-US" sz="900" u="sng" spc="-25">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Family</a:t>
            </a:r>
            <a:r>
              <a:rPr lang="en-US" sz="900" u="sng" spc="-30">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Survey</a:t>
            </a:r>
            <a:r>
              <a:rPr lang="en-US" sz="900" u="sng" spc="-20">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(BFS)</a:t>
            </a:r>
            <a:r>
              <a:rPr lang="en-US" sz="900" u="sng" spc="-20">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13">
                  <a:extLst>
                    <a:ext uri="{A12FA001-AC4F-418D-AE19-62706E023703}">
                      <ahyp:hlinkClr xmlns:ahyp="http://schemas.microsoft.com/office/drawing/2018/hyperlinkcolor" val="tx"/>
                    </a:ext>
                  </a:extLst>
                </a:hlinkClick>
              </a:rPr>
              <a:t>Database</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Care</a:t>
            </a:r>
            <a:r>
              <a:rPr lang="en-US" sz="900" u="sng" spc="-25">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Assessment</a:t>
            </a:r>
            <a:r>
              <a:rPr lang="en-US" sz="900" u="sng" spc="-20">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Need</a:t>
            </a:r>
            <a:r>
              <a:rPr lang="en-US" sz="900" u="sng" spc="-25">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(CAN)</a:t>
            </a:r>
            <a:r>
              <a:rPr lang="en-US" sz="900" u="sng" spc="-20">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14">
                  <a:extLst>
                    <a:ext uri="{A12FA001-AC4F-418D-AE19-62706E023703}">
                      <ahyp:hlinkClr xmlns:ahyp="http://schemas.microsoft.com/office/drawing/2018/hyperlinkcolor" val="tx"/>
                    </a:ext>
                  </a:extLst>
                </a:hlinkClick>
              </a:rPr>
              <a:t>Scores</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Corporate</a:t>
            </a:r>
            <a:r>
              <a:rPr lang="en-US" sz="900" u="sng" spc="-40">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Data</a:t>
            </a:r>
            <a:r>
              <a:rPr lang="en-US" sz="900" u="sng" spc="-35">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Warehouse</a:t>
            </a:r>
            <a:r>
              <a:rPr lang="en-US" sz="900" u="sng" spc="-25">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15">
                  <a:extLst>
                    <a:ext uri="{A12FA001-AC4F-418D-AE19-62706E023703}">
                      <ahyp:hlinkClr xmlns:ahyp="http://schemas.microsoft.com/office/drawing/2018/hyperlinkcolor" val="tx"/>
                    </a:ext>
                  </a:extLst>
                </a:hlinkClick>
              </a:rPr>
              <a:t>(CDW)</a:t>
            </a:r>
            <a:endParaRPr lang="en-US" sz="900" u="sng" spc="-20">
              <a:solidFill>
                <a:srgbClr val="13313E"/>
              </a:solidFill>
              <a:uFill>
                <a:solidFill>
                  <a:srgbClr val="0000FF"/>
                </a:solidFill>
              </a:u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6">
                  <a:extLst>
                    <a:ext uri="{A12FA001-AC4F-418D-AE19-62706E023703}">
                      <ahyp:hlinkClr xmlns:ahyp="http://schemas.microsoft.com/office/drawing/2018/hyperlinkcolor" val="tx"/>
                    </a:ext>
                  </a:extLst>
                </a:hlinkClick>
              </a:rPr>
              <a:t>Death Ascertainment File</a:t>
            </a:r>
            <a:r>
              <a:rPr lang="en-US" sz="900" u="sng">
                <a:solidFill>
                  <a:srgbClr val="13313E"/>
                </a:solidFill>
                <a:uFill>
                  <a:solidFill>
                    <a:srgbClr val="0000FF"/>
                  </a:solidFill>
                </a:uFill>
                <a:latin typeface="Myriad Pro"/>
                <a:cs typeface="Calibri"/>
              </a:rPr>
              <a:t> (DAF)</a:t>
            </a:r>
            <a:endPar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Health</a:t>
            </a:r>
            <a:r>
              <a:rPr lang="en-US" sz="900" u="sng" spc="-25">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Economics</a:t>
            </a:r>
            <a:r>
              <a:rPr lang="en-US" sz="900" u="sng" spc="-35">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Resource</a:t>
            </a:r>
            <a:r>
              <a:rPr lang="en-US" sz="900" u="sng" spc="-15">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Center</a:t>
            </a:r>
            <a:r>
              <a:rPr lang="en-US" sz="900" u="sng" spc="-25">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(HERC)</a:t>
            </a:r>
            <a:r>
              <a:rPr lang="en-US" sz="900" u="sng" spc="-20">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Cost</a:t>
            </a:r>
            <a:r>
              <a:rPr lang="en-US" sz="900" u="sng" spc="-30">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17">
                  <a:extLst>
                    <a:ext uri="{A12FA001-AC4F-418D-AE19-62706E023703}">
                      <ahyp:hlinkClr xmlns:ahyp="http://schemas.microsoft.com/office/drawing/2018/hyperlinkcolor" val="tx"/>
                    </a:ext>
                  </a:extLst>
                </a:hlinkClick>
              </a:rPr>
              <a:t>Data</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8">
                  <a:extLst>
                    <a:ext uri="{A12FA001-AC4F-418D-AE19-62706E023703}">
                      <ahyp:hlinkClr xmlns:ahyp="http://schemas.microsoft.com/office/drawing/2018/hyperlinkcolor" val="tx"/>
                    </a:ext>
                  </a:extLst>
                </a:hlinkClick>
              </a:rPr>
              <a:t>Homeless</a:t>
            </a:r>
            <a:r>
              <a:rPr lang="en-US" sz="900" u="sng" spc="-20">
                <a:solidFill>
                  <a:srgbClr val="13313E"/>
                </a:solidFill>
                <a:uFill>
                  <a:solidFill>
                    <a:srgbClr val="0000FF"/>
                  </a:solidFill>
                </a:uFill>
                <a:latin typeface="Myriad Pro"/>
                <a:cs typeface="Calibri"/>
                <a:hlinkClick r:id="rId18">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18">
                  <a:extLst>
                    <a:ext uri="{A12FA001-AC4F-418D-AE19-62706E023703}">
                      <ahyp:hlinkClr xmlns:ahyp="http://schemas.microsoft.com/office/drawing/2018/hyperlinkcolor" val="tx"/>
                    </a:ext>
                  </a:extLst>
                </a:hlinkClick>
              </a:rPr>
              <a:t>Registry</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Lung</a:t>
            </a:r>
            <a:r>
              <a:rPr lang="en-US" sz="900" u="sng" spc="-45">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Cancer</a:t>
            </a:r>
            <a:r>
              <a:rPr lang="en-US" sz="900" u="sng" spc="-30">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Screening</a:t>
            </a:r>
            <a:r>
              <a:rPr lang="en-US" sz="900" u="sng" spc="-40">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Demonstration</a:t>
            </a:r>
            <a:r>
              <a:rPr lang="en-US" sz="900" u="sng" spc="-30">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Project</a:t>
            </a:r>
            <a:r>
              <a:rPr lang="en-US" sz="900" u="sng" spc="-35">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(LCSDP)</a:t>
            </a:r>
            <a:r>
              <a:rPr lang="en-US" sz="900" u="sng" spc="-25">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19">
                  <a:extLst>
                    <a:ext uri="{A12FA001-AC4F-418D-AE19-62706E023703}">
                      <ahyp:hlinkClr xmlns:ahyp="http://schemas.microsoft.com/office/drawing/2018/hyperlinkcolor" val="tx"/>
                    </a:ext>
                  </a:extLst>
                </a:hlinkClick>
              </a:rPr>
              <a:t>Cohort</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Managerial</a:t>
            </a:r>
            <a:r>
              <a:rPr lang="en-US" sz="900" u="sng" spc="-35">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Cost</a:t>
            </a:r>
            <a:r>
              <a:rPr lang="en-US" sz="900" u="sng" spc="-25">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Accounting</a:t>
            </a:r>
            <a:r>
              <a:rPr lang="en-US" sz="900" u="sng" spc="-20">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National</a:t>
            </a:r>
            <a:r>
              <a:rPr lang="en-US" sz="900" u="sng" spc="-35">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Data</a:t>
            </a:r>
            <a:r>
              <a:rPr lang="en-US" sz="900" u="sng" spc="-25">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Extracts</a:t>
            </a:r>
            <a:r>
              <a:rPr lang="en-US" sz="900" u="sng" spc="-25">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(MCA</a:t>
            </a:r>
            <a:r>
              <a:rPr lang="en-US" sz="900" u="sng" spc="-20">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0">
                  <a:extLst>
                    <a:ext uri="{A12FA001-AC4F-418D-AE19-62706E023703}">
                      <ahyp:hlinkClr xmlns:ahyp="http://schemas.microsoft.com/office/drawing/2018/hyperlinkcolor" val="tx"/>
                    </a:ext>
                  </a:extLst>
                </a:hlinkClick>
              </a:rPr>
              <a:t>NDEs)</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Managerial</a:t>
            </a:r>
            <a:r>
              <a:rPr lang="en-US" sz="900" u="sng" spc="-25">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Cost</a:t>
            </a:r>
            <a:r>
              <a:rPr lang="en-US" sz="900" u="sng" spc="-25">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Accounting</a:t>
            </a:r>
            <a:r>
              <a:rPr lang="en-US" sz="900" u="sng" spc="-20">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(MCA)</a:t>
            </a:r>
            <a:r>
              <a:rPr lang="en-US" sz="900" u="sng" spc="-25">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Web</a:t>
            </a:r>
            <a:r>
              <a:rPr lang="en-US" sz="900" u="sng" spc="-25">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1">
                  <a:extLst>
                    <a:ext uri="{A12FA001-AC4F-418D-AE19-62706E023703}">
                      <ahyp:hlinkClr xmlns:ahyp="http://schemas.microsoft.com/office/drawing/2018/hyperlinkcolor" val="tx"/>
                    </a:ext>
                  </a:extLst>
                </a:hlinkClick>
              </a:rPr>
              <a:t>Reports</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Medical</a:t>
            </a:r>
            <a:r>
              <a:rPr lang="en-US" sz="900" u="sng" spc="-25">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SAS</a:t>
            </a:r>
            <a:r>
              <a:rPr lang="en-US" sz="900" u="sng" spc="-20">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Inpatient</a:t>
            </a:r>
            <a:r>
              <a:rPr lang="en-US" sz="900" u="sng" spc="-20">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&amp;</a:t>
            </a:r>
            <a:r>
              <a:rPr lang="en-US" sz="900" u="sng" spc="-10">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Outpatient</a:t>
            </a:r>
            <a:r>
              <a:rPr lang="en-US" sz="900" u="sng" spc="-20">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Data</a:t>
            </a:r>
            <a:r>
              <a:rPr lang="en-US" sz="900" u="sng" spc="-10">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22">
                  <a:extLst>
                    <a:ext uri="{A12FA001-AC4F-418D-AE19-62706E023703}">
                      <ahyp:hlinkClr xmlns:ahyp="http://schemas.microsoft.com/office/drawing/2018/hyperlinkcolor" val="tx"/>
                    </a:ext>
                  </a:extLst>
                </a:hlinkClick>
              </a:rPr>
              <a:t>Sets</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National</a:t>
            </a:r>
            <a:r>
              <a:rPr lang="en-US" sz="900" u="sng" spc="-30">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Patient</a:t>
            </a:r>
            <a:r>
              <a:rPr lang="en-US" sz="900" u="sng" spc="-25">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Care</a:t>
            </a:r>
            <a:r>
              <a:rPr lang="en-US" sz="900" u="sng" spc="-25">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Database</a:t>
            </a:r>
            <a:r>
              <a:rPr lang="en-US" sz="900" u="sng" spc="-10">
                <a:solidFill>
                  <a:srgbClr val="13313E"/>
                </a:solidFill>
                <a:uFill>
                  <a:solidFill>
                    <a:srgbClr val="0000FF"/>
                  </a:solidFill>
                </a:uFill>
                <a:latin typeface="Myriad Pro"/>
                <a:cs typeface="Calibri"/>
                <a:hlinkClick r:id="rId23">
                  <a:extLst>
                    <a:ext uri="{A12FA001-AC4F-418D-AE19-62706E023703}">
                      <ahyp:hlinkClr xmlns:ahyp="http://schemas.microsoft.com/office/drawing/2018/hyperlinkcolor" val="tx"/>
                    </a:ext>
                  </a:extLst>
                </a:hlinkClick>
              </a:rPr>
              <a:t> (NPCD)</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National</a:t>
            </a:r>
            <a:r>
              <a:rPr lang="en-US" sz="900" u="sng" spc="-35">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Prosthetics</a:t>
            </a:r>
            <a:r>
              <a:rPr lang="en-US" sz="900" u="sng" spc="-25">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Patient</a:t>
            </a:r>
            <a:r>
              <a:rPr lang="en-US" sz="900" u="sng" spc="-15">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Database</a:t>
            </a:r>
            <a:r>
              <a:rPr lang="en-US" sz="900" u="sng" spc="-25">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4">
                  <a:extLst>
                    <a:ext uri="{A12FA001-AC4F-418D-AE19-62706E023703}">
                      <ahyp:hlinkClr xmlns:ahyp="http://schemas.microsoft.com/office/drawing/2018/hyperlinkcolor" val="tx"/>
                    </a:ext>
                  </a:extLst>
                </a:hlinkClick>
              </a:rPr>
              <a:t>(NPPD)</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Patient</a:t>
            </a:r>
            <a:r>
              <a:rPr lang="en-US" sz="900" u="sng" spc="-40">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Aligned</a:t>
            </a:r>
            <a:r>
              <a:rPr lang="en-US" sz="900" u="sng" spc="-20">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Care</a:t>
            </a:r>
            <a:r>
              <a:rPr lang="en-US" sz="900" u="sng" spc="-25">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Team</a:t>
            </a:r>
            <a:r>
              <a:rPr lang="en-US" sz="900" u="sng" spc="-35">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(PACT)</a:t>
            </a:r>
            <a:r>
              <a:rPr lang="en-US" sz="900" u="sng" spc="-25">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Implementation</a:t>
            </a:r>
            <a:r>
              <a:rPr lang="en-US" sz="900" u="sng" spc="-20">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Index</a:t>
            </a:r>
            <a:r>
              <a:rPr lang="en-US" sz="900" u="sng" spc="-15">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5">
                  <a:extLst>
                    <a:ext uri="{A12FA001-AC4F-418D-AE19-62706E023703}">
                      <ahyp:hlinkClr xmlns:ahyp="http://schemas.microsoft.com/office/drawing/2018/hyperlinkcolor" val="tx"/>
                    </a:ext>
                  </a:extLst>
                </a:hlinkClick>
              </a:rPr>
              <a:t>(Pi2)</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Patient</a:t>
            </a:r>
            <a:r>
              <a:rPr lang="en-US" sz="900" u="sng" spc="-45">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Treatment</a:t>
            </a:r>
            <a:r>
              <a:rPr lang="en-US" sz="900" u="sng" spc="-20">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File</a:t>
            </a:r>
            <a:r>
              <a:rPr lang="en-US" sz="900" u="sng" spc="-10">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26">
                  <a:extLst>
                    <a:ext uri="{A12FA001-AC4F-418D-AE19-62706E023703}">
                      <ahyp:hlinkClr xmlns:ahyp="http://schemas.microsoft.com/office/drawing/2018/hyperlinkcolor" val="tx"/>
                    </a:ext>
                  </a:extLst>
                </a:hlinkClick>
              </a:rPr>
              <a:t>(PTF)</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Pharmacy</a:t>
            </a:r>
            <a:r>
              <a:rPr lang="en-US" sz="900" u="sng" spc="-30">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Benefits</a:t>
            </a:r>
            <a:r>
              <a:rPr lang="en-US" sz="900" u="sng" spc="-25">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Management</a:t>
            </a:r>
            <a:r>
              <a:rPr lang="en-US" sz="900" u="sng" spc="-25">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(PBM)</a:t>
            </a:r>
            <a:r>
              <a:rPr lang="en-US" sz="900" u="sng" spc="-30">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7">
                  <a:extLst>
                    <a:ext uri="{A12FA001-AC4F-418D-AE19-62706E023703}">
                      <ahyp:hlinkClr xmlns:ahyp="http://schemas.microsoft.com/office/drawing/2018/hyperlinkcolor" val="tx"/>
                    </a:ext>
                  </a:extLst>
                </a:hlinkClick>
              </a:rPr>
              <a:t>Database</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Planning</a:t>
            </a:r>
            <a:r>
              <a:rPr lang="en-US" sz="900" u="sng" spc="-40">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Systems</a:t>
            </a:r>
            <a:r>
              <a:rPr lang="en-US" sz="900" u="sng" spc="-30">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Support</a:t>
            </a:r>
            <a:r>
              <a:rPr lang="en-US" sz="900" u="sng" spc="-30">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Group</a:t>
            </a:r>
            <a:r>
              <a:rPr lang="en-US" sz="900" u="sng" spc="-25">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(PSSG)</a:t>
            </a:r>
            <a:r>
              <a:rPr lang="en-US" sz="900" u="sng" spc="-25">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Geocoded</a:t>
            </a:r>
            <a:r>
              <a:rPr lang="en-US" sz="900" u="sng" spc="-30">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Enrollee</a:t>
            </a:r>
            <a:r>
              <a:rPr lang="en-US" sz="900" u="sng" spc="-25">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8">
                  <a:extLst>
                    <a:ext uri="{A12FA001-AC4F-418D-AE19-62706E023703}">
                      <ahyp:hlinkClr xmlns:ahyp="http://schemas.microsoft.com/office/drawing/2018/hyperlinkcolor" val="tx"/>
                    </a:ext>
                  </a:extLst>
                </a:hlinkClick>
              </a:rPr>
              <a:t>Files</a:t>
            </a:r>
            <a:endParaRPr lang="en-US" sz="900" u="sng">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Resident</a:t>
            </a:r>
            <a:r>
              <a:rPr lang="en-US" sz="900" u="sng" spc="-40">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Assessment</a:t>
            </a:r>
            <a:r>
              <a:rPr lang="en-US" sz="900" u="sng" spc="-25">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Instrument/</a:t>
            </a:r>
            <a:r>
              <a:rPr lang="en-US" sz="900" u="sng" spc="-30">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Minimum</a:t>
            </a:r>
            <a:r>
              <a:rPr lang="en-US" sz="900" u="sng" spc="-30">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Data</a:t>
            </a:r>
            <a:r>
              <a:rPr lang="en-US" sz="900" u="sng" spc="-25">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Set</a:t>
            </a:r>
            <a:r>
              <a:rPr lang="en-US" sz="900" u="sng" spc="-35">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29">
                  <a:extLst>
                    <a:ext uri="{A12FA001-AC4F-418D-AE19-62706E023703}">
                      <ahyp:hlinkClr xmlns:ahyp="http://schemas.microsoft.com/office/drawing/2018/hyperlinkcolor" val="tx"/>
                    </a:ext>
                  </a:extLst>
                </a:hlinkClick>
              </a:rPr>
              <a:t>(RAI/MDS)</a:t>
            </a:r>
            <a:endParaRPr lang="en-US" sz="900" u="sng" spc="-10">
              <a:solidFill>
                <a:srgbClr val="13313E"/>
              </a:solidFill>
              <a:uFill>
                <a:solidFill>
                  <a:srgbClr val="0000FF"/>
                </a:solidFill>
              </a:u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Traumatic</a:t>
            </a:r>
            <a:r>
              <a:rPr lang="en-US" sz="900" u="sng" spc="-20">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Brain</a:t>
            </a:r>
            <a:r>
              <a:rPr lang="en-US" sz="900" u="sng" spc="-25">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Injury</a:t>
            </a:r>
            <a:r>
              <a:rPr lang="en-US" sz="900" u="sng" spc="-30">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(TBI)</a:t>
            </a:r>
            <a:r>
              <a:rPr lang="en-US" sz="900" u="sng" spc="-30">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Screening</a:t>
            </a:r>
            <a:r>
              <a:rPr lang="en-US" sz="900" u="sng" spc="-25">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and</a:t>
            </a:r>
            <a:r>
              <a:rPr lang="en-US" sz="900" u="sng" spc="-25">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Evaluation</a:t>
            </a:r>
            <a:r>
              <a:rPr lang="en-US" sz="900" u="sng" spc="-30">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30">
                  <a:extLst>
                    <a:ext uri="{A12FA001-AC4F-418D-AE19-62706E023703}">
                      <ahyp:hlinkClr xmlns:ahyp="http://schemas.microsoft.com/office/drawing/2018/hyperlinkcolor" val="tx"/>
                    </a:ext>
                  </a:extLst>
                </a:hlinkClick>
              </a:rPr>
              <a:t>Data</a:t>
            </a:r>
            <a:endParaRPr lang="en-US" sz="900" u="sng" spc="-20">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31">
                  <a:extLst>
                    <a:ext uri="{A12FA001-AC4F-418D-AE19-62706E023703}">
                      <ahyp:hlinkClr xmlns:ahyp="http://schemas.microsoft.com/office/drawing/2018/hyperlinkcolor" val="tx"/>
                    </a:ext>
                  </a:extLst>
                </a:hlinkClick>
              </a:rPr>
              <a:t>VA/CMS</a:t>
            </a:r>
            <a:r>
              <a:rPr lang="en-US" sz="900" u="sng" spc="-35">
                <a:solidFill>
                  <a:srgbClr val="13313E"/>
                </a:solidFill>
                <a:uFill>
                  <a:solidFill>
                    <a:srgbClr val="0000FF"/>
                  </a:solidFill>
                </a:uFill>
                <a:latin typeface="Myriad Pro"/>
                <a:cs typeface="Calibri"/>
                <a:hlinkClick r:id="rId31">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31">
                  <a:extLst>
                    <a:ext uri="{A12FA001-AC4F-418D-AE19-62706E023703}">
                      <ahyp:hlinkClr xmlns:ahyp="http://schemas.microsoft.com/office/drawing/2018/hyperlinkcolor" val="tx"/>
                    </a:ext>
                  </a:extLst>
                </a:hlinkClick>
              </a:rPr>
              <a:t>Data</a:t>
            </a:r>
            <a:endParaRPr lang="en-US" sz="900" u="sng" spc="-20">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VA</a:t>
            </a:r>
            <a:r>
              <a:rPr lang="en-US" sz="900" u="sng" spc="-30">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Surgical</a:t>
            </a:r>
            <a:r>
              <a:rPr lang="en-US" sz="900" u="sng" spc="-25">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Quality</a:t>
            </a:r>
            <a:r>
              <a:rPr lang="en-US" sz="900" u="sng" spc="-25">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Improvement</a:t>
            </a:r>
            <a:r>
              <a:rPr lang="en-US" sz="900" u="sng" spc="-25">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Program</a:t>
            </a:r>
            <a:r>
              <a:rPr lang="en-US" sz="900" u="sng" spc="-25">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(VASQIP)</a:t>
            </a:r>
            <a:r>
              <a:rPr lang="en-US" sz="900" u="sng" spc="-30">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 </a:t>
            </a:r>
            <a:r>
              <a:rPr lang="en-US" sz="900" u="sng" spc="-20">
                <a:solidFill>
                  <a:srgbClr val="13313E"/>
                </a:solidFill>
                <a:uFill>
                  <a:solidFill>
                    <a:srgbClr val="0000FF"/>
                  </a:solidFill>
                </a:uFill>
                <a:latin typeface="Myriad Pro"/>
                <a:cs typeface="Calibri"/>
                <a:hlinkClick r:id="rId32">
                  <a:extLst>
                    <a:ext uri="{A12FA001-AC4F-418D-AE19-62706E023703}">
                      <ahyp:hlinkClr xmlns:ahyp="http://schemas.microsoft.com/office/drawing/2018/hyperlinkcolor" val="tx"/>
                    </a:ext>
                  </a:extLst>
                </a:hlinkClick>
              </a:rPr>
              <a:t>Data</a:t>
            </a:r>
            <a:endParaRPr lang="en-US" sz="900" u="sng" spc="-20">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Veterans</a:t>
            </a:r>
            <a:r>
              <a:rPr lang="en-US" sz="900" u="sng" spc="-25">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Services</a:t>
            </a:r>
            <a:r>
              <a:rPr lang="en-US" sz="900" u="sng" spc="-25">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Network</a:t>
            </a:r>
            <a:r>
              <a:rPr lang="en-US" sz="900" u="sng" spc="-45">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Corporate</a:t>
            </a:r>
            <a:r>
              <a:rPr lang="en-US" sz="900" u="sng" spc="-35">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Mini</a:t>
            </a:r>
            <a:r>
              <a:rPr lang="en-US" sz="900" u="sng" spc="-30">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Master</a:t>
            </a:r>
            <a:r>
              <a:rPr lang="en-US" sz="900" u="sng" spc="-25">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(VETSNET)</a:t>
            </a:r>
            <a:r>
              <a:rPr lang="en-US" sz="900" u="sng" spc="-20">
                <a:solidFill>
                  <a:srgbClr val="13313E"/>
                </a:solidFill>
                <a:uFill>
                  <a:solidFill>
                    <a:srgbClr val="0000FF"/>
                  </a:solidFill>
                </a:uFill>
                <a:latin typeface="Myriad Pro"/>
                <a:cs typeface="Calibri"/>
                <a:hlinkClick r:id="rId33">
                  <a:extLst>
                    <a:ext uri="{A12FA001-AC4F-418D-AE19-62706E023703}">
                      <ahyp:hlinkClr xmlns:ahyp="http://schemas.microsoft.com/office/drawing/2018/hyperlinkcolor" val="tx"/>
                    </a:ext>
                  </a:extLst>
                </a:hlinkClick>
              </a:rPr>
              <a:t> File</a:t>
            </a:r>
            <a:endParaRPr lang="en-US" sz="900" u="sng" spc="-20">
              <a:solidFill>
                <a:srgbClr val="13313E"/>
              </a:solidFill>
              <a:latin typeface="Myriad Pro"/>
              <a:cs typeface="Calibri"/>
            </a:endParaRPr>
          </a:p>
          <a:p>
            <a:pPr marL="117475" lvl="1" indent="-112713">
              <a:lnSpc>
                <a:spcPct val="100000"/>
              </a:lnSpc>
              <a:spcBef>
                <a:spcPts val="300"/>
              </a:spcBef>
              <a:buClr>
                <a:srgbClr val="000000"/>
              </a:buClr>
              <a:buFont typeface="Courier New"/>
              <a:buChar char="o"/>
              <a:tabLst>
                <a:tab pos="926465" algn="l"/>
                <a:tab pos="927100" algn="l"/>
              </a:tabLst>
            </a:pP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VHA</a:t>
            </a:r>
            <a:r>
              <a:rPr lang="en-US" sz="900" u="sng" spc="-35">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Support</a:t>
            </a:r>
            <a:r>
              <a:rPr lang="en-US" sz="900" u="sng" spc="-2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Service</a:t>
            </a:r>
            <a:r>
              <a:rPr lang="en-US" sz="900" u="sng" spc="-3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Center</a:t>
            </a:r>
            <a:r>
              <a:rPr lang="en-US" sz="900" u="sng" spc="-2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(VSSC)</a:t>
            </a:r>
            <a:r>
              <a:rPr lang="en-US" sz="900" u="sng" spc="-2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Self</a:t>
            </a:r>
            <a:r>
              <a:rPr lang="en-US" sz="900" u="sng" spc="-25">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Service</a:t>
            </a:r>
            <a:r>
              <a:rPr lang="en-US" sz="900" u="sng" spc="-3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Web</a:t>
            </a:r>
            <a:r>
              <a:rPr lang="en-US" sz="900" u="sng" spc="-2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 </a:t>
            </a:r>
            <a:r>
              <a:rPr lang="en-US" sz="900" u="sng" spc="-10">
                <a:solidFill>
                  <a:srgbClr val="13313E"/>
                </a:solidFill>
                <a:uFill>
                  <a:solidFill>
                    <a:srgbClr val="0000FF"/>
                  </a:solidFill>
                </a:uFill>
                <a:latin typeface="Myriad Pro"/>
                <a:cs typeface="Calibri"/>
                <a:hlinkClick r:id="rId34">
                  <a:extLst>
                    <a:ext uri="{A12FA001-AC4F-418D-AE19-62706E023703}">
                      <ahyp:hlinkClr xmlns:ahyp="http://schemas.microsoft.com/office/drawing/2018/hyperlinkcolor" val="tx"/>
                    </a:ext>
                  </a:extLst>
                </a:hlinkClick>
              </a:rPr>
              <a:t>Reports</a:t>
            </a:r>
            <a:endParaRPr lang="en-US" sz="900" u="sng" spc="-10">
              <a:solidFill>
                <a:srgbClr val="13313E"/>
              </a:solidFill>
              <a:uFill>
                <a:solidFill>
                  <a:srgbClr val="0000FF"/>
                </a:solidFill>
              </a:uFill>
              <a:latin typeface="Myriad Pro"/>
              <a:cs typeface="Calibri"/>
            </a:endParaRPr>
          </a:p>
        </p:txBody>
      </p:sp>
      <p:sp>
        <p:nvSpPr>
          <p:cNvPr id="21" name="TextBox 20">
            <a:extLst>
              <a:ext uri="{FF2B5EF4-FFF2-40B4-BE49-F238E27FC236}">
                <a16:creationId xmlns:a16="http://schemas.microsoft.com/office/drawing/2014/main" id="{C5133F6C-B65A-267D-3263-CF31761BCF16}"/>
              </a:ext>
            </a:extLst>
          </p:cNvPr>
          <p:cNvSpPr txBox="1"/>
          <p:nvPr/>
        </p:nvSpPr>
        <p:spPr>
          <a:xfrm>
            <a:off x="4815840" y="3791002"/>
            <a:ext cx="3253045" cy="2208297"/>
          </a:xfrm>
          <a:prstGeom prst="rect">
            <a:avLst/>
          </a:prstGeom>
          <a:solidFill>
            <a:schemeClr val="tx2">
              <a:lumMod val="20000"/>
              <a:lumOff val="8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marL="4762">
              <a:spcBef>
                <a:spcPts val="280"/>
              </a:spcBef>
              <a:buClr>
                <a:srgbClr val="000000"/>
              </a:buClr>
              <a:tabLst>
                <a:tab pos="240665" algn="l"/>
                <a:tab pos="241300" algn="l"/>
              </a:tabLst>
            </a:pPr>
            <a:r>
              <a:rPr lang="en-US" sz="1100" b="1" u="sng" spc="-10">
                <a:solidFill>
                  <a:srgbClr val="13313E"/>
                </a:solidFill>
                <a:uFill>
                  <a:solidFill>
                    <a:srgbClr val="0000FF"/>
                  </a:solidFill>
                </a:uFill>
                <a:latin typeface="Myriad Pro"/>
                <a:cs typeface="Calibri"/>
              </a:rPr>
              <a:t>DATA SETS in VHA RAMP</a:t>
            </a: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35">
                  <a:extLst>
                    <a:ext uri="{A12FA001-AC4F-418D-AE19-62706E023703}">
                      <ahyp:hlinkClr xmlns:ahyp="http://schemas.microsoft.com/office/drawing/2018/hyperlinkcolor" val="tx"/>
                    </a:ext>
                  </a:extLst>
                </a:hlinkClick>
              </a:rPr>
              <a:t>Allocation Resource Center</a:t>
            </a:r>
            <a:endParaRPr lang="en-US" sz="900" u="sng" spc="-25">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36">
                  <a:extLst>
                    <a:ext uri="{A12FA001-AC4F-418D-AE19-62706E023703}">
                      <ahyp:hlinkClr xmlns:ahyp="http://schemas.microsoft.com/office/drawing/2018/hyperlinkcolor" val="tx"/>
                    </a:ext>
                  </a:extLst>
                </a:hlinkClick>
              </a:rPr>
              <a:t>Managerial Cost Accounting (MCA) Reports </a:t>
            </a:r>
            <a:endParaRPr lang="en-US" sz="900" u="sng">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37">
                  <a:extLst>
                    <a:ext uri="{A12FA001-AC4F-418D-AE19-62706E023703}">
                      <ahyp:hlinkClr xmlns:ahyp="http://schemas.microsoft.com/office/drawing/2018/hyperlinkcolor" val="tx"/>
                    </a:ext>
                  </a:extLst>
                </a:hlinkClick>
              </a:rPr>
              <a:t>National Surgery Office</a:t>
            </a:r>
            <a:endParaRPr lang="en-US" sz="900" u="sng">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38">
                  <a:extLst>
                    <a:ext uri="{A12FA001-AC4F-418D-AE19-62706E023703}">
                      <ahyp:hlinkClr xmlns:ahyp="http://schemas.microsoft.com/office/drawing/2018/hyperlinkcolor" val="tx"/>
                    </a:ext>
                  </a:extLst>
                </a:hlinkClick>
              </a:rPr>
              <a:t>Office of Community Care </a:t>
            </a:r>
            <a:endParaRPr lang="en-US" sz="900" u="sng">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39">
                  <a:extLst>
                    <a:ext uri="{A12FA001-AC4F-418D-AE19-62706E023703}">
                      <ahyp:hlinkClr xmlns:ahyp="http://schemas.microsoft.com/office/drawing/2018/hyperlinkcolor" val="tx"/>
                    </a:ext>
                  </a:extLst>
                </a:hlinkClick>
              </a:rPr>
              <a:t>Office of Performance Measurement (PM)</a:t>
            </a:r>
            <a:r>
              <a:rPr lang="en-US" sz="900" u="sng">
                <a:solidFill>
                  <a:srgbClr val="13313E"/>
                </a:solidFill>
                <a:latin typeface="Myriad Pro"/>
                <a:cs typeface="Calibri"/>
                <a:hlinkClick r:id="rId40">
                  <a:extLst>
                    <a:ext uri="{A12FA001-AC4F-418D-AE19-62706E023703}">
                      <ahyp:hlinkClr xmlns:ahyp="http://schemas.microsoft.com/office/drawing/2018/hyperlinkcolor" val="tx"/>
                    </a:ext>
                  </a:extLst>
                </a:hlinkClick>
              </a:rPr>
              <a:t> </a:t>
            </a:r>
            <a:endParaRPr lang="en-US" sz="900" u="sng">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Strategic</a:t>
            </a:r>
            <a:r>
              <a:rPr lang="en-US" sz="900" u="sng" spc="-30">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Analytics</a:t>
            </a:r>
            <a:r>
              <a:rPr lang="en-US" sz="900" u="sng" spc="-30">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for</a:t>
            </a:r>
            <a:r>
              <a:rPr lang="en-US" sz="900" u="sng" spc="-30">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Improvement</a:t>
            </a:r>
            <a:r>
              <a:rPr lang="en-US" sz="900" u="sng" spc="-20">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and</a:t>
            </a:r>
            <a:r>
              <a:rPr lang="en-US" sz="900" u="sng" spc="-35">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Learning</a:t>
            </a:r>
            <a:r>
              <a:rPr lang="en-US" sz="900" u="sng" spc="-20">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1">
                  <a:extLst>
                    <a:ext uri="{A12FA001-AC4F-418D-AE19-62706E023703}">
                      <ahyp:hlinkClr xmlns:ahyp="http://schemas.microsoft.com/office/drawing/2018/hyperlinkcolor" val="tx"/>
                    </a:ext>
                  </a:extLst>
                </a:hlinkClick>
              </a:rPr>
              <a:t>(SAIL)</a:t>
            </a:r>
            <a:r>
              <a:rPr lang="en-US" sz="900" u="sng" spc="-5">
                <a:solidFill>
                  <a:srgbClr val="13313E"/>
                </a:solidFill>
                <a:latin typeface="Myriad Pro"/>
                <a:cs typeface="Calibri"/>
                <a:hlinkClick r:id="rId41">
                  <a:extLst>
                    <a:ext uri="{A12FA001-AC4F-418D-AE19-62706E023703}">
                      <ahyp:hlinkClr xmlns:ahyp="http://schemas.microsoft.com/office/drawing/2018/hyperlinkcolor" val="tx"/>
                    </a:ext>
                  </a:extLst>
                </a:hlinkClick>
              </a:rPr>
              <a:t> </a:t>
            </a:r>
            <a:endParaRPr lang="en-US" sz="900" u="sng" spc="-5">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42">
                  <a:extLst>
                    <a:ext uri="{A12FA001-AC4F-418D-AE19-62706E023703}">
                      <ahyp:hlinkClr xmlns:ahyp="http://schemas.microsoft.com/office/drawing/2018/hyperlinkcolor" val="tx"/>
                    </a:ext>
                  </a:extLst>
                </a:hlinkClick>
              </a:rPr>
              <a:t>VA Dentistry</a:t>
            </a:r>
            <a:endParaRPr lang="en-US" sz="900" u="sng">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43">
                  <a:extLst>
                    <a:ext uri="{A12FA001-AC4F-418D-AE19-62706E023703}">
                      <ahyp:hlinkClr xmlns:ahyp="http://schemas.microsoft.com/office/drawing/2018/hyperlinkcolor" val="tx"/>
                    </a:ext>
                  </a:extLst>
                </a:hlinkClick>
              </a:rPr>
              <a:t>VA Inpatient Evaluation Center</a:t>
            </a:r>
            <a:endParaRPr lang="en-US" sz="900" u="sng">
              <a:solidFill>
                <a:srgbClr val="13313E"/>
              </a:solid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spc="-10">
                <a:solidFill>
                  <a:srgbClr val="13313E"/>
                </a:solidFill>
                <a:uFill>
                  <a:solidFill>
                    <a:srgbClr val="0000FF"/>
                  </a:solidFill>
                </a:uFill>
                <a:latin typeface="Myriad Pro"/>
                <a:cs typeface="Calibri"/>
                <a:hlinkClick r:id="rId44">
                  <a:extLst>
                    <a:ext uri="{A12FA001-AC4F-418D-AE19-62706E023703}">
                      <ahyp:hlinkClr xmlns:ahyp="http://schemas.microsoft.com/office/drawing/2018/hyperlinkcolor" val="tx"/>
                    </a:ext>
                  </a:extLst>
                </a:hlinkClick>
              </a:rPr>
              <a:t>VHA Office of Productivity, Efficiency &amp; Staffing (OPES)</a:t>
            </a:r>
            <a:endParaRPr lang="en-US" sz="900" u="sng" spc="-10">
              <a:solidFill>
                <a:srgbClr val="13313E"/>
              </a:solidFill>
              <a:uFill>
                <a:solidFill>
                  <a:srgbClr val="0000FF"/>
                </a:solidFill>
              </a:uFill>
              <a:latin typeface="Myriad Pro"/>
              <a:cs typeface="Calibri"/>
            </a:endParaRPr>
          </a:p>
          <a:p>
            <a:pPr marL="176212" lvl="1" indent="-171450">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45">
                  <a:extLst>
                    <a:ext uri="{A12FA001-AC4F-418D-AE19-62706E023703}">
                      <ahyp:hlinkClr xmlns:ahyp="http://schemas.microsoft.com/office/drawing/2018/hyperlinkcolor" val="tx"/>
                    </a:ext>
                  </a:extLst>
                </a:hlinkClick>
              </a:rPr>
              <a:t>VHA</a:t>
            </a:r>
            <a:r>
              <a:rPr lang="en-US" sz="900" u="sng" spc="-30">
                <a:solidFill>
                  <a:srgbClr val="13313E"/>
                </a:solidFill>
                <a:latin typeface="Myriad Pro"/>
                <a:cs typeface="Calibri"/>
                <a:hlinkClick r:id="rId45">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5">
                  <a:extLst>
                    <a:ext uri="{A12FA001-AC4F-418D-AE19-62706E023703}">
                      <ahyp:hlinkClr xmlns:ahyp="http://schemas.microsoft.com/office/drawing/2018/hyperlinkcolor" val="tx"/>
                    </a:ext>
                  </a:extLst>
                </a:hlinkClick>
              </a:rPr>
              <a:t>Office</a:t>
            </a:r>
            <a:r>
              <a:rPr lang="en-US" sz="900" u="sng" spc="-25">
                <a:solidFill>
                  <a:srgbClr val="13313E"/>
                </a:solidFill>
                <a:latin typeface="Myriad Pro"/>
                <a:cs typeface="Calibri"/>
                <a:hlinkClick r:id="rId45">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5">
                  <a:extLst>
                    <a:ext uri="{A12FA001-AC4F-418D-AE19-62706E023703}">
                      <ahyp:hlinkClr xmlns:ahyp="http://schemas.microsoft.com/office/drawing/2018/hyperlinkcolor" val="tx"/>
                    </a:ext>
                  </a:extLst>
                </a:hlinkClick>
              </a:rPr>
              <a:t>of</a:t>
            </a:r>
            <a:r>
              <a:rPr lang="en-US" sz="900" u="sng" spc="-25">
                <a:solidFill>
                  <a:srgbClr val="13313E"/>
                </a:solidFill>
                <a:latin typeface="Myriad Pro"/>
                <a:cs typeface="Calibri"/>
                <a:hlinkClick r:id="rId45">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5">
                  <a:extLst>
                    <a:ext uri="{A12FA001-AC4F-418D-AE19-62706E023703}">
                      <ahyp:hlinkClr xmlns:ahyp="http://schemas.microsoft.com/office/drawing/2018/hyperlinkcolor" val="tx"/>
                    </a:ext>
                  </a:extLst>
                </a:hlinkClick>
              </a:rPr>
              <a:t>Quality</a:t>
            </a:r>
            <a:r>
              <a:rPr lang="en-US" sz="900" u="sng" spc="-10">
                <a:solidFill>
                  <a:srgbClr val="13313E"/>
                </a:solidFill>
                <a:latin typeface="Myriad Pro"/>
                <a:cs typeface="Calibri"/>
                <a:hlinkClick r:id="rId45">
                  <a:extLst>
                    <a:ext uri="{A12FA001-AC4F-418D-AE19-62706E023703}">
                      <ahyp:hlinkClr xmlns:ahyp="http://schemas.microsoft.com/office/drawing/2018/hyperlinkcolor" val="tx"/>
                    </a:ext>
                  </a:extLst>
                </a:hlinkClick>
              </a:rPr>
              <a:t> &amp; Patient </a:t>
            </a:r>
            <a:r>
              <a:rPr lang="en-US" sz="900" u="sng">
                <a:solidFill>
                  <a:srgbClr val="13313E"/>
                </a:solidFill>
                <a:latin typeface="Myriad Pro"/>
                <a:cs typeface="Calibri"/>
                <a:hlinkClick r:id="rId45">
                  <a:extLst>
                    <a:ext uri="{A12FA001-AC4F-418D-AE19-62706E023703}">
                      <ahyp:hlinkClr xmlns:ahyp="http://schemas.microsoft.com/office/drawing/2018/hyperlinkcolor" val="tx"/>
                    </a:ext>
                  </a:extLst>
                </a:hlinkClick>
              </a:rPr>
              <a:t>Safety (QPS)</a:t>
            </a:r>
            <a:r>
              <a:rPr lang="en-US" sz="900" u="sng" spc="-5">
                <a:solidFill>
                  <a:srgbClr val="13313E"/>
                </a:solidFill>
                <a:latin typeface="Myriad Pro"/>
                <a:cs typeface="Calibri"/>
                <a:hlinkClick r:id="rId45">
                  <a:extLst>
                    <a:ext uri="{A12FA001-AC4F-418D-AE19-62706E023703}">
                      <ahyp:hlinkClr xmlns:ahyp="http://schemas.microsoft.com/office/drawing/2018/hyperlinkcolor" val="tx"/>
                    </a:ext>
                  </a:extLst>
                </a:hlinkClick>
              </a:rPr>
              <a:t> </a:t>
            </a:r>
            <a:endParaRPr lang="en-US" sz="900" u="sng" spc="-5">
              <a:solidFill>
                <a:srgbClr val="13313E"/>
              </a:solidFill>
              <a:latin typeface="Myriad Pro"/>
              <a:cs typeface="Calibri"/>
            </a:endParaRPr>
          </a:p>
          <a:p>
            <a:pPr marL="176212" lvl="1" indent="-171450">
              <a:lnSpc>
                <a:spcPct val="100000"/>
              </a:lnSpc>
              <a:spcBef>
                <a:spcPts val="300"/>
              </a:spcBef>
              <a:buClr>
                <a:srgbClr val="000000"/>
              </a:buClr>
              <a:buFont typeface="Courier New" panose="02070309020205020404" pitchFamily="49" charset="0"/>
              <a:buChar char="o"/>
              <a:tabLst>
                <a:tab pos="926465" algn="l"/>
                <a:tab pos="927100" algn="l"/>
              </a:tabLst>
            </a:pPr>
            <a:r>
              <a:rPr lang="en-US" sz="900" u="sng">
                <a:solidFill>
                  <a:srgbClr val="13313E"/>
                </a:solidFill>
                <a:latin typeface="Myriad Pro"/>
                <a:cs typeface="Calibri"/>
                <a:hlinkClick r:id="rId46">
                  <a:extLst>
                    <a:ext uri="{A12FA001-AC4F-418D-AE19-62706E023703}">
                      <ahyp:hlinkClr xmlns:ahyp="http://schemas.microsoft.com/office/drawing/2018/hyperlinkcolor" val="tx"/>
                    </a:ext>
                  </a:extLst>
                </a:hlinkClick>
              </a:rPr>
              <a:t>VHA</a:t>
            </a:r>
            <a:r>
              <a:rPr lang="en-US" sz="900" u="sng" spc="-25">
                <a:solidFill>
                  <a:srgbClr val="13313E"/>
                </a:solidFill>
                <a:latin typeface="Myriad Pro"/>
                <a:cs typeface="Calibri"/>
                <a:hlinkClick r:id="rId46">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6">
                  <a:extLst>
                    <a:ext uri="{A12FA001-AC4F-418D-AE19-62706E023703}">
                      <ahyp:hlinkClr xmlns:ahyp="http://schemas.microsoft.com/office/drawing/2018/hyperlinkcolor" val="tx"/>
                    </a:ext>
                  </a:extLst>
                </a:hlinkClick>
              </a:rPr>
              <a:t>Support</a:t>
            </a:r>
            <a:r>
              <a:rPr lang="en-US" sz="900" u="sng" spc="-20">
                <a:solidFill>
                  <a:srgbClr val="13313E"/>
                </a:solidFill>
                <a:latin typeface="Myriad Pro"/>
                <a:cs typeface="Calibri"/>
                <a:hlinkClick r:id="rId46">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6">
                  <a:extLst>
                    <a:ext uri="{A12FA001-AC4F-418D-AE19-62706E023703}">
                      <ahyp:hlinkClr xmlns:ahyp="http://schemas.microsoft.com/office/drawing/2018/hyperlinkcolor" val="tx"/>
                    </a:ext>
                  </a:extLst>
                </a:hlinkClick>
              </a:rPr>
              <a:t>Service</a:t>
            </a:r>
            <a:r>
              <a:rPr lang="en-US" sz="900" u="sng" spc="-35">
                <a:solidFill>
                  <a:srgbClr val="13313E"/>
                </a:solidFill>
                <a:latin typeface="Myriad Pro"/>
                <a:cs typeface="Calibri"/>
                <a:hlinkClick r:id="rId46">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6">
                  <a:extLst>
                    <a:ext uri="{A12FA001-AC4F-418D-AE19-62706E023703}">
                      <ahyp:hlinkClr xmlns:ahyp="http://schemas.microsoft.com/office/drawing/2018/hyperlinkcolor" val="tx"/>
                    </a:ext>
                  </a:extLst>
                </a:hlinkClick>
              </a:rPr>
              <a:t>Center</a:t>
            </a:r>
            <a:r>
              <a:rPr lang="en-US" sz="900" u="sng" spc="-20">
                <a:solidFill>
                  <a:srgbClr val="13313E"/>
                </a:solidFill>
                <a:latin typeface="Myriad Pro"/>
                <a:cs typeface="Calibri"/>
                <a:hlinkClick r:id="rId46">
                  <a:extLst>
                    <a:ext uri="{A12FA001-AC4F-418D-AE19-62706E023703}">
                      <ahyp:hlinkClr xmlns:ahyp="http://schemas.microsoft.com/office/drawing/2018/hyperlinkcolor" val="tx"/>
                    </a:ext>
                  </a:extLst>
                </a:hlinkClick>
              </a:rPr>
              <a:t> </a:t>
            </a:r>
            <a:r>
              <a:rPr lang="en-US" sz="900" u="sng">
                <a:solidFill>
                  <a:srgbClr val="13313E"/>
                </a:solidFill>
                <a:latin typeface="Myriad Pro"/>
                <a:cs typeface="Calibri"/>
                <a:hlinkClick r:id="rId46">
                  <a:extLst>
                    <a:ext uri="{A12FA001-AC4F-418D-AE19-62706E023703}">
                      <ahyp:hlinkClr xmlns:ahyp="http://schemas.microsoft.com/office/drawing/2018/hyperlinkcolor" val="tx"/>
                    </a:ext>
                  </a:extLst>
                </a:hlinkClick>
              </a:rPr>
              <a:t>(VSSC)</a:t>
            </a:r>
            <a:r>
              <a:rPr lang="en-US" sz="900" u="sng" spc="-10">
                <a:solidFill>
                  <a:srgbClr val="13313E"/>
                </a:solidFill>
                <a:latin typeface="Myriad Pro"/>
                <a:cs typeface="Calibri"/>
              </a:rPr>
              <a:t> </a:t>
            </a:r>
          </a:p>
        </p:txBody>
      </p:sp>
      <p:sp>
        <p:nvSpPr>
          <p:cNvPr id="23" name="TextBox 22">
            <a:extLst>
              <a:ext uri="{FF2B5EF4-FFF2-40B4-BE49-F238E27FC236}">
                <a16:creationId xmlns:a16="http://schemas.microsoft.com/office/drawing/2014/main" id="{07876FCF-A06D-FA4E-BA51-771BD553AD68}"/>
              </a:ext>
            </a:extLst>
          </p:cNvPr>
          <p:cNvSpPr txBox="1"/>
          <p:nvPr/>
        </p:nvSpPr>
        <p:spPr>
          <a:xfrm>
            <a:off x="8451034" y="1490802"/>
            <a:ext cx="3245667" cy="969496"/>
          </a:xfrm>
          <a:prstGeom prst="rect">
            <a:avLst/>
          </a:prstGeom>
          <a:solidFill>
            <a:schemeClr val="tx2">
              <a:lumMod val="20000"/>
              <a:lumOff val="80000"/>
            </a:schemeClr>
          </a:solidFill>
          <a:ln>
            <a:solidFill>
              <a:srgbClr val="002060"/>
            </a:solidFill>
          </a:ln>
          <a:effectLst>
            <a:outerShdw blurRad="63500" sx="102000" sy="102000" algn="ctr" rotWithShape="0">
              <a:prstClr val="black">
                <a:alpha val="40000"/>
              </a:prstClr>
            </a:outerShdw>
          </a:effectLst>
        </p:spPr>
        <p:txBody>
          <a:bodyPr wrap="square">
            <a:spAutoFit/>
          </a:bodyPr>
          <a:lstStyle/>
          <a:p>
            <a:pPr marL="4762">
              <a:spcBef>
                <a:spcPts val="280"/>
              </a:spcBef>
              <a:buClr>
                <a:srgbClr val="000000"/>
              </a:buClr>
              <a:tabLst>
                <a:tab pos="240665" algn="l"/>
                <a:tab pos="241300" algn="l"/>
              </a:tabLst>
            </a:pPr>
            <a:r>
              <a:rPr lang="en-US" sz="1100" b="1" u="sng" spc="-10">
                <a:solidFill>
                  <a:srgbClr val="13313E"/>
                </a:solidFill>
                <a:uFill>
                  <a:solidFill>
                    <a:srgbClr val="0000FF"/>
                  </a:solidFill>
                </a:uFill>
                <a:latin typeface="Myriad Pro"/>
                <a:cs typeface="Calibri"/>
              </a:rPr>
              <a:t>OTHER</a:t>
            </a: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spc="-10">
                <a:solidFill>
                  <a:srgbClr val="13313E"/>
                </a:solidFill>
                <a:uFill>
                  <a:solidFill>
                    <a:srgbClr val="0000FF"/>
                  </a:solidFill>
                </a:uFill>
                <a:latin typeface="Myriad Pro"/>
                <a:cs typeface="Calibri"/>
                <a:hlinkClick r:id="rId47">
                  <a:extLst>
                    <a:ext uri="{A12FA001-AC4F-418D-AE19-62706E023703}">
                      <ahyp:hlinkClr xmlns:ahyp="http://schemas.microsoft.com/office/drawing/2018/hyperlinkcolor" val="tx"/>
                    </a:ext>
                  </a:extLst>
                </a:hlinkClick>
              </a:rPr>
              <a:t>CxDW: Customer Experience Data Warehouse</a:t>
            </a:r>
            <a:endParaRPr lang="en-US" sz="900" u="sng" spc="-10">
              <a:solidFill>
                <a:srgbClr val="13313E"/>
              </a:solidFill>
              <a:uFill>
                <a:solidFill>
                  <a:srgbClr val="0000FF"/>
                </a:solidFill>
              </a:uFill>
              <a:latin typeface="Myriad Pro"/>
              <a:cs typeface="Calibri"/>
            </a:endParaRP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spc="-10">
                <a:solidFill>
                  <a:srgbClr val="13313E"/>
                </a:solidFill>
                <a:uFill>
                  <a:solidFill>
                    <a:srgbClr val="0000FF"/>
                  </a:solidFill>
                </a:uFill>
                <a:latin typeface="Myriad Pro"/>
                <a:cs typeface="Calibri"/>
                <a:hlinkClick r:id="rId48">
                  <a:extLst>
                    <a:ext uri="{A12FA001-AC4F-418D-AE19-62706E023703}">
                      <ahyp:hlinkClr xmlns:ahyp="http://schemas.microsoft.com/office/drawing/2018/hyperlinkcolor" val="tx"/>
                    </a:ext>
                  </a:extLst>
                </a:hlinkClick>
              </a:rPr>
              <a:t>FY23 Privacy Threshold Analysis Template</a:t>
            </a:r>
            <a:endParaRPr lang="en-US" sz="900" u="sng" spc="-10">
              <a:solidFill>
                <a:srgbClr val="13313E"/>
              </a:solidFill>
              <a:uFill>
                <a:solidFill>
                  <a:srgbClr val="0000FF"/>
                </a:solidFill>
              </a:uFill>
              <a:latin typeface="Myriad Pro"/>
              <a:cs typeface="Calibri"/>
            </a:endParaRP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effectLst/>
                <a:latin typeface="Myriad Pro"/>
                <a:ea typeface="Calibri" panose="020F0502020204030204" pitchFamily="34" charset="0"/>
                <a:hlinkClick r:id="rId49">
                  <a:extLst>
                    <a:ext uri="{A12FA001-AC4F-418D-AE19-62706E023703}">
                      <ahyp:hlinkClr xmlns:ahyp="http://schemas.microsoft.com/office/drawing/2018/hyperlinkcolor" val="tx"/>
                    </a:ext>
                  </a:extLst>
                </a:hlinkClick>
              </a:rPr>
              <a:t>Analytics Training (sharepoint.com)</a:t>
            </a:r>
            <a:r>
              <a:rPr lang="en-US" sz="900" u="sng">
                <a:solidFill>
                  <a:srgbClr val="13313E"/>
                </a:solidFill>
                <a:effectLst/>
                <a:latin typeface="Myriad Pro"/>
                <a:ea typeface="Calibri" panose="020F0502020204030204" pitchFamily="34" charset="0"/>
              </a:rPr>
              <a:t> (NOLA University)</a:t>
            </a:r>
          </a:p>
          <a:p>
            <a:pPr marL="176212" indent="-171450">
              <a:lnSpc>
                <a:spcPct val="100000"/>
              </a:lnSpc>
              <a:spcBef>
                <a:spcPts val="300"/>
              </a:spcBef>
              <a:buClr>
                <a:srgbClr val="000000"/>
              </a:buClr>
              <a:buFont typeface="Courier New" panose="02070309020205020404" pitchFamily="49" charset="0"/>
              <a:buChar char="o"/>
              <a:tabLst>
                <a:tab pos="240665" algn="l"/>
                <a:tab pos="241300" algn="l"/>
              </a:tabLst>
            </a:pPr>
            <a:r>
              <a:rPr lang="en-US" sz="900" u="sng">
                <a:solidFill>
                  <a:srgbClr val="13313E"/>
                </a:solidFill>
                <a:effectLst/>
                <a:latin typeface="Myriad Pro"/>
                <a:ea typeface="Calibri" panose="020F0502020204030204" pitchFamily="34" charset="0"/>
                <a:hlinkClick r:id="rId50">
                  <a:extLst>
                    <a:ext uri="{A12FA001-AC4F-418D-AE19-62706E023703}">
                      <ahyp:hlinkClr xmlns:ahyp="http://schemas.microsoft.com/office/drawing/2018/hyperlinkcolor" val="tx"/>
                    </a:ext>
                  </a:extLst>
                </a:hlinkClick>
              </a:rPr>
              <a:t>VA Identity and Access Management Services (IAM)</a:t>
            </a:r>
            <a:endParaRPr lang="en-US" sz="900" u="sng">
              <a:solidFill>
                <a:srgbClr val="13313E"/>
              </a:solidFill>
              <a:effectLst/>
              <a:latin typeface="Myriad Pro"/>
              <a:ea typeface="Calibri" panose="020F0502020204030204" pitchFamily="34" charset="0"/>
            </a:endParaRPr>
          </a:p>
        </p:txBody>
      </p:sp>
      <p:sp>
        <p:nvSpPr>
          <p:cNvPr id="16" name="TextBox 15">
            <a:extLst>
              <a:ext uri="{FF2B5EF4-FFF2-40B4-BE49-F238E27FC236}">
                <a16:creationId xmlns:a16="http://schemas.microsoft.com/office/drawing/2014/main" id="{BB70C0BC-D0E3-0D12-9A26-F467FC08164A}"/>
              </a:ext>
            </a:extLst>
          </p:cNvPr>
          <p:cNvSpPr txBox="1"/>
          <p:nvPr/>
        </p:nvSpPr>
        <p:spPr>
          <a:xfrm>
            <a:off x="462465" y="428649"/>
            <a:ext cx="5082154" cy="461665"/>
          </a:xfrm>
          <a:prstGeom prst="rect">
            <a:avLst/>
          </a:prstGeom>
          <a:noFill/>
        </p:spPr>
        <p:txBody>
          <a:bodyPr wrap="square" rtlCol="0">
            <a:spAutoFit/>
          </a:bodyPr>
          <a:lstStyle/>
          <a:p>
            <a:r>
              <a:rPr lang="en-US" sz="2400" b="1">
                <a:solidFill>
                  <a:srgbClr val="567482"/>
                </a:solidFill>
                <a:latin typeface="Myriad Pro"/>
              </a:rPr>
              <a:t>LEARN MORE</a:t>
            </a:r>
          </a:p>
        </p:txBody>
      </p:sp>
      <p:sp>
        <p:nvSpPr>
          <p:cNvPr id="17" name="TextBox 16">
            <a:extLst>
              <a:ext uri="{FF2B5EF4-FFF2-40B4-BE49-F238E27FC236}">
                <a16:creationId xmlns:a16="http://schemas.microsoft.com/office/drawing/2014/main" id="{0CD64C95-477B-398D-0A1E-B2E788DE6E6B}"/>
              </a:ext>
            </a:extLst>
          </p:cNvPr>
          <p:cNvSpPr txBox="1"/>
          <p:nvPr/>
        </p:nvSpPr>
        <p:spPr>
          <a:xfrm>
            <a:off x="476250" y="962397"/>
            <a:ext cx="10751383" cy="281039"/>
          </a:xfrm>
          <a:prstGeom prst="rect">
            <a:avLst/>
          </a:prstGeom>
          <a:noFill/>
        </p:spPr>
        <p:txBody>
          <a:bodyPr wrap="square">
            <a:spAutoFit/>
          </a:bodyPr>
          <a:lstStyle/>
          <a:p>
            <a:pPr marL="12700" marR="31115">
              <a:lnSpc>
                <a:spcPts val="1620"/>
              </a:lnSpc>
              <a:spcBef>
                <a:spcPts val="385"/>
              </a:spcBef>
            </a:pPr>
            <a:r>
              <a:rPr lang="en-US" sz="1200">
                <a:solidFill>
                  <a:srgbClr val="567482"/>
                </a:solidFill>
                <a:latin typeface="Myriad Pro" panose="020B0403030403020204"/>
                <a:cs typeface="Calibri"/>
              </a:rPr>
              <a:t>The following serves as additional resources when looking to learn about data within the VHA Innovation Ecosystem:</a:t>
            </a:r>
          </a:p>
        </p:txBody>
      </p:sp>
      <p:pic>
        <p:nvPicPr>
          <p:cNvPr id="18" name="Picture 17">
            <a:extLst>
              <a:ext uri="{FF2B5EF4-FFF2-40B4-BE49-F238E27FC236}">
                <a16:creationId xmlns:a16="http://schemas.microsoft.com/office/drawing/2014/main" id="{527557BD-CCB5-96EB-D385-85EE0D8C26AD}"/>
              </a:ext>
            </a:extLst>
          </p:cNvPr>
          <p:cNvPicPr>
            <a:picLocks noChangeAspect="1"/>
          </p:cNvPicPr>
          <p:nvPr/>
        </p:nvPicPr>
        <p:blipFill>
          <a:blip r:embed="rId51"/>
          <a:stretch>
            <a:fillRect/>
          </a:stretch>
        </p:blipFill>
        <p:spPr>
          <a:xfrm>
            <a:off x="-10162" y="-12526"/>
            <a:ext cx="12252960" cy="303917"/>
          </a:xfrm>
          <a:prstGeom prst="rect">
            <a:avLst/>
          </a:prstGeom>
        </p:spPr>
      </p:pic>
      <p:sp>
        <p:nvSpPr>
          <p:cNvPr id="2" name="Slide Number Placeholder 16">
            <a:extLst>
              <a:ext uri="{FF2B5EF4-FFF2-40B4-BE49-F238E27FC236}">
                <a16:creationId xmlns:a16="http://schemas.microsoft.com/office/drawing/2014/main" id="{DFEF1156-61E3-6C5D-5291-CF78DD3267F8}"/>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23</a:t>
            </a:fld>
            <a:endParaRPr lang="en-US">
              <a:solidFill>
                <a:srgbClr val="567482"/>
              </a:solidFill>
            </a:endParaRPr>
          </a:p>
        </p:txBody>
      </p:sp>
    </p:spTree>
    <p:extLst>
      <p:ext uri="{BB962C8B-B14F-4D97-AF65-F5344CB8AC3E}">
        <p14:creationId xmlns:p14="http://schemas.microsoft.com/office/powerpoint/2010/main" val="237834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9819E9D2-B02A-B4DD-10AA-EA98AD50B28E}"/>
              </a:ext>
            </a:extLst>
          </p:cNvPr>
          <p:cNvSpPr/>
          <p:nvPr/>
        </p:nvSpPr>
        <p:spPr>
          <a:xfrm>
            <a:off x="-10162" y="-12526"/>
            <a:ext cx="12192000" cy="6858000"/>
          </a:xfrm>
          <a:custGeom>
            <a:avLst/>
            <a:gdLst/>
            <a:ahLst/>
            <a:cxnLst/>
            <a:rect l="l" t="t" r="r" b="b"/>
            <a:pathLst>
              <a:path w="20104100" h="5560060">
                <a:moveTo>
                  <a:pt x="20104099" y="0"/>
                </a:moveTo>
                <a:lnTo>
                  <a:pt x="0" y="0"/>
                </a:lnTo>
                <a:lnTo>
                  <a:pt x="0" y="5560040"/>
                </a:lnTo>
                <a:lnTo>
                  <a:pt x="20104099" y="5560040"/>
                </a:lnTo>
                <a:lnTo>
                  <a:pt x="20104099" y="0"/>
                </a:lnTo>
                <a:close/>
              </a:path>
            </a:pathLst>
          </a:custGeom>
          <a:solidFill>
            <a:srgbClr val="F3F3F4"/>
          </a:solidFill>
        </p:spPr>
        <p:txBody>
          <a:bodyPr wrap="square" lIns="0" tIns="0" rIns="0" bIns="0" rtlCol="0"/>
          <a:lstStyle/>
          <a:p>
            <a:endParaRPr lang="en-US"/>
          </a:p>
        </p:txBody>
      </p:sp>
      <p:graphicFrame>
        <p:nvGraphicFramePr>
          <p:cNvPr id="9" name="Table 8">
            <a:extLst>
              <a:ext uri="{FF2B5EF4-FFF2-40B4-BE49-F238E27FC236}">
                <a16:creationId xmlns:a16="http://schemas.microsoft.com/office/drawing/2014/main" id="{AC41B993-94F7-197C-82BD-549DFED5539D}"/>
              </a:ext>
            </a:extLst>
          </p:cNvPr>
          <p:cNvGraphicFramePr>
            <a:graphicFrameLocks noGrp="1"/>
          </p:cNvGraphicFramePr>
          <p:nvPr>
            <p:extLst>
              <p:ext uri="{D42A27DB-BD31-4B8C-83A1-F6EECF244321}">
                <p14:modId xmlns:p14="http://schemas.microsoft.com/office/powerpoint/2010/main" val="3374025188"/>
              </p:ext>
            </p:extLst>
          </p:nvPr>
        </p:nvGraphicFramePr>
        <p:xfrm>
          <a:off x="371906" y="975018"/>
          <a:ext cx="3749040" cy="5302773"/>
        </p:xfrm>
        <a:graphic>
          <a:graphicData uri="http://schemas.openxmlformats.org/drawingml/2006/table">
            <a:tbl>
              <a:tblPr firstRow="1">
                <a:tableStyleId>{5C22544A-7EE6-4342-B048-85BDC9FD1C3A}</a:tableStyleId>
              </a:tblPr>
              <a:tblGrid>
                <a:gridCol w="2743200">
                  <a:extLst>
                    <a:ext uri="{9D8B030D-6E8A-4147-A177-3AD203B41FA5}">
                      <a16:colId xmlns:a16="http://schemas.microsoft.com/office/drawing/2014/main" val="3915704195"/>
                    </a:ext>
                  </a:extLst>
                </a:gridCol>
                <a:gridCol w="1005840">
                  <a:extLst>
                    <a:ext uri="{9D8B030D-6E8A-4147-A177-3AD203B41FA5}">
                      <a16:colId xmlns:a16="http://schemas.microsoft.com/office/drawing/2014/main" val="2875505854"/>
                    </a:ext>
                  </a:extLst>
                </a:gridCol>
              </a:tblGrid>
              <a:tr h="252513">
                <a:tc>
                  <a:txBody>
                    <a:bodyPr/>
                    <a:lstStyle/>
                    <a:p>
                      <a:r>
                        <a:rPr lang="en-US" sz="1000" cap="all" spc="200" baseline="0">
                          <a:solidFill>
                            <a:schemeClr val="bg1"/>
                          </a:solidFill>
                          <a:latin typeface="Calibri" charset="0"/>
                          <a:ea typeface="Calibri" charset="0"/>
                          <a:cs typeface="Calibri" charset="0"/>
                        </a:rPr>
                        <a:t>Term</a:t>
                      </a:r>
                    </a:p>
                  </a:txBody>
                  <a:tcPr anchor="b">
                    <a:solidFill>
                      <a:srgbClr val="002060"/>
                    </a:solidFill>
                  </a:tcPr>
                </a:tc>
                <a:tc>
                  <a:txBody>
                    <a:bodyPr/>
                    <a:lstStyle/>
                    <a:p>
                      <a:r>
                        <a:rPr lang="en-US" sz="1000" cap="all" spc="200" baseline="0">
                          <a:solidFill>
                            <a:schemeClr val="bg1"/>
                          </a:solidFill>
                          <a:latin typeface="Calibri" charset="0"/>
                          <a:ea typeface="Calibri" charset="0"/>
                          <a:cs typeface="Calibri" charset="0"/>
                        </a:rPr>
                        <a:t>acronym</a:t>
                      </a:r>
                    </a:p>
                  </a:txBody>
                  <a:tcPr anchor="b">
                    <a:solidFill>
                      <a:srgbClr val="002060"/>
                    </a:solidFill>
                  </a:tcPr>
                </a:tc>
                <a:extLst>
                  <a:ext uri="{0D108BD9-81ED-4DB2-BD59-A6C34878D82A}">
                    <a16:rowId xmlns:a16="http://schemas.microsoft.com/office/drawing/2014/main" val="2569126299"/>
                  </a:ext>
                </a:extLst>
              </a:tr>
              <a:tr h="252513">
                <a:tc>
                  <a:txBody>
                    <a:bodyPr/>
                    <a:lstStyle/>
                    <a:p>
                      <a:pPr algn="l" rtl="0" fontAlgn="ctr"/>
                      <a:r>
                        <a:rPr lang="en-US" sz="1050" b="0" i="0" u="none" strike="noStrike">
                          <a:solidFill>
                            <a:srgbClr val="13313E"/>
                          </a:solidFill>
                          <a:effectLst/>
                          <a:latin typeface="Calibri" panose="020F0502020204030204" pitchFamily="34" charset="0"/>
                        </a:rPr>
                        <a:t>Analytics, Data &amp; Decision Support Platform</a:t>
                      </a:r>
                    </a:p>
                  </a:txBody>
                  <a:tcPr marL="7620" marR="7620" marT="7620" marB="0" anchor="ctr">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ADDS UP</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312904045"/>
                  </a:ext>
                </a:extLst>
              </a:tr>
              <a:tr h="252513">
                <a:tc>
                  <a:txBody>
                    <a:bodyPr/>
                    <a:lstStyle/>
                    <a:p>
                      <a:pPr algn="l" rtl="0" fontAlgn="ctr"/>
                      <a:r>
                        <a:rPr lang="en-US" sz="1050" b="0" i="0" u="none" strike="noStrike">
                          <a:solidFill>
                            <a:srgbClr val="13313E"/>
                          </a:solidFill>
                          <a:effectLst/>
                          <a:latin typeface="Calibri" panose="020F0502020204030204" pitchFamily="34" charset="0"/>
                        </a:rPr>
                        <a:t>Artificial Intelligence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AI</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064201884"/>
                  </a:ext>
                </a:extLst>
              </a:tr>
              <a:tr h="252513">
                <a:tc>
                  <a:txBody>
                    <a:bodyPr/>
                    <a:lstStyle/>
                    <a:p>
                      <a:pPr algn="l" rtl="0" fontAlgn="ctr"/>
                      <a:r>
                        <a:rPr lang="en-US" sz="1050" b="0" i="0" u="none" strike="noStrike">
                          <a:solidFill>
                            <a:srgbClr val="13313E"/>
                          </a:solidFill>
                          <a:effectLst/>
                          <a:latin typeface="Calibri" panose="020F0502020204030204" pitchFamily="34" charset="0"/>
                        </a:rPr>
                        <a:t>Acute Kidney Injury</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AKI</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5960627"/>
                  </a:ext>
                </a:extLst>
              </a:tr>
              <a:tr h="252513">
                <a:tc>
                  <a:txBody>
                    <a:bodyPr/>
                    <a:lstStyle/>
                    <a:p>
                      <a:pPr algn="l" rtl="0" fontAlgn="b"/>
                      <a:r>
                        <a:rPr lang="en-US" sz="1050" b="0" i="0" u="none" strike="noStrike">
                          <a:solidFill>
                            <a:srgbClr val="13313E"/>
                          </a:solidFill>
                          <a:effectLst/>
                          <a:latin typeface="Calibri" panose="020F0502020204030204" pitchFamily="34" charset="0"/>
                        </a:rPr>
                        <a:t>Application Programming Interface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API</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38681048"/>
                  </a:ext>
                </a:extLst>
              </a:tr>
              <a:tr h="252513">
                <a:tc>
                  <a:txBody>
                    <a:bodyPr/>
                    <a:lstStyle/>
                    <a:p>
                      <a:pPr algn="l" rtl="0" fontAlgn="ctr"/>
                      <a:r>
                        <a:rPr lang="en-US" sz="1050" b="0" i="0" u="none" strike="noStrike">
                          <a:solidFill>
                            <a:srgbClr val="13313E"/>
                          </a:solidFill>
                          <a:effectLst/>
                          <a:latin typeface="Calibri" panose="020F0502020204030204" pitchFamily="34" charset="0"/>
                        </a:rPr>
                        <a:t>Application Transformation Lifecycle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ATL</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219194328"/>
                  </a:ext>
                </a:extLst>
              </a:tr>
              <a:tr h="252513">
                <a:tc>
                  <a:txBody>
                    <a:bodyPr/>
                    <a:lstStyle/>
                    <a:p>
                      <a:pPr algn="l" rtl="0" fontAlgn="ctr"/>
                      <a:r>
                        <a:rPr lang="en-US" sz="1050" b="0" i="0" u="none" strike="noStrike">
                          <a:solidFill>
                            <a:srgbClr val="13313E"/>
                          </a:solidFill>
                          <a:effectLst/>
                          <a:latin typeface="Calibri" panose="020F0502020204030204" pitchFamily="34" charset="0"/>
                        </a:rPr>
                        <a:t>Amazon Web Services</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AWS</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51320575"/>
                  </a:ext>
                </a:extLst>
              </a:tr>
              <a:tr h="252513">
                <a:tc>
                  <a:txBody>
                    <a:bodyPr/>
                    <a:lstStyle/>
                    <a:p>
                      <a:pPr algn="l" rtl="0" fontAlgn="ctr"/>
                      <a:r>
                        <a:rPr lang="en-US" sz="1050" b="0" i="0" u="none" strike="noStrike">
                          <a:solidFill>
                            <a:srgbClr val="13313E"/>
                          </a:solidFill>
                          <a:effectLst/>
                          <a:latin typeface="Calibri" panose="020F0502020204030204" pitchFamily="34" charset="0"/>
                        </a:rPr>
                        <a:t>Bring Your Own</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BYO</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77230814"/>
                  </a:ext>
                </a:extLst>
              </a:tr>
              <a:tr h="252513">
                <a:tc>
                  <a:txBody>
                    <a:bodyPr/>
                    <a:lstStyle/>
                    <a:p>
                      <a:pPr algn="l" rtl="0" fontAlgn="ctr"/>
                      <a:r>
                        <a:rPr lang="en-US" sz="1050" b="0" i="0" u="none" strike="noStrike">
                          <a:solidFill>
                            <a:srgbClr val="13313E"/>
                          </a:solidFill>
                          <a:effectLst/>
                          <a:latin typeface="Calibri" panose="020F0502020204030204" pitchFamily="34" charset="0"/>
                        </a:rPr>
                        <a:t>Common Data Model</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CDM</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82563793"/>
                  </a:ext>
                </a:extLst>
              </a:tr>
              <a:tr h="252513">
                <a:tc>
                  <a:txBody>
                    <a:bodyPr/>
                    <a:lstStyle/>
                    <a:p>
                      <a:pPr algn="l" rtl="0" fontAlgn="ctr"/>
                      <a:r>
                        <a:rPr lang="en-US" sz="1050" b="0" i="0" u="none" strike="noStrike">
                          <a:solidFill>
                            <a:srgbClr val="13313E"/>
                          </a:solidFill>
                          <a:effectLst/>
                          <a:latin typeface="Calibri" panose="020F0502020204030204" pitchFamily="34" charset="0"/>
                        </a:rPr>
                        <a:t>Corporate Data Warehouse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CDW</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73780480"/>
                  </a:ext>
                </a:extLst>
              </a:tr>
              <a:tr h="252513">
                <a:tc>
                  <a:txBody>
                    <a:bodyPr/>
                    <a:lstStyle/>
                    <a:p>
                      <a:pPr algn="l" rtl="0" fontAlgn="b"/>
                      <a:r>
                        <a:rPr lang="en-US" sz="1050" b="0" i="0" u="none" strike="noStrike">
                          <a:solidFill>
                            <a:srgbClr val="13313E"/>
                          </a:solidFill>
                          <a:effectLst/>
                          <a:latin typeface="Calibri" panose="020F0502020204030204" pitchFamily="34" charset="0"/>
                        </a:rPr>
                        <a:t>Corporate Data Warehouse NextGen</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CDWNG</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231615745"/>
                  </a:ext>
                </a:extLst>
              </a:tr>
              <a:tr h="252513">
                <a:tc>
                  <a:txBody>
                    <a:bodyPr/>
                    <a:lstStyle/>
                    <a:p>
                      <a:pPr algn="l" rtl="0" fontAlgn="b"/>
                      <a:r>
                        <a:rPr lang="en-US" sz="1050" b="0" i="0" u="none" strike="noStrike">
                          <a:solidFill>
                            <a:srgbClr val="13313E"/>
                          </a:solidFill>
                          <a:effectLst/>
                          <a:latin typeface="Calibri" panose="020F0502020204030204" pitchFamily="34" charset="0"/>
                        </a:rPr>
                        <a:t>Chronic Kidney Disease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CKD</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94605339"/>
                  </a:ext>
                </a:extLst>
              </a:tr>
              <a:tr h="252513">
                <a:tc>
                  <a:txBody>
                    <a:bodyPr/>
                    <a:lstStyle/>
                    <a:p>
                      <a:pPr algn="l" rtl="0" fontAlgn="b"/>
                      <a:r>
                        <a:rPr lang="en-US" sz="1050" b="0" i="0" u="none" strike="noStrike">
                          <a:solidFill>
                            <a:srgbClr val="13313E"/>
                          </a:solidFill>
                          <a:effectLst/>
                          <a:latin typeface="Calibri" panose="020F0502020204030204" pitchFamily="34" charset="0"/>
                        </a:rPr>
                        <a:t>VA Common Operating Platform</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COP - Palantir</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8416021"/>
                  </a:ext>
                </a:extLst>
              </a:tr>
              <a:tr h="252513">
                <a:tc>
                  <a:txBody>
                    <a:bodyPr/>
                    <a:lstStyle/>
                    <a:p>
                      <a:pPr algn="l" rtl="0" fontAlgn="ctr"/>
                      <a:r>
                        <a:rPr lang="en-US" sz="1050" b="0" i="0" u="none" strike="noStrike">
                          <a:solidFill>
                            <a:srgbClr val="13313E"/>
                          </a:solidFill>
                          <a:effectLst/>
                          <a:latin typeface="Calibri" panose="020F0502020204030204" pitchFamily="34" charset="0"/>
                        </a:rPr>
                        <a:t>Computerized Patient Record System</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CPRS</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3373449"/>
                  </a:ext>
                </a:extLst>
              </a:tr>
              <a:tr h="252513">
                <a:tc>
                  <a:txBody>
                    <a:bodyPr/>
                    <a:lstStyle/>
                    <a:p>
                      <a:pPr algn="l" rtl="0" fontAlgn="ctr"/>
                      <a:r>
                        <a:rPr lang="en-US" sz="1050" b="0" i="0" u="none" strike="noStrike">
                          <a:solidFill>
                            <a:srgbClr val="13313E"/>
                          </a:solidFill>
                          <a:effectLst/>
                          <a:latin typeface="Calibri" panose="020F0502020204030204" pitchFamily="34" charset="0"/>
                        </a:rPr>
                        <a:t>Customer Relationship Management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CRM</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41184135"/>
                  </a:ext>
                </a:extLst>
              </a:tr>
              <a:tr h="252513">
                <a:tc>
                  <a:txBody>
                    <a:bodyPr/>
                    <a:lstStyle/>
                    <a:p>
                      <a:pPr algn="l" rtl="0" fontAlgn="b"/>
                      <a:r>
                        <a:rPr lang="en-US" sz="1050" b="0" i="0" u="none" strike="noStrike">
                          <a:solidFill>
                            <a:srgbClr val="13313E"/>
                          </a:solidFill>
                          <a:effectLst/>
                          <a:latin typeface="Calibri" panose="020F0502020204030204" pitchFamily="34" charset="0"/>
                        </a:rPr>
                        <a:t>Customer Experience Data Warehouse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CxDW</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984230088"/>
                  </a:ext>
                </a:extLst>
              </a:tr>
              <a:tr h="252513">
                <a:tc>
                  <a:txBody>
                    <a:bodyPr/>
                    <a:lstStyle/>
                    <a:p>
                      <a:pPr algn="l" rtl="0" fontAlgn="ctr"/>
                      <a:r>
                        <a:rPr lang="en-US" sz="1050" b="0" i="0" u="none" strike="noStrike">
                          <a:solidFill>
                            <a:srgbClr val="13313E"/>
                          </a:solidFill>
                          <a:effectLst/>
                          <a:latin typeface="Calibri" panose="020F0502020204030204" pitchFamily="34" charset="0"/>
                        </a:rPr>
                        <a:t>Data Access Request Tracker</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DART</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165097332"/>
                  </a:ext>
                </a:extLst>
              </a:tr>
              <a:tr h="252513">
                <a:tc>
                  <a:txBody>
                    <a:bodyPr/>
                    <a:lstStyle/>
                    <a:p>
                      <a:pPr algn="l" rtl="0" fontAlgn="ctr"/>
                      <a:r>
                        <a:rPr lang="en-US" sz="1050" b="0" i="0" u="none" strike="noStrike">
                          <a:solidFill>
                            <a:srgbClr val="13313E"/>
                          </a:solidFill>
                          <a:effectLst/>
                          <a:latin typeface="Calibri" panose="020F0502020204030204" pitchFamily="34" charset="0"/>
                        </a:rPr>
                        <a:t>DoD and VA Infrastructure for Clinical Intelligence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err="1">
                          <a:solidFill>
                            <a:srgbClr val="13313E"/>
                          </a:solidFill>
                          <a:effectLst/>
                          <a:latin typeface="Calibri" panose="020F0502020204030204" pitchFamily="34" charset="0"/>
                        </a:rPr>
                        <a:t>DaVINCI</a:t>
                      </a:r>
                      <a:endParaRPr lang="en-US" sz="1050" b="0" i="0" u="none" strike="noStrike">
                        <a:solidFill>
                          <a:srgbClr val="13313E"/>
                        </a:solidFill>
                        <a:effectLst/>
                        <a:latin typeface="Calibri" panose="020F0502020204030204" pitchFamily="34" charset="0"/>
                      </a:endParaRP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955095620"/>
                  </a:ext>
                </a:extLst>
              </a:tr>
              <a:tr h="252513">
                <a:tc>
                  <a:txBody>
                    <a:bodyPr/>
                    <a:lstStyle/>
                    <a:p>
                      <a:pPr algn="l" rtl="0" fontAlgn="ctr"/>
                      <a:r>
                        <a:rPr lang="en-US" sz="1050" b="0" i="0" u="none" strike="noStrike">
                          <a:solidFill>
                            <a:srgbClr val="13313E"/>
                          </a:solidFill>
                          <a:effectLst/>
                          <a:latin typeface="Calibri" panose="020F0502020204030204" pitchFamily="34" charset="0"/>
                        </a:rPr>
                        <a:t>Database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DB</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366865158"/>
                  </a:ext>
                </a:extLst>
              </a:tr>
              <a:tr h="252513">
                <a:tc>
                  <a:txBody>
                    <a:bodyPr/>
                    <a:lstStyle/>
                    <a:p>
                      <a:pPr algn="l" rtl="0" fontAlgn="ctr"/>
                      <a:r>
                        <a:rPr lang="en-US" sz="1050" b="0" i="0" u="none" strike="noStrike">
                          <a:solidFill>
                            <a:srgbClr val="13313E"/>
                          </a:solidFill>
                          <a:effectLst/>
                          <a:latin typeface="Calibri" panose="020F0502020204030204" pitchFamily="34" charset="0"/>
                        </a:rPr>
                        <a:t>Department of Defense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DoD</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753538344"/>
                  </a:ext>
                </a:extLst>
              </a:tr>
              <a:tr h="252513">
                <a:tc>
                  <a:txBody>
                    <a:bodyPr/>
                    <a:lstStyle/>
                    <a:p>
                      <a:pPr algn="l" rtl="0" fontAlgn="b"/>
                      <a:r>
                        <a:rPr lang="en-US" sz="1050" b="0" i="0" u="none" strike="noStrike">
                          <a:solidFill>
                            <a:srgbClr val="13313E"/>
                          </a:solidFill>
                          <a:effectLst/>
                          <a:latin typeface="Calibri" panose="020F0502020204030204" pitchFamily="34" charset="0"/>
                        </a:rPr>
                        <a:t>Estimated Glomerular Filtration Rate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eGFR</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562376514"/>
                  </a:ext>
                </a:extLst>
              </a:tr>
            </a:tbl>
          </a:graphicData>
        </a:graphic>
      </p:graphicFrame>
      <p:graphicFrame>
        <p:nvGraphicFramePr>
          <p:cNvPr id="7" name="Table 6">
            <a:extLst>
              <a:ext uri="{FF2B5EF4-FFF2-40B4-BE49-F238E27FC236}">
                <a16:creationId xmlns:a16="http://schemas.microsoft.com/office/drawing/2014/main" id="{686445BA-0CE7-1F6A-384C-12BA7BD2DB64}"/>
              </a:ext>
            </a:extLst>
          </p:cNvPr>
          <p:cNvGraphicFramePr>
            <a:graphicFrameLocks noGrp="1"/>
          </p:cNvGraphicFramePr>
          <p:nvPr>
            <p:extLst>
              <p:ext uri="{D42A27DB-BD31-4B8C-83A1-F6EECF244321}">
                <p14:modId xmlns:p14="http://schemas.microsoft.com/office/powerpoint/2010/main" val="4270543096"/>
              </p:ext>
            </p:extLst>
          </p:nvPr>
        </p:nvGraphicFramePr>
        <p:xfrm>
          <a:off x="4277264" y="975018"/>
          <a:ext cx="3749040" cy="5302773"/>
        </p:xfrm>
        <a:graphic>
          <a:graphicData uri="http://schemas.openxmlformats.org/drawingml/2006/table">
            <a:tbl>
              <a:tblPr firstRow="1">
                <a:tableStyleId>{5C22544A-7EE6-4342-B048-85BDC9FD1C3A}</a:tableStyleId>
              </a:tblPr>
              <a:tblGrid>
                <a:gridCol w="2743200">
                  <a:extLst>
                    <a:ext uri="{9D8B030D-6E8A-4147-A177-3AD203B41FA5}">
                      <a16:colId xmlns:a16="http://schemas.microsoft.com/office/drawing/2014/main" val="3915704195"/>
                    </a:ext>
                  </a:extLst>
                </a:gridCol>
                <a:gridCol w="1005840">
                  <a:extLst>
                    <a:ext uri="{9D8B030D-6E8A-4147-A177-3AD203B41FA5}">
                      <a16:colId xmlns:a16="http://schemas.microsoft.com/office/drawing/2014/main" val="2875505854"/>
                    </a:ext>
                  </a:extLst>
                </a:gridCol>
              </a:tblGrid>
              <a:tr h="252513">
                <a:tc>
                  <a:txBody>
                    <a:bodyPr/>
                    <a:lstStyle/>
                    <a:p>
                      <a:r>
                        <a:rPr lang="en-US" sz="1000" cap="all" spc="200" baseline="0">
                          <a:solidFill>
                            <a:schemeClr val="bg1"/>
                          </a:solidFill>
                          <a:latin typeface="Calibri" charset="0"/>
                          <a:ea typeface="Calibri" charset="0"/>
                          <a:cs typeface="Calibri" charset="0"/>
                        </a:rPr>
                        <a:t>Term</a:t>
                      </a:r>
                    </a:p>
                  </a:txBody>
                  <a:tcPr anchor="b">
                    <a:solidFill>
                      <a:srgbClr val="002060"/>
                    </a:solidFill>
                  </a:tcPr>
                </a:tc>
                <a:tc>
                  <a:txBody>
                    <a:bodyPr/>
                    <a:lstStyle/>
                    <a:p>
                      <a:r>
                        <a:rPr lang="en-US" sz="1000" cap="all" spc="200" baseline="0">
                          <a:solidFill>
                            <a:schemeClr val="bg1"/>
                          </a:solidFill>
                          <a:latin typeface="Calibri" charset="0"/>
                          <a:ea typeface="Calibri" charset="0"/>
                          <a:cs typeface="Calibri" charset="0"/>
                        </a:rPr>
                        <a:t>acronym</a:t>
                      </a:r>
                    </a:p>
                  </a:txBody>
                  <a:tcPr anchor="b">
                    <a:solidFill>
                      <a:srgbClr val="002060"/>
                    </a:solidFill>
                  </a:tcPr>
                </a:tc>
                <a:extLst>
                  <a:ext uri="{0D108BD9-81ED-4DB2-BD59-A6C34878D82A}">
                    <a16:rowId xmlns:a16="http://schemas.microsoft.com/office/drawing/2014/main" val="2569126299"/>
                  </a:ext>
                </a:extLst>
              </a:tr>
              <a:tr h="252513">
                <a:tc>
                  <a:txBody>
                    <a:bodyPr/>
                    <a:lstStyle/>
                    <a:p>
                      <a:pPr algn="l" rtl="0" fontAlgn="b"/>
                      <a:r>
                        <a:rPr lang="en-US" sz="1050" b="0" i="0" u="none" strike="noStrike">
                          <a:solidFill>
                            <a:srgbClr val="13313E"/>
                          </a:solidFill>
                          <a:effectLst/>
                          <a:latin typeface="Calibri" panose="020F0502020204030204" pitchFamily="34" charset="0"/>
                        </a:rPr>
                        <a:t>Electronic Health Record</a:t>
                      </a:r>
                    </a:p>
                  </a:txBody>
                  <a:tcPr marL="7620" marR="7620" marT="7620" marB="0" anchor="ctr">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EHR</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312904045"/>
                  </a:ext>
                </a:extLst>
              </a:tr>
              <a:tr h="252513">
                <a:tc>
                  <a:txBody>
                    <a:bodyPr/>
                    <a:lstStyle/>
                    <a:p>
                      <a:pPr algn="l" rtl="0" fontAlgn="ctr"/>
                      <a:r>
                        <a:rPr lang="en-US" sz="1050" b="0" i="0" u="none" strike="noStrike">
                          <a:solidFill>
                            <a:srgbClr val="13313E"/>
                          </a:solidFill>
                          <a:effectLst/>
                          <a:latin typeface="Calibri" panose="020F0502020204030204" pitchFamily="34" charset="0"/>
                        </a:rPr>
                        <a:t>Enterprise Information Management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EIM</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064201884"/>
                  </a:ext>
                </a:extLst>
              </a:tr>
              <a:tr h="252513">
                <a:tc>
                  <a:txBody>
                    <a:bodyPr/>
                    <a:lstStyle/>
                    <a:p>
                      <a:pPr algn="l" rtl="0" fontAlgn="ctr"/>
                      <a:r>
                        <a:rPr lang="en-US" sz="1050" b="0" i="0" u="none" strike="noStrike">
                          <a:solidFill>
                            <a:srgbClr val="13313E"/>
                          </a:solidFill>
                          <a:effectLst/>
                          <a:latin typeface="Calibri" panose="020F0502020204030204" pitchFamily="34" charset="0"/>
                        </a:rPr>
                        <a:t>Electronic medical record</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EMR</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5960627"/>
                  </a:ext>
                </a:extLst>
              </a:tr>
              <a:tr h="252513">
                <a:tc>
                  <a:txBody>
                    <a:bodyPr/>
                    <a:lstStyle/>
                    <a:p>
                      <a:pPr algn="l" rtl="0" fontAlgn="b"/>
                      <a:r>
                        <a:rPr lang="en-US" sz="1050" b="0" i="0" u="none" strike="noStrike">
                          <a:solidFill>
                            <a:srgbClr val="13313E"/>
                          </a:solidFill>
                          <a:effectLst/>
                          <a:latin typeface="Calibri" panose="020F0502020204030204" pitchFamily="34" charset="0"/>
                        </a:rPr>
                        <a:t>Emerging Technologies Innovations Lab</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ETIL</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121782406"/>
                  </a:ext>
                </a:extLst>
              </a:tr>
              <a:tr h="252513">
                <a:tc>
                  <a:txBody>
                    <a:bodyPr/>
                    <a:lstStyle/>
                    <a:p>
                      <a:pPr algn="l" rtl="0" fontAlgn="ctr"/>
                      <a:r>
                        <a:rPr lang="en-US" sz="1050" b="0" i="0" u="none" strike="noStrike">
                          <a:solidFill>
                            <a:srgbClr val="13313E"/>
                          </a:solidFill>
                          <a:effectLst/>
                          <a:latin typeface="Calibri" panose="020F0502020204030204" pitchFamily="34" charset="0"/>
                        </a:rPr>
                        <a:t>Graphics Processing Unit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GPU</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38681048"/>
                  </a:ext>
                </a:extLst>
              </a:tr>
              <a:tr h="252513">
                <a:tc>
                  <a:txBody>
                    <a:bodyPr/>
                    <a:lstStyle/>
                    <a:p>
                      <a:pPr algn="l" rtl="0" fontAlgn="b"/>
                      <a:r>
                        <a:rPr lang="en-US" sz="1050" b="0" i="0" u="none" strike="noStrike">
                          <a:solidFill>
                            <a:srgbClr val="13313E"/>
                          </a:solidFill>
                          <a:effectLst/>
                          <a:latin typeface="Calibri" panose="020F0502020204030204" pitchFamily="34" charset="0"/>
                        </a:rPr>
                        <a:t>Health Data And Analytics Platform</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HDAP</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219194328"/>
                  </a:ext>
                </a:extLst>
              </a:tr>
              <a:tr h="252513">
                <a:tc>
                  <a:txBody>
                    <a:bodyPr/>
                    <a:lstStyle/>
                    <a:p>
                      <a:pPr algn="l" rtl="0" fontAlgn="ctr"/>
                      <a:r>
                        <a:rPr lang="en-US" sz="1050" b="0" i="0" u="none" strike="noStrike">
                          <a:solidFill>
                            <a:srgbClr val="13313E"/>
                          </a:solidFill>
                          <a:effectLst/>
                          <a:latin typeface="Calibri" panose="020F0502020204030204" pitchFamily="34" charset="0"/>
                        </a:rPr>
                        <a:t>Heart Failure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HF</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50864954"/>
                  </a:ext>
                </a:extLst>
              </a:tr>
              <a:tr h="252513">
                <a:tc>
                  <a:txBody>
                    <a:bodyPr/>
                    <a:lstStyle/>
                    <a:p>
                      <a:pPr algn="l" rtl="0" fontAlgn="ctr"/>
                      <a:r>
                        <a:rPr lang="en-US" sz="1050" b="0" i="0" u="none" strike="noStrike">
                          <a:solidFill>
                            <a:srgbClr val="13313E"/>
                          </a:solidFill>
                          <a:effectLst/>
                          <a:latin typeface="Calibri" panose="020F0502020204030204" pitchFamily="34" charset="0"/>
                        </a:rPr>
                        <a:t>Institutional Review Board</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IRB</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51320575"/>
                  </a:ext>
                </a:extLst>
              </a:tr>
              <a:tr h="252513">
                <a:tc>
                  <a:txBody>
                    <a:bodyPr/>
                    <a:lstStyle/>
                    <a:p>
                      <a:pPr algn="l" rtl="0" fontAlgn="ctr"/>
                      <a:r>
                        <a:rPr lang="en-US" sz="1050" b="0" i="0" u="none" strike="noStrike">
                          <a:solidFill>
                            <a:srgbClr val="13313E"/>
                          </a:solidFill>
                          <a:effectLst/>
                          <a:latin typeface="Calibri" panose="020F0502020204030204" pitchFamily="34" charset="0"/>
                        </a:rPr>
                        <a:t>Information Technology</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IT</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77230814"/>
                  </a:ext>
                </a:extLst>
              </a:tr>
              <a:tr h="252513">
                <a:tc>
                  <a:txBody>
                    <a:bodyPr/>
                    <a:lstStyle/>
                    <a:p>
                      <a:pPr algn="l" rtl="0" fontAlgn="ctr"/>
                      <a:r>
                        <a:rPr lang="en-US" sz="1050" b="0" i="0" u="none" strike="noStrike">
                          <a:solidFill>
                            <a:srgbClr val="13313E"/>
                          </a:solidFill>
                          <a:effectLst/>
                          <a:latin typeface="Calibri" panose="020F0502020204030204" pitchFamily="34" charset="0"/>
                        </a:rPr>
                        <a:t>Machine Learning</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ML</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82563793"/>
                  </a:ext>
                </a:extLst>
              </a:tr>
              <a:tr h="252513">
                <a:tc>
                  <a:txBody>
                    <a:bodyPr/>
                    <a:lstStyle/>
                    <a:p>
                      <a:pPr algn="l" rtl="0" fontAlgn="ctr"/>
                      <a:r>
                        <a:rPr lang="en-US" sz="1050" b="0" i="0" u="none" strike="noStrike">
                          <a:solidFill>
                            <a:srgbClr val="13313E"/>
                          </a:solidFill>
                          <a:effectLst/>
                          <a:latin typeface="Calibri" panose="020F0502020204030204" pitchFamily="34" charset="0"/>
                        </a:rPr>
                        <a:t>Microsoft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MS</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231615745"/>
                  </a:ext>
                </a:extLst>
              </a:tr>
              <a:tr h="252513">
                <a:tc>
                  <a:txBody>
                    <a:bodyPr/>
                    <a:lstStyle/>
                    <a:p>
                      <a:pPr algn="l" rtl="0" fontAlgn="ctr"/>
                      <a:r>
                        <a:rPr lang="en-US" sz="1050" b="0" i="0" u="none" strike="noStrike">
                          <a:solidFill>
                            <a:srgbClr val="13313E"/>
                          </a:solidFill>
                          <a:effectLst/>
                          <a:latin typeface="Calibri" panose="020F0502020204030204" pitchFamily="34" charset="0"/>
                        </a:rPr>
                        <a:t>National Data Systems</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NDS</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94605339"/>
                  </a:ext>
                </a:extLst>
              </a:tr>
              <a:tr h="252513">
                <a:tc>
                  <a:txBody>
                    <a:bodyPr/>
                    <a:lstStyle/>
                    <a:p>
                      <a:pPr algn="l" rtl="0" fontAlgn="b"/>
                      <a:r>
                        <a:rPr lang="en-US" sz="1050" b="0" i="0" u="none" strike="noStrike">
                          <a:solidFill>
                            <a:srgbClr val="13313E"/>
                          </a:solidFill>
                          <a:effectLst/>
                          <a:latin typeface="Calibri" panose="020F0502020204030204" pitchFamily="34" charset="0"/>
                        </a:rPr>
                        <a:t>Natural Language Processing</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NLP</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8416021"/>
                  </a:ext>
                </a:extLst>
              </a:tr>
              <a:tr h="252513">
                <a:tc>
                  <a:txBody>
                    <a:bodyPr/>
                    <a:lstStyle/>
                    <a:p>
                      <a:pPr algn="l" rtl="0" fontAlgn="ctr"/>
                      <a:r>
                        <a:rPr lang="en-US" sz="1050" b="0" i="0" u="none" strike="noStrike">
                          <a:solidFill>
                            <a:srgbClr val="13313E"/>
                          </a:solidFill>
                          <a:effectLst/>
                          <a:latin typeface="Calibri" panose="020F0502020204030204" pitchFamily="34" charset="0"/>
                        </a:rPr>
                        <a:t>Office of Healthcare Innovations and Learning</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OHIL</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3373449"/>
                  </a:ext>
                </a:extLst>
              </a:tr>
              <a:tr h="252513">
                <a:tc>
                  <a:txBody>
                    <a:bodyPr/>
                    <a:lstStyle/>
                    <a:p>
                      <a:pPr algn="l" rtl="0" fontAlgn="b"/>
                      <a:r>
                        <a:rPr lang="en-US" sz="1050" b="0" i="0" u="none" strike="noStrike">
                          <a:solidFill>
                            <a:srgbClr val="13313E"/>
                          </a:solidFill>
                          <a:effectLst/>
                          <a:latin typeface="Calibri" panose="020F0502020204030204" pitchFamily="34" charset="0"/>
                        </a:rPr>
                        <a:t>Office of Information and Technology</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OIT</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984230088"/>
                  </a:ext>
                </a:extLst>
              </a:tr>
              <a:tr h="252513">
                <a:tc>
                  <a:txBody>
                    <a:bodyPr/>
                    <a:lstStyle/>
                    <a:p>
                      <a:pPr algn="l" rtl="0" fontAlgn="ctr"/>
                      <a:r>
                        <a:rPr lang="en-US" sz="1050" b="0" i="0" u="none" strike="noStrike">
                          <a:solidFill>
                            <a:srgbClr val="13313E"/>
                          </a:solidFill>
                          <a:effectLst/>
                          <a:latin typeface="Calibri" panose="020F0502020204030204" pitchFamily="34" charset="0"/>
                        </a:rPr>
                        <a:t>Observational Medical Outcomes Partnership</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OMOP</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165097332"/>
                  </a:ext>
                </a:extLst>
              </a:tr>
              <a:tr h="252513">
                <a:tc>
                  <a:txBody>
                    <a:bodyPr/>
                    <a:lstStyle/>
                    <a:p>
                      <a:pPr algn="l" rtl="0" fontAlgn="b"/>
                      <a:r>
                        <a:rPr lang="en-US" sz="1050" b="0" i="0" u="none" strike="noStrike">
                          <a:solidFill>
                            <a:srgbClr val="13313E"/>
                          </a:solidFill>
                          <a:effectLst/>
                          <a:latin typeface="Calibri" panose="020F0502020204030204" pitchFamily="34" charset="0"/>
                        </a:rPr>
                        <a:t>VHA Office of Productivity, Efficiency &amp; Staffing</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OPES</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366865158"/>
                  </a:ext>
                </a:extLst>
              </a:tr>
              <a:tr h="252513">
                <a:tc>
                  <a:txBody>
                    <a:bodyPr/>
                    <a:lstStyle/>
                    <a:p>
                      <a:pPr algn="l" rtl="0" fontAlgn="b"/>
                      <a:r>
                        <a:rPr lang="en-US" sz="1050" b="0" i="0" u="none" strike="noStrike">
                          <a:solidFill>
                            <a:srgbClr val="13313E"/>
                          </a:solidFill>
                          <a:effectLst/>
                          <a:latin typeface="Calibri" panose="020F0502020204030204" pitchFamily="34" charset="0"/>
                        </a:rPr>
                        <a:t>Office of Research and Development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ORD</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753538344"/>
                  </a:ext>
                </a:extLst>
              </a:tr>
              <a:tr h="252513">
                <a:tc>
                  <a:txBody>
                    <a:bodyPr/>
                    <a:lstStyle/>
                    <a:p>
                      <a:pPr algn="l" rtl="0" fontAlgn="ctr"/>
                      <a:r>
                        <a:rPr lang="en-US" sz="1050" b="0" i="0" u="none" strike="noStrike">
                          <a:solidFill>
                            <a:srgbClr val="13313E"/>
                          </a:solidFill>
                          <a:effectLst/>
                          <a:latin typeface="Calibri" panose="020F0502020204030204" pitchFamily="34" charset="0"/>
                        </a:rPr>
                        <a:t>Promise to Address Comprehensive Toxins Act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PACT</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562376514"/>
                  </a:ext>
                </a:extLst>
              </a:tr>
              <a:tr h="252513">
                <a:tc>
                  <a:txBody>
                    <a:bodyPr/>
                    <a:lstStyle/>
                    <a:p>
                      <a:pPr algn="l" rtl="0" fontAlgn="b"/>
                      <a:r>
                        <a:rPr lang="en-US" sz="1050" b="0" i="0" u="none" strike="noStrike">
                          <a:solidFill>
                            <a:srgbClr val="13313E"/>
                          </a:solidFill>
                          <a:effectLst/>
                          <a:latin typeface="Calibri" panose="020F0502020204030204" pitchFamily="34" charset="0"/>
                        </a:rPr>
                        <a:t>Personal Health Information</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PHI</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1219184064"/>
                  </a:ext>
                </a:extLst>
              </a:tr>
            </a:tbl>
          </a:graphicData>
        </a:graphic>
      </p:graphicFrame>
      <p:graphicFrame>
        <p:nvGraphicFramePr>
          <p:cNvPr id="10" name="Table 9">
            <a:extLst>
              <a:ext uri="{FF2B5EF4-FFF2-40B4-BE49-F238E27FC236}">
                <a16:creationId xmlns:a16="http://schemas.microsoft.com/office/drawing/2014/main" id="{E8A90B35-0C08-59C0-B61E-BE118AA96B64}"/>
              </a:ext>
            </a:extLst>
          </p:cNvPr>
          <p:cNvGraphicFramePr>
            <a:graphicFrameLocks noGrp="1"/>
          </p:cNvGraphicFramePr>
          <p:nvPr>
            <p:extLst>
              <p:ext uri="{D42A27DB-BD31-4B8C-83A1-F6EECF244321}">
                <p14:modId xmlns:p14="http://schemas.microsoft.com/office/powerpoint/2010/main" val="318110803"/>
              </p:ext>
            </p:extLst>
          </p:nvPr>
        </p:nvGraphicFramePr>
        <p:xfrm>
          <a:off x="8182621" y="975018"/>
          <a:ext cx="3749040" cy="4115355"/>
        </p:xfrm>
        <a:graphic>
          <a:graphicData uri="http://schemas.openxmlformats.org/drawingml/2006/table">
            <a:tbl>
              <a:tblPr firstRow="1">
                <a:tableStyleId>{5C22544A-7EE6-4342-B048-85BDC9FD1C3A}</a:tableStyleId>
              </a:tblPr>
              <a:tblGrid>
                <a:gridCol w="2743200">
                  <a:extLst>
                    <a:ext uri="{9D8B030D-6E8A-4147-A177-3AD203B41FA5}">
                      <a16:colId xmlns:a16="http://schemas.microsoft.com/office/drawing/2014/main" val="3915704195"/>
                    </a:ext>
                  </a:extLst>
                </a:gridCol>
                <a:gridCol w="1005840">
                  <a:extLst>
                    <a:ext uri="{9D8B030D-6E8A-4147-A177-3AD203B41FA5}">
                      <a16:colId xmlns:a16="http://schemas.microsoft.com/office/drawing/2014/main" val="2875505854"/>
                    </a:ext>
                  </a:extLst>
                </a:gridCol>
              </a:tblGrid>
              <a:tr h="252513">
                <a:tc>
                  <a:txBody>
                    <a:bodyPr/>
                    <a:lstStyle/>
                    <a:p>
                      <a:r>
                        <a:rPr lang="en-US" sz="1000" cap="all" spc="200" baseline="0">
                          <a:solidFill>
                            <a:schemeClr val="bg1"/>
                          </a:solidFill>
                          <a:latin typeface="Calibri" charset="0"/>
                          <a:ea typeface="Calibri" charset="0"/>
                          <a:cs typeface="Calibri" charset="0"/>
                        </a:rPr>
                        <a:t>Term</a:t>
                      </a:r>
                    </a:p>
                  </a:txBody>
                  <a:tcPr anchor="b">
                    <a:solidFill>
                      <a:srgbClr val="002060"/>
                    </a:solidFill>
                  </a:tcPr>
                </a:tc>
                <a:tc>
                  <a:txBody>
                    <a:bodyPr/>
                    <a:lstStyle/>
                    <a:p>
                      <a:r>
                        <a:rPr lang="en-US" sz="1000" cap="all" spc="200" baseline="0">
                          <a:solidFill>
                            <a:schemeClr val="bg1"/>
                          </a:solidFill>
                          <a:latin typeface="Calibri" charset="0"/>
                          <a:ea typeface="Calibri" charset="0"/>
                          <a:cs typeface="Calibri" charset="0"/>
                        </a:rPr>
                        <a:t>acronym</a:t>
                      </a:r>
                    </a:p>
                  </a:txBody>
                  <a:tcPr anchor="b">
                    <a:solidFill>
                      <a:srgbClr val="002060"/>
                    </a:solidFill>
                  </a:tcPr>
                </a:tc>
                <a:extLst>
                  <a:ext uri="{0D108BD9-81ED-4DB2-BD59-A6C34878D82A}">
                    <a16:rowId xmlns:a16="http://schemas.microsoft.com/office/drawing/2014/main" val="2569126299"/>
                  </a:ext>
                </a:extLst>
              </a:tr>
              <a:tr h="252513">
                <a:tc>
                  <a:txBody>
                    <a:bodyPr/>
                    <a:lstStyle/>
                    <a:p>
                      <a:pPr algn="l" rtl="0" fontAlgn="ctr"/>
                      <a:r>
                        <a:rPr lang="en-US" sz="1050" b="0" i="0" u="none" strike="noStrike">
                          <a:solidFill>
                            <a:srgbClr val="13313E"/>
                          </a:solidFill>
                          <a:effectLst/>
                          <a:latin typeface="Calibri" panose="020F0502020204030204" pitchFamily="34" charset="0"/>
                        </a:rPr>
                        <a:t>Personally Identifiable Information</a:t>
                      </a:r>
                    </a:p>
                  </a:txBody>
                  <a:tcPr marL="7620" marR="7620" marT="7620" marB="0" anchor="ctr">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PII</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5960627"/>
                  </a:ext>
                </a:extLst>
              </a:tr>
              <a:tr h="252513">
                <a:tc>
                  <a:txBody>
                    <a:bodyPr/>
                    <a:lstStyle/>
                    <a:p>
                      <a:pPr algn="l" rtl="0" fontAlgn="b"/>
                      <a:r>
                        <a:rPr lang="en-US" sz="1050" b="0" i="0" u="none" strike="noStrike">
                          <a:solidFill>
                            <a:srgbClr val="13313E"/>
                          </a:solidFill>
                          <a:effectLst/>
                          <a:latin typeface="Calibri" panose="020F0502020204030204" pitchFamily="34" charset="0"/>
                        </a:rPr>
                        <a:t>VHA Office of Quality Safety &amp; Value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QSV</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121782406"/>
                  </a:ext>
                </a:extLst>
              </a:tr>
              <a:tr h="252513">
                <a:tc>
                  <a:txBody>
                    <a:bodyPr/>
                    <a:lstStyle/>
                    <a:p>
                      <a:pPr algn="l" rtl="0" fontAlgn="b"/>
                      <a:r>
                        <a:rPr lang="en-US" sz="1050" b="0" i="0" u="none" strike="noStrike">
                          <a:solidFill>
                            <a:srgbClr val="13313E"/>
                          </a:solidFill>
                          <a:effectLst/>
                          <a:latin typeface="Calibri" panose="020F0502020204030204" pitchFamily="34" charset="0"/>
                        </a:rPr>
                        <a:t>Report and Analytics Field Training</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RAFT</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38681048"/>
                  </a:ext>
                </a:extLst>
              </a:tr>
              <a:tr h="252513">
                <a:tc>
                  <a:txBody>
                    <a:bodyPr/>
                    <a:lstStyle/>
                    <a:p>
                      <a:pPr algn="l" rtl="0" fontAlgn="b"/>
                      <a:r>
                        <a:rPr lang="en-US" sz="1050" b="0" i="0" u="none" strike="noStrike">
                          <a:solidFill>
                            <a:srgbClr val="13313E"/>
                          </a:solidFill>
                          <a:effectLst/>
                          <a:latin typeface="Calibri" panose="020F0502020204030204" pitchFamily="34" charset="0"/>
                        </a:rPr>
                        <a:t>Reports and Measures Portal</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RAMP</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50864954"/>
                  </a:ext>
                </a:extLst>
              </a:tr>
              <a:tr h="252513">
                <a:tc>
                  <a:txBody>
                    <a:bodyPr/>
                    <a:lstStyle/>
                    <a:p>
                      <a:pPr algn="l" rtl="0" fontAlgn="b"/>
                      <a:r>
                        <a:rPr lang="en-US" sz="1050" b="0" i="0" u="none" strike="noStrike">
                          <a:solidFill>
                            <a:srgbClr val="13313E"/>
                          </a:solidFill>
                          <a:effectLst/>
                          <a:latin typeface="Calibri" panose="020F0502020204030204" pitchFamily="34" charset="0"/>
                        </a:rPr>
                        <a:t>Strategic Analytics for Improvement and Learning</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SAIL</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51320575"/>
                  </a:ext>
                </a:extLst>
              </a:tr>
              <a:tr h="252513">
                <a:tc>
                  <a:txBody>
                    <a:bodyPr/>
                    <a:lstStyle/>
                    <a:p>
                      <a:pPr algn="l" rtl="0" fontAlgn="b"/>
                      <a:r>
                        <a:rPr lang="en-US" sz="1050" b="0" i="0" u="none" strike="noStrike">
                          <a:solidFill>
                            <a:srgbClr val="13313E"/>
                          </a:solidFill>
                          <a:effectLst/>
                          <a:latin typeface="Calibri" panose="020F0502020204030204" pitchFamily="34" charset="0"/>
                        </a:rPr>
                        <a:t>Summit Data Platform</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SDP</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77230814"/>
                  </a:ext>
                </a:extLst>
              </a:tr>
              <a:tr h="252513">
                <a:tc>
                  <a:txBody>
                    <a:bodyPr/>
                    <a:lstStyle/>
                    <a:p>
                      <a:pPr algn="l" fontAlgn="b"/>
                      <a:r>
                        <a:rPr lang="en-US" sz="1050" b="0" i="0" u="none" strike="noStrike">
                          <a:solidFill>
                            <a:srgbClr val="13313E"/>
                          </a:solidFill>
                          <a:effectLst/>
                          <a:latin typeface="Calibri" panose="020F0502020204030204" pitchFamily="34" charset="0"/>
                        </a:rPr>
                        <a:t>SQL Server Integration Services</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SSIS</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82563793"/>
                  </a:ext>
                </a:extLst>
              </a:tr>
              <a:tr h="252513">
                <a:tc>
                  <a:txBody>
                    <a:bodyPr/>
                    <a:lstStyle/>
                    <a:p>
                      <a:pPr algn="l" rtl="0" fontAlgn="ctr"/>
                      <a:r>
                        <a:rPr lang="en-US" sz="1050" b="0" i="0" u="none" strike="noStrike">
                          <a:solidFill>
                            <a:srgbClr val="13313E"/>
                          </a:solidFill>
                          <a:effectLst/>
                          <a:latin typeface="Calibri" panose="020F0502020204030204" pitchFamily="34" charset="0"/>
                        </a:rPr>
                        <a:t>Veterans Affairs</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VA</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73780480"/>
                  </a:ext>
                </a:extLst>
              </a:tr>
              <a:tr h="252513">
                <a:tc>
                  <a:txBody>
                    <a:bodyPr/>
                    <a:lstStyle/>
                    <a:p>
                      <a:pPr algn="l" rtl="0" fontAlgn="ctr"/>
                      <a:r>
                        <a:rPr lang="en-US" sz="1050" b="0" i="0" u="none" strike="noStrike">
                          <a:solidFill>
                            <a:srgbClr val="13313E"/>
                          </a:solidFill>
                          <a:effectLst/>
                          <a:latin typeface="Calibri" panose="020F0502020204030204" pitchFamily="34" charset="0"/>
                        </a:rPr>
                        <a:t>VA Enterprise Cloud</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VAEC</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231615745"/>
                  </a:ext>
                </a:extLst>
              </a:tr>
              <a:tr h="252513">
                <a:tc>
                  <a:txBody>
                    <a:bodyPr/>
                    <a:lstStyle/>
                    <a:p>
                      <a:pPr algn="l" rtl="0" fontAlgn="ctr"/>
                      <a:r>
                        <a:rPr lang="en-US" sz="1050" b="0" i="0" u="none" strike="noStrike">
                          <a:solidFill>
                            <a:srgbClr val="13313E"/>
                          </a:solidFill>
                          <a:effectLst/>
                          <a:latin typeface="Calibri" panose="020F0502020204030204" pitchFamily="34" charset="0"/>
                        </a:rPr>
                        <a:t>VA Innovation Unit</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VAIU</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94605339"/>
                  </a:ext>
                </a:extLst>
              </a:tr>
              <a:tr h="252513">
                <a:tc>
                  <a:txBody>
                    <a:bodyPr/>
                    <a:lstStyle/>
                    <a:p>
                      <a:pPr algn="l" rtl="0" fontAlgn="ctr"/>
                      <a:r>
                        <a:rPr lang="en-US" sz="1050" b="0" i="0" u="none" strike="noStrike">
                          <a:solidFill>
                            <a:srgbClr val="13313E"/>
                          </a:solidFill>
                          <a:effectLst/>
                          <a:latin typeface="Calibri" panose="020F0502020204030204" pitchFamily="34" charset="0"/>
                        </a:rPr>
                        <a:t>VA Platform One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VAPO</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8416021"/>
                  </a:ext>
                </a:extLst>
              </a:tr>
              <a:tr h="252513">
                <a:tc>
                  <a:txBody>
                    <a:bodyPr/>
                    <a:lstStyle/>
                    <a:p>
                      <a:pPr algn="l" rtl="0" fontAlgn="ctr"/>
                      <a:r>
                        <a:rPr lang="en-US" sz="1050" b="0" i="0" u="none" strike="noStrike">
                          <a:solidFill>
                            <a:srgbClr val="13313E"/>
                          </a:solidFill>
                          <a:effectLst/>
                          <a:latin typeface="Calibri" panose="020F0502020204030204" pitchFamily="34" charset="0"/>
                        </a:rPr>
                        <a:t>Veteran’s Experience Office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VEO</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3373449"/>
                  </a:ext>
                </a:extLst>
              </a:tr>
              <a:tr h="252513">
                <a:tc>
                  <a:txBody>
                    <a:bodyPr/>
                    <a:lstStyle/>
                    <a:p>
                      <a:pPr algn="l" rtl="0" fontAlgn="b"/>
                      <a:r>
                        <a:rPr lang="en-US" sz="1050" b="0" i="0" u="none" strike="noStrike">
                          <a:solidFill>
                            <a:srgbClr val="13313E"/>
                          </a:solidFill>
                          <a:effectLst/>
                          <a:latin typeface="Calibri" panose="020F0502020204030204" pitchFamily="34" charset="0"/>
                        </a:rPr>
                        <a:t>Veterans Health Administration</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en-US" sz="1050" b="0" i="0" u="none" strike="noStrike">
                          <a:solidFill>
                            <a:srgbClr val="13313E"/>
                          </a:solidFill>
                          <a:effectLst/>
                          <a:latin typeface="Calibri" panose="020F0502020204030204" pitchFamily="34" charset="0"/>
                        </a:rPr>
                        <a:t>VHA</a:t>
                      </a:r>
                    </a:p>
                  </a:txBody>
                  <a:tcPr marL="7620" marR="7620" marT="7620"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41184135"/>
                  </a:ext>
                </a:extLst>
              </a:tr>
              <a:tr h="252513">
                <a:tc>
                  <a:txBody>
                    <a:bodyPr/>
                    <a:lstStyle/>
                    <a:p>
                      <a:pPr algn="l" rtl="0" fontAlgn="ctr"/>
                      <a:r>
                        <a:rPr lang="en-US" sz="1050" b="0" i="0" u="none" strike="noStrike">
                          <a:solidFill>
                            <a:srgbClr val="13313E"/>
                          </a:solidFill>
                          <a:effectLst/>
                          <a:latin typeface="Calibri" panose="020F0502020204030204" pitchFamily="34" charset="0"/>
                        </a:rPr>
                        <a:t>VA Informatics and Computing Infrastructure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VINCI</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165097332"/>
                  </a:ext>
                </a:extLst>
              </a:tr>
              <a:tr h="252513">
                <a:tc>
                  <a:txBody>
                    <a:bodyPr/>
                    <a:lstStyle/>
                    <a:p>
                      <a:pPr algn="l" rtl="0" fontAlgn="ctr"/>
                      <a:r>
                        <a:rPr lang="en-US" sz="1050" b="0" i="0" u="none" strike="noStrike">
                          <a:solidFill>
                            <a:srgbClr val="13313E"/>
                          </a:solidFill>
                          <a:effectLst/>
                          <a:latin typeface="Calibri" panose="020F0502020204030204" pitchFamily="34" charset="0"/>
                        </a:rPr>
                        <a:t>Veterans Health Information Systems and Technology Architecture</a:t>
                      </a:r>
                    </a:p>
                  </a:txBody>
                  <a:tcPr marL="7620" marR="7620" marT="7620" marB="0" anchor="ctr">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noFill/>
                  </a:tcPr>
                </a:tc>
                <a:tc>
                  <a:txBody>
                    <a:bodyPr/>
                    <a:lstStyle/>
                    <a:p>
                      <a:pPr algn="l" rtl="0" fontAlgn="ctr"/>
                      <a:r>
                        <a:rPr lang="en-US" sz="1050" b="0" i="0" u="none" strike="noStrike">
                          <a:solidFill>
                            <a:srgbClr val="13313E"/>
                          </a:solidFill>
                          <a:effectLst/>
                          <a:latin typeface="Calibri" panose="020F0502020204030204" pitchFamily="34" charset="0"/>
                        </a:rPr>
                        <a:t>VistA</a:t>
                      </a:r>
                    </a:p>
                  </a:txBody>
                  <a:tcPr marL="7620" marR="7620" marT="762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55095620"/>
                  </a:ext>
                </a:extLst>
              </a:tr>
            </a:tbl>
          </a:graphicData>
        </a:graphic>
      </p:graphicFrame>
      <p:pic>
        <p:nvPicPr>
          <p:cNvPr id="12" name="Picture 11">
            <a:extLst>
              <a:ext uri="{FF2B5EF4-FFF2-40B4-BE49-F238E27FC236}">
                <a16:creationId xmlns:a16="http://schemas.microsoft.com/office/drawing/2014/main" id="{3E2CEECB-5D65-60E3-8330-4F16F7A8084B}"/>
              </a:ext>
            </a:extLst>
          </p:cNvPr>
          <p:cNvPicPr>
            <a:picLocks noChangeAspect="1"/>
          </p:cNvPicPr>
          <p:nvPr/>
        </p:nvPicPr>
        <p:blipFill>
          <a:blip r:embed="rId3"/>
          <a:stretch>
            <a:fillRect/>
          </a:stretch>
        </p:blipFill>
        <p:spPr>
          <a:xfrm>
            <a:off x="-10162" y="-12526"/>
            <a:ext cx="12202162" cy="303917"/>
          </a:xfrm>
          <a:prstGeom prst="rect">
            <a:avLst/>
          </a:prstGeom>
        </p:spPr>
      </p:pic>
      <p:sp>
        <p:nvSpPr>
          <p:cNvPr id="2" name="TextBox 1">
            <a:extLst>
              <a:ext uri="{FF2B5EF4-FFF2-40B4-BE49-F238E27FC236}">
                <a16:creationId xmlns:a16="http://schemas.microsoft.com/office/drawing/2014/main" id="{B5C22BAC-A6CE-BA5D-7F85-671A3D6938F7}"/>
              </a:ext>
            </a:extLst>
          </p:cNvPr>
          <p:cNvSpPr txBox="1"/>
          <p:nvPr/>
        </p:nvSpPr>
        <p:spPr>
          <a:xfrm>
            <a:off x="462465" y="428649"/>
            <a:ext cx="5082154" cy="461665"/>
          </a:xfrm>
          <a:prstGeom prst="rect">
            <a:avLst/>
          </a:prstGeom>
          <a:noFill/>
        </p:spPr>
        <p:txBody>
          <a:bodyPr wrap="square" rtlCol="0">
            <a:spAutoFit/>
          </a:bodyPr>
          <a:lstStyle/>
          <a:p>
            <a:r>
              <a:rPr lang="en-US" sz="2400" b="1">
                <a:solidFill>
                  <a:srgbClr val="567482"/>
                </a:solidFill>
                <a:latin typeface="Myriad Pro"/>
              </a:rPr>
              <a:t>ABBREVIATIONS</a:t>
            </a:r>
          </a:p>
        </p:txBody>
      </p:sp>
      <p:sp>
        <p:nvSpPr>
          <p:cNvPr id="6" name="Slide Number Placeholder 16">
            <a:extLst>
              <a:ext uri="{FF2B5EF4-FFF2-40B4-BE49-F238E27FC236}">
                <a16:creationId xmlns:a16="http://schemas.microsoft.com/office/drawing/2014/main" id="{A558BCAD-A915-AC84-151D-B783AAEF338D}"/>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24</a:t>
            </a:fld>
            <a:endParaRPr lang="en-US">
              <a:solidFill>
                <a:srgbClr val="567482"/>
              </a:solidFill>
            </a:endParaRPr>
          </a:p>
        </p:txBody>
      </p:sp>
    </p:spTree>
    <p:extLst>
      <p:ext uri="{BB962C8B-B14F-4D97-AF65-F5344CB8AC3E}">
        <p14:creationId xmlns:p14="http://schemas.microsoft.com/office/powerpoint/2010/main" val="357263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ight Triangle 12">
            <a:extLst>
              <a:ext uri="{FF2B5EF4-FFF2-40B4-BE49-F238E27FC236}">
                <a16:creationId xmlns:a16="http://schemas.microsoft.com/office/drawing/2014/main" id="{A32AF46A-AE8F-7065-0425-B7B06E8947FA}"/>
              </a:ext>
            </a:extLst>
          </p:cNvPr>
          <p:cNvSpPr/>
          <p:nvPr/>
        </p:nvSpPr>
        <p:spPr>
          <a:xfrm rot="16200000" flipV="1">
            <a:off x="-162836" y="484199"/>
            <a:ext cx="6534928" cy="6209256"/>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2A95D9-0B33-4D0B-CEEF-691198509877}"/>
              </a:ext>
            </a:extLst>
          </p:cNvPr>
          <p:cNvSpPr/>
          <p:nvPr/>
        </p:nvSpPr>
        <p:spPr>
          <a:xfrm>
            <a:off x="0" y="2014296"/>
            <a:ext cx="4621821" cy="3384345"/>
          </a:xfrm>
          <a:prstGeom prst="rect">
            <a:avLst/>
          </a:prstGeom>
          <a:solidFill>
            <a:srgbClr val="1331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F75149-3C4D-BAD9-5D0A-5A34A98A4399}"/>
              </a:ext>
            </a:extLst>
          </p:cNvPr>
          <p:cNvSpPr txBox="1"/>
          <p:nvPr/>
        </p:nvSpPr>
        <p:spPr>
          <a:xfrm>
            <a:off x="476250" y="321363"/>
            <a:ext cx="5308069" cy="646331"/>
          </a:xfrm>
          <a:prstGeom prst="rect">
            <a:avLst/>
          </a:prstGeom>
          <a:noFill/>
        </p:spPr>
        <p:txBody>
          <a:bodyPr wrap="square" rtlCol="0">
            <a:spAutoFit/>
          </a:bodyPr>
          <a:lstStyle/>
          <a:p>
            <a:r>
              <a:rPr lang="en-US" sz="3600" b="1">
                <a:solidFill>
                  <a:srgbClr val="567482"/>
                </a:solidFill>
                <a:latin typeface="Myriad Pro" panose="020B0403030403020204" pitchFamily="34" charset="0"/>
                <a:ea typeface="+mj-ea"/>
                <a:cs typeface="+mj-cs"/>
              </a:rPr>
              <a:t>INTRODUCTION</a:t>
            </a:r>
          </a:p>
        </p:txBody>
      </p:sp>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object 4">
            <a:extLst>
              <a:ext uri="{FF2B5EF4-FFF2-40B4-BE49-F238E27FC236}">
                <a16:creationId xmlns:a16="http://schemas.microsoft.com/office/drawing/2014/main" id="{6AA2A431-3EED-F8A7-E464-53714A90B9EA}"/>
              </a:ext>
            </a:extLst>
          </p:cNvPr>
          <p:cNvSpPr/>
          <p:nvPr/>
        </p:nvSpPr>
        <p:spPr>
          <a:xfrm>
            <a:off x="4621821" y="876300"/>
            <a:ext cx="7568654" cy="5660337"/>
          </a:xfrm>
          <a:custGeom>
            <a:avLst/>
            <a:gdLst/>
            <a:ahLst/>
            <a:cxnLst/>
            <a:rect l="l" t="t" r="r" b="b"/>
            <a:pathLst>
              <a:path w="20104100" h="9324340">
                <a:moveTo>
                  <a:pt x="0" y="0"/>
                </a:moveTo>
                <a:lnTo>
                  <a:pt x="0" y="9315862"/>
                </a:lnTo>
                <a:lnTo>
                  <a:pt x="20104099" y="9324144"/>
                </a:lnTo>
                <a:lnTo>
                  <a:pt x="20104099" y="8281"/>
                </a:lnTo>
                <a:lnTo>
                  <a:pt x="0" y="0"/>
                </a:lnTo>
                <a:close/>
              </a:path>
            </a:pathLst>
          </a:custGeom>
          <a:solidFill>
            <a:srgbClr val="892583"/>
          </a:solidFill>
        </p:spPr>
        <p:txBody>
          <a:bodyPr wrap="square" lIns="0" tIns="0" rIns="0" bIns="0" rtlCol="0"/>
          <a:lstStyle/>
          <a:p>
            <a:endParaRPr lang="en-US" sz="4269"/>
          </a:p>
        </p:txBody>
      </p:sp>
      <p:sp>
        <p:nvSpPr>
          <p:cNvPr id="8" name="TextBox 7">
            <a:extLst>
              <a:ext uri="{FF2B5EF4-FFF2-40B4-BE49-F238E27FC236}">
                <a16:creationId xmlns:a16="http://schemas.microsoft.com/office/drawing/2014/main" id="{53B5224E-736D-5EA5-578A-008463F3CD1B}"/>
              </a:ext>
            </a:extLst>
          </p:cNvPr>
          <p:cNvSpPr txBox="1"/>
          <p:nvPr/>
        </p:nvSpPr>
        <p:spPr>
          <a:xfrm>
            <a:off x="495300" y="2475362"/>
            <a:ext cx="4126521" cy="2246769"/>
          </a:xfrm>
          <a:prstGeom prst="rect">
            <a:avLst/>
          </a:prstGeom>
          <a:noFill/>
        </p:spPr>
        <p:txBody>
          <a:bodyPr wrap="square" rtlCol="0">
            <a:spAutoFit/>
          </a:bodyPr>
          <a:lstStyle/>
          <a:p>
            <a:r>
              <a:rPr lang="en-US" sz="1400">
                <a:solidFill>
                  <a:schemeClr val="bg1"/>
                </a:solidFill>
                <a:latin typeface="Myriad Pro" panose="020B0403030403020204" pitchFamily="34" charset="0"/>
                <a:ea typeface="+mj-ea"/>
                <a:cs typeface="+mj-cs"/>
              </a:rPr>
              <a:t>We are delighted you are interested in learning how to use data to support your </a:t>
            </a:r>
            <a:br>
              <a:rPr lang="en-US" sz="1400">
                <a:solidFill>
                  <a:schemeClr val="bg1"/>
                </a:solidFill>
                <a:latin typeface="Myriad Pro" panose="020B0403030403020204" pitchFamily="34" charset="0"/>
                <a:ea typeface="+mj-ea"/>
                <a:cs typeface="+mj-cs"/>
              </a:rPr>
            </a:br>
            <a:r>
              <a:rPr lang="en-US" sz="1400" b="1">
                <a:solidFill>
                  <a:schemeClr val="bg1"/>
                </a:solidFill>
                <a:latin typeface="Myriad Pro" panose="020B0403030403020204" pitchFamily="34" charset="0"/>
                <a:ea typeface="+mj-ea"/>
                <a:cs typeface="+mj-cs"/>
              </a:rPr>
              <a:t>VA Data Analytics Innovations </a:t>
            </a:r>
            <a:r>
              <a:rPr lang="en-US" sz="1400">
                <a:solidFill>
                  <a:schemeClr val="bg1"/>
                </a:solidFill>
                <a:latin typeface="Myriad Pro" panose="020B0403030403020204" pitchFamily="34" charset="0"/>
                <a:ea typeface="+mj-ea"/>
                <a:cs typeface="+mj-cs"/>
              </a:rPr>
              <a:t>efforts. </a:t>
            </a:r>
            <a:br>
              <a:rPr lang="en-US" sz="1400" b="1">
                <a:solidFill>
                  <a:schemeClr val="bg1"/>
                </a:solidFill>
                <a:latin typeface="Myriad Pro" panose="020B0403030403020204" pitchFamily="34" charset="0"/>
                <a:ea typeface="+mj-ea"/>
                <a:cs typeface="+mj-cs"/>
              </a:rPr>
            </a:br>
            <a:br>
              <a:rPr lang="en-US" sz="1400" b="1">
                <a:solidFill>
                  <a:schemeClr val="bg1"/>
                </a:solidFill>
                <a:latin typeface="Myriad Pro" panose="020B0403030403020204" pitchFamily="34" charset="0"/>
                <a:ea typeface="+mj-ea"/>
                <a:cs typeface="+mj-cs"/>
              </a:rPr>
            </a:br>
            <a:r>
              <a:rPr lang="en-US" sz="1400" b="1">
                <a:solidFill>
                  <a:schemeClr val="bg1"/>
                </a:solidFill>
                <a:latin typeface="Myriad Pro" panose="020B0403030403020204" pitchFamily="34" charset="0"/>
                <a:ea typeface="+mj-ea"/>
                <a:cs typeface="+mj-cs"/>
              </a:rPr>
              <a:t>This Data Playbook </a:t>
            </a:r>
            <a:r>
              <a:rPr lang="en-US" sz="1400">
                <a:solidFill>
                  <a:schemeClr val="bg1"/>
                </a:solidFill>
                <a:latin typeface="Myriad Pro" panose="020B0403030403020204" pitchFamily="34" charset="0"/>
                <a:ea typeface="+mj-ea"/>
                <a:cs typeface="+mj-cs"/>
              </a:rPr>
              <a:t>is divided into several sections to allow you to navigate easily to the parts that are of interest to you.</a:t>
            </a:r>
            <a:br>
              <a:rPr lang="en-US" sz="1400">
                <a:solidFill>
                  <a:schemeClr val="bg1"/>
                </a:solidFill>
                <a:latin typeface="Myriad Pro" panose="020B0403030403020204" pitchFamily="34" charset="0"/>
                <a:ea typeface="+mj-ea"/>
                <a:cs typeface="+mj-cs"/>
              </a:rPr>
            </a:br>
            <a:br>
              <a:rPr lang="en-US" sz="1400" b="1">
                <a:solidFill>
                  <a:schemeClr val="bg1"/>
                </a:solidFill>
                <a:latin typeface="Myriad Pro" panose="020B0403030403020204" pitchFamily="34" charset="0"/>
                <a:ea typeface="+mj-ea"/>
                <a:cs typeface="+mj-cs"/>
              </a:rPr>
            </a:br>
            <a:r>
              <a:rPr lang="en-US" sz="1400" b="1">
                <a:solidFill>
                  <a:schemeClr val="bg1"/>
                </a:solidFill>
                <a:latin typeface="Myriad Pro" panose="020B0403030403020204" pitchFamily="34" charset="0"/>
                <a:ea typeface="+mj-ea"/>
                <a:cs typeface="+mj-cs"/>
              </a:rPr>
              <a:t>We will continue to update this document as more resources become available.</a:t>
            </a:r>
          </a:p>
        </p:txBody>
      </p:sp>
      <p:sp>
        <p:nvSpPr>
          <p:cNvPr id="55" name="object 50">
            <a:extLst>
              <a:ext uri="{FF2B5EF4-FFF2-40B4-BE49-F238E27FC236}">
                <a16:creationId xmlns:a16="http://schemas.microsoft.com/office/drawing/2014/main" id="{846605A1-AEA6-8850-2CFE-C52374FCACED}"/>
              </a:ext>
            </a:extLst>
          </p:cNvPr>
          <p:cNvSpPr txBox="1">
            <a:spLocks noGrp="1"/>
          </p:cNvSpPr>
          <p:nvPr>
            <p:ph type="title"/>
          </p:nvPr>
        </p:nvSpPr>
        <p:spPr>
          <a:xfrm>
            <a:off x="5050939" y="1343398"/>
            <a:ext cx="6875524" cy="369332"/>
          </a:xfrm>
          <a:prstGeom prst="rect">
            <a:avLst/>
          </a:prstGeom>
          <a:noFill/>
        </p:spPr>
        <p:txBody>
          <a:bodyPr wrap="square" rtlCol="0">
            <a:spAutoFit/>
          </a:bodyPr>
          <a:lstStyle/>
          <a:p>
            <a:pPr defTabSz="457200"/>
            <a:r>
              <a:rPr lang="en-US" sz="2000" b="1">
                <a:solidFill>
                  <a:schemeClr val="bg1"/>
                </a:solidFill>
                <a:latin typeface="Myriad Pro" panose="020B0403030403020204" pitchFamily="34" charset="0"/>
              </a:rPr>
              <a:t>Which VA Data Analytics Solution is Best for Me?</a:t>
            </a:r>
          </a:p>
        </p:txBody>
      </p:sp>
      <p:sp>
        <p:nvSpPr>
          <p:cNvPr id="57" name="TextBox 56">
            <a:extLst>
              <a:ext uri="{FF2B5EF4-FFF2-40B4-BE49-F238E27FC236}">
                <a16:creationId xmlns:a16="http://schemas.microsoft.com/office/drawing/2014/main" id="{B886F22E-9D6D-8CB9-CBE1-190F7975D41E}"/>
              </a:ext>
            </a:extLst>
          </p:cNvPr>
          <p:cNvSpPr txBox="1"/>
          <p:nvPr/>
        </p:nvSpPr>
        <p:spPr>
          <a:xfrm>
            <a:off x="5115597" y="1762831"/>
            <a:ext cx="6709376" cy="738664"/>
          </a:xfrm>
          <a:prstGeom prst="rect">
            <a:avLst/>
          </a:prstGeom>
          <a:noFill/>
        </p:spPr>
        <p:txBody>
          <a:bodyPr wrap="square" rtlCol="0">
            <a:spAutoFit/>
          </a:bodyPr>
          <a:lstStyle>
            <a:defPPr>
              <a:defRPr lang="en-US"/>
            </a:defPPr>
            <a:lvl1pPr>
              <a:defRPr sz="1400" b="1">
                <a:solidFill>
                  <a:schemeClr val="bg1"/>
                </a:solidFill>
                <a:latin typeface="Myriad Pro" panose="020B0403030403020204" pitchFamily="34" charset="0"/>
                <a:ea typeface="+mj-ea"/>
                <a:cs typeface="+mj-cs"/>
              </a:defRPr>
            </a:lvl1pPr>
          </a:lstStyle>
          <a:p>
            <a:r>
              <a:rPr lang="en-US"/>
              <a:t>This Data Playbook </a:t>
            </a:r>
            <a:r>
              <a:rPr lang="en-US" b="0"/>
              <a:t>will guide you toward the VA product or service offering that best suits your needs. Currently, the following products/service offerings are described in this Data Playbook:</a:t>
            </a:r>
          </a:p>
        </p:txBody>
      </p:sp>
      <p:sp>
        <p:nvSpPr>
          <p:cNvPr id="9" name="Rectangle 8">
            <a:extLst>
              <a:ext uri="{FF2B5EF4-FFF2-40B4-BE49-F238E27FC236}">
                <a16:creationId xmlns:a16="http://schemas.microsoft.com/office/drawing/2014/main" id="{D7F1969C-9579-4318-937E-BF097802E8FB}"/>
              </a:ext>
            </a:extLst>
          </p:cNvPr>
          <p:cNvSpPr/>
          <p:nvPr/>
        </p:nvSpPr>
        <p:spPr>
          <a:xfrm>
            <a:off x="5050304" y="2978603"/>
            <a:ext cx="6774669" cy="2791620"/>
          </a:xfrm>
          <a:prstGeom prst="rect">
            <a:avLst/>
          </a:prstGeom>
          <a:ln>
            <a:noFill/>
          </a:ln>
        </p:spPr>
      </p:sp>
      <p:sp>
        <p:nvSpPr>
          <p:cNvPr id="5" name="Rectangle 4">
            <a:extLst>
              <a:ext uri="{FF2B5EF4-FFF2-40B4-BE49-F238E27FC236}">
                <a16:creationId xmlns:a16="http://schemas.microsoft.com/office/drawing/2014/main" id="{1E9E9D8B-670E-FFA5-3E06-3A69A1A3095B}"/>
              </a:ext>
            </a:extLst>
          </p:cNvPr>
          <p:cNvSpPr/>
          <p:nvPr/>
        </p:nvSpPr>
        <p:spPr>
          <a:xfrm>
            <a:off x="5011315" y="2735716"/>
            <a:ext cx="2204969" cy="1502841"/>
          </a:xfrm>
          <a:prstGeom prst="rect">
            <a:avLst/>
          </a:prstGeom>
          <a:solidFill>
            <a:srgbClr val="1331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lnSpc>
                <a:spcPct val="70000"/>
              </a:lnSpc>
              <a:spcBef>
                <a:spcPts val="1000"/>
              </a:spcBef>
            </a:pPr>
            <a:r>
              <a:rPr lang="en-US" b="1">
                <a:solidFill>
                  <a:schemeClr val="bg1"/>
                </a:solidFill>
                <a:latin typeface="Myriad Pro" panose="020B0403030403020204" pitchFamily="34" charset="0"/>
                <a:ea typeface="+mj-ea"/>
                <a:cs typeface="+mj-cs"/>
              </a:rPr>
              <a:t>ARCHES</a:t>
            </a:r>
          </a:p>
        </p:txBody>
      </p:sp>
      <p:sp>
        <p:nvSpPr>
          <p:cNvPr id="7" name="Rectangle 6">
            <a:extLst>
              <a:ext uri="{FF2B5EF4-FFF2-40B4-BE49-F238E27FC236}">
                <a16:creationId xmlns:a16="http://schemas.microsoft.com/office/drawing/2014/main" id="{2493C27C-C3CE-3223-181C-0E5C16C5790C}"/>
              </a:ext>
            </a:extLst>
          </p:cNvPr>
          <p:cNvSpPr/>
          <p:nvPr/>
        </p:nvSpPr>
        <p:spPr>
          <a:xfrm>
            <a:off x="5011315" y="4345655"/>
            <a:ext cx="2204969" cy="1502841"/>
          </a:xfrm>
          <a:prstGeom prst="rect">
            <a:avLst/>
          </a:prstGeom>
          <a:solidFill>
            <a:srgbClr val="1331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spcBef>
                <a:spcPts val="1000"/>
              </a:spcBef>
            </a:pPr>
            <a:r>
              <a:rPr lang="en-US" b="1">
                <a:solidFill>
                  <a:schemeClr val="bg1"/>
                </a:solidFill>
                <a:latin typeface="Myriad Pro" panose="020B0403030403020204" pitchFamily="34" charset="0"/>
                <a:ea typeface="+mj-ea"/>
                <a:cs typeface="+mj-cs"/>
              </a:rPr>
              <a:t>VA COMMON OPERATING PLATFORM (COP)</a:t>
            </a:r>
          </a:p>
        </p:txBody>
      </p:sp>
      <p:sp>
        <p:nvSpPr>
          <p:cNvPr id="16" name="Rectangle 15">
            <a:extLst>
              <a:ext uri="{FF2B5EF4-FFF2-40B4-BE49-F238E27FC236}">
                <a16:creationId xmlns:a16="http://schemas.microsoft.com/office/drawing/2014/main" id="{355AC4CC-2AAB-4911-5C37-BD66A1813D7E}"/>
              </a:ext>
            </a:extLst>
          </p:cNvPr>
          <p:cNvSpPr/>
          <p:nvPr/>
        </p:nvSpPr>
        <p:spPr>
          <a:xfrm>
            <a:off x="7312853" y="2735716"/>
            <a:ext cx="2204969" cy="1502841"/>
          </a:xfrm>
          <a:prstGeom prst="rect">
            <a:avLst/>
          </a:prstGeom>
          <a:solidFill>
            <a:srgbClr val="1331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spcBef>
                <a:spcPts val="1000"/>
              </a:spcBef>
            </a:pPr>
            <a:r>
              <a:rPr lang="en-US" b="1">
                <a:solidFill>
                  <a:schemeClr val="bg1"/>
                </a:solidFill>
                <a:latin typeface="Myriad Pro" panose="020B0403030403020204" pitchFamily="34" charset="0"/>
                <a:ea typeface="+mj-ea"/>
                <a:cs typeface="+mj-cs"/>
              </a:rPr>
              <a:t>EMERGING TECHNOLOGIES INNOVATION LAB (ETIL)</a:t>
            </a:r>
          </a:p>
        </p:txBody>
      </p:sp>
      <p:sp>
        <p:nvSpPr>
          <p:cNvPr id="17" name="Rectangle 16">
            <a:extLst>
              <a:ext uri="{FF2B5EF4-FFF2-40B4-BE49-F238E27FC236}">
                <a16:creationId xmlns:a16="http://schemas.microsoft.com/office/drawing/2014/main" id="{0C5E8CB7-04DE-759D-6F1B-8B8A11DA0EDB}"/>
              </a:ext>
            </a:extLst>
          </p:cNvPr>
          <p:cNvSpPr/>
          <p:nvPr/>
        </p:nvSpPr>
        <p:spPr>
          <a:xfrm>
            <a:off x="7313974" y="4345655"/>
            <a:ext cx="2204969" cy="1502841"/>
          </a:xfrm>
          <a:prstGeom prst="rect">
            <a:avLst/>
          </a:prstGeom>
          <a:solidFill>
            <a:srgbClr val="1331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spcBef>
                <a:spcPts val="1000"/>
              </a:spcBef>
            </a:pPr>
            <a:r>
              <a:rPr lang="en-US" b="1">
                <a:solidFill>
                  <a:schemeClr val="bg1"/>
                </a:solidFill>
                <a:latin typeface="Myriad Pro" panose="020B0403030403020204" pitchFamily="34" charset="0"/>
                <a:ea typeface="+mj-ea"/>
                <a:cs typeface="+mj-cs"/>
              </a:rPr>
              <a:t>VA INFORMATICS AND COMPUTING INFRASTRUCTURE (VINCI)</a:t>
            </a:r>
          </a:p>
        </p:txBody>
      </p:sp>
      <p:sp>
        <p:nvSpPr>
          <p:cNvPr id="18" name="Rectangle 17">
            <a:extLst>
              <a:ext uri="{FF2B5EF4-FFF2-40B4-BE49-F238E27FC236}">
                <a16:creationId xmlns:a16="http://schemas.microsoft.com/office/drawing/2014/main" id="{2E4FB4AB-9D53-EBA4-1087-2176EA5EE5F1}"/>
              </a:ext>
            </a:extLst>
          </p:cNvPr>
          <p:cNvSpPr/>
          <p:nvPr/>
        </p:nvSpPr>
        <p:spPr>
          <a:xfrm>
            <a:off x="9614392" y="2735716"/>
            <a:ext cx="2204969" cy="1502841"/>
          </a:xfrm>
          <a:prstGeom prst="rect">
            <a:avLst/>
          </a:prstGeom>
          <a:solidFill>
            <a:srgbClr val="1331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spcBef>
                <a:spcPts val="1000"/>
              </a:spcBef>
            </a:pPr>
            <a:r>
              <a:rPr lang="en-US" b="1">
                <a:solidFill>
                  <a:schemeClr val="bg1"/>
                </a:solidFill>
                <a:latin typeface="Myriad Pro" panose="020B0403030403020204" pitchFamily="34" charset="0"/>
                <a:ea typeface="+mj-ea"/>
                <a:cs typeface="+mj-cs"/>
              </a:rPr>
              <a:t>SUMMIT DATA PLATFORM (SDP)</a:t>
            </a:r>
            <a:br>
              <a:rPr lang="en-US" b="1">
                <a:solidFill>
                  <a:schemeClr val="bg1"/>
                </a:solidFill>
                <a:latin typeface="Myriad Pro" panose="020B0403030403020204" pitchFamily="34" charset="0"/>
                <a:ea typeface="+mj-ea"/>
                <a:cs typeface="+mj-cs"/>
              </a:rPr>
            </a:br>
            <a:r>
              <a:rPr lang="en-US" sz="1200" b="0" spc="150" baseline="0">
                <a:solidFill>
                  <a:schemeClr val="bg1"/>
                </a:solidFill>
                <a:latin typeface="Myriad Pro"/>
              </a:rPr>
              <a:t>(HDAP, CxDW, CDWNG)</a:t>
            </a:r>
            <a:endParaRPr lang="en-US" b="1">
              <a:solidFill>
                <a:schemeClr val="bg1"/>
              </a:solidFill>
              <a:latin typeface="Myriad Pro" panose="020B0403030403020204" pitchFamily="34" charset="0"/>
              <a:ea typeface="+mj-ea"/>
              <a:cs typeface="+mj-cs"/>
            </a:endParaRPr>
          </a:p>
        </p:txBody>
      </p:sp>
      <p:sp>
        <p:nvSpPr>
          <p:cNvPr id="20" name="Rectangle 19">
            <a:extLst>
              <a:ext uri="{FF2B5EF4-FFF2-40B4-BE49-F238E27FC236}">
                <a16:creationId xmlns:a16="http://schemas.microsoft.com/office/drawing/2014/main" id="{770F31BF-1F54-AF2B-2CBC-4DCA22B48D43}"/>
              </a:ext>
            </a:extLst>
          </p:cNvPr>
          <p:cNvSpPr/>
          <p:nvPr/>
        </p:nvSpPr>
        <p:spPr>
          <a:xfrm>
            <a:off x="9614392" y="4345655"/>
            <a:ext cx="2204969" cy="1502841"/>
          </a:xfrm>
          <a:prstGeom prst="rect">
            <a:avLst/>
          </a:prstGeom>
          <a:solidFill>
            <a:srgbClr val="1331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11">
              <a:spcBef>
                <a:spcPts val="1000"/>
              </a:spcBef>
            </a:pPr>
            <a:r>
              <a:rPr lang="en-US" b="1">
                <a:solidFill>
                  <a:schemeClr val="bg1"/>
                </a:solidFill>
                <a:latin typeface="Myriad Pro" panose="020B0403030403020204" pitchFamily="34" charset="0"/>
                <a:ea typeface="+mj-ea"/>
                <a:cs typeface="+mj-cs"/>
              </a:rPr>
              <a:t>VA PLATFORM ONE</a:t>
            </a:r>
            <a:br>
              <a:rPr lang="en-US" b="1">
                <a:solidFill>
                  <a:schemeClr val="bg1"/>
                </a:solidFill>
                <a:latin typeface="Myriad Pro" panose="020B0403030403020204" pitchFamily="34" charset="0"/>
                <a:ea typeface="+mj-ea"/>
                <a:cs typeface="+mj-cs"/>
              </a:rPr>
            </a:br>
            <a:r>
              <a:rPr lang="en-US" b="1">
                <a:solidFill>
                  <a:schemeClr val="bg1"/>
                </a:solidFill>
                <a:latin typeface="Myriad Pro" panose="020B0403030403020204" pitchFamily="34" charset="0"/>
                <a:ea typeface="+mj-ea"/>
                <a:cs typeface="+mj-cs"/>
              </a:rPr>
              <a:t>(VAPO)</a:t>
            </a:r>
            <a:endParaRPr lang="en-US" sz="1200" b="1">
              <a:solidFill>
                <a:schemeClr val="bg1"/>
              </a:solidFill>
              <a:latin typeface="Myriad Pro" panose="020B0403030403020204" pitchFamily="34" charset="0"/>
              <a:ea typeface="+mj-ea"/>
              <a:cs typeface="+mj-cs"/>
            </a:endParaRPr>
          </a:p>
        </p:txBody>
      </p:sp>
      <p:sp>
        <p:nvSpPr>
          <p:cNvPr id="4" name="Slide Number Placeholder 16">
            <a:extLst>
              <a:ext uri="{FF2B5EF4-FFF2-40B4-BE49-F238E27FC236}">
                <a16:creationId xmlns:a16="http://schemas.microsoft.com/office/drawing/2014/main" id="{55221EDA-8746-09C3-307B-FF444968F164}"/>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3</a:t>
            </a:fld>
            <a:endParaRPr lang="en-US">
              <a:solidFill>
                <a:srgbClr val="567482"/>
              </a:solidFill>
            </a:endParaRPr>
          </a:p>
        </p:txBody>
      </p:sp>
    </p:spTree>
    <p:extLst>
      <p:ext uri="{BB962C8B-B14F-4D97-AF65-F5344CB8AC3E}">
        <p14:creationId xmlns:p14="http://schemas.microsoft.com/office/powerpoint/2010/main" val="114541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
            <a:extLst>
              <a:ext uri="{FF2B5EF4-FFF2-40B4-BE49-F238E27FC236}">
                <a16:creationId xmlns:a16="http://schemas.microsoft.com/office/drawing/2014/main" id="{F2B895F5-0436-3E99-20A7-317D7BDA13EE}"/>
              </a:ext>
            </a:extLst>
          </p:cNvPr>
          <p:cNvSpPr/>
          <p:nvPr/>
        </p:nvSpPr>
        <p:spPr>
          <a:xfrm>
            <a:off x="1" y="267994"/>
            <a:ext cx="12192000" cy="2947320"/>
          </a:xfrm>
          <a:custGeom>
            <a:avLst/>
            <a:gdLst/>
            <a:ahLst/>
            <a:cxnLst/>
            <a:rect l="l" t="t" r="r" b="b"/>
            <a:pathLst>
              <a:path w="20104100" h="9324340">
                <a:moveTo>
                  <a:pt x="0" y="0"/>
                </a:moveTo>
                <a:lnTo>
                  <a:pt x="0" y="9315862"/>
                </a:lnTo>
                <a:lnTo>
                  <a:pt x="20104099" y="9324144"/>
                </a:lnTo>
                <a:lnTo>
                  <a:pt x="20104099" y="8281"/>
                </a:lnTo>
                <a:lnTo>
                  <a:pt x="0" y="0"/>
                </a:lnTo>
                <a:close/>
              </a:path>
            </a:pathLst>
          </a:custGeom>
          <a:solidFill>
            <a:schemeClr val="bg2"/>
          </a:solidFill>
        </p:spPr>
        <p:txBody>
          <a:bodyPr wrap="square" lIns="0" tIns="0" rIns="0" bIns="0" rtlCol="0"/>
          <a:lstStyle/>
          <a:p>
            <a:endParaRPr lang="en-US" sz="4269"/>
          </a:p>
        </p:txBody>
      </p:sp>
      <p:sp>
        <p:nvSpPr>
          <p:cNvPr id="18" name="TextBox 17">
            <a:extLst>
              <a:ext uri="{FF2B5EF4-FFF2-40B4-BE49-F238E27FC236}">
                <a16:creationId xmlns:a16="http://schemas.microsoft.com/office/drawing/2014/main" id="{187B8F87-09EF-1646-0809-1529CB858090}"/>
              </a:ext>
            </a:extLst>
          </p:cNvPr>
          <p:cNvSpPr txBox="1"/>
          <p:nvPr/>
        </p:nvSpPr>
        <p:spPr>
          <a:xfrm>
            <a:off x="476250" y="321363"/>
            <a:ext cx="8210550" cy="646331"/>
          </a:xfrm>
          <a:prstGeom prst="rect">
            <a:avLst/>
          </a:prstGeom>
          <a:noFill/>
        </p:spPr>
        <p:txBody>
          <a:bodyPr wrap="square" rtlCol="0">
            <a:spAutoFit/>
          </a:bodyPr>
          <a:lstStyle/>
          <a:p>
            <a:r>
              <a:rPr lang="en-US" sz="3600" b="1">
                <a:solidFill>
                  <a:srgbClr val="567482"/>
                </a:solidFill>
                <a:latin typeface="Myriad Pro"/>
              </a:rPr>
              <a:t>PLATFORM OVERVIEW</a:t>
            </a:r>
          </a:p>
        </p:txBody>
      </p:sp>
      <p:graphicFrame>
        <p:nvGraphicFramePr>
          <p:cNvPr id="33" name="Table 34">
            <a:extLst>
              <a:ext uri="{FF2B5EF4-FFF2-40B4-BE49-F238E27FC236}">
                <a16:creationId xmlns:a16="http://schemas.microsoft.com/office/drawing/2014/main" id="{C475D027-73AE-832E-B8E4-6196DFCF6FB4}"/>
              </a:ext>
            </a:extLst>
          </p:cNvPr>
          <p:cNvGraphicFramePr>
            <a:graphicFrameLocks noGrp="1"/>
          </p:cNvGraphicFramePr>
          <p:nvPr>
            <p:extLst>
              <p:ext uri="{D42A27DB-BD31-4B8C-83A1-F6EECF244321}">
                <p14:modId xmlns:p14="http://schemas.microsoft.com/office/powerpoint/2010/main" val="2829533765"/>
              </p:ext>
            </p:extLst>
          </p:nvPr>
        </p:nvGraphicFramePr>
        <p:xfrm>
          <a:off x="495302" y="1022012"/>
          <a:ext cx="11315697" cy="5830436"/>
        </p:xfrm>
        <a:graphic>
          <a:graphicData uri="http://schemas.openxmlformats.org/drawingml/2006/table">
            <a:tbl>
              <a:tblPr firstRow="1" bandRow="1">
                <a:tableStyleId>{5C22544A-7EE6-4342-B048-85BDC9FD1C3A}</a:tableStyleId>
              </a:tblPr>
              <a:tblGrid>
                <a:gridCol w="2712677">
                  <a:extLst>
                    <a:ext uri="{9D8B030D-6E8A-4147-A177-3AD203B41FA5}">
                      <a16:colId xmlns:a16="http://schemas.microsoft.com/office/drawing/2014/main" val="174545466"/>
                    </a:ext>
                  </a:extLst>
                </a:gridCol>
                <a:gridCol w="3572383">
                  <a:extLst>
                    <a:ext uri="{9D8B030D-6E8A-4147-A177-3AD203B41FA5}">
                      <a16:colId xmlns:a16="http://schemas.microsoft.com/office/drawing/2014/main" val="30152517"/>
                    </a:ext>
                  </a:extLst>
                </a:gridCol>
                <a:gridCol w="5030637">
                  <a:extLst>
                    <a:ext uri="{9D8B030D-6E8A-4147-A177-3AD203B41FA5}">
                      <a16:colId xmlns:a16="http://schemas.microsoft.com/office/drawing/2014/main" val="351324800"/>
                    </a:ext>
                  </a:extLst>
                </a:gridCol>
              </a:tblGrid>
              <a:tr h="1374408">
                <a:tc>
                  <a:txBody>
                    <a:bodyPr/>
                    <a:lstStyle/>
                    <a:p>
                      <a:pPr algn="ctr"/>
                      <a:r>
                        <a:rPr lang="en-US" sz="1400" baseline="0">
                          <a:latin typeface="Myriad Pro"/>
                        </a:rPr>
                        <a:t>VA PRODUCT</a:t>
                      </a:r>
                    </a:p>
                  </a:txBody>
                  <a:tcPr anchor="ctr">
                    <a:solidFill>
                      <a:srgbClr val="13313E"/>
                    </a:solidFill>
                  </a:tcPr>
                </a:tc>
                <a:tc>
                  <a:txBody>
                    <a:bodyPr/>
                    <a:lstStyle/>
                    <a:p>
                      <a:pPr algn="ctr"/>
                      <a:r>
                        <a:rPr lang="en-US" sz="1400" baseline="0">
                          <a:latin typeface="Myriad Pro"/>
                        </a:rPr>
                        <a:t>QUICK DESCRIPTION</a:t>
                      </a:r>
                    </a:p>
                  </a:txBody>
                  <a:tcPr anchor="ctr">
                    <a:lnR w="12700" cap="flat" cmpd="sng" algn="ctr">
                      <a:solidFill>
                        <a:schemeClr val="bg1"/>
                      </a:solidFill>
                      <a:prstDash val="solid"/>
                      <a:round/>
                      <a:headEnd type="none" w="med" len="med"/>
                      <a:tailEnd type="none" w="med" len="med"/>
                    </a:lnR>
                    <a:solidFill>
                      <a:srgbClr val="13313E"/>
                    </a:solidFill>
                  </a:tcPr>
                </a:tc>
                <a:tc>
                  <a:txBody>
                    <a:bodyPr/>
                    <a:lstStyle/>
                    <a:p>
                      <a:pPr algn="ctr"/>
                      <a:r>
                        <a:rPr lang="en-US" sz="1400" baseline="0">
                          <a:latin typeface="Myriad Pro"/>
                        </a:rPr>
                        <a:t>USES</a:t>
                      </a:r>
                    </a:p>
                  </a:txBody>
                  <a:tcPr anchor="ctr">
                    <a:lnL w="12700" cap="flat" cmpd="sng" algn="ctr">
                      <a:solidFill>
                        <a:schemeClr val="bg1"/>
                      </a:solidFill>
                      <a:prstDash val="solid"/>
                      <a:round/>
                      <a:headEnd type="none" w="med" len="med"/>
                      <a:tailEnd type="none" w="med" len="med"/>
                    </a:lnL>
                    <a:solidFill>
                      <a:srgbClr val="13313E"/>
                    </a:solidFill>
                  </a:tcPr>
                </a:tc>
                <a:extLst>
                  <a:ext uri="{0D108BD9-81ED-4DB2-BD59-A6C34878D82A}">
                    <a16:rowId xmlns:a16="http://schemas.microsoft.com/office/drawing/2014/main" val="1730334372"/>
                  </a:ext>
                </a:extLst>
              </a:tr>
              <a:tr h="581970">
                <a:tc>
                  <a:txBody>
                    <a:bodyPr/>
                    <a:lstStyle/>
                    <a:p>
                      <a:r>
                        <a:rPr lang="en-US" sz="1100" b="1" kern="1200" spc="150" baseline="0">
                          <a:solidFill>
                            <a:schemeClr val="bg1"/>
                          </a:solidFill>
                          <a:latin typeface="Myriad Pro"/>
                          <a:ea typeface="+mn-ea"/>
                          <a:cs typeface="+mn-cs"/>
                        </a:rPr>
                        <a:t>ARCHES</a:t>
                      </a: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200" b="1" i="1" kern="1200" baseline="0">
                          <a:solidFill>
                            <a:schemeClr val="tx1"/>
                          </a:solidFill>
                          <a:latin typeface="Myriad Pro"/>
                          <a:ea typeface="+mn-ea"/>
                          <a:cs typeface="Calibri Light"/>
                        </a:rPr>
                        <a:t>PII/PHI data analytics development and production platform </a:t>
                      </a:r>
                      <a:r>
                        <a:rPr lang="en-US" sz="1200" b="0" i="1" kern="1200" baseline="0">
                          <a:solidFill>
                            <a:schemeClr val="tx1"/>
                          </a:solidFill>
                          <a:latin typeface="Myriad Pro"/>
                          <a:ea typeface="+mn-ea"/>
                          <a:cs typeface="Calibri Light"/>
                        </a:rPr>
                        <a:t>within VA network</a:t>
                      </a:r>
                    </a:p>
                  </a:txBody>
                  <a:tcPr anchor="ctr">
                    <a:solidFill>
                      <a:schemeClr val="bg2"/>
                    </a:solidFill>
                  </a:tcPr>
                </a:tc>
                <a:tc>
                  <a:txBody>
                    <a:bodyPr/>
                    <a:lstStyle/>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High-Risk Score EHR Flagging</a:t>
                      </a:r>
                    </a:p>
                    <a:p>
                      <a:pPr marL="112713" marR="0" lvl="0" indent="-112713" algn="l" defTabSz="91441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a:solidFill>
                            <a:schemeClr val="tx1"/>
                          </a:solidFill>
                          <a:latin typeface="Myriad Pro"/>
                          <a:ea typeface="Franklin Gothic Medium Cond" charset="0"/>
                          <a:cs typeface="Calibri" panose="020F0502020204030204" pitchFamily="34" charset="0"/>
                        </a:rPr>
                        <a:t>Natural Language Processing</a:t>
                      </a:r>
                    </a:p>
                    <a:p>
                      <a:pPr marL="112713" marR="0" lvl="0" indent="-112713" algn="l" defTabSz="91441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a:solidFill>
                            <a:schemeClr val="tx1"/>
                          </a:solidFill>
                          <a:latin typeface="Myriad Pro"/>
                          <a:ea typeface="Franklin Gothic Medium Cond" charset="0"/>
                          <a:cs typeface="Calibri" panose="020F0502020204030204" pitchFamily="34" charset="0"/>
                        </a:rPr>
                        <a:t>Heart Disease Prediction</a:t>
                      </a:r>
                    </a:p>
                    <a:p>
                      <a:pPr marL="112713" marR="0" lvl="0" indent="-112713" algn="l" defTabSz="91441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a:solidFill>
                            <a:schemeClr val="tx1"/>
                          </a:solidFill>
                          <a:latin typeface="Myriad Pro"/>
                          <a:ea typeface="Franklin Gothic Medium Cond" charset="0"/>
                          <a:cs typeface="Calibri" panose="020F0502020204030204" pitchFamily="34" charset="0"/>
                        </a:rPr>
                        <a:t>Chronic Kidney Disease Detection</a:t>
                      </a:r>
                    </a:p>
                  </a:txBody>
                  <a:tcPr anchor="ctr">
                    <a:solidFill>
                      <a:schemeClr val="bg2"/>
                    </a:solidFill>
                  </a:tcPr>
                </a:tc>
                <a:extLst>
                  <a:ext uri="{0D108BD9-81ED-4DB2-BD59-A6C34878D82A}">
                    <a16:rowId xmlns:a16="http://schemas.microsoft.com/office/drawing/2014/main" val="1873489289"/>
                  </a:ext>
                </a:extLst>
              </a:tr>
              <a:tr h="748247">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spc="150" baseline="0">
                          <a:solidFill>
                            <a:schemeClr val="bg1"/>
                          </a:solidFill>
                          <a:latin typeface="Myriad Pro"/>
                        </a:rPr>
                        <a:t>EMERGING TECHNOLOGIES INNOVATION LAB (ETIL)</a:t>
                      </a:r>
                      <a:endParaRPr lang="en-US" sz="1100" b="1"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200" b="1" i="1" kern="1200" baseline="0">
                          <a:solidFill>
                            <a:schemeClr val="tx1"/>
                          </a:solidFill>
                          <a:latin typeface="Myriad Pro"/>
                          <a:ea typeface="+mn-ea"/>
                          <a:cs typeface="+mn-cs"/>
                        </a:rPr>
                        <a:t>Innovation lab </a:t>
                      </a:r>
                      <a:r>
                        <a:rPr lang="en-US" sz="1200" b="0" i="1" kern="1200" baseline="0">
                          <a:solidFill>
                            <a:schemeClr val="tx1"/>
                          </a:solidFill>
                          <a:latin typeface="Myriad Pro"/>
                          <a:ea typeface="+mn-ea"/>
                          <a:cs typeface="+mn-cs"/>
                        </a:rPr>
                        <a:t>outside of </a:t>
                      </a:r>
                      <a:br>
                        <a:rPr lang="en-US" sz="1200" b="0" i="1" kern="1200" baseline="0">
                          <a:solidFill>
                            <a:schemeClr val="tx1"/>
                          </a:solidFill>
                          <a:latin typeface="Myriad Pro"/>
                          <a:ea typeface="+mn-ea"/>
                          <a:cs typeface="+mn-cs"/>
                        </a:rPr>
                      </a:br>
                      <a:r>
                        <a:rPr lang="en-US" sz="1200" b="0" i="1" kern="1200" baseline="0">
                          <a:solidFill>
                            <a:schemeClr val="tx1"/>
                          </a:solidFill>
                          <a:latin typeface="Myriad Pro"/>
                          <a:ea typeface="+mn-ea"/>
                          <a:cs typeface="+mn-cs"/>
                        </a:rPr>
                        <a:t>VA network (No PII/PHI allowed)</a:t>
                      </a:r>
                    </a:p>
                  </a:txBody>
                  <a:tcPr anchor="ctr">
                    <a:solidFill>
                      <a:schemeClr val="bg2"/>
                    </a:solidFill>
                  </a:tcPr>
                </a:tc>
                <a:tc>
                  <a:txBody>
                    <a:bodyPr/>
                    <a:lstStyle/>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Medical Imaging Device Connectivity Testing</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AI-backed Kidney Biomarker Indication Screening</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Mission Daybreak</a:t>
                      </a:r>
                    </a:p>
                  </a:txBody>
                  <a:tcPr anchor="ctr">
                    <a:solidFill>
                      <a:schemeClr val="bg2"/>
                    </a:solidFill>
                  </a:tcPr>
                </a:tc>
                <a:extLst>
                  <a:ext uri="{0D108BD9-81ED-4DB2-BD59-A6C34878D82A}">
                    <a16:rowId xmlns:a16="http://schemas.microsoft.com/office/drawing/2014/main" val="795940864"/>
                  </a:ext>
                </a:extLst>
              </a:tr>
              <a:tr h="581970">
                <a:tc>
                  <a:txBody>
                    <a:bodyPr/>
                    <a:lstStyle/>
                    <a:p>
                      <a:pPr algn="l"/>
                      <a:r>
                        <a:rPr lang="en-US" sz="1100" b="1" spc="150" baseline="0">
                          <a:solidFill>
                            <a:schemeClr val="bg1"/>
                          </a:solidFill>
                          <a:latin typeface="Myriad Pro"/>
                        </a:rPr>
                        <a:t>SUMMIT DATA PLATFORM</a:t>
                      </a:r>
                    </a:p>
                    <a:p>
                      <a:pPr algn="l"/>
                      <a:r>
                        <a:rPr lang="en-US" sz="1100" b="1" spc="150" baseline="0">
                          <a:solidFill>
                            <a:schemeClr val="bg1"/>
                          </a:solidFill>
                          <a:latin typeface="Myriad Pro"/>
                        </a:rPr>
                        <a:t>(SDP) </a:t>
                      </a:r>
                      <a:br>
                        <a:rPr lang="en-US" sz="1100" b="1" spc="150" baseline="0">
                          <a:solidFill>
                            <a:schemeClr val="bg1"/>
                          </a:solidFill>
                          <a:latin typeface="Myriad Pro"/>
                        </a:rPr>
                      </a:br>
                      <a:r>
                        <a:rPr lang="en-US" sz="700" b="0" spc="150" baseline="0">
                          <a:solidFill>
                            <a:schemeClr val="bg1"/>
                          </a:solidFill>
                          <a:latin typeface="Myriad Pro"/>
                        </a:rPr>
                        <a:t>(HDAP, CxDW, CDWNG)</a:t>
                      </a:r>
                      <a:endParaRPr lang="en-US" sz="1100" b="0" spc="150"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200" b="0" i="1" kern="1200" baseline="0">
                          <a:solidFill>
                            <a:schemeClr val="tx1"/>
                          </a:solidFill>
                          <a:latin typeface="Myriad Pro"/>
                          <a:ea typeface="+mn-ea"/>
                          <a:cs typeface="Calibri Light"/>
                        </a:rPr>
                        <a:t>Internal</a:t>
                      </a:r>
                      <a:r>
                        <a:rPr lang="en-US" sz="1200" b="1" i="1" kern="1200" baseline="0">
                          <a:solidFill>
                            <a:schemeClr val="tx1"/>
                          </a:solidFill>
                          <a:latin typeface="Myriad Pro"/>
                          <a:ea typeface="+mn-ea"/>
                          <a:cs typeface="Calibri Light"/>
                        </a:rPr>
                        <a:t> tool for analytics, AI/ML, and visualization</a:t>
                      </a:r>
                    </a:p>
                  </a:txBody>
                  <a:tcPr anchor="ctr">
                    <a:solidFill>
                      <a:schemeClr val="bg2"/>
                    </a:solidFill>
                  </a:tcPr>
                </a:tc>
                <a:tc>
                  <a:txBody>
                    <a:bodyPr/>
                    <a:lstStyle/>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Cancer Care Management Protocol </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Enterprise Data Governance Tooling </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Self-Service Research</a:t>
                      </a:r>
                    </a:p>
                  </a:txBody>
                  <a:tcPr anchor="ctr">
                    <a:solidFill>
                      <a:schemeClr val="bg2"/>
                    </a:solidFill>
                  </a:tcPr>
                </a:tc>
                <a:extLst>
                  <a:ext uri="{0D108BD9-81ED-4DB2-BD59-A6C34878D82A}">
                    <a16:rowId xmlns:a16="http://schemas.microsoft.com/office/drawing/2014/main" val="3043503252"/>
                  </a:ext>
                </a:extLst>
              </a:tr>
              <a:tr h="748247">
                <a:tc>
                  <a:txBody>
                    <a:bodyPr/>
                    <a:lstStyle/>
                    <a:p>
                      <a:pPr algn="l"/>
                      <a:r>
                        <a:rPr lang="en-US" sz="1100" b="1" spc="150" baseline="0">
                          <a:solidFill>
                            <a:schemeClr val="bg1"/>
                          </a:solidFill>
                          <a:latin typeface="Myriad Pro"/>
                        </a:rPr>
                        <a:t>VA COMMON OPERATING PLATFORM (COP)</a:t>
                      </a:r>
                      <a:endParaRPr lang="en-US" sz="1100" b="1"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200" i="1">
                          <a:latin typeface="Myriad Pro" panose="020B0503030403020204"/>
                        </a:rPr>
                        <a:t>Leveraging </a:t>
                      </a:r>
                      <a:r>
                        <a:rPr lang="en-US" sz="1200" b="1" i="1" u="none">
                          <a:latin typeface="Myriad Pro" panose="020B0503030403020204"/>
                        </a:rPr>
                        <a:t>enterprise wide-VA data </a:t>
                      </a:r>
                      <a:r>
                        <a:rPr lang="en-US" sz="1200" i="1">
                          <a:latin typeface="Myriad Pro" panose="020B0503030403020204"/>
                        </a:rPr>
                        <a:t>and </a:t>
                      </a:r>
                      <a:r>
                        <a:rPr lang="en-US" sz="1200" b="1" i="1" u="none">
                          <a:latin typeface="Myriad Pro" panose="020B0503030403020204"/>
                        </a:rPr>
                        <a:t>customized analytics </a:t>
                      </a:r>
                      <a:r>
                        <a:rPr lang="en-US" sz="1200" i="1">
                          <a:latin typeface="Myriad Pro" panose="020B0503030403020204"/>
                        </a:rPr>
                        <a:t>for informed decision-making platform</a:t>
                      </a:r>
                      <a:endParaRPr lang="en-US" sz="1200" b="0" i="1" kern="1200" baseline="0">
                        <a:solidFill>
                          <a:schemeClr val="tx1"/>
                        </a:solidFill>
                        <a:latin typeface="Myriad Pro"/>
                        <a:ea typeface="+mn-ea"/>
                        <a:cs typeface="+mn-cs"/>
                      </a:endParaRPr>
                    </a:p>
                  </a:txBody>
                  <a:tcPr anchor="ctr">
                    <a:solidFill>
                      <a:schemeClr val="bg2"/>
                    </a:solidFill>
                  </a:tcPr>
                </a:tc>
                <a:tc>
                  <a:txBody>
                    <a:bodyPr/>
                    <a:lstStyle/>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ADDS UP</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Integrated Care Workspace</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Population Analytics</a:t>
                      </a:r>
                    </a:p>
                  </a:txBody>
                  <a:tcPr anchor="ctr">
                    <a:solidFill>
                      <a:schemeClr val="bg2"/>
                    </a:solidFill>
                  </a:tcPr>
                </a:tc>
                <a:extLst>
                  <a:ext uri="{0D108BD9-81ED-4DB2-BD59-A6C34878D82A}">
                    <a16:rowId xmlns:a16="http://schemas.microsoft.com/office/drawing/2014/main" val="2412968066"/>
                  </a:ext>
                </a:extLst>
              </a:tr>
              <a:tr h="748247">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spc="150" baseline="0">
                          <a:solidFill>
                            <a:schemeClr val="bg1"/>
                          </a:solidFill>
                          <a:latin typeface="Myriad Pro"/>
                        </a:rPr>
                        <a:t>VA INFORMATICS &amp; COMPUTING INFRASTRUCTURE (VINCI)</a:t>
                      </a:r>
                      <a:endParaRPr lang="en-US" sz="1100" b="1"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200" b="0" i="1" kern="1200" baseline="0">
                          <a:solidFill>
                            <a:schemeClr val="tx1"/>
                          </a:solidFill>
                          <a:latin typeface="Myriad Pro"/>
                          <a:ea typeface="+mn-ea"/>
                          <a:cs typeface="+mn-cs"/>
                        </a:rPr>
                        <a:t>Data access, analytic tools, and consultation services for </a:t>
                      </a:r>
                      <a:r>
                        <a:rPr lang="en-US" sz="1200" b="1" i="1" kern="1200" baseline="0">
                          <a:solidFill>
                            <a:schemeClr val="tx1"/>
                          </a:solidFill>
                          <a:latin typeface="Myriad Pro"/>
                          <a:ea typeface="+mn-ea"/>
                          <a:cs typeface="+mn-cs"/>
                        </a:rPr>
                        <a:t>medical research projects</a:t>
                      </a:r>
                    </a:p>
                  </a:txBody>
                  <a:tcPr anchor="ctr">
                    <a:solidFill>
                      <a:schemeClr val="bg2"/>
                    </a:solidFill>
                  </a:tcPr>
                </a:tc>
                <a:tc>
                  <a:txBody>
                    <a:bodyPr/>
                    <a:lstStyle/>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Health Services / Epidemiology</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Decision Support</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Business Intelligence</a:t>
                      </a:r>
                    </a:p>
                  </a:txBody>
                  <a:tcPr anchor="ctr">
                    <a:solidFill>
                      <a:schemeClr val="bg2"/>
                    </a:solidFill>
                  </a:tcPr>
                </a:tc>
                <a:extLst>
                  <a:ext uri="{0D108BD9-81ED-4DB2-BD59-A6C34878D82A}">
                    <a16:rowId xmlns:a16="http://schemas.microsoft.com/office/drawing/2014/main" val="2538474608"/>
                  </a:ext>
                </a:extLst>
              </a:tr>
              <a:tr h="748247">
                <a:tc>
                  <a:txBody>
                    <a:bodyPr/>
                    <a:lstStyle/>
                    <a:p>
                      <a:pPr algn="l"/>
                      <a:r>
                        <a:rPr lang="en-US" sz="1200" b="1" spc="150" baseline="0">
                          <a:solidFill>
                            <a:schemeClr val="tx1"/>
                          </a:solidFill>
                          <a:latin typeface="Myriad Pro"/>
                        </a:rPr>
                        <a:t>VA PLATFORM ONE</a:t>
                      </a:r>
                    </a:p>
                    <a:p>
                      <a:pPr algn="l"/>
                      <a:r>
                        <a:rPr lang="en-US" sz="1200" b="1" spc="150" baseline="0">
                          <a:solidFill>
                            <a:schemeClr val="tx1"/>
                          </a:solidFill>
                          <a:latin typeface="Myriad Pro"/>
                        </a:rPr>
                        <a:t>(VAPO)</a:t>
                      </a:r>
                      <a:r>
                        <a:rPr lang="en-US" sz="1200" b="0" spc="150" baseline="0">
                          <a:solidFill>
                            <a:schemeClr val="bg1"/>
                          </a:solidFill>
                          <a:latin typeface="Myriad Pro"/>
                        </a:rPr>
                        <a:t> </a:t>
                      </a:r>
                      <a:br>
                        <a:rPr lang="en-US" sz="1200" b="0" spc="150" baseline="0">
                          <a:solidFill>
                            <a:schemeClr val="bg1"/>
                          </a:solidFill>
                          <a:latin typeface="Myriad Pro"/>
                        </a:rPr>
                      </a:br>
                      <a:r>
                        <a:rPr lang="en-US" sz="800" b="0" spc="150" baseline="0">
                          <a:solidFill>
                            <a:schemeClr val="tx1"/>
                          </a:solidFill>
                          <a:latin typeface="Myriad Pro"/>
                        </a:rPr>
                        <a:t>(Hosting Platform)</a:t>
                      </a:r>
                      <a:endParaRPr lang="en-US" sz="1200" b="1" spc="150" baseline="0">
                        <a:solidFill>
                          <a:schemeClr val="tx1"/>
                        </a:solidFill>
                        <a:latin typeface="Myriad Pro"/>
                      </a:endParaRPr>
                    </a:p>
                  </a:txBody>
                  <a:tcPr anchor="ctr">
                    <a:solidFill>
                      <a:srgbClr val="CAD8E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200" b="1" i="1" kern="1200" baseline="0">
                          <a:solidFill>
                            <a:schemeClr val="tx1"/>
                          </a:solidFill>
                          <a:latin typeface="Myriad Pro"/>
                          <a:ea typeface="+mn-ea"/>
                          <a:cs typeface="Calibri Light"/>
                        </a:rPr>
                        <a:t>Packaging software code </a:t>
                      </a:r>
                      <a:r>
                        <a:rPr lang="en-US" sz="1200" b="0" i="1" kern="1200" baseline="0">
                          <a:solidFill>
                            <a:schemeClr val="tx1"/>
                          </a:solidFill>
                          <a:latin typeface="Myriad Pro"/>
                          <a:ea typeface="+mn-ea"/>
                          <a:cs typeface="Calibri Light"/>
                        </a:rPr>
                        <a:t>into a single executable bundle</a:t>
                      </a:r>
                    </a:p>
                  </a:txBody>
                  <a:tcPr anchor="ctr">
                    <a:solidFill>
                      <a:schemeClr val="bg2"/>
                    </a:solidFill>
                  </a:tcPr>
                </a:tc>
                <a:tc>
                  <a:txBody>
                    <a:bodyPr/>
                    <a:lstStyle/>
                    <a:p>
                      <a:pPr marL="112713" indent="-112713">
                        <a:buFont typeface="Arial" panose="020B0604020202020204" pitchFamily="34" charset="0"/>
                        <a:buChar char="•"/>
                      </a:pPr>
                      <a:r>
                        <a:rPr lang="en-US" sz="1200" b="0" baseline="0" err="1">
                          <a:solidFill>
                            <a:schemeClr val="tx1"/>
                          </a:solidFill>
                          <a:latin typeface="Myriad Pro"/>
                          <a:ea typeface="Franklin Gothic Medium Cond" charset="0"/>
                          <a:cs typeface="Calibri" panose="020F0502020204030204" pitchFamily="34" charset="0"/>
                        </a:rPr>
                        <a:t>eScreening</a:t>
                      </a:r>
                      <a:endParaRPr lang="en-US" sz="1200" b="0" baseline="0">
                        <a:solidFill>
                          <a:schemeClr val="tx1"/>
                        </a:solidFill>
                        <a:latin typeface="Myriad Pro"/>
                        <a:ea typeface="Franklin Gothic Medium Cond" charset="0"/>
                        <a:cs typeface="Calibri" panose="020F0502020204030204" pitchFamily="34" charset="0"/>
                      </a:endParaRP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Item Master Syndicate Source</a:t>
                      </a:r>
                    </a:p>
                    <a:p>
                      <a:pPr marL="112713" indent="-112713">
                        <a:buFont typeface="Arial" panose="020B0604020202020204" pitchFamily="34" charset="0"/>
                        <a:buChar char="•"/>
                      </a:pPr>
                      <a:r>
                        <a:rPr lang="en-US" sz="1200" b="0" baseline="0">
                          <a:solidFill>
                            <a:schemeClr val="tx1"/>
                          </a:solidFill>
                          <a:latin typeface="Myriad Pro"/>
                          <a:ea typeface="Franklin Gothic Medium Cond" charset="0"/>
                          <a:cs typeface="Calibri" panose="020F0502020204030204" pitchFamily="34" charset="0"/>
                        </a:rPr>
                        <a:t>Veteran Identification Card</a:t>
                      </a:r>
                    </a:p>
                  </a:txBody>
                  <a:tcPr anchor="ctr">
                    <a:solidFill>
                      <a:schemeClr val="bg2"/>
                    </a:solidFill>
                  </a:tcPr>
                </a:tc>
                <a:extLst>
                  <a:ext uri="{0D108BD9-81ED-4DB2-BD59-A6C34878D82A}">
                    <a16:rowId xmlns:a16="http://schemas.microsoft.com/office/drawing/2014/main" val="585379051"/>
                  </a:ext>
                </a:extLst>
              </a:tr>
            </a:tbl>
          </a:graphicData>
        </a:graphic>
      </p:graphicFrame>
      <p:sp>
        <p:nvSpPr>
          <p:cNvPr id="3" name="Slide Number Placeholder 16">
            <a:extLst>
              <a:ext uri="{FF2B5EF4-FFF2-40B4-BE49-F238E27FC236}">
                <a16:creationId xmlns:a16="http://schemas.microsoft.com/office/drawing/2014/main" id="{424CBF77-274E-C1F3-02F1-CBBAB342B348}"/>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4</a:t>
            </a:fld>
            <a:endParaRPr lang="en-US">
              <a:solidFill>
                <a:srgbClr val="567482"/>
              </a:solidFill>
            </a:endParaRPr>
          </a:p>
        </p:txBody>
      </p:sp>
    </p:spTree>
    <p:extLst>
      <p:ext uri="{BB962C8B-B14F-4D97-AF65-F5344CB8AC3E}">
        <p14:creationId xmlns:p14="http://schemas.microsoft.com/office/powerpoint/2010/main" val="201046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87B8F87-09EF-1646-0809-1529CB858090}"/>
              </a:ext>
            </a:extLst>
          </p:cNvPr>
          <p:cNvSpPr txBox="1"/>
          <p:nvPr/>
        </p:nvSpPr>
        <p:spPr>
          <a:xfrm>
            <a:off x="476250" y="321363"/>
            <a:ext cx="11393667" cy="646331"/>
          </a:xfrm>
          <a:prstGeom prst="rect">
            <a:avLst/>
          </a:prstGeom>
          <a:noFill/>
        </p:spPr>
        <p:txBody>
          <a:bodyPr wrap="square" rtlCol="0">
            <a:spAutoFit/>
          </a:bodyPr>
          <a:lstStyle/>
          <a:p>
            <a:r>
              <a:rPr lang="en-US" sz="3600" b="1">
                <a:solidFill>
                  <a:srgbClr val="567482"/>
                </a:solidFill>
                <a:latin typeface="Myriad Pro"/>
              </a:rPr>
              <a:t>VA ENVIRONMENT DIAGRAM | COMPONENTS</a:t>
            </a:r>
          </a:p>
        </p:txBody>
      </p:sp>
      <p:sp>
        <p:nvSpPr>
          <p:cNvPr id="17" name="Slide Number Placeholder 16">
            <a:extLst>
              <a:ext uri="{FF2B5EF4-FFF2-40B4-BE49-F238E27FC236}">
                <a16:creationId xmlns:a16="http://schemas.microsoft.com/office/drawing/2014/main" id="{58DD6D28-792D-3DCA-1F24-AF8E36FDDB9B}"/>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5</a:t>
            </a:fld>
            <a:endParaRPr lang="en-US">
              <a:solidFill>
                <a:srgbClr val="567482"/>
              </a:solidFill>
            </a:endParaRPr>
          </a:p>
        </p:txBody>
      </p:sp>
      <p:sp>
        <p:nvSpPr>
          <p:cNvPr id="462" name="Rectangle 461">
            <a:extLst>
              <a:ext uri="{FF2B5EF4-FFF2-40B4-BE49-F238E27FC236}">
                <a16:creationId xmlns:a16="http://schemas.microsoft.com/office/drawing/2014/main" id="{5627350E-4990-EF88-DE30-572AF4E68428}"/>
              </a:ext>
            </a:extLst>
          </p:cNvPr>
          <p:cNvSpPr/>
          <p:nvPr/>
        </p:nvSpPr>
        <p:spPr>
          <a:xfrm flipV="1">
            <a:off x="0" y="6283100"/>
            <a:ext cx="12158556" cy="546418"/>
          </a:xfrm>
          <a:prstGeom prst="rect">
            <a:avLst/>
          </a:prstGeom>
          <a:solidFill>
            <a:srgbClr val="FFFFFF">
              <a:lumMod val="95000"/>
            </a:srgbClr>
          </a:solidFill>
          <a:ln w="12700" cap="flat" cmpd="sng" algn="ctr">
            <a:solidFill>
              <a:srgbClr val="FFFFFF">
                <a:lumMod val="8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63" name="Table 462">
            <a:extLst>
              <a:ext uri="{FF2B5EF4-FFF2-40B4-BE49-F238E27FC236}">
                <a16:creationId xmlns:a16="http://schemas.microsoft.com/office/drawing/2014/main" id="{E1E3429C-F999-1601-9142-E1566DD8B53D}"/>
              </a:ext>
            </a:extLst>
          </p:cNvPr>
          <p:cNvGraphicFramePr>
            <a:graphicFrameLocks noGrp="1"/>
          </p:cNvGraphicFramePr>
          <p:nvPr>
            <p:extLst>
              <p:ext uri="{D42A27DB-BD31-4B8C-83A1-F6EECF244321}">
                <p14:modId xmlns:p14="http://schemas.microsoft.com/office/powerpoint/2010/main" val="1698141699"/>
              </p:ext>
            </p:extLst>
          </p:nvPr>
        </p:nvGraphicFramePr>
        <p:xfrm>
          <a:off x="2002406" y="1516928"/>
          <a:ext cx="4324802" cy="4511531"/>
        </p:xfrm>
        <a:graphic>
          <a:graphicData uri="http://schemas.openxmlformats.org/drawingml/2006/table">
            <a:tbl>
              <a:tblPr firstRow="1" bandRow="1"/>
              <a:tblGrid>
                <a:gridCol w="4324802">
                  <a:extLst>
                    <a:ext uri="{9D8B030D-6E8A-4147-A177-3AD203B41FA5}">
                      <a16:colId xmlns:a16="http://schemas.microsoft.com/office/drawing/2014/main" val="1116324302"/>
                    </a:ext>
                  </a:extLst>
                </a:gridCol>
              </a:tblGrid>
              <a:tr h="325894">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latin typeface="Oswald"/>
                        </a:rPr>
                        <a:t>VA ENTERPISE CLOUD</a:t>
                      </a:r>
                    </a:p>
                  </a:txBody>
                  <a:tcPr anchor="ctr">
                    <a:lnL w="12700" cap="flat" cmpd="sng" algn="ctr">
                      <a:solidFill>
                        <a:srgbClr val="243646"/>
                      </a:solidFill>
                      <a:prstDash val="solid"/>
                      <a:round/>
                      <a:headEnd type="none" w="med" len="med"/>
                      <a:tailEnd type="none" w="med" len="med"/>
                    </a:lnL>
                    <a:lnR w="12700" cap="flat" cmpd="sng" algn="ctr">
                      <a:solidFill>
                        <a:srgbClr val="243646"/>
                      </a:solidFill>
                      <a:prstDash val="solid"/>
                      <a:round/>
                      <a:headEnd type="none" w="med" len="med"/>
                      <a:tailEnd type="none" w="med" len="med"/>
                    </a:lnR>
                    <a:lnT w="12700" cap="flat" cmpd="sng" algn="ctr">
                      <a:solidFill>
                        <a:srgbClr val="243646"/>
                      </a:solidFill>
                      <a:prstDash val="solid"/>
                      <a:round/>
                      <a:headEnd type="none" w="med" len="med"/>
                      <a:tailEnd type="none" w="med" len="med"/>
                    </a:lnT>
                    <a:lnB w="12700" cap="flat" cmpd="sng" algn="ctr">
                      <a:solidFill>
                        <a:srgbClr val="243646"/>
                      </a:solidFill>
                      <a:prstDash val="solid"/>
                      <a:round/>
                      <a:headEnd type="none" w="med" len="med"/>
                      <a:tailEnd type="none" w="med" len="med"/>
                    </a:lnB>
                    <a:lnTlToBr w="12700" cmpd="sng">
                      <a:noFill/>
                      <a:prstDash val="solid"/>
                    </a:lnTlToBr>
                    <a:lnBlToTr w="12700" cmpd="sng">
                      <a:noFill/>
                      <a:prstDash val="solid"/>
                    </a:lnBlToTr>
                    <a:solidFill>
                      <a:srgbClr val="243746"/>
                    </a:solidFill>
                  </a:tcPr>
                </a:tc>
                <a:extLst>
                  <a:ext uri="{0D108BD9-81ED-4DB2-BD59-A6C34878D82A}">
                    <a16:rowId xmlns:a16="http://schemas.microsoft.com/office/drawing/2014/main" val="2271872703"/>
                  </a:ext>
                </a:extLst>
              </a:tr>
              <a:tr h="4185637">
                <a:tc>
                  <a:txBody>
                    <a:bodyPr/>
                    <a:lstStyle>
                      <a:lvl1pPr marL="0" algn="l" defTabSz="914411" rtl="0" eaLnBrk="1" latinLnBrk="0" hangingPunct="1">
                        <a:defRPr sz="1800" kern="1200">
                          <a:solidFill>
                            <a:schemeClr val="dk1"/>
                          </a:solidFill>
                          <a:latin typeface="Calibri" panose="020F0502020204030204"/>
                        </a:defRPr>
                      </a:lvl1pPr>
                      <a:lvl2pPr marL="457206" algn="l" defTabSz="914411" rtl="0" eaLnBrk="1" latinLnBrk="0" hangingPunct="1">
                        <a:defRPr sz="1800" kern="1200">
                          <a:solidFill>
                            <a:schemeClr val="dk1"/>
                          </a:solidFill>
                          <a:latin typeface="Calibri" panose="020F0502020204030204"/>
                        </a:defRPr>
                      </a:lvl2pPr>
                      <a:lvl3pPr marL="914411" algn="l" defTabSz="914411" rtl="0" eaLnBrk="1" latinLnBrk="0" hangingPunct="1">
                        <a:defRPr sz="1800" kern="1200">
                          <a:solidFill>
                            <a:schemeClr val="dk1"/>
                          </a:solidFill>
                          <a:latin typeface="Calibri" panose="020F0502020204030204"/>
                        </a:defRPr>
                      </a:lvl3pPr>
                      <a:lvl4pPr marL="1371617" algn="l" defTabSz="914411" rtl="0" eaLnBrk="1" latinLnBrk="0" hangingPunct="1">
                        <a:defRPr sz="1800" kern="1200">
                          <a:solidFill>
                            <a:schemeClr val="dk1"/>
                          </a:solidFill>
                          <a:latin typeface="Calibri" panose="020F0502020204030204"/>
                        </a:defRPr>
                      </a:lvl4pPr>
                      <a:lvl5pPr marL="1828823" algn="l" defTabSz="914411" rtl="0" eaLnBrk="1" latinLnBrk="0" hangingPunct="1">
                        <a:defRPr sz="1800" kern="1200">
                          <a:solidFill>
                            <a:schemeClr val="dk1"/>
                          </a:solidFill>
                          <a:latin typeface="Calibri" panose="020F0502020204030204"/>
                        </a:defRPr>
                      </a:lvl5pPr>
                      <a:lvl6pPr marL="2286029" algn="l" defTabSz="914411" rtl="0" eaLnBrk="1" latinLnBrk="0" hangingPunct="1">
                        <a:defRPr sz="1800" kern="1200">
                          <a:solidFill>
                            <a:schemeClr val="dk1"/>
                          </a:solidFill>
                          <a:latin typeface="Calibri" panose="020F0502020204030204"/>
                        </a:defRPr>
                      </a:lvl6pPr>
                      <a:lvl7pPr marL="2743234" algn="l" defTabSz="914411" rtl="0" eaLnBrk="1" latinLnBrk="0" hangingPunct="1">
                        <a:defRPr sz="1800" kern="1200">
                          <a:solidFill>
                            <a:schemeClr val="dk1"/>
                          </a:solidFill>
                          <a:latin typeface="Calibri" panose="020F0502020204030204"/>
                        </a:defRPr>
                      </a:lvl7pPr>
                      <a:lvl8pPr marL="3200440" algn="l" defTabSz="914411" rtl="0" eaLnBrk="1" latinLnBrk="0" hangingPunct="1">
                        <a:defRPr sz="1800" kern="1200">
                          <a:solidFill>
                            <a:schemeClr val="dk1"/>
                          </a:solidFill>
                          <a:latin typeface="Calibri" panose="020F0502020204030204"/>
                        </a:defRPr>
                      </a:lvl8pPr>
                      <a:lvl9pPr marL="3657646" algn="l" defTabSz="914411" rtl="0" eaLnBrk="1" latinLnBrk="0" hangingPunct="1">
                        <a:defRPr sz="1800" kern="1200">
                          <a:solidFill>
                            <a:schemeClr val="dk1"/>
                          </a:solidFill>
                          <a:latin typeface="Calibri" panose="020F0502020204030204"/>
                        </a:defRPr>
                      </a:lvl9pPr>
                    </a:lstStyle>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p>
                      <a:pPr algn="ctr"/>
                      <a:endParaRPr lang="en-US" b="1" i="0">
                        <a:latin typeface="Oswald" panose="02000503000000000000" pitchFamily="2" charset="0"/>
                      </a:endParaRPr>
                    </a:p>
                  </a:txBody>
                  <a:tcPr anchor="ctr">
                    <a:lnL w="12700" cap="flat" cmpd="sng" algn="ctr">
                      <a:solidFill>
                        <a:srgbClr val="243646"/>
                      </a:solidFill>
                      <a:prstDash val="solid"/>
                      <a:round/>
                      <a:headEnd type="none" w="med" len="med"/>
                      <a:tailEnd type="none" w="med" len="med"/>
                    </a:lnL>
                    <a:lnR w="12700" cap="flat" cmpd="sng" algn="ctr">
                      <a:solidFill>
                        <a:srgbClr val="243646"/>
                      </a:solidFill>
                      <a:prstDash val="solid"/>
                      <a:round/>
                      <a:headEnd type="none" w="med" len="med"/>
                      <a:tailEnd type="none" w="med" len="med"/>
                    </a:lnR>
                    <a:lnT w="12700" cap="flat" cmpd="sng" algn="ctr">
                      <a:solidFill>
                        <a:srgbClr val="243646"/>
                      </a:solidFill>
                      <a:prstDash val="solid"/>
                      <a:round/>
                      <a:headEnd type="none" w="med" len="med"/>
                      <a:tailEnd type="none" w="med" len="med"/>
                    </a:lnT>
                    <a:lnB w="12700" cap="flat" cmpd="sng" algn="ctr">
                      <a:solidFill>
                        <a:srgbClr val="243646"/>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802642787"/>
                  </a:ext>
                </a:extLst>
              </a:tr>
            </a:tbl>
          </a:graphicData>
        </a:graphic>
      </p:graphicFrame>
      <p:sp>
        <p:nvSpPr>
          <p:cNvPr id="464" name="Rectangle 463">
            <a:extLst>
              <a:ext uri="{FF2B5EF4-FFF2-40B4-BE49-F238E27FC236}">
                <a16:creationId xmlns:a16="http://schemas.microsoft.com/office/drawing/2014/main" id="{DCFB0804-8697-F9E4-88CD-B7A9E75AABE8}"/>
              </a:ext>
            </a:extLst>
          </p:cNvPr>
          <p:cNvSpPr/>
          <p:nvPr/>
        </p:nvSpPr>
        <p:spPr>
          <a:xfrm>
            <a:off x="2092825" y="4257989"/>
            <a:ext cx="1347220" cy="830536"/>
          </a:xfrm>
          <a:prstGeom prst="rect">
            <a:avLst/>
          </a:prstGeom>
          <a:pattFill prst="wdDnDiag">
            <a:fgClr>
              <a:srgbClr val="FFFFFF">
                <a:lumMod val="85000"/>
              </a:srgbClr>
            </a:fgClr>
            <a:bgClr>
              <a:srgbClr val="FFFFFF"/>
            </a:bgClr>
          </a:patt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lumMod val="95000"/>
                </a:srgbClr>
              </a:solidFill>
              <a:effectLst/>
              <a:uLnTx/>
              <a:uFillTx/>
              <a:latin typeface="Calibri" panose="020F0502020204030204"/>
              <a:ea typeface="+mn-ea"/>
              <a:cs typeface="+mn-cs"/>
            </a:endParaRPr>
          </a:p>
        </p:txBody>
      </p:sp>
      <p:sp>
        <p:nvSpPr>
          <p:cNvPr id="465" name="Rectangle 464">
            <a:extLst>
              <a:ext uri="{FF2B5EF4-FFF2-40B4-BE49-F238E27FC236}">
                <a16:creationId xmlns:a16="http://schemas.microsoft.com/office/drawing/2014/main" id="{532C0596-73F8-506D-C61D-DE559524EB89}"/>
              </a:ext>
            </a:extLst>
          </p:cNvPr>
          <p:cNvSpPr/>
          <p:nvPr/>
        </p:nvSpPr>
        <p:spPr>
          <a:xfrm>
            <a:off x="8127769" y="1442912"/>
            <a:ext cx="942253" cy="4585547"/>
          </a:xfrm>
          <a:prstGeom prst="rect">
            <a:avLst/>
          </a:prstGeom>
          <a:solidFill>
            <a:srgbClr val="FAE2A3">
              <a:alpha val="49804"/>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66" name="Pentagon 1">
            <a:extLst>
              <a:ext uri="{FF2B5EF4-FFF2-40B4-BE49-F238E27FC236}">
                <a16:creationId xmlns:a16="http://schemas.microsoft.com/office/drawing/2014/main" id="{0C622795-0784-299C-E267-9AA17B9D3078}"/>
              </a:ext>
            </a:extLst>
          </p:cNvPr>
          <p:cNvSpPr/>
          <p:nvPr/>
        </p:nvSpPr>
        <p:spPr>
          <a:xfrm>
            <a:off x="287296" y="1159442"/>
            <a:ext cx="1715110" cy="365760"/>
          </a:xfrm>
          <a:prstGeom prst="homePlate">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t>USER </a:t>
            </a:r>
            <a:b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br>
            <a:r>
              <a:rPr kumimoji="0" lang="en-US" sz="900" b="0" i="0" u="none" strike="noStrike" kern="0" cap="none" spc="0" normalizeH="0" baseline="0" noProof="0">
                <a:ln>
                  <a:noFill/>
                </a:ln>
                <a:solidFill>
                  <a:srgbClr val="000000"/>
                </a:solidFill>
                <a:effectLst/>
                <a:uLnTx/>
                <a:uFillTx/>
                <a:latin typeface="Oswald" panose="02000503000000000000" pitchFamily="2" charset="0"/>
                <a:ea typeface="+mn-ea"/>
                <a:cs typeface="+mn-cs"/>
              </a:rPr>
              <a:t>(internal &amp; external)</a:t>
            </a:r>
          </a:p>
        </p:txBody>
      </p:sp>
      <p:sp>
        <p:nvSpPr>
          <p:cNvPr id="467" name="Chevron 3">
            <a:extLst>
              <a:ext uri="{FF2B5EF4-FFF2-40B4-BE49-F238E27FC236}">
                <a16:creationId xmlns:a16="http://schemas.microsoft.com/office/drawing/2014/main" id="{A17F944D-0A62-A9B0-4DAD-5868C019ECE6}"/>
              </a:ext>
            </a:extLst>
          </p:cNvPr>
          <p:cNvSpPr/>
          <p:nvPr/>
        </p:nvSpPr>
        <p:spPr>
          <a:xfrm>
            <a:off x="1800441" y="1161992"/>
            <a:ext cx="6497461" cy="365760"/>
          </a:xfrm>
          <a:prstGeom prst="chevron">
            <a:avLst/>
          </a:prstGeom>
          <a:solidFill>
            <a:srgbClr val="243746">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t>DEVELOPMENT PLATFORMS</a:t>
            </a:r>
          </a:p>
        </p:txBody>
      </p:sp>
      <p:sp>
        <p:nvSpPr>
          <p:cNvPr id="468" name="Chevron 4">
            <a:extLst>
              <a:ext uri="{FF2B5EF4-FFF2-40B4-BE49-F238E27FC236}">
                <a16:creationId xmlns:a16="http://schemas.microsoft.com/office/drawing/2014/main" id="{9D8D946C-B1DC-C434-73C7-3D7E9DB4263A}"/>
              </a:ext>
            </a:extLst>
          </p:cNvPr>
          <p:cNvSpPr/>
          <p:nvPr/>
        </p:nvSpPr>
        <p:spPr>
          <a:xfrm>
            <a:off x="9091836" y="1159442"/>
            <a:ext cx="1444752" cy="365760"/>
          </a:xfrm>
          <a:prstGeom prst="chevron">
            <a:avLst/>
          </a:prstGeom>
          <a:solidFill>
            <a:srgbClr val="AADFE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t>PRODUCTION </a:t>
            </a:r>
          </a:p>
        </p:txBody>
      </p:sp>
      <p:sp>
        <p:nvSpPr>
          <p:cNvPr id="469" name="Chevron 5">
            <a:extLst>
              <a:ext uri="{FF2B5EF4-FFF2-40B4-BE49-F238E27FC236}">
                <a16:creationId xmlns:a16="http://schemas.microsoft.com/office/drawing/2014/main" id="{46A4473A-A83B-691E-38B6-9DADC4D1DD4D}"/>
              </a:ext>
            </a:extLst>
          </p:cNvPr>
          <p:cNvSpPr/>
          <p:nvPr/>
        </p:nvSpPr>
        <p:spPr>
          <a:xfrm>
            <a:off x="10334625" y="1159442"/>
            <a:ext cx="1782933" cy="365760"/>
          </a:xfrm>
          <a:prstGeom prst="chevron">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t>CONSUMER </a:t>
            </a:r>
            <a:b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br>
            <a:r>
              <a:rPr kumimoji="0" lang="en-US" sz="900" b="0" i="0" u="none" strike="noStrike" kern="0" cap="none" spc="0" normalizeH="0" baseline="0" noProof="0">
                <a:ln>
                  <a:noFill/>
                </a:ln>
                <a:solidFill>
                  <a:srgbClr val="000000"/>
                </a:solidFill>
                <a:effectLst/>
                <a:uLnTx/>
                <a:uFillTx/>
                <a:latin typeface="Oswald" panose="02000503000000000000" pitchFamily="2" charset="0"/>
                <a:ea typeface="+mn-ea"/>
                <a:cs typeface="+mn-cs"/>
              </a:rPr>
              <a:t>(internal &amp; external)</a:t>
            </a:r>
          </a:p>
        </p:txBody>
      </p:sp>
      <p:sp>
        <p:nvSpPr>
          <p:cNvPr id="470" name="Rectangle 469">
            <a:extLst>
              <a:ext uri="{FF2B5EF4-FFF2-40B4-BE49-F238E27FC236}">
                <a16:creationId xmlns:a16="http://schemas.microsoft.com/office/drawing/2014/main" id="{75159EAA-D767-BAE8-2B76-1D897F8C84A1}"/>
              </a:ext>
            </a:extLst>
          </p:cNvPr>
          <p:cNvSpPr/>
          <p:nvPr/>
        </p:nvSpPr>
        <p:spPr>
          <a:xfrm>
            <a:off x="6432549" y="1830117"/>
            <a:ext cx="1575827" cy="3097469"/>
          </a:xfrm>
          <a:prstGeom prst="rect">
            <a:avLst/>
          </a:prstGeom>
          <a:solidFill>
            <a:srgbClr val="E7E6E6"/>
          </a:solidFill>
          <a:ln w="12700" cap="flat" cmpd="sng" algn="ctr">
            <a:solidFill>
              <a:srgbClr val="24364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71" name="Table 470">
            <a:extLst>
              <a:ext uri="{FF2B5EF4-FFF2-40B4-BE49-F238E27FC236}">
                <a16:creationId xmlns:a16="http://schemas.microsoft.com/office/drawing/2014/main" id="{9DEF3762-EB0C-57F5-416E-71E82D7B9CA9}"/>
              </a:ext>
            </a:extLst>
          </p:cNvPr>
          <p:cNvGraphicFramePr>
            <a:graphicFrameLocks noGrp="1"/>
          </p:cNvGraphicFramePr>
          <p:nvPr>
            <p:extLst>
              <p:ext uri="{D42A27DB-BD31-4B8C-83A1-F6EECF244321}">
                <p14:modId xmlns:p14="http://schemas.microsoft.com/office/powerpoint/2010/main" val="1845905705"/>
              </p:ext>
            </p:extLst>
          </p:nvPr>
        </p:nvGraphicFramePr>
        <p:xfrm>
          <a:off x="6524235" y="3597261"/>
          <a:ext cx="1371600" cy="475150"/>
        </p:xfrm>
        <a:graphic>
          <a:graphicData uri="http://schemas.openxmlformats.org/drawingml/2006/table">
            <a:tbl>
              <a:tblPr firstRow="1" bandRow="1"/>
              <a:tblGrid>
                <a:gridCol w="1371600">
                  <a:extLst>
                    <a:ext uri="{9D8B030D-6E8A-4147-A177-3AD203B41FA5}">
                      <a16:colId xmlns:a16="http://schemas.microsoft.com/office/drawing/2014/main" val="1116324302"/>
                    </a:ext>
                  </a:extLst>
                </a:gridCol>
              </a:tblGrid>
              <a:tr h="475150">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VINCI</a:t>
                      </a:r>
                    </a:p>
                    <a:p>
                      <a:pPr algn="ctr"/>
                      <a:r>
                        <a:rPr lang="en-US" sz="1000" b="0" i="1">
                          <a:solidFill>
                            <a:schemeClr val="tx1"/>
                          </a:solidFill>
                          <a:latin typeface="+mn-lt"/>
                        </a:rPr>
                        <a:t>Research Platform</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2271872703"/>
                  </a:ext>
                </a:extLst>
              </a:tr>
            </a:tbl>
          </a:graphicData>
        </a:graphic>
      </p:graphicFrame>
      <p:graphicFrame>
        <p:nvGraphicFramePr>
          <p:cNvPr id="472" name="Table 471">
            <a:extLst>
              <a:ext uri="{FF2B5EF4-FFF2-40B4-BE49-F238E27FC236}">
                <a16:creationId xmlns:a16="http://schemas.microsoft.com/office/drawing/2014/main" id="{3DCE5365-0382-8BB2-9154-F172EB2EF28D}"/>
              </a:ext>
            </a:extLst>
          </p:cNvPr>
          <p:cNvGraphicFramePr>
            <a:graphicFrameLocks noGrp="1"/>
          </p:cNvGraphicFramePr>
          <p:nvPr>
            <p:extLst>
              <p:ext uri="{D42A27DB-BD31-4B8C-83A1-F6EECF244321}">
                <p14:modId xmlns:p14="http://schemas.microsoft.com/office/powerpoint/2010/main" val="4184440509"/>
              </p:ext>
            </p:extLst>
          </p:nvPr>
        </p:nvGraphicFramePr>
        <p:xfrm>
          <a:off x="6522534" y="2805635"/>
          <a:ext cx="1375003" cy="429424"/>
        </p:xfrm>
        <a:graphic>
          <a:graphicData uri="http://schemas.openxmlformats.org/drawingml/2006/table">
            <a:tbl>
              <a:tblPr firstRow="1" bandRow="1"/>
              <a:tblGrid>
                <a:gridCol w="1375003">
                  <a:extLst>
                    <a:ext uri="{9D8B030D-6E8A-4147-A177-3AD203B41FA5}">
                      <a16:colId xmlns:a16="http://schemas.microsoft.com/office/drawing/2014/main" val="1116324302"/>
                    </a:ext>
                  </a:extLst>
                </a:gridCol>
              </a:tblGrid>
              <a:tr h="429424">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CDW</a:t>
                      </a:r>
                    </a:p>
                    <a:p>
                      <a:pPr marL="0" algn="ctr" defTabSz="685783" rtl="0" eaLnBrk="1" latinLnBrk="0" hangingPunct="1"/>
                      <a:r>
                        <a:rPr lang="en-US" sz="1000" b="0" i="1" kern="1200">
                          <a:solidFill>
                            <a:schemeClr val="tx1"/>
                          </a:solidFill>
                          <a:latin typeface="Calibri" panose="020F0502020204030204" pitchFamily="34" charset="0"/>
                          <a:ea typeface="+mn-ea"/>
                          <a:cs typeface="Calibri" panose="020F0502020204030204" pitchFamily="34" charset="0"/>
                        </a:rPr>
                        <a:t>VHA Data Lake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198E0"/>
                    </a:solidFill>
                  </a:tcPr>
                </a:tc>
                <a:extLst>
                  <a:ext uri="{0D108BD9-81ED-4DB2-BD59-A6C34878D82A}">
                    <a16:rowId xmlns:a16="http://schemas.microsoft.com/office/drawing/2014/main" val="2271872703"/>
                  </a:ext>
                </a:extLst>
              </a:tr>
            </a:tbl>
          </a:graphicData>
        </a:graphic>
      </p:graphicFrame>
      <p:graphicFrame>
        <p:nvGraphicFramePr>
          <p:cNvPr id="473" name="Table 472">
            <a:extLst>
              <a:ext uri="{FF2B5EF4-FFF2-40B4-BE49-F238E27FC236}">
                <a16:creationId xmlns:a16="http://schemas.microsoft.com/office/drawing/2014/main" id="{7F1D32C0-8C7B-A9E4-A407-9741CC2B1DD4}"/>
              </a:ext>
            </a:extLst>
          </p:cNvPr>
          <p:cNvGraphicFramePr>
            <a:graphicFrameLocks noGrp="1"/>
          </p:cNvGraphicFramePr>
          <p:nvPr>
            <p:extLst>
              <p:ext uri="{D42A27DB-BD31-4B8C-83A1-F6EECF244321}">
                <p14:modId xmlns:p14="http://schemas.microsoft.com/office/powerpoint/2010/main" val="404399913"/>
              </p:ext>
            </p:extLst>
          </p:nvPr>
        </p:nvGraphicFramePr>
        <p:xfrm>
          <a:off x="6522534" y="4434612"/>
          <a:ext cx="1375003" cy="429424"/>
        </p:xfrm>
        <a:graphic>
          <a:graphicData uri="http://schemas.openxmlformats.org/drawingml/2006/table">
            <a:tbl>
              <a:tblPr firstRow="1" bandRow="1"/>
              <a:tblGrid>
                <a:gridCol w="1375003">
                  <a:extLst>
                    <a:ext uri="{9D8B030D-6E8A-4147-A177-3AD203B41FA5}">
                      <a16:colId xmlns:a16="http://schemas.microsoft.com/office/drawing/2014/main" val="1116324302"/>
                    </a:ext>
                  </a:extLst>
                </a:gridCol>
              </a:tblGrid>
              <a:tr h="429424">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DAVINCI</a:t>
                      </a:r>
                    </a:p>
                    <a:p>
                      <a:pPr marL="0" algn="ctr" defTabSz="685783" rtl="0" eaLnBrk="1" latinLnBrk="0" hangingPunct="1"/>
                      <a:r>
                        <a:rPr lang="en-US" sz="1000" b="0" i="1" kern="1200">
                          <a:solidFill>
                            <a:schemeClr val="tx1"/>
                          </a:solidFill>
                          <a:latin typeface="Calibri" panose="020F0502020204030204" pitchFamily="34" charset="0"/>
                          <a:ea typeface="+mn-ea"/>
                          <a:cs typeface="Calibri" panose="020F0502020204030204" pitchFamily="34" charset="0"/>
                        </a:rPr>
                        <a:t>DoD Data Lake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198E0"/>
                    </a:solidFill>
                  </a:tcPr>
                </a:tc>
                <a:extLst>
                  <a:ext uri="{0D108BD9-81ED-4DB2-BD59-A6C34878D82A}">
                    <a16:rowId xmlns:a16="http://schemas.microsoft.com/office/drawing/2014/main" val="2271872703"/>
                  </a:ext>
                </a:extLst>
              </a:tr>
            </a:tbl>
          </a:graphicData>
        </a:graphic>
      </p:graphicFrame>
      <p:grpSp>
        <p:nvGrpSpPr>
          <p:cNvPr id="474" name="Group 473">
            <a:extLst>
              <a:ext uri="{FF2B5EF4-FFF2-40B4-BE49-F238E27FC236}">
                <a16:creationId xmlns:a16="http://schemas.microsoft.com/office/drawing/2014/main" id="{8A36E840-34F2-BA1E-ABEE-75D6F4596807}"/>
              </a:ext>
            </a:extLst>
          </p:cNvPr>
          <p:cNvGrpSpPr/>
          <p:nvPr/>
        </p:nvGrpSpPr>
        <p:grpSpPr>
          <a:xfrm>
            <a:off x="10941337" y="1718114"/>
            <a:ext cx="274320" cy="274320"/>
            <a:chOff x="9203206" y="2870122"/>
            <a:chExt cx="267366" cy="267366"/>
          </a:xfrm>
        </p:grpSpPr>
        <p:sp>
          <p:nvSpPr>
            <p:cNvPr id="475" name="Oval 474">
              <a:extLst>
                <a:ext uri="{FF2B5EF4-FFF2-40B4-BE49-F238E27FC236}">
                  <a16:creationId xmlns:a16="http://schemas.microsoft.com/office/drawing/2014/main" id="{06C17234-0356-E5C3-C203-DE3A1E03C92C}"/>
                </a:ext>
              </a:extLst>
            </p:cNvPr>
            <p:cNvSpPr/>
            <p:nvPr/>
          </p:nvSpPr>
          <p:spPr>
            <a:xfrm>
              <a:off x="9203206" y="2870122"/>
              <a:ext cx="267366" cy="267366"/>
            </a:xfrm>
            <a:prstGeom prst="ellipse">
              <a:avLst/>
            </a:prstGeom>
            <a:solidFill>
              <a:srgbClr val="FFFFFF"/>
            </a:solidFill>
            <a:ln w="1270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476" name="Graphic 475" descr="Soldier male with solid fill">
              <a:extLst>
                <a:ext uri="{FF2B5EF4-FFF2-40B4-BE49-F238E27FC236}">
                  <a16:creationId xmlns:a16="http://schemas.microsoft.com/office/drawing/2014/main" id="{818BEEDA-A760-91F6-BA57-E1C1602E321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44791" y="2903327"/>
              <a:ext cx="186802" cy="186802"/>
            </a:xfrm>
            <a:prstGeom prst="rect">
              <a:avLst/>
            </a:prstGeom>
          </p:spPr>
        </p:pic>
      </p:grpSp>
      <p:sp>
        <p:nvSpPr>
          <p:cNvPr id="477" name="TextBox 476">
            <a:extLst>
              <a:ext uri="{FF2B5EF4-FFF2-40B4-BE49-F238E27FC236}">
                <a16:creationId xmlns:a16="http://schemas.microsoft.com/office/drawing/2014/main" id="{980329CF-1EB9-4C8F-5EC3-BDDE062496B0}"/>
              </a:ext>
            </a:extLst>
          </p:cNvPr>
          <p:cNvSpPr txBox="1"/>
          <p:nvPr/>
        </p:nvSpPr>
        <p:spPr>
          <a:xfrm>
            <a:off x="11196948" y="1720429"/>
            <a:ext cx="91648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Veterans</a:t>
            </a:r>
          </a:p>
        </p:txBody>
      </p:sp>
      <p:graphicFrame>
        <p:nvGraphicFramePr>
          <p:cNvPr id="478" name="Table 477">
            <a:extLst>
              <a:ext uri="{FF2B5EF4-FFF2-40B4-BE49-F238E27FC236}">
                <a16:creationId xmlns:a16="http://schemas.microsoft.com/office/drawing/2014/main" id="{9A872DD8-27D2-7508-A198-C4EF44021915}"/>
              </a:ext>
            </a:extLst>
          </p:cNvPr>
          <p:cNvGraphicFramePr>
            <a:graphicFrameLocks noGrp="1"/>
          </p:cNvGraphicFramePr>
          <p:nvPr>
            <p:extLst>
              <p:ext uri="{D42A27DB-BD31-4B8C-83A1-F6EECF244321}">
                <p14:modId xmlns:p14="http://schemas.microsoft.com/office/powerpoint/2010/main" val="2306829137"/>
              </p:ext>
            </p:extLst>
          </p:nvPr>
        </p:nvGraphicFramePr>
        <p:xfrm>
          <a:off x="4080098" y="4853676"/>
          <a:ext cx="2106149" cy="426720"/>
        </p:xfrm>
        <a:graphic>
          <a:graphicData uri="http://schemas.openxmlformats.org/drawingml/2006/table">
            <a:tbl>
              <a:tblPr firstRow="1" bandRow="1"/>
              <a:tblGrid>
                <a:gridCol w="2106149">
                  <a:extLst>
                    <a:ext uri="{9D8B030D-6E8A-4147-A177-3AD203B41FA5}">
                      <a16:colId xmlns:a16="http://schemas.microsoft.com/office/drawing/2014/main" val="1116324302"/>
                    </a:ext>
                  </a:extLst>
                </a:gridCol>
              </a:tblGrid>
              <a:tr h="317018">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PALANTIR</a:t>
                      </a:r>
                    </a:p>
                    <a:p>
                      <a:pPr algn="ctr"/>
                      <a:r>
                        <a:rPr lang="en-US" sz="1000" b="0" i="1">
                          <a:solidFill>
                            <a:schemeClr val="tx1"/>
                          </a:solidFill>
                          <a:latin typeface="Calibri" panose="020F0502020204030204" pitchFamily="34" charset="0"/>
                          <a:cs typeface="Calibri" panose="020F0502020204030204" pitchFamily="34" charset="0"/>
                        </a:rPr>
                        <a:t>SaaS Analytics Platform</a:t>
                      </a: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802642787"/>
                  </a:ext>
                </a:extLst>
              </a:tr>
            </a:tbl>
          </a:graphicData>
        </a:graphic>
      </p:graphicFrame>
      <p:graphicFrame>
        <p:nvGraphicFramePr>
          <p:cNvPr id="479" name="Table 478">
            <a:extLst>
              <a:ext uri="{FF2B5EF4-FFF2-40B4-BE49-F238E27FC236}">
                <a16:creationId xmlns:a16="http://schemas.microsoft.com/office/drawing/2014/main" id="{F2911398-68CB-F2FB-EB1F-81B4CD1877C7}"/>
              </a:ext>
            </a:extLst>
          </p:cNvPr>
          <p:cNvGraphicFramePr>
            <a:graphicFrameLocks noGrp="1"/>
          </p:cNvGraphicFramePr>
          <p:nvPr>
            <p:extLst>
              <p:ext uri="{D42A27DB-BD31-4B8C-83A1-F6EECF244321}">
                <p14:modId xmlns:p14="http://schemas.microsoft.com/office/powerpoint/2010/main" val="1351857580"/>
              </p:ext>
            </p:extLst>
          </p:nvPr>
        </p:nvGraphicFramePr>
        <p:xfrm>
          <a:off x="4088143" y="2669123"/>
          <a:ext cx="2100246" cy="2008583"/>
        </p:xfrm>
        <a:graphic>
          <a:graphicData uri="http://schemas.openxmlformats.org/drawingml/2006/table">
            <a:tbl>
              <a:tblPr firstRow="1" bandRow="1"/>
              <a:tblGrid>
                <a:gridCol w="2100246">
                  <a:extLst>
                    <a:ext uri="{9D8B030D-6E8A-4147-A177-3AD203B41FA5}">
                      <a16:colId xmlns:a16="http://schemas.microsoft.com/office/drawing/2014/main" val="1116324302"/>
                    </a:ext>
                  </a:extLst>
                </a:gridCol>
              </a:tblGrid>
              <a:tr h="388971">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bg1"/>
                          </a:solidFill>
                          <a:latin typeface="Oswald"/>
                        </a:rPr>
                        <a:t>SDP</a:t>
                      </a:r>
                    </a:p>
                    <a:p>
                      <a:pPr algn="ctr"/>
                      <a:r>
                        <a:rPr lang="en-US" sz="1000" b="0" i="1">
                          <a:solidFill>
                            <a:schemeClr val="bg1"/>
                          </a:solidFill>
                          <a:latin typeface="Calibri"/>
                          <a:cs typeface="Calibri"/>
                        </a:rPr>
                        <a:t>Unifying VA Data</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243746"/>
                    </a:solidFill>
                  </a:tcPr>
                </a:tc>
                <a:extLst>
                  <a:ext uri="{0D108BD9-81ED-4DB2-BD59-A6C34878D82A}">
                    <a16:rowId xmlns:a16="http://schemas.microsoft.com/office/drawing/2014/main" val="2271872703"/>
                  </a:ext>
                </a:extLst>
              </a:tr>
              <a:tr h="241610">
                <a:tc>
                  <a:txBody>
                    <a:bodyPr/>
                    <a:lstStyle>
                      <a:lvl1pPr marL="0" algn="l" defTabSz="914411" rtl="0" eaLnBrk="1" latinLnBrk="0" hangingPunct="1">
                        <a:defRPr sz="1800" kern="1200">
                          <a:solidFill>
                            <a:schemeClr val="dk1"/>
                          </a:solidFill>
                          <a:latin typeface="Calibri" panose="020F0502020204030204"/>
                        </a:defRPr>
                      </a:lvl1pPr>
                      <a:lvl2pPr marL="457206" algn="l" defTabSz="914411" rtl="0" eaLnBrk="1" latinLnBrk="0" hangingPunct="1">
                        <a:defRPr sz="1800" kern="1200">
                          <a:solidFill>
                            <a:schemeClr val="dk1"/>
                          </a:solidFill>
                          <a:latin typeface="Calibri" panose="020F0502020204030204"/>
                        </a:defRPr>
                      </a:lvl2pPr>
                      <a:lvl3pPr marL="914411" algn="l" defTabSz="914411" rtl="0" eaLnBrk="1" latinLnBrk="0" hangingPunct="1">
                        <a:defRPr sz="1800" kern="1200">
                          <a:solidFill>
                            <a:schemeClr val="dk1"/>
                          </a:solidFill>
                          <a:latin typeface="Calibri" panose="020F0502020204030204"/>
                        </a:defRPr>
                      </a:lvl3pPr>
                      <a:lvl4pPr marL="1371617" algn="l" defTabSz="914411" rtl="0" eaLnBrk="1" latinLnBrk="0" hangingPunct="1">
                        <a:defRPr sz="1800" kern="1200">
                          <a:solidFill>
                            <a:schemeClr val="dk1"/>
                          </a:solidFill>
                          <a:latin typeface="Calibri" panose="020F0502020204030204"/>
                        </a:defRPr>
                      </a:lvl4pPr>
                      <a:lvl5pPr marL="1828823" algn="l" defTabSz="914411" rtl="0" eaLnBrk="1" latinLnBrk="0" hangingPunct="1">
                        <a:defRPr sz="1800" kern="1200">
                          <a:solidFill>
                            <a:schemeClr val="dk1"/>
                          </a:solidFill>
                          <a:latin typeface="Calibri" panose="020F0502020204030204"/>
                        </a:defRPr>
                      </a:lvl5pPr>
                      <a:lvl6pPr marL="2286029" algn="l" defTabSz="914411" rtl="0" eaLnBrk="1" latinLnBrk="0" hangingPunct="1">
                        <a:defRPr sz="1800" kern="1200">
                          <a:solidFill>
                            <a:schemeClr val="dk1"/>
                          </a:solidFill>
                          <a:latin typeface="Calibri" panose="020F0502020204030204"/>
                        </a:defRPr>
                      </a:lvl6pPr>
                      <a:lvl7pPr marL="2743234" algn="l" defTabSz="914411" rtl="0" eaLnBrk="1" latinLnBrk="0" hangingPunct="1">
                        <a:defRPr sz="1800" kern="1200">
                          <a:solidFill>
                            <a:schemeClr val="dk1"/>
                          </a:solidFill>
                          <a:latin typeface="Calibri" panose="020F0502020204030204"/>
                        </a:defRPr>
                      </a:lvl7pPr>
                      <a:lvl8pPr marL="3200440" algn="l" defTabSz="914411" rtl="0" eaLnBrk="1" latinLnBrk="0" hangingPunct="1">
                        <a:defRPr sz="1800" kern="1200">
                          <a:solidFill>
                            <a:schemeClr val="dk1"/>
                          </a:solidFill>
                          <a:latin typeface="Calibri" panose="020F0502020204030204"/>
                        </a:defRPr>
                      </a:lvl8pPr>
                      <a:lvl9pPr marL="3657646" algn="l" defTabSz="914411" rtl="0" eaLnBrk="1" latinLnBrk="0" hangingPunct="1">
                        <a:defRPr sz="1800" kern="1200">
                          <a:solidFill>
                            <a:schemeClr val="dk1"/>
                          </a:solidFill>
                          <a:latin typeface="Calibri" panose="020F0502020204030204"/>
                        </a:defRPr>
                      </a:lvl9pPr>
                    </a:lstStyle>
                    <a:p>
                      <a:pPr algn="ctr"/>
                      <a:r>
                        <a:rPr lang="en-US" sz="1200" b="0" i="0">
                          <a:solidFill>
                            <a:schemeClr val="tx1"/>
                          </a:solidFill>
                          <a:latin typeface="Oswald"/>
                        </a:rPr>
                        <a:t>HDAP</a:t>
                      </a:r>
                    </a:p>
                    <a:p>
                      <a:pPr algn="ctr"/>
                      <a:r>
                        <a:rPr lang="en-US" sz="1000" b="0" i="1">
                          <a:solidFill>
                            <a:schemeClr val="tx1"/>
                          </a:solidFill>
                          <a:latin typeface="Calibri"/>
                          <a:cs typeface="Calibri"/>
                        </a:rPr>
                        <a:t>VHA’s Big Data Platform</a:t>
                      </a: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802642787"/>
                  </a:ext>
                </a:extLst>
              </a:tr>
              <a:tr h="361252">
                <a:tc>
                  <a:txBody>
                    <a:bodyPr/>
                    <a:lstStyle>
                      <a:lvl1pPr marL="0" algn="l" defTabSz="914411" rtl="0" eaLnBrk="1" latinLnBrk="0" hangingPunct="1">
                        <a:defRPr sz="1800" kern="1200">
                          <a:solidFill>
                            <a:schemeClr val="dk1"/>
                          </a:solidFill>
                          <a:latin typeface="Calibri" panose="020F0502020204030204"/>
                        </a:defRPr>
                      </a:lvl1pPr>
                      <a:lvl2pPr marL="457206" algn="l" defTabSz="914411" rtl="0" eaLnBrk="1" latinLnBrk="0" hangingPunct="1">
                        <a:defRPr sz="1800" kern="1200">
                          <a:solidFill>
                            <a:schemeClr val="dk1"/>
                          </a:solidFill>
                          <a:latin typeface="Calibri" panose="020F0502020204030204"/>
                        </a:defRPr>
                      </a:lvl2pPr>
                      <a:lvl3pPr marL="914411" algn="l" defTabSz="914411" rtl="0" eaLnBrk="1" latinLnBrk="0" hangingPunct="1">
                        <a:defRPr sz="1800" kern="1200">
                          <a:solidFill>
                            <a:schemeClr val="dk1"/>
                          </a:solidFill>
                          <a:latin typeface="Calibri" panose="020F0502020204030204"/>
                        </a:defRPr>
                      </a:lvl3pPr>
                      <a:lvl4pPr marL="1371617" algn="l" defTabSz="914411" rtl="0" eaLnBrk="1" latinLnBrk="0" hangingPunct="1">
                        <a:defRPr sz="1800" kern="1200">
                          <a:solidFill>
                            <a:schemeClr val="dk1"/>
                          </a:solidFill>
                          <a:latin typeface="Calibri" panose="020F0502020204030204"/>
                        </a:defRPr>
                      </a:lvl4pPr>
                      <a:lvl5pPr marL="1828823" algn="l" defTabSz="914411" rtl="0" eaLnBrk="1" latinLnBrk="0" hangingPunct="1">
                        <a:defRPr sz="1800" kern="1200">
                          <a:solidFill>
                            <a:schemeClr val="dk1"/>
                          </a:solidFill>
                          <a:latin typeface="Calibri" panose="020F0502020204030204"/>
                        </a:defRPr>
                      </a:lvl5pPr>
                      <a:lvl6pPr marL="2286029" algn="l" defTabSz="914411" rtl="0" eaLnBrk="1" latinLnBrk="0" hangingPunct="1">
                        <a:defRPr sz="1800" kern="1200">
                          <a:solidFill>
                            <a:schemeClr val="dk1"/>
                          </a:solidFill>
                          <a:latin typeface="Calibri" panose="020F0502020204030204"/>
                        </a:defRPr>
                      </a:lvl6pPr>
                      <a:lvl7pPr marL="2743234" algn="l" defTabSz="914411" rtl="0" eaLnBrk="1" latinLnBrk="0" hangingPunct="1">
                        <a:defRPr sz="1800" kern="1200">
                          <a:solidFill>
                            <a:schemeClr val="dk1"/>
                          </a:solidFill>
                          <a:latin typeface="Calibri" panose="020F0502020204030204"/>
                        </a:defRPr>
                      </a:lvl7pPr>
                      <a:lvl8pPr marL="3200440" algn="l" defTabSz="914411" rtl="0" eaLnBrk="1" latinLnBrk="0" hangingPunct="1">
                        <a:defRPr sz="1800" kern="1200">
                          <a:solidFill>
                            <a:schemeClr val="dk1"/>
                          </a:solidFill>
                          <a:latin typeface="Calibri" panose="020F0502020204030204"/>
                        </a:defRPr>
                      </a:lvl8pPr>
                      <a:lvl9pPr marL="3657646" algn="l" defTabSz="914411" rtl="0" eaLnBrk="1" latinLnBrk="0" hangingPunct="1">
                        <a:defRPr sz="1800" kern="1200">
                          <a:solidFill>
                            <a:schemeClr val="dk1"/>
                          </a:solidFill>
                          <a:latin typeface="Calibri" panose="020F0502020204030204"/>
                        </a:defRPr>
                      </a:lvl9pPr>
                    </a:lstStyle>
                    <a:p>
                      <a:pPr algn="ctr"/>
                      <a:r>
                        <a:rPr lang="en-US" sz="1200" b="0" i="0">
                          <a:solidFill>
                            <a:schemeClr val="tx1"/>
                          </a:solidFill>
                          <a:latin typeface="Oswald"/>
                        </a:rPr>
                        <a:t>CxDW</a:t>
                      </a:r>
                    </a:p>
                    <a:p>
                      <a:pPr marL="0" marR="0" lvl="0" indent="0" algn="ctr" defTabSz="685783" rtl="0" eaLnBrk="1" fontAlgn="auto" latinLnBrk="0" hangingPunct="1">
                        <a:lnSpc>
                          <a:spcPct val="100000"/>
                        </a:lnSpc>
                        <a:spcBef>
                          <a:spcPts val="0"/>
                        </a:spcBef>
                        <a:spcAft>
                          <a:spcPts val="0"/>
                        </a:spcAft>
                        <a:buClrTx/>
                        <a:buSzTx/>
                        <a:buFontTx/>
                        <a:buNone/>
                        <a:tabLst/>
                        <a:defRPr/>
                      </a:pPr>
                      <a:r>
                        <a:rPr lang="en-US" sz="1000" i="1">
                          <a:solidFill>
                            <a:schemeClr val="tx1"/>
                          </a:solidFill>
                          <a:latin typeface="Calibri"/>
                          <a:cs typeface="Calibri"/>
                        </a:rPr>
                        <a:t>Customer Experience Platform</a:t>
                      </a: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807788920"/>
                  </a:ext>
                </a:extLst>
              </a:tr>
              <a:tr h="427723">
                <a:tc>
                  <a:txBody>
                    <a:bodyPr/>
                    <a:lstStyle>
                      <a:lvl1pPr marL="0" algn="l" defTabSz="914411" rtl="0" eaLnBrk="1" latinLnBrk="0" hangingPunct="1">
                        <a:defRPr sz="1800" kern="1200">
                          <a:solidFill>
                            <a:schemeClr val="dk1"/>
                          </a:solidFill>
                          <a:latin typeface="Calibri" panose="020F0502020204030204"/>
                        </a:defRPr>
                      </a:lvl1pPr>
                      <a:lvl2pPr marL="457206" algn="l" defTabSz="914411" rtl="0" eaLnBrk="1" latinLnBrk="0" hangingPunct="1">
                        <a:defRPr sz="1800" kern="1200">
                          <a:solidFill>
                            <a:schemeClr val="dk1"/>
                          </a:solidFill>
                          <a:latin typeface="Calibri" panose="020F0502020204030204"/>
                        </a:defRPr>
                      </a:lvl2pPr>
                      <a:lvl3pPr marL="914411" algn="l" defTabSz="914411" rtl="0" eaLnBrk="1" latinLnBrk="0" hangingPunct="1">
                        <a:defRPr sz="1800" kern="1200">
                          <a:solidFill>
                            <a:schemeClr val="dk1"/>
                          </a:solidFill>
                          <a:latin typeface="Calibri" panose="020F0502020204030204"/>
                        </a:defRPr>
                      </a:lvl3pPr>
                      <a:lvl4pPr marL="1371617" algn="l" defTabSz="914411" rtl="0" eaLnBrk="1" latinLnBrk="0" hangingPunct="1">
                        <a:defRPr sz="1800" kern="1200">
                          <a:solidFill>
                            <a:schemeClr val="dk1"/>
                          </a:solidFill>
                          <a:latin typeface="Calibri" panose="020F0502020204030204"/>
                        </a:defRPr>
                      </a:lvl4pPr>
                      <a:lvl5pPr marL="1828823" algn="l" defTabSz="914411" rtl="0" eaLnBrk="1" latinLnBrk="0" hangingPunct="1">
                        <a:defRPr sz="1800" kern="1200">
                          <a:solidFill>
                            <a:schemeClr val="dk1"/>
                          </a:solidFill>
                          <a:latin typeface="Calibri" panose="020F0502020204030204"/>
                        </a:defRPr>
                      </a:lvl5pPr>
                      <a:lvl6pPr marL="2286029" algn="l" defTabSz="914411" rtl="0" eaLnBrk="1" latinLnBrk="0" hangingPunct="1">
                        <a:defRPr sz="1800" kern="1200">
                          <a:solidFill>
                            <a:schemeClr val="dk1"/>
                          </a:solidFill>
                          <a:latin typeface="Calibri" panose="020F0502020204030204"/>
                        </a:defRPr>
                      </a:lvl6pPr>
                      <a:lvl7pPr marL="2743234" algn="l" defTabSz="914411" rtl="0" eaLnBrk="1" latinLnBrk="0" hangingPunct="1">
                        <a:defRPr sz="1800" kern="1200">
                          <a:solidFill>
                            <a:schemeClr val="dk1"/>
                          </a:solidFill>
                          <a:latin typeface="Calibri" panose="020F0502020204030204"/>
                        </a:defRPr>
                      </a:lvl7pPr>
                      <a:lvl8pPr marL="3200440" algn="l" defTabSz="914411" rtl="0" eaLnBrk="1" latinLnBrk="0" hangingPunct="1">
                        <a:defRPr sz="1800" kern="1200">
                          <a:solidFill>
                            <a:schemeClr val="dk1"/>
                          </a:solidFill>
                          <a:latin typeface="Calibri" panose="020F0502020204030204"/>
                        </a:defRPr>
                      </a:lvl8pPr>
                      <a:lvl9pPr marL="3657646" algn="l" defTabSz="914411" rtl="0" eaLnBrk="1" latinLnBrk="0" hangingPunct="1">
                        <a:defRPr sz="1800" kern="1200">
                          <a:solidFill>
                            <a:schemeClr val="dk1"/>
                          </a:solidFill>
                          <a:latin typeface="Calibri" panose="020F0502020204030204"/>
                        </a:defRPr>
                      </a:lvl9pPr>
                    </a:lstStyle>
                    <a:p>
                      <a:pPr algn="ctr"/>
                      <a:r>
                        <a:rPr lang="en-US" sz="1200" b="0" i="0">
                          <a:solidFill>
                            <a:schemeClr val="tx1"/>
                          </a:solidFill>
                          <a:latin typeface="Oswald"/>
                        </a:rPr>
                        <a:t>CDWNG</a:t>
                      </a:r>
                    </a:p>
                    <a:p>
                      <a:pPr algn="ctr"/>
                      <a:r>
                        <a:rPr lang="en-US" sz="1000" b="0" i="1">
                          <a:solidFill>
                            <a:schemeClr val="tx1"/>
                          </a:solidFill>
                          <a:latin typeface="Calibri"/>
                          <a:cs typeface="Calibri"/>
                        </a:rPr>
                        <a:t>Next Generation Cloud Platform </a:t>
                      </a: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2543685640"/>
                  </a:ext>
                </a:extLst>
              </a:tr>
              <a:tr h="300700">
                <a:tc>
                  <a:txBody>
                    <a:bodyPr/>
                    <a:lstStyle>
                      <a:lvl1pPr marL="0" algn="l" defTabSz="914411" rtl="0" eaLnBrk="1" latinLnBrk="0" hangingPunct="1">
                        <a:defRPr sz="1800" kern="1200">
                          <a:solidFill>
                            <a:schemeClr val="dk1"/>
                          </a:solidFill>
                          <a:latin typeface="Calibri" panose="020F0502020204030204"/>
                        </a:defRPr>
                      </a:lvl1pPr>
                      <a:lvl2pPr marL="457206" algn="l" defTabSz="914411" rtl="0" eaLnBrk="1" latinLnBrk="0" hangingPunct="1">
                        <a:defRPr sz="1800" kern="1200">
                          <a:solidFill>
                            <a:schemeClr val="dk1"/>
                          </a:solidFill>
                          <a:latin typeface="Calibri" panose="020F0502020204030204"/>
                        </a:defRPr>
                      </a:lvl2pPr>
                      <a:lvl3pPr marL="914411" algn="l" defTabSz="914411" rtl="0" eaLnBrk="1" latinLnBrk="0" hangingPunct="1">
                        <a:defRPr sz="1800" kern="1200">
                          <a:solidFill>
                            <a:schemeClr val="dk1"/>
                          </a:solidFill>
                          <a:latin typeface="Calibri" panose="020F0502020204030204"/>
                        </a:defRPr>
                      </a:lvl3pPr>
                      <a:lvl4pPr marL="1371617" algn="l" defTabSz="914411" rtl="0" eaLnBrk="1" latinLnBrk="0" hangingPunct="1">
                        <a:defRPr sz="1800" kern="1200">
                          <a:solidFill>
                            <a:schemeClr val="dk1"/>
                          </a:solidFill>
                          <a:latin typeface="Calibri" panose="020F0502020204030204"/>
                        </a:defRPr>
                      </a:lvl4pPr>
                      <a:lvl5pPr marL="1828823" algn="l" defTabSz="914411" rtl="0" eaLnBrk="1" latinLnBrk="0" hangingPunct="1">
                        <a:defRPr sz="1800" kern="1200">
                          <a:solidFill>
                            <a:schemeClr val="dk1"/>
                          </a:solidFill>
                          <a:latin typeface="Calibri" panose="020F0502020204030204"/>
                        </a:defRPr>
                      </a:lvl5pPr>
                      <a:lvl6pPr marL="2286029" algn="l" defTabSz="914411" rtl="0" eaLnBrk="1" latinLnBrk="0" hangingPunct="1">
                        <a:defRPr sz="1800" kern="1200">
                          <a:solidFill>
                            <a:schemeClr val="dk1"/>
                          </a:solidFill>
                          <a:latin typeface="Calibri" panose="020F0502020204030204"/>
                        </a:defRPr>
                      </a:lvl6pPr>
                      <a:lvl7pPr marL="2743234" algn="l" defTabSz="914411" rtl="0" eaLnBrk="1" latinLnBrk="0" hangingPunct="1">
                        <a:defRPr sz="1800" kern="1200">
                          <a:solidFill>
                            <a:schemeClr val="dk1"/>
                          </a:solidFill>
                          <a:latin typeface="Calibri" panose="020F0502020204030204"/>
                        </a:defRPr>
                      </a:lvl7pPr>
                      <a:lvl8pPr marL="3200440" algn="l" defTabSz="914411" rtl="0" eaLnBrk="1" latinLnBrk="0" hangingPunct="1">
                        <a:defRPr sz="1800" kern="1200">
                          <a:solidFill>
                            <a:schemeClr val="dk1"/>
                          </a:solidFill>
                          <a:latin typeface="Calibri" panose="020F0502020204030204"/>
                        </a:defRPr>
                      </a:lvl8pPr>
                      <a:lvl9pPr marL="3657646" algn="l" defTabSz="914411" rtl="0" eaLnBrk="1" latinLnBrk="0" hangingPunct="1">
                        <a:defRPr sz="1800" kern="1200">
                          <a:solidFill>
                            <a:schemeClr val="dk1"/>
                          </a:solidFill>
                          <a:latin typeface="Calibri" panose="020F0502020204030204"/>
                        </a:defRPr>
                      </a:lvl9pPr>
                    </a:lstStyle>
                    <a:p>
                      <a:pPr lvl="0" algn="ctr">
                        <a:buNone/>
                      </a:pPr>
                      <a:r>
                        <a:rPr lang="en-US" sz="1200" b="0" i="0" kern="1200" noProof="0">
                          <a:solidFill>
                            <a:schemeClr val="tx1"/>
                          </a:solidFill>
                          <a:latin typeface="Oswald"/>
                          <a:ea typeface="+mn-ea"/>
                          <a:cs typeface="+mn-cs"/>
                        </a:rPr>
                        <a:t>CDW REPLICA</a:t>
                      </a:r>
                      <a:endParaRPr lang="en-US" sz="1200" b="0" i="0" kern="1200">
                        <a:solidFill>
                          <a:schemeClr val="tx1"/>
                        </a:solidFill>
                        <a:latin typeface="Oswald" panose="02000503000000000000" pitchFamily="2" charset="0"/>
                        <a:ea typeface="+mn-ea"/>
                        <a:cs typeface="+mn-cs"/>
                      </a:endParaRPr>
                    </a:p>
                  </a:txBody>
                  <a:tcPr anchor="ctr">
                    <a:lnL w="12700">
                      <a:solidFill>
                        <a:srgbClr val="D61A5E"/>
                      </a:solidFill>
                    </a:lnL>
                    <a:lnR w="12700">
                      <a:solidFill>
                        <a:srgbClr val="D61A5E"/>
                      </a:solidFill>
                    </a:lnR>
                    <a:lnT w="12700">
                      <a:solidFill>
                        <a:srgbClr val="D61A5E"/>
                      </a:solidFill>
                    </a:lnT>
                    <a:lnB w="12700">
                      <a:solidFill>
                        <a:srgbClr val="D61A5E"/>
                      </a:solidFill>
                    </a:lnB>
                    <a:lnTlToBr w="12700" cmpd="sng">
                      <a:noFill/>
                      <a:prstDash val="solid"/>
                    </a:lnTlToBr>
                    <a:lnBlToTr w="12700" cmpd="sng">
                      <a:noFill/>
                      <a:prstDash val="solid"/>
                    </a:lnBlToTr>
                    <a:solidFill>
                      <a:srgbClr val="C198E0"/>
                    </a:solidFill>
                  </a:tcPr>
                </a:tc>
                <a:extLst>
                  <a:ext uri="{0D108BD9-81ED-4DB2-BD59-A6C34878D82A}">
                    <a16:rowId xmlns:a16="http://schemas.microsoft.com/office/drawing/2014/main" val="3532824491"/>
                  </a:ext>
                </a:extLst>
              </a:tr>
            </a:tbl>
          </a:graphicData>
        </a:graphic>
      </p:graphicFrame>
      <p:graphicFrame>
        <p:nvGraphicFramePr>
          <p:cNvPr id="480" name="Table 479">
            <a:extLst>
              <a:ext uri="{FF2B5EF4-FFF2-40B4-BE49-F238E27FC236}">
                <a16:creationId xmlns:a16="http://schemas.microsoft.com/office/drawing/2014/main" id="{7C3E5645-CD13-1CFF-64CD-A896A1FAE027}"/>
              </a:ext>
            </a:extLst>
          </p:cNvPr>
          <p:cNvGraphicFramePr>
            <a:graphicFrameLocks noGrp="1"/>
          </p:cNvGraphicFramePr>
          <p:nvPr>
            <p:extLst>
              <p:ext uri="{D42A27DB-BD31-4B8C-83A1-F6EECF244321}">
                <p14:modId xmlns:p14="http://schemas.microsoft.com/office/powerpoint/2010/main" val="50806048"/>
              </p:ext>
            </p:extLst>
          </p:nvPr>
        </p:nvGraphicFramePr>
        <p:xfrm>
          <a:off x="2102053" y="1989386"/>
          <a:ext cx="1319192" cy="579120"/>
        </p:xfrm>
        <a:graphic>
          <a:graphicData uri="http://schemas.openxmlformats.org/drawingml/2006/table">
            <a:tbl>
              <a:tblPr firstRow="1" bandRow="1"/>
              <a:tblGrid>
                <a:gridCol w="1319192">
                  <a:extLst>
                    <a:ext uri="{9D8B030D-6E8A-4147-A177-3AD203B41FA5}">
                      <a16:colId xmlns:a16="http://schemas.microsoft.com/office/drawing/2014/main" val="1116324302"/>
                    </a:ext>
                  </a:extLst>
                </a:gridCol>
              </a:tblGrid>
              <a:tr h="0">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VA INTERNAL ENVS</a:t>
                      </a:r>
                    </a:p>
                    <a:p>
                      <a:pPr algn="ctr"/>
                      <a:r>
                        <a:rPr lang="en-US" sz="1000" b="0" i="1">
                          <a:solidFill>
                            <a:schemeClr val="tx1"/>
                          </a:solidFill>
                          <a:latin typeface="Calibri" panose="020F0502020204030204" pitchFamily="34" charset="0"/>
                          <a:cs typeface="Calibri" panose="020F0502020204030204" pitchFamily="34" charset="0"/>
                        </a:rPr>
                        <a:t>Project specific workspaces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802642787"/>
                  </a:ext>
                </a:extLst>
              </a:tr>
            </a:tbl>
          </a:graphicData>
        </a:graphic>
      </p:graphicFrame>
      <p:graphicFrame>
        <p:nvGraphicFramePr>
          <p:cNvPr id="481" name="Table 480">
            <a:extLst>
              <a:ext uri="{FF2B5EF4-FFF2-40B4-BE49-F238E27FC236}">
                <a16:creationId xmlns:a16="http://schemas.microsoft.com/office/drawing/2014/main" id="{AC0C0922-E976-C80C-0373-5AF69120D60A}"/>
              </a:ext>
            </a:extLst>
          </p:cNvPr>
          <p:cNvGraphicFramePr>
            <a:graphicFrameLocks noGrp="1"/>
          </p:cNvGraphicFramePr>
          <p:nvPr>
            <p:extLst>
              <p:ext uri="{D42A27DB-BD31-4B8C-83A1-F6EECF244321}">
                <p14:modId xmlns:p14="http://schemas.microsoft.com/office/powerpoint/2010/main" val="902483665"/>
              </p:ext>
            </p:extLst>
          </p:nvPr>
        </p:nvGraphicFramePr>
        <p:xfrm>
          <a:off x="2131004" y="3550239"/>
          <a:ext cx="1286040" cy="579120"/>
        </p:xfrm>
        <a:graphic>
          <a:graphicData uri="http://schemas.openxmlformats.org/drawingml/2006/table">
            <a:tbl>
              <a:tblPr firstRow="1" bandRow="1"/>
              <a:tblGrid>
                <a:gridCol w="1286040">
                  <a:extLst>
                    <a:ext uri="{9D8B030D-6E8A-4147-A177-3AD203B41FA5}">
                      <a16:colId xmlns:a16="http://schemas.microsoft.com/office/drawing/2014/main" val="1116324302"/>
                    </a:ext>
                  </a:extLst>
                </a:gridCol>
              </a:tblGrid>
              <a:tr h="0">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RASP (est. 2024)</a:t>
                      </a:r>
                    </a:p>
                    <a:p>
                      <a:pPr algn="ctr"/>
                      <a:r>
                        <a:rPr lang="en-US" sz="1000" b="0" i="1">
                          <a:solidFill>
                            <a:schemeClr val="tx1"/>
                          </a:solidFill>
                          <a:latin typeface="Calibri" panose="020F0502020204030204" pitchFamily="34" charset="0"/>
                          <a:cs typeface="Calibri" panose="020F0502020204030204" pitchFamily="34" charset="0"/>
                        </a:rPr>
                        <a:t>VINCI’s Cloud Platform</a:t>
                      </a: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802642787"/>
                  </a:ext>
                </a:extLst>
              </a:tr>
            </a:tbl>
          </a:graphicData>
        </a:graphic>
      </p:graphicFrame>
      <p:graphicFrame>
        <p:nvGraphicFramePr>
          <p:cNvPr id="482" name="Table 481">
            <a:extLst>
              <a:ext uri="{FF2B5EF4-FFF2-40B4-BE49-F238E27FC236}">
                <a16:creationId xmlns:a16="http://schemas.microsoft.com/office/drawing/2014/main" id="{51E94025-3AB5-F5AE-A684-81B6ADE5263C}"/>
              </a:ext>
            </a:extLst>
          </p:cNvPr>
          <p:cNvGraphicFramePr>
            <a:graphicFrameLocks noGrp="1"/>
          </p:cNvGraphicFramePr>
          <p:nvPr>
            <p:extLst>
              <p:ext uri="{D42A27DB-BD31-4B8C-83A1-F6EECF244321}">
                <p14:modId xmlns:p14="http://schemas.microsoft.com/office/powerpoint/2010/main" val="235765455"/>
              </p:ext>
            </p:extLst>
          </p:nvPr>
        </p:nvGraphicFramePr>
        <p:xfrm>
          <a:off x="2161025" y="4322985"/>
          <a:ext cx="1188417" cy="714233"/>
        </p:xfrm>
        <a:graphic>
          <a:graphicData uri="http://schemas.openxmlformats.org/drawingml/2006/table">
            <a:tbl>
              <a:tblPr firstRow="1" bandRow="1"/>
              <a:tblGrid>
                <a:gridCol w="1188417">
                  <a:extLst>
                    <a:ext uri="{9D8B030D-6E8A-4147-A177-3AD203B41FA5}">
                      <a16:colId xmlns:a16="http://schemas.microsoft.com/office/drawing/2014/main" val="1116324302"/>
                    </a:ext>
                  </a:extLst>
                </a:gridCol>
              </a:tblGrid>
              <a:tr h="714233">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ETIL</a:t>
                      </a:r>
                    </a:p>
                    <a:p>
                      <a:pPr algn="ctr"/>
                      <a:r>
                        <a:rPr lang="en-US" sz="1000" b="0" i="1">
                          <a:solidFill>
                            <a:schemeClr val="tx1"/>
                          </a:solidFill>
                          <a:latin typeface="Calibri" panose="020F0502020204030204" pitchFamily="34" charset="0"/>
                          <a:cs typeface="Calibri" panose="020F0502020204030204" pitchFamily="34" charset="0"/>
                        </a:rPr>
                        <a:t>Innovation Platform</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ADFEF"/>
                    </a:solidFill>
                  </a:tcPr>
                </a:tc>
                <a:extLst>
                  <a:ext uri="{0D108BD9-81ED-4DB2-BD59-A6C34878D82A}">
                    <a16:rowId xmlns:a16="http://schemas.microsoft.com/office/drawing/2014/main" val="802642787"/>
                  </a:ext>
                </a:extLst>
              </a:tr>
            </a:tbl>
          </a:graphicData>
        </a:graphic>
      </p:graphicFrame>
      <p:grpSp>
        <p:nvGrpSpPr>
          <p:cNvPr id="483" name="Group 482">
            <a:extLst>
              <a:ext uri="{FF2B5EF4-FFF2-40B4-BE49-F238E27FC236}">
                <a16:creationId xmlns:a16="http://schemas.microsoft.com/office/drawing/2014/main" id="{ABD8F5BE-B0AB-9D7C-4E09-6FFE0C906A96}"/>
              </a:ext>
            </a:extLst>
          </p:cNvPr>
          <p:cNvGrpSpPr/>
          <p:nvPr/>
        </p:nvGrpSpPr>
        <p:grpSpPr>
          <a:xfrm>
            <a:off x="187666" y="1696202"/>
            <a:ext cx="274320" cy="274320"/>
            <a:chOff x="9203206" y="2870122"/>
            <a:chExt cx="267366" cy="267366"/>
          </a:xfrm>
        </p:grpSpPr>
        <p:sp>
          <p:nvSpPr>
            <p:cNvPr id="484" name="Oval 483">
              <a:extLst>
                <a:ext uri="{FF2B5EF4-FFF2-40B4-BE49-F238E27FC236}">
                  <a16:creationId xmlns:a16="http://schemas.microsoft.com/office/drawing/2014/main" id="{6F5CE545-95FF-5047-8D46-EED90DDF4E62}"/>
                </a:ext>
              </a:extLst>
            </p:cNvPr>
            <p:cNvSpPr/>
            <p:nvPr/>
          </p:nvSpPr>
          <p:spPr>
            <a:xfrm>
              <a:off x="9203206" y="2870122"/>
              <a:ext cx="267366" cy="267366"/>
            </a:xfrm>
            <a:prstGeom prst="ellipse">
              <a:avLst/>
            </a:prstGeom>
            <a:solidFill>
              <a:srgbClr val="FFFFFF"/>
            </a:solidFill>
            <a:ln w="12700" cap="flat" cmpd="sng" algn="ctr">
              <a:solidFill>
                <a:srgbClr val="E7E6E6"/>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485" name="Graphic 484" descr="Research with solid fill">
              <a:extLst>
                <a:ext uri="{FF2B5EF4-FFF2-40B4-BE49-F238E27FC236}">
                  <a16:creationId xmlns:a16="http://schemas.microsoft.com/office/drawing/2014/main" id="{A01425F8-FC62-0403-CE34-085DBFC044B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44791" y="2903327"/>
              <a:ext cx="186802" cy="186802"/>
            </a:xfrm>
            <a:prstGeom prst="rect">
              <a:avLst/>
            </a:prstGeom>
          </p:spPr>
        </p:pic>
      </p:grpSp>
      <p:grpSp>
        <p:nvGrpSpPr>
          <p:cNvPr id="486" name="Group 485">
            <a:extLst>
              <a:ext uri="{FF2B5EF4-FFF2-40B4-BE49-F238E27FC236}">
                <a16:creationId xmlns:a16="http://schemas.microsoft.com/office/drawing/2014/main" id="{C969A4F6-A612-D09F-F809-8E9026D0A685}"/>
              </a:ext>
            </a:extLst>
          </p:cNvPr>
          <p:cNvGrpSpPr/>
          <p:nvPr/>
        </p:nvGrpSpPr>
        <p:grpSpPr>
          <a:xfrm>
            <a:off x="207156" y="2201817"/>
            <a:ext cx="274320" cy="274320"/>
            <a:chOff x="9203206" y="2870122"/>
            <a:chExt cx="267366" cy="267366"/>
          </a:xfrm>
        </p:grpSpPr>
        <p:sp>
          <p:nvSpPr>
            <p:cNvPr id="487" name="Oval 486">
              <a:extLst>
                <a:ext uri="{FF2B5EF4-FFF2-40B4-BE49-F238E27FC236}">
                  <a16:creationId xmlns:a16="http://schemas.microsoft.com/office/drawing/2014/main" id="{F060497B-28D7-945C-0245-77049B4F9D78}"/>
                </a:ext>
              </a:extLst>
            </p:cNvPr>
            <p:cNvSpPr/>
            <p:nvPr/>
          </p:nvSpPr>
          <p:spPr>
            <a:xfrm>
              <a:off x="9203206" y="2870122"/>
              <a:ext cx="267366" cy="267366"/>
            </a:xfrm>
            <a:prstGeom prst="ellipse">
              <a:avLst/>
            </a:prstGeom>
            <a:solidFill>
              <a:srgbClr val="FFFFFF"/>
            </a:solidFill>
            <a:ln w="1270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488" name="Graphic 487" descr="Ethernet with solid fill">
              <a:extLst>
                <a:ext uri="{FF2B5EF4-FFF2-40B4-BE49-F238E27FC236}">
                  <a16:creationId xmlns:a16="http://schemas.microsoft.com/office/drawing/2014/main" id="{08A7EF71-7123-7444-67E2-3874A094561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44791" y="2903327"/>
              <a:ext cx="186802" cy="186802"/>
            </a:xfrm>
            <a:prstGeom prst="rect">
              <a:avLst/>
            </a:prstGeom>
          </p:spPr>
        </p:pic>
      </p:grpSp>
      <p:grpSp>
        <p:nvGrpSpPr>
          <p:cNvPr id="489" name="Group 488">
            <a:extLst>
              <a:ext uri="{FF2B5EF4-FFF2-40B4-BE49-F238E27FC236}">
                <a16:creationId xmlns:a16="http://schemas.microsoft.com/office/drawing/2014/main" id="{B9671549-FD07-266E-7F71-44CFC9CADB4F}"/>
              </a:ext>
            </a:extLst>
          </p:cNvPr>
          <p:cNvGrpSpPr/>
          <p:nvPr/>
        </p:nvGrpSpPr>
        <p:grpSpPr>
          <a:xfrm>
            <a:off x="207156" y="2609416"/>
            <a:ext cx="274320" cy="274320"/>
            <a:chOff x="9203206" y="2870122"/>
            <a:chExt cx="267366" cy="267366"/>
          </a:xfrm>
        </p:grpSpPr>
        <p:sp>
          <p:nvSpPr>
            <p:cNvPr id="490" name="Oval 489">
              <a:extLst>
                <a:ext uri="{FF2B5EF4-FFF2-40B4-BE49-F238E27FC236}">
                  <a16:creationId xmlns:a16="http://schemas.microsoft.com/office/drawing/2014/main" id="{769682E2-CB78-9A58-C7B0-98F7B2B545AB}"/>
                </a:ext>
              </a:extLst>
            </p:cNvPr>
            <p:cNvSpPr/>
            <p:nvPr/>
          </p:nvSpPr>
          <p:spPr>
            <a:xfrm>
              <a:off x="9203206" y="2870122"/>
              <a:ext cx="267366" cy="267366"/>
            </a:xfrm>
            <a:prstGeom prst="ellipse">
              <a:avLst/>
            </a:prstGeom>
            <a:solidFill>
              <a:srgbClr val="FFFFFF"/>
            </a:solidFill>
            <a:ln w="1270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491" name="Graphic 490" descr="Stream with solid fill">
              <a:extLst>
                <a:ext uri="{FF2B5EF4-FFF2-40B4-BE49-F238E27FC236}">
                  <a16:creationId xmlns:a16="http://schemas.microsoft.com/office/drawing/2014/main" id="{33778F60-B225-245C-7670-651415EF0EF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244791" y="2903327"/>
              <a:ext cx="186802" cy="186802"/>
            </a:xfrm>
            <a:prstGeom prst="rect">
              <a:avLst/>
            </a:prstGeom>
          </p:spPr>
        </p:pic>
      </p:grpSp>
      <p:sp>
        <p:nvSpPr>
          <p:cNvPr id="492" name="TextBox 491">
            <a:extLst>
              <a:ext uri="{FF2B5EF4-FFF2-40B4-BE49-F238E27FC236}">
                <a16:creationId xmlns:a16="http://schemas.microsoft.com/office/drawing/2014/main" id="{5C32A5EB-6F18-26B7-9717-6A424CA96725}"/>
              </a:ext>
            </a:extLst>
          </p:cNvPr>
          <p:cNvSpPr txBox="1"/>
          <p:nvPr/>
        </p:nvSpPr>
        <p:spPr>
          <a:xfrm>
            <a:off x="624269" y="1668673"/>
            <a:ext cx="120353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Data Scientist |Data Analyst</a:t>
            </a:r>
          </a:p>
        </p:txBody>
      </p:sp>
      <p:sp>
        <p:nvSpPr>
          <p:cNvPr id="493" name="TextBox 492">
            <a:extLst>
              <a:ext uri="{FF2B5EF4-FFF2-40B4-BE49-F238E27FC236}">
                <a16:creationId xmlns:a16="http://schemas.microsoft.com/office/drawing/2014/main" id="{85DA1FAD-7164-4DAE-D7F9-37A727C3D947}"/>
              </a:ext>
            </a:extLst>
          </p:cNvPr>
          <p:cNvSpPr txBox="1"/>
          <p:nvPr/>
        </p:nvSpPr>
        <p:spPr>
          <a:xfrm>
            <a:off x="613973" y="2128356"/>
            <a:ext cx="104064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Software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Developer</a:t>
            </a:r>
          </a:p>
        </p:txBody>
      </p:sp>
      <p:sp>
        <p:nvSpPr>
          <p:cNvPr id="494" name="TextBox 493">
            <a:extLst>
              <a:ext uri="{FF2B5EF4-FFF2-40B4-BE49-F238E27FC236}">
                <a16:creationId xmlns:a16="http://schemas.microsoft.com/office/drawing/2014/main" id="{293A050C-2727-E520-FDF5-483C5C04BBFC}"/>
              </a:ext>
            </a:extLst>
          </p:cNvPr>
          <p:cNvSpPr txBox="1"/>
          <p:nvPr/>
        </p:nvSpPr>
        <p:spPr>
          <a:xfrm>
            <a:off x="630361" y="2534802"/>
            <a:ext cx="9681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Devices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Developer</a:t>
            </a:r>
          </a:p>
        </p:txBody>
      </p:sp>
      <p:graphicFrame>
        <p:nvGraphicFramePr>
          <p:cNvPr id="495" name="Table 494">
            <a:extLst>
              <a:ext uri="{FF2B5EF4-FFF2-40B4-BE49-F238E27FC236}">
                <a16:creationId xmlns:a16="http://schemas.microsoft.com/office/drawing/2014/main" id="{1E479C47-03B5-C1B1-4E74-0AD5F4FC4D31}"/>
              </a:ext>
            </a:extLst>
          </p:cNvPr>
          <p:cNvGraphicFramePr>
            <a:graphicFrameLocks noGrp="1"/>
          </p:cNvGraphicFramePr>
          <p:nvPr>
            <p:extLst>
              <p:ext uri="{D42A27DB-BD31-4B8C-83A1-F6EECF244321}">
                <p14:modId xmlns:p14="http://schemas.microsoft.com/office/powerpoint/2010/main" val="3456214588"/>
              </p:ext>
            </p:extLst>
          </p:nvPr>
        </p:nvGraphicFramePr>
        <p:xfrm>
          <a:off x="2161025" y="5377335"/>
          <a:ext cx="4025222" cy="585531"/>
        </p:xfrm>
        <a:graphic>
          <a:graphicData uri="http://schemas.openxmlformats.org/drawingml/2006/table">
            <a:tbl>
              <a:tblPr firstRow="1" bandRow="1"/>
              <a:tblGrid>
                <a:gridCol w="4025222">
                  <a:extLst>
                    <a:ext uri="{9D8B030D-6E8A-4147-A177-3AD203B41FA5}">
                      <a16:colId xmlns:a16="http://schemas.microsoft.com/office/drawing/2014/main" val="1116324302"/>
                    </a:ext>
                  </a:extLst>
                </a:gridCol>
              </a:tblGrid>
              <a:tr h="585531">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marL="2343144" marR="0" lvl="4" indent="-514350" algn="ctr" rtl="0" eaLnBrk="1" fontAlgn="auto" latinLnBrk="0" hangingPunct="1">
                        <a:lnSpc>
                          <a:spcPct val="100000"/>
                        </a:lnSpc>
                        <a:spcBef>
                          <a:spcPts val="0"/>
                        </a:spcBef>
                        <a:spcAft>
                          <a:spcPts val="0"/>
                        </a:spcAft>
                        <a:buClrTx/>
                        <a:buSzTx/>
                        <a:buFontTx/>
                        <a:buNone/>
                      </a:pPr>
                      <a:r>
                        <a:rPr lang="en-US" sz="1200" b="0" i="0">
                          <a:solidFill>
                            <a:schemeClr val="tx1"/>
                          </a:solidFill>
                          <a:latin typeface="Oswald"/>
                        </a:rPr>
                        <a:t>ARCHES </a:t>
                      </a:r>
                      <a:endParaRPr lang="en-US" sz="1200" b="0" i="0">
                        <a:solidFill>
                          <a:schemeClr val="tx1"/>
                        </a:solidFill>
                        <a:latin typeface="Calibri"/>
                        <a:cs typeface="Calibri"/>
                      </a:endParaRPr>
                    </a:p>
                    <a:p>
                      <a:pPr marL="1828823" marR="0" lvl="4" indent="0" algn="ctr">
                        <a:lnSpc>
                          <a:spcPct val="100000"/>
                        </a:lnSpc>
                        <a:spcBef>
                          <a:spcPts val="0"/>
                        </a:spcBef>
                        <a:spcAft>
                          <a:spcPts val="0"/>
                        </a:spcAft>
                        <a:buClrTx/>
                        <a:buSzTx/>
                        <a:buFontTx/>
                        <a:buNone/>
                      </a:pPr>
                      <a:r>
                        <a:rPr lang="en-US" sz="1000" b="0" i="1">
                          <a:solidFill>
                            <a:schemeClr val="tx1"/>
                          </a:solidFill>
                          <a:latin typeface="Calibri"/>
                          <a:cs typeface="Calibri"/>
                        </a:rPr>
                        <a:t>Development and Production</a:t>
                      </a:r>
                    </a:p>
                    <a:p>
                      <a:pPr marL="1828823" marR="0" lvl="4" indent="0" algn="ctr">
                        <a:lnSpc>
                          <a:spcPct val="100000"/>
                        </a:lnSpc>
                        <a:spcBef>
                          <a:spcPts val="0"/>
                        </a:spcBef>
                        <a:spcAft>
                          <a:spcPts val="0"/>
                        </a:spcAft>
                        <a:buClrTx/>
                        <a:buSzTx/>
                        <a:buFontTx/>
                        <a:buNone/>
                      </a:pPr>
                      <a:r>
                        <a:rPr lang="en-US" sz="1000" b="0" i="1">
                          <a:solidFill>
                            <a:schemeClr val="tx1"/>
                          </a:solidFill>
                          <a:latin typeface="Calibri"/>
                          <a:cs typeface="Calibri"/>
                        </a:rPr>
                        <a:t>Innovation Platform </a:t>
                      </a:r>
                      <a:endParaRPr lang="en-US" sz="1200" b="0" i="0">
                        <a:solidFill>
                          <a:schemeClr val="tx1"/>
                        </a:solidFill>
                        <a:latin typeface="Calibri"/>
                        <a:cs typeface="Calibri"/>
                      </a:endParaRP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AADFEF"/>
                    </a:solidFill>
                  </a:tcPr>
                </a:tc>
                <a:extLst>
                  <a:ext uri="{0D108BD9-81ED-4DB2-BD59-A6C34878D82A}">
                    <a16:rowId xmlns:a16="http://schemas.microsoft.com/office/drawing/2014/main" val="802642787"/>
                  </a:ext>
                </a:extLst>
              </a:tr>
            </a:tbl>
          </a:graphicData>
        </a:graphic>
      </p:graphicFrame>
      <p:cxnSp>
        <p:nvCxnSpPr>
          <p:cNvPr id="496" name="Straight Arrow Connector 495">
            <a:extLst>
              <a:ext uri="{FF2B5EF4-FFF2-40B4-BE49-F238E27FC236}">
                <a16:creationId xmlns:a16="http://schemas.microsoft.com/office/drawing/2014/main" id="{80A017D5-3420-4C07-FBE2-A95138B56B45}"/>
              </a:ext>
            </a:extLst>
          </p:cNvPr>
          <p:cNvCxnSpPr>
            <a:cxnSpLocks/>
            <a:endCxn id="472" idx="2"/>
          </p:cNvCxnSpPr>
          <p:nvPr/>
        </p:nvCxnSpPr>
        <p:spPr>
          <a:xfrm flipH="1" flipV="1">
            <a:off x="7210035" y="3235059"/>
            <a:ext cx="0" cy="299968"/>
          </a:xfrm>
          <a:prstGeom prst="straightConnector1">
            <a:avLst/>
          </a:prstGeom>
          <a:noFill/>
          <a:ln w="41275" cap="flat" cmpd="sng" algn="ctr">
            <a:solidFill>
              <a:srgbClr val="ABB827"/>
            </a:solidFill>
            <a:prstDash val="solid"/>
            <a:miter lim="800000"/>
            <a:headEnd type="triangle"/>
            <a:tailEnd type="none"/>
          </a:ln>
          <a:effectLst/>
        </p:spPr>
      </p:cxnSp>
      <p:cxnSp>
        <p:nvCxnSpPr>
          <p:cNvPr id="497" name="Straight Arrow Connector 496">
            <a:extLst>
              <a:ext uri="{FF2B5EF4-FFF2-40B4-BE49-F238E27FC236}">
                <a16:creationId xmlns:a16="http://schemas.microsoft.com/office/drawing/2014/main" id="{6960B16B-3B74-073A-166E-0699CAEF5581}"/>
              </a:ext>
            </a:extLst>
          </p:cNvPr>
          <p:cNvCxnSpPr>
            <a:cxnSpLocks/>
          </p:cNvCxnSpPr>
          <p:nvPr/>
        </p:nvCxnSpPr>
        <p:spPr>
          <a:xfrm flipV="1">
            <a:off x="7206519" y="2256309"/>
            <a:ext cx="0" cy="549326"/>
          </a:xfrm>
          <a:prstGeom prst="straightConnector1">
            <a:avLst/>
          </a:prstGeom>
          <a:noFill/>
          <a:ln w="41275" cap="flat" cmpd="sng" algn="ctr">
            <a:solidFill>
              <a:srgbClr val="ABB827"/>
            </a:solidFill>
            <a:prstDash val="solid"/>
            <a:miter lim="800000"/>
            <a:headEnd type="triangle"/>
            <a:tailEnd type="none"/>
          </a:ln>
          <a:effectLst/>
        </p:spPr>
      </p:cxnSp>
      <p:cxnSp>
        <p:nvCxnSpPr>
          <p:cNvPr id="498" name="Straight Arrow Connector 497">
            <a:extLst>
              <a:ext uri="{FF2B5EF4-FFF2-40B4-BE49-F238E27FC236}">
                <a16:creationId xmlns:a16="http://schemas.microsoft.com/office/drawing/2014/main" id="{D3B2C7F6-9D62-6075-F7D0-642AD1139257}"/>
              </a:ext>
            </a:extLst>
          </p:cNvPr>
          <p:cNvCxnSpPr>
            <a:cxnSpLocks/>
          </p:cNvCxnSpPr>
          <p:nvPr/>
        </p:nvCxnSpPr>
        <p:spPr>
          <a:xfrm>
            <a:off x="7206519" y="4103273"/>
            <a:ext cx="0" cy="334571"/>
          </a:xfrm>
          <a:prstGeom prst="straightConnector1">
            <a:avLst/>
          </a:prstGeom>
          <a:noFill/>
          <a:ln w="41275" cap="flat" cmpd="sng" algn="ctr">
            <a:solidFill>
              <a:srgbClr val="ABB827"/>
            </a:solidFill>
            <a:prstDash val="solid"/>
            <a:miter lim="800000"/>
            <a:headEnd type="triangle"/>
            <a:tailEnd type="none"/>
          </a:ln>
          <a:effectLst/>
        </p:spPr>
      </p:cxnSp>
      <p:cxnSp>
        <p:nvCxnSpPr>
          <p:cNvPr id="499" name="Elbow Connector 160">
            <a:extLst>
              <a:ext uri="{FF2B5EF4-FFF2-40B4-BE49-F238E27FC236}">
                <a16:creationId xmlns:a16="http://schemas.microsoft.com/office/drawing/2014/main" id="{390BE970-7C6A-684D-8554-825E15EEEA78}"/>
              </a:ext>
            </a:extLst>
          </p:cNvPr>
          <p:cNvCxnSpPr>
            <a:cxnSpLocks/>
            <a:stCxn id="495" idx="3"/>
            <a:endCxn id="472" idx="3"/>
          </p:cNvCxnSpPr>
          <p:nvPr/>
        </p:nvCxnSpPr>
        <p:spPr>
          <a:xfrm flipV="1">
            <a:off x="6186247" y="3020347"/>
            <a:ext cx="1711290" cy="2649753"/>
          </a:xfrm>
          <a:prstGeom prst="bentConnector3">
            <a:avLst>
              <a:gd name="adj1" fmla="val 113358"/>
            </a:avLst>
          </a:prstGeom>
          <a:noFill/>
          <a:ln w="41275" cap="flat" cmpd="sng" algn="ctr">
            <a:solidFill>
              <a:srgbClr val="ABB827"/>
            </a:solidFill>
            <a:prstDash val="sysDash"/>
            <a:miter lim="800000"/>
            <a:headEnd type="triangle"/>
            <a:tailEnd type="none"/>
          </a:ln>
          <a:effectLst/>
        </p:spPr>
      </p:cxnSp>
      <p:cxnSp>
        <p:nvCxnSpPr>
          <p:cNvPr id="500" name="Elbow Connector 136">
            <a:extLst>
              <a:ext uri="{FF2B5EF4-FFF2-40B4-BE49-F238E27FC236}">
                <a16:creationId xmlns:a16="http://schemas.microsoft.com/office/drawing/2014/main" id="{30AAF00C-6064-08EF-F45D-764CA21555D7}"/>
              </a:ext>
            </a:extLst>
          </p:cNvPr>
          <p:cNvCxnSpPr>
            <a:cxnSpLocks/>
          </p:cNvCxnSpPr>
          <p:nvPr/>
        </p:nvCxnSpPr>
        <p:spPr>
          <a:xfrm flipH="1">
            <a:off x="6344779" y="3020347"/>
            <a:ext cx="187280" cy="0"/>
          </a:xfrm>
          <a:prstGeom prst="straightConnector1">
            <a:avLst/>
          </a:prstGeom>
          <a:noFill/>
          <a:ln w="41275" cap="flat" cmpd="sng" algn="ctr">
            <a:solidFill>
              <a:srgbClr val="ABB827"/>
            </a:solidFill>
            <a:prstDash val="solid"/>
            <a:miter lim="800000"/>
            <a:tailEnd type="none"/>
          </a:ln>
          <a:effectLst/>
        </p:spPr>
      </p:cxnSp>
      <p:sp>
        <p:nvSpPr>
          <p:cNvPr id="501" name="Pentagon 189">
            <a:extLst>
              <a:ext uri="{FF2B5EF4-FFF2-40B4-BE49-F238E27FC236}">
                <a16:creationId xmlns:a16="http://schemas.microsoft.com/office/drawing/2014/main" id="{ED7512ED-2192-6A14-803E-94B5F954B266}"/>
              </a:ext>
            </a:extLst>
          </p:cNvPr>
          <p:cNvSpPr/>
          <p:nvPr/>
        </p:nvSpPr>
        <p:spPr>
          <a:xfrm>
            <a:off x="8950683" y="3105286"/>
            <a:ext cx="1477357" cy="405607"/>
          </a:xfrm>
          <a:prstGeom prst="homePlate">
            <a:avLst/>
          </a:prstGeom>
          <a:solidFill>
            <a:srgbClr val="AADFE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a:ea typeface="+mn-ea"/>
                <a:cs typeface="+mn-cs"/>
              </a:rPr>
              <a:t>VAEC</a:t>
            </a:r>
          </a:p>
        </p:txBody>
      </p:sp>
      <p:sp>
        <p:nvSpPr>
          <p:cNvPr id="502" name="Pentagon 190">
            <a:extLst>
              <a:ext uri="{FF2B5EF4-FFF2-40B4-BE49-F238E27FC236}">
                <a16:creationId xmlns:a16="http://schemas.microsoft.com/office/drawing/2014/main" id="{F40AE342-7AA7-3B4C-C441-C2D85B6BFDF7}"/>
              </a:ext>
            </a:extLst>
          </p:cNvPr>
          <p:cNvSpPr/>
          <p:nvPr/>
        </p:nvSpPr>
        <p:spPr>
          <a:xfrm>
            <a:off x="8939457" y="2530278"/>
            <a:ext cx="1477357" cy="405607"/>
          </a:xfrm>
          <a:prstGeom prst="homePlate">
            <a:avLst/>
          </a:prstGeom>
          <a:solidFill>
            <a:srgbClr val="AADFE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a:ea typeface="+mn-ea"/>
                <a:cs typeface="+mn-cs"/>
              </a:rPr>
              <a:t>Clinical Decision Support</a:t>
            </a:r>
          </a:p>
        </p:txBody>
      </p:sp>
      <p:graphicFrame>
        <p:nvGraphicFramePr>
          <p:cNvPr id="503" name="Table 121">
            <a:extLst>
              <a:ext uri="{FF2B5EF4-FFF2-40B4-BE49-F238E27FC236}">
                <a16:creationId xmlns:a16="http://schemas.microsoft.com/office/drawing/2014/main" id="{964F9FB7-1988-9BE0-3AB3-D30B49230843}"/>
              </a:ext>
            </a:extLst>
          </p:cNvPr>
          <p:cNvGraphicFramePr>
            <a:graphicFrameLocks noGrp="1"/>
          </p:cNvGraphicFramePr>
          <p:nvPr>
            <p:extLst>
              <p:ext uri="{D42A27DB-BD31-4B8C-83A1-F6EECF244321}">
                <p14:modId xmlns:p14="http://schemas.microsoft.com/office/powerpoint/2010/main" val="3516869433"/>
              </p:ext>
            </p:extLst>
          </p:nvPr>
        </p:nvGraphicFramePr>
        <p:xfrm>
          <a:off x="194409" y="6337674"/>
          <a:ext cx="11978640" cy="411480"/>
        </p:xfrm>
        <a:graphic>
          <a:graphicData uri="http://schemas.openxmlformats.org/drawingml/2006/table">
            <a:tbl>
              <a:tblPr firstRow="1"/>
              <a:tblGrid>
                <a:gridCol w="209811">
                  <a:extLst>
                    <a:ext uri="{9D8B030D-6E8A-4147-A177-3AD203B41FA5}">
                      <a16:colId xmlns:a16="http://schemas.microsoft.com/office/drawing/2014/main" val="3017021790"/>
                    </a:ext>
                  </a:extLst>
                </a:gridCol>
                <a:gridCol w="561362">
                  <a:extLst>
                    <a:ext uri="{9D8B030D-6E8A-4147-A177-3AD203B41FA5}">
                      <a16:colId xmlns:a16="http://schemas.microsoft.com/office/drawing/2014/main" val="1045738608"/>
                    </a:ext>
                  </a:extLst>
                </a:gridCol>
                <a:gridCol w="236180">
                  <a:extLst>
                    <a:ext uri="{9D8B030D-6E8A-4147-A177-3AD203B41FA5}">
                      <a16:colId xmlns:a16="http://schemas.microsoft.com/office/drawing/2014/main" val="3304387417"/>
                    </a:ext>
                  </a:extLst>
                </a:gridCol>
                <a:gridCol w="760558">
                  <a:extLst>
                    <a:ext uri="{9D8B030D-6E8A-4147-A177-3AD203B41FA5}">
                      <a16:colId xmlns:a16="http://schemas.microsoft.com/office/drawing/2014/main" val="3402175400"/>
                    </a:ext>
                  </a:extLst>
                </a:gridCol>
                <a:gridCol w="250590">
                  <a:extLst>
                    <a:ext uri="{9D8B030D-6E8A-4147-A177-3AD203B41FA5}">
                      <a16:colId xmlns:a16="http://schemas.microsoft.com/office/drawing/2014/main" val="2334169903"/>
                    </a:ext>
                  </a:extLst>
                </a:gridCol>
                <a:gridCol w="631922">
                  <a:extLst>
                    <a:ext uri="{9D8B030D-6E8A-4147-A177-3AD203B41FA5}">
                      <a16:colId xmlns:a16="http://schemas.microsoft.com/office/drawing/2014/main" val="726601592"/>
                    </a:ext>
                  </a:extLst>
                </a:gridCol>
                <a:gridCol w="250591">
                  <a:extLst>
                    <a:ext uri="{9D8B030D-6E8A-4147-A177-3AD203B41FA5}">
                      <a16:colId xmlns:a16="http://schemas.microsoft.com/office/drawing/2014/main" val="3014027262"/>
                    </a:ext>
                  </a:extLst>
                </a:gridCol>
                <a:gridCol w="588341">
                  <a:extLst>
                    <a:ext uri="{9D8B030D-6E8A-4147-A177-3AD203B41FA5}">
                      <a16:colId xmlns:a16="http://schemas.microsoft.com/office/drawing/2014/main" val="2983464029"/>
                    </a:ext>
                  </a:extLst>
                </a:gridCol>
                <a:gridCol w="294172">
                  <a:extLst>
                    <a:ext uri="{9D8B030D-6E8A-4147-A177-3AD203B41FA5}">
                      <a16:colId xmlns:a16="http://schemas.microsoft.com/office/drawing/2014/main" val="1881456403"/>
                    </a:ext>
                  </a:extLst>
                </a:gridCol>
                <a:gridCol w="675503">
                  <a:extLst>
                    <a:ext uri="{9D8B030D-6E8A-4147-A177-3AD203B41FA5}">
                      <a16:colId xmlns:a16="http://schemas.microsoft.com/office/drawing/2014/main" val="3684835939"/>
                    </a:ext>
                  </a:extLst>
                </a:gridCol>
                <a:gridCol w="217904">
                  <a:extLst>
                    <a:ext uri="{9D8B030D-6E8A-4147-A177-3AD203B41FA5}">
                      <a16:colId xmlns:a16="http://schemas.microsoft.com/office/drawing/2014/main" val="3651503273"/>
                    </a:ext>
                  </a:extLst>
                </a:gridCol>
                <a:gridCol w="675504">
                  <a:extLst>
                    <a:ext uri="{9D8B030D-6E8A-4147-A177-3AD203B41FA5}">
                      <a16:colId xmlns:a16="http://schemas.microsoft.com/office/drawing/2014/main" val="3939812733"/>
                    </a:ext>
                  </a:extLst>
                </a:gridCol>
                <a:gridCol w="261485">
                  <a:extLst>
                    <a:ext uri="{9D8B030D-6E8A-4147-A177-3AD203B41FA5}">
                      <a16:colId xmlns:a16="http://schemas.microsoft.com/office/drawing/2014/main" val="4016341442"/>
                    </a:ext>
                  </a:extLst>
                </a:gridCol>
                <a:gridCol w="1104835">
                  <a:extLst>
                    <a:ext uri="{9D8B030D-6E8A-4147-A177-3AD203B41FA5}">
                      <a16:colId xmlns:a16="http://schemas.microsoft.com/office/drawing/2014/main" val="3826147725"/>
                    </a:ext>
                  </a:extLst>
                </a:gridCol>
                <a:gridCol w="209811">
                  <a:extLst>
                    <a:ext uri="{9D8B030D-6E8A-4147-A177-3AD203B41FA5}">
                      <a16:colId xmlns:a16="http://schemas.microsoft.com/office/drawing/2014/main" val="4014714615"/>
                    </a:ext>
                  </a:extLst>
                </a:gridCol>
                <a:gridCol w="940095">
                  <a:extLst>
                    <a:ext uri="{9D8B030D-6E8A-4147-A177-3AD203B41FA5}">
                      <a16:colId xmlns:a16="http://schemas.microsoft.com/office/drawing/2014/main" val="2833205646"/>
                    </a:ext>
                  </a:extLst>
                </a:gridCol>
                <a:gridCol w="240745">
                  <a:extLst>
                    <a:ext uri="{9D8B030D-6E8A-4147-A177-3AD203B41FA5}">
                      <a16:colId xmlns:a16="http://schemas.microsoft.com/office/drawing/2014/main" val="4062964774"/>
                    </a:ext>
                  </a:extLst>
                </a:gridCol>
                <a:gridCol w="752638">
                  <a:extLst>
                    <a:ext uri="{9D8B030D-6E8A-4147-A177-3AD203B41FA5}">
                      <a16:colId xmlns:a16="http://schemas.microsoft.com/office/drawing/2014/main" val="2998550683"/>
                    </a:ext>
                  </a:extLst>
                </a:gridCol>
                <a:gridCol w="317578">
                  <a:extLst>
                    <a:ext uri="{9D8B030D-6E8A-4147-A177-3AD203B41FA5}">
                      <a16:colId xmlns:a16="http://schemas.microsoft.com/office/drawing/2014/main" val="3910387489"/>
                    </a:ext>
                  </a:extLst>
                </a:gridCol>
                <a:gridCol w="802450">
                  <a:extLst>
                    <a:ext uri="{9D8B030D-6E8A-4147-A177-3AD203B41FA5}">
                      <a16:colId xmlns:a16="http://schemas.microsoft.com/office/drawing/2014/main" val="3173401897"/>
                    </a:ext>
                  </a:extLst>
                </a:gridCol>
                <a:gridCol w="209811">
                  <a:extLst>
                    <a:ext uri="{9D8B030D-6E8A-4147-A177-3AD203B41FA5}">
                      <a16:colId xmlns:a16="http://schemas.microsoft.com/office/drawing/2014/main" val="2864917494"/>
                    </a:ext>
                  </a:extLst>
                </a:gridCol>
                <a:gridCol w="1080442">
                  <a:extLst>
                    <a:ext uri="{9D8B030D-6E8A-4147-A177-3AD203B41FA5}">
                      <a16:colId xmlns:a16="http://schemas.microsoft.com/office/drawing/2014/main" val="3352235151"/>
                    </a:ext>
                  </a:extLst>
                </a:gridCol>
                <a:gridCol w="706312">
                  <a:extLst>
                    <a:ext uri="{9D8B030D-6E8A-4147-A177-3AD203B41FA5}">
                      <a16:colId xmlns:a16="http://schemas.microsoft.com/office/drawing/2014/main" val="4004989476"/>
                    </a:ext>
                  </a:extLst>
                </a:gridCol>
              </a:tblGrid>
              <a:tr h="321726">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800">
                        <a:solidFill>
                          <a:schemeClr val="tx1"/>
                        </a:solidFill>
                      </a:endParaRPr>
                    </a:p>
                  </a:txBody>
                  <a:tcPr>
                    <a:lnL w="38100" cap="flat" cmpd="sng" algn="ctr">
                      <a:no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198E0"/>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Data Source</a:t>
                      </a:r>
                    </a:p>
                  </a:txBody>
                  <a:tcPr anchor="ct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243746"/>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Governing Framework</a:t>
                      </a:r>
                    </a:p>
                  </a:txBody>
                  <a:tcPr anchor="ct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AADFEF"/>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Hosting Platform</a:t>
                      </a:r>
                    </a:p>
                  </a:txBody>
                  <a:tcPr anchor="ct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EF2D3"/>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Platform Product</a:t>
                      </a:r>
                    </a:p>
                  </a:txBody>
                  <a:tcPr anchor="ctr">
                    <a:lnL w="12700" cap="flat" cmpd="sng" algn="ctr">
                      <a:solidFill>
                        <a:srgbClr val="E7E6E6"/>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Third Party Accessible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solidFill>
                        <a:srgbClr val="E7E6E6"/>
                      </a:solidFill>
                      <a:prstDash val="solid"/>
                      <a:round/>
                      <a:headEnd type="none" w="med" len="med"/>
                      <a:tailEnd type="none" w="med" len="med"/>
                    </a:lnL>
                    <a:lnR w="12700" cap="flat" cmpd="sng" algn="ctr">
                      <a:solidFill>
                        <a:srgbClr val="E7E6E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pattFill prst="wdDnDiag">
                      <a:fgClr>
                        <a:srgbClr val="E7E6E6"/>
                      </a:fgClr>
                      <a:bgClr>
                        <a:srgbClr val="FFFFFF"/>
                      </a:bgClr>
                    </a:patt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Public Cloud</a:t>
                      </a:r>
                    </a:p>
                  </a:txBody>
                  <a:tcPr anchor="ctr">
                    <a:lnL w="12700" cap="flat" cmpd="sng" algn="ctr">
                      <a:solidFill>
                        <a:srgbClr val="E7E6E6"/>
                      </a:solidFill>
                      <a:prstDash val="solid"/>
                      <a:round/>
                      <a:headEnd type="none" w="med" len="med"/>
                      <a:tailEnd type="none" w="med" len="med"/>
                    </a:lnL>
                    <a:lnR w="12700" cap="flat" cmpd="sng" algn="ctr">
                      <a:solidFill>
                        <a:srgbClr val="D61A5E"/>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NDS </a:t>
                      </a:r>
                      <a:br>
                        <a:rPr lang="en-US" sz="700">
                          <a:solidFill>
                            <a:schemeClr val="tx1"/>
                          </a:solidFill>
                        </a:rPr>
                      </a:br>
                      <a:r>
                        <a:rPr lang="en-US" sz="700">
                          <a:solidFill>
                            <a:schemeClr val="tx1"/>
                          </a:solidFill>
                        </a:rPr>
                        <a:t>Permissions Required</a:t>
                      </a:r>
                    </a:p>
                  </a:txBody>
                  <a:tcPr anchor="ctr">
                    <a:lnL w="12700" cap="flat" cmpd="sng" algn="ctr">
                      <a:solidFill>
                        <a:srgbClr val="D61A5E"/>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Elevated </a:t>
                      </a:r>
                      <a:br>
                        <a:rPr lang="en-US" sz="700">
                          <a:solidFill>
                            <a:schemeClr val="tx1"/>
                          </a:solidFill>
                        </a:rPr>
                      </a:br>
                      <a:r>
                        <a:rPr lang="en-US" sz="700">
                          <a:solidFill>
                            <a:schemeClr val="tx1"/>
                          </a:solidFill>
                        </a:rPr>
                        <a:t>Privileges Required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Ongoing Data Sharing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r>
                        <a:rPr lang="en-US" sz="700">
                          <a:solidFill>
                            <a:schemeClr val="tx1"/>
                          </a:solidFill>
                        </a:rPr>
                        <a:t>One-time communication</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endParaRPr lang="en-US" sz="700">
                        <a:solidFill>
                          <a:schemeClr val="tx1"/>
                        </a:solidFill>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30089"/>
                  </a:ext>
                </a:extLst>
              </a:tr>
            </a:tbl>
          </a:graphicData>
        </a:graphic>
      </p:graphicFrame>
      <p:grpSp>
        <p:nvGrpSpPr>
          <p:cNvPr id="504" name="Group 503">
            <a:extLst>
              <a:ext uri="{FF2B5EF4-FFF2-40B4-BE49-F238E27FC236}">
                <a16:creationId xmlns:a16="http://schemas.microsoft.com/office/drawing/2014/main" id="{F8B9A534-15DD-8FBA-30FD-AA2499A91452}"/>
              </a:ext>
            </a:extLst>
          </p:cNvPr>
          <p:cNvGrpSpPr/>
          <p:nvPr/>
        </p:nvGrpSpPr>
        <p:grpSpPr>
          <a:xfrm>
            <a:off x="7956708" y="6391120"/>
            <a:ext cx="332197" cy="332197"/>
            <a:chOff x="9203206" y="2870122"/>
            <a:chExt cx="267366" cy="267366"/>
          </a:xfrm>
        </p:grpSpPr>
        <p:sp>
          <p:nvSpPr>
            <p:cNvPr id="505" name="Oval 504">
              <a:extLst>
                <a:ext uri="{FF2B5EF4-FFF2-40B4-BE49-F238E27FC236}">
                  <a16:creationId xmlns:a16="http://schemas.microsoft.com/office/drawing/2014/main" id="{8E9B47E0-4DA5-903A-D952-DB25EBBB0F0E}"/>
                </a:ext>
              </a:extLst>
            </p:cNvPr>
            <p:cNvSpPr/>
            <p:nvPr/>
          </p:nvSpPr>
          <p:spPr>
            <a:xfrm>
              <a:off x="9203206" y="2870122"/>
              <a:ext cx="267366" cy="267366"/>
            </a:xfrm>
            <a:prstGeom prst="ellipse">
              <a:avLst/>
            </a:prstGeom>
            <a:solidFill>
              <a:srgbClr val="FFFFFF"/>
            </a:solidFill>
            <a:ln w="12700" cap="flat" cmpd="sng" algn="ctr">
              <a:solidFill>
                <a:srgbClr val="D61A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06" name="Graphic 505" descr="Lock with solid fill">
              <a:extLst>
                <a:ext uri="{FF2B5EF4-FFF2-40B4-BE49-F238E27FC236}">
                  <a16:creationId xmlns:a16="http://schemas.microsoft.com/office/drawing/2014/main" id="{B08BD007-1BB5-8386-A58B-1D9485328B5E}"/>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9244791" y="2903327"/>
              <a:ext cx="186802" cy="186802"/>
            </a:xfrm>
            <a:prstGeom prst="rect">
              <a:avLst/>
            </a:prstGeom>
          </p:spPr>
        </p:pic>
      </p:grpSp>
      <p:cxnSp>
        <p:nvCxnSpPr>
          <p:cNvPr id="507" name="Straight Arrow Connector 506">
            <a:extLst>
              <a:ext uri="{FF2B5EF4-FFF2-40B4-BE49-F238E27FC236}">
                <a16:creationId xmlns:a16="http://schemas.microsoft.com/office/drawing/2014/main" id="{9D863185-850E-164B-A9F2-9A12C990BF7A}"/>
              </a:ext>
            </a:extLst>
          </p:cNvPr>
          <p:cNvCxnSpPr>
            <a:cxnSpLocks/>
          </p:cNvCxnSpPr>
          <p:nvPr/>
        </p:nvCxnSpPr>
        <p:spPr>
          <a:xfrm flipV="1">
            <a:off x="9301220" y="6444799"/>
            <a:ext cx="0" cy="242952"/>
          </a:xfrm>
          <a:prstGeom prst="straightConnector1">
            <a:avLst/>
          </a:prstGeom>
          <a:noFill/>
          <a:ln w="41275" cap="flat" cmpd="sng" algn="ctr">
            <a:solidFill>
              <a:srgbClr val="ABB827"/>
            </a:solidFill>
            <a:prstDash val="solid"/>
            <a:miter lim="800000"/>
            <a:tailEnd type="triangle"/>
          </a:ln>
          <a:effectLst/>
        </p:spPr>
      </p:cxnSp>
      <p:cxnSp>
        <p:nvCxnSpPr>
          <p:cNvPr id="508" name="Straight Arrow Connector 507">
            <a:extLst>
              <a:ext uri="{FF2B5EF4-FFF2-40B4-BE49-F238E27FC236}">
                <a16:creationId xmlns:a16="http://schemas.microsoft.com/office/drawing/2014/main" id="{C7551C98-8AE0-A4E9-FD5C-DBFA9086A3D9}"/>
              </a:ext>
            </a:extLst>
          </p:cNvPr>
          <p:cNvCxnSpPr>
            <a:cxnSpLocks/>
          </p:cNvCxnSpPr>
          <p:nvPr/>
        </p:nvCxnSpPr>
        <p:spPr>
          <a:xfrm flipV="1">
            <a:off x="10334625" y="6420218"/>
            <a:ext cx="0" cy="242952"/>
          </a:xfrm>
          <a:prstGeom prst="straightConnector1">
            <a:avLst/>
          </a:prstGeom>
          <a:noFill/>
          <a:ln w="41275" cap="flat" cmpd="sng" algn="ctr">
            <a:solidFill>
              <a:srgbClr val="ABB827"/>
            </a:solidFill>
            <a:prstDash val="sysDot"/>
            <a:miter lim="800000"/>
            <a:tailEnd type="triangle"/>
          </a:ln>
          <a:effectLst/>
        </p:spPr>
      </p:cxnSp>
      <p:grpSp>
        <p:nvGrpSpPr>
          <p:cNvPr id="509" name="Group 508">
            <a:extLst>
              <a:ext uri="{FF2B5EF4-FFF2-40B4-BE49-F238E27FC236}">
                <a16:creationId xmlns:a16="http://schemas.microsoft.com/office/drawing/2014/main" id="{7882B489-828F-134E-2AA4-0D33F4632862}"/>
              </a:ext>
            </a:extLst>
          </p:cNvPr>
          <p:cNvGrpSpPr/>
          <p:nvPr/>
        </p:nvGrpSpPr>
        <p:grpSpPr>
          <a:xfrm>
            <a:off x="5907357" y="3150087"/>
            <a:ext cx="242580" cy="185325"/>
            <a:chOff x="2943372" y="2284492"/>
            <a:chExt cx="242580" cy="185325"/>
          </a:xfrm>
        </p:grpSpPr>
        <p:sp>
          <p:nvSpPr>
            <p:cNvPr id="510" name="Rectangle 509">
              <a:extLst>
                <a:ext uri="{FF2B5EF4-FFF2-40B4-BE49-F238E27FC236}">
                  <a16:creationId xmlns:a16="http://schemas.microsoft.com/office/drawing/2014/main" id="{D9315FF9-26C1-3903-E2ED-BD7270FE43CB}"/>
                </a:ext>
              </a:extLst>
            </p:cNvPr>
            <p:cNvSpPr/>
            <p:nvPr/>
          </p:nvSpPr>
          <p:spPr>
            <a:xfrm>
              <a:off x="2943372" y="2284492"/>
              <a:ext cx="242580" cy="18532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11" name="Picture 510" descr="A picture containing text&#10;&#10;Description automatically generated">
              <a:extLst>
                <a:ext uri="{FF2B5EF4-FFF2-40B4-BE49-F238E27FC236}">
                  <a16:creationId xmlns:a16="http://schemas.microsoft.com/office/drawing/2014/main" id="{4D84EC61-F593-077B-69D6-F813E15BF94D}"/>
                </a:ext>
              </a:extLst>
            </p:cNvPr>
            <p:cNvPicPr>
              <a:picLocks noChangeAspect="1"/>
            </p:cNvPicPr>
            <p:nvPr/>
          </p:nvPicPr>
          <p:blipFill>
            <a:blip r:embed="rId13"/>
            <a:stretch>
              <a:fillRect/>
            </a:stretch>
          </p:blipFill>
          <p:spPr>
            <a:xfrm>
              <a:off x="2998133" y="2291629"/>
              <a:ext cx="156281" cy="156281"/>
            </a:xfrm>
            <a:prstGeom prst="rect">
              <a:avLst/>
            </a:prstGeom>
          </p:spPr>
        </p:pic>
      </p:grpSp>
      <p:grpSp>
        <p:nvGrpSpPr>
          <p:cNvPr id="512" name="Group 511">
            <a:extLst>
              <a:ext uri="{FF2B5EF4-FFF2-40B4-BE49-F238E27FC236}">
                <a16:creationId xmlns:a16="http://schemas.microsoft.com/office/drawing/2014/main" id="{532341B3-81AD-176B-8DF7-F53DB3C2E7A5}"/>
              </a:ext>
            </a:extLst>
          </p:cNvPr>
          <p:cNvGrpSpPr/>
          <p:nvPr/>
        </p:nvGrpSpPr>
        <p:grpSpPr>
          <a:xfrm>
            <a:off x="5897848" y="3546478"/>
            <a:ext cx="242580" cy="185325"/>
            <a:chOff x="2943372" y="2284492"/>
            <a:chExt cx="242580" cy="185325"/>
          </a:xfrm>
        </p:grpSpPr>
        <p:sp>
          <p:nvSpPr>
            <p:cNvPr id="513" name="Rectangle 512">
              <a:extLst>
                <a:ext uri="{FF2B5EF4-FFF2-40B4-BE49-F238E27FC236}">
                  <a16:creationId xmlns:a16="http://schemas.microsoft.com/office/drawing/2014/main" id="{9504D395-2602-55AC-7274-94E261FBCB08}"/>
                </a:ext>
              </a:extLst>
            </p:cNvPr>
            <p:cNvSpPr/>
            <p:nvPr/>
          </p:nvSpPr>
          <p:spPr>
            <a:xfrm>
              <a:off x="2943372" y="2284492"/>
              <a:ext cx="242580" cy="18532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14" name="Picture 513" descr="A picture containing text&#10;&#10;Description automatically generated">
              <a:extLst>
                <a:ext uri="{FF2B5EF4-FFF2-40B4-BE49-F238E27FC236}">
                  <a16:creationId xmlns:a16="http://schemas.microsoft.com/office/drawing/2014/main" id="{9CACCBAC-FCF7-1004-28EB-6A1E20507771}"/>
                </a:ext>
              </a:extLst>
            </p:cNvPr>
            <p:cNvPicPr>
              <a:picLocks noChangeAspect="1"/>
            </p:cNvPicPr>
            <p:nvPr/>
          </p:nvPicPr>
          <p:blipFill>
            <a:blip r:embed="rId13"/>
            <a:stretch>
              <a:fillRect/>
            </a:stretch>
          </p:blipFill>
          <p:spPr>
            <a:xfrm>
              <a:off x="2998133" y="2291629"/>
              <a:ext cx="156281" cy="156281"/>
            </a:xfrm>
            <a:prstGeom prst="rect">
              <a:avLst/>
            </a:prstGeom>
          </p:spPr>
        </p:pic>
      </p:grpSp>
      <p:grpSp>
        <p:nvGrpSpPr>
          <p:cNvPr id="515" name="Group 514">
            <a:extLst>
              <a:ext uri="{FF2B5EF4-FFF2-40B4-BE49-F238E27FC236}">
                <a16:creationId xmlns:a16="http://schemas.microsoft.com/office/drawing/2014/main" id="{BC1066E3-9EE0-0E66-4D55-E1710ACDCB99}"/>
              </a:ext>
            </a:extLst>
          </p:cNvPr>
          <p:cNvGrpSpPr/>
          <p:nvPr/>
        </p:nvGrpSpPr>
        <p:grpSpPr>
          <a:xfrm>
            <a:off x="5915070" y="3960503"/>
            <a:ext cx="242580" cy="185325"/>
            <a:chOff x="2943372" y="2284492"/>
            <a:chExt cx="242580" cy="185325"/>
          </a:xfrm>
        </p:grpSpPr>
        <p:sp>
          <p:nvSpPr>
            <p:cNvPr id="516" name="Rectangle 515">
              <a:extLst>
                <a:ext uri="{FF2B5EF4-FFF2-40B4-BE49-F238E27FC236}">
                  <a16:creationId xmlns:a16="http://schemas.microsoft.com/office/drawing/2014/main" id="{01EA1B5A-DCDC-B1F3-4B2E-74201BB17444}"/>
                </a:ext>
              </a:extLst>
            </p:cNvPr>
            <p:cNvSpPr/>
            <p:nvPr/>
          </p:nvSpPr>
          <p:spPr>
            <a:xfrm>
              <a:off x="2943372" y="2284492"/>
              <a:ext cx="242580" cy="18532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17" name="Picture 516" descr="A picture containing text&#10;&#10;Description automatically generated">
              <a:extLst>
                <a:ext uri="{FF2B5EF4-FFF2-40B4-BE49-F238E27FC236}">
                  <a16:creationId xmlns:a16="http://schemas.microsoft.com/office/drawing/2014/main" id="{6DA9E283-8690-AD6A-137B-ED6337EB7A97}"/>
                </a:ext>
              </a:extLst>
            </p:cNvPr>
            <p:cNvPicPr>
              <a:picLocks noChangeAspect="1"/>
            </p:cNvPicPr>
            <p:nvPr/>
          </p:nvPicPr>
          <p:blipFill>
            <a:blip r:embed="rId13"/>
            <a:stretch>
              <a:fillRect/>
            </a:stretch>
          </p:blipFill>
          <p:spPr>
            <a:xfrm>
              <a:off x="2998133" y="2291629"/>
              <a:ext cx="156281" cy="156281"/>
            </a:xfrm>
            <a:prstGeom prst="rect">
              <a:avLst/>
            </a:prstGeom>
          </p:spPr>
        </p:pic>
      </p:grpSp>
      <p:grpSp>
        <p:nvGrpSpPr>
          <p:cNvPr id="518" name="Group 517">
            <a:extLst>
              <a:ext uri="{FF2B5EF4-FFF2-40B4-BE49-F238E27FC236}">
                <a16:creationId xmlns:a16="http://schemas.microsoft.com/office/drawing/2014/main" id="{4FE94567-549D-DF2D-D87F-EBF21388712A}"/>
              </a:ext>
            </a:extLst>
          </p:cNvPr>
          <p:cNvGrpSpPr/>
          <p:nvPr/>
        </p:nvGrpSpPr>
        <p:grpSpPr>
          <a:xfrm>
            <a:off x="5730328" y="4870089"/>
            <a:ext cx="429102" cy="169721"/>
            <a:chOff x="2773784" y="2291628"/>
            <a:chExt cx="429102" cy="169721"/>
          </a:xfrm>
        </p:grpSpPr>
        <p:sp>
          <p:nvSpPr>
            <p:cNvPr id="519" name="Rectangle 518">
              <a:extLst>
                <a:ext uri="{FF2B5EF4-FFF2-40B4-BE49-F238E27FC236}">
                  <a16:creationId xmlns:a16="http://schemas.microsoft.com/office/drawing/2014/main" id="{D142DD63-AC19-1A25-53A3-DCA506EC886C}"/>
                </a:ext>
              </a:extLst>
            </p:cNvPr>
            <p:cNvSpPr/>
            <p:nvPr/>
          </p:nvSpPr>
          <p:spPr>
            <a:xfrm>
              <a:off x="2773784" y="2291628"/>
              <a:ext cx="429102" cy="16972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20" name="Picture 519" descr="A picture containing text, tableware, dishware&#10;&#10;Description automatically generated">
              <a:extLst>
                <a:ext uri="{FF2B5EF4-FFF2-40B4-BE49-F238E27FC236}">
                  <a16:creationId xmlns:a16="http://schemas.microsoft.com/office/drawing/2014/main" id="{A092A950-4601-B7AC-73A4-D0D2F5921FAA}"/>
                </a:ext>
              </a:extLst>
            </p:cNvPr>
            <p:cNvPicPr>
              <a:picLocks noChangeAspect="1"/>
            </p:cNvPicPr>
            <p:nvPr/>
          </p:nvPicPr>
          <p:blipFill>
            <a:blip r:embed="rId14"/>
            <a:stretch>
              <a:fillRect/>
            </a:stretch>
          </p:blipFill>
          <p:spPr>
            <a:xfrm>
              <a:off x="2856327" y="2327137"/>
              <a:ext cx="219510" cy="131620"/>
            </a:xfrm>
            <a:prstGeom prst="rect">
              <a:avLst/>
            </a:prstGeom>
          </p:spPr>
        </p:pic>
      </p:grpSp>
      <p:sp>
        <p:nvSpPr>
          <p:cNvPr id="531" name="Pentagon 189">
            <a:extLst>
              <a:ext uri="{FF2B5EF4-FFF2-40B4-BE49-F238E27FC236}">
                <a16:creationId xmlns:a16="http://schemas.microsoft.com/office/drawing/2014/main" id="{8066987D-7203-8C13-1BCD-9AB278C20B53}"/>
              </a:ext>
            </a:extLst>
          </p:cNvPr>
          <p:cNvSpPr/>
          <p:nvPr/>
        </p:nvSpPr>
        <p:spPr>
          <a:xfrm>
            <a:off x="8950682" y="3680294"/>
            <a:ext cx="1477357" cy="405607"/>
          </a:xfrm>
          <a:prstGeom prst="homePlate">
            <a:avLst/>
          </a:prstGeom>
          <a:solidFill>
            <a:srgbClr val="AADFE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a:ea typeface="+mn-ea"/>
                <a:cs typeface="+mn-cs"/>
              </a:rPr>
              <a:t>VA Data Centers</a:t>
            </a:r>
          </a:p>
        </p:txBody>
      </p:sp>
      <p:sp>
        <p:nvSpPr>
          <p:cNvPr id="532" name="Pentagon 189">
            <a:extLst>
              <a:ext uri="{FF2B5EF4-FFF2-40B4-BE49-F238E27FC236}">
                <a16:creationId xmlns:a16="http://schemas.microsoft.com/office/drawing/2014/main" id="{2C53B310-8A06-7C36-A6D0-E45215507112}"/>
              </a:ext>
            </a:extLst>
          </p:cNvPr>
          <p:cNvSpPr/>
          <p:nvPr/>
        </p:nvSpPr>
        <p:spPr>
          <a:xfrm>
            <a:off x="8950681" y="4255302"/>
            <a:ext cx="1477357" cy="405607"/>
          </a:xfrm>
          <a:prstGeom prst="homePlate">
            <a:avLst/>
          </a:prstGeom>
          <a:solidFill>
            <a:srgbClr val="AADFE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a:ea typeface="+mn-ea"/>
                <a:cs typeface="+mn-cs"/>
              </a:rPr>
              <a:t>SDP</a:t>
            </a:r>
          </a:p>
        </p:txBody>
      </p:sp>
      <p:sp>
        <p:nvSpPr>
          <p:cNvPr id="533" name="Pentagon 189">
            <a:extLst>
              <a:ext uri="{FF2B5EF4-FFF2-40B4-BE49-F238E27FC236}">
                <a16:creationId xmlns:a16="http://schemas.microsoft.com/office/drawing/2014/main" id="{B9D92522-B498-D9D3-FA45-BA7CB1A0907D}"/>
              </a:ext>
            </a:extLst>
          </p:cNvPr>
          <p:cNvSpPr/>
          <p:nvPr/>
        </p:nvSpPr>
        <p:spPr>
          <a:xfrm>
            <a:off x="8939457" y="4830308"/>
            <a:ext cx="1477357" cy="405607"/>
          </a:xfrm>
          <a:prstGeom prst="homePlate">
            <a:avLst/>
          </a:prstGeom>
          <a:solidFill>
            <a:srgbClr val="AADFE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a:ea typeface="+mn-ea"/>
                <a:cs typeface="+mn-cs"/>
              </a:rPr>
              <a:t>MLDS</a:t>
            </a:r>
          </a:p>
        </p:txBody>
      </p:sp>
      <p:cxnSp>
        <p:nvCxnSpPr>
          <p:cNvPr id="534" name="Elbow Connector 157">
            <a:extLst>
              <a:ext uri="{FF2B5EF4-FFF2-40B4-BE49-F238E27FC236}">
                <a16:creationId xmlns:a16="http://schemas.microsoft.com/office/drawing/2014/main" id="{F9989D79-36E6-901A-F743-3D002302A812}"/>
              </a:ext>
            </a:extLst>
          </p:cNvPr>
          <p:cNvCxnSpPr>
            <a:cxnSpLocks/>
            <a:endCxn id="479" idx="0"/>
          </p:cNvCxnSpPr>
          <p:nvPr/>
        </p:nvCxnSpPr>
        <p:spPr>
          <a:xfrm rot="10800000">
            <a:off x="5138266" y="2669124"/>
            <a:ext cx="1395494" cy="1165713"/>
          </a:xfrm>
          <a:prstGeom prst="bentConnector4">
            <a:avLst>
              <a:gd name="adj1" fmla="val 12374"/>
              <a:gd name="adj2" fmla="val 119610"/>
            </a:avLst>
          </a:prstGeom>
          <a:noFill/>
          <a:ln w="41275" cap="flat" cmpd="sng" algn="ctr">
            <a:solidFill>
              <a:srgbClr val="ABB827"/>
            </a:solidFill>
            <a:prstDash val="solid"/>
            <a:miter lim="800000"/>
            <a:tailEnd type="triangle"/>
          </a:ln>
          <a:effectLst/>
        </p:spPr>
      </p:cxnSp>
      <p:grpSp>
        <p:nvGrpSpPr>
          <p:cNvPr id="535" name="Group 534">
            <a:extLst>
              <a:ext uri="{FF2B5EF4-FFF2-40B4-BE49-F238E27FC236}">
                <a16:creationId xmlns:a16="http://schemas.microsoft.com/office/drawing/2014/main" id="{7A1CA762-E13B-15A4-4981-2D3549934B38}"/>
              </a:ext>
            </a:extLst>
          </p:cNvPr>
          <p:cNvGrpSpPr/>
          <p:nvPr/>
        </p:nvGrpSpPr>
        <p:grpSpPr>
          <a:xfrm>
            <a:off x="5925114" y="4384349"/>
            <a:ext cx="242580" cy="185325"/>
            <a:chOff x="2943372" y="2284492"/>
            <a:chExt cx="242580" cy="185325"/>
          </a:xfrm>
        </p:grpSpPr>
        <p:sp>
          <p:nvSpPr>
            <p:cNvPr id="536" name="Rectangle 535">
              <a:extLst>
                <a:ext uri="{FF2B5EF4-FFF2-40B4-BE49-F238E27FC236}">
                  <a16:creationId xmlns:a16="http://schemas.microsoft.com/office/drawing/2014/main" id="{5357EF2D-A86F-964A-9432-6FCFE50AFC81}"/>
                </a:ext>
              </a:extLst>
            </p:cNvPr>
            <p:cNvSpPr/>
            <p:nvPr/>
          </p:nvSpPr>
          <p:spPr>
            <a:xfrm>
              <a:off x="2943372" y="2284492"/>
              <a:ext cx="242580" cy="18532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37" name="Picture 536" descr="A picture containing text&#10;&#10;Description automatically generated">
              <a:extLst>
                <a:ext uri="{FF2B5EF4-FFF2-40B4-BE49-F238E27FC236}">
                  <a16:creationId xmlns:a16="http://schemas.microsoft.com/office/drawing/2014/main" id="{C3361981-618E-2241-A3E6-5D104D579BBD}"/>
                </a:ext>
              </a:extLst>
            </p:cNvPr>
            <p:cNvPicPr>
              <a:picLocks noChangeAspect="1"/>
            </p:cNvPicPr>
            <p:nvPr/>
          </p:nvPicPr>
          <p:blipFill>
            <a:blip r:embed="rId13"/>
            <a:stretch>
              <a:fillRect/>
            </a:stretch>
          </p:blipFill>
          <p:spPr>
            <a:xfrm>
              <a:off x="2998133" y="2291629"/>
              <a:ext cx="156281" cy="156281"/>
            </a:xfrm>
            <a:prstGeom prst="rect">
              <a:avLst/>
            </a:prstGeom>
          </p:spPr>
        </p:pic>
      </p:grpSp>
      <p:graphicFrame>
        <p:nvGraphicFramePr>
          <p:cNvPr id="538" name="Table 537">
            <a:extLst>
              <a:ext uri="{FF2B5EF4-FFF2-40B4-BE49-F238E27FC236}">
                <a16:creationId xmlns:a16="http://schemas.microsoft.com/office/drawing/2014/main" id="{A4C872F0-4B24-4B3B-A0A4-B9CA17E9C422}"/>
              </a:ext>
            </a:extLst>
          </p:cNvPr>
          <p:cNvGraphicFramePr>
            <a:graphicFrameLocks noGrp="1"/>
          </p:cNvGraphicFramePr>
          <p:nvPr>
            <p:extLst>
              <p:ext uri="{D42A27DB-BD31-4B8C-83A1-F6EECF244321}">
                <p14:modId xmlns:p14="http://schemas.microsoft.com/office/powerpoint/2010/main" val="2146169932"/>
              </p:ext>
            </p:extLst>
          </p:nvPr>
        </p:nvGraphicFramePr>
        <p:xfrm>
          <a:off x="6430330" y="1516928"/>
          <a:ext cx="1578047" cy="313189"/>
        </p:xfrm>
        <a:graphic>
          <a:graphicData uri="http://schemas.openxmlformats.org/drawingml/2006/table">
            <a:tbl>
              <a:tblPr firstRow="1" bandRow="1"/>
              <a:tblGrid>
                <a:gridCol w="1578047">
                  <a:extLst>
                    <a:ext uri="{9D8B030D-6E8A-4147-A177-3AD203B41FA5}">
                      <a16:colId xmlns:a16="http://schemas.microsoft.com/office/drawing/2014/main" val="1116324302"/>
                    </a:ext>
                  </a:extLst>
                </a:gridCol>
              </a:tblGrid>
              <a:tr h="313189">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latin typeface="Oswald" panose="02000503000000000000" pitchFamily="2" charset="0"/>
                        </a:rPr>
                        <a:t>NON-CLOUD</a:t>
                      </a:r>
                    </a:p>
                  </a:txBody>
                  <a:tcPr anchor="ctr">
                    <a:lnL w="12700" cap="flat" cmpd="sng" algn="ctr">
                      <a:solidFill>
                        <a:srgbClr val="243646"/>
                      </a:solidFill>
                      <a:prstDash val="solid"/>
                      <a:round/>
                      <a:headEnd type="none" w="med" len="med"/>
                      <a:tailEnd type="none" w="med" len="med"/>
                    </a:lnL>
                    <a:lnR w="12700" cap="flat" cmpd="sng" algn="ctr">
                      <a:solidFill>
                        <a:srgbClr val="243646"/>
                      </a:solidFill>
                      <a:prstDash val="solid"/>
                      <a:round/>
                      <a:headEnd type="none" w="med" len="med"/>
                      <a:tailEnd type="none" w="med" len="med"/>
                    </a:lnR>
                    <a:lnT w="12700" cap="flat" cmpd="sng" algn="ctr">
                      <a:solidFill>
                        <a:srgbClr val="243646"/>
                      </a:solidFill>
                      <a:prstDash val="solid"/>
                      <a:round/>
                      <a:headEnd type="none" w="med" len="med"/>
                      <a:tailEnd type="none" w="med" len="med"/>
                    </a:lnT>
                    <a:lnB w="12700" cap="flat" cmpd="sng" algn="ctr">
                      <a:solidFill>
                        <a:srgbClr val="243646"/>
                      </a:solidFill>
                      <a:prstDash val="solid"/>
                      <a:round/>
                      <a:headEnd type="none" w="med" len="med"/>
                      <a:tailEnd type="none" w="med" len="med"/>
                    </a:lnB>
                    <a:lnTlToBr w="12700" cmpd="sng">
                      <a:noFill/>
                      <a:prstDash val="solid"/>
                    </a:lnTlToBr>
                    <a:lnBlToTr w="12700" cmpd="sng">
                      <a:noFill/>
                      <a:prstDash val="solid"/>
                    </a:lnBlToTr>
                    <a:solidFill>
                      <a:srgbClr val="243746"/>
                    </a:solidFill>
                  </a:tcPr>
                </a:tc>
                <a:extLst>
                  <a:ext uri="{0D108BD9-81ED-4DB2-BD59-A6C34878D82A}">
                    <a16:rowId xmlns:a16="http://schemas.microsoft.com/office/drawing/2014/main" val="2271872703"/>
                  </a:ext>
                </a:extLst>
              </a:tr>
            </a:tbl>
          </a:graphicData>
        </a:graphic>
      </p:graphicFrame>
      <p:sp>
        <p:nvSpPr>
          <p:cNvPr id="539" name="Chevron 6">
            <a:extLst>
              <a:ext uri="{FF2B5EF4-FFF2-40B4-BE49-F238E27FC236}">
                <a16:creationId xmlns:a16="http://schemas.microsoft.com/office/drawing/2014/main" id="{7E0DE9EB-1533-18AC-D18E-87BAAB3250C2}"/>
              </a:ext>
            </a:extLst>
          </p:cNvPr>
          <p:cNvSpPr/>
          <p:nvPr/>
        </p:nvSpPr>
        <p:spPr>
          <a:xfrm>
            <a:off x="8095937" y="1159442"/>
            <a:ext cx="1197864" cy="365760"/>
          </a:xfrm>
          <a:prstGeom prst="chevron">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t>DELIVERY</a:t>
            </a:r>
          </a:p>
        </p:txBody>
      </p:sp>
      <p:grpSp>
        <p:nvGrpSpPr>
          <p:cNvPr id="540" name="Group 539">
            <a:extLst>
              <a:ext uri="{FF2B5EF4-FFF2-40B4-BE49-F238E27FC236}">
                <a16:creationId xmlns:a16="http://schemas.microsoft.com/office/drawing/2014/main" id="{8CA9E523-512B-55D8-F028-DB8CA5E021EA}"/>
              </a:ext>
            </a:extLst>
          </p:cNvPr>
          <p:cNvGrpSpPr/>
          <p:nvPr/>
        </p:nvGrpSpPr>
        <p:grpSpPr>
          <a:xfrm>
            <a:off x="11288237" y="6309896"/>
            <a:ext cx="242580" cy="185325"/>
            <a:chOff x="2943372" y="2284492"/>
            <a:chExt cx="242580" cy="185325"/>
          </a:xfrm>
        </p:grpSpPr>
        <p:sp>
          <p:nvSpPr>
            <p:cNvPr id="541" name="Rectangle 540">
              <a:extLst>
                <a:ext uri="{FF2B5EF4-FFF2-40B4-BE49-F238E27FC236}">
                  <a16:creationId xmlns:a16="http://schemas.microsoft.com/office/drawing/2014/main" id="{89827552-9EFF-CC68-73C4-FC2187007162}"/>
                </a:ext>
              </a:extLst>
            </p:cNvPr>
            <p:cNvSpPr/>
            <p:nvPr/>
          </p:nvSpPr>
          <p:spPr>
            <a:xfrm>
              <a:off x="2943372" y="2284492"/>
              <a:ext cx="242580" cy="18532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42" name="Picture 541" descr="A picture containing text&#10;&#10;Description automatically generated">
              <a:extLst>
                <a:ext uri="{FF2B5EF4-FFF2-40B4-BE49-F238E27FC236}">
                  <a16:creationId xmlns:a16="http://schemas.microsoft.com/office/drawing/2014/main" id="{B6C5343D-000B-F3D1-BFDD-A8BD02BAB9E7}"/>
                </a:ext>
              </a:extLst>
            </p:cNvPr>
            <p:cNvPicPr>
              <a:picLocks noChangeAspect="1"/>
            </p:cNvPicPr>
            <p:nvPr/>
          </p:nvPicPr>
          <p:blipFill>
            <a:blip r:embed="rId13"/>
            <a:stretch>
              <a:fillRect/>
            </a:stretch>
          </p:blipFill>
          <p:spPr>
            <a:xfrm>
              <a:off x="2998133" y="2291629"/>
              <a:ext cx="156281" cy="156281"/>
            </a:xfrm>
            <a:prstGeom prst="rect">
              <a:avLst/>
            </a:prstGeom>
          </p:spPr>
        </p:pic>
      </p:grpSp>
      <p:grpSp>
        <p:nvGrpSpPr>
          <p:cNvPr id="543" name="Group 542">
            <a:extLst>
              <a:ext uri="{FF2B5EF4-FFF2-40B4-BE49-F238E27FC236}">
                <a16:creationId xmlns:a16="http://schemas.microsoft.com/office/drawing/2014/main" id="{85A9A952-0C48-EDCE-9DE8-D93FAEAEEBE3}"/>
              </a:ext>
            </a:extLst>
          </p:cNvPr>
          <p:cNvGrpSpPr/>
          <p:nvPr/>
        </p:nvGrpSpPr>
        <p:grpSpPr>
          <a:xfrm>
            <a:off x="10929857" y="2117158"/>
            <a:ext cx="274320" cy="274320"/>
            <a:chOff x="9203206" y="2870122"/>
            <a:chExt cx="267366" cy="267366"/>
          </a:xfrm>
        </p:grpSpPr>
        <p:sp>
          <p:nvSpPr>
            <p:cNvPr id="544" name="Oval 543">
              <a:extLst>
                <a:ext uri="{FF2B5EF4-FFF2-40B4-BE49-F238E27FC236}">
                  <a16:creationId xmlns:a16="http://schemas.microsoft.com/office/drawing/2014/main" id="{C3382E6E-FB4F-06BC-85E7-2D9AC657F0EF}"/>
                </a:ext>
              </a:extLst>
            </p:cNvPr>
            <p:cNvSpPr/>
            <p:nvPr/>
          </p:nvSpPr>
          <p:spPr>
            <a:xfrm>
              <a:off x="9203206" y="2870122"/>
              <a:ext cx="267366" cy="267366"/>
            </a:xfrm>
            <a:prstGeom prst="ellipse">
              <a:avLst/>
            </a:prstGeom>
            <a:solidFill>
              <a:srgbClr val="FFFFFF"/>
            </a:solidFill>
            <a:ln w="1270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45" name="Graphic 544" descr="Doctor female with solid fill">
              <a:extLst>
                <a:ext uri="{FF2B5EF4-FFF2-40B4-BE49-F238E27FC236}">
                  <a16:creationId xmlns:a16="http://schemas.microsoft.com/office/drawing/2014/main" id="{3277913C-1F98-DD47-73A7-EC9112D68581}"/>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9251604" y="2903327"/>
              <a:ext cx="173175" cy="186802"/>
            </a:xfrm>
            <a:prstGeom prst="rect">
              <a:avLst/>
            </a:prstGeom>
          </p:spPr>
        </p:pic>
      </p:grpSp>
      <p:sp>
        <p:nvSpPr>
          <p:cNvPr id="546" name="TextBox 545">
            <a:extLst>
              <a:ext uri="{FF2B5EF4-FFF2-40B4-BE49-F238E27FC236}">
                <a16:creationId xmlns:a16="http://schemas.microsoft.com/office/drawing/2014/main" id="{270F135F-CCA5-BF07-FE96-832078FC8F11}"/>
              </a:ext>
            </a:extLst>
          </p:cNvPr>
          <p:cNvSpPr txBox="1"/>
          <p:nvPr/>
        </p:nvSpPr>
        <p:spPr>
          <a:xfrm>
            <a:off x="11225823" y="2062300"/>
            <a:ext cx="9164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0000"/>
                </a:solidFill>
                <a:effectLst/>
                <a:uLnTx/>
                <a:uFillTx/>
              </a:rPr>
              <a:t>VA Medical Employees</a:t>
            </a:r>
          </a:p>
        </p:txBody>
      </p:sp>
      <p:sp>
        <p:nvSpPr>
          <p:cNvPr id="547" name="Rectangle 546">
            <a:extLst>
              <a:ext uri="{FF2B5EF4-FFF2-40B4-BE49-F238E27FC236}">
                <a16:creationId xmlns:a16="http://schemas.microsoft.com/office/drawing/2014/main" id="{E7E68773-70F2-0F0B-AE59-04BF78337F77}"/>
              </a:ext>
            </a:extLst>
          </p:cNvPr>
          <p:cNvSpPr/>
          <p:nvPr/>
        </p:nvSpPr>
        <p:spPr>
          <a:xfrm rot="16200000">
            <a:off x="6830865" y="3933958"/>
            <a:ext cx="3465250" cy="510233"/>
          </a:xfrm>
          <a:prstGeom prst="rect">
            <a:avLst/>
          </a:prstGeom>
          <a:solidFill>
            <a:srgbClr val="AADFEF"/>
          </a:solidFill>
          <a:ln w="127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Oswald" panose="02000503000000000000" pitchFamily="2" charset="0"/>
                <a:ea typeface="+mn-ea"/>
                <a:cs typeface="+mn-cs"/>
              </a:rPr>
              <a:t>VA Platform One (VAPO)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a:ln>
                  <a:noFill/>
                </a:ln>
                <a:solidFill>
                  <a:srgbClr val="000000"/>
                </a:solidFill>
                <a:effectLst/>
                <a:uLnTx/>
                <a:uFillTx/>
                <a:latin typeface="Oswald" panose="02000503000000000000" pitchFamily="2" charset="0"/>
                <a:ea typeface="+mn-ea"/>
                <a:cs typeface="+mn-cs"/>
              </a:rPr>
              <a:t>Portable Application Packaging </a:t>
            </a:r>
          </a:p>
        </p:txBody>
      </p:sp>
      <p:grpSp>
        <p:nvGrpSpPr>
          <p:cNvPr id="548" name="Group 547">
            <a:extLst>
              <a:ext uri="{FF2B5EF4-FFF2-40B4-BE49-F238E27FC236}">
                <a16:creationId xmlns:a16="http://schemas.microsoft.com/office/drawing/2014/main" id="{7C193D24-C84A-CEF5-C821-A469001FA6F7}"/>
              </a:ext>
            </a:extLst>
          </p:cNvPr>
          <p:cNvGrpSpPr/>
          <p:nvPr/>
        </p:nvGrpSpPr>
        <p:grpSpPr>
          <a:xfrm>
            <a:off x="3036101" y="4229447"/>
            <a:ext cx="332197" cy="332197"/>
            <a:chOff x="9203206" y="2870122"/>
            <a:chExt cx="267366" cy="267366"/>
          </a:xfrm>
        </p:grpSpPr>
        <p:sp>
          <p:nvSpPr>
            <p:cNvPr id="549" name="Oval 548">
              <a:extLst>
                <a:ext uri="{FF2B5EF4-FFF2-40B4-BE49-F238E27FC236}">
                  <a16:creationId xmlns:a16="http://schemas.microsoft.com/office/drawing/2014/main" id="{0D1153F2-6701-48C7-5913-689CE0E5FFF5}"/>
                </a:ext>
              </a:extLst>
            </p:cNvPr>
            <p:cNvSpPr/>
            <p:nvPr/>
          </p:nvSpPr>
          <p:spPr>
            <a:xfrm>
              <a:off x="9203206" y="2870122"/>
              <a:ext cx="267366" cy="267366"/>
            </a:xfrm>
            <a:prstGeom prst="ellipse">
              <a:avLst/>
            </a:prstGeom>
            <a:solidFill>
              <a:srgbClr val="FFFFFF"/>
            </a:solidFill>
            <a:ln w="12700" cap="flat" cmpd="sng" algn="ctr">
              <a:solidFill>
                <a:srgbClr val="AADF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50" name="Graphic 549" descr="Follow with solid fill">
              <a:extLst>
                <a:ext uri="{FF2B5EF4-FFF2-40B4-BE49-F238E27FC236}">
                  <a16:creationId xmlns:a16="http://schemas.microsoft.com/office/drawing/2014/main" id="{FFA964BA-1FA9-6D80-8270-45859B994C31}"/>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9244791" y="2903327"/>
              <a:ext cx="186802" cy="186802"/>
            </a:xfrm>
            <a:prstGeom prst="rect">
              <a:avLst/>
            </a:prstGeom>
          </p:spPr>
        </p:pic>
      </p:grpSp>
      <p:graphicFrame>
        <p:nvGraphicFramePr>
          <p:cNvPr id="551" name="Table 550">
            <a:extLst>
              <a:ext uri="{FF2B5EF4-FFF2-40B4-BE49-F238E27FC236}">
                <a16:creationId xmlns:a16="http://schemas.microsoft.com/office/drawing/2014/main" id="{E94FFDE7-D761-A5B8-8949-972B3E179CC8}"/>
              </a:ext>
            </a:extLst>
          </p:cNvPr>
          <p:cNvGraphicFramePr>
            <a:graphicFrameLocks noGrp="1"/>
          </p:cNvGraphicFramePr>
          <p:nvPr>
            <p:extLst>
              <p:ext uri="{D42A27DB-BD31-4B8C-83A1-F6EECF244321}">
                <p14:modId xmlns:p14="http://schemas.microsoft.com/office/powerpoint/2010/main" val="3860320595"/>
              </p:ext>
            </p:extLst>
          </p:nvPr>
        </p:nvGraphicFramePr>
        <p:xfrm>
          <a:off x="2120643" y="2690089"/>
          <a:ext cx="1300602" cy="731520"/>
        </p:xfrm>
        <a:graphic>
          <a:graphicData uri="http://schemas.openxmlformats.org/drawingml/2006/table">
            <a:tbl>
              <a:tblPr firstRow="1" bandRow="1"/>
              <a:tblGrid>
                <a:gridCol w="1300602">
                  <a:extLst>
                    <a:ext uri="{9D8B030D-6E8A-4147-A177-3AD203B41FA5}">
                      <a16:colId xmlns:a16="http://schemas.microsoft.com/office/drawing/2014/main" val="1116324302"/>
                    </a:ext>
                  </a:extLst>
                </a:gridCol>
              </a:tblGrid>
              <a:tr h="0">
                <a:tc>
                  <a:txBody>
                    <a:bodyPr/>
                    <a:lstStyle>
                      <a:lvl1pPr marL="0" algn="l" defTabSz="914411" rtl="0" eaLnBrk="1" latinLnBrk="0" hangingPunct="1">
                        <a:defRPr sz="1800" b="1" kern="1200">
                          <a:solidFill>
                            <a:schemeClr val="lt1"/>
                          </a:solidFill>
                          <a:latin typeface="Calibri" panose="020F0502020204030204"/>
                        </a:defRPr>
                      </a:lvl1pPr>
                      <a:lvl2pPr marL="457206" algn="l" defTabSz="914411" rtl="0" eaLnBrk="1" latinLnBrk="0" hangingPunct="1">
                        <a:defRPr sz="1800" b="1" kern="1200">
                          <a:solidFill>
                            <a:schemeClr val="lt1"/>
                          </a:solidFill>
                          <a:latin typeface="Calibri" panose="020F0502020204030204"/>
                        </a:defRPr>
                      </a:lvl2pPr>
                      <a:lvl3pPr marL="914411" algn="l" defTabSz="914411" rtl="0" eaLnBrk="1" latinLnBrk="0" hangingPunct="1">
                        <a:defRPr sz="1800" b="1" kern="1200">
                          <a:solidFill>
                            <a:schemeClr val="lt1"/>
                          </a:solidFill>
                          <a:latin typeface="Calibri" panose="020F0502020204030204"/>
                        </a:defRPr>
                      </a:lvl3pPr>
                      <a:lvl4pPr marL="1371617" algn="l" defTabSz="914411" rtl="0" eaLnBrk="1" latinLnBrk="0" hangingPunct="1">
                        <a:defRPr sz="1800" b="1" kern="1200">
                          <a:solidFill>
                            <a:schemeClr val="lt1"/>
                          </a:solidFill>
                          <a:latin typeface="Calibri" panose="020F0502020204030204"/>
                        </a:defRPr>
                      </a:lvl4pPr>
                      <a:lvl5pPr marL="1828823" algn="l" defTabSz="914411" rtl="0" eaLnBrk="1" latinLnBrk="0" hangingPunct="1">
                        <a:defRPr sz="1800" b="1" kern="1200">
                          <a:solidFill>
                            <a:schemeClr val="lt1"/>
                          </a:solidFill>
                          <a:latin typeface="Calibri" panose="020F0502020204030204"/>
                        </a:defRPr>
                      </a:lvl5pPr>
                      <a:lvl6pPr marL="2286029" algn="l" defTabSz="914411" rtl="0" eaLnBrk="1" latinLnBrk="0" hangingPunct="1">
                        <a:defRPr sz="1800" b="1" kern="1200">
                          <a:solidFill>
                            <a:schemeClr val="lt1"/>
                          </a:solidFill>
                          <a:latin typeface="Calibri" panose="020F0502020204030204"/>
                        </a:defRPr>
                      </a:lvl6pPr>
                      <a:lvl7pPr marL="2743234" algn="l" defTabSz="914411" rtl="0" eaLnBrk="1" latinLnBrk="0" hangingPunct="1">
                        <a:defRPr sz="1800" b="1" kern="1200">
                          <a:solidFill>
                            <a:schemeClr val="lt1"/>
                          </a:solidFill>
                          <a:latin typeface="Calibri" panose="020F0502020204030204"/>
                        </a:defRPr>
                      </a:lvl7pPr>
                      <a:lvl8pPr marL="3200440" algn="l" defTabSz="914411" rtl="0" eaLnBrk="1" latinLnBrk="0" hangingPunct="1">
                        <a:defRPr sz="1800" b="1" kern="1200">
                          <a:solidFill>
                            <a:schemeClr val="lt1"/>
                          </a:solidFill>
                          <a:latin typeface="Calibri" panose="020F0502020204030204"/>
                        </a:defRPr>
                      </a:lvl8pPr>
                      <a:lvl9pPr marL="3657646" algn="l" defTabSz="914411" rtl="0" eaLnBrk="1" latinLnBrk="0" hangingPunct="1">
                        <a:defRPr sz="1800" b="1" kern="1200">
                          <a:solidFill>
                            <a:schemeClr val="lt1"/>
                          </a:solidFill>
                          <a:latin typeface="Calibri" panose="020F0502020204030204"/>
                        </a:defRPr>
                      </a:lvl9pPr>
                    </a:lstStyle>
                    <a:p>
                      <a:pPr algn="ctr"/>
                      <a:r>
                        <a:rPr lang="en-US" sz="1200" b="0" i="0">
                          <a:solidFill>
                            <a:schemeClr val="tx1"/>
                          </a:solidFill>
                          <a:latin typeface="Oswald" panose="02000503000000000000" pitchFamily="2" charset="0"/>
                        </a:rPr>
                        <a:t>MLDS (est. 2024)</a:t>
                      </a:r>
                    </a:p>
                    <a:p>
                      <a:pPr algn="ctr"/>
                      <a:r>
                        <a:rPr lang="en-US" sz="1000" b="0" i="1">
                          <a:solidFill>
                            <a:schemeClr val="tx1"/>
                          </a:solidFill>
                          <a:latin typeface="Calibri" panose="020F0502020204030204" pitchFamily="34" charset="0"/>
                          <a:cs typeface="Calibri" panose="020F0502020204030204" pitchFamily="34" charset="0"/>
                        </a:rPr>
                        <a:t>Machine Learning Decision Support  Production Platform</a:t>
                      </a:r>
                    </a:p>
                  </a:txBody>
                  <a:tcPr anchor="ctr">
                    <a:lnL w="12700" cap="flat" cmpd="sng" algn="ctr">
                      <a:solidFill>
                        <a:srgbClr val="D61A5E"/>
                      </a:solidFill>
                      <a:prstDash val="solid"/>
                      <a:round/>
                      <a:headEnd type="none" w="med" len="med"/>
                      <a:tailEnd type="none" w="med" len="med"/>
                    </a:lnL>
                    <a:lnR w="12700" cap="flat" cmpd="sng" algn="ctr">
                      <a:solidFill>
                        <a:srgbClr val="D61A5E"/>
                      </a:solidFill>
                      <a:prstDash val="solid"/>
                      <a:round/>
                      <a:headEnd type="none" w="med" len="med"/>
                      <a:tailEnd type="none" w="med" len="med"/>
                    </a:lnR>
                    <a:lnT w="12700" cap="flat" cmpd="sng" algn="ctr">
                      <a:solidFill>
                        <a:srgbClr val="D61A5E"/>
                      </a:solidFill>
                      <a:prstDash val="solid"/>
                      <a:round/>
                      <a:headEnd type="none" w="med" len="med"/>
                      <a:tailEnd type="none" w="med" len="med"/>
                    </a:lnT>
                    <a:lnB w="12700" cap="flat" cmpd="sng" algn="ctr">
                      <a:solidFill>
                        <a:srgbClr val="D61A5E"/>
                      </a:solidFill>
                      <a:prstDash val="solid"/>
                      <a:round/>
                      <a:headEnd type="none" w="med" len="med"/>
                      <a:tailEnd type="none" w="med" len="med"/>
                    </a:lnB>
                    <a:lnTlToBr w="12700" cmpd="sng">
                      <a:noFill/>
                      <a:prstDash val="solid"/>
                    </a:lnTlToBr>
                    <a:lnBlToTr w="12700" cmpd="sng">
                      <a:noFill/>
                      <a:prstDash val="solid"/>
                    </a:lnBlToTr>
                    <a:solidFill>
                      <a:srgbClr val="CEF2D3"/>
                    </a:solidFill>
                  </a:tcPr>
                </a:tc>
                <a:extLst>
                  <a:ext uri="{0D108BD9-81ED-4DB2-BD59-A6C34878D82A}">
                    <a16:rowId xmlns:a16="http://schemas.microsoft.com/office/drawing/2014/main" val="802642787"/>
                  </a:ext>
                </a:extLst>
              </a:tr>
            </a:tbl>
          </a:graphicData>
        </a:graphic>
      </p:graphicFrame>
      <p:sp>
        <p:nvSpPr>
          <p:cNvPr id="552" name="TextBox 551">
            <a:extLst>
              <a:ext uri="{FF2B5EF4-FFF2-40B4-BE49-F238E27FC236}">
                <a16:creationId xmlns:a16="http://schemas.microsoft.com/office/drawing/2014/main" id="{2E5FBC7E-D5C9-8606-05C5-4CA1D3D7B4B9}"/>
              </a:ext>
            </a:extLst>
          </p:cNvPr>
          <p:cNvSpPr txBox="1"/>
          <p:nvPr/>
        </p:nvSpPr>
        <p:spPr>
          <a:xfrm rot="5400000">
            <a:off x="9394230" y="5376373"/>
            <a:ext cx="75462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a:ln>
                  <a:noFill/>
                </a:ln>
                <a:solidFill>
                  <a:srgbClr val="AADFEF">
                    <a:lumMod val="50000"/>
                  </a:srgbClr>
                </a:solidFill>
                <a:effectLst/>
                <a:uLnTx/>
                <a:uFillTx/>
              </a:rPr>
              <a:t>...</a:t>
            </a:r>
          </a:p>
        </p:txBody>
      </p:sp>
      <p:sp>
        <p:nvSpPr>
          <p:cNvPr id="553" name="TextBox 552">
            <a:extLst>
              <a:ext uri="{FF2B5EF4-FFF2-40B4-BE49-F238E27FC236}">
                <a16:creationId xmlns:a16="http://schemas.microsoft.com/office/drawing/2014/main" id="{1F4B9B96-3FA0-4927-DE42-AFE7CAC24177}"/>
              </a:ext>
            </a:extLst>
          </p:cNvPr>
          <p:cNvSpPr txBox="1"/>
          <p:nvPr/>
        </p:nvSpPr>
        <p:spPr>
          <a:xfrm>
            <a:off x="11426754" y="6253027"/>
            <a:ext cx="570836" cy="2616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rPr>
              <a:t> </a:t>
            </a:r>
            <a:r>
              <a:rPr kumimoji="0" lang="en-US" sz="700" b="1" i="0" u="none" strike="noStrike" kern="0" cap="none" spc="0" normalizeH="0" baseline="0" noProof="0">
                <a:ln>
                  <a:noFill/>
                </a:ln>
                <a:solidFill>
                  <a:srgbClr val="000000"/>
                </a:solidFill>
                <a:effectLst/>
                <a:uLnTx/>
                <a:uFillTx/>
              </a:rPr>
              <a:t>Azure</a:t>
            </a:r>
            <a:endParaRPr kumimoji="0" lang="en-US" sz="1100" b="1" i="0" u="none" strike="noStrike" kern="0" cap="none" spc="0" normalizeH="0" baseline="0" noProof="0">
              <a:ln>
                <a:noFill/>
              </a:ln>
              <a:solidFill>
                <a:srgbClr val="000000"/>
              </a:solidFill>
              <a:effectLst/>
              <a:uLnTx/>
              <a:uFillTx/>
            </a:endParaRPr>
          </a:p>
        </p:txBody>
      </p:sp>
      <p:sp>
        <p:nvSpPr>
          <p:cNvPr id="554" name="Pentagon 187">
            <a:extLst>
              <a:ext uri="{FF2B5EF4-FFF2-40B4-BE49-F238E27FC236}">
                <a16:creationId xmlns:a16="http://schemas.microsoft.com/office/drawing/2014/main" id="{CC649F5E-579F-5AD9-041B-760C54FEC3D1}"/>
              </a:ext>
            </a:extLst>
          </p:cNvPr>
          <p:cNvSpPr/>
          <p:nvPr/>
        </p:nvSpPr>
        <p:spPr>
          <a:xfrm>
            <a:off x="4070572" y="1939492"/>
            <a:ext cx="6358598" cy="402336"/>
          </a:xfrm>
          <a:prstGeom prst="homePlate">
            <a:avLst/>
          </a:prstGeom>
          <a:solidFill>
            <a:srgbClr val="AADFEF">
              <a:lumMod val="50000"/>
            </a:srgbClr>
          </a:solidFill>
          <a:ln w="12700" cap="flat" cmpd="sng" algn="ctr">
            <a:solidFill>
              <a:srgbClr val="D61A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panose="02000503000000000000" pitchFamily="2" charset="0"/>
                <a:ea typeface="+mn-ea"/>
                <a:cs typeface="+mn-cs"/>
              </a:rPr>
              <a:t>Veterans Health Information Systems and Technology Architecture (VistA)</a:t>
            </a:r>
            <a:endParaRPr kumimoji="0" lang="en-US" sz="1200" b="0" i="1" u="none" strike="noStrike" kern="0" cap="none" spc="0" normalizeH="0" baseline="0" noProof="0">
              <a:ln>
                <a:noFill/>
              </a:ln>
              <a:solidFill>
                <a:srgbClr val="FFFFFF"/>
              </a:solidFill>
              <a:effectLst/>
              <a:uLnTx/>
              <a:uFillTx/>
              <a:latin typeface="Calibri" panose="020F0502020204030204"/>
              <a:ea typeface="+mn-ea"/>
              <a:cs typeface="Calibri" panose="020F0502020204030204" pitchFamily="34" charset="0"/>
            </a:endParaRPr>
          </a:p>
        </p:txBody>
      </p:sp>
      <p:grpSp>
        <p:nvGrpSpPr>
          <p:cNvPr id="555" name="Group 554">
            <a:extLst>
              <a:ext uri="{FF2B5EF4-FFF2-40B4-BE49-F238E27FC236}">
                <a16:creationId xmlns:a16="http://schemas.microsoft.com/office/drawing/2014/main" id="{BCAD7BD1-5EAE-9B0B-0013-1A0234C208FB}"/>
              </a:ext>
            </a:extLst>
          </p:cNvPr>
          <p:cNvGrpSpPr/>
          <p:nvPr/>
        </p:nvGrpSpPr>
        <p:grpSpPr>
          <a:xfrm>
            <a:off x="11226091" y="6532901"/>
            <a:ext cx="429102" cy="169721"/>
            <a:chOff x="2773784" y="2291628"/>
            <a:chExt cx="429102" cy="169721"/>
          </a:xfrm>
        </p:grpSpPr>
        <p:sp>
          <p:nvSpPr>
            <p:cNvPr id="556" name="Rectangle 555">
              <a:extLst>
                <a:ext uri="{FF2B5EF4-FFF2-40B4-BE49-F238E27FC236}">
                  <a16:creationId xmlns:a16="http://schemas.microsoft.com/office/drawing/2014/main" id="{01E107E7-604F-DFC9-1D4A-2ADA6FE95295}"/>
                </a:ext>
              </a:extLst>
            </p:cNvPr>
            <p:cNvSpPr/>
            <p:nvPr/>
          </p:nvSpPr>
          <p:spPr>
            <a:xfrm>
              <a:off x="2773784" y="2291628"/>
              <a:ext cx="429102" cy="16972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57" name="Picture 556" descr="A picture containing text, tableware, dishware&#10;&#10;Description automatically generated">
              <a:extLst>
                <a:ext uri="{FF2B5EF4-FFF2-40B4-BE49-F238E27FC236}">
                  <a16:creationId xmlns:a16="http://schemas.microsoft.com/office/drawing/2014/main" id="{3D91E3D4-E46C-F2C2-1F2B-248BF8CC0757}"/>
                </a:ext>
              </a:extLst>
            </p:cNvPr>
            <p:cNvPicPr>
              <a:picLocks noChangeAspect="1"/>
            </p:cNvPicPr>
            <p:nvPr/>
          </p:nvPicPr>
          <p:blipFill>
            <a:blip r:embed="rId14"/>
            <a:stretch>
              <a:fillRect/>
            </a:stretch>
          </p:blipFill>
          <p:spPr>
            <a:xfrm>
              <a:off x="2856327" y="2327137"/>
              <a:ext cx="219510" cy="131620"/>
            </a:xfrm>
            <a:prstGeom prst="rect">
              <a:avLst/>
            </a:prstGeom>
          </p:spPr>
        </p:pic>
      </p:grpSp>
      <p:sp>
        <p:nvSpPr>
          <p:cNvPr id="558" name="TextBox 557">
            <a:extLst>
              <a:ext uri="{FF2B5EF4-FFF2-40B4-BE49-F238E27FC236}">
                <a16:creationId xmlns:a16="http://schemas.microsoft.com/office/drawing/2014/main" id="{34F1C403-F19E-523B-A2EC-F8E88DDB9BFD}"/>
              </a:ext>
            </a:extLst>
          </p:cNvPr>
          <p:cNvSpPr txBox="1"/>
          <p:nvPr/>
        </p:nvSpPr>
        <p:spPr>
          <a:xfrm>
            <a:off x="11513116" y="6493402"/>
            <a:ext cx="717919" cy="200055"/>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a:ln>
                  <a:noFill/>
                </a:ln>
                <a:solidFill>
                  <a:srgbClr val="000000"/>
                </a:solidFill>
                <a:effectLst/>
                <a:uLnTx/>
                <a:uFillTx/>
              </a:rPr>
              <a:t>AWS</a:t>
            </a:r>
          </a:p>
        </p:txBody>
      </p:sp>
      <p:grpSp>
        <p:nvGrpSpPr>
          <p:cNvPr id="559" name="Group 558">
            <a:extLst>
              <a:ext uri="{FF2B5EF4-FFF2-40B4-BE49-F238E27FC236}">
                <a16:creationId xmlns:a16="http://schemas.microsoft.com/office/drawing/2014/main" id="{0E73AC1A-8192-C080-E992-3A79F40C779A}"/>
              </a:ext>
            </a:extLst>
          </p:cNvPr>
          <p:cNvGrpSpPr/>
          <p:nvPr/>
        </p:nvGrpSpPr>
        <p:grpSpPr>
          <a:xfrm>
            <a:off x="2201337" y="4370082"/>
            <a:ext cx="429102" cy="169721"/>
            <a:chOff x="2773784" y="2291628"/>
            <a:chExt cx="429102" cy="169721"/>
          </a:xfrm>
        </p:grpSpPr>
        <p:sp>
          <p:nvSpPr>
            <p:cNvPr id="560" name="Rectangle 559">
              <a:extLst>
                <a:ext uri="{FF2B5EF4-FFF2-40B4-BE49-F238E27FC236}">
                  <a16:creationId xmlns:a16="http://schemas.microsoft.com/office/drawing/2014/main" id="{CDF13686-8BCF-6511-6733-08A0501E81BA}"/>
                </a:ext>
              </a:extLst>
            </p:cNvPr>
            <p:cNvSpPr/>
            <p:nvPr/>
          </p:nvSpPr>
          <p:spPr>
            <a:xfrm>
              <a:off x="2773784" y="2291628"/>
              <a:ext cx="429102" cy="16972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61" name="Picture 560" descr="A picture containing text, tableware, dishware&#10;&#10;Description automatically generated">
              <a:extLst>
                <a:ext uri="{FF2B5EF4-FFF2-40B4-BE49-F238E27FC236}">
                  <a16:creationId xmlns:a16="http://schemas.microsoft.com/office/drawing/2014/main" id="{977700A6-2DFE-9228-6565-4679F6C3341C}"/>
                </a:ext>
              </a:extLst>
            </p:cNvPr>
            <p:cNvPicPr>
              <a:picLocks noChangeAspect="1"/>
            </p:cNvPicPr>
            <p:nvPr/>
          </p:nvPicPr>
          <p:blipFill>
            <a:blip r:embed="rId14"/>
            <a:stretch>
              <a:fillRect/>
            </a:stretch>
          </p:blipFill>
          <p:spPr>
            <a:xfrm>
              <a:off x="2856327" y="2327137"/>
              <a:ext cx="219510" cy="131620"/>
            </a:xfrm>
            <a:prstGeom prst="rect">
              <a:avLst/>
            </a:prstGeom>
          </p:spPr>
        </p:pic>
      </p:grpSp>
      <p:grpSp>
        <p:nvGrpSpPr>
          <p:cNvPr id="562" name="Group 561">
            <a:extLst>
              <a:ext uri="{FF2B5EF4-FFF2-40B4-BE49-F238E27FC236}">
                <a16:creationId xmlns:a16="http://schemas.microsoft.com/office/drawing/2014/main" id="{5A0EC234-ED5C-D7B3-2FEC-626D2DC2541F}"/>
              </a:ext>
            </a:extLst>
          </p:cNvPr>
          <p:cNvGrpSpPr/>
          <p:nvPr/>
        </p:nvGrpSpPr>
        <p:grpSpPr>
          <a:xfrm>
            <a:off x="669498" y="4830308"/>
            <a:ext cx="839222" cy="947508"/>
            <a:chOff x="337809" y="5252749"/>
            <a:chExt cx="839222" cy="947508"/>
          </a:xfrm>
        </p:grpSpPr>
        <p:pic>
          <p:nvPicPr>
            <p:cNvPr id="563" name="Graphic 562" descr="Database with solid fill">
              <a:extLst>
                <a:ext uri="{FF2B5EF4-FFF2-40B4-BE49-F238E27FC236}">
                  <a16:creationId xmlns:a16="http://schemas.microsoft.com/office/drawing/2014/main" id="{059F3C46-0B4F-8132-EFE9-626DC35A488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9856" y="5252749"/>
              <a:ext cx="603200" cy="603200"/>
            </a:xfrm>
            <a:prstGeom prst="rect">
              <a:avLst/>
            </a:prstGeom>
          </p:spPr>
        </p:pic>
        <p:sp>
          <p:nvSpPr>
            <p:cNvPr id="564" name="TextBox 563">
              <a:extLst>
                <a:ext uri="{FF2B5EF4-FFF2-40B4-BE49-F238E27FC236}">
                  <a16:creationId xmlns:a16="http://schemas.microsoft.com/office/drawing/2014/main" id="{AD5F58C1-F4D4-C036-922D-E2037B47944C}"/>
                </a:ext>
              </a:extLst>
            </p:cNvPr>
            <p:cNvSpPr txBox="1"/>
            <p:nvPr/>
          </p:nvSpPr>
          <p:spPr>
            <a:xfrm>
              <a:off x="337809" y="5738592"/>
              <a:ext cx="839222"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External Data</a:t>
              </a:r>
            </a:p>
          </p:txBody>
        </p:sp>
      </p:grpSp>
      <p:sp>
        <p:nvSpPr>
          <p:cNvPr id="567" name="TextBox 566">
            <a:extLst>
              <a:ext uri="{FF2B5EF4-FFF2-40B4-BE49-F238E27FC236}">
                <a16:creationId xmlns:a16="http://schemas.microsoft.com/office/drawing/2014/main" id="{E4641E27-6F0E-BAD0-F912-A6F335A57F11}"/>
              </a:ext>
            </a:extLst>
          </p:cNvPr>
          <p:cNvSpPr txBox="1"/>
          <p:nvPr/>
        </p:nvSpPr>
        <p:spPr>
          <a:xfrm>
            <a:off x="2199568" y="5659285"/>
            <a:ext cx="2011680" cy="213533"/>
          </a:xfrm>
          <a:prstGeom prst="rect">
            <a:avLst/>
          </a:prstGeom>
          <a:solidFill>
            <a:srgbClr val="CEF2D3"/>
          </a:solidFill>
          <a:ln>
            <a:noFill/>
          </a:ln>
        </p:spPr>
        <p:txBody>
          <a:bodyPr wrap="square" lIns="45720" tIns="45720" rIns="45720" bIns="45720" rtlCol="0" anchor="ctr">
            <a:noAutofit/>
          </a:bodyPr>
          <a:lstStyle/>
          <a:p>
            <a:pPr algn="ctr" defTabSz="914400"/>
            <a:r>
              <a:rPr lang="en-US" sz="1000" b="0" i="1" kern="1200">
                <a:solidFill>
                  <a:schemeClr val="tx1"/>
                </a:solidFill>
                <a:latin typeface="Calibri" panose="020F0502020204030204" pitchFamily="34" charset="0"/>
                <a:ea typeface="+mn-ea"/>
                <a:cs typeface="Calibri" panose="020F0502020204030204" pitchFamily="34" charset="0"/>
              </a:rPr>
              <a:t>Digital Data Transformation Services</a:t>
            </a:r>
            <a:endParaRPr lang="en-US" sz="1200">
              <a:solidFill>
                <a:srgbClr val="000000"/>
              </a:solidFill>
              <a:latin typeface="Oswald"/>
            </a:endParaRPr>
          </a:p>
        </p:txBody>
      </p:sp>
      <p:cxnSp>
        <p:nvCxnSpPr>
          <p:cNvPr id="565" name="Elbow Connector 170">
            <a:extLst>
              <a:ext uri="{FF2B5EF4-FFF2-40B4-BE49-F238E27FC236}">
                <a16:creationId xmlns:a16="http://schemas.microsoft.com/office/drawing/2014/main" id="{1A06E624-BB51-D45A-C985-EE2E6419265C}"/>
              </a:ext>
            </a:extLst>
          </p:cNvPr>
          <p:cNvCxnSpPr>
            <a:cxnSpLocks/>
            <a:stCxn id="482" idx="1"/>
            <a:endCxn id="563" idx="3"/>
          </p:cNvCxnSpPr>
          <p:nvPr/>
        </p:nvCxnSpPr>
        <p:spPr>
          <a:xfrm rot="10800000" flipV="1">
            <a:off x="1374745" y="4680100"/>
            <a:ext cx="786280" cy="451807"/>
          </a:xfrm>
          <a:prstGeom prst="bentConnector3">
            <a:avLst>
              <a:gd name="adj1" fmla="val 41703"/>
            </a:avLst>
          </a:prstGeom>
          <a:noFill/>
          <a:ln w="41275" cap="flat" cmpd="sng" algn="ctr">
            <a:solidFill>
              <a:srgbClr val="ABB827"/>
            </a:solidFill>
            <a:prstDash val="solid"/>
            <a:miter lim="800000"/>
            <a:headEnd type="triangle"/>
            <a:tailEnd type="none"/>
          </a:ln>
          <a:effectLst/>
        </p:spPr>
      </p:cxnSp>
      <p:cxnSp>
        <p:nvCxnSpPr>
          <p:cNvPr id="566" name="Elbow Connector 170">
            <a:extLst>
              <a:ext uri="{FF2B5EF4-FFF2-40B4-BE49-F238E27FC236}">
                <a16:creationId xmlns:a16="http://schemas.microsoft.com/office/drawing/2014/main" id="{39AA6F67-EF3C-5B73-604A-E505783895CD}"/>
              </a:ext>
            </a:extLst>
          </p:cNvPr>
          <p:cNvCxnSpPr>
            <a:cxnSpLocks/>
            <a:stCxn id="495" idx="1"/>
            <a:endCxn id="563" idx="3"/>
          </p:cNvCxnSpPr>
          <p:nvPr/>
        </p:nvCxnSpPr>
        <p:spPr>
          <a:xfrm rot="10800000">
            <a:off x="1374745" y="5131908"/>
            <a:ext cx="786280" cy="538192"/>
          </a:xfrm>
          <a:prstGeom prst="bentConnector3">
            <a:avLst>
              <a:gd name="adj1" fmla="val 50000"/>
            </a:avLst>
          </a:prstGeom>
          <a:noFill/>
          <a:ln w="41275" cap="flat" cmpd="sng" algn="ctr">
            <a:solidFill>
              <a:srgbClr val="ABB827"/>
            </a:solidFill>
            <a:prstDash val="solid"/>
            <a:miter lim="800000"/>
            <a:headEnd type="triangle"/>
            <a:tailEnd type="none"/>
          </a:ln>
          <a:effectLst/>
        </p:spPr>
      </p:cxnSp>
      <p:cxnSp>
        <p:nvCxnSpPr>
          <p:cNvPr id="568" name="Elbow Connector 170">
            <a:extLst>
              <a:ext uri="{FF2B5EF4-FFF2-40B4-BE49-F238E27FC236}">
                <a16:creationId xmlns:a16="http://schemas.microsoft.com/office/drawing/2014/main" id="{5B0F77EC-F463-7181-CA90-F6460F3EB1C3}"/>
              </a:ext>
            </a:extLst>
          </p:cNvPr>
          <p:cNvCxnSpPr>
            <a:cxnSpLocks/>
          </p:cNvCxnSpPr>
          <p:nvPr/>
        </p:nvCxnSpPr>
        <p:spPr>
          <a:xfrm rot="10800000" flipV="1">
            <a:off x="3693649" y="2164063"/>
            <a:ext cx="383640" cy="1470644"/>
          </a:xfrm>
          <a:prstGeom prst="bentConnector2">
            <a:avLst/>
          </a:prstGeom>
          <a:noFill/>
          <a:ln w="41275" cap="flat" cmpd="sng" algn="ctr">
            <a:solidFill>
              <a:srgbClr val="ABB827"/>
            </a:solidFill>
            <a:prstDash val="solid"/>
            <a:miter lim="800000"/>
            <a:headEnd type="triangle"/>
            <a:tailEnd type="none"/>
          </a:ln>
          <a:effectLst/>
        </p:spPr>
      </p:cxnSp>
      <p:cxnSp>
        <p:nvCxnSpPr>
          <p:cNvPr id="569" name="Elbow Connector 170">
            <a:extLst>
              <a:ext uri="{FF2B5EF4-FFF2-40B4-BE49-F238E27FC236}">
                <a16:creationId xmlns:a16="http://schemas.microsoft.com/office/drawing/2014/main" id="{F756CDDE-5F1C-F224-BB94-EECFCBFA5ADA}"/>
              </a:ext>
            </a:extLst>
          </p:cNvPr>
          <p:cNvCxnSpPr>
            <a:cxnSpLocks/>
            <a:stCxn id="570" idx="1"/>
            <a:endCxn id="526" idx="3"/>
          </p:cNvCxnSpPr>
          <p:nvPr/>
        </p:nvCxnSpPr>
        <p:spPr>
          <a:xfrm flipH="1">
            <a:off x="3702149" y="4113297"/>
            <a:ext cx="2192" cy="1324027"/>
          </a:xfrm>
          <a:prstGeom prst="straightConnector1">
            <a:avLst/>
          </a:prstGeom>
          <a:noFill/>
          <a:ln w="41275" cap="flat" cmpd="sng" algn="ctr">
            <a:solidFill>
              <a:srgbClr val="ABB827"/>
            </a:solidFill>
            <a:prstDash val="solid"/>
            <a:miter lim="800000"/>
            <a:headEnd type="triangle"/>
            <a:tailEnd type="none"/>
          </a:ln>
          <a:effectLst/>
        </p:spPr>
      </p:cxnSp>
      <p:sp>
        <p:nvSpPr>
          <p:cNvPr id="570" name="Rectangle 569">
            <a:extLst>
              <a:ext uri="{FF2B5EF4-FFF2-40B4-BE49-F238E27FC236}">
                <a16:creationId xmlns:a16="http://schemas.microsoft.com/office/drawing/2014/main" id="{36C18209-3442-2EBD-E05D-08BE37307113}"/>
              </a:ext>
            </a:extLst>
          </p:cNvPr>
          <p:cNvSpPr/>
          <p:nvPr/>
        </p:nvSpPr>
        <p:spPr>
          <a:xfrm rot="16200000">
            <a:off x="3247141" y="3522747"/>
            <a:ext cx="914400" cy="266700"/>
          </a:xfrm>
          <a:prstGeom prst="rect">
            <a:avLst/>
          </a:prstGeom>
          <a:solidFill>
            <a:srgbClr val="CEF2D3"/>
          </a:solidFill>
          <a:ln w="12700" cap="flat" cmpd="sng" algn="ctr">
            <a:solidFill>
              <a:srgbClr val="D61A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71" name="TextBox 570">
            <a:extLst>
              <a:ext uri="{FF2B5EF4-FFF2-40B4-BE49-F238E27FC236}">
                <a16:creationId xmlns:a16="http://schemas.microsoft.com/office/drawing/2014/main" id="{2A227399-611A-2348-D1EC-7DD79A9ACDF4}"/>
              </a:ext>
            </a:extLst>
          </p:cNvPr>
          <p:cNvSpPr txBox="1"/>
          <p:nvPr/>
        </p:nvSpPr>
        <p:spPr>
          <a:xfrm rot="16200000">
            <a:off x="3233225" y="3461530"/>
            <a:ext cx="919951" cy="276999"/>
          </a:xfrm>
          <a:prstGeom prst="rect">
            <a:avLst/>
          </a:prstGeom>
          <a:noFill/>
        </p:spPr>
        <p:txBody>
          <a:bodyPr wrap="square" rtlCol="0">
            <a:spAutoFit/>
          </a:bodyPr>
          <a:lstStyle/>
          <a:p>
            <a:pPr defTabSz="914400"/>
            <a:r>
              <a:rPr lang="en-US" sz="1200">
                <a:solidFill>
                  <a:srgbClr val="000000"/>
                </a:solidFill>
                <a:latin typeface="Oswald" panose="00000500000000000000" pitchFamily="2" charset="0"/>
              </a:rPr>
              <a:t>eScreening</a:t>
            </a:r>
          </a:p>
        </p:txBody>
      </p:sp>
      <p:sp>
        <p:nvSpPr>
          <p:cNvPr id="572" name="Rectangle 571">
            <a:extLst>
              <a:ext uri="{FF2B5EF4-FFF2-40B4-BE49-F238E27FC236}">
                <a16:creationId xmlns:a16="http://schemas.microsoft.com/office/drawing/2014/main" id="{F0F827BC-D0F6-BDA5-4948-E20F03566414}"/>
              </a:ext>
            </a:extLst>
          </p:cNvPr>
          <p:cNvSpPr/>
          <p:nvPr/>
        </p:nvSpPr>
        <p:spPr>
          <a:xfrm flipV="1">
            <a:off x="0" y="1070059"/>
            <a:ext cx="12173049" cy="45719"/>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73" name="TextBox 572">
            <a:extLst>
              <a:ext uri="{FF2B5EF4-FFF2-40B4-BE49-F238E27FC236}">
                <a16:creationId xmlns:a16="http://schemas.microsoft.com/office/drawing/2014/main" id="{D5096DB8-8E2A-689C-CBE9-A42C0D47BF18}"/>
              </a:ext>
            </a:extLst>
          </p:cNvPr>
          <p:cNvSpPr txBox="1"/>
          <p:nvPr/>
        </p:nvSpPr>
        <p:spPr>
          <a:xfrm>
            <a:off x="91472" y="5976028"/>
            <a:ext cx="646331" cy="276999"/>
          </a:xfrm>
          <a:prstGeom prst="rect">
            <a:avLst/>
          </a:prstGeom>
          <a:noFill/>
        </p:spPr>
        <p:txBody>
          <a:bodyPr wrap="square" rtlCol="0">
            <a:spAutoFit/>
          </a:bodyPr>
          <a:lstStyle/>
          <a:p>
            <a:pPr defTabSz="914400"/>
            <a:r>
              <a:rPr lang="en-US" sz="1200">
                <a:solidFill>
                  <a:srgbClr val="002F56"/>
                </a:solidFill>
                <a:latin typeface="Oswald" panose="00000500000000000000" pitchFamily="2" charset="0"/>
              </a:rPr>
              <a:t>KEY:</a:t>
            </a:r>
          </a:p>
        </p:txBody>
      </p:sp>
      <p:grpSp>
        <p:nvGrpSpPr>
          <p:cNvPr id="574" name="Group 573">
            <a:extLst>
              <a:ext uri="{FF2B5EF4-FFF2-40B4-BE49-F238E27FC236}">
                <a16:creationId xmlns:a16="http://schemas.microsoft.com/office/drawing/2014/main" id="{EE478691-132D-2DB7-9580-1C52D8A69BC3}"/>
              </a:ext>
            </a:extLst>
          </p:cNvPr>
          <p:cNvGrpSpPr/>
          <p:nvPr/>
        </p:nvGrpSpPr>
        <p:grpSpPr>
          <a:xfrm>
            <a:off x="3665601" y="6354926"/>
            <a:ext cx="332197" cy="332197"/>
            <a:chOff x="9203206" y="2870122"/>
            <a:chExt cx="267366" cy="267366"/>
          </a:xfrm>
        </p:grpSpPr>
        <p:sp>
          <p:nvSpPr>
            <p:cNvPr id="575" name="Oval 574">
              <a:extLst>
                <a:ext uri="{FF2B5EF4-FFF2-40B4-BE49-F238E27FC236}">
                  <a16:creationId xmlns:a16="http://schemas.microsoft.com/office/drawing/2014/main" id="{49A993DD-B86B-6E0B-850F-1231AFE29A5C}"/>
                </a:ext>
              </a:extLst>
            </p:cNvPr>
            <p:cNvSpPr/>
            <p:nvPr/>
          </p:nvSpPr>
          <p:spPr>
            <a:xfrm>
              <a:off x="9203206" y="2870122"/>
              <a:ext cx="267366" cy="267366"/>
            </a:xfrm>
            <a:prstGeom prst="ellipse">
              <a:avLst/>
            </a:prstGeom>
            <a:solidFill>
              <a:srgbClr val="FFFFFF"/>
            </a:solidFill>
            <a:ln w="12700" cap="flat" cmpd="sng" algn="ctr">
              <a:solidFill>
                <a:srgbClr val="AADF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76" name="Graphic 575" descr="Follow with solid fill">
              <a:extLst>
                <a:ext uri="{FF2B5EF4-FFF2-40B4-BE49-F238E27FC236}">
                  <a16:creationId xmlns:a16="http://schemas.microsoft.com/office/drawing/2014/main" id="{08CD9400-E6CA-17EA-3347-AD1074A3F110}"/>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9244791" y="2903327"/>
              <a:ext cx="186802" cy="186802"/>
            </a:xfrm>
            <a:prstGeom prst="rect">
              <a:avLst/>
            </a:prstGeom>
          </p:spPr>
        </p:pic>
      </p:grpSp>
      <p:sp>
        <p:nvSpPr>
          <p:cNvPr id="577" name="TextBox 576">
            <a:extLst>
              <a:ext uri="{FF2B5EF4-FFF2-40B4-BE49-F238E27FC236}">
                <a16:creationId xmlns:a16="http://schemas.microsoft.com/office/drawing/2014/main" id="{F620A721-82EF-9A9D-FA0F-92B236150F40}"/>
              </a:ext>
            </a:extLst>
          </p:cNvPr>
          <p:cNvSpPr txBox="1"/>
          <p:nvPr/>
        </p:nvSpPr>
        <p:spPr>
          <a:xfrm>
            <a:off x="10127135" y="5787038"/>
            <a:ext cx="1675590" cy="400110"/>
          </a:xfrm>
          <a:prstGeom prst="rect">
            <a:avLst/>
          </a:prstGeom>
          <a:solidFill>
            <a:srgbClr val="FFFFFF"/>
          </a:solidFill>
          <a:ln w="3175">
            <a:solidFill>
              <a:srgbClr val="002F56"/>
            </a:solidFill>
            <a:prstDash val="dash"/>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rPr>
              <a:t>NOTE: Ongoing data sharing expected to occur by 2024</a:t>
            </a:r>
          </a:p>
        </p:txBody>
      </p:sp>
      <p:cxnSp>
        <p:nvCxnSpPr>
          <p:cNvPr id="578" name="Straight Arrow Connector 28">
            <a:extLst>
              <a:ext uri="{FF2B5EF4-FFF2-40B4-BE49-F238E27FC236}">
                <a16:creationId xmlns:a16="http://schemas.microsoft.com/office/drawing/2014/main" id="{732B033B-9A57-7CAB-8909-BE99A4C7691F}"/>
              </a:ext>
            </a:extLst>
          </p:cNvPr>
          <p:cNvCxnSpPr>
            <a:cxnSpLocks/>
          </p:cNvCxnSpPr>
          <p:nvPr/>
        </p:nvCxnSpPr>
        <p:spPr>
          <a:xfrm rot="10800000">
            <a:off x="7206520" y="5766052"/>
            <a:ext cx="2928091" cy="353012"/>
          </a:xfrm>
          <a:prstGeom prst="bentConnector3">
            <a:avLst>
              <a:gd name="adj1" fmla="val 99966"/>
            </a:avLst>
          </a:prstGeom>
          <a:noFill/>
          <a:ln w="6350" cap="flat" cmpd="sng" algn="ctr">
            <a:solidFill>
              <a:srgbClr val="002F56"/>
            </a:solidFill>
            <a:prstDash val="solid"/>
            <a:miter lim="800000"/>
            <a:tailEnd type="triangle"/>
          </a:ln>
          <a:effectLst/>
        </p:spPr>
      </p:cxnSp>
      <p:sp>
        <p:nvSpPr>
          <p:cNvPr id="579" name="TextBox 578">
            <a:extLst>
              <a:ext uri="{FF2B5EF4-FFF2-40B4-BE49-F238E27FC236}">
                <a16:creationId xmlns:a16="http://schemas.microsoft.com/office/drawing/2014/main" id="{F0C8F517-5D00-3E57-F539-35C50EEAC02A}"/>
              </a:ext>
            </a:extLst>
          </p:cNvPr>
          <p:cNvSpPr txBox="1"/>
          <p:nvPr/>
        </p:nvSpPr>
        <p:spPr>
          <a:xfrm>
            <a:off x="10929856" y="535262"/>
            <a:ext cx="1003837" cy="276999"/>
          </a:xfrm>
          <a:prstGeom prst="rect">
            <a:avLst/>
          </a:prstGeom>
          <a:solidFill>
            <a:srgbClr val="D61A5E"/>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swald" panose="00000500000000000000" pitchFamily="2" charset="0"/>
              </a:rPr>
              <a:t>Illustrative</a:t>
            </a:r>
          </a:p>
        </p:txBody>
      </p:sp>
      <p:grpSp>
        <p:nvGrpSpPr>
          <p:cNvPr id="521" name="Group 520">
            <a:extLst>
              <a:ext uri="{FF2B5EF4-FFF2-40B4-BE49-F238E27FC236}">
                <a16:creationId xmlns:a16="http://schemas.microsoft.com/office/drawing/2014/main" id="{837FCE31-DA72-381D-097F-C34C6F6A10F9}"/>
              </a:ext>
            </a:extLst>
          </p:cNvPr>
          <p:cNvGrpSpPr/>
          <p:nvPr/>
        </p:nvGrpSpPr>
        <p:grpSpPr>
          <a:xfrm>
            <a:off x="3037414" y="5263787"/>
            <a:ext cx="332197" cy="332197"/>
            <a:chOff x="9203206" y="2870122"/>
            <a:chExt cx="267366" cy="267366"/>
          </a:xfrm>
        </p:grpSpPr>
        <p:sp>
          <p:nvSpPr>
            <p:cNvPr id="522" name="Oval 521">
              <a:extLst>
                <a:ext uri="{FF2B5EF4-FFF2-40B4-BE49-F238E27FC236}">
                  <a16:creationId xmlns:a16="http://schemas.microsoft.com/office/drawing/2014/main" id="{7044AB86-314F-5509-7F43-F9D4C5126A92}"/>
                </a:ext>
              </a:extLst>
            </p:cNvPr>
            <p:cNvSpPr/>
            <p:nvPr/>
          </p:nvSpPr>
          <p:spPr>
            <a:xfrm>
              <a:off x="9203206" y="2870122"/>
              <a:ext cx="267366" cy="267366"/>
            </a:xfrm>
            <a:prstGeom prst="ellipse">
              <a:avLst/>
            </a:prstGeom>
            <a:solidFill>
              <a:srgbClr val="FFFFFF"/>
            </a:solidFill>
            <a:ln w="12700" cap="flat" cmpd="sng" algn="ctr">
              <a:solidFill>
                <a:srgbClr val="D61A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23" name="Graphic 522" descr="Lock with solid fill">
              <a:extLst>
                <a:ext uri="{FF2B5EF4-FFF2-40B4-BE49-F238E27FC236}">
                  <a16:creationId xmlns:a16="http://schemas.microsoft.com/office/drawing/2014/main" id="{13528F4B-DF75-6346-543B-6CF2A4944CB7}"/>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9244791" y="2903327"/>
              <a:ext cx="186802" cy="186802"/>
            </a:xfrm>
            <a:prstGeom prst="rect">
              <a:avLst/>
            </a:prstGeom>
          </p:spPr>
        </p:pic>
      </p:grpSp>
      <p:grpSp>
        <p:nvGrpSpPr>
          <p:cNvPr id="524" name="Group 523">
            <a:extLst>
              <a:ext uri="{FF2B5EF4-FFF2-40B4-BE49-F238E27FC236}">
                <a16:creationId xmlns:a16="http://schemas.microsoft.com/office/drawing/2014/main" id="{FEA524E8-BA56-49A8-8CAA-72E9A01EAA7C}"/>
              </a:ext>
            </a:extLst>
          </p:cNvPr>
          <p:cNvGrpSpPr/>
          <p:nvPr/>
        </p:nvGrpSpPr>
        <p:grpSpPr>
          <a:xfrm>
            <a:off x="3418382" y="5280018"/>
            <a:ext cx="332197" cy="332197"/>
            <a:chOff x="9203206" y="2870122"/>
            <a:chExt cx="267366" cy="267366"/>
          </a:xfrm>
        </p:grpSpPr>
        <p:sp>
          <p:nvSpPr>
            <p:cNvPr id="525" name="Oval 524">
              <a:extLst>
                <a:ext uri="{FF2B5EF4-FFF2-40B4-BE49-F238E27FC236}">
                  <a16:creationId xmlns:a16="http://schemas.microsoft.com/office/drawing/2014/main" id="{0CC5DFE0-5ED2-2B8B-1590-36E34829C07A}"/>
                </a:ext>
              </a:extLst>
            </p:cNvPr>
            <p:cNvSpPr/>
            <p:nvPr/>
          </p:nvSpPr>
          <p:spPr>
            <a:xfrm>
              <a:off x="9203206" y="2870122"/>
              <a:ext cx="267366" cy="267366"/>
            </a:xfrm>
            <a:prstGeom prst="ellipse">
              <a:avLst/>
            </a:prstGeom>
            <a:solidFill>
              <a:srgbClr val="FFFFFF"/>
            </a:solidFill>
            <a:ln w="12700" cap="flat" cmpd="sng" algn="ctr">
              <a:solidFill>
                <a:srgbClr val="AADF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26" name="Graphic 525" descr="Follow with solid fill">
              <a:extLst>
                <a:ext uri="{FF2B5EF4-FFF2-40B4-BE49-F238E27FC236}">
                  <a16:creationId xmlns:a16="http://schemas.microsoft.com/office/drawing/2014/main" id="{E56360F3-B532-71DF-8523-CB88D10DE602}"/>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9244791" y="2903327"/>
              <a:ext cx="186802" cy="186802"/>
            </a:xfrm>
            <a:prstGeom prst="rect">
              <a:avLst/>
            </a:prstGeom>
          </p:spPr>
        </p:pic>
      </p:grpSp>
      <p:grpSp>
        <p:nvGrpSpPr>
          <p:cNvPr id="527" name="Group 526">
            <a:extLst>
              <a:ext uri="{FF2B5EF4-FFF2-40B4-BE49-F238E27FC236}">
                <a16:creationId xmlns:a16="http://schemas.microsoft.com/office/drawing/2014/main" id="{7D585DF7-3E3E-1F0F-521C-277C9CE3F8FC}"/>
              </a:ext>
            </a:extLst>
          </p:cNvPr>
          <p:cNvGrpSpPr/>
          <p:nvPr/>
        </p:nvGrpSpPr>
        <p:grpSpPr>
          <a:xfrm>
            <a:off x="5668673" y="5389349"/>
            <a:ext cx="495760" cy="185325"/>
            <a:chOff x="2690192" y="2284492"/>
            <a:chExt cx="495760" cy="185325"/>
          </a:xfrm>
        </p:grpSpPr>
        <p:sp>
          <p:nvSpPr>
            <p:cNvPr id="528" name="Rectangle 527">
              <a:extLst>
                <a:ext uri="{FF2B5EF4-FFF2-40B4-BE49-F238E27FC236}">
                  <a16:creationId xmlns:a16="http://schemas.microsoft.com/office/drawing/2014/main" id="{E75C30D3-3A54-B06E-580B-7A67D2353E71}"/>
                </a:ext>
              </a:extLst>
            </p:cNvPr>
            <p:cNvSpPr/>
            <p:nvPr/>
          </p:nvSpPr>
          <p:spPr>
            <a:xfrm>
              <a:off x="2690192" y="2284492"/>
              <a:ext cx="495760" cy="18532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29" name="Picture 528" descr="A picture containing text&#10;&#10;Description automatically generated">
              <a:extLst>
                <a:ext uri="{FF2B5EF4-FFF2-40B4-BE49-F238E27FC236}">
                  <a16:creationId xmlns:a16="http://schemas.microsoft.com/office/drawing/2014/main" id="{A98B4DC4-51E9-7EC7-0ACF-A3ADF2356867}"/>
                </a:ext>
              </a:extLst>
            </p:cNvPr>
            <p:cNvPicPr>
              <a:picLocks noChangeAspect="1"/>
            </p:cNvPicPr>
            <p:nvPr/>
          </p:nvPicPr>
          <p:blipFill>
            <a:blip r:embed="rId13"/>
            <a:stretch>
              <a:fillRect/>
            </a:stretch>
          </p:blipFill>
          <p:spPr>
            <a:xfrm>
              <a:off x="2998133" y="2291629"/>
              <a:ext cx="156281" cy="156281"/>
            </a:xfrm>
            <a:prstGeom prst="rect">
              <a:avLst/>
            </a:prstGeom>
          </p:spPr>
        </p:pic>
        <p:pic>
          <p:nvPicPr>
            <p:cNvPr id="530" name="Picture 529" descr="A picture containing text, tableware, dishware&#10;&#10;Description automatically generated">
              <a:extLst>
                <a:ext uri="{FF2B5EF4-FFF2-40B4-BE49-F238E27FC236}">
                  <a16:creationId xmlns:a16="http://schemas.microsoft.com/office/drawing/2014/main" id="{0152F3C0-30F8-62A1-B3ED-1D23A8C038B3}"/>
                </a:ext>
              </a:extLst>
            </p:cNvPr>
            <p:cNvPicPr>
              <a:picLocks noChangeAspect="1"/>
            </p:cNvPicPr>
            <p:nvPr/>
          </p:nvPicPr>
          <p:blipFill>
            <a:blip r:embed="rId14"/>
            <a:stretch>
              <a:fillRect/>
            </a:stretch>
          </p:blipFill>
          <p:spPr>
            <a:xfrm>
              <a:off x="2737924" y="2318134"/>
              <a:ext cx="219510" cy="131620"/>
            </a:xfrm>
            <a:prstGeom prst="rect">
              <a:avLst/>
            </a:prstGeom>
          </p:spPr>
        </p:pic>
      </p:grpSp>
    </p:spTree>
    <p:extLst>
      <p:ext uri="{BB962C8B-B14F-4D97-AF65-F5344CB8AC3E}">
        <p14:creationId xmlns:p14="http://schemas.microsoft.com/office/powerpoint/2010/main" val="84621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24B0F0-0E36-A252-B6E4-F8E54F279C8A}"/>
              </a:ext>
            </a:extLst>
          </p:cNvPr>
          <p:cNvSpPr>
            <a:spLocks noGrp="1"/>
          </p:cNvSpPr>
          <p:nvPr>
            <p:ph type="sldNum" sz="quarter" idx="12"/>
          </p:nvPr>
        </p:nvSpPr>
        <p:spPr/>
        <p:txBody>
          <a:bodyPr/>
          <a:lstStyle/>
          <a:p>
            <a:fld id="{330EA680-D336-4FF7-8B7A-9848BB0A1C32}" type="slidenum">
              <a:rPr lang="en-US" smtClean="0"/>
              <a:t>6</a:t>
            </a:fld>
            <a:endParaRPr lang="en-US"/>
          </a:p>
        </p:txBody>
      </p:sp>
      <p:graphicFrame>
        <p:nvGraphicFramePr>
          <p:cNvPr id="5" name="Table 34">
            <a:extLst>
              <a:ext uri="{FF2B5EF4-FFF2-40B4-BE49-F238E27FC236}">
                <a16:creationId xmlns:a16="http://schemas.microsoft.com/office/drawing/2014/main" id="{56EE4138-97AC-0F8D-DC6F-37CF07726AA0}"/>
              </a:ext>
            </a:extLst>
          </p:cNvPr>
          <p:cNvGraphicFramePr>
            <a:graphicFrameLocks noGrp="1"/>
          </p:cNvGraphicFramePr>
          <p:nvPr>
            <p:extLst>
              <p:ext uri="{D42A27DB-BD31-4B8C-83A1-F6EECF244321}">
                <p14:modId xmlns:p14="http://schemas.microsoft.com/office/powerpoint/2010/main" val="819454742"/>
              </p:ext>
            </p:extLst>
          </p:nvPr>
        </p:nvGraphicFramePr>
        <p:xfrm>
          <a:off x="475487" y="983081"/>
          <a:ext cx="11099983" cy="5769037"/>
        </p:xfrm>
        <a:graphic>
          <a:graphicData uri="http://schemas.openxmlformats.org/drawingml/2006/table">
            <a:tbl>
              <a:tblPr firstRow="1" bandRow="1">
                <a:tableStyleId>{5C22544A-7EE6-4342-B048-85BDC9FD1C3A}</a:tableStyleId>
              </a:tblPr>
              <a:tblGrid>
                <a:gridCol w="2292777">
                  <a:extLst>
                    <a:ext uri="{9D8B030D-6E8A-4147-A177-3AD203B41FA5}">
                      <a16:colId xmlns:a16="http://schemas.microsoft.com/office/drawing/2014/main" val="174545466"/>
                    </a:ext>
                  </a:extLst>
                </a:gridCol>
                <a:gridCol w="3026096">
                  <a:extLst>
                    <a:ext uri="{9D8B030D-6E8A-4147-A177-3AD203B41FA5}">
                      <a16:colId xmlns:a16="http://schemas.microsoft.com/office/drawing/2014/main" val="30152517"/>
                    </a:ext>
                  </a:extLst>
                </a:gridCol>
                <a:gridCol w="578111">
                  <a:extLst>
                    <a:ext uri="{9D8B030D-6E8A-4147-A177-3AD203B41FA5}">
                      <a16:colId xmlns:a16="http://schemas.microsoft.com/office/drawing/2014/main" val="961602967"/>
                    </a:ext>
                  </a:extLst>
                </a:gridCol>
                <a:gridCol w="578111">
                  <a:extLst>
                    <a:ext uri="{9D8B030D-6E8A-4147-A177-3AD203B41FA5}">
                      <a16:colId xmlns:a16="http://schemas.microsoft.com/office/drawing/2014/main" val="1444532071"/>
                    </a:ext>
                  </a:extLst>
                </a:gridCol>
                <a:gridCol w="578111">
                  <a:extLst>
                    <a:ext uri="{9D8B030D-6E8A-4147-A177-3AD203B41FA5}">
                      <a16:colId xmlns:a16="http://schemas.microsoft.com/office/drawing/2014/main" val="2589372358"/>
                    </a:ext>
                  </a:extLst>
                </a:gridCol>
                <a:gridCol w="578111">
                  <a:extLst>
                    <a:ext uri="{9D8B030D-6E8A-4147-A177-3AD203B41FA5}">
                      <a16:colId xmlns:a16="http://schemas.microsoft.com/office/drawing/2014/main" val="2024819176"/>
                    </a:ext>
                  </a:extLst>
                </a:gridCol>
                <a:gridCol w="578111">
                  <a:extLst>
                    <a:ext uri="{9D8B030D-6E8A-4147-A177-3AD203B41FA5}">
                      <a16:colId xmlns:a16="http://schemas.microsoft.com/office/drawing/2014/main" val="270356572"/>
                    </a:ext>
                  </a:extLst>
                </a:gridCol>
                <a:gridCol w="578111">
                  <a:extLst>
                    <a:ext uri="{9D8B030D-6E8A-4147-A177-3AD203B41FA5}">
                      <a16:colId xmlns:a16="http://schemas.microsoft.com/office/drawing/2014/main" val="3418906369"/>
                    </a:ext>
                  </a:extLst>
                </a:gridCol>
                <a:gridCol w="578111">
                  <a:extLst>
                    <a:ext uri="{9D8B030D-6E8A-4147-A177-3AD203B41FA5}">
                      <a16:colId xmlns:a16="http://schemas.microsoft.com/office/drawing/2014/main" val="2774435309"/>
                    </a:ext>
                  </a:extLst>
                </a:gridCol>
                <a:gridCol w="578111">
                  <a:extLst>
                    <a:ext uri="{9D8B030D-6E8A-4147-A177-3AD203B41FA5}">
                      <a16:colId xmlns:a16="http://schemas.microsoft.com/office/drawing/2014/main" val="3911156524"/>
                    </a:ext>
                  </a:extLst>
                </a:gridCol>
                <a:gridCol w="578111">
                  <a:extLst>
                    <a:ext uri="{9D8B030D-6E8A-4147-A177-3AD203B41FA5}">
                      <a16:colId xmlns:a16="http://schemas.microsoft.com/office/drawing/2014/main" val="4160913725"/>
                    </a:ext>
                  </a:extLst>
                </a:gridCol>
                <a:gridCol w="578111">
                  <a:extLst>
                    <a:ext uri="{9D8B030D-6E8A-4147-A177-3AD203B41FA5}">
                      <a16:colId xmlns:a16="http://schemas.microsoft.com/office/drawing/2014/main" val="1183041810"/>
                    </a:ext>
                  </a:extLst>
                </a:gridCol>
              </a:tblGrid>
              <a:tr h="438638">
                <a:tc rowSpan="2">
                  <a:txBody>
                    <a:bodyPr/>
                    <a:lstStyle/>
                    <a:p>
                      <a:pPr algn="ctr"/>
                      <a:r>
                        <a:rPr lang="en-US" sz="1400" baseline="0">
                          <a:latin typeface="Myriad Pro"/>
                        </a:rPr>
                        <a:t>VA PRODUCT</a:t>
                      </a:r>
                    </a:p>
                  </a:txBody>
                  <a:tcPr anchor="ctr">
                    <a:solidFill>
                      <a:srgbClr val="13313E"/>
                    </a:solidFill>
                  </a:tcPr>
                </a:tc>
                <a:tc rowSpan="2">
                  <a:txBody>
                    <a:bodyPr/>
                    <a:lstStyle/>
                    <a:p>
                      <a:pPr algn="ctr"/>
                      <a:r>
                        <a:rPr lang="en-US" sz="1400" baseline="0">
                          <a:latin typeface="Myriad Pro"/>
                        </a:rPr>
                        <a:t>QUICK DESCRIPTION</a:t>
                      </a:r>
                    </a:p>
                  </a:txBody>
                  <a:tcPr anchor="ctr">
                    <a:lnR w="12700" cap="flat" cmpd="sng" algn="ctr">
                      <a:solidFill>
                        <a:schemeClr val="tx1"/>
                      </a:solidFill>
                      <a:prstDash val="solid"/>
                      <a:round/>
                      <a:headEnd type="none" w="med" len="med"/>
                      <a:tailEnd type="none" w="med" len="med"/>
                    </a:lnR>
                    <a:solidFill>
                      <a:srgbClr val="13313E"/>
                    </a:solidFill>
                  </a:tcPr>
                </a:tc>
                <a:tc gridSpan="10">
                  <a:txBody>
                    <a:bodyPr/>
                    <a:lstStyle/>
                    <a:p>
                      <a:pPr algn="ctr"/>
                      <a:r>
                        <a:rPr lang="en-US"/>
                        <a:t>SAMPLE BUSINESS NEEDS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13313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pPr algn="ctr"/>
                      <a:endParaRPr lang="en-US" sz="1400" baseline="0">
                        <a:latin typeface="Myriad Pr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3313E"/>
                    </a:solidFill>
                  </a:tcPr>
                </a:tc>
                <a:tc hMerge="1">
                  <a:txBody>
                    <a:bodyPr/>
                    <a:lstStyle/>
                    <a:p>
                      <a:pPr algn="ctr"/>
                      <a:endParaRPr lang="en-US" sz="1400" baseline="0">
                        <a:latin typeface="Myriad Pr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3313E"/>
                    </a:solidFill>
                  </a:tcPr>
                </a:tc>
                <a:tc hMerge="1">
                  <a:txBody>
                    <a:bodyPr/>
                    <a:lstStyle/>
                    <a:p>
                      <a:endParaRPr lang="en-US"/>
                    </a:p>
                  </a:txBody>
                  <a:tcPr/>
                </a:tc>
                <a:tc hMerge="1">
                  <a:txBody>
                    <a:bodyPr/>
                    <a:lstStyle/>
                    <a:p>
                      <a:pPr algn="ctr"/>
                      <a:endParaRPr lang="en-US" sz="1400" baseline="0">
                        <a:latin typeface="Myriad Pr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3313E"/>
                    </a:solidFill>
                  </a:tcPr>
                </a:tc>
                <a:tc hMerge="1">
                  <a:txBody>
                    <a:bodyPr/>
                    <a:lstStyle/>
                    <a:p>
                      <a:pPr algn="ctr"/>
                      <a:endParaRPr lang="en-US" sz="1400" baseline="0">
                        <a:latin typeface="Myriad Pr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3313E"/>
                    </a:solidFill>
                  </a:tcPr>
                </a:tc>
                <a:extLst>
                  <a:ext uri="{0D108BD9-81ED-4DB2-BD59-A6C34878D82A}">
                    <a16:rowId xmlns:a16="http://schemas.microsoft.com/office/drawing/2014/main" val="1730334372"/>
                  </a:ext>
                </a:extLst>
              </a:tr>
              <a:tr h="1196353">
                <a:tc vMerge="1">
                  <a:txBody>
                    <a:bodyPr/>
                    <a:lstStyle/>
                    <a:p>
                      <a:endParaRPr lang="en-US">
                        <a:latin typeface="Oswald" panose="02000503000000000000" pitchFamily="2" charset="0"/>
                      </a:endParaRPr>
                    </a:p>
                  </a:txBody>
                  <a:tcPr>
                    <a:solidFill>
                      <a:srgbClr val="1F283B"/>
                    </a:solidFill>
                  </a:tcPr>
                </a:tc>
                <a:tc vMerge="1">
                  <a:txBody>
                    <a:bodyPr/>
                    <a:lstStyle/>
                    <a:p>
                      <a:endParaRPr lang="en-US">
                        <a:latin typeface="Oswald" panose="02000503000000000000" pitchFamily="2" charset="0"/>
                      </a:endParaRPr>
                    </a:p>
                  </a:txBody>
                  <a:tcPr>
                    <a:solidFill>
                      <a:srgbClr val="1F283B"/>
                    </a:solidFill>
                  </a:tcPr>
                </a:tc>
                <a:tc>
                  <a:txBody>
                    <a:bodyPr/>
                    <a:lstStyle/>
                    <a:p>
                      <a:pPr algn="l"/>
                      <a:r>
                        <a:rPr lang="en-US" sz="900" baseline="0">
                          <a:solidFill>
                            <a:schemeClr val="bg1"/>
                          </a:solidFill>
                          <a:latin typeface="Myriad Pro"/>
                        </a:rPr>
                        <a:t>ONBOARDING </a:t>
                      </a:r>
                      <a:br>
                        <a:rPr lang="en-US" sz="900" baseline="0">
                          <a:solidFill>
                            <a:schemeClr val="bg1"/>
                          </a:solidFill>
                          <a:latin typeface="Myriad Pro"/>
                        </a:rPr>
                      </a:br>
                      <a:r>
                        <a:rPr lang="en-US" sz="900" baseline="0">
                          <a:solidFill>
                            <a:schemeClr val="bg1"/>
                          </a:solidFill>
                          <a:latin typeface="Myriad Pro"/>
                        </a:rPr>
                        <a:t>&lt;~30 DAYS</a:t>
                      </a:r>
                    </a:p>
                  </a:txBody>
                  <a:tcPr vert="vert27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ADDITIONAL SECURITY APPROVALS</a:t>
                      </a:r>
                    </a:p>
                  </a:txBody>
                  <a:tcPr vert="vert270"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BYO DATA</a:t>
                      </a:r>
                    </a:p>
                  </a:txBody>
                  <a:tcPr vert="vert270" anchor="ct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SYNTHETIC</a:t>
                      </a:r>
                      <a:br>
                        <a:rPr lang="en-US" sz="900" baseline="0">
                          <a:solidFill>
                            <a:schemeClr val="bg1"/>
                          </a:solidFill>
                          <a:latin typeface="Myriad Pro"/>
                        </a:rPr>
                      </a:br>
                      <a:r>
                        <a:rPr lang="en-US" sz="900" baseline="0">
                          <a:solidFill>
                            <a:schemeClr val="bg1"/>
                          </a:solidFill>
                          <a:latin typeface="Myriad Pro"/>
                        </a:rPr>
                        <a:t>DATA </a:t>
                      </a:r>
                      <a:br>
                        <a:rPr lang="en-US" sz="900" baseline="0">
                          <a:solidFill>
                            <a:schemeClr val="bg1"/>
                          </a:solidFill>
                          <a:latin typeface="Myriad Pro"/>
                        </a:rPr>
                      </a:br>
                      <a:endParaRPr lang="en-US" sz="900" baseline="0">
                        <a:solidFill>
                          <a:schemeClr val="bg1"/>
                        </a:solidFill>
                        <a:latin typeface="Myriad Pro"/>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MEDICAL</a:t>
                      </a:r>
                      <a:br>
                        <a:rPr lang="en-US" sz="900" baseline="0">
                          <a:solidFill>
                            <a:schemeClr val="bg1"/>
                          </a:solidFill>
                          <a:latin typeface="Myriad Pro"/>
                        </a:rPr>
                      </a:br>
                      <a:r>
                        <a:rPr lang="en-US" sz="900" baseline="0">
                          <a:solidFill>
                            <a:schemeClr val="bg1"/>
                          </a:solidFill>
                          <a:latin typeface="Myriad Pro"/>
                        </a:rPr>
                        <a:t>RESEARCH</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3</a:t>
                      </a:r>
                      <a:r>
                        <a:rPr lang="en-US" sz="900" baseline="30000">
                          <a:solidFill>
                            <a:schemeClr val="bg1"/>
                          </a:solidFill>
                          <a:latin typeface="Myriad Pro"/>
                        </a:rPr>
                        <a:t>rd</a:t>
                      </a:r>
                      <a:r>
                        <a:rPr lang="en-US" sz="900" baseline="0">
                          <a:solidFill>
                            <a:schemeClr val="bg1"/>
                          </a:solidFill>
                          <a:latin typeface="Myriad Pro"/>
                        </a:rPr>
                        <a:t> PARTY ACCESSIBILITY</a:t>
                      </a:r>
                    </a:p>
                    <a:p>
                      <a:pPr algn="l"/>
                      <a:r>
                        <a:rPr lang="en-US" sz="900" baseline="0">
                          <a:solidFill>
                            <a:schemeClr val="bg1"/>
                          </a:solidFill>
                          <a:latin typeface="Myriad Pro"/>
                        </a:rPr>
                        <a:t>(NON-VA) </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VIRTUAL </a:t>
                      </a:r>
                      <a:br>
                        <a:rPr lang="en-US" sz="900" baseline="0">
                          <a:solidFill>
                            <a:schemeClr val="bg1"/>
                          </a:solidFill>
                          <a:latin typeface="Myriad Pro"/>
                        </a:rPr>
                      </a:br>
                      <a:r>
                        <a:rPr lang="en-US" sz="900" baseline="0">
                          <a:solidFill>
                            <a:schemeClr val="bg1"/>
                          </a:solidFill>
                          <a:latin typeface="Myriad Pro"/>
                        </a:rPr>
                        <a:t>DESKTOP W/ OS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VIRTUAL WORKSPACE</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CONTAINERIZATION</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tc>
                  <a:txBody>
                    <a:bodyPr/>
                    <a:lstStyle/>
                    <a:p>
                      <a:pPr algn="l"/>
                      <a:r>
                        <a:rPr lang="en-US" sz="900" baseline="0">
                          <a:solidFill>
                            <a:schemeClr val="bg1"/>
                          </a:solidFill>
                          <a:latin typeface="Myriad Pro"/>
                        </a:rPr>
                        <a:t>RESEARCH TRANSLATION TO MED. CARE</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3313E"/>
                    </a:solidFill>
                  </a:tcPr>
                </a:tc>
                <a:extLst>
                  <a:ext uri="{0D108BD9-81ED-4DB2-BD59-A6C34878D82A}">
                    <a16:rowId xmlns:a16="http://schemas.microsoft.com/office/drawing/2014/main" val="2561264889"/>
                  </a:ext>
                </a:extLst>
              </a:tr>
              <a:tr h="558342">
                <a:tc>
                  <a:txBody>
                    <a:bodyPr/>
                    <a:lstStyle/>
                    <a:p>
                      <a:r>
                        <a:rPr lang="en-US" sz="1100" b="1" kern="1200" spc="150" baseline="0">
                          <a:solidFill>
                            <a:schemeClr val="bg1"/>
                          </a:solidFill>
                          <a:latin typeface="Myriad Pro"/>
                          <a:ea typeface="+mn-ea"/>
                          <a:cs typeface="+mn-cs"/>
                        </a:rPr>
                        <a:t>ARCHES</a:t>
                      </a: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i="1" kern="1200" baseline="0">
                          <a:solidFill>
                            <a:schemeClr val="tx1"/>
                          </a:solidFill>
                          <a:latin typeface="Myriad Pro"/>
                          <a:ea typeface="+mn-ea"/>
                          <a:cs typeface="Calibri Light"/>
                        </a:rPr>
                        <a:t>PII/PHI data analytics development and production platform </a:t>
                      </a:r>
                      <a:r>
                        <a:rPr lang="en-US" sz="1100" b="0" i="1" kern="1200" baseline="0">
                          <a:solidFill>
                            <a:schemeClr val="tx1"/>
                          </a:solidFill>
                          <a:latin typeface="Myriad Pro"/>
                          <a:ea typeface="+mn-ea"/>
                          <a:cs typeface="Calibri Light"/>
                        </a:rPr>
                        <a:t>within VA network</a:t>
                      </a:r>
                    </a:p>
                  </a:txBody>
                  <a:tcPr anchor="ctr">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191364245"/>
                  </a:ext>
                </a:extLst>
              </a:tr>
              <a:tr h="799684">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spc="150" baseline="0">
                          <a:solidFill>
                            <a:schemeClr val="bg1"/>
                          </a:solidFill>
                          <a:latin typeface="Myriad Pro"/>
                        </a:rPr>
                        <a:t>EMERGING TECHNOLOGIES INNOVATION LAB (ETIL)</a:t>
                      </a:r>
                      <a:endParaRPr lang="en-US" sz="1100" b="1"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i="1" kern="1200" baseline="0">
                          <a:solidFill>
                            <a:schemeClr val="tx1"/>
                          </a:solidFill>
                          <a:latin typeface="Myriad Pro"/>
                          <a:ea typeface="+mn-ea"/>
                          <a:cs typeface="+mn-cs"/>
                        </a:rPr>
                        <a:t>Innovation lab </a:t>
                      </a:r>
                      <a:r>
                        <a:rPr lang="en-US" sz="1100" b="0" i="1" kern="1200" baseline="0">
                          <a:solidFill>
                            <a:schemeClr val="tx1"/>
                          </a:solidFill>
                          <a:latin typeface="Myriad Pro"/>
                          <a:ea typeface="+mn-ea"/>
                          <a:cs typeface="+mn-cs"/>
                        </a:rPr>
                        <a:t>outside of </a:t>
                      </a:r>
                      <a:br>
                        <a:rPr lang="en-US" sz="1100" b="0" i="1" kern="1200" baseline="0">
                          <a:solidFill>
                            <a:schemeClr val="tx1"/>
                          </a:solidFill>
                          <a:latin typeface="Myriad Pro"/>
                          <a:ea typeface="+mn-ea"/>
                          <a:cs typeface="+mn-cs"/>
                        </a:rPr>
                      </a:br>
                      <a:r>
                        <a:rPr lang="en-US" sz="1100" b="0" i="1" kern="1200" baseline="0">
                          <a:solidFill>
                            <a:schemeClr val="tx1"/>
                          </a:solidFill>
                          <a:latin typeface="Myriad Pro"/>
                          <a:ea typeface="+mn-ea"/>
                          <a:cs typeface="+mn-cs"/>
                        </a:rPr>
                        <a:t>VA network (No PII/PHI allowed)</a:t>
                      </a:r>
                    </a:p>
                  </a:txBody>
                  <a:tcPr anchor="ctr">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kern="1200" baseline="0">
                        <a:solidFill>
                          <a:schemeClr val="dk1"/>
                        </a:solidFill>
                        <a:latin typeface="Myriad Pro"/>
                        <a:ea typeface="+mn-ea"/>
                        <a:cs typeface="+mn-cs"/>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700" b="0" i="1" baseline="0">
                          <a:latin typeface="Myriad Pro"/>
                        </a:rPr>
                        <a:t>PLANNED</a:t>
                      </a:r>
                      <a:endParaRPr lang="en-US" sz="800" b="0" i="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192905679"/>
                  </a:ext>
                </a:extLst>
              </a:tr>
              <a:tr h="770066">
                <a:tc>
                  <a:txBody>
                    <a:bodyPr/>
                    <a:lstStyle/>
                    <a:p>
                      <a:pPr algn="l"/>
                      <a:r>
                        <a:rPr lang="en-US" sz="1100" b="1" spc="150" baseline="0">
                          <a:solidFill>
                            <a:schemeClr val="bg1"/>
                          </a:solidFill>
                          <a:latin typeface="Myriad Pro"/>
                        </a:rPr>
                        <a:t>SUMMIT DATA PLATFORM</a:t>
                      </a:r>
                    </a:p>
                    <a:p>
                      <a:pPr algn="l"/>
                      <a:r>
                        <a:rPr lang="en-US" sz="1100" b="1" spc="150" baseline="0">
                          <a:solidFill>
                            <a:schemeClr val="bg1"/>
                          </a:solidFill>
                          <a:latin typeface="Myriad Pro"/>
                        </a:rPr>
                        <a:t>(SDP)</a:t>
                      </a:r>
                      <a:r>
                        <a:rPr lang="en-US" sz="1100" b="0" spc="150" baseline="0">
                          <a:solidFill>
                            <a:schemeClr val="bg1"/>
                          </a:solidFill>
                          <a:latin typeface="Myriad Pro"/>
                        </a:rPr>
                        <a:t> </a:t>
                      </a:r>
                      <a:br>
                        <a:rPr lang="en-US" sz="1100" b="0" spc="150" baseline="0">
                          <a:solidFill>
                            <a:schemeClr val="bg1"/>
                          </a:solidFill>
                          <a:latin typeface="Myriad Pro"/>
                        </a:rPr>
                      </a:br>
                      <a:r>
                        <a:rPr lang="en-US" sz="900" b="0" spc="150" baseline="0">
                          <a:solidFill>
                            <a:schemeClr val="bg1"/>
                          </a:solidFill>
                          <a:latin typeface="Myriad Pro"/>
                        </a:rPr>
                        <a:t>(HDAP, CxDW, CDWNG)</a:t>
                      </a:r>
                      <a:endParaRPr lang="en-US" sz="1100" b="1" spc="150"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0" i="1" kern="1200" baseline="0">
                          <a:solidFill>
                            <a:schemeClr val="tx1"/>
                          </a:solidFill>
                          <a:latin typeface="Myriad Pro"/>
                          <a:ea typeface="+mn-ea"/>
                          <a:cs typeface="Calibri Light"/>
                        </a:rPr>
                        <a:t>Internal</a:t>
                      </a:r>
                      <a:r>
                        <a:rPr lang="en-US" sz="1100" b="1" i="1" kern="1200" baseline="0">
                          <a:solidFill>
                            <a:schemeClr val="tx1"/>
                          </a:solidFill>
                          <a:latin typeface="Myriad Pro"/>
                          <a:ea typeface="+mn-ea"/>
                          <a:cs typeface="Calibri Light"/>
                        </a:rPr>
                        <a:t> tool for analytics, AI/ML, and visualization</a:t>
                      </a:r>
                    </a:p>
                  </a:txBody>
                  <a:tcPr anchor="ctr">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700" b="0" i="1" baseline="0">
                          <a:latin typeface="Myriad Pro"/>
                        </a:rPr>
                        <a:t>PLANNED</a:t>
                      </a:r>
                      <a:endParaRPr lang="en-US" sz="1800" b="1" kern="1200" baseline="0">
                        <a:solidFill>
                          <a:schemeClr val="dk1"/>
                        </a:solidFill>
                        <a:latin typeface="Myriad Pro"/>
                        <a:ea typeface="+mn-ea"/>
                        <a:cs typeface="+mn-cs"/>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a:endParaRPr lang="en-US" sz="2000" b="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174826340"/>
                  </a:ext>
                </a:extLst>
              </a:tr>
              <a:tr h="621977">
                <a:tc>
                  <a:txBody>
                    <a:bodyPr/>
                    <a:lstStyle/>
                    <a:p>
                      <a:pPr algn="l"/>
                      <a:r>
                        <a:rPr lang="en-US" sz="1100" b="1" spc="150" baseline="0">
                          <a:solidFill>
                            <a:schemeClr val="bg1"/>
                          </a:solidFill>
                          <a:latin typeface="Myriad Pro"/>
                        </a:rPr>
                        <a:t>VA COMMON OPERATING PLATFORM (COP)</a:t>
                      </a:r>
                      <a:endParaRPr lang="en-US" sz="1100" b="1"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i="1">
                          <a:latin typeface="Myriad Pro" panose="020B0403030403020204"/>
                        </a:rPr>
                        <a:t>Leveraging </a:t>
                      </a:r>
                      <a:r>
                        <a:rPr lang="en-US" sz="1100" b="1" i="1" u="none">
                          <a:latin typeface="Myriad Pro" panose="020B0403030403020204"/>
                        </a:rPr>
                        <a:t>enterprise-wide-VA data </a:t>
                      </a:r>
                      <a:r>
                        <a:rPr lang="en-US" sz="1100" i="1">
                          <a:latin typeface="Myriad Pro" panose="020B0403030403020204"/>
                        </a:rPr>
                        <a:t>and </a:t>
                      </a:r>
                      <a:r>
                        <a:rPr lang="en-US" sz="1100" b="1" i="1" u="none">
                          <a:latin typeface="Myriad Pro" panose="020B0403030403020204"/>
                        </a:rPr>
                        <a:t>customized analytics </a:t>
                      </a:r>
                      <a:r>
                        <a:rPr lang="en-US" sz="1100" i="1">
                          <a:latin typeface="Myriad Pro" panose="020B0403030403020204"/>
                        </a:rPr>
                        <a:t>to inform decision making</a:t>
                      </a:r>
                      <a:endParaRPr lang="en-US" sz="1100" b="0" i="1" kern="1200" baseline="0">
                        <a:solidFill>
                          <a:schemeClr val="tx1"/>
                        </a:solidFill>
                        <a:latin typeface="Myriad Pro"/>
                        <a:ea typeface="+mn-ea"/>
                        <a:cs typeface="+mn-cs"/>
                      </a:endParaRPr>
                    </a:p>
                  </a:txBody>
                  <a:tcPr anchor="ctr">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a:endParaRPr lang="en-US" sz="2000" b="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526814799"/>
                  </a:ext>
                </a:extLst>
              </a:tr>
              <a:tr h="621977">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spc="150" baseline="0">
                          <a:solidFill>
                            <a:schemeClr val="bg1"/>
                          </a:solidFill>
                          <a:latin typeface="Myriad Pro"/>
                        </a:rPr>
                        <a:t>VA INFORMATICS &amp; COMPUTING INFRASTRUCTURE (VINCI)</a:t>
                      </a:r>
                      <a:endParaRPr lang="en-US" sz="1100" b="1" baseline="0">
                        <a:solidFill>
                          <a:schemeClr val="bg1"/>
                        </a:solidFill>
                        <a:latin typeface="Myriad Pro"/>
                      </a:endParaRPr>
                    </a:p>
                  </a:txBody>
                  <a:tcPr anchor="ctr">
                    <a:solidFill>
                      <a:srgbClr val="892583"/>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0" i="1" kern="1200" baseline="0">
                          <a:solidFill>
                            <a:schemeClr val="tx1"/>
                          </a:solidFill>
                          <a:latin typeface="Myriad Pro"/>
                          <a:ea typeface="+mn-ea"/>
                          <a:cs typeface="+mn-cs"/>
                        </a:rPr>
                        <a:t>Data access, analytic tools, and consultation services for </a:t>
                      </a:r>
                      <a:r>
                        <a:rPr lang="en-US" sz="1100" b="1" i="1" kern="1200" baseline="0">
                          <a:solidFill>
                            <a:schemeClr val="tx1"/>
                          </a:solidFill>
                          <a:latin typeface="Myriad Pro"/>
                          <a:ea typeface="+mn-ea"/>
                          <a:cs typeface="+mn-cs"/>
                        </a:rPr>
                        <a:t>medical research projects</a:t>
                      </a:r>
                    </a:p>
                  </a:txBody>
                  <a:tcPr anchor="ctr">
                    <a:solidFill>
                      <a:schemeClr val="bg2"/>
                    </a:solidFill>
                  </a:tcPr>
                </a:tc>
                <a:tc>
                  <a:txBody>
                    <a:bodyPr/>
                    <a:lstStyle/>
                    <a:p>
                      <a:pPr marL="0" algn="ctr" defTabSz="914411" rtl="0" eaLnBrk="1" latinLnBrk="0" hangingPunct="1"/>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marL="0" marR="0"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yriad Pro"/>
                          <a:ea typeface="+mn-ea"/>
                          <a:cs typeface="+mn-cs"/>
                        </a:rPr>
                        <a:t>✓</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549477523"/>
                  </a:ext>
                </a:extLst>
              </a:tr>
              <a:tr h="621977">
                <a:tc>
                  <a:txBody>
                    <a:bodyPr/>
                    <a:lstStyle/>
                    <a:p>
                      <a:pPr algn="l"/>
                      <a:r>
                        <a:rPr lang="en-US" sz="1100" b="1" spc="150" baseline="0">
                          <a:solidFill>
                            <a:schemeClr val="tx1"/>
                          </a:solidFill>
                          <a:latin typeface="Myriad Pro"/>
                        </a:rPr>
                        <a:t>VA PLATFORM ONE</a:t>
                      </a:r>
                    </a:p>
                    <a:p>
                      <a:pPr algn="l"/>
                      <a:r>
                        <a:rPr lang="en-US" sz="1100" b="1" spc="150" baseline="0">
                          <a:solidFill>
                            <a:schemeClr val="tx1"/>
                          </a:solidFill>
                          <a:latin typeface="Myriad Pro"/>
                        </a:rPr>
                        <a:t>(VAPO) – </a:t>
                      </a:r>
                    </a:p>
                    <a:p>
                      <a:pPr algn="l"/>
                      <a:r>
                        <a:rPr lang="en-US" sz="900" b="0" kern="1200" spc="150" baseline="0">
                          <a:solidFill>
                            <a:schemeClr val="tx1"/>
                          </a:solidFill>
                          <a:latin typeface="Myriad Pro"/>
                          <a:ea typeface="+mn-ea"/>
                          <a:cs typeface="+mn-cs"/>
                        </a:rPr>
                        <a:t>(Hosting Platform)</a:t>
                      </a:r>
                    </a:p>
                  </a:txBody>
                  <a:tcPr anchor="ctr">
                    <a:solidFill>
                      <a:srgbClr val="CAD8E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1100" b="1" i="1" kern="1200" baseline="0">
                          <a:solidFill>
                            <a:schemeClr val="tx1"/>
                          </a:solidFill>
                          <a:latin typeface="Myriad Pro"/>
                          <a:ea typeface="+mn-ea"/>
                          <a:cs typeface="Calibri Light"/>
                        </a:rPr>
                        <a:t>Packaging software code </a:t>
                      </a:r>
                      <a:r>
                        <a:rPr lang="en-US" sz="1100" b="0" i="1" kern="1200" baseline="0">
                          <a:solidFill>
                            <a:schemeClr val="tx1"/>
                          </a:solidFill>
                          <a:latin typeface="Myriad Pro"/>
                          <a:ea typeface="+mn-ea"/>
                          <a:cs typeface="Calibri Light"/>
                        </a:rPr>
                        <a:t>into a single executable bundle</a:t>
                      </a:r>
                    </a:p>
                  </a:txBody>
                  <a:tcPr anchor="ctr">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algn="ctr"/>
                      <a:endParaRPr lang="en-US" sz="2000" b="1" baseline="0">
                        <a:latin typeface="Myriad Pro"/>
                      </a:endParaRP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endParaRPr lang="en-US" sz="2000" b="1" baseline="0">
                        <a:latin typeface="Myriad Pro"/>
                      </a:endParaRP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marL="0" marR="0" lvl="0" indent="0" algn="ctr" defTabSz="914411" rtl="0" eaLnBrk="1" fontAlgn="auto" latinLnBrk="0" hangingPunct="1">
                        <a:lnSpc>
                          <a:spcPct val="100000"/>
                        </a:lnSpc>
                        <a:spcBef>
                          <a:spcPts val="0"/>
                        </a:spcBef>
                        <a:spcAft>
                          <a:spcPts val="0"/>
                        </a:spcAft>
                        <a:buClrTx/>
                        <a:buSzTx/>
                        <a:buFontTx/>
                        <a:buNone/>
                        <a:tabLst/>
                        <a:defRPr/>
                      </a:pPr>
                      <a:r>
                        <a:rPr lang="en-US" sz="2000" b="1" baseline="0">
                          <a:latin typeface="Myriad Pro"/>
                        </a:rPr>
                        <a:t>✓</a:t>
                      </a:r>
                    </a:p>
                  </a:txBody>
                  <a:tcPr anchor="ctr">
                    <a:lnT w="38100" cap="flat" cmpd="sng" algn="ctr">
                      <a:solidFill>
                        <a:schemeClr val="bg1"/>
                      </a:solidFill>
                      <a:prstDash val="solid"/>
                      <a:round/>
                      <a:headEnd type="none" w="med" len="med"/>
                      <a:tailEnd type="none" w="med" len="med"/>
                    </a:lnT>
                    <a:solidFill>
                      <a:srgbClr val="E7E6E6"/>
                    </a:solidFill>
                  </a:tcPr>
                </a:tc>
                <a:tc>
                  <a:txBody>
                    <a:bodyPr/>
                    <a:lstStyle/>
                    <a:p>
                      <a:pPr algn="ctr"/>
                      <a:endParaRPr lang="en-US" sz="2000" b="1" baseline="0">
                        <a:latin typeface="Myriad Pro"/>
                      </a:endParaRPr>
                    </a:p>
                  </a:txBody>
                  <a:tcPr anchor="ctr">
                    <a:lnT w="38100" cap="flat" cmpd="sng" algn="ctr">
                      <a:solidFill>
                        <a:schemeClr val="bg1"/>
                      </a:solidFill>
                      <a:prstDash val="solid"/>
                      <a:round/>
                      <a:headEnd type="none" w="med" len="med"/>
                      <a:tailEnd type="none" w="med" len="med"/>
                    </a:lnT>
                    <a:solidFill>
                      <a:srgbClr val="E7E6E6"/>
                    </a:solidFill>
                  </a:tcPr>
                </a:tc>
                <a:extLst>
                  <a:ext uri="{0D108BD9-81ED-4DB2-BD59-A6C34878D82A}">
                    <a16:rowId xmlns:a16="http://schemas.microsoft.com/office/drawing/2014/main" val="2169370150"/>
                  </a:ext>
                </a:extLst>
              </a:tr>
            </a:tbl>
          </a:graphicData>
        </a:graphic>
      </p:graphicFrame>
      <p:grpSp>
        <p:nvGrpSpPr>
          <p:cNvPr id="16" name="Group 15">
            <a:extLst>
              <a:ext uri="{FF2B5EF4-FFF2-40B4-BE49-F238E27FC236}">
                <a16:creationId xmlns:a16="http://schemas.microsoft.com/office/drawing/2014/main" id="{723CA240-2175-2D34-63D7-DD1789FC9D6E}"/>
              </a:ext>
            </a:extLst>
          </p:cNvPr>
          <p:cNvGrpSpPr/>
          <p:nvPr/>
        </p:nvGrpSpPr>
        <p:grpSpPr>
          <a:xfrm>
            <a:off x="5750352" y="1238799"/>
            <a:ext cx="6059687" cy="330093"/>
            <a:chOff x="-1858262" y="2183411"/>
            <a:chExt cx="6707358" cy="330093"/>
          </a:xfrm>
        </p:grpSpPr>
        <p:sp>
          <p:nvSpPr>
            <p:cNvPr id="15" name="Arrow: Right 14">
              <a:extLst>
                <a:ext uri="{FF2B5EF4-FFF2-40B4-BE49-F238E27FC236}">
                  <a16:creationId xmlns:a16="http://schemas.microsoft.com/office/drawing/2014/main" id="{A0C3E9FC-264E-4349-77B8-8BA526599759}"/>
                </a:ext>
              </a:extLst>
            </p:cNvPr>
            <p:cNvSpPr/>
            <p:nvPr/>
          </p:nvSpPr>
          <p:spPr>
            <a:xfrm>
              <a:off x="-1790461" y="2183411"/>
              <a:ext cx="6386472" cy="330093"/>
            </a:xfrm>
            <a:prstGeom prst="rightArrow">
              <a:avLst/>
            </a:prstGeom>
            <a:gradFill flip="none" rotWithShape="1">
              <a:gsLst>
                <a:gs pos="0">
                  <a:schemeClr val="accent1">
                    <a:tint val="66000"/>
                    <a:satMod val="160000"/>
                  </a:schemeClr>
                </a:gs>
                <a:gs pos="51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mj-lt"/>
                </a:rPr>
                <a:t>PROJECT MATURITY</a:t>
              </a:r>
            </a:p>
          </p:txBody>
        </p:sp>
        <p:sp>
          <p:nvSpPr>
            <p:cNvPr id="12" name="TextBox 11">
              <a:extLst>
                <a:ext uri="{FF2B5EF4-FFF2-40B4-BE49-F238E27FC236}">
                  <a16:creationId xmlns:a16="http://schemas.microsoft.com/office/drawing/2014/main" id="{78C11475-C661-87C7-ED16-D33DD23C2D3B}"/>
                </a:ext>
              </a:extLst>
            </p:cNvPr>
            <p:cNvSpPr txBox="1"/>
            <p:nvPr/>
          </p:nvSpPr>
          <p:spPr>
            <a:xfrm>
              <a:off x="-1858262" y="2225347"/>
              <a:ext cx="1721012" cy="246221"/>
            </a:xfrm>
            <a:prstGeom prst="rect">
              <a:avLst/>
            </a:prstGeom>
            <a:noFill/>
          </p:spPr>
          <p:txBody>
            <a:bodyPr wrap="square" rtlCol="0">
              <a:spAutoFit/>
            </a:bodyPr>
            <a:lstStyle/>
            <a:p>
              <a:r>
                <a:rPr lang="en-US" sz="1000" i="1">
                  <a:latin typeface="+mj-lt"/>
                </a:rPr>
                <a:t>Early-Stage</a:t>
              </a:r>
            </a:p>
          </p:txBody>
        </p:sp>
        <p:sp>
          <p:nvSpPr>
            <p:cNvPr id="13" name="TextBox 12">
              <a:extLst>
                <a:ext uri="{FF2B5EF4-FFF2-40B4-BE49-F238E27FC236}">
                  <a16:creationId xmlns:a16="http://schemas.microsoft.com/office/drawing/2014/main" id="{EAB9CCAD-BBA3-C755-183E-AC1B2D98C862}"/>
                </a:ext>
              </a:extLst>
            </p:cNvPr>
            <p:cNvSpPr txBox="1"/>
            <p:nvPr/>
          </p:nvSpPr>
          <p:spPr>
            <a:xfrm>
              <a:off x="3360923" y="2225347"/>
              <a:ext cx="1488173" cy="246221"/>
            </a:xfrm>
            <a:prstGeom prst="rect">
              <a:avLst/>
            </a:prstGeom>
            <a:noFill/>
          </p:spPr>
          <p:txBody>
            <a:bodyPr wrap="square" rtlCol="0">
              <a:spAutoFit/>
            </a:bodyPr>
            <a:lstStyle/>
            <a:p>
              <a:r>
                <a:rPr lang="en-US" sz="1000" i="1"/>
                <a:t>Enterprise Use</a:t>
              </a:r>
            </a:p>
          </p:txBody>
        </p:sp>
      </p:grpSp>
      <p:sp>
        <p:nvSpPr>
          <p:cNvPr id="19" name="TextBox 18">
            <a:extLst>
              <a:ext uri="{FF2B5EF4-FFF2-40B4-BE49-F238E27FC236}">
                <a16:creationId xmlns:a16="http://schemas.microsoft.com/office/drawing/2014/main" id="{53C1B726-7B4A-78F5-D29C-BE164EB85D10}"/>
              </a:ext>
            </a:extLst>
          </p:cNvPr>
          <p:cNvSpPr txBox="1"/>
          <p:nvPr/>
        </p:nvSpPr>
        <p:spPr>
          <a:xfrm>
            <a:off x="475488" y="320040"/>
            <a:ext cx="11315697" cy="646331"/>
          </a:xfrm>
          <a:prstGeom prst="rect">
            <a:avLst/>
          </a:prstGeom>
          <a:noFill/>
        </p:spPr>
        <p:txBody>
          <a:bodyPr wrap="square" rtlCol="0">
            <a:spAutoFit/>
          </a:bodyPr>
          <a:lstStyle/>
          <a:p>
            <a:r>
              <a:rPr lang="en-US" sz="3600" b="1">
                <a:solidFill>
                  <a:srgbClr val="567482"/>
                </a:solidFill>
                <a:latin typeface="Myriad Pro"/>
              </a:rPr>
              <a:t>CATEGORICAL USE</a:t>
            </a:r>
          </a:p>
        </p:txBody>
      </p:sp>
      <p:sp>
        <p:nvSpPr>
          <p:cNvPr id="3" name="Slide Number Placeholder 16">
            <a:extLst>
              <a:ext uri="{FF2B5EF4-FFF2-40B4-BE49-F238E27FC236}">
                <a16:creationId xmlns:a16="http://schemas.microsoft.com/office/drawing/2014/main" id="{8D64114C-26F4-D8EC-959E-F9AAF45F14C9}"/>
              </a:ext>
            </a:extLst>
          </p:cNvPr>
          <p:cNvSpPr txBox="1">
            <a:spLocks/>
          </p:cNvSpPr>
          <p:nvPr/>
        </p:nvSpPr>
        <p:spPr>
          <a:xfrm>
            <a:off x="9448800" y="6492875"/>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11">
              <a:spcAft>
                <a:spcPts val="600"/>
              </a:spcAft>
            </a:pPr>
            <a:fld id="{330EA680-D336-4FF7-8B7A-9848BB0A1C32}" type="slidenum">
              <a:rPr lang="en-US" smtClean="0">
                <a:solidFill>
                  <a:srgbClr val="567482"/>
                </a:solidFill>
              </a:rPr>
              <a:pPr defTabSz="914411">
                <a:spcAft>
                  <a:spcPts val="600"/>
                </a:spcAft>
              </a:pPr>
              <a:t>6</a:t>
            </a:fld>
            <a:endParaRPr lang="en-US">
              <a:solidFill>
                <a:srgbClr val="567482"/>
              </a:solidFill>
            </a:endParaRPr>
          </a:p>
        </p:txBody>
      </p:sp>
    </p:spTree>
    <p:extLst>
      <p:ext uri="{BB962C8B-B14F-4D97-AF65-F5344CB8AC3E}">
        <p14:creationId xmlns:p14="http://schemas.microsoft.com/office/powerpoint/2010/main" val="139000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BF39DB77-6837-0B59-AD12-FB231341CB23}"/>
              </a:ext>
            </a:extLst>
          </p:cNvPr>
          <p:cNvSpPr/>
          <p:nvPr/>
        </p:nvSpPr>
        <p:spPr>
          <a:xfrm rot="5400000" flipH="1" flipV="1">
            <a:off x="5810647" y="484199"/>
            <a:ext cx="6534928"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1E8716C-1977-DBA2-481B-842F2C3F2405}"/>
              </a:ext>
            </a:extLst>
          </p:cNvPr>
          <p:cNvSpPr/>
          <p:nvPr/>
        </p:nvSpPr>
        <p:spPr>
          <a:xfrm>
            <a:off x="2986424" y="4247818"/>
            <a:ext cx="4333474" cy="24468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9E6E3785-CEEA-489A-B337-4BE1BA6E2327}"/>
              </a:ext>
            </a:extLst>
          </p:cNvPr>
          <p:cNvSpPr txBox="1"/>
          <p:nvPr/>
        </p:nvSpPr>
        <p:spPr>
          <a:xfrm>
            <a:off x="3076789" y="4333861"/>
            <a:ext cx="4243109"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TOOLS &amp; CAPABILITIES</a:t>
            </a:r>
          </a:p>
        </p:txBody>
      </p:sp>
      <p:sp>
        <p:nvSpPr>
          <p:cNvPr id="220" name="Rectangle 219">
            <a:extLst>
              <a:ext uri="{FF2B5EF4-FFF2-40B4-BE49-F238E27FC236}">
                <a16:creationId xmlns:a16="http://schemas.microsoft.com/office/drawing/2014/main" id="{3743D0D9-22B5-01EE-C845-211E95348A43}"/>
              </a:ext>
            </a:extLst>
          </p:cNvPr>
          <p:cNvSpPr/>
          <p:nvPr/>
        </p:nvSpPr>
        <p:spPr>
          <a:xfrm>
            <a:off x="3056953" y="4664118"/>
            <a:ext cx="1390747" cy="1560793"/>
          </a:xfrm>
          <a:prstGeom prst="rect">
            <a:avLst/>
          </a:prstGeom>
          <a:solidFill>
            <a:srgbClr val="13313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0EA6B2F-A7E9-23CE-775B-49200A16DF1E}"/>
              </a:ext>
            </a:extLst>
          </p:cNvPr>
          <p:cNvSpPr/>
          <p:nvPr/>
        </p:nvSpPr>
        <p:spPr>
          <a:xfrm>
            <a:off x="4481716" y="4664118"/>
            <a:ext cx="1390747" cy="1560793"/>
          </a:xfrm>
          <a:prstGeom prst="rect">
            <a:avLst/>
          </a:prstGeom>
          <a:solidFill>
            <a:srgbClr val="13313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80C64579-2208-D751-96BB-E6E42770F0D2}"/>
              </a:ext>
            </a:extLst>
          </p:cNvPr>
          <p:cNvSpPr/>
          <p:nvPr/>
        </p:nvSpPr>
        <p:spPr>
          <a:xfrm>
            <a:off x="5906478" y="4664118"/>
            <a:ext cx="1390747" cy="1560793"/>
          </a:xfrm>
          <a:prstGeom prst="rect">
            <a:avLst/>
          </a:prstGeom>
          <a:solidFill>
            <a:srgbClr val="13313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DC54B14-90BD-BB1A-15D2-9A2929E074AB}"/>
              </a:ext>
            </a:extLst>
          </p:cNvPr>
          <p:cNvSpPr/>
          <p:nvPr/>
        </p:nvSpPr>
        <p:spPr>
          <a:xfrm>
            <a:off x="2991798" y="1792383"/>
            <a:ext cx="8786363" cy="2376525"/>
          </a:xfrm>
          <a:prstGeom prst="rect">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2C58401F-00FA-C061-C523-0B804500A473}"/>
              </a:ext>
            </a:extLst>
          </p:cNvPr>
          <p:cNvCxnSpPr>
            <a:cxnSpLocks/>
          </p:cNvCxnSpPr>
          <p:nvPr/>
        </p:nvCxnSpPr>
        <p:spPr>
          <a:xfrm>
            <a:off x="6330813" y="-1825526"/>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E6362-8200-BAF3-51E6-950E3623EA27}"/>
              </a:ext>
            </a:extLst>
          </p:cNvPr>
          <p:cNvCxnSpPr>
            <a:cxnSpLocks/>
          </p:cNvCxnSpPr>
          <p:nvPr/>
        </p:nvCxnSpPr>
        <p:spPr>
          <a:xfrm>
            <a:off x="10584427" y="-1757591"/>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9C9A0-A333-D108-E183-88E2610C9F99}"/>
              </a:ext>
            </a:extLst>
          </p:cNvPr>
          <p:cNvCxnSpPr>
            <a:cxnSpLocks/>
          </p:cNvCxnSpPr>
          <p:nvPr/>
        </p:nvCxnSpPr>
        <p:spPr>
          <a:xfrm>
            <a:off x="7142930" y="-21304"/>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D4D47-F9B7-61EB-79E2-A12A3C70EFD4}"/>
              </a:ext>
            </a:extLst>
          </p:cNvPr>
          <p:cNvSpPr txBox="1"/>
          <p:nvPr/>
        </p:nvSpPr>
        <p:spPr>
          <a:xfrm>
            <a:off x="462464" y="428649"/>
            <a:ext cx="11315697" cy="461665"/>
          </a:xfrm>
          <a:prstGeom prst="rect">
            <a:avLst/>
          </a:prstGeom>
          <a:noFill/>
        </p:spPr>
        <p:txBody>
          <a:bodyPr wrap="square" rtlCol="0">
            <a:spAutoFit/>
          </a:bodyPr>
          <a:lstStyle/>
          <a:p>
            <a:r>
              <a:rPr lang="en-US" sz="2400" b="1">
                <a:solidFill>
                  <a:srgbClr val="567482"/>
                </a:solidFill>
                <a:latin typeface="Myriad Pro"/>
              </a:rPr>
              <a:t>ARCHES  |</a:t>
            </a:r>
          </a:p>
        </p:txBody>
      </p:sp>
      <p:sp>
        <p:nvSpPr>
          <p:cNvPr id="13" name="TextBox 12">
            <a:extLst>
              <a:ext uri="{FF2B5EF4-FFF2-40B4-BE49-F238E27FC236}">
                <a16:creationId xmlns:a16="http://schemas.microsoft.com/office/drawing/2014/main" id="{69166E63-5B0D-8DA2-3987-01422FFA64E7}"/>
              </a:ext>
            </a:extLst>
          </p:cNvPr>
          <p:cNvSpPr txBox="1"/>
          <p:nvPr/>
        </p:nvSpPr>
        <p:spPr>
          <a:xfrm>
            <a:off x="2062589" y="557161"/>
            <a:ext cx="8919447" cy="297517"/>
          </a:xfrm>
          <a:prstGeom prst="rect">
            <a:avLst/>
          </a:prstGeom>
          <a:noFill/>
        </p:spPr>
        <p:txBody>
          <a:bodyPr wrap="square">
            <a:spAutoFit/>
          </a:bodyPr>
          <a:lstStyle/>
          <a:p>
            <a:pPr marL="12700" marR="31115">
              <a:lnSpc>
                <a:spcPts val="1620"/>
              </a:lnSpc>
              <a:spcBef>
                <a:spcPts val="385"/>
              </a:spcBef>
            </a:pPr>
            <a:r>
              <a:rPr lang="en-US" sz="1600" b="1">
                <a:solidFill>
                  <a:srgbClr val="567482"/>
                </a:solidFill>
                <a:latin typeface="Myriad Pro"/>
                <a:cs typeface="Calibri"/>
              </a:rPr>
              <a:t>A data platform where users can readily access usable data to improve care for Veterans </a:t>
            </a:r>
          </a:p>
        </p:txBody>
      </p:sp>
      <p:sp>
        <p:nvSpPr>
          <p:cNvPr id="19" name="Rectangle 18">
            <a:extLst>
              <a:ext uri="{FF2B5EF4-FFF2-40B4-BE49-F238E27FC236}">
                <a16:creationId xmlns:a16="http://schemas.microsoft.com/office/drawing/2014/main" id="{9DC60479-ED95-63C3-9F0F-0A087845ECCD}"/>
              </a:ext>
            </a:extLst>
          </p:cNvPr>
          <p:cNvSpPr/>
          <p:nvPr/>
        </p:nvSpPr>
        <p:spPr>
          <a:xfrm>
            <a:off x="500029" y="1792383"/>
            <a:ext cx="2376802" cy="4902331"/>
          </a:xfrm>
          <a:prstGeom prst="rect">
            <a:avLst/>
          </a:prstGeom>
          <a:solidFill>
            <a:srgbClr val="E28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09BC6B5-C0BC-8372-38DD-E7805DBDE44C}"/>
              </a:ext>
            </a:extLst>
          </p:cNvPr>
          <p:cNvSpPr txBox="1"/>
          <p:nvPr/>
        </p:nvSpPr>
        <p:spPr>
          <a:xfrm>
            <a:off x="465207" y="976441"/>
            <a:ext cx="10751383" cy="729815"/>
          </a:xfrm>
          <a:prstGeom prst="rect">
            <a:avLst/>
          </a:prstGeom>
          <a:noFill/>
        </p:spPr>
        <p:txBody>
          <a:bodyPr wrap="square" lIns="91440" tIns="45720" rIns="91440" bIns="45720" anchor="t">
            <a:spAutoFit/>
          </a:bodyPr>
          <a:lstStyle/>
          <a:p>
            <a:pPr marL="12700" marR="5080" lvl="0" indent="0" algn="l" defTabSz="457200" rtl="0" eaLnBrk="1" fontAlgn="auto" latinLnBrk="0" hangingPunct="1">
              <a:lnSpc>
                <a:spcPct val="109200"/>
              </a:lnSpc>
              <a:spcBef>
                <a:spcPts val="434"/>
              </a:spcBef>
              <a:spcAft>
                <a:spcPts val="0"/>
              </a:spcAft>
              <a:buClrTx/>
              <a:buSzTx/>
              <a:buFontTx/>
              <a:buNone/>
              <a:tabLst/>
              <a:defRPr/>
            </a:pPr>
            <a:r>
              <a:rPr kumimoji="0" lang="en-US" sz="1300" b="0" i="0" u="none" strike="noStrike" kern="1200" cap="none" spc="0" normalizeH="0" noProof="0">
                <a:ln>
                  <a:noFill/>
                </a:ln>
                <a:solidFill>
                  <a:srgbClr val="567482"/>
                </a:solidFill>
                <a:effectLst/>
                <a:uLnTx/>
                <a:uFillTx/>
                <a:latin typeface="Myriad Pro" panose="020B0403030403020204"/>
                <a:ea typeface="+mn-ea"/>
                <a:cs typeface="Calibri"/>
              </a:rPr>
              <a:t>The cloud-native development and production platform, complete with a rich set of computational tools, harnesses the power of collaboration and innovation to provide a one-stop data workshop for VA employees. Data in ARCHES is automated, and code based – so users can build, test, deploy, monitor, and review data with ease, all within their workstations.</a:t>
            </a:r>
            <a:endParaRPr lang="en-US" sz="1300" b="0" i="0" u="none" strike="noStrike" kern="1200" cap="none" spc="0" normalizeH="0" noProof="0">
              <a:ln>
                <a:noFill/>
              </a:ln>
              <a:solidFill>
                <a:srgbClr val="567482"/>
              </a:solidFill>
              <a:effectLst/>
              <a:uLnTx/>
              <a:uFillTx/>
              <a:latin typeface="Myriad Pro" panose="020B0403030403020204"/>
              <a:cs typeface="Calibri"/>
            </a:endParaRPr>
          </a:p>
        </p:txBody>
      </p:sp>
      <p:sp>
        <p:nvSpPr>
          <p:cNvPr id="41" name="TextBox 40">
            <a:extLst>
              <a:ext uri="{FF2B5EF4-FFF2-40B4-BE49-F238E27FC236}">
                <a16:creationId xmlns:a16="http://schemas.microsoft.com/office/drawing/2014/main" id="{7DF4557E-B3C9-89C6-3CBF-840D7DF8E159}"/>
              </a:ext>
            </a:extLst>
          </p:cNvPr>
          <p:cNvSpPr txBox="1"/>
          <p:nvPr/>
        </p:nvSpPr>
        <p:spPr>
          <a:xfrm>
            <a:off x="502394" y="1922926"/>
            <a:ext cx="2372072" cy="29848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HIGHLIGHTS</a:t>
            </a:r>
          </a:p>
        </p:txBody>
      </p:sp>
      <p:sp>
        <p:nvSpPr>
          <p:cNvPr id="44" name="object 22">
            <a:extLst>
              <a:ext uri="{FF2B5EF4-FFF2-40B4-BE49-F238E27FC236}">
                <a16:creationId xmlns:a16="http://schemas.microsoft.com/office/drawing/2014/main" id="{D2ED97EE-E622-1A68-2D48-37548DB925F9}"/>
              </a:ext>
            </a:extLst>
          </p:cNvPr>
          <p:cNvSpPr txBox="1"/>
          <p:nvPr/>
        </p:nvSpPr>
        <p:spPr>
          <a:xfrm>
            <a:off x="809285" y="5614689"/>
            <a:ext cx="1758290" cy="1031051"/>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IMPACTFUL</a:t>
            </a:r>
            <a:endParaRPr/>
          </a:p>
          <a:p>
            <a:r>
              <a:rPr sz="1100" b="0"/>
              <a:t>Our network of innovators can use </a:t>
            </a:r>
            <a:r>
              <a:rPr lang="en-US" sz="1100" b="0"/>
              <a:t>ARCHES</a:t>
            </a:r>
            <a:r>
              <a:rPr sz="1100" b="0"/>
              <a:t> to</a:t>
            </a:r>
            <a:r>
              <a:rPr lang="en-US" sz="1100" b="0"/>
              <a:t> </a:t>
            </a:r>
            <a:r>
              <a:rPr sz="1100" b="0"/>
              <a:t>create</a:t>
            </a:r>
            <a:r>
              <a:rPr lang="en-US" sz="1100" b="0"/>
              <a:t> </a:t>
            </a:r>
            <a:r>
              <a:rPr sz="1100" b="0"/>
              <a:t>data-driven solutions</a:t>
            </a:r>
            <a:r>
              <a:rPr lang="en-US" sz="1100" b="0"/>
              <a:t> </a:t>
            </a:r>
            <a:r>
              <a:rPr sz="1100" b="0"/>
              <a:t>that improve patient</a:t>
            </a:r>
            <a:r>
              <a:rPr lang="en-US" sz="1100" b="0"/>
              <a:t> </a:t>
            </a:r>
            <a:r>
              <a:rPr sz="1100" b="0"/>
              <a:t>care and treatments</a:t>
            </a:r>
          </a:p>
        </p:txBody>
      </p:sp>
      <p:sp>
        <p:nvSpPr>
          <p:cNvPr id="46" name="object 20">
            <a:extLst>
              <a:ext uri="{FF2B5EF4-FFF2-40B4-BE49-F238E27FC236}">
                <a16:creationId xmlns:a16="http://schemas.microsoft.com/office/drawing/2014/main" id="{DCEDEA00-9A73-B790-EDEC-40030373DD7E}"/>
              </a:ext>
            </a:extLst>
          </p:cNvPr>
          <p:cNvSpPr txBox="1"/>
          <p:nvPr/>
        </p:nvSpPr>
        <p:spPr>
          <a:xfrm>
            <a:off x="778574" y="2853037"/>
            <a:ext cx="1819712" cy="692497"/>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COLLABORATIVE</a:t>
            </a:r>
            <a:endParaRPr lang="en-US" sz="1200" b="1">
              <a:solidFill>
                <a:schemeClr val="bg1"/>
              </a:solidFill>
              <a:latin typeface="Myriad Pro"/>
              <a:cs typeface="Lucida Sans"/>
            </a:endParaRPr>
          </a:p>
          <a:p>
            <a:pPr algn="ctr"/>
            <a:r>
              <a:rPr sz="1100" spc="-10">
                <a:solidFill>
                  <a:schemeClr val="bg1"/>
                </a:solidFill>
                <a:latin typeface="Myriad Pro"/>
                <a:cs typeface="Gill Sans MT"/>
              </a:rPr>
              <a:t>Users</a:t>
            </a:r>
            <a:r>
              <a:rPr sz="1100" spc="-50">
                <a:solidFill>
                  <a:schemeClr val="bg1"/>
                </a:solidFill>
                <a:latin typeface="Myriad Pro"/>
                <a:cs typeface="Gill Sans MT"/>
              </a:rPr>
              <a:t> </a:t>
            </a:r>
            <a:r>
              <a:rPr sz="1100" spc="50">
                <a:solidFill>
                  <a:schemeClr val="bg1"/>
                </a:solidFill>
                <a:latin typeface="Myriad Pro"/>
                <a:cs typeface="Gill Sans MT"/>
              </a:rPr>
              <a:t>can</a:t>
            </a:r>
            <a:r>
              <a:rPr sz="1100" spc="-45">
                <a:solidFill>
                  <a:schemeClr val="bg1"/>
                </a:solidFill>
                <a:latin typeface="Myriad Pro"/>
                <a:cs typeface="Gill Sans MT"/>
              </a:rPr>
              <a:t> </a:t>
            </a:r>
            <a:r>
              <a:rPr sz="1100" spc="35">
                <a:solidFill>
                  <a:schemeClr val="bg1"/>
                </a:solidFill>
                <a:latin typeface="Myriad Pro"/>
                <a:cs typeface="Gill Sans MT"/>
              </a:rPr>
              <a:t>build </a:t>
            </a:r>
            <a:r>
              <a:rPr sz="1100">
                <a:solidFill>
                  <a:schemeClr val="bg1"/>
                </a:solidFill>
                <a:latin typeface="Myriad Pro"/>
                <a:cs typeface="Gill Sans MT"/>
              </a:rPr>
              <a:t>models</a:t>
            </a:r>
            <a:r>
              <a:rPr sz="1100" spc="50">
                <a:solidFill>
                  <a:schemeClr val="bg1"/>
                </a:solidFill>
                <a:latin typeface="Myriad Pro"/>
                <a:cs typeface="Gill Sans MT"/>
              </a:rPr>
              <a:t> </a:t>
            </a:r>
            <a:r>
              <a:rPr sz="1100" spc="70">
                <a:solidFill>
                  <a:schemeClr val="bg1"/>
                </a:solidFill>
                <a:latin typeface="Myriad Pro"/>
                <a:cs typeface="Gill Sans MT"/>
              </a:rPr>
              <a:t>and</a:t>
            </a:r>
            <a:r>
              <a:rPr sz="1100" spc="55">
                <a:solidFill>
                  <a:schemeClr val="bg1"/>
                </a:solidFill>
                <a:latin typeface="Myriad Pro"/>
                <a:cs typeface="Gill Sans MT"/>
              </a:rPr>
              <a:t> </a:t>
            </a:r>
            <a:r>
              <a:rPr sz="1100" spc="-20">
                <a:solidFill>
                  <a:schemeClr val="bg1"/>
                </a:solidFill>
                <a:latin typeface="Myriad Pro"/>
                <a:cs typeface="Gill Sans MT"/>
              </a:rPr>
              <a:t>share </a:t>
            </a:r>
            <a:r>
              <a:rPr sz="1100">
                <a:solidFill>
                  <a:schemeClr val="bg1"/>
                </a:solidFill>
                <a:latin typeface="Myriad Pro"/>
                <a:cs typeface="Gill Sans MT"/>
              </a:rPr>
              <a:t>resources</a:t>
            </a:r>
            <a:r>
              <a:rPr sz="1100" spc="15">
                <a:solidFill>
                  <a:schemeClr val="bg1"/>
                </a:solidFill>
                <a:latin typeface="Myriad Pro"/>
                <a:cs typeface="Gill Sans MT"/>
              </a:rPr>
              <a:t> </a:t>
            </a:r>
            <a:r>
              <a:rPr sz="1100" spc="-20">
                <a:solidFill>
                  <a:schemeClr val="bg1"/>
                </a:solidFill>
                <a:latin typeface="Myriad Pro"/>
                <a:cs typeface="Gill Sans MT"/>
              </a:rPr>
              <a:t>with</a:t>
            </a:r>
            <a:r>
              <a:rPr lang="en-US" sz="1100" spc="-20">
                <a:solidFill>
                  <a:schemeClr val="bg1"/>
                </a:solidFill>
                <a:latin typeface="Myriad Pro"/>
                <a:cs typeface="Gill Sans MT"/>
              </a:rPr>
              <a:t> </a:t>
            </a:r>
            <a:r>
              <a:rPr sz="1100">
                <a:solidFill>
                  <a:schemeClr val="bg1"/>
                </a:solidFill>
                <a:latin typeface="Myriad Pro"/>
                <a:cs typeface="Gill Sans MT"/>
              </a:rPr>
              <a:t>security</a:t>
            </a:r>
            <a:r>
              <a:rPr sz="1100" spc="130">
                <a:solidFill>
                  <a:schemeClr val="bg1"/>
                </a:solidFill>
                <a:latin typeface="Myriad Pro"/>
                <a:cs typeface="Gill Sans MT"/>
              </a:rPr>
              <a:t> </a:t>
            </a:r>
            <a:r>
              <a:rPr sz="1100" spc="45">
                <a:solidFill>
                  <a:schemeClr val="bg1"/>
                </a:solidFill>
                <a:latin typeface="Myriad Pro"/>
                <a:cs typeface="Gill Sans MT"/>
              </a:rPr>
              <a:t>and</a:t>
            </a:r>
            <a:r>
              <a:rPr lang="en-US" sz="1100" spc="45">
                <a:solidFill>
                  <a:schemeClr val="bg1"/>
                </a:solidFill>
                <a:latin typeface="Myriad Pro"/>
                <a:cs typeface="Gill Sans MT"/>
              </a:rPr>
              <a:t> </a:t>
            </a:r>
            <a:r>
              <a:rPr sz="1100" spc="-10">
                <a:solidFill>
                  <a:schemeClr val="bg1"/>
                </a:solidFill>
                <a:latin typeface="Myriad Pro"/>
                <a:cs typeface="Gill Sans MT"/>
              </a:rPr>
              <a:t>protection</a:t>
            </a:r>
            <a:endParaRPr sz="1100">
              <a:solidFill>
                <a:schemeClr val="bg1"/>
              </a:solidFill>
              <a:latin typeface="Myriad Pro"/>
              <a:cs typeface="Gill Sans MT"/>
            </a:endParaRPr>
          </a:p>
        </p:txBody>
      </p:sp>
      <p:sp>
        <p:nvSpPr>
          <p:cNvPr id="53" name="object 21">
            <a:extLst>
              <a:ext uri="{FF2B5EF4-FFF2-40B4-BE49-F238E27FC236}">
                <a16:creationId xmlns:a16="http://schemas.microsoft.com/office/drawing/2014/main" id="{D63A567D-EE22-820A-AD15-D14ADD5DFEE2}"/>
              </a:ext>
            </a:extLst>
          </p:cNvPr>
          <p:cNvSpPr txBox="1"/>
          <p:nvPr/>
        </p:nvSpPr>
        <p:spPr>
          <a:xfrm>
            <a:off x="785630" y="4290346"/>
            <a:ext cx="1805600" cy="692497"/>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INNOVATIVE</a:t>
            </a:r>
          </a:p>
          <a:p>
            <a:r>
              <a:rPr sz="1100" b="0"/>
              <a:t>Modern practices and faster IT</a:t>
            </a:r>
            <a:r>
              <a:rPr lang="en-US" sz="1100" b="0"/>
              <a:t> </a:t>
            </a:r>
            <a:r>
              <a:rPr sz="1100" b="0"/>
              <a:t>infrastructure create an agile environment for innovation</a:t>
            </a:r>
          </a:p>
        </p:txBody>
      </p:sp>
      <p:pic>
        <p:nvPicPr>
          <p:cNvPr id="66" name="Picture 65" descr="Icon&#10;&#10;Description automatically generated">
            <a:extLst>
              <a:ext uri="{FF2B5EF4-FFF2-40B4-BE49-F238E27FC236}">
                <a16:creationId xmlns:a16="http://schemas.microsoft.com/office/drawing/2014/main" id="{FEB63DFB-6320-7E56-381D-56AA47757368}"/>
              </a:ext>
            </a:extLst>
          </p:cNvPr>
          <p:cNvPicPr>
            <a:picLocks noChangeAspect="1"/>
          </p:cNvPicPr>
          <p:nvPr/>
        </p:nvPicPr>
        <p:blipFill>
          <a:blip r:embed="rId3"/>
          <a:stretch>
            <a:fillRect/>
          </a:stretch>
        </p:blipFill>
        <p:spPr>
          <a:xfrm>
            <a:off x="1248956" y="2297735"/>
            <a:ext cx="878949" cy="406237"/>
          </a:xfrm>
          <a:prstGeom prst="rect">
            <a:avLst/>
          </a:prstGeom>
        </p:spPr>
      </p:pic>
      <p:pic>
        <p:nvPicPr>
          <p:cNvPr id="67" name="Picture 66" descr="A picture containing scissors, weapon&#10;&#10;Description automatically generated">
            <a:extLst>
              <a:ext uri="{FF2B5EF4-FFF2-40B4-BE49-F238E27FC236}">
                <a16:creationId xmlns:a16="http://schemas.microsoft.com/office/drawing/2014/main" id="{778ACA6A-EA5D-C77F-D621-7704917CF118}"/>
              </a:ext>
            </a:extLst>
          </p:cNvPr>
          <p:cNvPicPr>
            <a:picLocks noChangeAspect="1"/>
          </p:cNvPicPr>
          <p:nvPr/>
        </p:nvPicPr>
        <p:blipFill>
          <a:blip r:embed="rId4"/>
          <a:stretch>
            <a:fillRect/>
          </a:stretch>
        </p:blipFill>
        <p:spPr>
          <a:xfrm>
            <a:off x="1340834" y="3644234"/>
            <a:ext cx="695193" cy="524674"/>
          </a:xfrm>
          <a:prstGeom prst="rect">
            <a:avLst/>
          </a:prstGeom>
        </p:spPr>
      </p:pic>
      <p:sp>
        <p:nvSpPr>
          <p:cNvPr id="100" name="TextBox 99">
            <a:extLst>
              <a:ext uri="{FF2B5EF4-FFF2-40B4-BE49-F238E27FC236}">
                <a16:creationId xmlns:a16="http://schemas.microsoft.com/office/drawing/2014/main" id="{0DF7B385-E507-46BA-492F-EE3643528F7C}"/>
              </a:ext>
            </a:extLst>
          </p:cNvPr>
          <p:cNvSpPr txBox="1"/>
          <p:nvPr/>
        </p:nvSpPr>
        <p:spPr>
          <a:xfrm>
            <a:off x="4333968" y="1841313"/>
            <a:ext cx="7457978" cy="461665"/>
          </a:xfrm>
          <a:prstGeom prst="rect">
            <a:avLst/>
          </a:prstGeom>
          <a:noFill/>
        </p:spPr>
        <p:txBody>
          <a:bodyPr wrap="square">
            <a:spAutoFit/>
          </a:bodyPr>
          <a:lstStyle/>
          <a:p>
            <a:r>
              <a:rPr lang="en-US" sz="1200" b="1">
                <a:solidFill>
                  <a:schemeClr val="bg1"/>
                </a:solidFill>
                <a:latin typeface="Myriad Pro"/>
              </a:rPr>
              <a:t>Use Agile MD</a:t>
            </a:r>
            <a:endParaRPr lang="en-US" sz="1200">
              <a:solidFill>
                <a:schemeClr val="bg1"/>
              </a:solidFill>
              <a:latin typeface="Myriad Pro"/>
            </a:endParaRPr>
          </a:p>
          <a:p>
            <a:r>
              <a:rPr lang="en-US" sz="1200" i="1">
                <a:solidFill>
                  <a:schemeClr val="bg1"/>
                </a:solidFill>
                <a:latin typeface="Myriad Pro"/>
              </a:rPr>
              <a:t>Making risk scores more specific and integrating into VistA to flag patients that are the highest risk</a:t>
            </a:r>
          </a:p>
        </p:txBody>
      </p:sp>
      <p:sp>
        <p:nvSpPr>
          <p:cNvPr id="103" name="TextBox 102">
            <a:extLst>
              <a:ext uri="{FF2B5EF4-FFF2-40B4-BE49-F238E27FC236}">
                <a16:creationId xmlns:a16="http://schemas.microsoft.com/office/drawing/2014/main" id="{7AE0BA2D-0114-FB3D-BCF3-C1B9CC302A7A}"/>
              </a:ext>
            </a:extLst>
          </p:cNvPr>
          <p:cNvSpPr txBox="1"/>
          <p:nvPr/>
        </p:nvSpPr>
        <p:spPr>
          <a:xfrm>
            <a:off x="4333968" y="2374824"/>
            <a:ext cx="7477031" cy="461665"/>
          </a:xfrm>
          <a:prstGeom prst="rect">
            <a:avLst/>
          </a:prstGeom>
          <a:noFill/>
        </p:spPr>
        <p:txBody>
          <a:bodyPr wrap="square">
            <a:spAutoFit/>
          </a:bodyPr>
          <a:lstStyle/>
          <a:p>
            <a:r>
              <a:rPr lang="en-US" sz="1200" b="1">
                <a:solidFill>
                  <a:schemeClr val="bg1"/>
                </a:solidFill>
                <a:latin typeface="Myriad Pro"/>
              </a:rPr>
              <a:t>Reduce Administrative Burden Using NLP</a:t>
            </a:r>
          </a:p>
          <a:p>
            <a:r>
              <a:rPr lang="en-US" sz="1200" i="1">
                <a:solidFill>
                  <a:schemeClr val="bg1"/>
                </a:solidFill>
                <a:latin typeface="Myriad Pro"/>
              </a:rPr>
              <a:t>Extracting document types and patient identifiers from fax and email documents to import into VistA</a:t>
            </a:r>
          </a:p>
        </p:txBody>
      </p:sp>
      <p:sp>
        <p:nvSpPr>
          <p:cNvPr id="105" name="TextBox 104">
            <a:extLst>
              <a:ext uri="{FF2B5EF4-FFF2-40B4-BE49-F238E27FC236}">
                <a16:creationId xmlns:a16="http://schemas.microsoft.com/office/drawing/2014/main" id="{28DB1AC7-411E-000C-0F5B-30E1BDBCDB44}"/>
              </a:ext>
            </a:extLst>
          </p:cNvPr>
          <p:cNvSpPr txBox="1"/>
          <p:nvPr/>
        </p:nvSpPr>
        <p:spPr>
          <a:xfrm>
            <a:off x="4333968" y="2908335"/>
            <a:ext cx="7358002" cy="646331"/>
          </a:xfrm>
          <a:prstGeom prst="rect">
            <a:avLst/>
          </a:prstGeom>
          <a:noFill/>
        </p:spPr>
        <p:txBody>
          <a:bodyPr wrap="square">
            <a:spAutoFit/>
          </a:bodyPr>
          <a:lstStyle/>
          <a:p>
            <a:r>
              <a:rPr lang="en-US" sz="1200" b="1">
                <a:solidFill>
                  <a:schemeClr val="bg1"/>
                </a:solidFill>
                <a:latin typeface="Myriad Pro"/>
              </a:rPr>
              <a:t>Apply ML and AI Techniques to Predict Heart Disease</a:t>
            </a:r>
          </a:p>
          <a:p>
            <a:r>
              <a:rPr lang="en-US" sz="1200" i="1">
                <a:solidFill>
                  <a:schemeClr val="bg1"/>
                </a:solidFill>
                <a:latin typeface="Myriad Pro"/>
              </a:rPr>
              <a:t>Prediction of clinical trajectories of HF in Veterans and recommendation of timely interventions using synthetic data</a:t>
            </a:r>
          </a:p>
        </p:txBody>
      </p:sp>
      <p:sp>
        <p:nvSpPr>
          <p:cNvPr id="107" name="TextBox 106">
            <a:extLst>
              <a:ext uri="{FF2B5EF4-FFF2-40B4-BE49-F238E27FC236}">
                <a16:creationId xmlns:a16="http://schemas.microsoft.com/office/drawing/2014/main" id="{4FC9760F-E2C7-3446-E3BC-49CF185AEC09}"/>
              </a:ext>
            </a:extLst>
          </p:cNvPr>
          <p:cNvSpPr txBox="1"/>
          <p:nvPr/>
        </p:nvSpPr>
        <p:spPr>
          <a:xfrm>
            <a:off x="4333968" y="3626512"/>
            <a:ext cx="7477030" cy="461665"/>
          </a:xfrm>
          <a:prstGeom prst="rect">
            <a:avLst/>
          </a:prstGeom>
          <a:noFill/>
        </p:spPr>
        <p:txBody>
          <a:bodyPr wrap="square">
            <a:spAutoFit/>
          </a:bodyPr>
          <a:lstStyle/>
          <a:p>
            <a:r>
              <a:rPr lang="en-US" sz="1200" b="1">
                <a:solidFill>
                  <a:schemeClr val="bg1"/>
                </a:solidFill>
                <a:latin typeface="Myriad Pro"/>
              </a:rPr>
              <a:t>Compare Primary Care Preventative CKD</a:t>
            </a:r>
          </a:p>
          <a:p>
            <a:r>
              <a:rPr lang="en-US" sz="1200" i="1">
                <a:solidFill>
                  <a:schemeClr val="bg1"/>
                </a:solidFill>
                <a:latin typeface="Myriad Pro"/>
              </a:rPr>
              <a:t>Using Synthetic data to compare algorithms for CKD, AKI, and eGFR </a:t>
            </a:r>
            <a:r>
              <a:rPr lang="en-US" sz="1200" b="1" i="1">
                <a:solidFill>
                  <a:schemeClr val="bg1"/>
                </a:solidFill>
                <a:latin typeface="Myriad Pro"/>
              </a:rPr>
              <a:t> </a:t>
            </a:r>
          </a:p>
        </p:txBody>
      </p:sp>
      <p:pic>
        <p:nvPicPr>
          <p:cNvPr id="108" name="Picture 107" descr="A picture containing shape&#10;&#10;Description automatically generated">
            <a:extLst>
              <a:ext uri="{FF2B5EF4-FFF2-40B4-BE49-F238E27FC236}">
                <a16:creationId xmlns:a16="http://schemas.microsoft.com/office/drawing/2014/main" id="{C1C9AD1E-C978-9910-4E0F-A1661591189F}"/>
              </a:ext>
            </a:extLst>
          </p:cNvPr>
          <p:cNvPicPr>
            <a:picLocks noChangeAspect="1"/>
          </p:cNvPicPr>
          <p:nvPr/>
        </p:nvPicPr>
        <p:blipFill>
          <a:blip r:embed="rId5"/>
          <a:stretch>
            <a:fillRect/>
          </a:stretch>
        </p:blipFill>
        <p:spPr>
          <a:xfrm>
            <a:off x="1331194" y="5043628"/>
            <a:ext cx="731395" cy="510275"/>
          </a:xfrm>
          <a:prstGeom prst="rect">
            <a:avLst/>
          </a:prstGeom>
        </p:spPr>
      </p:pic>
      <p:sp>
        <p:nvSpPr>
          <p:cNvPr id="1029" name="Rectangle 1028">
            <a:extLst>
              <a:ext uri="{FF2B5EF4-FFF2-40B4-BE49-F238E27FC236}">
                <a16:creationId xmlns:a16="http://schemas.microsoft.com/office/drawing/2014/main" id="{8A1723A4-0A1B-8994-657D-02D2D088EDCF}"/>
              </a:ext>
            </a:extLst>
          </p:cNvPr>
          <p:cNvSpPr/>
          <p:nvPr/>
        </p:nvSpPr>
        <p:spPr>
          <a:xfrm>
            <a:off x="7429491" y="4243148"/>
            <a:ext cx="4348670" cy="16456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TextBox 1029">
            <a:extLst>
              <a:ext uri="{FF2B5EF4-FFF2-40B4-BE49-F238E27FC236}">
                <a16:creationId xmlns:a16="http://schemas.microsoft.com/office/drawing/2014/main" id="{9970101E-CB45-B874-A2D5-CF26A4DBB11D}"/>
              </a:ext>
            </a:extLst>
          </p:cNvPr>
          <p:cNvSpPr txBox="1"/>
          <p:nvPr/>
        </p:nvSpPr>
        <p:spPr>
          <a:xfrm>
            <a:off x="7471309" y="4333861"/>
            <a:ext cx="4348670" cy="298480"/>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ONBOARDING | ~</a:t>
            </a:r>
            <a:r>
              <a:rPr lang="en-US" b="1">
                <a:solidFill>
                  <a:srgbClr val="13313E"/>
                </a:solidFill>
                <a:latin typeface="Myriad Pro"/>
                <a:cs typeface="Calibri"/>
              </a:rPr>
              <a:t>45</a:t>
            </a:r>
            <a:r>
              <a:rPr lang="en-US" sz="1800" b="1">
                <a:solidFill>
                  <a:srgbClr val="13313E"/>
                </a:solidFill>
                <a:latin typeface="Myriad Pro"/>
                <a:cs typeface="Calibri"/>
              </a:rPr>
              <a:t> BUSINESS DAYS</a:t>
            </a:r>
          </a:p>
        </p:txBody>
      </p:sp>
      <p:sp>
        <p:nvSpPr>
          <p:cNvPr id="1031" name="Rectangle 1030">
            <a:extLst>
              <a:ext uri="{FF2B5EF4-FFF2-40B4-BE49-F238E27FC236}">
                <a16:creationId xmlns:a16="http://schemas.microsoft.com/office/drawing/2014/main" id="{CEB01502-9EB0-112F-4858-43D091ABE997}"/>
              </a:ext>
            </a:extLst>
          </p:cNvPr>
          <p:cNvSpPr/>
          <p:nvPr/>
        </p:nvSpPr>
        <p:spPr>
          <a:xfrm>
            <a:off x="7429491" y="6001622"/>
            <a:ext cx="2161984" cy="69309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Pentagon 1033">
            <a:extLst>
              <a:ext uri="{FF2B5EF4-FFF2-40B4-BE49-F238E27FC236}">
                <a16:creationId xmlns:a16="http://schemas.microsoft.com/office/drawing/2014/main" id="{2557420D-51AE-5642-39C6-2D7503F7C2A3}"/>
              </a:ext>
            </a:extLst>
          </p:cNvPr>
          <p:cNvSpPr/>
          <p:nvPr/>
        </p:nvSpPr>
        <p:spPr>
          <a:xfrm>
            <a:off x="9707880" y="6001622"/>
            <a:ext cx="2070281" cy="683554"/>
          </a:xfrm>
          <a:prstGeom prst="homePlat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TextBox 1034">
            <a:extLst>
              <a:ext uri="{FF2B5EF4-FFF2-40B4-BE49-F238E27FC236}">
                <a16:creationId xmlns:a16="http://schemas.microsoft.com/office/drawing/2014/main" id="{0869C713-6EED-466B-FEE1-5CC5FC385629}"/>
              </a:ext>
            </a:extLst>
          </p:cNvPr>
          <p:cNvSpPr txBox="1"/>
          <p:nvPr/>
        </p:nvSpPr>
        <p:spPr>
          <a:xfrm>
            <a:off x="7501832" y="6032072"/>
            <a:ext cx="2093511"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DID </a:t>
            </a:r>
            <a:r>
              <a:rPr lang="en-US" b="1">
                <a:solidFill>
                  <a:srgbClr val="13313E"/>
                </a:solidFill>
                <a:latin typeface="Myriad Pro"/>
                <a:cs typeface="Calibri"/>
              </a:rPr>
              <a:t>YOU KNOW</a:t>
            </a:r>
            <a:endParaRPr lang="en-US" sz="1800" b="1">
              <a:solidFill>
                <a:srgbClr val="13313E"/>
              </a:solidFill>
              <a:latin typeface="Myriad Pro"/>
              <a:cs typeface="Calibri"/>
            </a:endParaRPr>
          </a:p>
        </p:txBody>
      </p:sp>
      <p:sp>
        <p:nvSpPr>
          <p:cNvPr id="1032" name="TextBox 1031">
            <a:extLst>
              <a:ext uri="{FF2B5EF4-FFF2-40B4-BE49-F238E27FC236}">
                <a16:creationId xmlns:a16="http://schemas.microsoft.com/office/drawing/2014/main" id="{C69DD2E4-9D71-D8E2-3048-682674ACF833}"/>
              </a:ext>
            </a:extLst>
          </p:cNvPr>
          <p:cNvSpPr txBox="1"/>
          <p:nvPr/>
        </p:nvSpPr>
        <p:spPr>
          <a:xfrm>
            <a:off x="9590725" y="6223279"/>
            <a:ext cx="2093511" cy="306622"/>
          </a:xfrm>
          <a:prstGeom prst="rect">
            <a:avLst/>
          </a:prstGeom>
          <a:noFill/>
        </p:spPr>
        <p:txBody>
          <a:bodyPr wrap="square">
            <a:spAutoFit/>
          </a:bodyPr>
          <a:lstStyle/>
          <a:p>
            <a:pPr marL="12700" marR="31115" algn="ctr">
              <a:lnSpc>
                <a:spcPts val="1620"/>
              </a:lnSpc>
              <a:spcBef>
                <a:spcPts val="385"/>
              </a:spcBef>
            </a:pPr>
            <a:r>
              <a:rPr lang="en-US" sz="1800" b="1" u="sng">
                <a:solidFill>
                  <a:srgbClr val="13313E"/>
                </a:solidFill>
                <a:latin typeface="Myriad Pro"/>
                <a:cs typeface="Calibri"/>
                <a:hlinkClick r:id="rId6">
                  <a:extLst>
                    <a:ext uri="{A12FA001-AC4F-418D-AE19-62706E023703}">
                      <ahyp:hlinkClr xmlns:ahyp="http://schemas.microsoft.com/office/drawing/2018/hyperlinkcolor" val="tx"/>
                    </a:ext>
                  </a:extLst>
                </a:hlinkClick>
              </a:rPr>
              <a:t>LEARN MORE</a:t>
            </a:r>
            <a:endParaRPr lang="en-US" sz="1800" b="1" u="sng">
              <a:solidFill>
                <a:srgbClr val="13313E"/>
              </a:solidFill>
              <a:latin typeface="Myriad Pro"/>
              <a:cs typeface="Calibri"/>
            </a:endParaRPr>
          </a:p>
        </p:txBody>
      </p:sp>
      <p:sp>
        <p:nvSpPr>
          <p:cNvPr id="1036" name="Rectangle: Rounded Corners 23">
            <a:extLst>
              <a:ext uri="{FF2B5EF4-FFF2-40B4-BE49-F238E27FC236}">
                <a16:creationId xmlns:a16="http://schemas.microsoft.com/office/drawing/2014/main" id="{809559B4-0565-5681-1D68-98693257CFBB}"/>
              </a:ext>
            </a:extLst>
          </p:cNvPr>
          <p:cNvSpPr/>
          <p:nvPr/>
        </p:nvSpPr>
        <p:spPr>
          <a:xfrm>
            <a:off x="7483252" y="6307529"/>
            <a:ext cx="2103120" cy="343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i="1">
                <a:solidFill>
                  <a:srgbClr val="567482"/>
                </a:solidFill>
              </a:rPr>
              <a:t>Synthetic data increases access and enhances Veteran privacy</a:t>
            </a:r>
          </a:p>
        </p:txBody>
      </p:sp>
      <p:cxnSp>
        <p:nvCxnSpPr>
          <p:cNvPr id="1039" name="Straight Arrow Connector 1038">
            <a:extLst>
              <a:ext uri="{FF2B5EF4-FFF2-40B4-BE49-F238E27FC236}">
                <a16:creationId xmlns:a16="http://schemas.microsoft.com/office/drawing/2014/main" id="{148250A7-163B-5433-431A-E9A67B053A4A}"/>
              </a:ext>
            </a:extLst>
          </p:cNvPr>
          <p:cNvCxnSpPr/>
          <p:nvPr/>
        </p:nvCxnSpPr>
        <p:spPr>
          <a:xfrm>
            <a:off x="7679823" y="5202166"/>
            <a:ext cx="3771900" cy="0"/>
          </a:xfrm>
          <a:prstGeom prst="straightConnector1">
            <a:avLst/>
          </a:prstGeom>
          <a:ln w="22225">
            <a:solidFill>
              <a:srgbClr val="13313E"/>
            </a:solidFill>
            <a:tailEnd type="triangle"/>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F23B47D9-4CDB-4F51-1A4B-FDF5F6B3C156}"/>
              </a:ext>
            </a:extLst>
          </p:cNvPr>
          <p:cNvSpPr txBox="1"/>
          <p:nvPr/>
        </p:nvSpPr>
        <p:spPr>
          <a:xfrm>
            <a:off x="7690806" y="5230603"/>
            <a:ext cx="1821451" cy="630942"/>
          </a:xfrm>
          <a:prstGeom prst="rect">
            <a:avLst/>
          </a:prstGeom>
          <a:noFill/>
        </p:spPr>
        <p:txBody>
          <a:bodyPr wrap="square" rtlCol="0">
            <a:spAutoFit/>
          </a:bodyPr>
          <a:lstStyle/>
          <a:p>
            <a:r>
              <a:rPr lang="en-US" sz="600" spc="58">
                <a:solidFill>
                  <a:srgbClr val="567482"/>
                </a:solidFill>
                <a:latin typeface="Myriad Pro"/>
              </a:rPr>
              <a:t>STEP 1</a:t>
            </a:r>
          </a:p>
          <a:p>
            <a:r>
              <a:rPr lang="en-US" sz="800" spc="58">
                <a:solidFill>
                  <a:srgbClr val="567482"/>
                </a:solidFill>
                <a:latin typeface="Myriad Pro"/>
              </a:rPr>
              <a:t>SUBMIT</a:t>
            </a:r>
          </a:p>
          <a:p>
            <a:r>
              <a:rPr lang="en-US" sz="1050" b="1" spc="58">
                <a:solidFill>
                  <a:srgbClr val="567482"/>
                </a:solidFill>
                <a:latin typeface="Myriad Pro"/>
              </a:rPr>
              <a:t>PROJECT </a:t>
            </a:r>
          </a:p>
          <a:p>
            <a:r>
              <a:rPr lang="en-US" sz="1050" b="1" spc="58">
                <a:solidFill>
                  <a:srgbClr val="567482"/>
                </a:solidFill>
                <a:latin typeface="Myriad Pro"/>
              </a:rPr>
              <a:t>&amp; REVIEW</a:t>
            </a:r>
          </a:p>
        </p:txBody>
      </p:sp>
      <p:sp>
        <p:nvSpPr>
          <p:cNvPr id="199" name="TextBox 198">
            <a:extLst>
              <a:ext uri="{FF2B5EF4-FFF2-40B4-BE49-F238E27FC236}">
                <a16:creationId xmlns:a16="http://schemas.microsoft.com/office/drawing/2014/main" id="{0DC39E01-8CD5-382C-3606-188708DD0C7D}"/>
              </a:ext>
            </a:extLst>
          </p:cNvPr>
          <p:cNvSpPr txBox="1"/>
          <p:nvPr/>
        </p:nvSpPr>
        <p:spPr>
          <a:xfrm>
            <a:off x="8076032" y="4585846"/>
            <a:ext cx="1821451" cy="630942"/>
          </a:xfrm>
          <a:prstGeom prst="rect">
            <a:avLst/>
          </a:prstGeom>
          <a:noFill/>
        </p:spPr>
        <p:txBody>
          <a:bodyPr wrap="square" rtlCol="0">
            <a:spAutoFit/>
          </a:bodyPr>
          <a:lstStyle/>
          <a:p>
            <a:r>
              <a:rPr lang="en-US" sz="600" spc="58">
                <a:solidFill>
                  <a:srgbClr val="567482"/>
                </a:solidFill>
                <a:latin typeface="Myriad Pro"/>
              </a:rPr>
              <a:t>STEP 2</a:t>
            </a:r>
          </a:p>
          <a:p>
            <a:r>
              <a:rPr lang="en-US" sz="800" spc="58">
                <a:solidFill>
                  <a:srgbClr val="567482"/>
                </a:solidFill>
                <a:latin typeface="Myriad Pro"/>
              </a:rPr>
              <a:t>SUBMIT</a:t>
            </a:r>
          </a:p>
          <a:p>
            <a:r>
              <a:rPr lang="en-US" sz="1050" b="1" spc="58">
                <a:solidFill>
                  <a:srgbClr val="567482"/>
                </a:solidFill>
                <a:latin typeface="Myriad Pro"/>
              </a:rPr>
              <a:t>SERVICE </a:t>
            </a:r>
          </a:p>
          <a:p>
            <a:r>
              <a:rPr lang="en-US" sz="1050" b="1" spc="58">
                <a:solidFill>
                  <a:srgbClr val="567482"/>
                </a:solidFill>
                <a:latin typeface="Myriad Pro"/>
              </a:rPr>
              <a:t>DESK TICKET</a:t>
            </a:r>
          </a:p>
        </p:txBody>
      </p:sp>
      <p:sp>
        <p:nvSpPr>
          <p:cNvPr id="200" name="TextBox 199">
            <a:extLst>
              <a:ext uri="{FF2B5EF4-FFF2-40B4-BE49-F238E27FC236}">
                <a16:creationId xmlns:a16="http://schemas.microsoft.com/office/drawing/2014/main" id="{FC64A317-6070-3FE9-814F-E4314203706E}"/>
              </a:ext>
            </a:extLst>
          </p:cNvPr>
          <p:cNvSpPr txBox="1"/>
          <p:nvPr/>
        </p:nvSpPr>
        <p:spPr>
          <a:xfrm>
            <a:off x="8822535" y="5227340"/>
            <a:ext cx="1821451" cy="630942"/>
          </a:xfrm>
          <a:prstGeom prst="rect">
            <a:avLst/>
          </a:prstGeom>
          <a:noFill/>
        </p:spPr>
        <p:txBody>
          <a:bodyPr wrap="square" rtlCol="0">
            <a:spAutoFit/>
          </a:bodyPr>
          <a:lstStyle/>
          <a:p>
            <a:r>
              <a:rPr lang="en-US" sz="600" spc="58">
                <a:solidFill>
                  <a:srgbClr val="567482"/>
                </a:solidFill>
                <a:latin typeface="Myriad Pro"/>
              </a:rPr>
              <a:t>STEP 3</a:t>
            </a:r>
          </a:p>
          <a:p>
            <a:r>
              <a:rPr lang="en-US" sz="800" spc="58">
                <a:solidFill>
                  <a:srgbClr val="567482"/>
                </a:solidFill>
                <a:latin typeface="Myriad Pro"/>
              </a:rPr>
              <a:t>ATTEND</a:t>
            </a:r>
          </a:p>
          <a:p>
            <a:r>
              <a:rPr lang="en-US" sz="1050" b="1" spc="58">
                <a:solidFill>
                  <a:srgbClr val="567482"/>
                </a:solidFill>
                <a:latin typeface="Myriad Pro"/>
              </a:rPr>
              <a:t>TECHNICAL </a:t>
            </a:r>
          </a:p>
          <a:p>
            <a:r>
              <a:rPr lang="en-US" sz="1050" b="1" spc="58">
                <a:solidFill>
                  <a:srgbClr val="567482"/>
                </a:solidFill>
                <a:latin typeface="Myriad Pro"/>
              </a:rPr>
              <a:t>INTAKE MEETING</a:t>
            </a:r>
          </a:p>
        </p:txBody>
      </p:sp>
      <p:sp>
        <p:nvSpPr>
          <p:cNvPr id="201" name="TextBox 200">
            <a:extLst>
              <a:ext uri="{FF2B5EF4-FFF2-40B4-BE49-F238E27FC236}">
                <a16:creationId xmlns:a16="http://schemas.microsoft.com/office/drawing/2014/main" id="{E81F384A-9678-3C2F-848F-2C0501F0D80E}"/>
              </a:ext>
            </a:extLst>
          </p:cNvPr>
          <p:cNvSpPr txBox="1"/>
          <p:nvPr/>
        </p:nvSpPr>
        <p:spPr>
          <a:xfrm>
            <a:off x="9512257" y="4738112"/>
            <a:ext cx="1821451" cy="469359"/>
          </a:xfrm>
          <a:prstGeom prst="rect">
            <a:avLst/>
          </a:prstGeom>
          <a:noFill/>
        </p:spPr>
        <p:txBody>
          <a:bodyPr wrap="square" rtlCol="0">
            <a:spAutoFit/>
          </a:bodyPr>
          <a:lstStyle/>
          <a:p>
            <a:r>
              <a:rPr lang="en-US" sz="600" spc="58">
                <a:solidFill>
                  <a:srgbClr val="567482"/>
                </a:solidFill>
                <a:latin typeface="Myriad Pro"/>
              </a:rPr>
              <a:t>STEP 4</a:t>
            </a:r>
          </a:p>
          <a:p>
            <a:r>
              <a:rPr lang="en-US" sz="800" spc="58">
                <a:solidFill>
                  <a:srgbClr val="567482"/>
                </a:solidFill>
                <a:latin typeface="Myriad Pro"/>
              </a:rPr>
              <a:t>RESOURCE</a:t>
            </a:r>
          </a:p>
          <a:p>
            <a:r>
              <a:rPr lang="en-US" sz="1050" b="1" spc="58">
                <a:solidFill>
                  <a:srgbClr val="567482"/>
                </a:solidFill>
                <a:latin typeface="Myriad Pro"/>
              </a:rPr>
              <a:t>PROVISIONING</a:t>
            </a:r>
          </a:p>
        </p:txBody>
      </p:sp>
      <p:sp>
        <p:nvSpPr>
          <p:cNvPr id="202" name="TextBox 201">
            <a:extLst>
              <a:ext uri="{FF2B5EF4-FFF2-40B4-BE49-F238E27FC236}">
                <a16:creationId xmlns:a16="http://schemas.microsoft.com/office/drawing/2014/main" id="{3BA34D2A-C761-F029-DEFA-0836CCA009F7}"/>
              </a:ext>
            </a:extLst>
          </p:cNvPr>
          <p:cNvSpPr txBox="1"/>
          <p:nvPr/>
        </p:nvSpPr>
        <p:spPr>
          <a:xfrm>
            <a:off x="10260833" y="5215710"/>
            <a:ext cx="1821451" cy="630942"/>
          </a:xfrm>
          <a:prstGeom prst="rect">
            <a:avLst/>
          </a:prstGeom>
          <a:noFill/>
        </p:spPr>
        <p:txBody>
          <a:bodyPr wrap="square" rtlCol="0">
            <a:spAutoFit/>
          </a:bodyPr>
          <a:lstStyle/>
          <a:p>
            <a:r>
              <a:rPr lang="en-US" sz="600" spc="58">
                <a:solidFill>
                  <a:srgbClr val="567482"/>
                </a:solidFill>
                <a:latin typeface="Myriad Pro"/>
              </a:rPr>
              <a:t>STEP 5</a:t>
            </a:r>
          </a:p>
          <a:p>
            <a:r>
              <a:rPr lang="en-US" sz="800" spc="58">
                <a:solidFill>
                  <a:srgbClr val="567482"/>
                </a:solidFill>
                <a:latin typeface="Myriad Pro"/>
              </a:rPr>
              <a:t>COMPLETE</a:t>
            </a:r>
          </a:p>
          <a:p>
            <a:r>
              <a:rPr lang="en-US" sz="1050" b="1" spc="58">
                <a:solidFill>
                  <a:srgbClr val="567482"/>
                </a:solidFill>
                <a:latin typeface="Myriad Pro"/>
              </a:rPr>
              <a:t>DATA &amp; ANALYTICS</a:t>
            </a:r>
          </a:p>
          <a:p>
            <a:r>
              <a:rPr lang="en-US" sz="1050" b="1" spc="58">
                <a:solidFill>
                  <a:srgbClr val="567482"/>
                </a:solidFill>
                <a:latin typeface="Myriad Pro"/>
              </a:rPr>
              <a:t>REGISTRY FORM</a:t>
            </a:r>
          </a:p>
        </p:txBody>
      </p:sp>
      <p:cxnSp>
        <p:nvCxnSpPr>
          <p:cNvPr id="204" name="Straight Arrow Connector 203">
            <a:extLst>
              <a:ext uri="{FF2B5EF4-FFF2-40B4-BE49-F238E27FC236}">
                <a16:creationId xmlns:a16="http://schemas.microsoft.com/office/drawing/2014/main" id="{2F4D0E34-6689-6505-77C7-8DDE1C04694D}"/>
              </a:ext>
            </a:extLst>
          </p:cNvPr>
          <p:cNvCxnSpPr>
            <a:cxnSpLocks/>
          </p:cNvCxnSpPr>
          <p:nvPr/>
        </p:nvCxnSpPr>
        <p:spPr>
          <a:xfrm>
            <a:off x="7690806" y="520216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62D130DC-23D5-D36B-8909-EDB5F0735E87}"/>
              </a:ext>
            </a:extLst>
          </p:cNvPr>
          <p:cNvCxnSpPr>
            <a:cxnSpLocks/>
          </p:cNvCxnSpPr>
          <p:nvPr/>
        </p:nvCxnSpPr>
        <p:spPr>
          <a:xfrm>
            <a:off x="8862956" y="5208303"/>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CB71491-220E-4BB3-5036-23E294F1CB2F}"/>
              </a:ext>
            </a:extLst>
          </p:cNvPr>
          <p:cNvCxnSpPr>
            <a:cxnSpLocks/>
          </p:cNvCxnSpPr>
          <p:nvPr/>
        </p:nvCxnSpPr>
        <p:spPr>
          <a:xfrm>
            <a:off x="10279399" y="520216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F07D4501-A0AB-B02A-1930-4F1D4EFB34D7}"/>
              </a:ext>
            </a:extLst>
          </p:cNvPr>
          <p:cNvCxnSpPr>
            <a:cxnSpLocks/>
          </p:cNvCxnSpPr>
          <p:nvPr/>
        </p:nvCxnSpPr>
        <p:spPr>
          <a:xfrm flipV="1">
            <a:off x="8072483" y="5087767"/>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4AC3FC22-0CD7-5BEF-84A7-D802DB241FF1}"/>
              </a:ext>
            </a:extLst>
          </p:cNvPr>
          <p:cNvCxnSpPr>
            <a:cxnSpLocks/>
          </p:cNvCxnSpPr>
          <p:nvPr/>
        </p:nvCxnSpPr>
        <p:spPr>
          <a:xfrm flipV="1">
            <a:off x="9508521" y="5081630"/>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A92DB1B6-4253-786D-5C3E-9642795B732A}"/>
              </a:ext>
            </a:extLst>
          </p:cNvPr>
          <p:cNvSpPr txBox="1"/>
          <p:nvPr/>
        </p:nvSpPr>
        <p:spPr>
          <a:xfrm>
            <a:off x="3078222" y="6475602"/>
            <a:ext cx="4241675" cy="169277"/>
          </a:xfrm>
          <a:prstGeom prst="rect">
            <a:avLst/>
          </a:prstGeom>
          <a:noFill/>
        </p:spPr>
        <p:txBody>
          <a:bodyPr wrap="square" lIns="0" tIns="0" rIns="0" bIns="0" rtlCol="0">
            <a:spAutoFit/>
          </a:bodyPr>
          <a:lstStyle/>
          <a:p>
            <a:r>
              <a:rPr lang="en-US" sz="1100">
                <a:solidFill>
                  <a:srgbClr val="567482"/>
                </a:solidFill>
                <a:latin typeface="Myriad Pro"/>
              </a:rPr>
              <a:t>Access to Patient-Level and Synthetic Data | Data Mgmt. | BYO Data</a:t>
            </a:r>
          </a:p>
        </p:txBody>
      </p:sp>
      <p:sp>
        <p:nvSpPr>
          <p:cNvPr id="225" name="TextBox 224">
            <a:extLst>
              <a:ext uri="{FF2B5EF4-FFF2-40B4-BE49-F238E27FC236}">
                <a16:creationId xmlns:a16="http://schemas.microsoft.com/office/drawing/2014/main" id="{C09BC0AA-F4DA-3794-3822-7E8EA207C0A9}"/>
              </a:ext>
            </a:extLst>
          </p:cNvPr>
          <p:cNvSpPr txBox="1"/>
          <p:nvPr/>
        </p:nvSpPr>
        <p:spPr>
          <a:xfrm>
            <a:off x="3171857" y="4740516"/>
            <a:ext cx="1355756" cy="369332"/>
          </a:xfrm>
          <a:prstGeom prst="rect">
            <a:avLst/>
          </a:prstGeom>
          <a:noFill/>
        </p:spPr>
        <p:txBody>
          <a:bodyPr wrap="square" lIns="0" tIns="0" rIns="0" bIns="0" rtlCol="0">
            <a:spAutoFit/>
          </a:bodyPr>
          <a:lstStyle/>
          <a:p>
            <a:r>
              <a:rPr lang="en-US" sz="1200" b="1">
                <a:solidFill>
                  <a:schemeClr val="bg1"/>
                </a:solidFill>
                <a:latin typeface="Myriad Pro"/>
              </a:rPr>
              <a:t>AI </a:t>
            </a:r>
          </a:p>
          <a:p>
            <a:r>
              <a:rPr lang="en-US" sz="1200" b="1">
                <a:solidFill>
                  <a:schemeClr val="bg1"/>
                </a:solidFill>
                <a:latin typeface="Myriad Pro"/>
              </a:rPr>
              <a:t>Development</a:t>
            </a:r>
          </a:p>
        </p:txBody>
      </p:sp>
      <p:sp>
        <p:nvSpPr>
          <p:cNvPr id="226" name="TextBox 225">
            <a:extLst>
              <a:ext uri="{FF2B5EF4-FFF2-40B4-BE49-F238E27FC236}">
                <a16:creationId xmlns:a16="http://schemas.microsoft.com/office/drawing/2014/main" id="{A0EA301A-84BB-BB34-49BD-B583954C3FDD}"/>
              </a:ext>
            </a:extLst>
          </p:cNvPr>
          <p:cNvSpPr txBox="1"/>
          <p:nvPr/>
        </p:nvSpPr>
        <p:spPr>
          <a:xfrm>
            <a:off x="3155090" y="5184860"/>
            <a:ext cx="1420880" cy="584775"/>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950" i="1">
                <a:solidFill>
                  <a:schemeClr val="bg1"/>
                </a:solidFill>
                <a:latin typeface="Myriad Pro"/>
              </a:rPr>
              <a:t>Model Training</a:t>
            </a:r>
          </a:p>
          <a:p>
            <a:pPr marL="112713" indent="-112713">
              <a:buFont typeface="Arial" panose="020B0604020202020204" pitchFamily="34" charset="0"/>
              <a:buChar char="•"/>
            </a:pPr>
            <a:r>
              <a:rPr lang="en-US" sz="950" i="1">
                <a:solidFill>
                  <a:schemeClr val="bg1"/>
                </a:solidFill>
                <a:latin typeface="Myriad Pro"/>
              </a:rPr>
              <a:t>Interactive </a:t>
            </a:r>
            <a:br>
              <a:rPr lang="en-US" sz="950" i="1">
                <a:solidFill>
                  <a:schemeClr val="bg1"/>
                </a:solidFill>
                <a:latin typeface="Myriad Pro"/>
              </a:rPr>
            </a:br>
            <a:r>
              <a:rPr lang="en-US" sz="950" i="1">
                <a:solidFill>
                  <a:schemeClr val="bg1"/>
                </a:solidFill>
                <a:latin typeface="Myriad Pro"/>
              </a:rPr>
              <a:t>Notebooks</a:t>
            </a:r>
          </a:p>
          <a:p>
            <a:pPr marL="112713" indent="-112713">
              <a:buFont typeface="Arial" panose="020B0604020202020204" pitchFamily="34" charset="0"/>
              <a:buChar char="•"/>
            </a:pPr>
            <a:r>
              <a:rPr lang="en-US" sz="950" i="1">
                <a:solidFill>
                  <a:schemeClr val="bg1"/>
                </a:solidFill>
                <a:latin typeface="Myriad Pro"/>
              </a:rPr>
              <a:t>ML Applications</a:t>
            </a:r>
          </a:p>
        </p:txBody>
      </p:sp>
      <p:sp>
        <p:nvSpPr>
          <p:cNvPr id="239" name="TextBox 238">
            <a:extLst>
              <a:ext uri="{FF2B5EF4-FFF2-40B4-BE49-F238E27FC236}">
                <a16:creationId xmlns:a16="http://schemas.microsoft.com/office/drawing/2014/main" id="{0A82BA62-8D50-65D8-388D-3109FE2EEBDE}"/>
              </a:ext>
            </a:extLst>
          </p:cNvPr>
          <p:cNvSpPr txBox="1"/>
          <p:nvPr/>
        </p:nvSpPr>
        <p:spPr>
          <a:xfrm>
            <a:off x="4568170" y="4740516"/>
            <a:ext cx="1577922" cy="369332"/>
          </a:xfrm>
          <a:prstGeom prst="rect">
            <a:avLst/>
          </a:prstGeom>
          <a:noFill/>
        </p:spPr>
        <p:txBody>
          <a:bodyPr wrap="square" lIns="0" tIns="0" rIns="0" bIns="0" rtlCol="0">
            <a:spAutoFit/>
          </a:bodyPr>
          <a:lstStyle/>
          <a:p>
            <a:r>
              <a:rPr lang="en-US" sz="1200" b="1">
                <a:solidFill>
                  <a:schemeClr val="bg1"/>
                </a:solidFill>
                <a:latin typeface="Myriad Pro"/>
              </a:rPr>
              <a:t>General </a:t>
            </a:r>
            <a:br>
              <a:rPr lang="en-US" sz="1200" b="1">
                <a:solidFill>
                  <a:schemeClr val="bg1"/>
                </a:solidFill>
                <a:latin typeface="Myriad Pro"/>
              </a:rPr>
            </a:br>
            <a:r>
              <a:rPr lang="en-US" sz="1200" b="1">
                <a:solidFill>
                  <a:schemeClr val="bg1"/>
                </a:solidFill>
                <a:latin typeface="Myriad Pro"/>
              </a:rPr>
              <a:t>Development</a:t>
            </a:r>
          </a:p>
        </p:txBody>
      </p:sp>
      <p:sp>
        <p:nvSpPr>
          <p:cNvPr id="240" name="TextBox 239">
            <a:extLst>
              <a:ext uri="{FF2B5EF4-FFF2-40B4-BE49-F238E27FC236}">
                <a16:creationId xmlns:a16="http://schemas.microsoft.com/office/drawing/2014/main" id="{704E3039-F57C-BD11-84DF-0CAFE944B0E1}"/>
              </a:ext>
            </a:extLst>
          </p:cNvPr>
          <p:cNvSpPr txBox="1"/>
          <p:nvPr/>
        </p:nvSpPr>
        <p:spPr>
          <a:xfrm>
            <a:off x="4541655" y="5184860"/>
            <a:ext cx="1330808" cy="1023357"/>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950" i="1">
                <a:solidFill>
                  <a:schemeClr val="bg1"/>
                </a:solidFill>
                <a:latin typeface="Myriad Pro"/>
              </a:rPr>
              <a:t>Orchestration</a:t>
            </a:r>
          </a:p>
          <a:p>
            <a:pPr marL="112713" indent="-112713">
              <a:buFont typeface="Arial" panose="020B0604020202020204" pitchFamily="34" charset="0"/>
              <a:buChar char="•"/>
            </a:pPr>
            <a:r>
              <a:rPr lang="en-US" sz="950" i="1">
                <a:solidFill>
                  <a:schemeClr val="bg1"/>
                </a:solidFill>
                <a:latin typeface="Myriad Pro"/>
              </a:rPr>
              <a:t>Integrated Development Environment </a:t>
            </a:r>
          </a:p>
          <a:p>
            <a:pPr marL="112713" indent="-112713">
              <a:buFont typeface="Arial" panose="020B0604020202020204" pitchFamily="34" charset="0"/>
              <a:buChar char="•"/>
            </a:pPr>
            <a:r>
              <a:rPr lang="en-US" sz="950" i="1">
                <a:solidFill>
                  <a:schemeClr val="bg1"/>
                </a:solidFill>
                <a:latin typeface="Myriad Pro"/>
              </a:rPr>
              <a:t>Use for Research Reportable Conclusions</a:t>
            </a:r>
          </a:p>
        </p:txBody>
      </p:sp>
      <p:sp>
        <p:nvSpPr>
          <p:cNvPr id="242" name="TextBox 241">
            <a:extLst>
              <a:ext uri="{FF2B5EF4-FFF2-40B4-BE49-F238E27FC236}">
                <a16:creationId xmlns:a16="http://schemas.microsoft.com/office/drawing/2014/main" id="{C7E995EB-782B-AC0B-F379-7FF5CCB9E3C2}"/>
              </a:ext>
            </a:extLst>
          </p:cNvPr>
          <p:cNvSpPr txBox="1"/>
          <p:nvPr/>
        </p:nvSpPr>
        <p:spPr>
          <a:xfrm>
            <a:off x="6043946" y="4740516"/>
            <a:ext cx="1208710" cy="369332"/>
          </a:xfrm>
          <a:prstGeom prst="rect">
            <a:avLst/>
          </a:prstGeom>
          <a:noFill/>
        </p:spPr>
        <p:txBody>
          <a:bodyPr wrap="square" lIns="0" tIns="0" rIns="0" bIns="0" rtlCol="0">
            <a:spAutoFit/>
          </a:bodyPr>
          <a:lstStyle/>
          <a:p>
            <a:r>
              <a:rPr lang="en-US" sz="1200" b="1">
                <a:solidFill>
                  <a:schemeClr val="bg1"/>
                </a:solidFill>
                <a:latin typeface="Myriad Pro"/>
              </a:rPr>
              <a:t>Security</a:t>
            </a:r>
          </a:p>
          <a:p>
            <a:r>
              <a:rPr lang="en-US" sz="1200" b="1">
                <a:solidFill>
                  <a:schemeClr val="bg1"/>
                </a:solidFill>
                <a:latin typeface="Myriad Pro"/>
              </a:rPr>
              <a:t>Features</a:t>
            </a:r>
          </a:p>
        </p:txBody>
      </p:sp>
      <p:sp>
        <p:nvSpPr>
          <p:cNvPr id="243" name="TextBox 242">
            <a:extLst>
              <a:ext uri="{FF2B5EF4-FFF2-40B4-BE49-F238E27FC236}">
                <a16:creationId xmlns:a16="http://schemas.microsoft.com/office/drawing/2014/main" id="{3E1C88F6-D786-BD3A-1E3B-1F34C9B8F55D}"/>
              </a:ext>
            </a:extLst>
          </p:cNvPr>
          <p:cNvSpPr txBox="1"/>
          <p:nvPr/>
        </p:nvSpPr>
        <p:spPr>
          <a:xfrm>
            <a:off x="6031151" y="5184860"/>
            <a:ext cx="1278860" cy="730969"/>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950" i="1">
                <a:solidFill>
                  <a:schemeClr val="bg1"/>
                </a:solidFill>
                <a:latin typeface="Myriad Pro"/>
              </a:rPr>
              <a:t>Identity and </a:t>
            </a:r>
            <a:br>
              <a:rPr lang="en-US" sz="950" i="1">
                <a:solidFill>
                  <a:schemeClr val="bg1"/>
                </a:solidFill>
                <a:latin typeface="Myriad Pro"/>
              </a:rPr>
            </a:br>
            <a:r>
              <a:rPr lang="en-US" sz="950" i="1">
                <a:solidFill>
                  <a:schemeClr val="bg1"/>
                </a:solidFill>
                <a:latin typeface="Myriad Pro"/>
              </a:rPr>
              <a:t>Role-Based </a:t>
            </a:r>
            <a:br>
              <a:rPr lang="en-US" sz="950" i="1">
                <a:solidFill>
                  <a:schemeClr val="bg1"/>
                </a:solidFill>
                <a:latin typeface="Myriad Pro"/>
              </a:rPr>
            </a:br>
            <a:r>
              <a:rPr lang="en-US" sz="950" i="1">
                <a:solidFill>
                  <a:schemeClr val="bg1"/>
                </a:solidFill>
                <a:latin typeface="Myriad Pro"/>
              </a:rPr>
              <a:t>Access Control</a:t>
            </a:r>
          </a:p>
          <a:p>
            <a:pPr marL="112713" indent="-112713">
              <a:buFont typeface="Arial" panose="020B0604020202020204" pitchFamily="34" charset="0"/>
              <a:buChar char="•"/>
            </a:pPr>
            <a:r>
              <a:rPr lang="en-US" sz="950" i="1">
                <a:solidFill>
                  <a:schemeClr val="bg1"/>
                </a:solidFill>
                <a:latin typeface="Myriad Pro"/>
              </a:rPr>
              <a:t>Project Isolation for </a:t>
            </a:r>
            <a:br>
              <a:rPr lang="en-US" sz="950" i="1">
                <a:solidFill>
                  <a:schemeClr val="bg1"/>
                </a:solidFill>
                <a:latin typeface="Myriad Pro"/>
              </a:rPr>
            </a:br>
            <a:r>
              <a:rPr lang="en-US" sz="950" i="1">
                <a:solidFill>
                  <a:schemeClr val="bg1"/>
                </a:solidFill>
                <a:latin typeface="Myriad Pro"/>
              </a:rPr>
              <a:t>Data and Networks</a:t>
            </a:r>
          </a:p>
        </p:txBody>
      </p:sp>
      <p:sp>
        <p:nvSpPr>
          <p:cNvPr id="250" name="TextBox 249">
            <a:extLst>
              <a:ext uri="{FF2B5EF4-FFF2-40B4-BE49-F238E27FC236}">
                <a16:creationId xmlns:a16="http://schemas.microsoft.com/office/drawing/2014/main" id="{7E9AECB6-0789-F12D-1CA6-C3FF3AE0AE74}"/>
              </a:ext>
            </a:extLst>
          </p:cNvPr>
          <p:cNvSpPr txBox="1"/>
          <p:nvPr/>
        </p:nvSpPr>
        <p:spPr>
          <a:xfrm>
            <a:off x="3073119" y="6259159"/>
            <a:ext cx="4197220" cy="184666"/>
          </a:xfrm>
          <a:prstGeom prst="rect">
            <a:avLst/>
          </a:prstGeom>
          <a:noFill/>
        </p:spPr>
        <p:txBody>
          <a:bodyPr wrap="square" lIns="0" tIns="0" rIns="0" bIns="0" rtlCol="0">
            <a:spAutoFit/>
          </a:bodyPr>
          <a:lstStyle/>
          <a:p>
            <a:r>
              <a:rPr lang="en-US" sz="1200" b="1">
                <a:solidFill>
                  <a:srgbClr val="13313E"/>
                </a:solidFill>
                <a:latin typeface="Myriad Pro"/>
              </a:rPr>
              <a:t>Data Capabilities</a:t>
            </a:r>
          </a:p>
        </p:txBody>
      </p:sp>
      <p:grpSp>
        <p:nvGrpSpPr>
          <p:cNvPr id="4" name="Group 3">
            <a:extLst>
              <a:ext uri="{FF2B5EF4-FFF2-40B4-BE49-F238E27FC236}">
                <a16:creationId xmlns:a16="http://schemas.microsoft.com/office/drawing/2014/main" id="{7F1A9F00-6D51-3B99-9C3A-A70FC7BCCBBC}"/>
              </a:ext>
            </a:extLst>
          </p:cNvPr>
          <p:cNvGrpSpPr/>
          <p:nvPr/>
        </p:nvGrpSpPr>
        <p:grpSpPr>
          <a:xfrm>
            <a:off x="2955616" y="2381887"/>
            <a:ext cx="1505992" cy="1197516"/>
            <a:chOff x="3010277" y="2017446"/>
            <a:chExt cx="1505992" cy="1197516"/>
          </a:xfrm>
        </p:grpSpPr>
        <p:pic>
          <p:nvPicPr>
            <p:cNvPr id="2" name="Picture 1" descr="Shape, icon&#10;&#10;Description automatically generated">
              <a:extLst>
                <a:ext uri="{FF2B5EF4-FFF2-40B4-BE49-F238E27FC236}">
                  <a16:creationId xmlns:a16="http://schemas.microsoft.com/office/drawing/2014/main" id="{88B59EAE-CA6F-9CE7-DAC8-4792EC0C9881}"/>
                </a:ext>
              </a:extLst>
            </p:cNvPr>
            <p:cNvPicPr>
              <a:picLocks noChangeAspect="1"/>
            </p:cNvPicPr>
            <p:nvPr/>
          </p:nvPicPr>
          <p:blipFill>
            <a:blip r:embed="rId7"/>
            <a:stretch>
              <a:fillRect/>
            </a:stretch>
          </p:blipFill>
          <p:spPr>
            <a:xfrm>
              <a:off x="3241927" y="2725699"/>
              <a:ext cx="1042692" cy="489263"/>
            </a:xfrm>
            <a:prstGeom prst="rect">
              <a:avLst/>
            </a:prstGeom>
          </p:spPr>
        </p:pic>
        <p:sp>
          <p:nvSpPr>
            <p:cNvPr id="3" name="TextBox 2">
              <a:extLst>
                <a:ext uri="{FF2B5EF4-FFF2-40B4-BE49-F238E27FC236}">
                  <a16:creationId xmlns:a16="http://schemas.microsoft.com/office/drawing/2014/main" id="{5B6E1A4B-D133-8E86-8017-C3DC2AA41A48}"/>
                </a:ext>
              </a:extLst>
            </p:cNvPr>
            <p:cNvSpPr txBox="1"/>
            <p:nvPr/>
          </p:nvSpPr>
          <p:spPr>
            <a:xfrm>
              <a:off x="3010277" y="2017446"/>
              <a:ext cx="1505992" cy="55496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USE</a:t>
              </a:r>
            </a:p>
            <a:p>
              <a:pPr marL="12700" marR="31115" algn="ctr">
                <a:lnSpc>
                  <a:spcPts val="1620"/>
                </a:lnSpc>
                <a:spcBef>
                  <a:spcPts val="385"/>
                </a:spcBef>
              </a:pPr>
              <a:r>
                <a:rPr lang="en-US" b="1">
                  <a:solidFill>
                    <a:schemeClr val="bg1"/>
                  </a:solidFill>
                  <a:latin typeface="Myriad Pro"/>
                  <a:cs typeface="Calibri"/>
                </a:rPr>
                <a:t>CASES</a:t>
              </a:r>
              <a:endParaRPr lang="en-US" sz="1800" b="1">
                <a:solidFill>
                  <a:schemeClr val="bg1"/>
                </a:solidFill>
                <a:latin typeface="Myriad Pro"/>
                <a:cs typeface="Calibri"/>
              </a:endParaRPr>
            </a:p>
          </p:txBody>
        </p:sp>
      </p:grpSp>
      <p:sp>
        <p:nvSpPr>
          <p:cNvPr id="7" name="Slide Number Placeholder 16">
            <a:extLst>
              <a:ext uri="{FF2B5EF4-FFF2-40B4-BE49-F238E27FC236}">
                <a16:creationId xmlns:a16="http://schemas.microsoft.com/office/drawing/2014/main" id="{E46B5ECA-EE86-6193-1B2B-F0903ECC8263}"/>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7</a:t>
            </a:fld>
            <a:endParaRPr lang="en-US">
              <a:solidFill>
                <a:srgbClr val="567482"/>
              </a:solidFill>
            </a:endParaRPr>
          </a:p>
        </p:txBody>
      </p:sp>
    </p:spTree>
    <p:extLst>
      <p:ext uri="{BB962C8B-B14F-4D97-AF65-F5344CB8AC3E}">
        <p14:creationId xmlns:p14="http://schemas.microsoft.com/office/powerpoint/2010/main" val="125056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80C2A10C-A9ED-1E03-FC46-5DE262496825}"/>
              </a:ext>
            </a:extLst>
          </p:cNvPr>
          <p:cNvSpPr/>
          <p:nvPr/>
        </p:nvSpPr>
        <p:spPr>
          <a:xfrm rot="5400000" flipH="1" flipV="1">
            <a:off x="5810647" y="484199"/>
            <a:ext cx="6534928"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1E8716C-1977-DBA2-481B-842F2C3F2405}"/>
              </a:ext>
            </a:extLst>
          </p:cNvPr>
          <p:cNvSpPr/>
          <p:nvPr/>
        </p:nvSpPr>
        <p:spPr>
          <a:xfrm>
            <a:off x="2986423" y="3841246"/>
            <a:ext cx="4336779" cy="161502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9E6E3785-CEEA-489A-B337-4BE1BA6E2327}"/>
              </a:ext>
            </a:extLst>
          </p:cNvPr>
          <p:cNvSpPr txBox="1"/>
          <p:nvPr/>
        </p:nvSpPr>
        <p:spPr>
          <a:xfrm>
            <a:off x="3049569" y="3901384"/>
            <a:ext cx="4243109"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TOOLS &amp; CAPABILITIES</a:t>
            </a:r>
          </a:p>
        </p:txBody>
      </p:sp>
      <p:sp>
        <p:nvSpPr>
          <p:cNvPr id="69" name="Rectangle 68">
            <a:extLst>
              <a:ext uri="{FF2B5EF4-FFF2-40B4-BE49-F238E27FC236}">
                <a16:creationId xmlns:a16="http://schemas.microsoft.com/office/drawing/2014/main" id="{6DC54B14-90BD-BB1A-15D2-9A2929E074AB}"/>
              </a:ext>
            </a:extLst>
          </p:cNvPr>
          <p:cNvSpPr/>
          <p:nvPr/>
        </p:nvSpPr>
        <p:spPr>
          <a:xfrm>
            <a:off x="2991799" y="1792383"/>
            <a:ext cx="8749350" cy="1968311"/>
          </a:xfrm>
          <a:prstGeom prst="rect">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2C58401F-00FA-C061-C523-0B804500A473}"/>
              </a:ext>
            </a:extLst>
          </p:cNvPr>
          <p:cNvCxnSpPr>
            <a:cxnSpLocks/>
          </p:cNvCxnSpPr>
          <p:nvPr/>
        </p:nvCxnSpPr>
        <p:spPr>
          <a:xfrm>
            <a:off x="6330813" y="-1825526"/>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E6362-8200-BAF3-51E6-950E3623EA27}"/>
              </a:ext>
            </a:extLst>
          </p:cNvPr>
          <p:cNvCxnSpPr>
            <a:cxnSpLocks/>
          </p:cNvCxnSpPr>
          <p:nvPr/>
        </p:nvCxnSpPr>
        <p:spPr>
          <a:xfrm>
            <a:off x="10584427" y="-1757591"/>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9C9A0-A333-D108-E183-88E2610C9F99}"/>
              </a:ext>
            </a:extLst>
          </p:cNvPr>
          <p:cNvCxnSpPr>
            <a:cxnSpLocks/>
          </p:cNvCxnSpPr>
          <p:nvPr/>
        </p:nvCxnSpPr>
        <p:spPr>
          <a:xfrm>
            <a:off x="7142930" y="-21304"/>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D4D47-F9B7-61EB-79E2-A12A3C70EFD4}"/>
              </a:ext>
            </a:extLst>
          </p:cNvPr>
          <p:cNvSpPr txBox="1"/>
          <p:nvPr/>
        </p:nvSpPr>
        <p:spPr>
          <a:xfrm>
            <a:off x="466344" y="429768"/>
            <a:ext cx="11315697" cy="466344"/>
          </a:xfrm>
          <a:prstGeom prst="rect">
            <a:avLst/>
          </a:prstGeom>
          <a:noFill/>
        </p:spPr>
        <p:txBody>
          <a:bodyPr wrap="square" rtlCol="0">
            <a:spAutoFit/>
          </a:bodyPr>
          <a:lstStyle/>
          <a:p>
            <a:r>
              <a:rPr lang="en-US" sz="2400" b="1">
                <a:solidFill>
                  <a:srgbClr val="567482"/>
                </a:solidFill>
                <a:latin typeface="Myriad Pro"/>
              </a:rPr>
              <a:t>EMERGING TECHNOLOGIES INNOVATION LAB (ETIL)  |</a:t>
            </a:r>
          </a:p>
        </p:txBody>
      </p:sp>
      <p:sp>
        <p:nvSpPr>
          <p:cNvPr id="13" name="TextBox 12">
            <a:extLst>
              <a:ext uri="{FF2B5EF4-FFF2-40B4-BE49-F238E27FC236}">
                <a16:creationId xmlns:a16="http://schemas.microsoft.com/office/drawing/2014/main" id="{69166E63-5B0D-8DA2-3987-01422FFA64E7}"/>
              </a:ext>
            </a:extLst>
          </p:cNvPr>
          <p:cNvSpPr txBox="1"/>
          <p:nvPr/>
        </p:nvSpPr>
        <p:spPr>
          <a:xfrm>
            <a:off x="8391045" y="427004"/>
            <a:ext cx="3832757" cy="489173"/>
          </a:xfrm>
          <a:prstGeom prst="rect">
            <a:avLst/>
          </a:prstGeom>
          <a:noFill/>
        </p:spPr>
        <p:txBody>
          <a:bodyPr wrap="square" lIns="91440" tIns="45720" rIns="91440" bIns="45720" anchor="t">
            <a:spAutoFit/>
          </a:bodyPr>
          <a:lstStyle/>
          <a:p>
            <a:pPr marL="12700" marR="31115">
              <a:lnSpc>
                <a:spcPts val="1620"/>
              </a:lnSpc>
              <a:spcBef>
                <a:spcPts val="385"/>
              </a:spcBef>
            </a:pPr>
            <a:r>
              <a:rPr lang="en-US" sz="1200" b="1">
                <a:solidFill>
                  <a:srgbClr val="567482"/>
                </a:solidFill>
                <a:latin typeface="Myriad Pro"/>
                <a:cs typeface="Calibri"/>
              </a:rPr>
              <a:t>A separate OHIL computing environment </a:t>
            </a:r>
            <a:br>
              <a:rPr lang="en-US" sz="1200" b="1">
                <a:solidFill>
                  <a:srgbClr val="567482"/>
                </a:solidFill>
                <a:latin typeface="Myriad Pro"/>
                <a:cs typeface="Calibri"/>
              </a:rPr>
            </a:br>
            <a:r>
              <a:rPr lang="en-US" sz="1200" b="1">
                <a:solidFill>
                  <a:srgbClr val="567482"/>
                </a:solidFill>
                <a:latin typeface="Myriad Pro"/>
                <a:cs typeface="Calibri"/>
              </a:rPr>
              <a:t>allowing access to non-VA patient-level data</a:t>
            </a:r>
          </a:p>
        </p:txBody>
      </p:sp>
      <p:sp>
        <p:nvSpPr>
          <p:cNvPr id="19" name="Rectangle 18">
            <a:extLst>
              <a:ext uri="{FF2B5EF4-FFF2-40B4-BE49-F238E27FC236}">
                <a16:creationId xmlns:a16="http://schemas.microsoft.com/office/drawing/2014/main" id="{9DC60479-ED95-63C3-9F0F-0A087845ECCD}"/>
              </a:ext>
            </a:extLst>
          </p:cNvPr>
          <p:cNvSpPr/>
          <p:nvPr/>
        </p:nvSpPr>
        <p:spPr>
          <a:xfrm>
            <a:off x="500029" y="1792383"/>
            <a:ext cx="2376802" cy="3658649"/>
          </a:xfrm>
          <a:prstGeom prst="rect">
            <a:avLst/>
          </a:prstGeom>
          <a:solidFill>
            <a:srgbClr val="E28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09BC6B5-C0BC-8372-38DD-E7805DBDE44C}"/>
              </a:ext>
            </a:extLst>
          </p:cNvPr>
          <p:cNvSpPr txBox="1"/>
          <p:nvPr/>
        </p:nvSpPr>
        <p:spPr>
          <a:xfrm>
            <a:off x="542511" y="952685"/>
            <a:ext cx="10751383" cy="729815"/>
          </a:xfrm>
          <a:prstGeom prst="rect">
            <a:avLst/>
          </a:prstGeom>
          <a:noFill/>
        </p:spPr>
        <p:txBody>
          <a:bodyPr wrap="square" lIns="91440" tIns="45720" rIns="91440" bIns="45720" anchor="t">
            <a:spAutoFit/>
          </a:bodyPr>
          <a:lstStyle/>
          <a:p>
            <a:pPr marL="12700" marR="5080" lvl="0" indent="0" algn="l" defTabSz="457200" rtl="0" eaLnBrk="1" fontAlgn="auto" latinLnBrk="0" hangingPunct="1">
              <a:lnSpc>
                <a:spcPct val="109200"/>
              </a:lnSpc>
              <a:spcBef>
                <a:spcPts val="434"/>
              </a:spcBef>
              <a:spcAft>
                <a:spcPts val="0"/>
              </a:spcAft>
              <a:buClrTx/>
              <a:buSzTx/>
              <a:buFontTx/>
              <a:buNone/>
              <a:tabLst/>
              <a:defRPr/>
            </a:pPr>
            <a:r>
              <a:rPr kumimoji="0" lang="en-US" sz="1300" b="0" i="0" u="none" strike="noStrike" kern="1200" cap="none" spc="0" normalizeH="0" noProof="0">
                <a:ln>
                  <a:noFill/>
                </a:ln>
                <a:solidFill>
                  <a:srgbClr val="567482"/>
                </a:solidFill>
                <a:effectLst/>
                <a:uLnTx/>
                <a:uFillTx/>
                <a:latin typeface="Myriad Pro" panose="020B0403030403020204"/>
                <a:ea typeface="+mn-ea"/>
                <a:cs typeface="Calibri"/>
              </a:rPr>
              <a:t>This separate OHIL computing environment that allows users to work with non-VA patient level data (aggregate, de-identified, or synthetic data; all of which contain Personally-Identifiable Information (PII) and Personal Health Information (PHI) ) with the AWS cloud infrastructure. ETIL provides an AWS lab where customers need a dedicated lab requiring elevated privileges. PII and PHI is </a:t>
            </a:r>
            <a:r>
              <a:rPr kumimoji="0" lang="en-US" sz="1300" b="0" i="1" u="none" strike="noStrike" kern="1200" cap="none" spc="0" normalizeH="0" noProof="0">
                <a:ln>
                  <a:noFill/>
                </a:ln>
                <a:solidFill>
                  <a:srgbClr val="567482"/>
                </a:solidFill>
                <a:effectLst/>
                <a:uLnTx/>
                <a:uFillTx/>
                <a:latin typeface="Myriad Pro" panose="020B0403030403020204"/>
                <a:ea typeface="+mn-ea"/>
                <a:cs typeface="Calibri"/>
              </a:rPr>
              <a:t>not</a:t>
            </a:r>
            <a:r>
              <a:rPr kumimoji="0" lang="en-US" sz="1300" b="0" i="0" u="none" strike="noStrike" kern="1200" cap="none" spc="0" normalizeH="0" noProof="0">
                <a:ln>
                  <a:noFill/>
                </a:ln>
                <a:solidFill>
                  <a:srgbClr val="567482"/>
                </a:solidFill>
                <a:effectLst/>
                <a:uLnTx/>
                <a:uFillTx/>
                <a:latin typeface="Myriad Pro" panose="020B0403030403020204"/>
                <a:ea typeface="+mn-ea"/>
                <a:cs typeface="Calibri"/>
              </a:rPr>
              <a:t> to be used in ETIL.</a:t>
            </a:r>
            <a:endParaRPr lang="en-US" sz="1300" b="0" i="0" u="none" strike="noStrike" kern="1200" cap="none" spc="0" normalizeH="0" noProof="0">
              <a:ln>
                <a:noFill/>
              </a:ln>
              <a:solidFill>
                <a:srgbClr val="567482"/>
              </a:solidFill>
              <a:effectLst/>
              <a:uLnTx/>
              <a:uFillTx/>
              <a:latin typeface="Myriad Pro" panose="020B0403030403020204"/>
              <a:cs typeface="Calibri"/>
            </a:endParaRPr>
          </a:p>
        </p:txBody>
      </p:sp>
      <p:sp>
        <p:nvSpPr>
          <p:cNvPr id="41" name="TextBox 40">
            <a:extLst>
              <a:ext uri="{FF2B5EF4-FFF2-40B4-BE49-F238E27FC236}">
                <a16:creationId xmlns:a16="http://schemas.microsoft.com/office/drawing/2014/main" id="{7DF4557E-B3C9-89C6-3CBF-840D7DF8E159}"/>
              </a:ext>
            </a:extLst>
          </p:cNvPr>
          <p:cNvSpPr txBox="1"/>
          <p:nvPr/>
        </p:nvSpPr>
        <p:spPr>
          <a:xfrm>
            <a:off x="502394" y="1922926"/>
            <a:ext cx="2372072" cy="29848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HIGHLIGHTS</a:t>
            </a:r>
          </a:p>
        </p:txBody>
      </p:sp>
      <p:sp>
        <p:nvSpPr>
          <p:cNvPr id="46" name="object 20">
            <a:extLst>
              <a:ext uri="{FF2B5EF4-FFF2-40B4-BE49-F238E27FC236}">
                <a16:creationId xmlns:a16="http://schemas.microsoft.com/office/drawing/2014/main" id="{DCEDEA00-9A73-B790-EDEC-40030373DD7E}"/>
              </a:ext>
            </a:extLst>
          </p:cNvPr>
          <p:cNvSpPr txBox="1"/>
          <p:nvPr/>
        </p:nvSpPr>
        <p:spPr>
          <a:xfrm>
            <a:off x="778574" y="2853037"/>
            <a:ext cx="1819712" cy="861774"/>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FAST TO ONBOARD</a:t>
            </a:r>
            <a:endParaRPr lang="en-US" sz="1200" b="1">
              <a:solidFill>
                <a:schemeClr val="bg1"/>
              </a:solidFill>
              <a:latin typeface="Myriad Pro"/>
              <a:cs typeface="Lucida Sans"/>
            </a:endParaRPr>
          </a:p>
          <a:p>
            <a:pPr algn="ctr"/>
            <a:r>
              <a:rPr sz="1100" spc="-10">
                <a:solidFill>
                  <a:schemeClr val="bg1"/>
                </a:solidFill>
                <a:latin typeface="Myriad Pro"/>
                <a:cs typeface="Gill Sans MT"/>
              </a:rPr>
              <a:t>Users</a:t>
            </a:r>
            <a:r>
              <a:rPr sz="1100" spc="-50">
                <a:solidFill>
                  <a:schemeClr val="bg1"/>
                </a:solidFill>
                <a:latin typeface="Myriad Pro"/>
                <a:cs typeface="Gill Sans MT"/>
              </a:rPr>
              <a:t> </a:t>
            </a:r>
            <a:r>
              <a:rPr lang="en-US" sz="1100" spc="50">
                <a:solidFill>
                  <a:schemeClr val="bg1"/>
                </a:solidFill>
                <a:latin typeface="Myriad Pro"/>
                <a:cs typeface="Gill Sans MT"/>
              </a:rPr>
              <a:t>have fewer onboarding procedural steps and no elevated access required</a:t>
            </a:r>
            <a:endParaRPr sz="1100">
              <a:solidFill>
                <a:schemeClr val="bg1"/>
              </a:solidFill>
              <a:latin typeface="Myriad Pro"/>
              <a:cs typeface="Gill Sans MT"/>
            </a:endParaRPr>
          </a:p>
        </p:txBody>
      </p:sp>
      <p:sp>
        <p:nvSpPr>
          <p:cNvPr id="53" name="object 21">
            <a:extLst>
              <a:ext uri="{FF2B5EF4-FFF2-40B4-BE49-F238E27FC236}">
                <a16:creationId xmlns:a16="http://schemas.microsoft.com/office/drawing/2014/main" id="{D63A567D-EE22-820A-AD15-D14ADD5DFEE2}"/>
              </a:ext>
            </a:extLst>
          </p:cNvPr>
          <p:cNvSpPr txBox="1"/>
          <p:nvPr/>
        </p:nvSpPr>
        <p:spPr>
          <a:xfrm>
            <a:off x="785630" y="4371028"/>
            <a:ext cx="1805600" cy="861774"/>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ACCESSIBLE</a:t>
            </a:r>
          </a:p>
          <a:p>
            <a:r>
              <a:rPr lang="en-US" sz="1100" b="0"/>
              <a:t>Users can access multiple non-VA Patient Level Data: Aggregate, De-identified, and Synthetic</a:t>
            </a:r>
            <a:endParaRPr sz="1100" b="0"/>
          </a:p>
        </p:txBody>
      </p:sp>
      <p:sp>
        <p:nvSpPr>
          <p:cNvPr id="100" name="TextBox 99">
            <a:extLst>
              <a:ext uri="{FF2B5EF4-FFF2-40B4-BE49-F238E27FC236}">
                <a16:creationId xmlns:a16="http://schemas.microsoft.com/office/drawing/2014/main" id="{0DF7B385-E507-46BA-492F-EE3643528F7C}"/>
              </a:ext>
            </a:extLst>
          </p:cNvPr>
          <p:cNvSpPr txBox="1"/>
          <p:nvPr/>
        </p:nvSpPr>
        <p:spPr>
          <a:xfrm>
            <a:off x="4326234" y="1881086"/>
            <a:ext cx="7355637" cy="646331"/>
          </a:xfrm>
          <a:prstGeom prst="rect">
            <a:avLst/>
          </a:prstGeom>
          <a:noFill/>
        </p:spPr>
        <p:txBody>
          <a:bodyPr wrap="square">
            <a:spAutoFit/>
          </a:bodyPr>
          <a:lstStyle/>
          <a:p>
            <a:r>
              <a:rPr lang="en-US" sz="1200" b="1">
                <a:solidFill>
                  <a:schemeClr val="bg1"/>
                </a:solidFill>
                <a:latin typeface="Myriad Pro" panose="020B0403030403020204"/>
              </a:rPr>
              <a:t>VistA Medical Imaging Device Connectivity Validation</a:t>
            </a:r>
            <a:endParaRPr lang="en-US" sz="1200">
              <a:solidFill>
                <a:schemeClr val="bg1"/>
              </a:solidFill>
              <a:latin typeface="Myriad Pro" panose="020B0403030403020204"/>
            </a:endParaRPr>
          </a:p>
          <a:p>
            <a:r>
              <a:rPr lang="en-US" sz="1200" i="1">
                <a:solidFill>
                  <a:schemeClr val="bg1"/>
                </a:solidFill>
                <a:latin typeface="Myriad Pro" panose="020B0403030403020204"/>
              </a:rPr>
              <a:t>650+ models of digital imaging and communications devices send images to VistA. ‘Fake” VistA data to test imaging device reading accuracy from VistA</a:t>
            </a:r>
          </a:p>
        </p:txBody>
      </p:sp>
      <p:sp>
        <p:nvSpPr>
          <p:cNvPr id="103" name="TextBox 102">
            <a:extLst>
              <a:ext uri="{FF2B5EF4-FFF2-40B4-BE49-F238E27FC236}">
                <a16:creationId xmlns:a16="http://schemas.microsoft.com/office/drawing/2014/main" id="{7AE0BA2D-0114-FB3D-BCF3-C1B9CC302A7A}"/>
              </a:ext>
            </a:extLst>
          </p:cNvPr>
          <p:cNvSpPr txBox="1"/>
          <p:nvPr/>
        </p:nvSpPr>
        <p:spPr>
          <a:xfrm>
            <a:off x="4326234" y="2560376"/>
            <a:ext cx="7374429" cy="461665"/>
          </a:xfrm>
          <a:prstGeom prst="rect">
            <a:avLst/>
          </a:prstGeom>
          <a:noFill/>
        </p:spPr>
        <p:txBody>
          <a:bodyPr wrap="square">
            <a:spAutoFit/>
          </a:bodyPr>
          <a:lstStyle/>
          <a:p>
            <a:r>
              <a:rPr lang="en-US" sz="1200" b="1">
                <a:solidFill>
                  <a:schemeClr val="bg1"/>
                </a:solidFill>
                <a:latin typeface="Myriad Pro" panose="020B0403030403020204"/>
              </a:rPr>
              <a:t>AI-Powered Biomarker Indicators</a:t>
            </a:r>
          </a:p>
          <a:p>
            <a:r>
              <a:rPr lang="en-US" sz="1200" i="1">
                <a:solidFill>
                  <a:schemeClr val="bg1"/>
                </a:solidFill>
                <a:latin typeface="Myriad Pro" panose="020B0403030403020204"/>
              </a:rPr>
              <a:t>Using AI to suggest the diagnosis of kidney disease, suggest screening, and identify stigmatizing language</a:t>
            </a:r>
            <a:endParaRPr lang="en-US" sz="1200">
              <a:solidFill>
                <a:schemeClr val="bg1"/>
              </a:solidFill>
              <a:latin typeface="Myriad Pro" panose="020B0403030403020204"/>
            </a:endParaRPr>
          </a:p>
        </p:txBody>
      </p:sp>
      <p:sp>
        <p:nvSpPr>
          <p:cNvPr id="105" name="TextBox 104">
            <a:extLst>
              <a:ext uri="{FF2B5EF4-FFF2-40B4-BE49-F238E27FC236}">
                <a16:creationId xmlns:a16="http://schemas.microsoft.com/office/drawing/2014/main" id="{28DB1AC7-411E-000C-0F5B-30E1BDBCDB44}"/>
              </a:ext>
            </a:extLst>
          </p:cNvPr>
          <p:cNvSpPr txBox="1"/>
          <p:nvPr/>
        </p:nvSpPr>
        <p:spPr>
          <a:xfrm>
            <a:off x="4326234" y="3054999"/>
            <a:ext cx="7257033" cy="646331"/>
          </a:xfrm>
          <a:prstGeom prst="rect">
            <a:avLst/>
          </a:prstGeom>
          <a:noFill/>
        </p:spPr>
        <p:txBody>
          <a:bodyPr wrap="square">
            <a:spAutoFit/>
          </a:bodyPr>
          <a:lstStyle/>
          <a:p>
            <a:r>
              <a:rPr lang="en-US" sz="1200" b="1">
                <a:solidFill>
                  <a:schemeClr val="bg1"/>
                </a:solidFill>
                <a:latin typeface="Myriad Pro" panose="020B0403030403020204"/>
              </a:rPr>
              <a:t>Mission Daybreak</a:t>
            </a:r>
          </a:p>
          <a:p>
            <a:r>
              <a:rPr lang="en-US" sz="1200" i="1">
                <a:solidFill>
                  <a:schemeClr val="bg1"/>
                </a:solidFill>
                <a:latin typeface="Myriad Pro" panose="020B0403030403020204"/>
                <a:hlinkClick r:id="rId3">
                  <a:extLst>
                    <a:ext uri="{A12FA001-AC4F-418D-AE19-62706E023703}">
                      <ahyp:hlinkClr xmlns:ahyp="http://schemas.microsoft.com/office/drawing/2018/hyperlinkcolor" val="tx"/>
                    </a:ext>
                  </a:extLst>
                </a:hlinkClick>
              </a:rPr>
              <a:t>A $20 million grand challenge</a:t>
            </a:r>
            <a:r>
              <a:rPr lang="en-US" sz="1200" i="1">
                <a:solidFill>
                  <a:schemeClr val="bg1"/>
                </a:solidFill>
                <a:latin typeface="Myriad Pro" panose="020B0403030403020204"/>
              </a:rPr>
              <a:t> calling for innovators to develop suicide-prevention solutions that meet the diverse needs of Veterans</a:t>
            </a:r>
          </a:p>
        </p:txBody>
      </p:sp>
      <p:sp>
        <p:nvSpPr>
          <p:cNvPr id="1029" name="Rectangle 1028">
            <a:extLst>
              <a:ext uri="{FF2B5EF4-FFF2-40B4-BE49-F238E27FC236}">
                <a16:creationId xmlns:a16="http://schemas.microsoft.com/office/drawing/2014/main" id="{8A1723A4-0A1B-8994-657D-02D2D088EDCF}"/>
              </a:ext>
            </a:extLst>
          </p:cNvPr>
          <p:cNvSpPr/>
          <p:nvPr/>
        </p:nvSpPr>
        <p:spPr>
          <a:xfrm>
            <a:off x="7426560" y="3849305"/>
            <a:ext cx="4314588" cy="160696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TextBox 1029">
            <a:extLst>
              <a:ext uri="{FF2B5EF4-FFF2-40B4-BE49-F238E27FC236}">
                <a16:creationId xmlns:a16="http://schemas.microsoft.com/office/drawing/2014/main" id="{9970101E-CB45-B874-A2D5-CF26A4DBB11D}"/>
              </a:ext>
            </a:extLst>
          </p:cNvPr>
          <p:cNvSpPr txBox="1"/>
          <p:nvPr/>
        </p:nvSpPr>
        <p:spPr>
          <a:xfrm>
            <a:off x="7434296" y="3901384"/>
            <a:ext cx="4348670" cy="298480"/>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ONBOARDING | ~14 BUSINESS DAYS</a:t>
            </a:r>
          </a:p>
        </p:txBody>
      </p:sp>
      <p:sp>
        <p:nvSpPr>
          <p:cNvPr id="1031" name="Rectangle 1030">
            <a:extLst>
              <a:ext uri="{FF2B5EF4-FFF2-40B4-BE49-F238E27FC236}">
                <a16:creationId xmlns:a16="http://schemas.microsoft.com/office/drawing/2014/main" id="{CEB01502-9EB0-112F-4858-43D091ABE997}"/>
              </a:ext>
            </a:extLst>
          </p:cNvPr>
          <p:cNvSpPr/>
          <p:nvPr/>
        </p:nvSpPr>
        <p:spPr>
          <a:xfrm>
            <a:off x="7429490" y="5570669"/>
            <a:ext cx="3105378" cy="11240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TextBox 1034">
            <a:extLst>
              <a:ext uri="{FF2B5EF4-FFF2-40B4-BE49-F238E27FC236}">
                <a16:creationId xmlns:a16="http://schemas.microsoft.com/office/drawing/2014/main" id="{0869C713-6EED-466B-FEE1-5CC5FC385629}"/>
              </a:ext>
            </a:extLst>
          </p:cNvPr>
          <p:cNvSpPr txBox="1"/>
          <p:nvPr/>
        </p:nvSpPr>
        <p:spPr>
          <a:xfrm>
            <a:off x="7439997" y="5611695"/>
            <a:ext cx="3106112"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DID </a:t>
            </a:r>
            <a:r>
              <a:rPr lang="en-US" b="1">
                <a:solidFill>
                  <a:srgbClr val="13313E"/>
                </a:solidFill>
                <a:latin typeface="Myriad Pro"/>
                <a:cs typeface="Calibri"/>
              </a:rPr>
              <a:t>YOU KNOW</a:t>
            </a:r>
            <a:endParaRPr lang="en-US" sz="1800" b="1">
              <a:solidFill>
                <a:srgbClr val="13313E"/>
              </a:solidFill>
              <a:latin typeface="Myriad Pro"/>
              <a:cs typeface="Calibri"/>
            </a:endParaRPr>
          </a:p>
        </p:txBody>
      </p:sp>
      <p:sp>
        <p:nvSpPr>
          <p:cNvPr id="1036" name="Rectangle: Rounded Corners 23">
            <a:extLst>
              <a:ext uri="{FF2B5EF4-FFF2-40B4-BE49-F238E27FC236}">
                <a16:creationId xmlns:a16="http://schemas.microsoft.com/office/drawing/2014/main" id="{809559B4-0565-5681-1D68-98693257CFBB}"/>
              </a:ext>
            </a:extLst>
          </p:cNvPr>
          <p:cNvSpPr/>
          <p:nvPr/>
        </p:nvSpPr>
        <p:spPr>
          <a:xfrm>
            <a:off x="7406050" y="5896000"/>
            <a:ext cx="3175750" cy="343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567482"/>
                </a:solidFill>
                <a:latin typeface="Myriad Pro" panose="020B0403030403020204"/>
              </a:rPr>
              <a:t>ETIL artificial data use can only be used to vet </a:t>
            </a:r>
            <a:r>
              <a:rPr lang="en-US" sz="1100" b="1" u="sng">
                <a:solidFill>
                  <a:srgbClr val="567482"/>
                </a:solidFill>
                <a:latin typeface="Myriad Pro" panose="020B0403030403020204"/>
              </a:rPr>
              <a:t>proof of concepts</a:t>
            </a:r>
            <a:r>
              <a:rPr lang="en-US" sz="1100" b="1">
                <a:solidFill>
                  <a:srgbClr val="567482"/>
                </a:solidFill>
                <a:latin typeface="Myriad Pro" panose="020B0403030403020204"/>
              </a:rPr>
              <a:t> </a:t>
            </a:r>
            <a:r>
              <a:rPr lang="en-US" sz="1100">
                <a:solidFill>
                  <a:srgbClr val="567482"/>
                </a:solidFill>
                <a:latin typeface="Myriad Pro" panose="020B0403030403020204"/>
              </a:rPr>
              <a:t>for</a:t>
            </a:r>
            <a:r>
              <a:rPr lang="en-US" sz="1100" b="1">
                <a:solidFill>
                  <a:srgbClr val="567482"/>
                </a:solidFill>
                <a:latin typeface="Myriad Pro" panose="020B0403030403020204"/>
              </a:rPr>
              <a:t> </a:t>
            </a:r>
            <a:r>
              <a:rPr lang="en-US" sz="1100" b="1" u="sng">
                <a:solidFill>
                  <a:srgbClr val="567482"/>
                </a:solidFill>
                <a:latin typeface="Myriad Pro" panose="020B0403030403020204"/>
              </a:rPr>
              <a:t>algorithms</a:t>
            </a:r>
          </a:p>
        </p:txBody>
      </p:sp>
      <p:cxnSp>
        <p:nvCxnSpPr>
          <p:cNvPr id="1039" name="Straight Arrow Connector 1038">
            <a:extLst>
              <a:ext uri="{FF2B5EF4-FFF2-40B4-BE49-F238E27FC236}">
                <a16:creationId xmlns:a16="http://schemas.microsoft.com/office/drawing/2014/main" id="{148250A7-163B-5433-431A-E9A67B053A4A}"/>
              </a:ext>
            </a:extLst>
          </p:cNvPr>
          <p:cNvCxnSpPr/>
          <p:nvPr/>
        </p:nvCxnSpPr>
        <p:spPr>
          <a:xfrm>
            <a:off x="7642810" y="4769689"/>
            <a:ext cx="3771900" cy="0"/>
          </a:xfrm>
          <a:prstGeom prst="straightConnector1">
            <a:avLst/>
          </a:prstGeom>
          <a:ln w="22225">
            <a:solidFill>
              <a:srgbClr val="13313E"/>
            </a:solidFill>
            <a:tailEnd type="triangle"/>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F23B47D9-4CDB-4F51-1A4B-FDF5F6B3C156}"/>
              </a:ext>
            </a:extLst>
          </p:cNvPr>
          <p:cNvSpPr txBox="1"/>
          <p:nvPr/>
        </p:nvSpPr>
        <p:spPr>
          <a:xfrm>
            <a:off x="7653793" y="4798126"/>
            <a:ext cx="1821451" cy="630942"/>
          </a:xfrm>
          <a:prstGeom prst="rect">
            <a:avLst/>
          </a:prstGeom>
          <a:noFill/>
        </p:spPr>
        <p:txBody>
          <a:bodyPr wrap="square" rtlCol="0">
            <a:spAutoFit/>
          </a:bodyPr>
          <a:lstStyle/>
          <a:p>
            <a:r>
              <a:rPr lang="en-US" sz="600" spc="58">
                <a:solidFill>
                  <a:srgbClr val="567482"/>
                </a:solidFill>
                <a:latin typeface="Myriad Pro"/>
              </a:rPr>
              <a:t>STEP 1</a:t>
            </a:r>
          </a:p>
          <a:p>
            <a:r>
              <a:rPr lang="en-US" sz="800" spc="58">
                <a:solidFill>
                  <a:srgbClr val="567482"/>
                </a:solidFill>
                <a:latin typeface="Myriad Pro"/>
              </a:rPr>
              <a:t>PROJECT</a:t>
            </a:r>
          </a:p>
          <a:p>
            <a:r>
              <a:rPr lang="en-US" sz="1050" b="1" spc="58">
                <a:solidFill>
                  <a:srgbClr val="567482"/>
                </a:solidFill>
                <a:latin typeface="Myriad Pro"/>
              </a:rPr>
              <a:t>SUMISSION</a:t>
            </a:r>
          </a:p>
          <a:p>
            <a:r>
              <a:rPr lang="en-US" sz="1050" b="1" spc="58">
                <a:solidFill>
                  <a:srgbClr val="567482"/>
                </a:solidFill>
                <a:latin typeface="Myriad Pro"/>
              </a:rPr>
              <a:t>&amp; REVIEW</a:t>
            </a:r>
          </a:p>
        </p:txBody>
      </p:sp>
      <p:sp>
        <p:nvSpPr>
          <p:cNvPr id="199" name="TextBox 198">
            <a:extLst>
              <a:ext uri="{FF2B5EF4-FFF2-40B4-BE49-F238E27FC236}">
                <a16:creationId xmlns:a16="http://schemas.microsoft.com/office/drawing/2014/main" id="{0DC39E01-8CD5-382C-3606-188708DD0C7D}"/>
              </a:ext>
            </a:extLst>
          </p:cNvPr>
          <p:cNvSpPr txBox="1"/>
          <p:nvPr/>
        </p:nvSpPr>
        <p:spPr>
          <a:xfrm>
            <a:off x="8039019" y="4153369"/>
            <a:ext cx="1821451" cy="630942"/>
          </a:xfrm>
          <a:prstGeom prst="rect">
            <a:avLst/>
          </a:prstGeom>
          <a:noFill/>
        </p:spPr>
        <p:txBody>
          <a:bodyPr wrap="square" rtlCol="0">
            <a:spAutoFit/>
          </a:bodyPr>
          <a:lstStyle/>
          <a:p>
            <a:r>
              <a:rPr lang="en-US" sz="600" spc="58">
                <a:solidFill>
                  <a:srgbClr val="567482"/>
                </a:solidFill>
                <a:latin typeface="Myriad Pro"/>
              </a:rPr>
              <a:t>STEP 2</a:t>
            </a:r>
          </a:p>
          <a:p>
            <a:r>
              <a:rPr lang="en-US" sz="800" spc="58">
                <a:solidFill>
                  <a:srgbClr val="567482"/>
                </a:solidFill>
                <a:latin typeface="Myriad Pro"/>
              </a:rPr>
              <a:t>SUBMIT</a:t>
            </a:r>
          </a:p>
          <a:p>
            <a:r>
              <a:rPr lang="en-US" sz="1050" b="1" spc="58">
                <a:solidFill>
                  <a:srgbClr val="567482"/>
                </a:solidFill>
                <a:latin typeface="Myriad Pro"/>
              </a:rPr>
              <a:t>SERVICE </a:t>
            </a:r>
          </a:p>
          <a:p>
            <a:r>
              <a:rPr lang="en-US" sz="1050" b="1" spc="58">
                <a:solidFill>
                  <a:srgbClr val="567482"/>
                </a:solidFill>
                <a:latin typeface="Myriad Pro"/>
              </a:rPr>
              <a:t>DESK TICKET</a:t>
            </a:r>
          </a:p>
        </p:txBody>
      </p:sp>
      <p:sp>
        <p:nvSpPr>
          <p:cNvPr id="200" name="TextBox 199">
            <a:extLst>
              <a:ext uri="{FF2B5EF4-FFF2-40B4-BE49-F238E27FC236}">
                <a16:creationId xmlns:a16="http://schemas.microsoft.com/office/drawing/2014/main" id="{FC64A317-6070-3FE9-814F-E4314203706E}"/>
              </a:ext>
            </a:extLst>
          </p:cNvPr>
          <p:cNvSpPr txBox="1"/>
          <p:nvPr/>
        </p:nvSpPr>
        <p:spPr>
          <a:xfrm>
            <a:off x="8785522" y="4794863"/>
            <a:ext cx="1821451" cy="630942"/>
          </a:xfrm>
          <a:prstGeom prst="rect">
            <a:avLst/>
          </a:prstGeom>
          <a:noFill/>
        </p:spPr>
        <p:txBody>
          <a:bodyPr wrap="square" rtlCol="0">
            <a:spAutoFit/>
          </a:bodyPr>
          <a:lstStyle/>
          <a:p>
            <a:r>
              <a:rPr lang="en-US" sz="600" spc="58">
                <a:solidFill>
                  <a:srgbClr val="567482"/>
                </a:solidFill>
                <a:latin typeface="Myriad Pro"/>
              </a:rPr>
              <a:t>STEP 3</a:t>
            </a:r>
          </a:p>
          <a:p>
            <a:r>
              <a:rPr lang="en-US" sz="800" spc="58">
                <a:solidFill>
                  <a:srgbClr val="567482"/>
                </a:solidFill>
                <a:latin typeface="Myriad Pro"/>
              </a:rPr>
              <a:t>ATTEND</a:t>
            </a:r>
          </a:p>
          <a:p>
            <a:r>
              <a:rPr lang="en-US" sz="1050" b="1" spc="58">
                <a:solidFill>
                  <a:srgbClr val="567482"/>
                </a:solidFill>
                <a:latin typeface="Myriad Pro"/>
              </a:rPr>
              <a:t>TECHNICAL </a:t>
            </a:r>
          </a:p>
          <a:p>
            <a:r>
              <a:rPr lang="en-US" sz="1050" b="1" spc="58">
                <a:solidFill>
                  <a:srgbClr val="567482"/>
                </a:solidFill>
                <a:latin typeface="Myriad Pro"/>
              </a:rPr>
              <a:t>INTAKE MEETING</a:t>
            </a:r>
          </a:p>
        </p:txBody>
      </p:sp>
      <p:sp>
        <p:nvSpPr>
          <p:cNvPr id="201" name="TextBox 200">
            <a:extLst>
              <a:ext uri="{FF2B5EF4-FFF2-40B4-BE49-F238E27FC236}">
                <a16:creationId xmlns:a16="http://schemas.microsoft.com/office/drawing/2014/main" id="{E81F384A-9678-3C2F-848F-2C0501F0D80E}"/>
              </a:ext>
            </a:extLst>
          </p:cNvPr>
          <p:cNvSpPr txBox="1"/>
          <p:nvPr/>
        </p:nvSpPr>
        <p:spPr>
          <a:xfrm>
            <a:off x="9475244" y="4305635"/>
            <a:ext cx="1821451" cy="469359"/>
          </a:xfrm>
          <a:prstGeom prst="rect">
            <a:avLst/>
          </a:prstGeom>
          <a:noFill/>
        </p:spPr>
        <p:txBody>
          <a:bodyPr wrap="square" rtlCol="0">
            <a:spAutoFit/>
          </a:bodyPr>
          <a:lstStyle/>
          <a:p>
            <a:r>
              <a:rPr lang="en-US" sz="600" spc="58">
                <a:solidFill>
                  <a:srgbClr val="567482"/>
                </a:solidFill>
                <a:latin typeface="Myriad Pro"/>
              </a:rPr>
              <a:t>STEP 4</a:t>
            </a:r>
          </a:p>
          <a:p>
            <a:r>
              <a:rPr lang="en-US" sz="800" spc="58">
                <a:solidFill>
                  <a:srgbClr val="567482"/>
                </a:solidFill>
                <a:latin typeface="Myriad Pro"/>
              </a:rPr>
              <a:t>RESOURCE</a:t>
            </a:r>
          </a:p>
          <a:p>
            <a:r>
              <a:rPr lang="en-US" sz="1050" b="1" spc="58">
                <a:solidFill>
                  <a:srgbClr val="567482"/>
                </a:solidFill>
                <a:latin typeface="Myriad Pro"/>
              </a:rPr>
              <a:t>PROVISIONING</a:t>
            </a:r>
          </a:p>
        </p:txBody>
      </p:sp>
      <p:sp>
        <p:nvSpPr>
          <p:cNvPr id="202" name="TextBox 201">
            <a:extLst>
              <a:ext uri="{FF2B5EF4-FFF2-40B4-BE49-F238E27FC236}">
                <a16:creationId xmlns:a16="http://schemas.microsoft.com/office/drawing/2014/main" id="{3BA34D2A-C761-F029-DEFA-0836CCA009F7}"/>
              </a:ext>
            </a:extLst>
          </p:cNvPr>
          <p:cNvSpPr txBox="1"/>
          <p:nvPr/>
        </p:nvSpPr>
        <p:spPr>
          <a:xfrm>
            <a:off x="10223820" y="4783233"/>
            <a:ext cx="1821451" cy="630942"/>
          </a:xfrm>
          <a:prstGeom prst="rect">
            <a:avLst/>
          </a:prstGeom>
          <a:noFill/>
        </p:spPr>
        <p:txBody>
          <a:bodyPr wrap="square" rtlCol="0">
            <a:spAutoFit/>
          </a:bodyPr>
          <a:lstStyle/>
          <a:p>
            <a:r>
              <a:rPr lang="en-US" sz="600" spc="58">
                <a:solidFill>
                  <a:srgbClr val="567482"/>
                </a:solidFill>
                <a:latin typeface="Myriad Pro"/>
              </a:rPr>
              <a:t>STEP 5</a:t>
            </a:r>
          </a:p>
          <a:p>
            <a:r>
              <a:rPr lang="en-US" sz="800" spc="58">
                <a:solidFill>
                  <a:srgbClr val="567482"/>
                </a:solidFill>
                <a:latin typeface="Myriad Pro"/>
              </a:rPr>
              <a:t>COMPLETE</a:t>
            </a:r>
          </a:p>
          <a:p>
            <a:r>
              <a:rPr lang="en-US" sz="1050" b="1" spc="58">
                <a:solidFill>
                  <a:srgbClr val="567482"/>
                </a:solidFill>
                <a:latin typeface="Myriad Pro"/>
              </a:rPr>
              <a:t>DATA &amp; ANALYTICS</a:t>
            </a:r>
          </a:p>
          <a:p>
            <a:r>
              <a:rPr lang="en-US" sz="1050" b="1" spc="58">
                <a:solidFill>
                  <a:srgbClr val="567482"/>
                </a:solidFill>
                <a:latin typeface="Myriad Pro"/>
              </a:rPr>
              <a:t>REGISTRY FORM</a:t>
            </a:r>
          </a:p>
        </p:txBody>
      </p:sp>
      <p:cxnSp>
        <p:nvCxnSpPr>
          <p:cNvPr id="204" name="Straight Arrow Connector 203">
            <a:extLst>
              <a:ext uri="{FF2B5EF4-FFF2-40B4-BE49-F238E27FC236}">
                <a16:creationId xmlns:a16="http://schemas.microsoft.com/office/drawing/2014/main" id="{2F4D0E34-6689-6505-77C7-8DDE1C04694D}"/>
              </a:ext>
            </a:extLst>
          </p:cNvPr>
          <p:cNvCxnSpPr>
            <a:cxnSpLocks/>
          </p:cNvCxnSpPr>
          <p:nvPr/>
        </p:nvCxnSpPr>
        <p:spPr>
          <a:xfrm>
            <a:off x="7653793" y="4769689"/>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62D130DC-23D5-D36B-8909-EDB5F0735E87}"/>
              </a:ext>
            </a:extLst>
          </p:cNvPr>
          <p:cNvCxnSpPr>
            <a:cxnSpLocks/>
          </p:cNvCxnSpPr>
          <p:nvPr/>
        </p:nvCxnSpPr>
        <p:spPr>
          <a:xfrm>
            <a:off x="8825943" y="477582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CB71491-220E-4BB3-5036-23E294F1CB2F}"/>
              </a:ext>
            </a:extLst>
          </p:cNvPr>
          <p:cNvCxnSpPr>
            <a:cxnSpLocks/>
          </p:cNvCxnSpPr>
          <p:nvPr/>
        </p:nvCxnSpPr>
        <p:spPr>
          <a:xfrm>
            <a:off x="10242386" y="4769689"/>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F07D4501-A0AB-B02A-1930-4F1D4EFB34D7}"/>
              </a:ext>
            </a:extLst>
          </p:cNvPr>
          <p:cNvCxnSpPr>
            <a:cxnSpLocks/>
          </p:cNvCxnSpPr>
          <p:nvPr/>
        </p:nvCxnSpPr>
        <p:spPr>
          <a:xfrm flipV="1">
            <a:off x="8035470" y="4655290"/>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4AC3FC22-0CD7-5BEF-84A7-D802DB241FF1}"/>
              </a:ext>
            </a:extLst>
          </p:cNvPr>
          <p:cNvCxnSpPr>
            <a:cxnSpLocks/>
          </p:cNvCxnSpPr>
          <p:nvPr/>
        </p:nvCxnSpPr>
        <p:spPr>
          <a:xfrm flipV="1">
            <a:off x="9471508" y="4649153"/>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C09BC0AA-F4DA-3794-3822-7E8EA207C0A9}"/>
              </a:ext>
            </a:extLst>
          </p:cNvPr>
          <p:cNvSpPr txBox="1"/>
          <p:nvPr/>
        </p:nvSpPr>
        <p:spPr>
          <a:xfrm>
            <a:off x="2911783" y="4211057"/>
            <a:ext cx="1741921" cy="369332"/>
          </a:xfrm>
          <a:prstGeom prst="rect">
            <a:avLst/>
          </a:prstGeom>
          <a:noFill/>
        </p:spPr>
        <p:txBody>
          <a:bodyPr wrap="square" lIns="0" tIns="0" rIns="0" bIns="0" rtlCol="0">
            <a:spAutoFit/>
          </a:bodyPr>
          <a:lstStyle/>
          <a:p>
            <a:pPr algn="ctr"/>
            <a:r>
              <a:rPr lang="en-US" sz="1200" b="1">
                <a:latin typeface="Myriad Pro"/>
              </a:rPr>
              <a:t>Research </a:t>
            </a:r>
          </a:p>
          <a:p>
            <a:pPr algn="ctr"/>
            <a:r>
              <a:rPr lang="en-US" sz="1200" b="1">
                <a:latin typeface="Myriad Pro"/>
              </a:rPr>
              <a:t>Platform &amp; Tools</a:t>
            </a:r>
          </a:p>
        </p:txBody>
      </p:sp>
      <p:sp>
        <p:nvSpPr>
          <p:cNvPr id="239" name="TextBox 238">
            <a:extLst>
              <a:ext uri="{FF2B5EF4-FFF2-40B4-BE49-F238E27FC236}">
                <a16:creationId xmlns:a16="http://schemas.microsoft.com/office/drawing/2014/main" id="{0A82BA62-8D50-65D8-388D-3109FE2EEBDE}"/>
              </a:ext>
            </a:extLst>
          </p:cNvPr>
          <p:cNvSpPr txBox="1"/>
          <p:nvPr/>
        </p:nvSpPr>
        <p:spPr>
          <a:xfrm>
            <a:off x="5670269" y="4246890"/>
            <a:ext cx="1577922" cy="184666"/>
          </a:xfrm>
          <a:prstGeom prst="rect">
            <a:avLst/>
          </a:prstGeom>
          <a:noFill/>
        </p:spPr>
        <p:txBody>
          <a:bodyPr wrap="square" lIns="0" tIns="0" rIns="0" bIns="0" rtlCol="0">
            <a:spAutoFit/>
          </a:bodyPr>
          <a:lstStyle/>
          <a:p>
            <a:r>
              <a:rPr lang="en-US" sz="1200" b="1" err="1">
                <a:latin typeface="Myriad Pro"/>
              </a:rPr>
              <a:t>VistA</a:t>
            </a:r>
            <a:r>
              <a:rPr lang="en-US" sz="1200" b="1">
                <a:latin typeface="Myriad Pro"/>
              </a:rPr>
              <a:t> Instances</a:t>
            </a:r>
          </a:p>
        </p:txBody>
      </p:sp>
      <p:pic>
        <p:nvPicPr>
          <p:cNvPr id="25" name="Graphic 24" descr="Unlock outline">
            <a:extLst>
              <a:ext uri="{FF2B5EF4-FFF2-40B4-BE49-F238E27FC236}">
                <a16:creationId xmlns:a16="http://schemas.microsoft.com/office/drawing/2014/main" id="{6654B338-5D79-1F75-98A7-5CCD6A5B1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9271" y="2244442"/>
            <a:ext cx="559757" cy="559757"/>
          </a:xfrm>
          <a:prstGeom prst="rect">
            <a:avLst/>
          </a:prstGeom>
        </p:spPr>
      </p:pic>
      <p:pic>
        <p:nvPicPr>
          <p:cNvPr id="26" name="Graphic 25" descr="Bar chart outline">
            <a:extLst>
              <a:ext uri="{FF2B5EF4-FFF2-40B4-BE49-F238E27FC236}">
                <a16:creationId xmlns:a16="http://schemas.microsoft.com/office/drawing/2014/main" id="{614F2543-0F90-B2ED-26D7-877EFE799D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362377" y="3817747"/>
            <a:ext cx="559757" cy="559757"/>
          </a:xfrm>
          <a:prstGeom prst="rect">
            <a:avLst/>
          </a:prstGeom>
        </p:spPr>
      </p:pic>
      <p:sp>
        <p:nvSpPr>
          <p:cNvPr id="27" name="Pentagon 26">
            <a:extLst>
              <a:ext uri="{FF2B5EF4-FFF2-40B4-BE49-F238E27FC236}">
                <a16:creationId xmlns:a16="http://schemas.microsoft.com/office/drawing/2014/main" id="{033FEB7D-C626-4E14-D136-2A4F944E4AB1}"/>
              </a:ext>
            </a:extLst>
          </p:cNvPr>
          <p:cNvSpPr/>
          <p:nvPr/>
        </p:nvSpPr>
        <p:spPr>
          <a:xfrm>
            <a:off x="10601873" y="5570669"/>
            <a:ext cx="1176288" cy="1114507"/>
          </a:xfrm>
          <a:prstGeom prst="homePlat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FB199DB-0C6D-8972-7CC1-67CCA60CF515}"/>
              </a:ext>
            </a:extLst>
          </p:cNvPr>
          <p:cNvSpPr txBox="1"/>
          <p:nvPr/>
        </p:nvSpPr>
        <p:spPr>
          <a:xfrm>
            <a:off x="10568654" y="5877542"/>
            <a:ext cx="1021667" cy="563103"/>
          </a:xfrm>
          <a:prstGeom prst="rect">
            <a:avLst/>
          </a:prstGeom>
          <a:noFill/>
        </p:spPr>
        <p:txBody>
          <a:bodyPr wrap="square">
            <a:spAutoFit/>
          </a:bodyPr>
          <a:lstStyle/>
          <a:p>
            <a:pPr marL="12700" marR="31115" algn="ctr">
              <a:lnSpc>
                <a:spcPts val="1620"/>
              </a:lnSpc>
              <a:spcBef>
                <a:spcPts val="385"/>
              </a:spcBef>
            </a:pPr>
            <a:r>
              <a:rPr lang="en-US" sz="1800" b="1" u="sng">
                <a:solidFill>
                  <a:srgbClr val="13313E"/>
                </a:solidFill>
                <a:latin typeface="Myriad Pro"/>
                <a:cs typeface="Calibri"/>
                <a:hlinkClick r:id="rId8">
                  <a:extLst>
                    <a:ext uri="{A12FA001-AC4F-418D-AE19-62706E023703}">
                      <ahyp:hlinkClr xmlns:ahyp="http://schemas.microsoft.com/office/drawing/2018/hyperlinkcolor" val="tx"/>
                    </a:ext>
                  </a:extLst>
                </a:hlinkClick>
              </a:rPr>
              <a:t>LEARN </a:t>
            </a:r>
          </a:p>
          <a:p>
            <a:pPr marL="12700" marR="31115" algn="ctr">
              <a:lnSpc>
                <a:spcPts val="1620"/>
              </a:lnSpc>
              <a:spcBef>
                <a:spcPts val="385"/>
              </a:spcBef>
            </a:pPr>
            <a:r>
              <a:rPr lang="en-US" sz="1800" b="1" u="sng">
                <a:solidFill>
                  <a:srgbClr val="13313E"/>
                </a:solidFill>
                <a:latin typeface="Myriad Pro"/>
                <a:cs typeface="Calibri"/>
                <a:hlinkClick r:id="rId8">
                  <a:extLst>
                    <a:ext uri="{A12FA001-AC4F-418D-AE19-62706E023703}">
                      <ahyp:hlinkClr xmlns:ahyp="http://schemas.microsoft.com/office/drawing/2018/hyperlinkcolor" val="tx"/>
                    </a:ext>
                  </a:extLst>
                </a:hlinkClick>
              </a:rPr>
              <a:t>MORE</a:t>
            </a:r>
            <a:endParaRPr lang="en-US" sz="1800" b="1" u="sng">
              <a:solidFill>
                <a:srgbClr val="13313E"/>
              </a:solidFill>
              <a:latin typeface="Myriad Pro"/>
              <a:cs typeface="Calibri"/>
            </a:endParaRPr>
          </a:p>
        </p:txBody>
      </p:sp>
      <p:sp>
        <p:nvSpPr>
          <p:cNvPr id="80" name="TextBox 79">
            <a:extLst>
              <a:ext uri="{FF2B5EF4-FFF2-40B4-BE49-F238E27FC236}">
                <a16:creationId xmlns:a16="http://schemas.microsoft.com/office/drawing/2014/main" id="{FCB2A7FC-824A-29FF-DED0-2759015A2BFE}"/>
              </a:ext>
            </a:extLst>
          </p:cNvPr>
          <p:cNvSpPr txBox="1"/>
          <p:nvPr/>
        </p:nvSpPr>
        <p:spPr>
          <a:xfrm>
            <a:off x="3115203" y="4652787"/>
            <a:ext cx="2204532" cy="677108"/>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1100" i="1"/>
              <a:t>Big Data (AWS EMR)</a:t>
            </a:r>
          </a:p>
          <a:p>
            <a:pPr marL="112713" indent="-112713">
              <a:buFont typeface="Arial" panose="020B0604020202020204" pitchFamily="34" charset="0"/>
              <a:buChar char="•"/>
            </a:pPr>
            <a:r>
              <a:rPr lang="en-US" sz="1100" i="1"/>
              <a:t>AWS </a:t>
            </a:r>
            <a:r>
              <a:rPr lang="en-US" sz="1100" i="1" err="1"/>
              <a:t>SageMaker</a:t>
            </a:r>
            <a:endParaRPr lang="en-US" sz="1100" i="1"/>
          </a:p>
          <a:p>
            <a:pPr marL="112713" indent="-112713">
              <a:buFont typeface="Arial" panose="020B0604020202020204" pitchFamily="34" charset="0"/>
              <a:buChar char="•"/>
            </a:pPr>
            <a:r>
              <a:rPr lang="en-US" sz="1100" i="1"/>
              <a:t>Hadoop and Spark</a:t>
            </a:r>
          </a:p>
          <a:p>
            <a:pPr marL="112713" indent="-112713">
              <a:buFont typeface="Arial" panose="020B0604020202020204" pitchFamily="34" charset="0"/>
              <a:buChar char="•"/>
            </a:pPr>
            <a:r>
              <a:rPr lang="en-US" sz="1100" i="1"/>
              <a:t>AWS Deep Learning (AWS EC2 GPU)</a:t>
            </a:r>
          </a:p>
        </p:txBody>
      </p:sp>
      <p:sp>
        <p:nvSpPr>
          <p:cNvPr id="78" name="TextBox 77">
            <a:extLst>
              <a:ext uri="{FF2B5EF4-FFF2-40B4-BE49-F238E27FC236}">
                <a16:creationId xmlns:a16="http://schemas.microsoft.com/office/drawing/2014/main" id="{C00C44E9-6602-467F-12A6-9F547756CDD1}"/>
              </a:ext>
            </a:extLst>
          </p:cNvPr>
          <p:cNvSpPr txBox="1"/>
          <p:nvPr/>
        </p:nvSpPr>
        <p:spPr>
          <a:xfrm>
            <a:off x="5344538" y="4500170"/>
            <a:ext cx="2000163" cy="846386"/>
          </a:xfrm>
          <a:prstGeom prst="rect">
            <a:avLst/>
          </a:prstGeom>
          <a:noFill/>
        </p:spPr>
        <p:txBody>
          <a:bodyPr wrap="square" lIns="0" tIns="0" rIns="0" bIns="0" rtlCol="0">
            <a:spAutoFit/>
          </a:bodyPr>
          <a:lstStyle/>
          <a:p>
            <a:pPr marL="112713" indent="-112713">
              <a:buFont typeface="Arial" panose="020B0604020202020204" pitchFamily="34" charset="0"/>
              <a:buChar char="•"/>
            </a:pPr>
            <a:r>
              <a:rPr lang="en-US" sz="1100" i="1"/>
              <a:t>Linux Instance with </a:t>
            </a:r>
            <a:r>
              <a:rPr lang="en-US" sz="1100" i="1" err="1"/>
              <a:t>VistA</a:t>
            </a:r>
            <a:r>
              <a:rPr lang="en-US" sz="1100" i="1"/>
              <a:t> and Cache with Synthetic Data</a:t>
            </a:r>
          </a:p>
          <a:p>
            <a:pPr marL="112713" indent="-112713">
              <a:buFont typeface="Arial" panose="020B0604020202020204" pitchFamily="34" charset="0"/>
              <a:buChar char="•"/>
            </a:pPr>
            <a:r>
              <a:rPr lang="en-US" sz="1100" i="1"/>
              <a:t>Customer Admin Access to Assigned Instance</a:t>
            </a:r>
          </a:p>
          <a:p>
            <a:pPr marL="112713" indent="-112713">
              <a:buFont typeface="Arial" panose="020B0604020202020204" pitchFamily="34" charset="0"/>
              <a:buChar char="•"/>
            </a:pPr>
            <a:r>
              <a:rPr lang="en-US" sz="1100" i="1"/>
              <a:t>Windows Instance with CPRS</a:t>
            </a:r>
          </a:p>
        </p:txBody>
      </p:sp>
      <p:sp>
        <p:nvSpPr>
          <p:cNvPr id="118" name="Rectangle: Rounded Corners 23">
            <a:extLst>
              <a:ext uri="{FF2B5EF4-FFF2-40B4-BE49-F238E27FC236}">
                <a16:creationId xmlns:a16="http://schemas.microsoft.com/office/drawing/2014/main" id="{443DA36E-F77D-EA7A-FA52-8119C6EA8309}"/>
              </a:ext>
            </a:extLst>
          </p:cNvPr>
          <p:cNvSpPr/>
          <p:nvPr/>
        </p:nvSpPr>
        <p:spPr>
          <a:xfrm>
            <a:off x="7395704" y="6322562"/>
            <a:ext cx="3322907" cy="3430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567482"/>
                </a:solidFill>
                <a:latin typeface="Myriad Pro" panose="020B0403030403020204"/>
              </a:rPr>
              <a:t>ETIL </a:t>
            </a:r>
            <a:r>
              <a:rPr lang="en-US" sz="1100" b="1">
                <a:solidFill>
                  <a:srgbClr val="567482"/>
                </a:solidFill>
                <a:latin typeface="Myriad Pro" panose="020B0403030403020204"/>
              </a:rPr>
              <a:t>will not </a:t>
            </a:r>
            <a:r>
              <a:rPr lang="en-US" sz="1100">
                <a:solidFill>
                  <a:srgbClr val="567482"/>
                </a:solidFill>
                <a:latin typeface="Myriad Pro" panose="020B0403030403020204"/>
              </a:rPr>
              <a:t>allow data imports for any production level analysis or scientific conclusions</a:t>
            </a:r>
          </a:p>
        </p:txBody>
      </p:sp>
      <p:sp>
        <p:nvSpPr>
          <p:cNvPr id="1040" name="Rectangle 1039">
            <a:extLst>
              <a:ext uri="{FF2B5EF4-FFF2-40B4-BE49-F238E27FC236}">
                <a16:creationId xmlns:a16="http://schemas.microsoft.com/office/drawing/2014/main" id="{898594B2-ACE3-976E-F31E-E7667D1B7F4D}"/>
              </a:ext>
            </a:extLst>
          </p:cNvPr>
          <p:cNvSpPr/>
          <p:nvPr/>
        </p:nvSpPr>
        <p:spPr>
          <a:xfrm>
            <a:off x="495300" y="5570668"/>
            <a:ext cx="6829972" cy="11240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TextBox 1040">
            <a:extLst>
              <a:ext uri="{FF2B5EF4-FFF2-40B4-BE49-F238E27FC236}">
                <a16:creationId xmlns:a16="http://schemas.microsoft.com/office/drawing/2014/main" id="{E676D969-44B9-CCF6-664F-1A15F1CE7754}"/>
              </a:ext>
            </a:extLst>
          </p:cNvPr>
          <p:cNvSpPr txBox="1"/>
          <p:nvPr/>
        </p:nvSpPr>
        <p:spPr>
          <a:xfrm>
            <a:off x="492673" y="5707368"/>
            <a:ext cx="2107119" cy="965329"/>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DEVELOPMENT &amp; TESTING</a:t>
            </a:r>
          </a:p>
          <a:p>
            <a:pPr marL="12700" marR="31115">
              <a:lnSpc>
                <a:spcPts val="1620"/>
              </a:lnSpc>
              <a:spcBef>
                <a:spcPts val="385"/>
              </a:spcBef>
            </a:pPr>
            <a:r>
              <a:rPr lang="en-US" b="1">
                <a:solidFill>
                  <a:srgbClr val="13313E"/>
                </a:solidFill>
                <a:latin typeface="Myriad Pro"/>
                <a:cs typeface="Calibri"/>
              </a:rPr>
              <a:t>SANDBOX RESOURCES</a:t>
            </a:r>
            <a:endParaRPr lang="en-US" sz="1800" b="1">
              <a:solidFill>
                <a:srgbClr val="13313E"/>
              </a:solidFill>
              <a:latin typeface="Myriad Pro"/>
              <a:cs typeface="Calibri"/>
            </a:endParaRPr>
          </a:p>
        </p:txBody>
      </p:sp>
      <p:sp>
        <p:nvSpPr>
          <p:cNvPr id="120" name="Rectangle 119">
            <a:extLst>
              <a:ext uri="{FF2B5EF4-FFF2-40B4-BE49-F238E27FC236}">
                <a16:creationId xmlns:a16="http://schemas.microsoft.com/office/drawing/2014/main" id="{A35ADD05-A1E8-D221-2F6A-AAC1438B0A16}"/>
              </a:ext>
            </a:extLst>
          </p:cNvPr>
          <p:cNvSpPr/>
          <p:nvPr/>
        </p:nvSpPr>
        <p:spPr>
          <a:xfrm>
            <a:off x="2380461" y="5700478"/>
            <a:ext cx="877032" cy="36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algn="ctr">
              <a:lnSpc>
                <a:spcPct val="107000"/>
              </a:lnSpc>
              <a:spcBef>
                <a:spcPts val="0"/>
              </a:spcBef>
              <a:spcAft>
                <a:spcPts val="800"/>
              </a:spcAft>
            </a:pPr>
            <a:r>
              <a:rPr lang="en-US" sz="1100" b="1" kern="1200">
                <a:solidFill>
                  <a:schemeClr val="tx1"/>
                </a:solidFill>
                <a:effectLst/>
                <a:latin typeface="Myriad Pro" panose="020B0403030403020204"/>
                <a:ea typeface="Calibri" panose="020F0502020204030204" pitchFamily="34" charset="0"/>
                <a:cs typeface="Arial" panose="020B0604020202020204" pitchFamily="34" charset="0"/>
              </a:rPr>
              <a:t>Windows &amp; Linux Virtual Machines</a:t>
            </a:r>
            <a:endParaRPr lang="en-US" sz="1100" b="1">
              <a:solidFill>
                <a:schemeClr val="tx1"/>
              </a:solidFill>
              <a:effectLst/>
              <a:latin typeface="Myriad Pro" panose="020B0403030403020204"/>
              <a:ea typeface="Calibri" panose="020F0502020204030204" pitchFamily="34" charset="0"/>
              <a:cs typeface="Arial" panose="020B0604020202020204" pitchFamily="34" charset="0"/>
            </a:endParaRPr>
          </a:p>
        </p:txBody>
      </p:sp>
      <p:pic>
        <p:nvPicPr>
          <p:cNvPr id="121" name="Picture 120" descr="Icon&#10;&#10;Description automatically generated">
            <a:extLst>
              <a:ext uri="{FF2B5EF4-FFF2-40B4-BE49-F238E27FC236}">
                <a16:creationId xmlns:a16="http://schemas.microsoft.com/office/drawing/2014/main" id="{C206F62D-A2EE-B67C-8B4B-C0439AED419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47704" y="6128328"/>
            <a:ext cx="942546" cy="566385"/>
          </a:xfrm>
          <a:prstGeom prst="rect">
            <a:avLst/>
          </a:prstGeom>
          <a:ln>
            <a:noFill/>
          </a:ln>
        </p:spPr>
      </p:pic>
      <p:sp>
        <p:nvSpPr>
          <p:cNvPr id="123" name="Rectangle 122">
            <a:extLst>
              <a:ext uri="{FF2B5EF4-FFF2-40B4-BE49-F238E27FC236}">
                <a16:creationId xmlns:a16="http://schemas.microsoft.com/office/drawing/2014/main" id="{633A2D9D-76B4-BD87-4E78-6D3B43CBFF39}"/>
              </a:ext>
            </a:extLst>
          </p:cNvPr>
          <p:cNvSpPr/>
          <p:nvPr/>
        </p:nvSpPr>
        <p:spPr>
          <a:xfrm>
            <a:off x="3390652" y="5646691"/>
            <a:ext cx="877032" cy="36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algn="ctr">
              <a:lnSpc>
                <a:spcPct val="107000"/>
              </a:lnSpc>
              <a:spcBef>
                <a:spcPts val="0"/>
              </a:spcBef>
              <a:spcAft>
                <a:spcPts val="800"/>
              </a:spcAft>
            </a:pPr>
            <a:r>
              <a:rPr lang="en-US" sz="1100" b="1" kern="1200">
                <a:solidFill>
                  <a:schemeClr val="tx1"/>
                </a:solidFill>
                <a:effectLst/>
                <a:latin typeface="Myriad Pro" panose="020B0403030403020204"/>
                <a:ea typeface="Calibri" panose="020F0502020204030204" pitchFamily="34" charset="0"/>
                <a:cs typeface="Arial" panose="020B0604020202020204" pitchFamily="34" charset="0"/>
              </a:rPr>
              <a:t>Kubernetes &amp; Containers</a:t>
            </a:r>
            <a:endParaRPr lang="en-US" sz="1100" b="1">
              <a:solidFill>
                <a:schemeClr val="tx1"/>
              </a:solidFill>
              <a:effectLst/>
              <a:latin typeface="Myriad Pro" panose="020B0403030403020204"/>
              <a:ea typeface="Calibri" panose="020F0502020204030204" pitchFamily="34" charset="0"/>
              <a:cs typeface="Arial" panose="020B0604020202020204" pitchFamily="34" charset="0"/>
            </a:endParaRPr>
          </a:p>
        </p:txBody>
      </p:sp>
      <p:pic>
        <p:nvPicPr>
          <p:cNvPr id="124" name="Picture 123" descr="Shape&#10;&#10;Description automatically generated with medium confidence">
            <a:extLst>
              <a:ext uri="{FF2B5EF4-FFF2-40B4-BE49-F238E27FC236}">
                <a16:creationId xmlns:a16="http://schemas.microsoft.com/office/drawing/2014/main" id="{D87B6073-953D-2C7A-67E9-3FF7F6D461F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98016" y="6287802"/>
            <a:ext cx="862305" cy="275122"/>
          </a:xfrm>
          <a:prstGeom prst="rect">
            <a:avLst/>
          </a:prstGeom>
          <a:ln>
            <a:noFill/>
          </a:ln>
        </p:spPr>
      </p:pic>
      <p:sp>
        <p:nvSpPr>
          <p:cNvPr id="127" name="Rectangle 126">
            <a:extLst>
              <a:ext uri="{FF2B5EF4-FFF2-40B4-BE49-F238E27FC236}">
                <a16:creationId xmlns:a16="http://schemas.microsoft.com/office/drawing/2014/main" id="{916D1EA6-56DF-162D-B0C9-9CF4A5D045FC}"/>
              </a:ext>
            </a:extLst>
          </p:cNvPr>
          <p:cNvSpPr/>
          <p:nvPr/>
        </p:nvSpPr>
        <p:spPr>
          <a:xfrm>
            <a:off x="4387421" y="5646691"/>
            <a:ext cx="877032" cy="36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algn="ctr">
              <a:lnSpc>
                <a:spcPct val="107000"/>
              </a:lnSpc>
              <a:spcBef>
                <a:spcPts val="0"/>
              </a:spcBef>
              <a:spcAft>
                <a:spcPts val="800"/>
              </a:spcAft>
            </a:pPr>
            <a:r>
              <a:rPr lang="en-US" sz="1100" b="1" kern="1200">
                <a:solidFill>
                  <a:schemeClr val="tx1"/>
                </a:solidFill>
                <a:effectLst/>
                <a:latin typeface="Myriad Pro" panose="020B0403030403020204"/>
                <a:ea typeface="Calibri" panose="020F0502020204030204" pitchFamily="34" charset="0"/>
                <a:cs typeface="Arial" panose="020B0604020202020204" pitchFamily="34" charset="0"/>
              </a:rPr>
              <a:t>Databases</a:t>
            </a:r>
            <a:endParaRPr lang="en-US" sz="1100" b="1">
              <a:solidFill>
                <a:schemeClr val="tx1"/>
              </a:solidFill>
              <a:effectLst/>
              <a:latin typeface="Myriad Pro" panose="020B0403030403020204"/>
              <a:ea typeface="Calibri" panose="020F0502020204030204" pitchFamily="34" charset="0"/>
              <a:cs typeface="Arial" panose="020B0604020202020204" pitchFamily="34" charset="0"/>
            </a:endParaRPr>
          </a:p>
        </p:txBody>
      </p:sp>
      <p:pic>
        <p:nvPicPr>
          <p:cNvPr id="1024" name="Picture 1023">
            <a:extLst>
              <a:ext uri="{FF2B5EF4-FFF2-40B4-BE49-F238E27FC236}">
                <a16:creationId xmlns:a16="http://schemas.microsoft.com/office/drawing/2014/main" id="{B8D8B37B-1AB6-92E5-CFD1-58957949F75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3186" y="6106704"/>
            <a:ext cx="865504" cy="502172"/>
          </a:xfrm>
          <a:prstGeom prst="rect">
            <a:avLst/>
          </a:prstGeom>
          <a:ln>
            <a:noFill/>
          </a:ln>
        </p:spPr>
      </p:pic>
      <p:sp>
        <p:nvSpPr>
          <p:cNvPr id="1026" name="Rectangle 1025">
            <a:extLst>
              <a:ext uri="{FF2B5EF4-FFF2-40B4-BE49-F238E27FC236}">
                <a16:creationId xmlns:a16="http://schemas.microsoft.com/office/drawing/2014/main" id="{DCC8639A-6C21-4B1F-C0A8-B58B1BC3EBD8}"/>
              </a:ext>
            </a:extLst>
          </p:cNvPr>
          <p:cNvSpPr/>
          <p:nvPr/>
        </p:nvSpPr>
        <p:spPr>
          <a:xfrm>
            <a:off x="5398890" y="5646691"/>
            <a:ext cx="877032" cy="36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algn="ctr">
              <a:lnSpc>
                <a:spcPct val="107000"/>
              </a:lnSpc>
              <a:spcBef>
                <a:spcPts val="0"/>
              </a:spcBef>
              <a:spcAft>
                <a:spcPts val="800"/>
              </a:spcAft>
            </a:pPr>
            <a:r>
              <a:rPr lang="en-US" sz="1100" b="1" kern="1200">
                <a:solidFill>
                  <a:schemeClr val="tx1"/>
                </a:solidFill>
                <a:effectLst/>
                <a:latin typeface="Myriad Pro" panose="020B0403030403020204"/>
                <a:ea typeface="Calibri" panose="020F0502020204030204" pitchFamily="34" charset="0"/>
                <a:cs typeface="Arial" panose="020B0604020202020204" pitchFamily="34" charset="0"/>
              </a:rPr>
              <a:t>Storage</a:t>
            </a:r>
            <a:endParaRPr lang="en-US" sz="1050" b="1">
              <a:solidFill>
                <a:schemeClr val="tx1"/>
              </a:solidFill>
              <a:effectLst/>
              <a:latin typeface="Myriad Pro" panose="020B0403030403020204"/>
              <a:ea typeface="Calibri" panose="020F0502020204030204" pitchFamily="34" charset="0"/>
              <a:cs typeface="Arial" panose="020B0604020202020204" pitchFamily="34" charset="0"/>
            </a:endParaRPr>
          </a:p>
        </p:txBody>
      </p:sp>
      <p:sp>
        <p:nvSpPr>
          <p:cNvPr id="1037" name="Rectangle 1036">
            <a:extLst>
              <a:ext uri="{FF2B5EF4-FFF2-40B4-BE49-F238E27FC236}">
                <a16:creationId xmlns:a16="http://schemas.microsoft.com/office/drawing/2014/main" id="{CF1B77F0-A0AB-2B4F-E88A-CAB93E8D6AA9}"/>
              </a:ext>
            </a:extLst>
          </p:cNvPr>
          <p:cNvSpPr/>
          <p:nvPr/>
        </p:nvSpPr>
        <p:spPr>
          <a:xfrm>
            <a:off x="6348025" y="5646691"/>
            <a:ext cx="877032" cy="36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algn="ctr">
              <a:lnSpc>
                <a:spcPct val="107000"/>
              </a:lnSpc>
              <a:spcBef>
                <a:spcPts val="0"/>
              </a:spcBef>
              <a:spcAft>
                <a:spcPts val="800"/>
              </a:spcAft>
            </a:pPr>
            <a:r>
              <a:rPr lang="en-US" sz="1100" b="1" kern="1200">
                <a:solidFill>
                  <a:schemeClr val="tx1"/>
                </a:solidFill>
                <a:effectLst/>
                <a:latin typeface="Myriad Pro" panose="020B0403030403020204"/>
                <a:ea typeface="Calibri" panose="020F0502020204030204" pitchFamily="34" charset="0"/>
                <a:cs typeface="Arial" panose="020B0604020202020204" pitchFamily="34" charset="0"/>
              </a:rPr>
              <a:t>Serverless</a:t>
            </a:r>
            <a:endParaRPr lang="en-US" sz="1100" b="1">
              <a:solidFill>
                <a:schemeClr val="tx1"/>
              </a:solidFill>
              <a:effectLst/>
              <a:latin typeface="Myriad Pro" panose="020B0403030403020204"/>
              <a:ea typeface="Calibri" panose="020F0502020204030204" pitchFamily="34" charset="0"/>
              <a:cs typeface="Arial" panose="020B0604020202020204" pitchFamily="34" charset="0"/>
            </a:endParaRPr>
          </a:p>
        </p:txBody>
      </p:sp>
      <p:pic>
        <p:nvPicPr>
          <p:cNvPr id="1038" name="Picture 1037" descr="Logo, icon&#10;&#10;Description automatically generated">
            <a:extLst>
              <a:ext uri="{FF2B5EF4-FFF2-40B4-BE49-F238E27FC236}">
                <a16:creationId xmlns:a16="http://schemas.microsoft.com/office/drawing/2014/main" id="{0F4413D9-DB1D-A421-6820-245852B295F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31618" r="31784"/>
          <a:stretch/>
        </p:blipFill>
        <p:spPr>
          <a:xfrm>
            <a:off x="6485044" y="6055814"/>
            <a:ext cx="602995" cy="581093"/>
          </a:xfrm>
          <a:prstGeom prst="rect">
            <a:avLst/>
          </a:prstGeom>
          <a:ln>
            <a:noFill/>
          </a:ln>
        </p:spPr>
      </p:pic>
      <p:grpSp>
        <p:nvGrpSpPr>
          <p:cNvPr id="4" name="Group 3">
            <a:extLst>
              <a:ext uri="{FF2B5EF4-FFF2-40B4-BE49-F238E27FC236}">
                <a16:creationId xmlns:a16="http://schemas.microsoft.com/office/drawing/2014/main" id="{F246D630-4C4F-197A-C7FE-BFF1D5273AAA}"/>
              </a:ext>
            </a:extLst>
          </p:cNvPr>
          <p:cNvGrpSpPr/>
          <p:nvPr/>
        </p:nvGrpSpPr>
        <p:grpSpPr>
          <a:xfrm>
            <a:off x="2955616" y="2177780"/>
            <a:ext cx="1505992" cy="1197516"/>
            <a:chOff x="3010277" y="2017446"/>
            <a:chExt cx="1505992" cy="1197516"/>
          </a:xfrm>
        </p:grpSpPr>
        <p:pic>
          <p:nvPicPr>
            <p:cNvPr id="2" name="Picture 1" descr="Shape, icon&#10;&#10;Description automatically generated">
              <a:extLst>
                <a:ext uri="{FF2B5EF4-FFF2-40B4-BE49-F238E27FC236}">
                  <a16:creationId xmlns:a16="http://schemas.microsoft.com/office/drawing/2014/main" id="{4ABDE341-8437-73BB-BC02-75AE44075748}"/>
                </a:ext>
              </a:extLst>
            </p:cNvPr>
            <p:cNvPicPr>
              <a:picLocks noChangeAspect="1"/>
            </p:cNvPicPr>
            <p:nvPr/>
          </p:nvPicPr>
          <p:blipFill>
            <a:blip r:embed="rId13"/>
            <a:stretch>
              <a:fillRect/>
            </a:stretch>
          </p:blipFill>
          <p:spPr>
            <a:xfrm>
              <a:off x="3241927" y="2725699"/>
              <a:ext cx="1042692" cy="489263"/>
            </a:xfrm>
            <a:prstGeom prst="rect">
              <a:avLst/>
            </a:prstGeom>
          </p:spPr>
        </p:pic>
        <p:sp>
          <p:nvSpPr>
            <p:cNvPr id="3" name="TextBox 2">
              <a:extLst>
                <a:ext uri="{FF2B5EF4-FFF2-40B4-BE49-F238E27FC236}">
                  <a16:creationId xmlns:a16="http://schemas.microsoft.com/office/drawing/2014/main" id="{AEB10A12-5F35-8938-016D-F2A7BD57831A}"/>
                </a:ext>
              </a:extLst>
            </p:cNvPr>
            <p:cNvSpPr txBox="1"/>
            <p:nvPr/>
          </p:nvSpPr>
          <p:spPr>
            <a:xfrm>
              <a:off x="3010277" y="2017446"/>
              <a:ext cx="1505992" cy="55496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USE</a:t>
              </a:r>
            </a:p>
            <a:p>
              <a:pPr marL="12700" marR="31115" algn="ctr">
                <a:lnSpc>
                  <a:spcPts val="1620"/>
                </a:lnSpc>
                <a:spcBef>
                  <a:spcPts val="385"/>
                </a:spcBef>
              </a:pPr>
              <a:r>
                <a:rPr lang="en-US" b="1">
                  <a:solidFill>
                    <a:schemeClr val="bg1"/>
                  </a:solidFill>
                  <a:latin typeface="Myriad Pro"/>
                  <a:cs typeface="Calibri"/>
                </a:rPr>
                <a:t>CASES</a:t>
              </a:r>
              <a:endParaRPr lang="en-US" sz="1800" b="1">
                <a:solidFill>
                  <a:schemeClr val="bg1"/>
                </a:solidFill>
                <a:latin typeface="Myriad Pro"/>
                <a:cs typeface="Calibri"/>
              </a:endParaRPr>
            </a:p>
          </p:txBody>
        </p:sp>
      </p:grpSp>
      <p:pic>
        <p:nvPicPr>
          <p:cNvPr id="7" name="Graphic 6">
            <a:extLst>
              <a:ext uri="{FF2B5EF4-FFF2-40B4-BE49-F238E27FC236}">
                <a16:creationId xmlns:a16="http://schemas.microsoft.com/office/drawing/2014/main" id="{4781CC25-75A2-C324-2B21-F6AFF55F5E3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88288" y="6142409"/>
            <a:ext cx="298236" cy="298236"/>
          </a:xfrm>
          <a:prstGeom prst="rect">
            <a:avLst/>
          </a:prstGeom>
        </p:spPr>
      </p:pic>
      <p:sp>
        <p:nvSpPr>
          <p:cNvPr id="8" name="Rectangle 7">
            <a:extLst>
              <a:ext uri="{FF2B5EF4-FFF2-40B4-BE49-F238E27FC236}">
                <a16:creationId xmlns:a16="http://schemas.microsoft.com/office/drawing/2014/main" id="{891F5BDF-5D59-69CD-8113-DDCB4B21A901}"/>
              </a:ext>
            </a:extLst>
          </p:cNvPr>
          <p:cNvSpPr/>
          <p:nvPr/>
        </p:nvSpPr>
        <p:spPr>
          <a:xfrm>
            <a:off x="5513588" y="6339621"/>
            <a:ext cx="647637" cy="36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algn="ctr">
              <a:lnSpc>
                <a:spcPct val="107000"/>
              </a:lnSpc>
              <a:spcBef>
                <a:spcPts val="0"/>
              </a:spcBef>
              <a:spcAft>
                <a:spcPts val="800"/>
              </a:spcAft>
            </a:pPr>
            <a:r>
              <a:rPr lang="en-US" sz="600" b="1" kern="1200">
                <a:solidFill>
                  <a:schemeClr val="tx1"/>
                </a:solidFill>
                <a:effectLst/>
                <a:latin typeface="Myriad Pro" panose="020B0403030403020204"/>
                <a:ea typeface="Calibri" panose="020F0502020204030204" pitchFamily="34" charset="0"/>
                <a:cs typeface="Arial" panose="020B0604020202020204" pitchFamily="34" charset="0"/>
              </a:rPr>
              <a:t>AWS Aurora</a:t>
            </a:r>
            <a:endParaRPr lang="en-US" sz="500" b="1">
              <a:solidFill>
                <a:schemeClr val="tx1"/>
              </a:solidFill>
              <a:effectLst/>
              <a:latin typeface="Myriad Pro" panose="020B0403030403020204"/>
              <a:ea typeface="Calibri" panose="020F0502020204030204" pitchFamily="34" charset="0"/>
              <a:cs typeface="Arial" panose="020B0604020202020204" pitchFamily="34" charset="0"/>
            </a:endParaRPr>
          </a:p>
        </p:txBody>
      </p:sp>
      <p:sp>
        <p:nvSpPr>
          <p:cNvPr id="6" name="Slide Number Placeholder 16">
            <a:extLst>
              <a:ext uri="{FF2B5EF4-FFF2-40B4-BE49-F238E27FC236}">
                <a16:creationId xmlns:a16="http://schemas.microsoft.com/office/drawing/2014/main" id="{98CDB452-AB41-F5B7-92D4-E2B16554279B}"/>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8</a:t>
            </a:fld>
            <a:endParaRPr lang="en-US">
              <a:solidFill>
                <a:srgbClr val="567482"/>
              </a:solidFill>
            </a:endParaRPr>
          </a:p>
        </p:txBody>
      </p:sp>
    </p:spTree>
    <p:extLst>
      <p:ext uri="{BB962C8B-B14F-4D97-AF65-F5344CB8AC3E}">
        <p14:creationId xmlns:p14="http://schemas.microsoft.com/office/powerpoint/2010/main" val="7616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28B6197-E9C9-3576-4D84-CFBA6148C253}"/>
              </a:ext>
            </a:extLst>
          </p:cNvPr>
          <p:cNvSpPr/>
          <p:nvPr/>
        </p:nvSpPr>
        <p:spPr>
          <a:xfrm rot="5400000" flipH="1" flipV="1">
            <a:off x="5810647" y="484199"/>
            <a:ext cx="6534928" cy="6209256"/>
          </a:xfrm>
          <a:prstGeom prst="rtTriangle">
            <a:avLst/>
          </a:prstGeom>
          <a:solidFill>
            <a:srgbClr val="13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62F104AE-07EF-E290-5EFA-D145C7913323}"/>
              </a:ext>
            </a:extLst>
          </p:cNvPr>
          <p:cNvSpPr/>
          <p:nvPr/>
        </p:nvSpPr>
        <p:spPr>
          <a:xfrm>
            <a:off x="3006451" y="1792383"/>
            <a:ext cx="4137962" cy="178087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2C58401F-00FA-C061-C523-0B804500A473}"/>
              </a:ext>
            </a:extLst>
          </p:cNvPr>
          <p:cNvCxnSpPr>
            <a:cxnSpLocks/>
          </p:cNvCxnSpPr>
          <p:nvPr/>
        </p:nvCxnSpPr>
        <p:spPr>
          <a:xfrm>
            <a:off x="6330813" y="-1825526"/>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E6362-8200-BAF3-51E6-950E3623EA27}"/>
              </a:ext>
            </a:extLst>
          </p:cNvPr>
          <p:cNvCxnSpPr>
            <a:cxnSpLocks/>
          </p:cNvCxnSpPr>
          <p:nvPr/>
        </p:nvCxnSpPr>
        <p:spPr>
          <a:xfrm>
            <a:off x="10584427" y="-1757591"/>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9C9A0-A333-D108-E183-88E2610C9F99}"/>
              </a:ext>
            </a:extLst>
          </p:cNvPr>
          <p:cNvCxnSpPr>
            <a:cxnSpLocks/>
          </p:cNvCxnSpPr>
          <p:nvPr/>
        </p:nvCxnSpPr>
        <p:spPr>
          <a:xfrm>
            <a:off x="3606710" y="-5317387"/>
            <a:ext cx="0" cy="9514618"/>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D4D47-F9B7-61EB-79E2-A12A3C70EFD4}"/>
              </a:ext>
            </a:extLst>
          </p:cNvPr>
          <p:cNvSpPr txBox="1"/>
          <p:nvPr/>
        </p:nvSpPr>
        <p:spPr>
          <a:xfrm>
            <a:off x="230552" y="395519"/>
            <a:ext cx="5314067" cy="461665"/>
          </a:xfrm>
          <a:prstGeom prst="rect">
            <a:avLst/>
          </a:prstGeom>
          <a:noFill/>
        </p:spPr>
        <p:txBody>
          <a:bodyPr wrap="square" rtlCol="0">
            <a:spAutoFit/>
          </a:bodyPr>
          <a:lstStyle/>
          <a:p>
            <a:r>
              <a:rPr lang="en-US" sz="2400" b="1">
                <a:solidFill>
                  <a:srgbClr val="567482"/>
                </a:solidFill>
                <a:latin typeface="Myriad Pro"/>
              </a:rPr>
              <a:t>SUMMIT DATA PLATFORM (SDP)  |</a:t>
            </a:r>
          </a:p>
        </p:txBody>
      </p:sp>
      <p:sp>
        <p:nvSpPr>
          <p:cNvPr id="13" name="TextBox 12">
            <a:extLst>
              <a:ext uri="{FF2B5EF4-FFF2-40B4-BE49-F238E27FC236}">
                <a16:creationId xmlns:a16="http://schemas.microsoft.com/office/drawing/2014/main" id="{69166E63-5B0D-8DA2-3987-01422FFA64E7}"/>
              </a:ext>
            </a:extLst>
          </p:cNvPr>
          <p:cNvSpPr txBox="1"/>
          <p:nvPr/>
        </p:nvSpPr>
        <p:spPr>
          <a:xfrm>
            <a:off x="5344346" y="422965"/>
            <a:ext cx="6453728" cy="707886"/>
          </a:xfrm>
          <a:prstGeom prst="rect">
            <a:avLst/>
          </a:prstGeom>
          <a:noFill/>
        </p:spPr>
        <p:txBody>
          <a:bodyPr wrap="square">
            <a:spAutoFit/>
          </a:bodyPr>
          <a:lstStyle/>
          <a:p>
            <a:pPr marL="12700" marR="31115">
              <a:lnSpc>
                <a:spcPts val="1620"/>
              </a:lnSpc>
              <a:spcBef>
                <a:spcPts val="385"/>
              </a:spcBef>
            </a:pPr>
            <a:r>
              <a:rPr lang="en-US" sz="1600" b="1">
                <a:solidFill>
                  <a:srgbClr val="567482"/>
                </a:solidFill>
                <a:latin typeface="Myriad Pro"/>
                <a:cs typeface="Calibri"/>
              </a:rPr>
              <a:t>Enables the Veteran Experience Office (VEO) to gain insights into Veteran Affairs (VA) customers that drive service improvement and customer satisfaction</a:t>
            </a:r>
          </a:p>
        </p:txBody>
      </p:sp>
      <p:sp>
        <p:nvSpPr>
          <p:cNvPr id="39" name="TextBox 38">
            <a:extLst>
              <a:ext uri="{FF2B5EF4-FFF2-40B4-BE49-F238E27FC236}">
                <a16:creationId xmlns:a16="http://schemas.microsoft.com/office/drawing/2014/main" id="{509BC6B5-C0BC-8372-38DD-E7805DBDE44C}"/>
              </a:ext>
            </a:extLst>
          </p:cNvPr>
          <p:cNvSpPr txBox="1"/>
          <p:nvPr/>
        </p:nvSpPr>
        <p:spPr>
          <a:xfrm>
            <a:off x="455246" y="1101609"/>
            <a:ext cx="10751383" cy="490775"/>
          </a:xfrm>
          <a:prstGeom prst="rect">
            <a:avLst/>
          </a:prstGeom>
          <a:noFill/>
        </p:spPr>
        <p:txBody>
          <a:bodyPr wrap="square">
            <a:spAutoFit/>
          </a:bodyPr>
          <a:lstStyle/>
          <a:p>
            <a:pPr marL="12700" marR="31115">
              <a:lnSpc>
                <a:spcPts val="1620"/>
              </a:lnSpc>
              <a:spcBef>
                <a:spcPts val="385"/>
              </a:spcBef>
            </a:pPr>
            <a:r>
              <a:rPr lang="en-US" sz="1300">
                <a:solidFill>
                  <a:srgbClr val="567482"/>
                </a:solidFill>
                <a:latin typeface="Myriad Pro" panose="020B0403030403020204"/>
                <a:cs typeface="Calibri"/>
              </a:rPr>
              <a:t>Business data is ingested raw and unmodified into the SDP Data Lake. The data is refactored using domain knowledge from the data product owners to provide a common data model and enable actionable, targeted, rapid outreach to veterans, caregivers, and beneficiaries.</a:t>
            </a:r>
          </a:p>
        </p:txBody>
      </p:sp>
      <p:sp>
        <p:nvSpPr>
          <p:cNvPr id="5" name="TextBox 4">
            <a:extLst>
              <a:ext uri="{FF2B5EF4-FFF2-40B4-BE49-F238E27FC236}">
                <a16:creationId xmlns:a16="http://schemas.microsoft.com/office/drawing/2014/main" id="{63DBD878-825A-8CAF-DC67-E03D514BFC1F}"/>
              </a:ext>
            </a:extLst>
          </p:cNvPr>
          <p:cNvSpPr txBox="1"/>
          <p:nvPr/>
        </p:nvSpPr>
        <p:spPr>
          <a:xfrm>
            <a:off x="3013890" y="1930996"/>
            <a:ext cx="4135577"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TOOLS</a:t>
            </a:r>
          </a:p>
        </p:txBody>
      </p:sp>
      <p:sp>
        <p:nvSpPr>
          <p:cNvPr id="15" name="Rectangle 14">
            <a:extLst>
              <a:ext uri="{FF2B5EF4-FFF2-40B4-BE49-F238E27FC236}">
                <a16:creationId xmlns:a16="http://schemas.microsoft.com/office/drawing/2014/main" id="{DE1910B0-12B3-7E3C-4C68-195F16CC76B3}"/>
              </a:ext>
            </a:extLst>
          </p:cNvPr>
          <p:cNvSpPr/>
          <p:nvPr/>
        </p:nvSpPr>
        <p:spPr>
          <a:xfrm>
            <a:off x="500029" y="1792383"/>
            <a:ext cx="2376802" cy="4902331"/>
          </a:xfrm>
          <a:prstGeom prst="rect">
            <a:avLst/>
          </a:prstGeom>
          <a:solidFill>
            <a:srgbClr val="E28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08D9A39-57CC-C8F5-A101-723B13F42039}"/>
              </a:ext>
            </a:extLst>
          </p:cNvPr>
          <p:cNvSpPr txBox="1"/>
          <p:nvPr/>
        </p:nvSpPr>
        <p:spPr>
          <a:xfrm>
            <a:off x="502394" y="1922926"/>
            <a:ext cx="2372072" cy="29848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HIGHLIGHTS</a:t>
            </a:r>
          </a:p>
        </p:txBody>
      </p:sp>
      <p:sp>
        <p:nvSpPr>
          <p:cNvPr id="17" name="object 22">
            <a:extLst>
              <a:ext uri="{FF2B5EF4-FFF2-40B4-BE49-F238E27FC236}">
                <a16:creationId xmlns:a16="http://schemas.microsoft.com/office/drawing/2014/main" id="{2607E425-3D54-E7D1-4DF1-03EE8460DC73}"/>
              </a:ext>
            </a:extLst>
          </p:cNvPr>
          <p:cNvSpPr txBox="1"/>
          <p:nvPr/>
        </p:nvSpPr>
        <p:spPr>
          <a:xfrm>
            <a:off x="809285" y="5614689"/>
            <a:ext cx="1758290" cy="861774"/>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SECURE</a:t>
            </a:r>
            <a:endParaRPr/>
          </a:p>
          <a:p>
            <a:r>
              <a:rPr lang="en-US" sz="1100" b="0"/>
              <a:t>SDP uses Collibra for security and catalogue features and has an advanced analysis White Glove Service</a:t>
            </a:r>
            <a:endParaRPr sz="1100" b="0"/>
          </a:p>
        </p:txBody>
      </p:sp>
      <p:sp>
        <p:nvSpPr>
          <p:cNvPr id="20" name="object 20">
            <a:extLst>
              <a:ext uri="{FF2B5EF4-FFF2-40B4-BE49-F238E27FC236}">
                <a16:creationId xmlns:a16="http://schemas.microsoft.com/office/drawing/2014/main" id="{D7E1555C-FD28-9024-E547-E848F3B61CA0}"/>
              </a:ext>
            </a:extLst>
          </p:cNvPr>
          <p:cNvSpPr txBox="1"/>
          <p:nvPr/>
        </p:nvSpPr>
        <p:spPr>
          <a:xfrm>
            <a:off x="778574" y="2918353"/>
            <a:ext cx="1819712" cy="523220"/>
          </a:xfrm>
          <a:prstGeom prst="rect">
            <a:avLst/>
          </a:prstGeom>
        </p:spPr>
        <p:txBody>
          <a:bodyPr vert="horz" wrap="square" lIns="0" tIns="0" rIns="0" bIns="0" rtlCol="0">
            <a:spAutoFit/>
          </a:bodyPr>
          <a:lstStyle/>
          <a:p>
            <a:pPr algn="ctr"/>
            <a:r>
              <a:rPr lang="en-US" sz="1200" b="1" spc="-30">
                <a:solidFill>
                  <a:schemeClr val="bg1"/>
                </a:solidFill>
                <a:latin typeface="Myriad Pro"/>
                <a:cs typeface="Lucida Sans"/>
              </a:rPr>
              <a:t>UNIFIED</a:t>
            </a:r>
            <a:endParaRPr lang="en-US" sz="1200" b="1">
              <a:solidFill>
                <a:schemeClr val="bg1"/>
              </a:solidFill>
              <a:latin typeface="Myriad Pro"/>
              <a:cs typeface="Lucida Sans"/>
            </a:endParaRPr>
          </a:p>
          <a:p>
            <a:pPr algn="ctr"/>
            <a:r>
              <a:rPr lang="en-US" sz="1100" spc="-10">
                <a:solidFill>
                  <a:schemeClr val="bg1"/>
                </a:solidFill>
                <a:latin typeface="Myriad Pro"/>
                <a:cs typeface="Gill Sans MT"/>
              </a:rPr>
              <a:t>Ecosystem of tools, data, and ops are in one place</a:t>
            </a:r>
            <a:endParaRPr sz="1100">
              <a:solidFill>
                <a:schemeClr val="bg1"/>
              </a:solidFill>
              <a:latin typeface="Myriad Pro"/>
              <a:cs typeface="Gill Sans MT"/>
            </a:endParaRPr>
          </a:p>
        </p:txBody>
      </p:sp>
      <p:sp>
        <p:nvSpPr>
          <p:cNvPr id="21" name="object 21">
            <a:extLst>
              <a:ext uri="{FF2B5EF4-FFF2-40B4-BE49-F238E27FC236}">
                <a16:creationId xmlns:a16="http://schemas.microsoft.com/office/drawing/2014/main" id="{F1B46178-0621-8191-20FE-625F9FCFE29F}"/>
              </a:ext>
            </a:extLst>
          </p:cNvPr>
          <p:cNvSpPr txBox="1"/>
          <p:nvPr/>
        </p:nvSpPr>
        <p:spPr>
          <a:xfrm>
            <a:off x="785630" y="4290346"/>
            <a:ext cx="1805600" cy="523220"/>
          </a:xfrm>
          <a:prstGeom prst="rect">
            <a:avLst/>
          </a:prstGeom>
        </p:spPr>
        <p:txBody>
          <a:bodyPr vert="horz" wrap="square" lIns="0" tIns="0" rIns="0" bIns="0" rtlCol="0">
            <a:spAutoFit/>
          </a:bodyPr>
          <a:lstStyle>
            <a:defPPr>
              <a:defRPr lang="en-US"/>
            </a:defPPr>
            <a:lvl1pPr algn="ctr">
              <a:defRPr sz="1200" b="1" spc="-30">
                <a:solidFill>
                  <a:schemeClr val="bg1"/>
                </a:solidFill>
                <a:latin typeface="Myriad Pro"/>
                <a:cs typeface="Lucida Sans"/>
              </a:defRPr>
            </a:lvl1pPr>
          </a:lstStyle>
          <a:p>
            <a:r>
              <a:rPr lang="en-US"/>
              <a:t>ACCESSIBLE</a:t>
            </a:r>
          </a:p>
          <a:p>
            <a:r>
              <a:rPr lang="en-US" sz="1100" b="0"/>
              <a:t>Researchers can access tools, data, and ops</a:t>
            </a:r>
            <a:endParaRPr sz="1100" b="0"/>
          </a:p>
        </p:txBody>
      </p:sp>
      <p:sp>
        <p:nvSpPr>
          <p:cNvPr id="34" name="Rectangle 33">
            <a:extLst>
              <a:ext uri="{FF2B5EF4-FFF2-40B4-BE49-F238E27FC236}">
                <a16:creationId xmlns:a16="http://schemas.microsoft.com/office/drawing/2014/main" id="{3A8D78FC-491F-2D48-4378-3A21A9D2E662}"/>
              </a:ext>
            </a:extLst>
          </p:cNvPr>
          <p:cNvSpPr/>
          <p:nvPr/>
        </p:nvSpPr>
        <p:spPr>
          <a:xfrm>
            <a:off x="7273077" y="3675712"/>
            <a:ext cx="4497454" cy="160696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0276764-DF2C-B58E-D107-8F4344C00B9F}"/>
              </a:ext>
            </a:extLst>
          </p:cNvPr>
          <p:cNvSpPr txBox="1"/>
          <p:nvPr/>
        </p:nvSpPr>
        <p:spPr>
          <a:xfrm>
            <a:off x="7443276" y="3727791"/>
            <a:ext cx="4348670" cy="298480"/>
          </a:xfrm>
          <a:prstGeom prst="rect">
            <a:avLst/>
          </a:prstGeom>
          <a:noFill/>
        </p:spPr>
        <p:txBody>
          <a:bodyPr wrap="square">
            <a:spAutoFit/>
          </a:bodyPr>
          <a:lstStyle/>
          <a:p>
            <a:pPr marL="12700" marR="31115">
              <a:lnSpc>
                <a:spcPts val="1620"/>
              </a:lnSpc>
              <a:spcBef>
                <a:spcPts val="385"/>
              </a:spcBef>
            </a:pPr>
            <a:r>
              <a:rPr lang="en-US" sz="1800" b="1">
                <a:solidFill>
                  <a:srgbClr val="13313E"/>
                </a:solidFill>
                <a:latin typeface="Myriad Pro"/>
                <a:cs typeface="Calibri"/>
              </a:rPr>
              <a:t>ONBOARDING | ~30 BUSINESS DAYS</a:t>
            </a:r>
          </a:p>
        </p:txBody>
      </p:sp>
      <p:sp>
        <p:nvSpPr>
          <p:cNvPr id="37" name="Pentagon 36">
            <a:extLst>
              <a:ext uri="{FF2B5EF4-FFF2-40B4-BE49-F238E27FC236}">
                <a16:creationId xmlns:a16="http://schemas.microsoft.com/office/drawing/2014/main" id="{6CEB78B2-6C03-C60D-37B0-FC4C6A975555}"/>
              </a:ext>
            </a:extLst>
          </p:cNvPr>
          <p:cNvSpPr/>
          <p:nvPr/>
        </p:nvSpPr>
        <p:spPr>
          <a:xfrm>
            <a:off x="10515351" y="5385131"/>
            <a:ext cx="1262810" cy="1309581"/>
          </a:xfrm>
          <a:prstGeom prst="homePlat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9E39BA2-963D-1B02-92C8-C36523BE5DC9}"/>
              </a:ext>
            </a:extLst>
          </p:cNvPr>
          <p:cNvSpPr txBox="1"/>
          <p:nvPr/>
        </p:nvSpPr>
        <p:spPr>
          <a:xfrm>
            <a:off x="7501832" y="6032072"/>
            <a:ext cx="2093511"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DID </a:t>
            </a:r>
            <a:r>
              <a:rPr lang="en-US" b="1">
                <a:solidFill>
                  <a:srgbClr val="13313E"/>
                </a:solidFill>
                <a:latin typeface="Myriad Pro"/>
                <a:cs typeface="Calibri"/>
              </a:rPr>
              <a:t>YOU KNOW</a:t>
            </a:r>
            <a:endParaRPr lang="en-US" sz="1800" b="1">
              <a:solidFill>
                <a:srgbClr val="13313E"/>
              </a:solidFill>
              <a:latin typeface="Myriad Pro"/>
              <a:cs typeface="Calibri"/>
            </a:endParaRPr>
          </a:p>
        </p:txBody>
      </p:sp>
      <p:sp>
        <p:nvSpPr>
          <p:cNvPr id="40" name="TextBox 39">
            <a:extLst>
              <a:ext uri="{FF2B5EF4-FFF2-40B4-BE49-F238E27FC236}">
                <a16:creationId xmlns:a16="http://schemas.microsoft.com/office/drawing/2014/main" id="{0E3813CA-B86D-9458-B07E-0D1F3AB0A3CF}"/>
              </a:ext>
            </a:extLst>
          </p:cNvPr>
          <p:cNvSpPr txBox="1"/>
          <p:nvPr/>
        </p:nvSpPr>
        <p:spPr>
          <a:xfrm>
            <a:off x="10479722" y="5678626"/>
            <a:ext cx="1141261" cy="784702"/>
          </a:xfrm>
          <a:prstGeom prst="rect">
            <a:avLst/>
          </a:prstGeom>
          <a:noFill/>
        </p:spPr>
        <p:txBody>
          <a:bodyPr wrap="square">
            <a:spAutoFit/>
          </a:bodyPr>
          <a:lstStyle/>
          <a:p>
            <a:pPr marL="12700" marR="31115" algn="ctr">
              <a:lnSpc>
                <a:spcPct val="110000"/>
              </a:lnSpc>
            </a:pPr>
            <a:r>
              <a:rPr lang="en-US" sz="1400" b="1" u="sng">
                <a:solidFill>
                  <a:srgbClr val="13313E"/>
                </a:solidFill>
                <a:latin typeface="Myriad Pro"/>
                <a:cs typeface="Calibri"/>
                <a:hlinkClick r:id="rId3">
                  <a:extLst>
                    <a:ext uri="{A12FA001-AC4F-418D-AE19-62706E023703}">
                      <ahyp:hlinkClr xmlns:ahyp="http://schemas.microsoft.com/office/drawing/2018/hyperlinkcolor" val="tx"/>
                    </a:ext>
                  </a:extLst>
                </a:hlinkClick>
              </a:rPr>
              <a:t>CONTACT FOR MORE INFO</a:t>
            </a:r>
            <a:endParaRPr lang="en-US" sz="1400" b="1" u="sng">
              <a:solidFill>
                <a:srgbClr val="13313E"/>
              </a:solidFill>
              <a:latin typeface="Myriad Pro"/>
              <a:cs typeface="Calibri"/>
            </a:endParaRPr>
          </a:p>
        </p:txBody>
      </p:sp>
      <p:cxnSp>
        <p:nvCxnSpPr>
          <p:cNvPr id="43" name="Straight Arrow Connector 42">
            <a:extLst>
              <a:ext uri="{FF2B5EF4-FFF2-40B4-BE49-F238E27FC236}">
                <a16:creationId xmlns:a16="http://schemas.microsoft.com/office/drawing/2014/main" id="{F06A8849-59B3-D6A3-F536-B39631242AD7}"/>
              </a:ext>
            </a:extLst>
          </p:cNvPr>
          <p:cNvCxnSpPr/>
          <p:nvPr/>
        </p:nvCxnSpPr>
        <p:spPr>
          <a:xfrm>
            <a:off x="7651790" y="4596096"/>
            <a:ext cx="3771900" cy="0"/>
          </a:xfrm>
          <a:prstGeom prst="straightConnector1">
            <a:avLst/>
          </a:prstGeom>
          <a:ln w="22225">
            <a:solidFill>
              <a:srgbClr val="13313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19AE323-5365-EE1D-5B9F-721C33AF663D}"/>
              </a:ext>
            </a:extLst>
          </p:cNvPr>
          <p:cNvSpPr txBox="1"/>
          <p:nvPr/>
        </p:nvSpPr>
        <p:spPr>
          <a:xfrm>
            <a:off x="7662773" y="4624533"/>
            <a:ext cx="1821451" cy="630942"/>
          </a:xfrm>
          <a:prstGeom prst="rect">
            <a:avLst/>
          </a:prstGeom>
          <a:noFill/>
        </p:spPr>
        <p:txBody>
          <a:bodyPr wrap="square" rtlCol="0">
            <a:spAutoFit/>
          </a:bodyPr>
          <a:lstStyle/>
          <a:p>
            <a:r>
              <a:rPr lang="en-US" sz="600" spc="58">
                <a:solidFill>
                  <a:srgbClr val="567482"/>
                </a:solidFill>
                <a:latin typeface="Myriad Pro"/>
              </a:rPr>
              <a:t>STEP 1</a:t>
            </a:r>
          </a:p>
          <a:p>
            <a:r>
              <a:rPr lang="en-US" sz="800" spc="58">
                <a:solidFill>
                  <a:srgbClr val="567482"/>
                </a:solidFill>
                <a:latin typeface="Myriad Pro"/>
              </a:rPr>
              <a:t>SUBMIT</a:t>
            </a:r>
          </a:p>
          <a:p>
            <a:r>
              <a:rPr lang="en-US" sz="1050" b="1" spc="58">
                <a:solidFill>
                  <a:srgbClr val="567482"/>
                </a:solidFill>
                <a:latin typeface="Myriad Pro"/>
              </a:rPr>
              <a:t>PROJECT </a:t>
            </a:r>
          </a:p>
          <a:p>
            <a:r>
              <a:rPr lang="en-US" sz="1050" b="1" spc="58">
                <a:solidFill>
                  <a:srgbClr val="567482"/>
                </a:solidFill>
                <a:latin typeface="Myriad Pro"/>
              </a:rPr>
              <a:t>&amp; REVIEW</a:t>
            </a:r>
          </a:p>
        </p:txBody>
      </p:sp>
      <p:sp>
        <p:nvSpPr>
          <p:cNvPr id="45" name="TextBox 44">
            <a:extLst>
              <a:ext uri="{FF2B5EF4-FFF2-40B4-BE49-F238E27FC236}">
                <a16:creationId xmlns:a16="http://schemas.microsoft.com/office/drawing/2014/main" id="{69A3BE63-D03E-D06F-F9FB-A794264F2FB2}"/>
              </a:ext>
            </a:extLst>
          </p:cNvPr>
          <p:cNvSpPr txBox="1"/>
          <p:nvPr/>
        </p:nvSpPr>
        <p:spPr>
          <a:xfrm>
            <a:off x="8047999" y="3979776"/>
            <a:ext cx="1821451" cy="630942"/>
          </a:xfrm>
          <a:prstGeom prst="rect">
            <a:avLst/>
          </a:prstGeom>
          <a:noFill/>
        </p:spPr>
        <p:txBody>
          <a:bodyPr wrap="square" rtlCol="0">
            <a:spAutoFit/>
          </a:bodyPr>
          <a:lstStyle/>
          <a:p>
            <a:r>
              <a:rPr lang="en-US" sz="600" spc="58">
                <a:solidFill>
                  <a:srgbClr val="567482"/>
                </a:solidFill>
                <a:latin typeface="Myriad Pro"/>
              </a:rPr>
              <a:t>STEP 2</a:t>
            </a:r>
          </a:p>
          <a:p>
            <a:r>
              <a:rPr lang="en-US" sz="800" spc="58">
                <a:solidFill>
                  <a:srgbClr val="567482"/>
                </a:solidFill>
                <a:latin typeface="Myriad Pro"/>
              </a:rPr>
              <a:t>BEGIN</a:t>
            </a:r>
          </a:p>
          <a:p>
            <a:r>
              <a:rPr lang="en-US" sz="1050" b="1" spc="58">
                <a:solidFill>
                  <a:srgbClr val="567482"/>
                </a:solidFill>
                <a:latin typeface="Myriad Pro"/>
              </a:rPr>
              <a:t>DATA NEEDS </a:t>
            </a:r>
          </a:p>
          <a:p>
            <a:r>
              <a:rPr lang="en-US" sz="1050" b="1" spc="58">
                <a:solidFill>
                  <a:srgbClr val="567482"/>
                </a:solidFill>
                <a:latin typeface="Myriad Pro"/>
              </a:rPr>
              <a:t>ASSESSMENT</a:t>
            </a:r>
          </a:p>
        </p:txBody>
      </p:sp>
      <p:sp>
        <p:nvSpPr>
          <p:cNvPr id="47" name="TextBox 46">
            <a:extLst>
              <a:ext uri="{FF2B5EF4-FFF2-40B4-BE49-F238E27FC236}">
                <a16:creationId xmlns:a16="http://schemas.microsoft.com/office/drawing/2014/main" id="{0DEFF6A6-FD50-F9FE-902A-6A24FB07B39D}"/>
              </a:ext>
            </a:extLst>
          </p:cNvPr>
          <p:cNvSpPr txBox="1"/>
          <p:nvPr/>
        </p:nvSpPr>
        <p:spPr>
          <a:xfrm>
            <a:off x="8875547" y="4621362"/>
            <a:ext cx="1821451" cy="469359"/>
          </a:xfrm>
          <a:prstGeom prst="rect">
            <a:avLst/>
          </a:prstGeom>
          <a:noFill/>
        </p:spPr>
        <p:txBody>
          <a:bodyPr wrap="square" rtlCol="0">
            <a:spAutoFit/>
          </a:bodyPr>
          <a:lstStyle/>
          <a:p>
            <a:r>
              <a:rPr lang="en-US" sz="600" spc="58">
                <a:solidFill>
                  <a:srgbClr val="567482"/>
                </a:solidFill>
                <a:latin typeface="Myriad Pro"/>
              </a:rPr>
              <a:t>STEP 3</a:t>
            </a:r>
          </a:p>
          <a:p>
            <a:r>
              <a:rPr lang="en-US" sz="800" spc="58">
                <a:solidFill>
                  <a:srgbClr val="567482"/>
                </a:solidFill>
                <a:latin typeface="Myriad Pro"/>
              </a:rPr>
              <a:t>PROVISION</a:t>
            </a:r>
          </a:p>
          <a:p>
            <a:r>
              <a:rPr lang="en-US" sz="1050" b="1" spc="58">
                <a:solidFill>
                  <a:srgbClr val="567482"/>
                </a:solidFill>
                <a:latin typeface="Myriad Pro"/>
              </a:rPr>
              <a:t>SOP</a:t>
            </a:r>
          </a:p>
        </p:txBody>
      </p:sp>
      <p:sp>
        <p:nvSpPr>
          <p:cNvPr id="48" name="TextBox 47">
            <a:extLst>
              <a:ext uri="{FF2B5EF4-FFF2-40B4-BE49-F238E27FC236}">
                <a16:creationId xmlns:a16="http://schemas.microsoft.com/office/drawing/2014/main" id="{EE7BC61B-1B5A-B02F-4569-FEAD4153B834}"/>
              </a:ext>
            </a:extLst>
          </p:cNvPr>
          <p:cNvSpPr txBox="1"/>
          <p:nvPr/>
        </p:nvSpPr>
        <p:spPr>
          <a:xfrm>
            <a:off x="9484224" y="4132042"/>
            <a:ext cx="1821451" cy="469359"/>
          </a:xfrm>
          <a:prstGeom prst="rect">
            <a:avLst/>
          </a:prstGeom>
          <a:noFill/>
        </p:spPr>
        <p:txBody>
          <a:bodyPr wrap="square" rtlCol="0">
            <a:spAutoFit/>
          </a:bodyPr>
          <a:lstStyle/>
          <a:p>
            <a:r>
              <a:rPr lang="en-US" sz="600" spc="58">
                <a:solidFill>
                  <a:srgbClr val="567482"/>
                </a:solidFill>
                <a:latin typeface="Myriad Pro"/>
              </a:rPr>
              <a:t>STEP 4</a:t>
            </a:r>
          </a:p>
          <a:p>
            <a:r>
              <a:rPr lang="en-US" sz="800" spc="58">
                <a:solidFill>
                  <a:srgbClr val="567482"/>
                </a:solidFill>
                <a:latin typeface="Myriad Pro"/>
              </a:rPr>
              <a:t>OPTIONAL</a:t>
            </a:r>
          </a:p>
          <a:p>
            <a:r>
              <a:rPr lang="en-US" sz="1050" b="1" spc="58">
                <a:solidFill>
                  <a:srgbClr val="567482"/>
                </a:solidFill>
                <a:latin typeface="Myriad Pro"/>
              </a:rPr>
              <a:t>WHITE GLOVE SERVICE</a:t>
            </a:r>
          </a:p>
        </p:txBody>
      </p:sp>
      <p:sp>
        <p:nvSpPr>
          <p:cNvPr id="49" name="TextBox 48">
            <a:extLst>
              <a:ext uri="{FF2B5EF4-FFF2-40B4-BE49-F238E27FC236}">
                <a16:creationId xmlns:a16="http://schemas.microsoft.com/office/drawing/2014/main" id="{71BCFB89-A5A8-1296-9462-986E7771716C}"/>
              </a:ext>
            </a:extLst>
          </p:cNvPr>
          <p:cNvSpPr txBox="1"/>
          <p:nvPr/>
        </p:nvSpPr>
        <p:spPr>
          <a:xfrm>
            <a:off x="10329611" y="4655498"/>
            <a:ext cx="1821451" cy="307777"/>
          </a:xfrm>
          <a:prstGeom prst="rect">
            <a:avLst/>
          </a:prstGeom>
          <a:noFill/>
        </p:spPr>
        <p:txBody>
          <a:bodyPr wrap="square" rtlCol="0">
            <a:spAutoFit/>
          </a:bodyPr>
          <a:lstStyle/>
          <a:p>
            <a:r>
              <a:rPr lang="en-US" sz="600" spc="58">
                <a:solidFill>
                  <a:srgbClr val="567482"/>
                </a:solidFill>
                <a:latin typeface="Myriad Pro"/>
              </a:rPr>
              <a:t>STEP 5</a:t>
            </a:r>
          </a:p>
          <a:p>
            <a:r>
              <a:rPr lang="en-US" sz="800" spc="58">
                <a:solidFill>
                  <a:srgbClr val="567482"/>
                </a:solidFill>
                <a:latin typeface="Myriad Pro"/>
              </a:rPr>
              <a:t>OFF-BOARD</a:t>
            </a:r>
          </a:p>
        </p:txBody>
      </p:sp>
      <p:cxnSp>
        <p:nvCxnSpPr>
          <p:cNvPr id="50" name="Straight Arrow Connector 49">
            <a:extLst>
              <a:ext uri="{FF2B5EF4-FFF2-40B4-BE49-F238E27FC236}">
                <a16:creationId xmlns:a16="http://schemas.microsoft.com/office/drawing/2014/main" id="{937E12AC-D44B-2188-539A-EB3B63CA4FF1}"/>
              </a:ext>
            </a:extLst>
          </p:cNvPr>
          <p:cNvCxnSpPr>
            <a:cxnSpLocks/>
          </p:cNvCxnSpPr>
          <p:nvPr/>
        </p:nvCxnSpPr>
        <p:spPr>
          <a:xfrm>
            <a:off x="7662773" y="459609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493291C-C432-2D0D-D308-7EC8BAB6D534}"/>
              </a:ext>
            </a:extLst>
          </p:cNvPr>
          <p:cNvCxnSpPr>
            <a:cxnSpLocks/>
          </p:cNvCxnSpPr>
          <p:nvPr/>
        </p:nvCxnSpPr>
        <p:spPr>
          <a:xfrm>
            <a:off x="8834923" y="4602233"/>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A43EDF3-D339-5A28-09DF-322818502CD5}"/>
              </a:ext>
            </a:extLst>
          </p:cNvPr>
          <p:cNvCxnSpPr>
            <a:cxnSpLocks/>
          </p:cNvCxnSpPr>
          <p:nvPr/>
        </p:nvCxnSpPr>
        <p:spPr>
          <a:xfrm>
            <a:off x="10251366" y="4596096"/>
            <a:ext cx="0" cy="118805"/>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DD3A3DF-9B37-54C4-1C45-403D61523803}"/>
              </a:ext>
            </a:extLst>
          </p:cNvPr>
          <p:cNvCxnSpPr>
            <a:cxnSpLocks/>
          </p:cNvCxnSpPr>
          <p:nvPr/>
        </p:nvCxnSpPr>
        <p:spPr>
          <a:xfrm flipV="1">
            <a:off x="8044450" y="4481697"/>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59DB88B-83CB-A3EA-1BA6-2DD4286B8C65}"/>
              </a:ext>
            </a:extLst>
          </p:cNvPr>
          <p:cNvCxnSpPr>
            <a:cxnSpLocks/>
          </p:cNvCxnSpPr>
          <p:nvPr/>
        </p:nvCxnSpPr>
        <p:spPr>
          <a:xfrm flipV="1">
            <a:off x="9480488" y="4475560"/>
            <a:ext cx="0" cy="118872"/>
          </a:xfrm>
          <a:prstGeom prst="straightConnector1">
            <a:avLst/>
          </a:prstGeom>
          <a:ln w="19050">
            <a:solidFill>
              <a:srgbClr val="13313E"/>
            </a:solidFill>
            <a:tailEnd type="oval"/>
          </a:ln>
        </p:spPr>
        <p:style>
          <a:lnRef idx="1">
            <a:schemeClr val="accent1"/>
          </a:lnRef>
          <a:fillRef idx="0">
            <a:schemeClr val="accent1"/>
          </a:fillRef>
          <a:effectRef idx="0">
            <a:schemeClr val="accent1"/>
          </a:effectRef>
          <a:fontRef idx="minor">
            <a:schemeClr val="tx1"/>
          </a:fontRef>
        </p:style>
      </p:cxnSp>
      <p:sp>
        <p:nvSpPr>
          <p:cNvPr id="1054" name="TextBox 1053">
            <a:extLst>
              <a:ext uri="{FF2B5EF4-FFF2-40B4-BE49-F238E27FC236}">
                <a16:creationId xmlns:a16="http://schemas.microsoft.com/office/drawing/2014/main" id="{A9432A74-04F0-7F59-CD60-B5DCD8531157}"/>
              </a:ext>
            </a:extLst>
          </p:cNvPr>
          <p:cNvSpPr txBox="1"/>
          <p:nvPr/>
        </p:nvSpPr>
        <p:spPr>
          <a:xfrm>
            <a:off x="3143120" y="2267490"/>
            <a:ext cx="1881573" cy="184658"/>
          </a:xfrm>
          <a:prstGeom prst="rect">
            <a:avLst/>
          </a:prstGeom>
          <a:noFill/>
        </p:spPr>
        <p:txBody>
          <a:bodyPr wrap="square" lIns="0" tIns="0" rIns="0" bIns="0" rtlCol="0">
            <a:spAutoFit/>
          </a:bodyPr>
          <a:lstStyle/>
          <a:p>
            <a:r>
              <a:rPr lang="en-US" sz="1200" b="1">
                <a:solidFill>
                  <a:srgbClr val="567482"/>
                </a:solidFill>
                <a:latin typeface="Myriad Pro" panose="020B0403030403020204"/>
              </a:rPr>
              <a:t>CDW NextGen (CDWNG) |</a:t>
            </a:r>
          </a:p>
        </p:txBody>
      </p:sp>
      <p:sp>
        <p:nvSpPr>
          <p:cNvPr id="1055" name="TextBox 1054">
            <a:extLst>
              <a:ext uri="{FF2B5EF4-FFF2-40B4-BE49-F238E27FC236}">
                <a16:creationId xmlns:a16="http://schemas.microsoft.com/office/drawing/2014/main" id="{A4C1C319-2C38-BEA5-57D7-A08672FE1C6C}"/>
              </a:ext>
            </a:extLst>
          </p:cNvPr>
          <p:cNvSpPr txBox="1"/>
          <p:nvPr/>
        </p:nvSpPr>
        <p:spPr>
          <a:xfrm>
            <a:off x="5095557" y="2288399"/>
            <a:ext cx="2083507" cy="169277"/>
          </a:xfrm>
          <a:prstGeom prst="rect">
            <a:avLst/>
          </a:prstGeom>
          <a:noFill/>
        </p:spPr>
        <p:txBody>
          <a:bodyPr wrap="square" lIns="0" tIns="0" rIns="0" bIns="0" rtlCol="0">
            <a:spAutoFit/>
          </a:bodyPr>
          <a:lstStyle/>
          <a:p>
            <a:r>
              <a:rPr lang="en-US" sz="1100" i="1">
                <a:solidFill>
                  <a:srgbClr val="567482"/>
                </a:solidFill>
                <a:latin typeface="Myriad Pro" panose="020B0403030403020204"/>
              </a:rPr>
              <a:t>VA Business Intelligence Services</a:t>
            </a:r>
          </a:p>
        </p:txBody>
      </p:sp>
      <p:sp>
        <p:nvSpPr>
          <p:cNvPr id="1046" name="TextBox 1045">
            <a:extLst>
              <a:ext uri="{FF2B5EF4-FFF2-40B4-BE49-F238E27FC236}">
                <a16:creationId xmlns:a16="http://schemas.microsoft.com/office/drawing/2014/main" id="{C800E3B9-1C94-7C57-EBB0-5215F5998089}"/>
              </a:ext>
            </a:extLst>
          </p:cNvPr>
          <p:cNvSpPr txBox="1"/>
          <p:nvPr/>
        </p:nvSpPr>
        <p:spPr>
          <a:xfrm>
            <a:off x="3143120" y="2583990"/>
            <a:ext cx="2090022" cy="369332"/>
          </a:xfrm>
          <a:prstGeom prst="rect">
            <a:avLst/>
          </a:prstGeom>
          <a:noFill/>
        </p:spPr>
        <p:txBody>
          <a:bodyPr wrap="square" lIns="0" tIns="0" rIns="0" bIns="0" rtlCol="0">
            <a:spAutoFit/>
          </a:bodyPr>
          <a:lstStyle/>
          <a:p>
            <a:r>
              <a:rPr lang="en-US" sz="1200" b="1">
                <a:solidFill>
                  <a:srgbClr val="567482"/>
                </a:solidFill>
                <a:latin typeface="Myriad Pro" panose="020B0403030403020204"/>
              </a:rPr>
              <a:t>Health Data</a:t>
            </a:r>
          </a:p>
          <a:p>
            <a:r>
              <a:rPr lang="en-US" sz="1200" b="1">
                <a:solidFill>
                  <a:srgbClr val="567482"/>
                </a:solidFill>
                <a:latin typeface="Myriad Pro" panose="020B0403030403020204"/>
              </a:rPr>
              <a:t>Analytics Platform (HDAP) |</a:t>
            </a:r>
          </a:p>
        </p:txBody>
      </p:sp>
      <p:sp>
        <p:nvSpPr>
          <p:cNvPr id="1051" name="TextBox 1050">
            <a:extLst>
              <a:ext uri="{FF2B5EF4-FFF2-40B4-BE49-F238E27FC236}">
                <a16:creationId xmlns:a16="http://schemas.microsoft.com/office/drawing/2014/main" id="{83E21F34-08A2-3784-3935-5A8910299333}"/>
              </a:ext>
            </a:extLst>
          </p:cNvPr>
          <p:cNvSpPr txBox="1"/>
          <p:nvPr/>
        </p:nvSpPr>
        <p:spPr>
          <a:xfrm>
            <a:off x="5224724" y="2714093"/>
            <a:ext cx="2058719" cy="338554"/>
          </a:xfrm>
          <a:prstGeom prst="rect">
            <a:avLst/>
          </a:prstGeom>
          <a:noFill/>
        </p:spPr>
        <p:txBody>
          <a:bodyPr wrap="square" lIns="0" tIns="0" rIns="0" bIns="0" rtlCol="0">
            <a:spAutoFit/>
          </a:bodyPr>
          <a:lstStyle/>
          <a:p>
            <a:r>
              <a:rPr lang="en-US" sz="1100" i="1">
                <a:solidFill>
                  <a:srgbClr val="567482"/>
                </a:solidFill>
                <a:latin typeface="Myriad Pro" panose="020B0403030403020204"/>
              </a:rPr>
              <a:t>Cloud-based Health Data Curation and Analytics</a:t>
            </a:r>
          </a:p>
        </p:txBody>
      </p:sp>
      <p:sp>
        <p:nvSpPr>
          <p:cNvPr id="1042" name="TextBox 1041">
            <a:extLst>
              <a:ext uri="{FF2B5EF4-FFF2-40B4-BE49-F238E27FC236}">
                <a16:creationId xmlns:a16="http://schemas.microsoft.com/office/drawing/2014/main" id="{610E3D3D-FEEA-FDA3-7A4B-C575D03C7385}"/>
              </a:ext>
            </a:extLst>
          </p:cNvPr>
          <p:cNvSpPr txBox="1"/>
          <p:nvPr/>
        </p:nvSpPr>
        <p:spPr>
          <a:xfrm>
            <a:off x="3143120" y="3129104"/>
            <a:ext cx="2021993" cy="369332"/>
          </a:xfrm>
          <a:prstGeom prst="rect">
            <a:avLst/>
          </a:prstGeom>
          <a:noFill/>
        </p:spPr>
        <p:txBody>
          <a:bodyPr wrap="square" lIns="0" tIns="0" rIns="0" bIns="0" rtlCol="0">
            <a:spAutoFit/>
          </a:bodyPr>
          <a:lstStyle/>
          <a:p>
            <a:r>
              <a:rPr lang="en-US" sz="1200" b="1">
                <a:solidFill>
                  <a:srgbClr val="567482"/>
                </a:solidFill>
                <a:latin typeface="Myriad Pro" panose="020B0403030403020204"/>
              </a:rPr>
              <a:t>Customer Experience Data | Warehouse (CxDW)           </a:t>
            </a:r>
          </a:p>
        </p:txBody>
      </p:sp>
      <p:sp>
        <p:nvSpPr>
          <p:cNvPr id="1043" name="TextBox 1042">
            <a:extLst>
              <a:ext uri="{FF2B5EF4-FFF2-40B4-BE49-F238E27FC236}">
                <a16:creationId xmlns:a16="http://schemas.microsoft.com/office/drawing/2014/main" id="{28BD384E-4057-FB10-E516-6E89E045E602}"/>
              </a:ext>
            </a:extLst>
          </p:cNvPr>
          <p:cNvSpPr txBox="1"/>
          <p:nvPr/>
        </p:nvSpPr>
        <p:spPr>
          <a:xfrm>
            <a:off x="5153161" y="3186778"/>
            <a:ext cx="1886020" cy="169277"/>
          </a:xfrm>
          <a:prstGeom prst="rect">
            <a:avLst/>
          </a:prstGeom>
          <a:noFill/>
        </p:spPr>
        <p:txBody>
          <a:bodyPr wrap="square" lIns="0" tIns="0" rIns="0" bIns="0" rtlCol="0">
            <a:spAutoFit/>
          </a:bodyPr>
          <a:lstStyle/>
          <a:p>
            <a:r>
              <a:rPr lang="en-US" sz="1100" i="1">
                <a:solidFill>
                  <a:srgbClr val="567482"/>
                </a:solidFill>
                <a:latin typeface="Myriad Pro" panose="020B0403030403020204"/>
              </a:rPr>
              <a:t>Veteran Experience Data</a:t>
            </a:r>
          </a:p>
        </p:txBody>
      </p:sp>
      <p:pic>
        <p:nvPicPr>
          <p:cNvPr id="1077" name="Graphic 1076" descr="Zipper outline">
            <a:extLst>
              <a:ext uri="{FF2B5EF4-FFF2-40B4-BE49-F238E27FC236}">
                <a16:creationId xmlns:a16="http://schemas.microsoft.com/office/drawing/2014/main" id="{D0660A9D-F299-9C67-62BA-52BB541B0F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08815" y="2292198"/>
            <a:ext cx="559757" cy="559757"/>
          </a:xfrm>
          <a:prstGeom prst="rect">
            <a:avLst/>
          </a:prstGeom>
        </p:spPr>
      </p:pic>
      <p:pic>
        <p:nvPicPr>
          <p:cNvPr id="1078" name="Graphic 1077" descr="Folder Search outline">
            <a:extLst>
              <a:ext uri="{FF2B5EF4-FFF2-40B4-BE49-F238E27FC236}">
                <a16:creationId xmlns:a16="http://schemas.microsoft.com/office/drawing/2014/main" id="{F10E3806-5890-D4D2-318F-E6B1D4E462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408815" y="3600834"/>
            <a:ext cx="559757" cy="559757"/>
          </a:xfrm>
          <a:prstGeom prst="rect">
            <a:avLst/>
          </a:prstGeom>
        </p:spPr>
      </p:pic>
      <p:pic>
        <p:nvPicPr>
          <p:cNvPr id="1079" name="Graphic 1078" descr="Badge Tick outline">
            <a:extLst>
              <a:ext uri="{FF2B5EF4-FFF2-40B4-BE49-F238E27FC236}">
                <a16:creationId xmlns:a16="http://schemas.microsoft.com/office/drawing/2014/main" id="{9D6061E3-4E46-5952-8DBD-F874CC1F97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408815" y="5038322"/>
            <a:ext cx="559757" cy="559757"/>
          </a:xfrm>
          <a:prstGeom prst="rect">
            <a:avLst/>
          </a:prstGeom>
        </p:spPr>
      </p:pic>
      <p:sp>
        <p:nvSpPr>
          <p:cNvPr id="1080" name="Rectangle 1079">
            <a:extLst>
              <a:ext uri="{FF2B5EF4-FFF2-40B4-BE49-F238E27FC236}">
                <a16:creationId xmlns:a16="http://schemas.microsoft.com/office/drawing/2014/main" id="{7B4955CA-85CA-B4A5-4F5E-7EE02B624708}"/>
              </a:ext>
            </a:extLst>
          </p:cNvPr>
          <p:cNvSpPr/>
          <p:nvPr/>
        </p:nvSpPr>
        <p:spPr>
          <a:xfrm>
            <a:off x="7273077" y="5385133"/>
            <a:ext cx="3115291" cy="130958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TextBox 1080">
            <a:extLst>
              <a:ext uri="{FF2B5EF4-FFF2-40B4-BE49-F238E27FC236}">
                <a16:creationId xmlns:a16="http://schemas.microsoft.com/office/drawing/2014/main" id="{3D0DA6E8-AC1D-E512-EF4D-63098BF0A263}"/>
              </a:ext>
            </a:extLst>
          </p:cNvPr>
          <p:cNvSpPr txBox="1"/>
          <p:nvPr/>
        </p:nvSpPr>
        <p:spPr>
          <a:xfrm>
            <a:off x="7288098" y="5457911"/>
            <a:ext cx="3086747"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PRIMARY IT SYSTEMS</a:t>
            </a:r>
          </a:p>
        </p:txBody>
      </p:sp>
      <p:sp>
        <p:nvSpPr>
          <p:cNvPr id="1058" name="object 10">
            <a:extLst>
              <a:ext uri="{FF2B5EF4-FFF2-40B4-BE49-F238E27FC236}">
                <a16:creationId xmlns:a16="http://schemas.microsoft.com/office/drawing/2014/main" id="{4B585CFB-AE14-90B7-8765-1EA240875704}"/>
              </a:ext>
            </a:extLst>
          </p:cNvPr>
          <p:cNvSpPr/>
          <p:nvPr/>
        </p:nvSpPr>
        <p:spPr>
          <a:xfrm>
            <a:off x="7473105" y="5731478"/>
            <a:ext cx="1507929" cy="914400"/>
          </a:xfrm>
          <a:prstGeom prst="rect">
            <a:avLst/>
          </a:prstGeom>
          <a:noFill/>
        </p:spPr>
        <p:txBody>
          <a:bodyPr wrap="square" lIns="91440" tIns="0" rIns="0" bIns="0" numCol="1" rtlCol="0" anchor="ctr"/>
          <a:lstStyle/>
          <a:p>
            <a:pPr marL="171450" indent="-171450">
              <a:buFont typeface="Arial" panose="020B0604020202020204" pitchFamily="34" charset="0"/>
              <a:buChar char="•"/>
            </a:pPr>
            <a:r>
              <a:rPr lang="en-US" sz="1100" i="1">
                <a:solidFill>
                  <a:srgbClr val="567482"/>
                </a:solidFill>
                <a:latin typeface="Myriad Pro" panose="020B0403030403020204"/>
              </a:rPr>
              <a:t>MS Azure</a:t>
            </a:r>
          </a:p>
          <a:p>
            <a:pPr marL="171450" indent="-171450">
              <a:buFont typeface="Arial" panose="020B0604020202020204" pitchFamily="34" charset="0"/>
              <a:buChar char="•"/>
            </a:pPr>
            <a:r>
              <a:rPr lang="en-US" sz="1100" i="1">
                <a:solidFill>
                  <a:srgbClr val="567482"/>
                </a:solidFill>
                <a:latin typeface="Myriad Pro" panose="020B0403030403020204"/>
              </a:rPr>
              <a:t>AWS Cloud</a:t>
            </a:r>
          </a:p>
          <a:p>
            <a:pPr marL="171450" indent="-171450">
              <a:buFont typeface="Arial" panose="020B0604020202020204" pitchFamily="34" charset="0"/>
              <a:buChar char="•"/>
            </a:pPr>
            <a:r>
              <a:rPr lang="en-US" sz="1100" i="1">
                <a:solidFill>
                  <a:srgbClr val="567482"/>
                </a:solidFill>
                <a:latin typeface="Myriad Pro" panose="020B0403030403020204"/>
              </a:rPr>
              <a:t>Databricks</a:t>
            </a:r>
          </a:p>
          <a:p>
            <a:pPr marL="171450" indent="-171450">
              <a:buFont typeface="Arial" panose="020B0604020202020204" pitchFamily="34" charset="0"/>
              <a:buChar char="•"/>
            </a:pPr>
            <a:r>
              <a:rPr lang="en-US" sz="1100" i="1">
                <a:solidFill>
                  <a:srgbClr val="567482"/>
                </a:solidFill>
                <a:latin typeface="Myriad Pro" panose="020B0403030403020204"/>
              </a:rPr>
              <a:t>MS Synapse</a:t>
            </a:r>
          </a:p>
          <a:p>
            <a:pPr marL="171450" indent="-171450">
              <a:buFont typeface="Arial" panose="020B0604020202020204" pitchFamily="34" charset="0"/>
              <a:buChar char="•"/>
            </a:pPr>
            <a:r>
              <a:rPr lang="en-US" sz="1100" i="1">
                <a:solidFill>
                  <a:srgbClr val="567482"/>
                </a:solidFill>
                <a:latin typeface="Myriad Pro" panose="020B0403030403020204"/>
              </a:rPr>
              <a:t>RH Linux</a:t>
            </a:r>
          </a:p>
        </p:txBody>
      </p:sp>
      <p:sp>
        <p:nvSpPr>
          <p:cNvPr id="1083" name="TextBox 1082">
            <a:extLst>
              <a:ext uri="{FF2B5EF4-FFF2-40B4-BE49-F238E27FC236}">
                <a16:creationId xmlns:a16="http://schemas.microsoft.com/office/drawing/2014/main" id="{FAFC6DF7-ECD3-CAE0-412B-526884EE9F9C}"/>
              </a:ext>
            </a:extLst>
          </p:cNvPr>
          <p:cNvSpPr txBox="1"/>
          <p:nvPr/>
        </p:nvSpPr>
        <p:spPr>
          <a:xfrm>
            <a:off x="8602796" y="5731478"/>
            <a:ext cx="1764491" cy="914400"/>
          </a:xfrm>
          <a:prstGeom prst="rect">
            <a:avLst/>
          </a:prstGeom>
          <a:noFill/>
        </p:spPr>
        <p:txBody>
          <a:bodyPr wrap="square">
            <a:spAutoFit/>
          </a:bodyPr>
          <a:lstStyle/>
          <a:p>
            <a:pPr marL="171450" indent="-171450">
              <a:buFont typeface="Arial" panose="020B0604020202020204" pitchFamily="34" charset="0"/>
              <a:buChar char="•"/>
            </a:pPr>
            <a:r>
              <a:rPr lang="en-US" sz="1100" i="1">
                <a:solidFill>
                  <a:srgbClr val="567482"/>
                </a:solidFill>
                <a:latin typeface="Myriad Pro" panose="020B0403030403020204"/>
              </a:rPr>
              <a:t>Oracle DB</a:t>
            </a:r>
          </a:p>
          <a:p>
            <a:pPr marL="171450" indent="-171450">
              <a:buFont typeface="Arial" panose="020B0604020202020204" pitchFamily="34" charset="0"/>
              <a:buChar char="•"/>
            </a:pPr>
            <a:r>
              <a:rPr lang="en-US" sz="1100" i="1">
                <a:solidFill>
                  <a:srgbClr val="567482"/>
                </a:solidFill>
                <a:latin typeface="Myriad Pro" panose="020B0403030403020204"/>
              </a:rPr>
              <a:t>Oracle Goldengate</a:t>
            </a:r>
          </a:p>
          <a:p>
            <a:pPr marL="171450" indent="-171450">
              <a:buFont typeface="Arial" panose="020B0604020202020204" pitchFamily="34" charset="0"/>
              <a:buChar char="•"/>
            </a:pPr>
            <a:r>
              <a:rPr lang="en-US" sz="1100" i="1">
                <a:solidFill>
                  <a:srgbClr val="567482"/>
                </a:solidFill>
                <a:latin typeface="Myriad Pro" panose="020B0403030403020204"/>
              </a:rPr>
              <a:t>Oracle Big Data Adapter</a:t>
            </a:r>
          </a:p>
          <a:p>
            <a:pPr marL="171450" indent="-171450">
              <a:buFont typeface="Arial" panose="020B0604020202020204" pitchFamily="34" charset="0"/>
              <a:buChar char="•"/>
            </a:pPr>
            <a:r>
              <a:rPr lang="en-US" sz="1100" i="1">
                <a:solidFill>
                  <a:srgbClr val="567482"/>
                </a:solidFill>
                <a:latin typeface="Myriad Pro" panose="020B0403030403020204"/>
              </a:rPr>
              <a:t>Cockroach DB</a:t>
            </a:r>
          </a:p>
        </p:txBody>
      </p:sp>
      <p:sp>
        <p:nvSpPr>
          <p:cNvPr id="1084" name="Rectangle 1083">
            <a:extLst>
              <a:ext uri="{FF2B5EF4-FFF2-40B4-BE49-F238E27FC236}">
                <a16:creationId xmlns:a16="http://schemas.microsoft.com/office/drawing/2014/main" id="{9AEA6A5D-3F84-7975-D721-853CFEEAE589}"/>
              </a:ext>
            </a:extLst>
          </p:cNvPr>
          <p:cNvSpPr/>
          <p:nvPr/>
        </p:nvSpPr>
        <p:spPr>
          <a:xfrm>
            <a:off x="7274033" y="1792383"/>
            <a:ext cx="4514614" cy="1780872"/>
          </a:xfrm>
          <a:prstGeom prst="rect">
            <a:avLst/>
          </a:prstGeom>
          <a:solidFill>
            <a:srgbClr val="892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B2544AB-EF3A-99E4-4851-E18777A1128D}"/>
              </a:ext>
            </a:extLst>
          </p:cNvPr>
          <p:cNvSpPr txBox="1"/>
          <p:nvPr/>
        </p:nvSpPr>
        <p:spPr>
          <a:xfrm>
            <a:off x="8468141" y="1799407"/>
            <a:ext cx="3278607" cy="600164"/>
          </a:xfrm>
          <a:prstGeom prst="rect">
            <a:avLst/>
          </a:prstGeom>
          <a:noFill/>
        </p:spPr>
        <p:txBody>
          <a:bodyPr wrap="square">
            <a:spAutoFit/>
          </a:bodyPr>
          <a:lstStyle/>
          <a:p>
            <a:r>
              <a:rPr lang="en-US" sz="1100" b="1">
                <a:solidFill>
                  <a:schemeClr val="bg1"/>
                </a:solidFill>
                <a:latin typeface="Myriad Pro"/>
              </a:rPr>
              <a:t>Coordinated Cancer Tracking</a:t>
            </a:r>
            <a:endParaRPr lang="en-US" sz="1100">
              <a:solidFill>
                <a:schemeClr val="bg1"/>
              </a:solidFill>
              <a:latin typeface="Myriad Pro"/>
            </a:endParaRPr>
          </a:p>
          <a:p>
            <a:r>
              <a:rPr lang="en-US" sz="1100" i="1">
                <a:solidFill>
                  <a:schemeClr val="bg1"/>
                </a:solidFill>
                <a:latin typeface="Myriad Pro"/>
              </a:rPr>
              <a:t>A management portal for VA Cancer Tracking Care Management Protocols</a:t>
            </a:r>
          </a:p>
        </p:txBody>
      </p:sp>
      <p:sp>
        <p:nvSpPr>
          <p:cNvPr id="30" name="TextBox 29">
            <a:extLst>
              <a:ext uri="{FF2B5EF4-FFF2-40B4-BE49-F238E27FC236}">
                <a16:creationId xmlns:a16="http://schemas.microsoft.com/office/drawing/2014/main" id="{BE026886-B3DB-AAE8-E152-3DAB60F561DD}"/>
              </a:ext>
            </a:extLst>
          </p:cNvPr>
          <p:cNvSpPr txBox="1"/>
          <p:nvPr/>
        </p:nvSpPr>
        <p:spPr>
          <a:xfrm>
            <a:off x="8468899" y="2387834"/>
            <a:ext cx="3259712" cy="600164"/>
          </a:xfrm>
          <a:prstGeom prst="rect">
            <a:avLst/>
          </a:prstGeom>
          <a:noFill/>
        </p:spPr>
        <p:txBody>
          <a:bodyPr wrap="square">
            <a:spAutoFit/>
          </a:bodyPr>
          <a:lstStyle/>
          <a:p>
            <a:r>
              <a:rPr lang="en-US" sz="1100" b="1">
                <a:solidFill>
                  <a:schemeClr val="bg1"/>
                </a:solidFill>
                <a:latin typeface="Myriad Pro"/>
              </a:rPr>
              <a:t>Lung Cancer Screening</a:t>
            </a:r>
          </a:p>
          <a:p>
            <a:r>
              <a:rPr lang="en-US" sz="1100" i="1">
                <a:solidFill>
                  <a:schemeClr val="bg1"/>
                </a:solidFill>
                <a:latin typeface="Myriad Pro"/>
              </a:rPr>
              <a:t>The Promise to Address Comprehensive Toxics (PACT) Act</a:t>
            </a:r>
          </a:p>
        </p:txBody>
      </p:sp>
      <p:sp>
        <p:nvSpPr>
          <p:cNvPr id="31" name="TextBox 30">
            <a:extLst>
              <a:ext uri="{FF2B5EF4-FFF2-40B4-BE49-F238E27FC236}">
                <a16:creationId xmlns:a16="http://schemas.microsoft.com/office/drawing/2014/main" id="{E12E1D41-6AEA-6EB9-E87D-3741E63BDAD1}"/>
              </a:ext>
            </a:extLst>
          </p:cNvPr>
          <p:cNvSpPr txBox="1"/>
          <p:nvPr/>
        </p:nvSpPr>
        <p:spPr>
          <a:xfrm>
            <a:off x="8464103" y="2976262"/>
            <a:ext cx="3379476" cy="600164"/>
          </a:xfrm>
          <a:prstGeom prst="rect">
            <a:avLst/>
          </a:prstGeom>
          <a:noFill/>
        </p:spPr>
        <p:txBody>
          <a:bodyPr wrap="square">
            <a:spAutoFit/>
          </a:bodyPr>
          <a:lstStyle/>
          <a:p>
            <a:r>
              <a:rPr lang="en-US" sz="1100" b="1">
                <a:solidFill>
                  <a:schemeClr val="bg1"/>
                </a:solidFill>
                <a:latin typeface="Myriad Pro"/>
              </a:rPr>
              <a:t>Self-Service Research</a:t>
            </a:r>
          </a:p>
          <a:p>
            <a:r>
              <a:rPr lang="en-US" sz="1100" i="1">
                <a:solidFill>
                  <a:schemeClr val="bg1"/>
                </a:solidFill>
                <a:latin typeface="Myriad Pro"/>
              </a:rPr>
              <a:t>Pipeline for research, Patient-generated Data from </a:t>
            </a:r>
            <a:r>
              <a:rPr lang="en-US" sz="1100" i="1" err="1">
                <a:solidFill>
                  <a:schemeClr val="bg1"/>
                </a:solidFill>
                <a:latin typeface="Myriad Pro"/>
              </a:rPr>
              <a:t>FitBit</a:t>
            </a:r>
            <a:r>
              <a:rPr lang="en-US" sz="1100" i="1">
                <a:solidFill>
                  <a:schemeClr val="bg1"/>
                </a:solidFill>
                <a:latin typeface="Myriad Pro"/>
              </a:rPr>
              <a:t>, Data Analytics, and Patient Dashboard</a:t>
            </a:r>
          </a:p>
        </p:txBody>
      </p:sp>
      <p:grpSp>
        <p:nvGrpSpPr>
          <p:cNvPr id="19" name="Group 18">
            <a:extLst>
              <a:ext uri="{FF2B5EF4-FFF2-40B4-BE49-F238E27FC236}">
                <a16:creationId xmlns:a16="http://schemas.microsoft.com/office/drawing/2014/main" id="{0004F524-955E-7EDA-931C-C9B8C6704025}"/>
              </a:ext>
            </a:extLst>
          </p:cNvPr>
          <p:cNvGrpSpPr/>
          <p:nvPr/>
        </p:nvGrpSpPr>
        <p:grpSpPr>
          <a:xfrm>
            <a:off x="3009518" y="3675712"/>
            <a:ext cx="4141634" cy="3019002"/>
            <a:chOff x="2973600" y="3675712"/>
            <a:chExt cx="4141634" cy="3019002"/>
          </a:xfrm>
        </p:grpSpPr>
        <p:sp>
          <p:nvSpPr>
            <p:cNvPr id="4" name="Rectangle 3">
              <a:extLst>
                <a:ext uri="{FF2B5EF4-FFF2-40B4-BE49-F238E27FC236}">
                  <a16:creationId xmlns:a16="http://schemas.microsoft.com/office/drawing/2014/main" id="{5B013F64-7520-6422-88AB-E7000A263B28}"/>
                </a:ext>
              </a:extLst>
            </p:cNvPr>
            <p:cNvSpPr/>
            <p:nvPr/>
          </p:nvSpPr>
          <p:spPr>
            <a:xfrm>
              <a:off x="2973600" y="3675712"/>
              <a:ext cx="4141634" cy="301900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BEED76C-5740-7E98-9477-4097F0F10613}"/>
                </a:ext>
              </a:extLst>
            </p:cNvPr>
            <p:cNvGrpSpPr/>
            <p:nvPr/>
          </p:nvGrpSpPr>
          <p:grpSpPr>
            <a:xfrm>
              <a:off x="2977625" y="3942874"/>
              <a:ext cx="4133585" cy="2172574"/>
              <a:chOff x="2977625" y="3942874"/>
              <a:chExt cx="4133585" cy="2172574"/>
            </a:xfrm>
          </p:grpSpPr>
          <p:sp>
            <p:nvSpPr>
              <p:cNvPr id="117" name="object 10">
                <a:extLst>
                  <a:ext uri="{FF2B5EF4-FFF2-40B4-BE49-F238E27FC236}">
                    <a16:creationId xmlns:a16="http://schemas.microsoft.com/office/drawing/2014/main" id="{C5F663B5-242F-DFD4-38D9-15ADB35AC13B}"/>
                  </a:ext>
                </a:extLst>
              </p:cNvPr>
              <p:cNvSpPr/>
              <p:nvPr/>
            </p:nvSpPr>
            <p:spPr>
              <a:xfrm>
                <a:off x="3005933" y="4835288"/>
                <a:ext cx="4076968" cy="1280160"/>
              </a:xfrm>
              <a:prstGeom prst="rect">
                <a:avLst/>
              </a:prstGeom>
              <a:noFill/>
            </p:spPr>
            <p:txBody>
              <a:bodyPr wrap="square" lIns="91440" tIns="0" rIns="0" bIns="0" numCol="1" rtlCol="0" anchor="ctr"/>
              <a:lstStyle/>
              <a:p>
                <a:pPr marL="171450" indent="-171450">
                  <a:buFont typeface="Arial" panose="020B0604020202020204" pitchFamily="34" charset="0"/>
                  <a:buChar char="•"/>
                </a:pPr>
                <a:r>
                  <a:rPr lang="en-US" sz="1000" b="1" i="1">
                    <a:solidFill>
                      <a:srgbClr val="567482"/>
                    </a:solidFill>
                    <a:latin typeface="Myriad Pro" panose="020B0403030403020204"/>
                  </a:rPr>
                  <a:t>Centralized Data Sharing</a:t>
                </a:r>
              </a:p>
              <a:p>
                <a:pPr marL="171450" indent="-171450">
                  <a:buFont typeface="Arial" panose="020B0604020202020204" pitchFamily="34" charset="0"/>
                  <a:buChar char="•"/>
                </a:pPr>
                <a:r>
                  <a:rPr lang="en-US" sz="1000" i="1">
                    <a:solidFill>
                      <a:srgbClr val="567482"/>
                    </a:solidFill>
                    <a:latin typeface="Myriad Pro" panose="020B0403030403020204"/>
                  </a:rPr>
                  <a:t>Support for Reporting and Analytics Products</a:t>
                </a:r>
              </a:p>
              <a:p>
                <a:pPr marL="171450" indent="-171450">
                  <a:buFont typeface="Arial" panose="020B0604020202020204" pitchFamily="34" charset="0"/>
                  <a:buChar char="•"/>
                </a:pPr>
                <a:r>
                  <a:rPr lang="en-US" sz="1000" i="1">
                    <a:solidFill>
                      <a:srgbClr val="567482"/>
                    </a:solidFill>
                    <a:latin typeface="Myriad Pro" panose="020B0403030403020204"/>
                  </a:rPr>
                  <a:t>Data Conditioning, including data aggregation and refinement</a:t>
                </a:r>
              </a:p>
              <a:p>
                <a:pPr marL="171450" indent="-171450">
                  <a:buFont typeface="Arial" panose="020B0604020202020204" pitchFamily="34" charset="0"/>
                  <a:buChar char="•"/>
                </a:pPr>
                <a:r>
                  <a:rPr lang="en-US" sz="1000" i="1">
                    <a:solidFill>
                      <a:srgbClr val="567482"/>
                    </a:solidFill>
                    <a:latin typeface="Myriad Pro" panose="020B0403030403020204"/>
                  </a:rPr>
                  <a:t>Azure and AWS Cloud Storage</a:t>
                </a:r>
              </a:p>
              <a:p>
                <a:pPr marL="171450" indent="-171450">
                  <a:buFont typeface="Arial" panose="020B0604020202020204" pitchFamily="34" charset="0"/>
                  <a:buChar char="•"/>
                </a:pPr>
                <a:r>
                  <a:rPr lang="en-US" sz="1000" i="1">
                    <a:solidFill>
                      <a:srgbClr val="567482"/>
                    </a:solidFill>
                    <a:latin typeface="Myriad Pro" panose="020B0403030403020204"/>
                  </a:rPr>
                  <a:t>Oracle Goldengate Data Replication</a:t>
                </a:r>
              </a:p>
              <a:p>
                <a:pPr marL="171450" indent="-171450">
                  <a:buFont typeface="Arial" panose="020B0604020202020204" pitchFamily="34" charset="0"/>
                  <a:buChar char="•"/>
                </a:pPr>
                <a:r>
                  <a:rPr lang="en-US" sz="1000" i="1">
                    <a:solidFill>
                      <a:srgbClr val="567482"/>
                    </a:solidFill>
                    <a:latin typeface="Myriad Pro" panose="020B0403030403020204"/>
                  </a:rPr>
                  <a:t>Oracle Goldengate Big Data Adapter</a:t>
                </a:r>
              </a:p>
              <a:p>
                <a:pPr marL="171450" indent="-171450">
                  <a:buFont typeface="Arial" panose="020B0604020202020204" pitchFamily="34" charset="0"/>
                  <a:buChar char="•"/>
                </a:pPr>
                <a:r>
                  <a:rPr lang="en-US" sz="1000" i="1">
                    <a:solidFill>
                      <a:srgbClr val="567482"/>
                    </a:solidFill>
                    <a:latin typeface="Myriad Pro" panose="020B0403030403020204"/>
                  </a:rPr>
                  <a:t>Databricks Workspace Support</a:t>
                </a:r>
              </a:p>
              <a:p>
                <a:pPr marL="171450" indent="-171450">
                  <a:buFont typeface="Arial" panose="020B0604020202020204" pitchFamily="34" charset="0"/>
                  <a:buChar char="•"/>
                </a:pPr>
                <a:r>
                  <a:rPr lang="en-US" sz="1000" i="1">
                    <a:solidFill>
                      <a:srgbClr val="567482"/>
                    </a:solidFill>
                    <a:latin typeface="Myriad Pro" panose="020B0403030403020204"/>
                  </a:rPr>
                  <a:t>Data Ingestion Patterns for Salesforce, MS Dynamics CRM, MS SQL/Synapse, MS ADF, SSIS, and Oracle platforms</a:t>
                </a:r>
              </a:p>
              <a:p>
                <a:pPr marL="171450" indent="-171450">
                  <a:buFont typeface="Arial" panose="020B0604020202020204" pitchFamily="34" charset="0"/>
                  <a:buChar char="•"/>
                </a:pPr>
                <a:r>
                  <a:rPr lang="en-US" sz="1000" i="1">
                    <a:solidFill>
                      <a:srgbClr val="567482"/>
                    </a:solidFill>
                    <a:latin typeface="Myriad Pro" panose="020B0403030403020204"/>
                  </a:rPr>
                  <a:t>Palantir Connector</a:t>
                </a:r>
              </a:p>
              <a:p>
                <a:pPr marL="171450" indent="-171450">
                  <a:buFont typeface="Arial" panose="020B0604020202020204" pitchFamily="34" charset="0"/>
                  <a:buChar char="•"/>
                </a:pPr>
                <a:r>
                  <a:rPr lang="en-US" sz="1000" i="1">
                    <a:solidFill>
                      <a:srgbClr val="567482"/>
                    </a:solidFill>
                    <a:latin typeface="Myriad Pro" panose="020B0403030403020204"/>
                  </a:rPr>
                  <a:t>Near Real-time Data Ingestion (depending on the platform)</a:t>
                </a:r>
              </a:p>
              <a:p>
                <a:pPr marL="171450" indent="-171450">
                  <a:buFont typeface="Arial" panose="020B0604020202020204" pitchFamily="34" charset="0"/>
                  <a:buChar char="•"/>
                </a:pPr>
                <a:r>
                  <a:rPr lang="en-US" sz="1000" i="1">
                    <a:solidFill>
                      <a:srgbClr val="567482"/>
                    </a:solidFill>
                    <a:latin typeface="Myriad Pro" panose="020B0403030403020204"/>
                  </a:rPr>
                  <a:t>Raw Data Ingestion and Storage</a:t>
                </a:r>
              </a:p>
              <a:p>
                <a:pPr marL="171450" indent="-171450">
                  <a:buFont typeface="Arial" panose="020B0604020202020204" pitchFamily="34" charset="0"/>
                  <a:buChar char="•"/>
                </a:pPr>
                <a:r>
                  <a:rPr lang="en-US" sz="1000" i="1">
                    <a:solidFill>
                      <a:srgbClr val="567482"/>
                    </a:solidFill>
                    <a:latin typeface="Myriad Pro" panose="020B0403030403020204"/>
                  </a:rPr>
                  <a:t>Data Engineering</a:t>
                </a:r>
              </a:p>
              <a:p>
                <a:pPr marL="171450" indent="-171450">
                  <a:buFont typeface="Arial" panose="020B0604020202020204" pitchFamily="34" charset="0"/>
                  <a:buChar char="•"/>
                </a:pPr>
                <a:r>
                  <a:rPr lang="en-US" sz="1000" i="1">
                    <a:solidFill>
                      <a:srgbClr val="567482"/>
                    </a:solidFill>
                    <a:latin typeface="Myriad Pro" panose="020B0403030403020204"/>
                  </a:rPr>
                  <a:t>Synapse Services and Portal</a:t>
                </a:r>
              </a:p>
            </p:txBody>
          </p:sp>
          <p:sp>
            <p:nvSpPr>
              <p:cNvPr id="196" name="TextBox 195">
                <a:extLst>
                  <a:ext uri="{FF2B5EF4-FFF2-40B4-BE49-F238E27FC236}">
                    <a16:creationId xmlns:a16="http://schemas.microsoft.com/office/drawing/2014/main" id="{8E3D411E-6A45-B1B3-0B69-1EDC3D373EAC}"/>
                  </a:ext>
                </a:extLst>
              </p:cNvPr>
              <p:cNvSpPr txBox="1"/>
              <p:nvPr/>
            </p:nvSpPr>
            <p:spPr>
              <a:xfrm>
                <a:off x="2977625" y="3942874"/>
                <a:ext cx="4133585" cy="298480"/>
              </a:xfrm>
              <a:prstGeom prst="rect">
                <a:avLst/>
              </a:prstGeom>
              <a:noFill/>
            </p:spPr>
            <p:txBody>
              <a:bodyPr wrap="square">
                <a:spAutoFit/>
              </a:bodyPr>
              <a:lstStyle/>
              <a:p>
                <a:pPr marL="12700" marR="31115" algn="ctr">
                  <a:lnSpc>
                    <a:spcPts val="1620"/>
                  </a:lnSpc>
                  <a:spcBef>
                    <a:spcPts val="385"/>
                  </a:spcBef>
                </a:pPr>
                <a:r>
                  <a:rPr lang="en-US" sz="1800" b="1">
                    <a:solidFill>
                      <a:srgbClr val="13313E"/>
                    </a:solidFill>
                    <a:latin typeface="Myriad Pro"/>
                    <a:cs typeface="Calibri"/>
                  </a:rPr>
                  <a:t>CAPABILITIES</a:t>
                </a:r>
              </a:p>
            </p:txBody>
          </p:sp>
        </p:grpSp>
      </p:grpSp>
      <p:grpSp>
        <p:nvGrpSpPr>
          <p:cNvPr id="2" name="Group 1">
            <a:extLst>
              <a:ext uri="{FF2B5EF4-FFF2-40B4-BE49-F238E27FC236}">
                <a16:creationId xmlns:a16="http://schemas.microsoft.com/office/drawing/2014/main" id="{80B78B54-55DA-DFD3-3E6D-B41C256628D2}"/>
              </a:ext>
            </a:extLst>
          </p:cNvPr>
          <p:cNvGrpSpPr/>
          <p:nvPr/>
        </p:nvGrpSpPr>
        <p:grpSpPr>
          <a:xfrm>
            <a:off x="7150401" y="2084061"/>
            <a:ext cx="1505992" cy="1197516"/>
            <a:chOff x="2892649" y="2017446"/>
            <a:chExt cx="1505992" cy="1197516"/>
          </a:xfrm>
        </p:grpSpPr>
        <p:pic>
          <p:nvPicPr>
            <p:cNvPr id="3" name="Picture 2" descr="Shape, icon&#10;&#10;Description automatically generated">
              <a:extLst>
                <a:ext uri="{FF2B5EF4-FFF2-40B4-BE49-F238E27FC236}">
                  <a16:creationId xmlns:a16="http://schemas.microsoft.com/office/drawing/2014/main" id="{D437A593-20B9-828C-8A7D-BE000E86803C}"/>
                </a:ext>
              </a:extLst>
            </p:cNvPr>
            <p:cNvPicPr>
              <a:picLocks noChangeAspect="1"/>
            </p:cNvPicPr>
            <p:nvPr/>
          </p:nvPicPr>
          <p:blipFill>
            <a:blip r:embed="rId10"/>
            <a:stretch>
              <a:fillRect/>
            </a:stretch>
          </p:blipFill>
          <p:spPr>
            <a:xfrm>
              <a:off x="3110651" y="2725699"/>
              <a:ext cx="1042692" cy="489263"/>
            </a:xfrm>
            <a:prstGeom prst="rect">
              <a:avLst/>
            </a:prstGeom>
          </p:spPr>
        </p:pic>
        <p:sp>
          <p:nvSpPr>
            <p:cNvPr id="6" name="TextBox 5">
              <a:extLst>
                <a:ext uri="{FF2B5EF4-FFF2-40B4-BE49-F238E27FC236}">
                  <a16:creationId xmlns:a16="http://schemas.microsoft.com/office/drawing/2014/main" id="{BDEC506E-D748-9AF9-C23E-8EFB9CB9F26D}"/>
                </a:ext>
              </a:extLst>
            </p:cNvPr>
            <p:cNvSpPr txBox="1"/>
            <p:nvPr/>
          </p:nvSpPr>
          <p:spPr>
            <a:xfrm>
              <a:off x="2892649" y="2017446"/>
              <a:ext cx="1505992" cy="554960"/>
            </a:xfrm>
            <a:prstGeom prst="rect">
              <a:avLst/>
            </a:prstGeom>
            <a:noFill/>
          </p:spPr>
          <p:txBody>
            <a:bodyPr wrap="square">
              <a:spAutoFit/>
            </a:bodyPr>
            <a:lstStyle/>
            <a:p>
              <a:pPr marL="12700" marR="31115" algn="ctr">
                <a:lnSpc>
                  <a:spcPts val="1620"/>
                </a:lnSpc>
                <a:spcBef>
                  <a:spcPts val="385"/>
                </a:spcBef>
              </a:pPr>
              <a:r>
                <a:rPr lang="en-US" sz="1800" b="1">
                  <a:solidFill>
                    <a:schemeClr val="bg1"/>
                  </a:solidFill>
                  <a:latin typeface="Myriad Pro"/>
                  <a:cs typeface="Calibri"/>
                </a:rPr>
                <a:t>USE</a:t>
              </a:r>
            </a:p>
            <a:p>
              <a:pPr marL="12700" marR="31115" algn="ctr">
                <a:lnSpc>
                  <a:spcPts val="1620"/>
                </a:lnSpc>
                <a:spcBef>
                  <a:spcPts val="385"/>
                </a:spcBef>
              </a:pPr>
              <a:r>
                <a:rPr lang="en-US" b="1">
                  <a:solidFill>
                    <a:schemeClr val="bg1"/>
                  </a:solidFill>
                  <a:latin typeface="Myriad Pro"/>
                  <a:cs typeface="Calibri"/>
                </a:rPr>
                <a:t>CASES</a:t>
              </a:r>
              <a:endParaRPr lang="en-US" sz="1800" b="1">
                <a:solidFill>
                  <a:schemeClr val="bg1"/>
                </a:solidFill>
                <a:latin typeface="Myriad Pro"/>
                <a:cs typeface="Calibri"/>
              </a:endParaRPr>
            </a:p>
          </p:txBody>
        </p:sp>
      </p:grpSp>
      <p:sp>
        <p:nvSpPr>
          <p:cNvPr id="12" name="Slide Number Placeholder 16">
            <a:extLst>
              <a:ext uri="{FF2B5EF4-FFF2-40B4-BE49-F238E27FC236}">
                <a16:creationId xmlns:a16="http://schemas.microsoft.com/office/drawing/2014/main" id="{B1924210-8E30-0CA9-C11B-050D736AA867}"/>
              </a:ext>
            </a:extLst>
          </p:cNvPr>
          <p:cNvSpPr>
            <a:spLocks noGrp="1"/>
          </p:cNvSpPr>
          <p:nvPr>
            <p:ph type="sldNum" sz="quarter" idx="12"/>
          </p:nvPr>
        </p:nvSpPr>
        <p:spPr>
          <a:xfrm>
            <a:off x="9448800" y="6492875"/>
            <a:ext cx="2743200" cy="365125"/>
          </a:xfrm>
        </p:spPr>
        <p:txBody>
          <a:bodyPr vert="horz" lIns="91440" tIns="45720" rIns="91440" bIns="45720" rtlCol="0" anchor="ctr">
            <a:normAutofit/>
          </a:bodyPr>
          <a:lstStyle/>
          <a:p>
            <a:pPr defTabSz="914411">
              <a:spcAft>
                <a:spcPts val="600"/>
              </a:spcAft>
            </a:pPr>
            <a:fld id="{330EA680-D336-4FF7-8B7A-9848BB0A1C32}" type="slidenum">
              <a:rPr lang="en-US">
                <a:solidFill>
                  <a:srgbClr val="567482"/>
                </a:solidFill>
              </a:rPr>
              <a:pPr defTabSz="914411">
                <a:spcAft>
                  <a:spcPts val="600"/>
                </a:spcAft>
              </a:pPr>
              <a:t>9</a:t>
            </a:fld>
            <a:endParaRPr lang="en-US">
              <a:solidFill>
                <a:srgbClr val="567482"/>
              </a:solidFill>
            </a:endParaRPr>
          </a:p>
        </p:txBody>
      </p:sp>
    </p:spTree>
    <p:extLst>
      <p:ext uri="{BB962C8B-B14F-4D97-AF65-F5344CB8AC3E}">
        <p14:creationId xmlns:p14="http://schemas.microsoft.com/office/powerpoint/2010/main" val="589532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b9c57f4-89d1-4042-9e8b-f48438f6c742">
      <UserInfo>
        <DisplayName>Bhattacharya, Avik [USA]</DisplayName>
        <AccountId>89</AccountId>
        <AccountType/>
      </UserInfo>
      <UserInfo>
        <DisplayName>Kaushik, Charanya [USA]</DisplayName>
        <AccountId>101</AccountId>
        <AccountType/>
      </UserInfo>
      <UserInfo>
        <DisplayName>Parent, Alexandra [USA]</DisplayName>
        <AccountId>407</AccountId>
        <AccountType/>
      </UserInfo>
    </SharedWithUsers>
    <Number xmlns="96ee9459-c58c-493a-bd7c-dfb00db6bbcc" xsi:nil="true"/>
    <TaxCatchAll xmlns="bb9c57f4-89d1-4042-9e8b-f48438f6c742" xsi:nil="true"/>
    <lcf76f155ced4ddcb4097134ff3c332f xmlns="96ee9459-c58c-493a-bd7c-dfb00db6bbc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E7E28C2206A147A939ADD1A049C733" ma:contentTypeVersion="14" ma:contentTypeDescription="Create a new document." ma:contentTypeScope="" ma:versionID="f7b43f8b109cb8796abc5408653ee44f">
  <xsd:schema xmlns:xsd="http://www.w3.org/2001/XMLSchema" xmlns:xs="http://www.w3.org/2001/XMLSchema" xmlns:p="http://schemas.microsoft.com/office/2006/metadata/properties" xmlns:ns2="96ee9459-c58c-493a-bd7c-dfb00db6bbcc" xmlns:ns3="bb9c57f4-89d1-4042-9e8b-f48438f6c742" targetNamespace="http://schemas.microsoft.com/office/2006/metadata/properties" ma:root="true" ma:fieldsID="399b01dc5977f5def01d01761b298a85" ns2:_="" ns3:_="">
    <xsd:import namespace="96ee9459-c58c-493a-bd7c-dfb00db6bbcc"/>
    <xsd:import namespace="bb9c57f4-89d1-4042-9e8b-f48438f6c74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Number"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ee9459-c58c-493a-bd7c-dfb00db6bb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umber" ma:index="12" nillable="true" ma:displayName="Number" ma:format="Dropdown" ma:internalName="Number" ma:percentage="FALSE">
      <xsd:simpleType>
        <xsd:restriction base="dms:Number"/>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0ac6538-d41a-4f9a-bd67-5f7ae81a6d74"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9c57f4-89d1-4042-9e8b-f48438f6c74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5bebc62-64ec-4cff-89a2-88759ad47eb8}" ma:internalName="TaxCatchAll" ma:showField="CatchAllData" ma:web="bb9c57f4-89d1-4042-9e8b-f48438f6c7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DE9832-042C-4183-AE5A-14C179EC088D}">
  <ds:schemaRefs>
    <ds:schemaRef ds:uri="96ee9459-c58c-493a-bd7c-dfb00db6bbcc"/>
    <ds:schemaRef ds:uri="bb9c57f4-89d1-4042-9e8b-f48438f6c74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9DB07F-88EE-4670-9E78-A964DB29954F}"/>
</file>

<file path=customXml/itemProps3.xml><?xml version="1.0" encoding="utf-8"?>
<ds:datastoreItem xmlns:ds="http://schemas.openxmlformats.org/officeDocument/2006/customXml" ds:itemID="{5AD9378D-78B6-44E0-9DB2-5B8F75391025}">
  <ds:schemaRefs>
    <ds:schemaRef ds:uri="http://schemas.microsoft.com/sharepoint/v3/contenttype/forms"/>
  </ds:schemaRefs>
</ds:datastoreItem>
</file>

<file path=docMetadata/LabelInfo.xml><?xml version="1.0" encoding="utf-8"?>
<clbl:labelList xmlns:clbl="http://schemas.microsoft.com/office/2020/mipLabelMetadata">
  <clbl:label id="{51d9dc18-15ea-424b-b24d-55ab4d4e7519}" enabled="1" method="Privileged" siteId="{d5fe813e-0caa-432a-b2ac-d555aa91bd1c}" removed="0"/>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22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Which VA Data Analytics Solution is Best for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VHA REPORTS AND MEASURES PORTAL (RAMP)</vt:lpstr>
      <vt:lpstr>VHA DATA PORTAL</vt:lpstr>
      <vt:lpstr>OPEN ACCESS  DATA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OHIL Data Analytics and Transformation | Data Playbook 2023</dc:title>
  <dc:subject/>
  <dc:creator>Ramos, Paul [USA]</dc:creator>
  <cp:keywords/>
  <dc:description/>
  <cp:revision>1</cp:revision>
  <dcterms:created xsi:type="dcterms:W3CDTF">2023-02-21T20:51:22Z</dcterms:created>
  <dcterms:modified xsi:type="dcterms:W3CDTF">2023-06-01T16:09:53Z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0x010100A1E7E28C2206A147A939ADD1A049C733</vt:lpwstr>
  </property>
  <property fmtid="{D5CDD505-2E9C-101B-9397-08002B2CF9AE}" pid="3" name="MediaServiceImageTags">
    <vt:lpwstr/>
  </property>
</Properties>
</file>