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7" r:id="rId4"/>
    <p:sldId id="263" r:id="rId5"/>
    <p:sldId id="259" r:id="rId6"/>
    <p:sldId id="260" r:id="rId7"/>
    <p:sldId id="261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 snapToObjects="1">
      <p:cViewPr varScale="1">
        <p:scale>
          <a:sx n="115" d="100"/>
          <a:sy n="115" d="100"/>
        </p:scale>
        <p:origin x="81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D39111-E47E-2D47-A8EB-CB25DDBEEF9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13EE79-EF01-E84A-91D1-4E666AE32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71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Gits checked in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926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Plumbing done, framework in place all the way to Reports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555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Administrator – then organize VistA monitoring; Analyst(s) – more analysis for reports; Presentation people for Report improvement/review; Coders for infrastructure (ex/ S3 tables) … unlikely so work with the infrastructure we have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0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Reuse infrastructure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13EE79-EF01-E84A-91D1-4E666AE32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291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VAA – Year 1 to Year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891" y="3886200"/>
            <a:ext cx="7876309" cy="1752600"/>
          </a:xfrm>
        </p:spPr>
        <p:txBody>
          <a:bodyPr>
            <a:normAutofit/>
          </a:bodyPr>
          <a:lstStyle/>
          <a:p>
            <a:r>
              <a:rPr lang="en-US" sz="2800" dirty="0"/>
              <a:t>Traffic to Recommendations Proven from Year One </a:t>
            </a:r>
          </a:p>
          <a:p>
            <a:r>
              <a:rPr lang="en-US" sz="2800" dirty="0"/>
              <a:t>Limited Resources and Choices for Year Two</a:t>
            </a:r>
          </a:p>
          <a:p>
            <a:r>
              <a:rPr lang="en-US" sz="2800" dirty="0"/>
              <a:t>9/5/25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FCC8F-20CB-037A-6297-54A93BB2C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8937" y="262763"/>
            <a:ext cx="6846125" cy="592261"/>
          </a:xfrm>
        </p:spPr>
        <p:txBody>
          <a:bodyPr>
            <a:normAutofit fontScale="90000"/>
          </a:bodyPr>
          <a:lstStyle/>
          <a:p>
            <a:r>
              <a:rPr lang="en-US" dirty="0"/>
              <a:t>Omaha CPRS Tabs</a:t>
            </a:r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A14F79DF-A46B-E39C-02AF-7FC32AF20D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22" y="1033423"/>
            <a:ext cx="7772400" cy="5102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22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Year One End – Traffic to Recommendations</a:t>
            </a:r>
            <a:endParaRPr sz="3200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69248"/>
              </p:ext>
            </p:extLst>
          </p:nvPr>
        </p:nvGraphicFramePr>
        <p:xfrm>
          <a:off x="457200" y="1371600"/>
          <a:ext cx="7955280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r>
                        <a:rPr dirty="0"/>
                        <a:t>PWS </a:t>
                      </a:r>
                      <a:r>
                        <a:rPr lang="en-US" dirty="0"/>
                        <a:t>Track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Traffic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2 Centers</a:t>
                      </a:r>
                      <a:r>
                        <a:rPr lang="en-US" b="1" dirty="0"/>
                        <a:t> (VCB, Omaha), Extensive 2</a:t>
                      </a:r>
                      <a:r>
                        <a:rPr lang="en-US" b="1" baseline="30000" dirty="0"/>
                        <a:t>nd</a:t>
                      </a:r>
                      <a:r>
                        <a:rPr lang="en-US" b="1" dirty="0"/>
                        <a:t> run for VCB</a:t>
                      </a:r>
                      <a:r>
                        <a:rPr dirty="0"/>
                        <a:t>, Know not every VistA can be monitored</a:t>
                      </a:r>
                      <a:r>
                        <a:rPr lang="en-US" dirty="0"/>
                        <a:t> (Omaha can’t be monitored again), S3 pipeline from VistA VPC to DAS (with Cognosante)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Traffic Statistics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“Traffic </a:t>
                      </a:r>
                      <a:r>
                        <a:rPr b="1" dirty="0"/>
                        <a:t>Dashboard</a:t>
                      </a:r>
                      <a:r>
                        <a:rPr lang="en-US" b="1" dirty="0"/>
                        <a:t>"</a:t>
                      </a:r>
                      <a:r>
                        <a:rPr dirty="0"/>
                        <a:t>, Tangent</a:t>
                      </a:r>
                      <a:r>
                        <a:rPr lang="en-US" dirty="0"/>
                        <a:t>i</a:t>
                      </a:r>
                      <a:r>
                        <a:rPr dirty="0"/>
                        <a:t>al to Analytics</a:t>
                      </a:r>
                      <a:r>
                        <a:rPr lang="en-US" dirty="0"/>
                        <a:t> – did not QA traffic for analytics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Scope</a:t>
                      </a:r>
                      <a:r>
                        <a:rPr lang="en-US" dirty="0"/>
                        <a:t>d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(Surprising) </a:t>
                      </a:r>
                      <a:r>
                        <a:rPr dirty="0"/>
                        <a:t>Extent of Information, </a:t>
                      </a:r>
                      <a:r>
                        <a:rPr lang="en-US" dirty="0"/>
                        <a:t>Index/Reduction Framework, Changed</a:t>
                      </a:r>
                      <a:r>
                        <a:rPr dirty="0"/>
                        <a:t> from Application to Functional Analysis</a:t>
                      </a:r>
                      <a:r>
                        <a:rPr lang="en-US" dirty="0"/>
                        <a:t> (Order …)</a:t>
                      </a:r>
                      <a:r>
                        <a:rPr dirty="0"/>
                        <a:t>, </a:t>
                      </a:r>
                      <a:r>
                        <a:rPr b="1" dirty="0"/>
                        <a:t>Emulation</a:t>
                      </a:r>
                      <a:r>
                        <a:rPr lang="en-US" b="1" dirty="0"/>
                        <a:t> and Reports</a:t>
                      </a:r>
                      <a:r>
                        <a:rPr b="1" dirty="0"/>
                        <a:t> of </a:t>
                      </a:r>
                      <a:r>
                        <a:rPr lang="en-US" b="1" dirty="0"/>
                        <a:t>Representative </a:t>
                      </a:r>
                      <a:r>
                        <a:rPr b="1" dirty="0"/>
                        <a:t>Workflows</a:t>
                      </a:r>
                      <a:r>
                        <a:rPr lang="en-US" b="1" dirty="0"/>
                        <a:t> from Traffic</a:t>
                      </a:r>
                      <a:r>
                        <a:rPr b="1" dirty="0"/>
                        <a:t>, Detailed </a:t>
                      </a:r>
                      <a:r>
                        <a:rPr lang="en-US" b="1" dirty="0"/>
                        <a:t>"</a:t>
                      </a:r>
                      <a:r>
                        <a:rPr b="1" dirty="0"/>
                        <a:t>Metric</a:t>
                      </a:r>
                      <a:r>
                        <a:rPr lang="en-US" b="1" dirty="0"/>
                        <a:t>"</a:t>
                      </a:r>
                      <a:r>
                        <a:rPr b="1" dirty="0"/>
                        <a:t>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r>
                        <a:t>5.2.4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and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Detailed Recommendations</a:t>
                      </a:r>
                      <a:r>
                        <a:rPr lang="en-US" dirty="0"/>
                        <a:t>, one each for </a:t>
                      </a:r>
                      <a:r>
                        <a:rPr lang="en-US" b="1" dirty="0"/>
                        <a:t>Notes and Orders</a:t>
                      </a:r>
                      <a:r>
                        <a:rPr lang="en-US" dirty="0"/>
                        <a:t>, based on Analytics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4288-A451-1725-B6C8-A9BADA3D8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Established Framework in VAEC </a:t>
            </a:r>
          </a:p>
        </p:txBody>
      </p: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F426EE1A-66DE-9165-F9DE-5325F9C41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158" y="1235034"/>
            <a:ext cx="5213478" cy="545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452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Momentum from Year 1 ...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8329940"/>
              </p:ext>
            </p:extLst>
          </p:nvPr>
        </p:nvGraphicFramePr>
        <p:xfrm>
          <a:off x="457200" y="1371600"/>
          <a:ext cx="8229600" cy="401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3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b="1" dirty="0"/>
                        <a:t>Track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b="1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In Place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Traffic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• </a:t>
                      </a:r>
                      <a:r>
                        <a:rPr dirty="0" err="1"/>
                        <a:t>Cognosante</a:t>
                      </a:r>
                      <a:r>
                        <a:rPr dirty="0"/>
                        <a:t> configuration for </a:t>
                      </a:r>
                      <a:r>
                        <a:rPr lang="en-US" dirty="0"/>
                        <a:t>traffic </a:t>
                      </a:r>
                      <a:r>
                        <a:rPr dirty="0"/>
                        <a:t>capture in VistA VPCs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S3 </a:t>
                      </a:r>
                      <a:r>
                        <a:rPr lang="en-US" dirty="0"/>
                        <a:t>Pipeline from VistA </a:t>
                      </a:r>
                      <a:r>
                        <a:rPr dirty="0"/>
                        <a:t>to DAS S3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Know only some VistAs are monitorable (which?)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t>5.3.2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t>• Indexing/Reduction Framework (vaa-tasksets-dynamic) of S3-based traffic</a:t>
                      </a:r>
                    </a:p>
                    <a:p>
                      <a:pPr>
                        <a:defRPr sz="1400"/>
                      </a:pPr>
                      <a:r>
                        <a:t>• Detailed reports established new areas for fuller analysis (how + areas to examine)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8700">
                <a:tc>
                  <a:txBody>
                    <a:bodyPr/>
                    <a:lstStyle/>
                    <a:p>
                      <a:pPr algn="ctr">
                        <a:defRPr sz="1400"/>
                      </a:pPr>
                      <a:r>
                        <a:rPr dirty="0"/>
                        <a:t>5.3.3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b="1" dirty="0"/>
                        <a:t>Reports &amp; Presentations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/>
                      </a:pPr>
                      <a:r>
                        <a:rPr dirty="0"/>
                        <a:t>• Tooling from detailed reports to Word/PDF</a:t>
                      </a:r>
                    </a:p>
                    <a:p>
                      <a:pPr>
                        <a:defRPr sz="1400"/>
                      </a:pPr>
                      <a:r>
                        <a:rPr dirty="0"/>
                        <a:t>• How to make detailed analysis presentable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DA06E57-400E-4E54-14B3-72C66FE07576}"/>
              </a:ext>
            </a:extLst>
          </p:cNvPr>
          <p:cNvSpPr txBox="1"/>
          <p:nvPr/>
        </p:nvSpPr>
        <p:spPr>
          <a:xfrm>
            <a:off x="586724" y="5507272"/>
            <a:ext cx="6192721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dirty="0"/>
              <a:t>* </a:t>
            </a:r>
            <a:r>
              <a:rPr lang="en-US" sz="1400" dirty="0"/>
              <a:t>Do not</a:t>
            </a:r>
            <a:r>
              <a:rPr sz="1400" dirty="0"/>
              <a:t> continu</a:t>
            </a:r>
            <a:r>
              <a:rPr lang="en-US" sz="1400" dirty="0"/>
              <a:t>e</a:t>
            </a:r>
            <a:r>
              <a:rPr sz="1400" dirty="0"/>
              <a:t> "Traffic Statistics</a:t>
            </a:r>
            <a:r>
              <a:rPr lang="en-US" sz="1400" dirty="0"/>
              <a:t>"</a:t>
            </a:r>
            <a:r>
              <a:rPr sz="1400" dirty="0"/>
              <a:t> – Tangential Effort</a:t>
            </a:r>
            <a:r>
              <a:rPr lang="en-US" sz="1400" dirty="0"/>
              <a:t>, effectively another project</a:t>
            </a:r>
            <a:endParaRPr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B4C655-6C68-7F3C-724E-7030683FA2D5}"/>
              </a:ext>
            </a:extLst>
          </p:cNvPr>
          <p:cNvSpPr txBox="1"/>
          <p:nvPr/>
        </p:nvSpPr>
        <p:spPr>
          <a:xfrm>
            <a:off x="1260356" y="5998587"/>
            <a:ext cx="662328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But now much more limited Resources</a:t>
            </a:r>
            <a:endParaRPr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Year 2 – Suggest</a:t>
            </a:r>
            <a:r>
              <a:rPr lang="en-US" dirty="0"/>
              <a:t>ions</a:t>
            </a:r>
            <a:endParaRPr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82165"/>
              </p:ext>
            </p:extLst>
          </p:nvPr>
        </p:nvGraphicFramePr>
        <p:xfrm>
          <a:off x="457200" y="1371600"/>
          <a:ext cx="7955280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r>
                        <a:rPr lang="en-US" dirty="0"/>
                        <a:t>Track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Traffic Capture</a:t>
                      </a:r>
                      <a:r>
                        <a:rPr lang="en-US" dirty="0"/>
                        <a:t> 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Establish </a:t>
                      </a:r>
                      <a:r>
                        <a:rPr b="1" dirty="0"/>
                        <a:t>wh</a:t>
                      </a:r>
                      <a:r>
                        <a:rPr lang="en-US" b="1" dirty="0"/>
                        <a:t>ich </a:t>
                      </a:r>
                      <a:r>
                        <a:rPr b="1" dirty="0"/>
                        <a:t>VistAs are monitorable</a:t>
                      </a:r>
                      <a:r>
                        <a:rPr dirty="0"/>
                        <a:t> </a:t>
                      </a:r>
                      <a:r>
                        <a:rPr b="1" dirty="0"/>
                        <a:t>Monitor one or more</a:t>
                      </a:r>
                      <a:r>
                        <a:rPr lang="en-US" b="1" dirty="0"/>
                        <a:t> </a:t>
                      </a:r>
                      <a:r>
                        <a:rPr lang="en-US" dirty="0"/>
                        <a:t>new VistAs</a:t>
                      </a:r>
                      <a:r>
                        <a:rPr dirty="0"/>
                        <a:t> for 30 days</a:t>
                      </a:r>
                      <a:endParaRPr lang="en-US" dirty="0"/>
                    </a:p>
                    <a:p>
                      <a:r>
                        <a:rPr lang="en-US" dirty="0"/>
                        <a:t>Transfer from VistA to DAS S3 (Tables?)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Workflow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Choose</a:t>
                      </a:r>
                      <a:r>
                        <a:rPr lang="en-US" dirty="0"/>
                        <a:t> from partly analyzed and new: A</a:t>
                      </a:r>
                      <a:r>
                        <a:rPr dirty="0"/>
                        <a:t>dd to Notes Analysis, Analyze Reports, Analyze Reminder</a:t>
                      </a:r>
                      <a:r>
                        <a:rPr lang="en-US" dirty="0"/>
                        <a:t>-</a:t>
                      </a:r>
                      <a:r>
                        <a:rPr dirty="0"/>
                        <a:t>driven workflow</a:t>
                      </a:r>
                      <a:r>
                        <a:rPr lang="en-US" dirty="0"/>
                        <a:t> … </a:t>
                      </a:r>
                      <a:r>
                        <a:rPr lang="en-US" b="1" dirty="0"/>
                        <a:t>iterate to fully analyze/emulate</a:t>
                      </a:r>
                      <a:endParaRPr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r>
                        <a:t>5.3.3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Reports and 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b="1" dirty="0"/>
                        <a:t>Refine </a:t>
                      </a:r>
                      <a:r>
                        <a:rPr lang="en-US" b="1" dirty="0"/>
                        <a:t>Existing </a:t>
                      </a:r>
                      <a:r>
                        <a:rPr b="1" dirty="0"/>
                        <a:t>Reports </a:t>
                      </a:r>
                      <a:r>
                        <a:rPr dirty="0"/>
                        <a:t>based on Feedback,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New Reports</a:t>
                      </a:r>
                      <a:r>
                        <a:rPr lang="en-US" dirty="0"/>
                        <a:t>,</a:t>
                      </a:r>
                      <a:r>
                        <a:rPr dirty="0"/>
                        <a:t> </a:t>
                      </a:r>
                      <a:r>
                        <a:rPr lang="en-US" dirty="0"/>
                        <a:t>Use </a:t>
                      </a:r>
                      <a:r>
                        <a:rPr dirty="0"/>
                        <a:t>of </a:t>
                      </a:r>
                      <a:r>
                        <a:rPr lang="en-US" dirty="0"/>
                        <a:t>improving </a:t>
                      </a:r>
                      <a:r>
                        <a:rPr dirty="0"/>
                        <a:t>AI/Copilot etc.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B429871-ACD8-1721-D60C-F825C1374A91}"/>
              </a:ext>
            </a:extLst>
          </p:cNvPr>
          <p:cNvSpPr txBox="1"/>
          <p:nvPr/>
        </p:nvSpPr>
        <p:spPr>
          <a:xfrm>
            <a:off x="1199812" y="5486400"/>
            <a:ext cx="68084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/>
              <a:t>Balance Goals with available Personnel – </a:t>
            </a:r>
          </a:p>
          <a:p>
            <a:pPr algn="ctr"/>
            <a:r>
              <a:rPr lang="en-US" sz="2400" dirty="0"/>
              <a:t>Administrators, Analysts, Coders, Writer/Graphics …?</a:t>
            </a:r>
          </a:p>
          <a:p>
            <a:pPr algn="ctr"/>
            <a:r>
              <a:rPr lang="en-US" sz="2400" dirty="0"/>
              <a:t>Hours available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9D1BC-5F00-1DB6-1D8D-3DECE1B4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5.3.1 Traffic Capture Option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42DD2-7733-3C69-35DB-81F4F729ED00}"/>
              </a:ext>
            </a:extLst>
          </p:cNvPr>
          <p:cNvSpPr txBox="1"/>
          <p:nvPr/>
        </p:nvSpPr>
        <p:spPr>
          <a:xfrm>
            <a:off x="1626917" y="1417638"/>
            <a:ext cx="61390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Reuse </a:t>
            </a:r>
            <a:r>
              <a:rPr lang="en-US" sz="2400" dirty="0" err="1"/>
              <a:t>Cognosante</a:t>
            </a:r>
            <a:r>
              <a:rPr lang="en-US" sz="2400" dirty="0"/>
              <a:t> Setup/S3 Transfer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Swap out inert Omaha for a new large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[Swap out VCB for a smaller system]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Data year 2 current; Fuller large system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Administration and Coordination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E6770F6-BC21-C1A2-46E0-E9B2406987F4}"/>
              </a:ext>
            </a:extLst>
          </p:cNvPr>
          <p:cNvCxnSpPr/>
          <p:nvPr/>
        </p:nvCxnSpPr>
        <p:spPr>
          <a:xfrm>
            <a:off x="454397" y="3942608"/>
            <a:ext cx="8229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6F32F98-796D-5F42-D9C8-D8477A94C46A}"/>
              </a:ext>
            </a:extLst>
          </p:cNvPr>
          <p:cNvSpPr txBox="1"/>
          <p:nvPr/>
        </p:nvSpPr>
        <p:spPr>
          <a:xfrm>
            <a:off x="1249219" y="4059381"/>
            <a:ext cx="6894451" cy="18004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Establish which VistAs in VAEC are monitorable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Gain permission to monitor 2 appropriate instances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Liaise with </a:t>
            </a:r>
            <a:r>
              <a:rPr lang="en-US" sz="2400" dirty="0" err="1"/>
              <a:t>Cognosante</a:t>
            </a:r>
            <a:r>
              <a:rPr lang="en-US" sz="2400" dirty="0"/>
              <a:t> to change their monitoring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Coordinate transfer of new data to DAS S3</a:t>
            </a:r>
          </a:p>
        </p:txBody>
      </p:sp>
    </p:spTree>
    <p:extLst>
      <p:ext uri="{BB962C8B-B14F-4D97-AF65-F5344CB8AC3E}">
        <p14:creationId xmlns:p14="http://schemas.microsoft.com/office/powerpoint/2010/main" val="77823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62283-51F2-8A5C-E578-5DE68114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5.3.2 Workflow Analytics Options</a:t>
            </a:r>
          </a:p>
        </p:txBody>
      </p:sp>
      <p:pic>
        <p:nvPicPr>
          <p:cNvPr id="8" name="Picture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FA358E9F-F34D-5CB6-7B21-C1E3209F1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730" y="1275134"/>
            <a:ext cx="5213268" cy="345992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2ECD22E-A5A6-3BEB-53C6-76B86F442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31" y="1275134"/>
            <a:ext cx="2953822" cy="3033489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EAD659-0112-E52C-B2F2-6F2DD0335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136750"/>
              </p:ext>
            </p:extLst>
          </p:nvPr>
        </p:nvGraphicFramePr>
        <p:xfrm>
          <a:off x="457200" y="4808457"/>
          <a:ext cx="6723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1707">
                  <a:extLst>
                    <a:ext uri="{9D8B030D-6E8A-4147-A177-3AD203B41FA5}">
                      <a16:colId xmlns:a16="http://schemas.microsoft.com/office/drawing/2014/main" val="1317757467"/>
                    </a:ext>
                  </a:extLst>
                </a:gridCol>
                <a:gridCol w="3361707">
                  <a:extLst>
                    <a:ext uri="{9D8B030D-6E8A-4147-A177-3AD203B41FA5}">
                      <a16:colId xmlns:a16="http://schemas.microsoft.com/office/drawing/2014/main" val="25572535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Some Suggestions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 New or Enhanced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230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 Notes (cross client)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Note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79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Template % of Notes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Year 1 Note Report 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447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Reminders drive Workflow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Workflow Trigger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7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Reports Breakdown (Lab, Report)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New “Improved Report”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990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33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760-4C81-B47D-440D-CFACBB56D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 2 – 9/9/25 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2A49C8-842B-2636-80C1-28417A98C9D7}"/>
              </a:ext>
            </a:extLst>
          </p:cNvPr>
          <p:cNvSpPr txBox="1"/>
          <p:nvPr/>
        </p:nvSpPr>
        <p:spPr>
          <a:xfrm>
            <a:off x="1163781" y="1591294"/>
            <a:ext cx="7424340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Year One: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Proved Traffic Analysis Delivers Recommendations </a:t>
            </a:r>
            <a:br>
              <a:rPr lang="en-US" sz="2400" b="1" dirty="0"/>
            </a:br>
            <a:r>
              <a:rPr lang="en-US" sz="2400" b="1" dirty="0"/>
              <a:t>for Workflow Improvement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Framework for more in Year 2 in place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But Limited Resources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Choices to make – more VistAs? What analysis?</a:t>
            </a:r>
          </a:p>
        </p:txBody>
      </p:sp>
    </p:spTree>
    <p:extLst>
      <p:ext uri="{BB962C8B-B14F-4D97-AF65-F5344CB8AC3E}">
        <p14:creationId xmlns:p14="http://schemas.microsoft.com/office/powerpoint/2010/main" val="363902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39FD-D385-C544-10A2-A4A1C78EC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Extras</a:t>
            </a:r>
          </a:p>
        </p:txBody>
      </p:sp>
    </p:spTree>
    <p:extLst>
      <p:ext uri="{BB962C8B-B14F-4D97-AF65-F5344CB8AC3E}">
        <p14:creationId xmlns:p14="http://schemas.microsoft.com/office/powerpoint/2010/main" val="15867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597</Words>
  <Application>Microsoft Office PowerPoint</Application>
  <PresentationFormat>On-screen Show (4:3)</PresentationFormat>
  <Paragraphs>94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Calibri</vt:lpstr>
      <vt:lpstr>Office Theme</vt:lpstr>
      <vt:lpstr>VAA – Year 1 to Year 2</vt:lpstr>
      <vt:lpstr>Year One End – Traffic to Recommendations</vt:lpstr>
      <vt:lpstr>Established Framework in VAEC </vt:lpstr>
      <vt:lpstr>Momentum from Year 1 ...</vt:lpstr>
      <vt:lpstr>Year 2 – Suggestions</vt:lpstr>
      <vt:lpstr>5.3.1 Traffic Capture Option</vt:lpstr>
      <vt:lpstr>5.3.2 Workflow Analytics Options</vt:lpstr>
      <vt:lpstr>Year 2 – 9/9/25 on</vt:lpstr>
      <vt:lpstr>Extras</vt:lpstr>
      <vt:lpstr>Omaha CPRS Tabs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Richards, Rafael M.</cp:lastModifiedBy>
  <cp:revision>30</cp:revision>
  <dcterms:created xsi:type="dcterms:W3CDTF">2013-01-27T09:14:16Z</dcterms:created>
  <dcterms:modified xsi:type="dcterms:W3CDTF">2025-09-05T18:07:31Z</dcterms:modified>
  <cp:category/>
</cp:coreProperties>
</file>