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4"/>
  </p:sldMasterIdLst>
  <p:notesMasterIdLst>
    <p:notesMasterId r:id="rId50"/>
  </p:notesMasterIdLst>
  <p:sldIdLst>
    <p:sldId id="256" r:id="rId5"/>
    <p:sldId id="258" r:id="rId6"/>
    <p:sldId id="1488" r:id="rId7"/>
    <p:sldId id="261" r:id="rId8"/>
    <p:sldId id="1177" r:id="rId9"/>
    <p:sldId id="1483" r:id="rId10"/>
    <p:sldId id="1484" r:id="rId11"/>
    <p:sldId id="1485" r:id="rId12"/>
    <p:sldId id="1482" r:id="rId13"/>
    <p:sldId id="1486" r:id="rId14"/>
    <p:sldId id="1479" r:id="rId15"/>
    <p:sldId id="1480" r:id="rId16"/>
    <p:sldId id="1481" r:id="rId17"/>
    <p:sldId id="1402" r:id="rId18"/>
    <p:sldId id="1470" r:id="rId19"/>
    <p:sldId id="1472" r:id="rId20"/>
    <p:sldId id="1407" r:id="rId21"/>
    <p:sldId id="1489" r:id="rId22"/>
    <p:sldId id="259" r:id="rId23"/>
    <p:sldId id="260" r:id="rId24"/>
    <p:sldId id="262" r:id="rId25"/>
    <p:sldId id="307" r:id="rId26"/>
    <p:sldId id="266" r:id="rId27"/>
    <p:sldId id="314" r:id="rId28"/>
    <p:sldId id="267" r:id="rId29"/>
    <p:sldId id="313" r:id="rId30"/>
    <p:sldId id="270" r:id="rId31"/>
    <p:sldId id="310" r:id="rId32"/>
    <p:sldId id="317" r:id="rId33"/>
    <p:sldId id="311" r:id="rId34"/>
    <p:sldId id="318" r:id="rId35"/>
    <p:sldId id="312" r:id="rId36"/>
    <p:sldId id="319" r:id="rId37"/>
    <p:sldId id="308" r:id="rId38"/>
    <p:sldId id="309" r:id="rId39"/>
    <p:sldId id="322" r:id="rId40"/>
    <p:sldId id="316" r:id="rId41"/>
    <p:sldId id="320" r:id="rId42"/>
    <p:sldId id="286" r:id="rId43"/>
    <p:sldId id="287" r:id="rId44"/>
    <p:sldId id="289" r:id="rId45"/>
    <p:sldId id="269" r:id="rId46"/>
    <p:sldId id="281" r:id="rId47"/>
    <p:sldId id="276" r:id="rId48"/>
    <p:sldId id="30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545128" initials="AW" lastIdx="13" clrIdx="0"/>
  <p:cmAuthor id="1" name="vhaeassteinl" initials="v" lastIdx="3" clrIdx="1"/>
  <p:cmAuthor id="2" name="vhaeasfernas5" initials="v" lastIdx="7" clrIdx="2"/>
  <p:cmAuthor id="3" name="vhaeascozzoj" initials="v" lastIdx="0" clrIdx="3"/>
  <p:cmAuthor id="4" name="vacodicord" initials="v" lastIdx="11" clrIdx="4"/>
  <p:cmAuthor id="5" name="Rogan, Sandra" initials="R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201" autoAdjust="0"/>
    <p:restoredTop sz="86381" autoAdjust="0"/>
  </p:normalViewPr>
  <p:slideViewPr>
    <p:cSldViewPr showGuides="1">
      <p:cViewPr varScale="1">
        <p:scale>
          <a:sx n="127" d="100"/>
          <a:sy n="127" d="100"/>
        </p:scale>
        <p:origin x="1504" y="192"/>
      </p:cViewPr>
      <p:guideLst>
        <p:guide orient="horz" pos="2160"/>
        <p:guide pos="2880"/>
      </p:guideLst>
    </p:cSldViewPr>
  </p:slideViewPr>
  <p:outlineViewPr>
    <p:cViewPr>
      <p:scale>
        <a:sx n="33" d="100"/>
        <a:sy n="33" d="100"/>
      </p:scale>
      <p:origin x="48" y="53544"/>
    </p:cViewPr>
  </p:outlineViewPr>
  <p:notesTextViewPr>
    <p:cViewPr>
      <p:scale>
        <a:sx n="100" d="100"/>
        <a:sy n="100" d="100"/>
      </p:scale>
      <p:origin x="0" y="0"/>
    </p:cViewPr>
  </p:notesTextViewPr>
  <p:sorterViewPr>
    <p:cViewPr>
      <p:scale>
        <a:sx n="100" d="100"/>
        <a:sy n="100" d="100"/>
      </p:scale>
      <p:origin x="0" y="4614"/>
    </p:cViewPr>
  </p:sorterViewPr>
  <p:notesViewPr>
    <p:cSldViewPr showGuides="1">
      <p:cViewPr varScale="1">
        <p:scale>
          <a:sx n="83" d="100"/>
          <a:sy n="83" d="100"/>
        </p:scale>
        <p:origin x="-19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3"/>
          <p:cNvSpPr>
            <a:spLocks noGrp="1" noRot="1" noChangeAspect="1"/>
          </p:cNvSpPr>
          <p:nvPr>
            <p:ph type="sldImg" idx="2"/>
          </p:nvPr>
        </p:nvSpPr>
        <p:spPr>
          <a:xfrm>
            <a:off x="1676400" y="762000"/>
            <a:ext cx="3505200" cy="2628900"/>
          </a:xfrm>
          <a:prstGeom prst="rect">
            <a:avLst/>
          </a:prstGeom>
          <a:noFill/>
          <a:ln w="12700">
            <a:solidFill>
              <a:prstClr val="black"/>
            </a:solidFill>
          </a:ln>
          <a:effectLst>
            <a:outerShdw blurRad="50800" dist="38100" dir="5400000" algn="t" rotWithShape="0">
              <a:prstClr val="black">
                <a:alpha val="40000"/>
              </a:prstClr>
            </a:outerShdw>
            <a:softEdge rad="12700"/>
          </a:effectLst>
        </p:spPr>
        <p:txBody>
          <a:bodyPr vert="horz" wrap="square" lIns="91440" tIns="45720" rIns="91440" bIns="45720" rtlCol="0" anchor="ctr"/>
          <a:lstStyle/>
          <a:p>
            <a:r>
              <a:rPr lang="en-US" dirty="0"/>
              <a:t>   </a:t>
            </a:r>
          </a:p>
        </p:txBody>
      </p:sp>
      <p:sp>
        <p:nvSpPr>
          <p:cNvPr id="15" name="Notes Placeholder 4"/>
          <p:cNvSpPr>
            <a:spLocks noGrp="1"/>
          </p:cNvSpPr>
          <p:nvPr>
            <p:ph type="body" sz="quarter" idx="3"/>
          </p:nvPr>
        </p:nvSpPr>
        <p:spPr>
          <a:xfrm>
            <a:off x="533400" y="3581400"/>
            <a:ext cx="5867400" cy="4876800"/>
          </a:xfrm>
          <a:prstGeom prst="rect">
            <a:avLst/>
          </a:prstGeom>
        </p:spPr>
        <p:txBody>
          <a:bodyPr vert="horz" lIns="91440" tIns="45720" rIns="91440" bIns="45720" spcCol="36576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Click to edit Master text styles</a:t>
            </a:r>
          </a:p>
          <a:p>
            <a:pPr marL="628650" marR="0" lvl="1"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Second level</a:t>
            </a:r>
          </a:p>
          <a:p>
            <a:pPr marL="1085850" marR="0" lvl="2"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Third level</a:t>
            </a:r>
          </a:p>
          <a:p>
            <a:pPr marL="1543050" marR="0" lvl="3"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Fourth level</a:t>
            </a:r>
          </a:p>
          <a:p>
            <a:pPr marL="2000250" marR="0" lvl="4"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Fifth level </a:t>
            </a:r>
          </a:p>
        </p:txBody>
      </p:sp>
      <p:sp>
        <p:nvSpPr>
          <p:cNvPr id="17" name="Slide Number Placeholder 6"/>
          <p:cNvSpPr txBox="1">
            <a:spLocks/>
          </p:cNvSpPr>
          <p:nvPr/>
        </p:nvSpPr>
        <p:spPr>
          <a:xfrm>
            <a:off x="3429000" y="8763000"/>
            <a:ext cx="2971800" cy="312420"/>
          </a:xfrm>
          <a:prstGeom prst="rect">
            <a:avLst/>
          </a:prstGeom>
        </p:spPr>
        <p:txBody>
          <a:bodyPr vert="horz" lIns="92958" tIns="46479" rIns="92958" bIns="46479" rtlCol="0" anchor="b"/>
          <a:lstStyle>
            <a:lvl1pPr algn="r">
              <a:defRPr sz="1200">
                <a:latin typeface="Arial"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AFFC1AF-E4A1-40E2-8355-0C8681680120}" type="slidenum">
              <a:rPr kumimoji="0" lang="en-US" sz="1200" b="1" i="0" u="none" strike="noStrike" kern="1200" cap="none" spc="0" normalizeH="0" baseline="0" noProof="0" smtClean="0">
                <a:ln>
                  <a:noFill/>
                </a:ln>
                <a:solidFill>
                  <a:schemeClr val="accent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accent1">
                  <a:lumMod val="50000"/>
                </a:schemeClr>
              </a:solidFill>
              <a:effectLst/>
              <a:uLnTx/>
              <a:uFillTx/>
              <a:latin typeface="+mn-lt"/>
              <a:ea typeface="+mn-ea"/>
              <a:cs typeface="+mn-cs"/>
            </a:endParaRPr>
          </a:p>
        </p:txBody>
      </p:sp>
      <p:sp>
        <p:nvSpPr>
          <p:cNvPr id="19" name="Header Placeholder 6"/>
          <p:cNvSpPr txBox="1">
            <a:spLocks/>
          </p:cNvSpPr>
          <p:nvPr/>
        </p:nvSpPr>
        <p:spPr>
          <a:xfrm>
            <a:off x="372534" y="8785578"/>
            <a:ext cx="3513666" cy="358422"/>
          </a:xfrm>
          <a:prstGeom prst="rect">
            <a:avLst/>
          </a:prstGeom>
        </p:spPr>
        <p:txBody>
          <a:bodyPr/>
          <a:lstStyle/>
          <a:p>
            <a:pPr algn="l"/>
            <a:r>
              <a:rPr lang="en-US" sz="1200" b="1" dirty="0">
                <a:solidFill>
                  <a:schemeClr val="accent1">
                    <a:lumMod val="50000"/>
                  </a:schemeClr>
                </a:solidFill>
                <a:latin typeface="+mn-lt"/>
              </a:rPr>
              <a:t>Evaluation Plans and Technical Evaluations</a:t>
            </a:r>
          </a:p>
        </p:txBody>
      </p:sp>
      <p:cxnSp>
        <p:nvCxnSpPr>
          <p:cNvPr id="20" name="Straight Connector 19"/>
          <p:cNvCxnSpPr/>
          <p:nvPr/>
        </p:nvCxnSpPr>
        <p:spPr>
          <a:xfrm rot="10800000">
            <a:off x="62345" y="8616229"/>
            <a:ext cx="673330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1" y="533401"/>
            <a:ext cx="6858001"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 descr="C:\Documents and Settings\544799\Desktop\Veterans_Administration__Logo.eps"/>
          <p:cNvPicPr>
            <a:picLocks noChangeAspect="1" noChangeArrowheads="1"/>
          </p:cNvPicPr>
          <p:nvPr/>
        </p:nvPicPr>
        <p:blipFill>
          <a:blip r:embed="rId2"/>
          <a:srcRect/>
          <a:stretch>
            <a:fillRect/>
          </a:stretch>
        </p:blipFill>
        <p:spPr bwMode="auto">
          <a:xfrm>
            <a:off x="381000" y="86169"/>
            <a:ext cx="609600" cy="402075"/>
          </a:xfrm>
          <a:prstGeom prst="rect">
            <a:avLst/>
          </a:prstGeom>
          <a:noFill/>
        </p:spPr>
      </p:pic>
      <p:sp>
        <p:nvSpPr>
          <p:cNvPr id="23" name="Header Placeholder 6"/>
          <p:cNvSpPr txBox="1">
            <a:spLocks/>
          </p:cNvSpPr>
          <p:nvPr/>
        </p:nvSpPr>
        <p:spPr>
          <a:xfrm>
            <a:off x="3588327" y="64911"/>
            <a:ext cx="2964873" cy="533400"/>
          </a:xfrm>
          <a:prstGeom prst="rect">
            <a:avLst/>
          </a:prstGeom>
        </p:spPr>
        <p:txBody>
          <a:bodyPr/>
          <a:lstStyle/>
          <a:p>
            <a:pPr algn="r" rtl="0"/>
            <a:r>
              <a:rPr lang="en-US" sz="1200" kern="1200" dirty="0">
                <a:solidFill>
                  <a:schemeClr val="tx1"/>
                </a:solidFill>
                <a:latin typeface="+mn-lt"/>
                <a:ea typeface="+mn-ea"/>
                <a:cs typeface="+mn-cs"/>
              </a:rPr>
              <a:t>Instructor Guide </a:t>
            </a:r>
          </a:p>
          <a:p>
            <a:pPr algn="r" rtl="0"/>
            <a:r>
              <a:rPr lang="en-US" sz="1200" i="1" kern="1200" dirty="0">
                <a:solidFill>
                  <a:schemeClr val="tx1"/>
                </a:solidFill>
                <a:latin typeface="+mn-lt"/>
                <a:ea typeface="+mn-ea"/>
                <a:cs typeface="+mn-cs"/>
              </a:rPr>
              <a:t>TAC</a:t>
            </a:r>
            <a:r>
              <a:rPr lang="en-US" sz="1200" i="1" kern="1200" baseline="0" dirty="0">
                <a:solidFill>
                  <a:schemeClr val="tx1"/>
                </a:solidFill>
                <a:latin typeface="+mn-lt"/>
                <a:ea typeface="+mn-ea"/>
                <a:cs typeface="+mn-cs"/>
              </a:rPr>
              <a:t> </a:t>
            </a:r>
            <a:r>
              <a:rPr lang="en-US" sz="1200" i="1" kern="1200" dirty="0">
                <a:solidFill>
                  <a:schemeClr val="tx1"/>
                </a:solidFill>
                <a:latin typeface="+mn-lt"/>
                <a:ea typeface="+mn-ea"/>
                <a:cs typeface="+mn-cs"/>
              </a:rPr>
              <a:t>Acquisition Planning Course</a:t>
            </a:r>
          </a:p>
        </p:txBody>
      </p:sp>
    </p:spTree>
    <p:extLst>
      <p:ext uri="{BB962C8B-B14F-4D97-AF65-F5344CB8AC3E}">
        <p14:creationId xmlns:p14="http://schemas.microsoft.com/office/powerpoint/2010/main" val="3111613162"/>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mn-lt"/>
        <a:ea typeface="+mn-ea"/>
        <a:cs typeface="+mn-cs"/>
      </a:defRPr>
    </a:lvl1pPr>
    <a:lvl2pPr marL="6286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2pPr>
    <a:lvl3pPr marL="10858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3pPr>
    <a:lvl4pPr marL="15430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4pPr>
    <a:lvl5pPr marL="2000250" marR="0" indent="-171450" algn="l" defTabSz="914400" rtl="0" eaLnBrk="1" fontAlgn="auto" latinLnBrk="0" hangingPunct="1">
      <a:lnSpc>
        <a:spcPct val="100000"/>
      </a:lnSpc>
      <a:spcBef>
        <a:spcPts val="0"/>
      </a:spcBef>
      <a:spcAft>
        <a:spcPts val="0"/>
      </a:spcAft>
      <a:buClr>
        <a:srgbClr val="4F81BD">
          <a:lumMod val="50000"/>
        </a:srgbClr>
      </a:buClr>
      <a:buSzTx/>
      <a:buFont typeface="Wingdings" pitchFamily="2" charset="2"/>
      <a:buChar char="§"/>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13</a:t>
            </a:fld>
            <a:endParaRPr lang="en-US"/>
          </a:p>
        </p:txBody>
      </p:sp>
    </p:spTree>
    <p:extLst>
      <p:ext uri="{BB962C8B-B14F-4D97-AF65-F5344CB8AC3E}">
        <p14:creationId xmlns:p14="http://schemas.microsoft.com/office/powerpoint/2010/main" val="4122856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2772" name="Slide Number Placeholder 3"/>
          <p:cNvSpPr>
            <a:spLocks noGrp="1"/>
          </p:cNvSpPr>
          <p:nvPr>
            <p:ph type="sldNum" sz="quarter" idx="5"/>
          </p:nvPr>
        </p:nvSpPr>
        <p:spPr bwMode="auto">
          <a:xfrm>
            <a:off x="3884027" y="8684926"/>
            <a:ext cx="2972421" cy="457513"/>
          </a:xfrm>
          <a:prstGeom prst="rect">
            <a:avLst/>
          </a:prstGeom>
          <a:ln>
            <a:miter lim="800000"/>
            <a:headEnd/>
            <a:tailEnd/>
          </a:ln>
        </p:spPr>
        <p:txBody>
          <a:bodyPr wrap="square" lIns="89730" tIns="44865" rIns="89730" bIns="44865" numCol="1" anchorCtr="0" compatLnSpc="1">
            <a:prstTxWarp prst="textNoShape">
              <a:avLst/>
            </a:prstTxWarp>
          </a:bodyPr>
          <a:lstStyle/>
          <a:p>
            <a:pPr fontAlgn="base">
              <a:spcBef>
                <a:spcPct val="0"/>
              </a:spcBef>
              <a:spcAft>
                <a:spcPct val="0"/>
              </a:spcAft>
              <a:defRPr/>
            </a:pPr>
            <a:fld id="{5FB0E536-F2A6-4F0F-ACDF-0DFE855A2648}" type="slidenum">
              <a:rPr lang="en-US" smtClean="0"/>
              <a:pPr fontAlgn="base">
                <a:spcBef>
                  <a:spcPct val="0"/>
                </a:spcBef>
                <a:spcAft>
                  <a:spcPct val="0"/>
                </a:spcAft>
                <a:defRPr/>
              </a:pPr>
              <a:t>45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320156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5</a:t>
            </a:fld>
            <a:endParaRPr lang="en-US"/>
          </a:p>
        </p:txBody>
      </p:sp>
    </p:spTree>
    <p:extLst>
      <p:ext uri="{BB962C8B-B14F-4D97-AF65-F5344CB8AC3E}">
        <p14:creationId xmlns:p14="http://schemas.microsoft.com/office/powerpoint/2010/main" val="58862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6</a:t>
            </a:fld>
            <a:endParaRPr lang="en-US"/>
          </a:p>
        </p:txBody>
      </p:sp>
    </p:spTree>
    <p:extLst>
      <p:ext uri="{BB962C8B-B14F-4D97-AF65-F5344CB8AC3E}">
        <p14:creationId xmlns:p14="http://schemas.microsoft.com/office/powerpoint/2010/main" val="2254590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9</a:t>
            </a:fld>
            <a:endParaRPr lang="en-US"/>
          </a:p>
        </p:txBody>
      </p:sp>
    </p:spTree>
    <p:extLst>
      <p:ext uri="{BB962C8B-B14F-4D97-AF65-F5344CB8AC3E}">
        <p14:creationId xmlns:p14="http://schemas.microsoft.com/office/powerpoint/2010/main" val="58577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11</a:t>
            </a:fld>
            <a:endParaRPr lang="en-US"/>
          </a:p>
        </p:txBody>
      </p:sp>
    </p:spTree>
    <p:extLst>
      <p:ext uri="{BB962C8B-B14F-4D97-AF65-F5344CB8AC3E}">
        <p14:creationId xmlns:p14="http://schemas.microsoft.com/office/powerpoint/2010/main" val="300181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9200696-996D-43A7-A50F-DD56E7C0F243}" type="slidenum">
              <a:rPr lang="en-US" smtClean="0"/>
              <a:pPr>
                <a:defRPr/>
              </a:pPr>
              <a:t>12</a:t>
            </a:fld>
            <a:endParaRPr lang="en-US"/>
          </a:p>
        </p:txBody>
      </p:sp>
    </p:spTree>
    <p:extLst>
      <p:ext uri="{BB962C8B-B14F-4D97-AF65-F5344CB8AC3E}">
        <p14:creationId xmlns:p14="http://schemas.microsoft.com/office/powerpoint/2010/main" val="4199750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Placeholder 1"/>
          <p:cNvSpPr>
            <a:spLocks noGrp="1"/>
          </p:cNvSpPr>
          <p:nvPr>
            <p:ph type="title" hasCustomPrompt="1"/>
          </p:nvPr>
        </p:nvSpPr>
        <p:spPr>
          <a:xfrm>
            <a:off x="2590800" y="1752600"/>
            <a:ext cx="6400800" cy="1143000"/>
          </a:xfrm>
          <a:prstGeom prst="rect">
            <a:avLst/>
          </a:prstGeom>
          <a:effectLst/>
        </p:spPr>
        <p:txBody>
          <a:bodyPr vert="horz" lIns="91440" tIns="45720" rIns="91440" bIns="45720" rtlCol="0" anchor="ctr">
            <a:normAutofit/>
          </a:bodyPr>
          <a:lstStyle>
            <a:lvl1pPr algn="r">
              <a:defRPr sz="3200" b="0" baseline="0">
                <a:solidFill>
                  <a:schemeClr val="accent1">
                    <a:lumMod val="50000"/>
                  </a:schemeClr>
                </a:solidFill>
                <a:effectLst/>
                <a:latin typeface="+mj-lt"/>
              </a:defRPr>
            </a:lvl1pPr>
          </a:lstStyle>
          <a:p>
            <a:r>
              <a:rPr lang="en-US" dirty="0"/>
              <a:t>Title of Course</a:t>
            </a:r>
          </a:p>
        </p:txBody>
      </p:sp>
      <p:pic>
        <p:nvPicPr>
          <p:cNvPr id="4" name="Picture 2" descr="vaseal"/>
          <p:cNvPicPr>
            <a:picLocks noChangeAspect="1" noChangeArrowheads="1"/>
          </p:cNvPicPr>
          <p:nvPr/>
        </p:nvPicPr>
        <p:blipFill>
          <a:blip r:embed="rId3" cstate="print">
            <a:clrChange>
              <a:clrFrom>
                <a:srgbClr val="FFFFFF"/>
              </a:clrFrom>
              <a:clrTo>
                <a:srgbClr val="FFFFFF">
                  <a:alpha val="0"/>
                </a:srgbClr>
              </a:clrTo>
            </a:clrChange>
            <a:biLevel thresh="50000"/>
          </a:blip>
          <a:stretch>
            <a:fillRect/>
          </a:stretch>
        </p:blipFill>
        <p:spPr bwMode="auto">
          <a:xfrm>
            <a:off x="228600" y="5791200"/>
            <a:ext cx="1143000" cy="1143000"/>
          </a:xfrm>
          <a:prstGeom prst="rect">
            <a:avLst/>
          </a:prstGeom>
          <a:noFill/>
          <a:ln w="9525">
            <a:noFill/>
            <a:miter lim="800000"/>
            <a:headEnd/>
            <a:tailEnd/>
          </a:ln>
        </p:spPr>
      </p:pic>
    </p:spTree>
    <p:extLst>
      <p:ext uri="{BB962C8B-B14F-4D97-AF65-F5344CB8AC3E}">
        <p14:creationId xmlns:p14="http://schemas.microsoft.com/office/powerpoint/2010/main" val="1277249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15" name="Content Placeholder 2"/>
          <p:cNvSpPr>
            <a:spLocks noGrp="1"/>
          </p:cNvSpPr>
          <p:nvPr>
            <p:ph sz="half" idx="1"/>
          </p:nvPr>
        </p:nvSpPr>
        <p:spPr>
          <a:xfrm>
            <a:off x="457200" y="1600200"/>
            <a:ext cx="4038600" cy="4525963"/>
          </a:xfrm>
        </p:spPr>
        <p:txBody>
          <a:bodyPr>
            <a:normAutofit/>
          </a:bodyPr>
          <a:lstStyle>
            <a:lvl1pPr>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half" idx="2"/>
          </p:nvPr>
        </p:nvSpPr>
        <p:spPr>
          <a:xfrm>
            <a:off x="4648200" y="1600200"/>
            <a:ext cx="4038600" cy="4525963"/>
          </a:xfrm>
        </p:spPr>
        <p:txBody>
          <a:bodyPr>
            <a:normAutofit/>
          </a:bodyPr>
          <a:lstStyle>
            <a:lvl1pPr marL="0" indent="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Franklin Gothic Book" pitchFamily="34" charset="0"/>
              </a:defRPr>
            </a:lvl4pPr>
            <a:lvl5pPr>
              <a:buClr>
                <a:schemeClr val="accent1">
                  <a:lumMod val="50000"/>
                </a:schemeClr>
              </a:buClr>
              <a:buSzPct val="75000"/>
              <a:buFont typeface="Wingdings" pitchFamily="2" charset="2"/>
              <a:buChar char="n"/>
              <a:defRPr sz="1800">
                <a:latin typeface="Franklin Gothic Book"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txBox="1">
            <a:spLocks/>
          </p:cNvSpPr>
          <p:nvPr/>
        </p:nvSpPr>
        <p:spPr>
          <a:xfrm>
            <a:off x="457200" y="1600200"/>
            <a:ext cx="8229600" cy="4525963"/>
          </a:xfrm>
          <a:prstGeom prst="rect">
            <a:avLst/>
          </a:prstGeom>
        </p:spPr>
        <p:txBody>
          <a:bodyPr/>
          <a:lstStyle>
            <a:lvl1pPr>
              <a:buNone/>
              <a:defRPr>
                <a:latin typeface="HelveticaNeueLT Std Cn" pitchFamily="34" charset="0"/>
              </a:defRPr>
            </a:lvl1pPr>
            <a:lvl2pPr>
              <a:buClr>
                <a:schemeClr val="tx2">
                  <a:lumMod val="75000"/>
                </a:schemeClr>
              </a:buClr>
              <a:buSzPct val="70000"/>
              <a:buFont typeface="Wingdings" pitchFamily="2" charset="2"/>
              <a:buChar char="n"/>
              <a:defRPr>
                <a:latin typeface="HelveticaNeueLT Std Cn" pitchFamily="34" charset="0"/>
              </a:defRPr>
            </a:lvl2pPr>
            <a:lvl3pPr>
              <a:buClr>
                <a:schemeClr val="tx2">
                  <a:lumMod val="75000"/>
                </a:schemeClr>
              </a:buClr>
              <a:buSzPct val="70000"/>
              <a:buFont typeface="Wingdings" pitchFamily="2" charset="2"/>
              <a:buChar char="n"/>
              <a:defRPr>
                <a:latin typeface="HelveticaNeueLT Std Cn" pitchFamily="34" charset="0"/>
              </a:defRPr>
            </a:lvl3pPr>
            <a:lvl4pPr>
              <a:buClr>
                <a:schemeClr val="tx2">
                  <a:lumMod val="75000"/>
                </a:schemeClr>
              </a:buClr>
              <a:buSzPct val="70000"/>
              <a:buFont typeface="Wingdings" pitchFamily="2" charset="2"/>
              <a:buChar char="n"/>
              <a:defRPr>
                <a:latin typeface="HelveticaNeueLT Std Cn" pitchFamily="34" charset="0"/>
              </a:defRPr>
            </a:lvl4pPr>
            <a:lvl5pPr>
              <a:buClr>
                <a:schemeClr val="tx2">
                  <a:lumMod val="75000"/>
                </a:schemeClr>
              </a:buClr>
              <a:buSzPct val="70000"/>
              <a:buFont typeface="Wingdings" pitchFamily="2" charset="2"/>
              <a:buChar char="n"/>
              <a:defRPr>
                <a:latin typeface="HelveticaNeueLT Std Cn" pitchFamily="34" charset="0"/>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mn-lt"/>
              <a:ea typeface="+mn-ea"/>
              <a:cs typeface="+mn-cs"/>
            </a:endParaRPr>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11991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pic>
        <p:nvPicPr>
          <p:cNvPr id="5" name="Picture 4" descr="SupportingBanners3.jpg"/>
          <p:cNvPicPr>
            <a:picLocks noChangeAspect="1"/>
          </p:cNvPicPr>
          <p:nvPr/>
        </p:nvPicPr>
        <p:blipFill>
          <a:blip r:embed="rId2" cstate="print"/>
          <a:stretch>
            <a:fillRect/>
          </a:stretch>
        </p:blipFill>
        <p:spPr>
          <a:xfrm>
            <a:off x="0" y="1229868"/>
            <a:ext cx="9144000" cy="4398264"/>
          </a:xfrm>
          <a:prstGeom prst="rect">
            <a:avLst/>
          </a:prstGeom>
        </p:spPr>
      </p:pic>
      <p:sp>
        <p:nvSpPr>
          <p:cNvPr id="11"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417696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pic>
        <p:nvPicPr>
          <p:cNvPr id="16" name="Picture 15" descr="SupportingBanners2.jpg"/>
          <p:cNvPicPr>
            <a:picLocks noChangeAspect="1"/>
          </p:cNvPicPr>
          <p:nvPr/>
        </p:nvPicPr>
        <p:blipFill>
          <a:blip r:embed="rId2" cstate="print">
            <a:extLst>
              <a:ext uri="{BEBA8EAE-BF5A-486C-A8C5-ECC9F3942E4B}">
                <a14:imgProps xmlns:a14="http://schemas.microsoft.com/office/drawing/2010/main">
                  <a14:imgLayer r:embed="rId3">
                    <a14:imgEffect>
                      <a14:saturation sat="33000"/>
                    </a14:imgEffect>
                    <a14:imgEffect>
                      <a14:brightnessContrast bright="20000" contrast="-20000"/>
                    </a14:imgEffect>
                  </a14:imgLayer>
                </a14:imgProps>
              </a:ext>
            </a:extLst>
          </a:blip>
          <a:srcRect l="9091" r="9498"/>
          <a:stretch>
            <a:fillRect/>
          </a:stretch>
        </p:blipFill>
        <p:spPr>
          <a:xfrm>
            <a:off x="0" y="1229868"/>
            <a:ext cx="9144000" cy="5628132"/>
          </a:xfrm>
          <a:prstGeom prst="rect">
            <a:avLst/>
          </a:prstGeom>
          <a:ln>
            <a:noFill/>
          </a:ln>
          <a:effectLst/>
        </p:spPr>
      </p:pic>
      <p:sp>
        <p:nvSpPr>
          <p:cNvPr id="9"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040706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6" name="Picture 5" descr="SupportingBanners4.jpg"/>
          <p:cNvPicPr>
            <a:picLocks noChangeAspect="1"/>
          </p:cNvPicPr>
          <p:nvPr/>
        </p:nvPicPr>
        <p:blipFill>
          <a:blip r:embed="rId2" cstate="print"/>
          <a:stretch>
            <a:fillRect/>
          </a:stretch>
        </p:blipFill>
        <p:spPr>
          <a:xfrm>
            <a:off x="0" y="1229868"/>
            <a:ext cx="9144000" cy="4398264"/>
          </a:xfrm>
          <a:prstGeom prst="rect">
            <a:avLst/>
          </a:prstGeom>
        </p:spPr>
      </p:pic>
      <p:sp>
        <p:nvSpPr>
          <p:cNvPr id="9"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0"/>
          </p:nvPr>
        </p:nvSpPr>
        <p:spPr/>
        <p:txBody>
          <a:bodyPr/>
          <a:lstStyle/>
          <a:p>
            <a:r>
              <a:rPr lang="en-US"/>
              <a:t>Technical Evaluation Process  Introduction</a:t>
            </a:r>
            <a:endParaRPr lang="en-US" dirty="0"/>
          </a:p>
        </p:txBody>
      </p:sp>
      <p:sp>
        <p:nvSpPr>
          <p:cNvPr id="3" name="Slide Number Placeholder 2"/>
          <p:cNvSpPr>
            <a:spLocks noGrp="1"/>
          </p:cNvSpPr>
          <p:nvPr>
            <p:ph type="sldNum" sz="quarter" idx="11"/>
          </p:nvPr>
        </p:nvSpPr>
        <p:spPr/>
        <p:txBody>
          <a:bodyPr/>
          <a:lstStyle/>
          <a:p>
            <a:fld id="{72E188A2-F05D-43A9-9360-CC76441AB2B0}"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251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15" name="Rectangle 14"/>
          <p:cNvSpPr/>
          <p:nvPr/>
        </p:nvSpPr>
        <p:spPr>
          <a:xfrm>
            <a:off x="0" y="5029200"/>
            <a:ext cx="9144000" cy="1828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31170" y="4353559"/>
            <a:ext cx="8686799" cy="698500"/>
          </a:xfrm>
          <a:prstGeom prst="rect">
            <a:avLst/>
          </a:prstGeom>
        </p:spPr>
        <p:txBody>
          <a:bodyPr anchor="ctr">
            <a:noAutofit/>
          </a:bodyPr>
          <a:lstStyle>
            <a:lvl1pPr algn="r">
              <a:defRPr sz="3200" b="0" cap="all">
                <a:solidFill>
                  <a:schemeClr val="tx2">
                    <a:lumMod val="50000"/>
                  </a:schemeClr>
                </a:solidFill>
                <a:effectLst/>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4398263"/>
          </a:xfrm>
          <a:prstGeom prst="rect">
            <a:avLst/>
          </a:prstGeom>
        </p:spPr>
      </p:pic>
      <p:sp>
        <p:nvSpPr>
          <p:cNvPr id="12" name="Rectangle 11"/>
          <p:cNvSpPr/>
          <p:nvPr/>
        </p:nvSpPr>
        <p:spPr>
          <a:xfrm>
            <a:off x="0" y="4343400"/>
            <a:ext cx="9144000" cy="457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0" y="5029200"/>
            <a:ext cx="9144000" cy="4571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761601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_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24000"/>
            <a:ext cx="5111750" cy="4648200"/>
          </a:xfrm>
        </p:spPr>
        <p:txBody>
          <a:bodyPr>
            <a:normAutofit/>
          </a:bodyPr>
          <a:lstStyle>
            <a:lvl1pPr>
              <a:buClr>
                <a:schemeClr val="accent1">
                  <a:lumMod val="50000"/>
                </a:schemeClr>
              </a:buClr>
              <a:buSzPct val="7500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8200" y="1524000"/>
            <a:ext cx="2627313" cy="4602163"/>
          </a:xfrm>
        </p:spPr>
        <p:txBody>
          <a:bodyPr/>
          <a:lstStyle>
            <a:lvl1pPr marL="0" indent="0">
              <a:buNone/>
              <a:defRPr sz="1400" b="1">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
        <p:nvSpPr>
          <p:cNvPr id="5" name="Footer Placeholder 4"/>
          <p:cNvSpPr>
            <a:spLocks noGrp="1"/>
          </p:cNvSpPr>
          <p:nvPr>
            <p:ph type="ftr" sz="quarter" idx="10"/>
          </p:nvPr>
        </p:nvSpPr>
        <p:spPr/>
        <p:txBody>
          <a:bodyPr/>
          <a:lstStyle/>
          <a:p>
            <a:r>
              <a:rPr lang="en-US"/>
              <a:t>Technical Evaluation Process  Introduction</a:t>
            </a:r>
            <a:endParaRPr lang="en-US" dirty="0"/>
          </a:p>
        </p:txBody>
      </p:sp>
      <p:sp>
        <p:nvSpPr>
          <p:cNvPr id="6" name="Slide Number Placeholder 5"/>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30008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429000" cy="6858000"/>
          </a:xfrm>
          <a:prstGeom prst="rect">
            <a:avLst/>
          </a:prstGeom>
        </p:spPr>
      </p:pic>
      <p:sp>
        <p:nvSpPr>
          <p:cNvPr id="2" name="Title 1"/>
          <p:cNvSpPr>
            <a:spLocks noGrp="1"/>
          </p:cNvSpPr>
          <p:nvPr>
            <p:ph type="title"/>
          </p:nvPr>
        </p:nvSpPr>
        <p:spPr>
          <a:xfrm>
            <a:off x="1219200" y="0"/>
            <a:ext cx="2209800" cy="1371600"/>
          </a:xfrm>
          <a:prstGeom prst="rect">
            <a:avLst/>
          </a:prstGeom>
        </p:spPr>
        <p:txBody>
          <a:bodyPr anchor="ctr">
            <a:noAutofit/>
          </a:bodyPr>
          <a:lstStyle>
            <a:lvl1pPr algn="l">
              <a:defRPr sz="2800" b="0" baseline="0">
                <a:solidFill>
                  <a:schemeClr val="accent1">
                    <a:lumMod val="50000"/>
                  </a:schemeClr>
                </a:solidFill>
                <a:latin typeface="+mj-lt"/>
              </a:defRPr>
            </a:lvl1p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Technical Evaluation Process  Introduction</a:t>
            </a:r>
            <a:endParaRPr lang="en-US" dirty="0"/>
          </a:p>
        </p:txBody>
      </p:sp>
      <p:sp>
        <p:nvSpPr>
          <p:cNvPr id="6" name="Slide Number Placeholder 5"/>
          <p:cNvSpPr>
            <a:spLocks noGrp="1"/>
          </p:cNvSpPr>
          <p:nvPr>
            <p:ph type="sldNum" sz="quarter" idx="11"/>
          </p:nvPr>
        </p:nvSpPr>
        <p:spPr/>
        <p:txBody>
          <a:bodyPr/>
          <a:lstStyle/>
          <a:p>
            <a:fld id="{72E188A2-F05D-43A9-9360-CC76441AB2B0}" type="slidenum">
              <a:rPr lang="en-US" smtClean="0"/>
              <a:pPr/>
              <a:t>‹#›</a:t>
            </a:fld>
            <a:endParaRPr lang="en-US" dirty="0"/>
          </a:p>
        </p:txBody>
      </p:sp>
      <p:sp>
        <p:nvSpPr>
          <p:cNvPr id="9" name="Content Placeholder 2"/>
          <p:cNvSpPr>
            <a:spLocks noGrp="1"/>
          </p:cNvSpPr>
          <p:nvPr>
            <p:ph idx="1"/>
          </p:nvPr>
        </p:nvSpPr>
        <p:spPr>
          <a:xfrm>
            <a:off x="3575050" y="1524000"/>
            <a:ext cx="5111750" cy="4648200"/>
          </a:xfrm>
        </p:spPr>
        <p:txBody>
          <a:bodyPr>
            <a:normAutofit/>
          </a:bodyPr>
          <a:lstStyle>
            <a:lvl1pPr>
              <a:buClr>
                <a:schemeClr val="accent1">
                  <a:lumMod val="50000"/>
                </a:schemeClr>
              </a:buClr>
              <a:buSzPct val="7500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half" idx="2"/>
          </p:nvPr>
        </p:nvSpPr>
        <p:spPr>
          <a:xfrm>
            <a:off x="838200" y="1524000"/>
            <a:ext cx="2627313" cy="4602163"/>
          </a:xfrm>
        </p:spPr>
        <p:txBody>
          <a:bodyPr/>
          <a:lstStyle>
            <a:lvl1pPr marL="0" indent="0">
              <a:buNone/>
              <a:defRPr sz="1400" b="1">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7840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2_Content with Caption">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429000" cy="6858000"/>
          </a:xfrm>
          <a:prstGeom prst="rect">
            <a:avLst/>
          </a:prstGeom>
        </p:spPr>
      </p:pic>
      <p:sp>
        <p:nvSpPr>
          <p:cNvPr id="2" name="Title 1"/>
          <p:cNvSpPr>
            <a:spLocks noGrp="1"/>
          </p:cNvSpPr>
          <p:nvPr>
            <p:ph type="title"/>
          </p:nvPr>
        </p:nvSpPr>
        <p:spPr>
          <a:xfrm>
            <a:off x="1219200" y="0"/>
            <a:ext cx="2209800" cy="1371600"/>
          </a:xfrm>
          <a:prstGeom prst="rect">
            <a:avLst/>
          </a:prstGeom>
        </p:spPr>
        <p:txBody>
          <a:bodyPr anchor="ctr">
            <a:noAutofit/>
          </a:bodyPr>
          <a:lstStyle>
            <a:lvl1pPr algn="l">
              <a:defRPr sz="2800" b="0">
                <a:solidFill>
                  <a:schemeClr val="accent1">
                    <a:lumMod val="50000"/>
                  </a:schemeClr>
                </a:solidFill>
                <a:latin typeface="+mj-lt"/>
              </a:defRPr>
            </a:lvl1p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Technical Evaluation Process  Introduction</a:t>
            </a:r>
            <a:endParaRPr lang="en-US" dirty="0"/>
          </a:p>
        </p:txBody>
      </p:sp>
      <p:sp>
        <p:nvSpPr>
          <p:cNvPr id="6" name="Slide Number Placeholder 5"/>
          <p:cNvSpPr>
            <a:spLocks noGrp="1"/>
          </p:cNvSpPr>
          <p:nvPr>
            <p:ph type="sldNum" sz="quarter" idx="11"/>
          </p:nvPr>
        </p:nvSpPr>
        <p:spPr/>
        <p:txBody>
          <a:bodyPr/>
          <a:lstStyle/>
          <a:p>
            <a:fld id="{72E188A2-F05D-43A9-9360-CC76441AB2B0}" type="slidenum">
              <a:rPr lang="en-US" smtClean="0"/>
              <a:pPr/>
              <a:t>‹#›</a:t>
            </a:fld>
            <a:endParaRPr lang="en-US" dirty="0"/>
          </a:p>
        </p:txBody>
      </p:sp>
      <p:sp>
        <p:nvSpPr>
          <p:cNvPr id="9" name="Content Placeholder 2"/>
          <p:cNvSpPr>
            <a:spLocks noGrp="1"/>
          </p:cNvSpPr>
          <p:nvPr>
            <p:ph idx="1"/>
          </p:nvPr>
        </p:nvSpPr>
        <p:spPr>
          <a:xfrm>
            <a:off x="3575050" y="1524000"/>
            <a:ext cx="5111750" cy="4572000"/>
          </a:xfrm>
        </p:spPr>
        <p:txBody>
          <a:bodyPr>
            <a:normAutofit/>
          </a:bodyPr>
          <a:lstStyle>
            <a:lvl1pPr>
              <a:buClr>
                <a:schemeClr val="accent1">
                  <a:lumMod val="50000"/>
                </a:schemeClr>
              </a:buClr>
              <a:buSzPct val="75000"/>
              <a:buFont typeface="Wingdings" pitchFamily="2" charset="2"/>
              <a:buNone/>
              <a:defRPr sz="2000">
                <a:latin typeface="+mn-lt"/>
              </a:defRPr>
            </a:lvl1pPr>
            <a:lvl2pPr>
              <a:buClr>
                <a:schemeClr val="accent1">
                  <a:lumMod val="50000"/>
                </a:schemeClr>
              </a:buClr>
              <a:buSzPct val="75000"/>
              <a:buFont typeface="Wingdings" pitchFamily="2" charset="2"/>
              <a:buChar char="n"/>
              <a:defRPr sz="2000">
                <a:latin typeface="+mn-lt"/>
              </a:defRPr>
            </a:lvl2pPr>
            <a:lvl3pPr>
              <a:buClr>
                <a:schemeClr val="accent1">
                  <a:lumMod val="50000"/>
                </a:schemeClr>
              </a:buClr>
              <a:buSzPct val="75000"/>
              <a:buFont typeface="Wingdings" pitchFamily="2" charset="2"/>
              <a:buChar char="n"/>
              <a:defRPr sz="2000">
                <a:latin typeface="+mn-lt"/>
              </a:defRPr>
            </a:lvl3pPr>
            <a:lvl4pPr>
              <a:buClr>
                <a:schemeClr val="accent1">
                  <a:lumMod val="50000"/>
                </a:schemeClr>
              </a:buClr>
              <a:buSzPct val="75000"/>
              <a:buFont typeface="Wingdings" pitchFamily="2" charset="2"/>
              <a:buChar char="n"/>
              <a:defRPr sz="1800">
                <a:latin typeface="+mn-lt"/>
              </a:defRPr>
            </a:lvl4pPr>
            <a:lvl5pPr>
              <a:buClr>
                <a:schemeClr val="accent1">
                  <a:lumMod val="50000"/>
                </a:schemeClr>
              </a:buClr>
              <a:buSzPct val="75000"/>
              <a:buFont typeface="Wingdings" pitchFamily="2" charset="2"/>
              <a:buChar char="n"/>
              <a:defRPr sz="1800">
                <a:latin typeface="+mn-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half" idx="2"/>
          </p:nvPr>
        </p:nvSpPr>
        <p:spPr>
          <a:xfrm>
            <a:off x="838200" y="1524000"/>
            <a:ext cx="2627313" cy="4602163"/>
          </a:xfrm>
        </p:spPr>
        <p:txBody>
          <a:bodyPr/>
          <a:lstStyle>
            <a:lvl1pPr marL="0" indent="0">
              <a:buNone/>
              <a:defRPr sz="1400" b="1">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95834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Picture with Caption">
    <p:spTree>
      <p:nvGrpSpPr>
        <p:cNvPr id="1" name=""/>
        <p:cNvGrpSpPr/>
        <p:nvPr/>
      </p:nvGrpSpPr>
      <p:grpSpPr>
        <a:xfrm>
          <a:off x="0" y="0"/>
          <a:ext cx="0" cy="0"/>
          <a:chOff x="0" y="0"/>
          <a:chExt cx="0" cy="0"/>
        </a:xfrm>
      </p:grpSpPr>
      <p:sp>
        <p:nvSpPr>
          <p:cNvPr id="11" name="Rectangle 10"/>
          <p:cNvSpPr/>
          <p:nvPr/>
        </p:nvSpPr>
        <p:spPr>
          <a:xfrm>
            <a:off x="0" y="5413734"/>
            <a:ext cx="9144000" cy="1447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SupportingBanners4.jpg"/>
          <p:cNvPicPr>
            <a:picLocks noChangeAspect="1"/>
          </p:cNvPicPr>
          <p:nvPr/>
        </p:nvPicPr>
        <p:blipFill>
          <a:blip r:embed="rId2" cstate="print"/>
          <a:srcRect r="3333"/>
          <a:stretch>
            <a:fillRect/>
          </a:stretch>
        </p:blipFill>
        <p:spPr>
          <a:xfrm>
            <a:off x="304800" y="914400"/>
            <a:ext cx="8839200" cy="4398264"/>
          </a:xfrm>
          <a:prstGeom prst="rect">
            <a:avLst/>
          </a:prstGeom>
        </p:spPr>
      </p:pic>
      <p:sp>
        <p:nvSpPr>
          <p:cNvPr id="19" name="Title 1"/>
          <p:cNvSpPr>
            <a:spLocks noGrp="1"/>
          </p:cNvSpPr>
          <p:nvPr>
            <p:ph type="title"/>
          </p:nvPr>
        </p:nvSpPr>
        <p:spPr>
          <a:xfrm>
            <a:off x="1792288" y="4800600"/>
            <a:ext cx="5486400" cy="566738"/>
          </a:xfrm>
          <a:prstGeom prst="rect">
            <a:avLst/>
          </a:prstGeom>
        </p:spPr>
        <p:txBody>
          <a:bodyPr anchor="b">
            <a:normAutofit/>
          </a:bodyPr>
          <a:lstStyle>
            <a:lvl1pPr algn="l">
              <a:defRPr sz="2800" b="1">
                <a:solidFill>
                  <a:schemeClr val="tx2">
                    <a:lumMod val="50000"/>
                  </a:schemeClr>
                </a:solidFill>
                <a:latin typeface="+mj-lt"/>
              </a:defRPr>
            </a:lvl1pPr>
          </a:lstStyle>
          <a:p>
            <a:r>
              <a:rPr lang="en-US"/>
              <a:t>Click to edit Master title style</a:t>
            </a:r>
            <a:endParaRPr lang="en-US" dirty="0"/>
          </a:p>
        </p:txBody>
      </p:sp>
      <p:sp>
        <p:nvSpPr>
          <p:cNvPr id="20" name="Picture Placeholder 2"/>
          <p:cNvSpPr>
            <a:spLocks noGrp="1"/>
          </p:cNvSpPr>
          <p:nvPr>
            <p:ph type="pic" idx="1"/>
          </p:nvPr>
        </p:nvSpPr>
        <p:spPr>
          <a:xfrm>
            <a:off x="1792288" y="612775"/>
            <a:ext cx="5486400" cy="4114800"/>
          </a:xfrm>
        </p:spPr>
        <p:txBody>
          <a:bodyPr>
            <a:normAutofit/>
          </a:bodyPr>
          <a:lstStyle>
            <a:lvl1pPr marL="0" indent="0">
              <a:buNone/>
              <a:defRPr sz="24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1" name="Text Placeholder 3"/>
          <p:cNvSpPr>
            <a:spLocks noGrp="1"/>
          </p:cNvSpPr>
          <p:nvPr>
            <p:ph type="body" sz="half" idx="2"/>
          </p:nvPr>
        </p:nvSpPr>
        <p:spPr>
          <a:xfrm>
            <a:off x="1792288" y="5486400"/>
            <a:ext cx="5486400" cy="423862"/>
          </a:xfrm>
        </p:spPr>
        <p:txBody>
          <a:bodyPr>
            <a:normAutofit/>
          </a:bodyPr>
          <a:lstStyle>
            <a:lvl1pPr marL="0" indent="0">
              <a:buNone/>
              <a:defRPr sz="1400" b="0">
                <a:solidFill>
                  <a:schemeClr val="accent1">
                    <a:lumMod val="50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Rectangle 11"/>
          <p:cNvSpPr/>
          <p:nvPr/>
        </p:nvSpPr>
        <p:spPr>
          <a:xfrm>
            <a:off x="0" y="5410200"/>
            <a:ext cx="9144000" cy="3657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0" y="5334000"/>
            <a:ext cx="91440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0"/>
          </p:nvPr>
        </p:nvSpPr>
        <p:spPr/>
        <p:txBody>
          <a:bodyPr/>
          <a:lstStyle/>
          <a:p>
            <a:r>
              <a:rPr lang="en-US"/>
              <a:t>Technical Evaluation Process  Introduction</a:t>
            </a:r>
            <a:endParaRPr lang="en-US" dirty="0"/>
          </a:p>
        </p:txBody>
      </p:sp>
      <p:sp>
        <p:nvSpPr>
          <p:cNvPr id="3" name="Slide Number Placeholder 2"/>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339528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ormAutofit/>
          </a:bodyPr>
          <a:lstStyle>
            <a:lvl1pPr>
              <a:defRPr sz="2000">
                <a:latin typeface="+mn-lt"/>
              </a:defRPr>
            </a:lvl1pPr>
            <a:lvl2pPr>
              <a:defRPr sz="200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35844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16" name="Content Placeholder 2"/>
          <p:cNvSpPr>
            <a:spLocks noGrp="1"/>
          </p:cNvSpPr>
          <p:nvPr>
            <p:ph idx="1"/>
          </p:nvPr>
        </p:nvSpPr>
        <p:spPr>
          <a:xfrm>
            <a:off x="457200" y="1600200"/>
            <a:ext cx="8229600" cy="4525963"/>
          </a:xfrm>
        </p:spPr>
        <p:txBody>
          <a:bodyPr>
            <a:normAutofit/>
          </a:bodyPr>
          <a:lstStyle>
            <a:lvl1pPr marL="0" indent="0">
              <a:buClr>
                <a:schemeClr val="accent1">
                  <a:lumMod val="50000"/>
                </a:schemeClr>
              </a:buClr>
              <a:buSzPct val="75000"/>
              <a:buFont typeface="Wingdings" pitchFamily="2" charset="2"/>
              <a:buNone/>
              <a:defRPr sz="2000">
                <a:latin typeface="+mn-lt"/>
              </a:defRPr>
            </a:lvl1pPr>
            <a:lvl2pPr>
              <a:defRPr sz="2000" b="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Technical Evaluation Process  Introduction</a:t>
            </a:r>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076589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Slide">
    <p:bg>
      <p:bgPr>
        <a:solidFill>
          <a:schemeClr val="bg1"/>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590800" y="1752600"/>
            <a:ext cx="6400800" cy="1143000"/>
          </a:xfrm>
          <a:prstGeom prst="rect">
            <a:avLst/>
          </a:prstGeom>
          <a:effectLst/>
        </p:spPr>
        <p:txBody>
          <a:bodyPr vert="horz" lIns="91440" tIns="45720" rIns="91440" bIns="45720" rtlCol="0" anchor="ctr">
            <a:normAutofit/>
          </a:bodyPr>
          <a:lstStyle>
            <a:lvl1pPr algn="r">
              <a:defRPr sz="3200" b="0" baseline="0">
                <a:solidFill>
                  <a:schemeClr val="accent1">
                    <a:lumMod val="50000"/>
                  </a:schemeClr>
                </a:solidFill>
                <a:effectLst/>
                <a:latin typeface="+mj-lt"/>
              </a:defRPr>
            </a:lvl1pPr>
          </a:lstStyle>
          <a:p>
            <a:r>
              <a:rPr lang="en-US" dirty="0"/>
              <a:t>Title of Course</a:t>
            </a:r>
          </a:p>
        </p:txBody>
      </p:sp>
      <p:sp>
        <p:nvSpPr>
          <p:cNvPr id="18" name="Text Placeholder 17"/>
          <p:cNvSpPr>
            <a:spLocks noGrp="1"/>
          </p:cNvSpPr>
          <p:nvPr>
            <p:ph type="body" sz="quarter" idx="10" hasCustomPrompt="1"/>
          </p:nvPr>
        </p:nvSpPr>
        <p:spPr>
          <a:xfrm>
            <a:off x="2186152" y="2895600"/>
            <a:ext cx="6805448" cy="457200"/>
          </a:xfrm>
        </p:spPr>
        <p:txBody>
          <a:bodyPr>
            <a:normAutofit/>
          </a:bodyPr>
          <a:lstStyle>
            <a:lvl1pPr marL="0" indent="0" algn="r">
              <a:buNone/>
              <a:defRPr sz="2400" b="1">
                <a:solidFill>
                  <a:schemeClr val="accent1">
                    <a:lumMod val="50000"/>
                  </a:schemeClr>
                </a:solidFill>
                <a:latin typeface="+mn-lt"/>
              </a:defRPr>
            </a:lvl1pPr>
          </a:lstStyle>
          <a:p>
            <a:pPr lvl="0"/>
            <a:r>
              <a:rPr lang="en-US" dirty="0"/>
              <a:t>Unit #</a:t>
            </a:r>
          </a:p>
        </p:txBody>
      </p:sp>
    </p:spTree>
    <p:extLst>
      <p:ext uri="{BB962C8B-B14F-4D97-AF65-F5344CB8AC3E}">
        <p14:creationId xmlns:p14="http://schemas.microsoft.com/office/powerpoint/2010/main" val="1277249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1" descr="VeteransAffairs-Seal.JPG"/>
          <p:cNvPicPr>
            <a:picLocks noChangeAspect="1" noChangeArrowheads="1"/>
          </p:cNvPicPr>
          <p:nvPr userDrawn="1"/>
        </p:nvPicPr>
        <p:blipFill>
          <a:blip r:embed="rId2" cstate="print"/>
          <a:srcRect/>
          <a:stretch>
            <a:fillRect/>
          </a:stretch>
        </p:blipFill>
        <p:spPr bwMode="auto">
          <a:xfrm>
            <a:off x="76200" y="228600"/>
            <a:ext cx="990600" cy="990600"/>
          </a:xfrm>
          <a:prstGeom prst="rect">
            <a:avLst/>
          </a:prstGeom>
          <a:noFill/>
          <a:ln w="9525">
            <a:noFill/>
            <a:miter lim="800000"/>
            <a:headEnd/>
            <a:tailEnd/>
          </a:ln>
        </p:spPr>
      </p:pic>
      <p:cxnSp>
        <p:nvCxnSpPr>
          <p:cNvPr id="5" name="Straight Connector 4"/>
          <p:cNvCxnSpPr/>
          <p:nvPr userDrawn="1"/>
        </p:nvCxnSpPr>
        <p:spPr>
          <a:xfrm>
            <a:off x="152400" y="1295400"/>
            <a:ext cx="8763000" cy="158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457200" y="1447800"/>
            <a:ext cx="8229600"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02C4A93A-C528-42F0-9374-E375F25686EA}" type="datetime1">
              <a:rPr lang="en-US" smtClean="0"/>
              <a:pPr>
                <a:defRPr/>
              </a:pPr>
              <a:t>8/25/24</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Source Selection Sensitive</a:t>
            </a:r>
          </a:p>
        </p:txBody>
      </p:sp>
      <p:sp>
        <p:nvSpPr>
          <p:cNvPr id="9" name="Slide Number Placeholder 5"/>
          <p:cNvSpPr>
            <a:spLocks noGrp="1"/>
          </p:cNvSpPr>
          <p:nvPr>
            <p:ph type="sldNum" sz="quarter" idx="12"/>
          </p:nvPr>
        </p:nvSpPr>
        <p:spPr/>
        <p:txBody>
          <a:bodyPr/>
          <a:lstStyle>
            <a:lvl1pPr>
              <a:defRPr/>
            </a:lvl1pPr>
          </a:lstStyle>
          <a:p>
            <a:pPr>
              <a:defRPr/>
            </a:pPr>
            <a:fld id="{D2423A64-431F-41F9-9973-F5EF2E9A25E5}" type="slidenum">
              <a:rPr lang="en-US"/>
              <a:pPr>
                <a:defRPr/>
              </a:pPr>
              <a:t>‹#›</a:t>
            </a:fld>
            <a:endParaRPr lang="en-US" dirty="0"/>
          </a:p>
        </p:txBody>
      </p:sp>
    </p:spTree>
    <p:extLst>
      <p:ext uri="{BB962C8B-B14F-4D97-AF65-F5344CB8AC3E}">
        <p14:creationId xmlns:p14="http://schemas.microsoft.com/office/powerpoint/2010/main" val="1408636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2" name="Picture 6" descr="VeteransAffairs-Seal.JPG"/>
          <p:cNvPicPr>
            <a:picLocks noChangeAspect="1" noChangeArrowheads="1"/>
          </p:cNvPicPr>
          <p:nvPr/>
        </p:nvPicPr>
        <p:blipFill>
          <a:blip r:embed="rId2" cstate="print"/>
          <a:srcRect/>
          <a:stretch>
            <a:fillRect/>
          </a:stretch>
        </p:blipFill>
        <p:spPr bwMode="auto">
          <a:xfrm>
            <a:off x="76200" y="228600"/>
            <a:ext cx="990600" cy="990600"/>
          </a:xfrm>
          <a:prstGeom prst="rect">
            <a:avLst/>
          </a:prstGeom>
          <a:noFill/>
          <a:ln w="9525">
            <a:noFill/>
            <a:miter lim="800000"/>
            <a:headEnd/>
            <a:tailEnd/>
          </a:ln>
        </p:spPr>
      </p:pic>
      <p:cxnSp>
        <p:nvCxnSpPr>
          <p:cNvPr id="3" name="Straight Connector 2"/>
          <p:cNvCxnSpPr/>
          <p:nvPr/>
        </p:nvCxnSpPr>
        <p:spPr>
          <a:xfrm>
            <a:off x="152400" y="1295400"/>
            <a:ext cx="8763000" cy="158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457200" y="1447800"/>
            <a:ext cx="8229600"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5" name="Date Placeholder 3"/>
          <p:cNvSpPr>
            <a:spLocks noGrp="1"/>
          </p:cNvSpPr>
          <p:nvPr>
            <p:ph type="dt" sz="half" idx="10"/>
          </p:nvPr>
        </p:nvSpPr>
        <p:spPr/>
        <p:txBody>
          <a:bodyPr/>
          <a:lstStyle>
            <a:lvl1pPr>
              <a:defRPr/>
            </a:lvl1pPr>
          </a:lstStyle>
          <a:p>
            <a:fld id="{D314B06E-05E0-4FF4-A0A7-7B848C918F62}" type="datetimeFigureOut">
              <a:rPr lang="en-US" smtClean="0"/>
              <a:t>8/25/24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pPr>
              <a:defRPr/>
            </a:pPr>
            <a:fld id="{0746735E-2FB0-4AE5-A246-6DE3ECA9D7A9}" type="slidenum">
              <a:rPr lang="en-US" smtClean="0"/>
              <a:pPr>
                <a:defRPr/>
              </a:pPr>
              <a:t>‹#›</a:t>
            </a:fld>
            <a:endParaRPr lang="en-US"/>
          </a:p>
        </p:txBody>
      </p:sp>
    </p:spTree>
    <p:extLst>
      <p:ext uri="{BB962C8B-B14F-4D97-AF65-F5344CB8AC3E}">
        <p14:creationId xmlns:p14="http://schemas.microsoft.com/office/powerpoint/2010/main" val="428878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16" name="Content Placeholder 2"/>
          <p:cNvSpPr>
            <a:spLocks noGrp="1"/>
          </p:cNvSpPr>
          <p:nvPr>
            <p:ph idx="1"/>
          </p:nvPr>
        </p:nvSpPr>
        <p:spPr>
          <a:xfrm>
            <a:off x="457200" y="1600200"/>
            <a:ext cx="8229600" cy="4525963"/>
          </a:xfrm>
        </p:spPr>
        <p:txBody>
          <a:bodyPr>
            <a:normAutofit/>
          </a:bodyPr>
          <a:lstStyle>
            <a:lvl1pPr>
              <a:defRPr sz="2000">
                <a:latin typeface="+mn-lt"/>
              </a:defRPr>
            </a:lvl1pPr>
            <a:lvl2pPr>
              <a:defRPr sz="2000" b="0">
                <a:latin typeface="+mn-lt"/>
              </a:defRPr>
            </a:lvl2pPr>
            <a:lvl3pPr>
              <a:defRPr sz="20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0116" y="152400"/>
            <a:ext cx="581558" cy="952927"/>
          </a:xfrm>
          <a:prstGeom prst="rect">
            <a:avLst/>
          </a:prstGeom>
        </p:spPr>
      </p:pic>
      <p:sp>
        <p:nvSpPr>
          <p:cNvPr id="4" name="Footer Placeholder 3"/>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34665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600200"/>
            <a:ext cx="8229600" cy="4525963"/>
          </a:xfrm>
        </p:spPr>
        <p:txBody>
          <a:bodyPr>
            <a:normAutofit/>
          </a:bodyPr>
          <a:lstStyle>
            <a:lvl1pPr>
              <a:defRPr sz="2000">
                <a:latin typeface="Arial" pitchFamily="34" charset="0"/>
                <a:cs typeface="Arial" pitchFamily="34" charset="0"/>
              </a:defRPr>
            </a:lvl1pPr>
            <a:lvl2pPr>
              <a:defRPr sz="2000" b="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4" name="Footer Placeholder 3"/>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346993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524000"/>
            <a:ext cx="4569600" cy="4569600"/>
          </a:xfrm>
          <a:prstGeom prst="rect">
            <a:avLst/>
          </a:prstGeom>
        </p:spPr>
      </p:pic>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82835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600200"/>
            <a:ext cx="6400800" cy="4800600"/>
          </a:xfrm>
          <a:prstGeom prst="rect">
            <a:avLst/>
          </a:prstGeom>
        </p:spPr>
      </p:pic>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82835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868" t="1558" r="2870" b="1730"/>
          <a:stretch/>
        </p:blipFill>
        <p:spPr>
          <a:xfrm>
            <a:off x="2133600" y="1524000"/>
            <a:ext cx="4945224" cy="5020641"/>
          </a:xfrm>
          <a:prstGeom prst="rect">
            <a:avLst/>
          </a:prstGeom>
        </p:spPr>
      </p:pic>
      <p:sp>
        <p:nvSpPr>
          <p:cNvPr id="4" name="Footer Placeholder 3"/>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32590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1472" y="1318833"/>
            <a:ext cx="4397928" cy="5413547"/>
          </a:xfrm>
          <a:prstGeom prst="rect">
            <a:avLst/>
          </a:prstGeom>
        </p:spPr>
      </p:pic>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5" name="Slide Number Placeholder 4"/>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232590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SupportingBanners3.jpg"/>
          <p:cNvPicPr>
            <a:picLocks noChangeAspect="1"/>
          </p:cNvPicPr>
          <p:nvPr/>
        </p:nvPicPr>
        <p:blipFill>
          <a:blip r:embed="rId2" cstate="print">
            <a:duotone>
              <a:schemeClr val="accent1">
                <a:shade val="45000"/>
                <a:satMod val="135000"/>
              </a:schemeClr>
              <a:prstClr val="white"/>
            </a:duotone>
          </a:blip>
          <a:stretch>
            <a:fillRect/>
          </a:stretch>
        </p:blipFill>
        <p:spPr>
          <a:xfrm>
            <a:off x="0" y="1229868"/>
            <a:ext cx="9144000" cy="4398264"/>
          </a:xfrm>
          <a:prstGeom prst="rect">
            <a:avLst/>
          </a:prstGeom>
        </p:spPr>
      </p:pic>
      <p:pic>
        <p:nvPicPr>
          <p:cNvPr id="8" name="Content Placeholder 32" descr="A question mark"/>
          <p:cNvPicPr>
            <a:picLocks noChangeAspect="1"/>
          </p:cNvPicPr>
          <p:nvPr/>
        </p:nvPicPr>
        <p:blipFill>
          <a:blip r:embed="rId3" cstate="print">
            <a:clrChange>
              <a:clrFrom>
                <a:srgbClr val="FFFFFF"/>
              </a:clrFrom>
              <a:clrTo>
                <a:srgbClr val="FFFFFF">
                  <a:alpha val="0"/>
                </a:srgbClr>
              </a:clrTo>
            </a:clrChange>
          </a:blip>
          <a:stretch>
            <a:fillRect/>
          </a:stretch>
        </p:blipFill>
        <p:spPr>
          <a:xfrm>
            <a:off x="3090862" y="2133600"/>
            <a:ext cx="2928938" cy="3246653"/>
          </a:xfrm>
          <a:prstGeom prst="rect">
            <a:avLst/>
          </a:prstGeom>
          <a:noFill/>
        </p:spPr>
      </p:pic>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Technical Evaluation Process  Introduction</a:t>
            </a:r>
            <a:endParaRPr lang="en-US" dirty="0"/>
          </a:p>
        </p:txBody>
      </p:sp>
      <p:sp>
        <p:nvSpPr>
          <p:cNvPr id="4" name="Slide Number Placeholder 3"/>
          <p:cNvSpPr>
            <a:spLocks noGrp="1"/>
          </p:cNvSpPr>
          <p:nvPr>
            <p:ph type="sldNum" sz="quarter" idx="11"/>
          </p:nvPr>
        </p:nvSpPr>
        <p:spPr/>
        <p:txBody>
          <a:body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337740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rotWithShape="1">
          <a:blip r:embed="rId24" cstate="print">
            <a:extLst>
              <a:ext uri="{28A0092B-C50C-407E-A947-70E740481C1C}">
                <a14:useLocalDpi xmlns:a14="http://schemas.microsoft.com/office/drawing/2010/main" val="0"/>
              </a:ext>
            </a:extLst>
          </a:blip>
          <a:srcRect b="5568"/>
          <a:stretch/>
        </p:blipFill>
        <p:spPr>
          <a:xfrm>
            <a:off x="-1" y="0"/>
            <a:ext cx="9144001" cy="1295239"/>
          </a:xfrm>
          <a:prstGeom prst="rect">
            <a:avLst/>
          </a:prstGeom>
        </p:spPr>
      </p:pic>
      <p:sp>
        <p:nvSpPr>
          <p:cNvPr id="2" name="Title Placeholder 1"/>
          <p:cNvSpPr>
            <a:spLocks noGrp="1"/>
          </p:cNvSpPr>
          <p:nvPr>
            <p:ph type="title"/>
          </p:nvPr>
        </p:nvSpPr>
        <p:spPr>
          <a:xfrm>
            <a:off x="1371600" y="76200"/>
            <a:ext cx="7848600" cy="1143000"/>
          </a:xfrm>
          <a:prstGeom prst="rect">
            <a:avLst/>
          </a:prstGeom>
        </p:spPr>
        <p:txBody>
          <a:bodyPr vert="horz" lIns="91440" tIns="45720" rIns="91440" bIns="45720" rtlCol="0" anchor="ctr">
            <a:normAutofit/>
          </a:bodyPr>
          <a:lstStyle/>
          <a:p>
            <a:r>
              <a:rPr lang="en-US"/>
              <a:t>Click to edit Master title style</a:t>
            </a:r>
          </a:p>
        </p:txBody>
      </p:sp>
      <p:sp>
        <p:nvSpPr>
          <p:cNvPr id="4" name="Footer Placeholder 3"/>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b="1">
                <a:solidFill>
                  <a:schemeClr val="accent1">
                    <a:lumMod val="50000"/>
                  </a:schemeClr>
                </a:solidFill>
              </a:defRPr>
            </a:lvl1pPr>
          </a:lstStyle>
          <a:p>
            <a:r>
              <a:rPr lang="en-US"/>
              <a:t>Technical Evaluation Process  Introduction</a:t>
            </a:r>
            <a:endParaRPr lang="en-US" dirty="0"/>
          </a:p>
        </p:txBody>
      </p:sp>
      <p:sp>
        <p:nvSpPr>
          <p:cNvPr id="5" name="Slide Number Placeholder 4"/>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chemeClr val="accent1">
                    <a:lumMod val="50000"/>
                  </a:schemeClr>
                </a:solidFill>
              </a:defRPr>
            </a:lvl1pPr>
          </a:lstStyle>
          <a:p>
            <a:fld id="{72E188A2-F05D-43A9-9360-CC76441AB2B0}" type="slidenum">
              <a:rPr lang="en-US" smtClean="0"/>
              <a:pPr/>
              <a:t>‹#›</a:t>
            </a:fld>
            <a:endParaRPr lang="en-US" dirty="0"/>
          </a:p>
        </p:txBody>
      </p:sp>
    </p:spTree>
    <p:extLst>
      <p:ext uri="{BB962C8B-B14F-4D97-AF65-F5344CB8AC3E}">
        <p14:creationId xmlns:p14="http://schemas.microsoft.com/office/powerpoint/2010/main" val="174306094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68" r:id="rId21"/>
    <p:sldLayoutId id="2147483769" r:id="rId22"/>
  </p:sldLayoutIdLst>
  <p:hf hdr="0" dt="0"/>
  <p:txStyles>
    <p:titleStyle>
      <a:lvl1pPr algn="l" defTabSz="914400" rtl="0" eaLnBrk="1" latinLnBrk="0" hangingPunct="1">
        <a:spcBef>
          <a:spcPct val="0"/>
        </a:spcBef>
        <a:buNone/>
        <a:defRPr sz="3200" b="0" kern="1200" spc="-150" baseline="0">
          <a:solidFill>
            <a:schemeClr val="accent1">
              <a:lumMod val="50000"/>
            </a:schemeClr>
          </a:solidFill>
          <a:latin typeface="Arial Black" pitchFamily="34" charset="0"/>
          <a:ea typeface="+mj-ea"/>
          <a:cs typeface="+mj-cs"/>
        </a:defRPr>
      </a:lvl1pPr>
    </p:titleStyle>
    <p:bodyStyle>
      <a:lvl1pPr marL="0" marR="0" indent="0" algn="l" defTabSz="914400" rtl="0" eaLnBrk="1" fontAlgn="auto" latinLnBrk="0" hangingPunct="1">
        <a:lnSpc>
          <a:spcPct val="100000"/>
        </a:lnSpc>
        <a:spcBef>
          <a:spcPct val="20000"/>
        </a:spcBef>
        <a:spcAft>
          <a:spcPts val="0"/>
        </a:spcAft>
        <a:buClr>
          <a:schemeClr val="accent1">
            <a:lumMod val="50000"/>
          </a:schemeClr>
        </a:buClr>
        <a:buSzPct val="75000"/>
        <a:buFont typeface="Wingdings" pitchFamily="2" charset="2"/>
        <a:buNone/>
        <a:tabLst/>
        <a:defRPr sz="2000" kern="1200" baseline="0">
          <a:solidFill>
            <a:schemeClr val="tx1"/>
          </a:solidFill>
          <a:latin typeface="+mn-lt"/>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2000" kern="1200">
          <a:solidFill>
            <a:schemeClr val="tx1"/>
          </a:solidFill>
          <a:latin typeface="+mn-lt"/>
          <a:ea typeface="+mn-ea"/>
          <a:cs typeface="Arial" pitchFamily="34" charset="0"/>
        </a:defRPr>
      </a:lvl2pPr>
      <a:lvl3pPr marL="1143000" marR="0" indent="-22860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2000" kern="1200">
          <a:solidFill>
            <a:schemeClr val="tx1"/>
          </a:solidFill>
          <a:latin typeface="+mn-lt"/>
          <a:ea typeface="+mn-ea"/>
          <a:cs typeface="Arial" pitchFamily="34" charset="0"/>
        </a:defRPr>
      </a:lvl3pPr>
      <a:lvl4pPr marL="1600200" marR="0" indent="-22860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1800" kern="1200">
          <a:solidFill>
            <a:schemeClr val="tx1"/>
          </a:solidFill>
          <a:latin typeface="+mn-lt"/>
          <a:ea typeface="+mn-ea"/>
          <a:cs typeface="Arial" pitchFamily="34" charset="0"/>
        </a:defRPr>
      </a:lvl4pPr>
      <a:lvl5pPr marL="2057400" marR="0" indent="-228600" algn="l" defTabSz="914400" rtl="0" eaLnBrk="1" fontAlgn="auto" latinLnBrk="0" hangingPunct="1">
        <a:lnSpc>
          <a:spcPct val="100000"/>
        </a:lnSpc>
        <a:spcBef>
          <a:spcPct val="20000"/>
        </a:spcBef>
        <a:spcAft>
          <a:spcPts val="0"/>
        </a:spcAft>
        <a:buClr>
          <a:srgbClr val="4F81BD">
            <a:lumMod val="50000"/>
          </a:srgbClr>
        </a:buClr>
        <a:buSzPct val="75000"/>
        <a:buFont typeface="Wingdings" pitchFamily="2" charset="2"/>
        <a:buChar char="n"/>
        <a:tabLst/>
        <a:defRPr sz="18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0800" y="1981200"/>
            <a:ext cx="6400800" cy="1143000"/>
          </a:xfrm>
        </p:spPr>
        <p:txBody>
          <a:bodyPr>
            <a:normAutofit fontScale="90000"/>
          </a:bodyPr>
          <a:lstStyle/>
          <a:p>
            <a:r>
              <a:rPr lang="en-US" dirty="0">
                <a:solidFill>
                  <a:schemeClr val="tx1"/>
                </a:solidFill>
              </a:rPr>
              <a:t>Source Selection </a:t>
            </a:r>
            <a:br>
              <a:rPr lang="en-US" dirty="0">
                <a:solidFill>
                  <a:schemeClr val="tx1"/>
                </a:solidFill>
              </a:rPr>
            </a:br>
            <a:r>
              <a:rPr lang="en-US" dirty="0">
                <a:solidFill>
                  <a:schemeClr val="tx1"/>
                </a:solidFill>
              </a:rPr>
              <a:t>Evaluation Process and Ethics</a:t>
            </a:r>
            <a:br>
              <a:rPr lang="en-US" dirty="0">
                <a:solidFill>
                  <a:schemeClr val="tx1"/>
                </a:solidFill>
              </a:rPr>
            </a:br>
            <a:r>
              <a:rPr lang="en-US" dirty="0">
                <a:solidFill>
                  <a:schemeClr val="tx1"/>
                </a:solidFill>
              </a:rPr>
              <a:t>Training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800" dirty="0"/>
              <a:t>Regulatory exemption for </a:t>
            </a:r>
            <a:r>
              <a:rPr lang="en-US" sz="2800" i="1" dirty="0"/>
              <a:t>some </a:t>
            </a:r>
            <a:r>
              <a:rPr lang="en-US" sz="2800" dirty="0"/>
              <a:t>stock ownership:</a:t>
            </a:r>
          </a:p>
          <a:p>
            <a:pPr>
              <a:buNone/>
            </a:pPr>
            <a:endParaRPr lang="en-US" sz="1400" i="1" dirty="0"/>
          </a:p>
          <a:p>
            <a:pPr lvl="1">
              <a:buFont typeface="Wingdings" pitchFamily="2" charset="2"/>
              <a:buChar char="§"/>
            </a:pPr>
            <a:r>
              <a:rPr lang="en-US" sz="2400" i="1" dirty="0"/>
              <a:t>De </a:t>
            </a:r>
            <a:r>
              <a:rPr lang="en-US" sz="2400" i="1" dirty="0" err="1"/>
              <a:t>minimis</a:t>
            </a:r>
            <a:r>
              <a:rPr lang="en-US" sz="2400" dirty="0"/>
              <a:t> rule: aggregate value of the holdings of the employee/spouse/minor children does not exceed </a:t>
            </a:r>
            <a:r>
              <a:rPr lang="en-US" sz="2400" b="1" dirty="0"/>
              <a:t>$15,000</a:t>
            </a:r>
            <a:r>
              <a:rPr lang="en-US" sz="2400" dirty="0"/>
              <a:t>;</a:t>
            </a:r>
          </a:p>
          <a:p>
            <a:pPr lvl="1">
              <a:buNone/>
            </a:pPr>
            <a:endParaRPr lang="en-US" sz="1400" dirty="0"/>
          </a:p>
          <a:p>
            <a:pPr lvl="1">
              <a:buFont typeface="Wingdings" pitchFamily="2" charset="2"/>
              <a:buChar char="§"/>
            </a:pPr>
            <a:r>
              <a:rPr lang="en-US" sz="2400" dirty="0"/>
              <a:t>Waiver or exemption due to divestiture of interest; or </a:t>
            </a:r>
          </a:p>
          <a:p>
            <a:pPr lvl="1">
              <a:buNone/>
            </a:pPr>
            <a:endParaRPr lang="en-US" sz="1400" dirty="0"/>
          </a:p>
          <a:p>
            <a:pPr lvl="1">
              <a:buFont typeface="Wingdings" pitchFamily="2" charset="2"/>
              <a:buChar char="§"/>
            </a:pPr>
            <a:r>
              <a:rPr lang="en-US" sz="2400" dirty="0"/>
              <a:t>Self-disqualification</a:t>
            </a:r>
          </a:p>
          <a:p>
            <a:pPr lvl="1">
              <a:buNone/>
            </a:pPr>
            <a:endParaRPr lang="en-US" sz="2400" dirty="0"/>
          </a:p>
          <a:p>
            <a:pPr lvl="1">
              <a:buNone/>
            </a:pPr>
            <a:r>
              <a:rPr lang="en-US" sz="1700" i="1" dirty="0"/>
              <a:t>*Case-by-case determination; please contact your Contracting Officer with questions*</a:t>
            </a:r>
          </a:p>
        </p:txBody>
      </p:sp>
      <p:sp>
        <p:nvSpPr>
          <p:cNvPr id="2" name="Title 1"/>
          <p:cNvSpPr>
            <a:spLocks noGrp="1"/>
          </p:cNvSpPr>
          <p:nvPr>
            <p:ph type="title"/>
          </p:nvPr>
        </p:nvSpPr>
        <p:spPr>
          <a:xfrm>
            <a:off x="304800" y="76200"/>
            <a:ext cx="8915400" cy="1143000"/>
          </a:xfrm>
        </p:spPr>
        <p:txBody>
          <a:bodyPr/>
          <a:lstStyle/>
          <a:p>
            <a:pPr algn="ctr"/>
            <a:r>
              <a:rPr lang="en-US" dirty="0">
                <a:solidFill>
                  <a:schemeClr val="tx1"/>
                </a:solidFill>
              </a:rPr>
              <a:t>STOCK EXEMPTION</a:t>
            </a:r>
          </a:p>
        </p:txBody>
      </p:sp>
      <p:sp>
        <p:nvSpPr>
          <p:cNvPr id="4" name="Slide Number Placeholder 3"/>
          <p:cNvSpPr>
            <a:spLocks noGrp="1"/>
          </p:cNvSpPr>
          <p:nvPr>
            <p:ph type="sldNum" sz="quarter" idx="11"/>
          </p:nvPr>
        </p:nvSpPr>
        <p:spPr/>
        <p:txBody>
          <a:bodyPr/>
          <a:lstStyle/>
          <a:p>
            <a:pPr>
              <a:defRPr/>
            </a:pPr>
            <a:fld id="{D2423A64-431F-41F9-9973-F5EF2E9A25E5}" type="slidenum">
              <a:rPr lang="en-US" smtClean="0"/>
              <a:pPr>
                <a:defRPr/>
              </a:pPr>
              <a:t>10</a:t>
            </a:fld>
            <a:endParaRPr lang="en-US" dirty="0"/>
          </a:p>
        </p:txBody>
      </p:sp>
    </p:spTree>
    <p:extLst>
      <p:ext uri="{BB962C8B-B14F-4D97-AF65-F5344CB8AC3E}">
        <p14:creationId xmlns:p14="http://schemas.microsoft.com/office/powerpoint/2010/main" val="223358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0" indent="0">
              <a:lnSpc>
                <a:spcPct val="80000"/>
              </a:lnSpc>
              <a:buFontTx/>
              <a:buNone/>
            </a:pPr>
            <a:r>
              <a:rPr lang="en-US" sz="1900" dirty="0">
                <a:latin typeface="Helvetica" panose="020B0604020202020204" pitchFamily="34" charset="0"/>
                <a:cs typeface="Helvetica" panose="020B0604020202020204" pitchFamily="34" charset="0"/>
              </a:rPr>
              <a:t>Should not participate in this procurement – even if no ACTUAL conflict of interest violation – if any of </a:t>
            </a:r>
            <a:r>
              <a:rPr lang="en-US" sz="1900">
                <a:latin typeface="Helvetica" panose="020B0604020202020204" pitchFamily="34" charset="0"/>
                <a:cs typeface="Helvetica" panose="020B0604020202020204" pitchFamily="34" charset="0"/>
              </a:rPr>
              <a:t>the circumstances </a:t>
            </a:r>
            <a:r>
              <a:rPr lang="en-US" sz="1900" dirty="0">
                <a:latin typeface="Helvetica" panose="020B0604020202020204" pitchFamily="34" charset="0"/>
                <a:cs typeface="Helvetica" panose="020B0604020202020204" pitchFamily="34" charset="0"/>
              </a:rPr>
              <a:t>outlined below applies:</a:t>
            </a:r>
          </a:p>
          <a:p>
            <a:pPr marL="0" indent="0">
              <a:lnSpc>
                <a:spcPct val="60000"/>
              </a:lnSpc>
              <a:buFontTx/>
              <a:buNone/>
            </a:pPr>
            <a:r>
              <a:rPr lang="en-US" sz="1900" dirty="0">
                <a:latin typeface="Helvetica" panose="020B0604020202020204" pitchFamily="34" charset="0"/>
                <a:cs typeface="Helvetica" panose="020B0604020202020204" pitchFamily="34" charset="0"/>
              </a:rPr>
              <a:t>					</a:t>
            </a:r>
          </a:p>
          <a:p>
            <a:pPr marL="0" indent="0">
              <a:lnSpc>
                <a:spcPct val="80000"/>
              </a:lnSpc>
            </a:pPr>
            <a:r>
              <a:rPr lang="en-US" sz="1900" dirty="0">
                <a:latin typeface="Helvetica" panose="020B0604020202020204" pitchFamily="34" charset="0"/>
                <a:cs typeface="Helvetica" panose="020B0604020202020204" pitchFamily="34" charset="0"/>
              </a:rPr>
              <a:t>Procurement has direct/predictable effect on financial interest of household member, </a:t>
            </a:r>
          </a:p>
          <a:p>
            <a:pPr marL="0" indent="0">
              <a:lnSpc>
                <a:spcPct val="60000"/>
              </a:lnSpc>
              <a:buFontTx/>
              <a:buNone/>
            </a:pPr>
            <a:r>
              <a:rPr lang="en-US" sz="1900" dirty="0">
                <a:latin typeface="Helvetica" panose="020B0604020202020204" pitchFamily="34" charset="0"/>
                <a:cs typeface="Helvetica" panose="020B0604020202020204" pitchFamily="34" charset="0"/>
              </a:rPr>
              <a:t>			</a:t>
            </a:r>
          </a:p>
          <a:p>
            <a:pPr marL="0" indent="0">
              <a:lnSpc>
                <a:spcPct val="80000"/>
              </a:lnSpc>
            </a:pPr>
            <a:r>
              <a:rPr lang="en-US" sz="1900" dirty="0">
                <a:latin typeface="Helvetica" panose="020B0604020202020204" pitchFamily="34" charset="0"/>
                <a:cs typeface="Helvetica" panose="020B0604020202020204" pitchFamily="34" charset="0"/>
              </a:rPr>
              <a:t> Certain persons/entities are involved in the procurement:</a:t>
            </a:r>
          </a:p>
          <a:p>
            <a:pPr lvl="1">
              <a:lnSpc>
                <a:spcPct val="80000"/>
              </a:lnSpc>
            </a:pPr>
            <a:r>
              <a:rPr lang="en-US" sz="1900" dirty="0">
                <a:latin typeface="Helvetica" panose="020B0604020202020204" pitchFamily="34" charset="0"/>
                <a:cs typeface="Helvetica" panose="020B0604020202020204" pitchFamily="34" charset="0"/>
              </a:rPr>
              <a:t>Close relative</a:t>
            </a:r>
          </a:p>
          <a:p>
            <a:pPr lvl="1">
              <a:lnSpc>
                <a:spcPct val="80000"/>
              </a:lnSpc>
            </a:pPr>
            <a:r>
              <a:rPr lang="en-US" sz="1900" dirty="0">
                <a:latin typeface="Helvetica" panose="020B0604020202020204" pitchFamily="34" charset="0"/>
                <a:cs typeface="Helvetica" panose="020B0604020202020204" pitchFamily="34" charset="0"/>
              </a:rPr>
              <a:t>Person/organization with whom your spouse, parent or dependent child is associated (or is seeking employment)</a:t>
            </a:r>
          </a:p>
          <a:p>
            <a:pPr lvl="1">
              <a:lnSpc>
                <a:spcPct val="80000"/>
              </a:lnSpc>
            </a:pPr>
            <a:r>
              <a:rPr lang="en-US" sz="1900" dirty="0">
                <a:latin typeface="Helvetica" panose="020B0604020202020204" pitchFamily="34" charset="0"/>
                <a:cs typeface="Helvetica" panose="020B0604020202020204" pitchFamily="34" charset="0"/>
              </a:rPr>
              <a:t>Person/organization you were associated with in past year</a:t>
            </a:r>
          </a:p>
          <a:p>
            <a:pPr lvl="1">
              <a:lnSpc>
                <a:spcPct val="80000"/>
              </a:lnSpc>
            </a:pPr>
            <a:r>
              <a:rPr lang="en-US" sz="1900" dirty="0">
                <a:latin typeface="Helvetica" panose="020B0604020202020204" pitchFamily="34" charset="0"/>
                <a:cs typeface="Helvetica" panose="020B0604020202020204" pitchFamily="34" charset="0"/>
              </a:rPr>
              <a:t>Person/organization you have or are seeking business relationship with</a:t>
            </a:r>
          </a:p>
          <a:p>
            <a:pPr marL="0" indent="0">
              <a:lnSpc>
                <a:spcPct val="60000"/>
              </a:lnSpc>
              <a:buFontTx/>
              <a:buNone/>
            </a:pPr>
            <a:r>
              <a:rPr lang="en-US" sz="1900" dirty="0">
                <a:latin typeface="Helvetica" panose="020B0604020202020204" pitchFamily="34" charset="0"/>
                <a:cs typeface="Helvetica" panose="020B0604020202020204" pitchFamily="34" charset="0"/>
              </a:rPr>
              <a:t> 				</a:t>
            </a:r>
          </a:p>
          <a:p>
            <a:pPr marL="0" indent="0">
              <a:lnSpc>
                <a:spcPct val="80000"/>
              </a:lnSpc>
            </a:pPr>
            <a:r>
              <a:rPr lang="en-US" sz="1900" dirty="0">
                <a:latin typeface="Helvetica" panose="020B0604020202020204" pitchFamily="34" charset="0"/>
                <a:cs typeface="Helvetica" panose="020B0604020202020204" pitchFamily="34" charset="0"/>
              </a:rPr>
              <a:t>Circumstances would cause reasonable person to question your impartiality.  </a:t>
            </a:r>
          </a:p>
          <a:p>
            <a:pPr marL="0" indent="0">
              <a:lnSpc>
                <a:spcPct val="80000"/>
              </a:lnSpc>
            </a:pPr>
            <a:endParaRPr lang="en-US" sz="1900" dirty="0">
              <a:latin typeface="Helvetica" panose="020B0604020202020204" pitchFamily="34" charset="0"/>
              <a:cs typeface="Helvetica" panose="020B0604020202020204" pitchFamily="34" charset="0"/>
            </a:endParaRPr>
          </a:p>
          <a:p>
            <a:pPr marL="0" indent="0">
              <a:lnSpc>
                <a:spcPct val="80000"/>
              </a:lnSpc>
            </a:pPr>
            <a:r>
              <a:rPr lang="en-US" sz="1900" dirty="0">
                <a:latin typeface="Helvetica" panose="020B0604020202020204" pitchFamily="34" charset="0"/>
                <a:cs typeface="Helvetica" panose="020B0604020202020204" pitchFamily="34" charset="0"/>
              </a:rPr>
              <a:t>Avoid/limit non-job interactions with offerors. No discussion of procurement – inquiries referred to Contracting Officer.</a:t>
            </a:r>
            <a:endParaRPr lang="en-US" sz="1900" b="1" i="1" dirty="0">
              <a:latin typeface="Helvetica" panose="020B0604020202020204" pitchFamily="34" charset="0"/>
              <a:cs typeface="Helvetica" panose="020B0604020202020204" pitchFamily="34" charset="0"/>
            </a:endParaRPr>
          </a:p>
        </p:txBody>
      </p:sp>
      <p:sp>
        <p:nvSpPr>
          <p:cNvPr id="8194" name="Slide Number Placeholder 3"/>
          <p:cNvSpPr>
            <a:spLocks noGrp="1"/>
          </p:cNvSpPr>
          <p:nvPr>
            <p:ph type="sldNum" sz="quarter" idx="11"/>
          </p:nvPr>
        </p:nvSpPr>
        <p:spPr>
          <a:noFill/>
        </p:spPr>
        <p:txBody>
          <a:bodyPr/>
          <a:lstStyle/>
          <a:p>
            <a:fld id="{1A32C2AB-28E7-4968-A68B-0D08260635FF}" type="slidenum">
              <a:rPr lang="en-US" smtClean="0">
                <a:latin typeface="Helvetica"/>
              </a:rPr>
              <a:pPr/>
              <a:t>11</a:t>
            </a:fld>
            <a:endParaRPr lang="en-US">
              <a:latin typeface="Helvetica"/>
            </a:endParaRPr>
          </a:p>
        </p:txBody>
      </p:sp>
      <p:sp>
        <p:nvSpPr>
          <p:cNvPr id="8195" name="Text Box 2"/>
          <p:cNvSpPr txBox="1">
            <a:spLocks noChangeArrowheads="1"/>
          </p:cNvSpPr>
          <p:nvPr/>
        </p:nvSpPr>
        <p:spPr bwMode="auto">
          <a:xfrm>
            <a:off x="1690688" y="290512"/>
            <a:ext cx="6011862" cy="954088"/>
          </a:xfrm>
          <a:prstGeom prst="rect">
            <a:avLst/>
          </a:prstGeom>
          <a:noFill/>
          <a:ln w="12700">
            <a:noFill/>
            <a:miter lim="800000"/>
            <a:headEnd type="none" w="sm" len="sm"/>
            <a:tailEnd type="none" w="sm" len="sm"/>
          </a:ln>
        </p:spPr>
        <p:txBody>
          <a:bodyPr>
            <a:spAutoFit/>
          </a:bodyPr>
          <a:lstStyle/>
          <a:p>
            <a:pPr algn="ctr" eaLnBrk="0" hangingPunct="0"/>
            <a:r>
              <a:rPr lang="en-US" sz="2800" dirty="0">
                <a:latin typeface="+mj-lt"/>
              </a:rPr>
              <a:t>Rule 3: AVOID BAD APPEARANCES</a:t>
            </a:r>
            <a:endParaRPr lang="en-US" dirty="0">
              <a:latin typeface="+mj-lt"/>
            </a:endParaRPr>
          </a:p>
        </p:txBody>
      </p:sp>
    </p:spTree>
    <p:extLst>
      <p:ext uri="{BB962C8B-B14F-4D97-AF65-F5344CB8AC3E}">
        <p14:creationId xmlns:p14="http://schemas.microsoft.com/office/powerpoint/2010/main" val="193772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0" indent="0">
              <a:lnSpc>
                <a:spcPct val="90000"/>
              </a:lnSpc>
            </a:pPr>
            <a:r>
              <a:rPr lang="en-US" sz="2000" dirty="0">
                <a:latin typeface="Helvetica" panose="020B0604020202020204" pitchFamily="34" charset="0"/>
                <a:cs typeface="Helvetica" panose="020B0604020202020204" pitchFamily="34" charset="0"/>
              </a:rPr>
              <a:t>Cannot participate “personally and substantially” in this procurement if the procurement has “direct and predictable effect” on person/organization with whom you are seeking employment.</a:t>
            </a:r>
          </a:p>
          <a:p>
            <a:pPr marL="0" indent="0">
              <a:lnSpc>
                <a:spcPct val="90000"/>
              </a:lnSpc>
            </a:pPr>
            <a:endParaRPr lang="en-US" sz="2000" dirty="0">
              <a:latin typeface="Helvetica" panose="020B0604020202020204" pitchFamily="34" charset="0"/>
              <a:cs typeface="Helvetica" panose="020B0604020202020204" pitchFamily="34" charset="0"/>
            </a:endParaRPr>
          </a:p>
          <a:p>
            <a:pPr marL="0" indent="0">
              <a:lnSpc>
                <a:spcPct val="90000"/>
              </a:lnSpc>
            </a:pPr>
            <a:r>
              <a:rPr lang="en-US" sz="2000" dirty="0">
                <a:latin typeface="Helvetica" panose="020B0604020202020204" pitchFamily="34" charset="0"/>
                <a:cs typeface="Helvetica" panose="020B0604020202020204" pitchFamily="34" charset="0"/>
              </a:rPr>
              <a:t> Criminal violation if “negotiating” for employment with offeror while participating in a source selection.</a:t>
            </a:r>
          </a:p>
        </p:txBody>
      </p:sp>
      <p:sp>
        <p:nvSpPr>
          <p:cNvPr id="9218" name="Slide Number Placeholder 3"/>
          <p:cNvSpPr>
            <a:spLocks noGrp="1"/>
          </p:cNvSpPr>
          <p:nvPr>
            <p:ph type="sldNum" sz="quarter" idx="11"/>
          </p:nvPr>
        </p:nvSpPr>
        <p:spPr>
          <a:noFill/>
        </p:spPr>
        <p:txBody>
          <a:bodyPr/>
          <a:lstStyle/>
          <a:p>
            <a:fld id="{2EFF3831-2F24-4031-BF43-3D54B538FD47}" type="slidenum">
              <a:rPr lang="en-US" smtClean="0">
                <a:latin typeface="Helvetica"/>
              </a:rPr>
              <a:pPr/>
              <a:t>12</a:t>
            </a:fld>
            <a:endParaRPr lang="en-US">
              <a:latin typeface="Helvetica"/>
            </a:endParaRPr>
          </a:p>
        </p:txBody>
      </p:sp>
      <p:sp>
        <p:nvSpPr>
          <p:cNvPr id="9219" name="Text Box 2"/>
          <p:cNvSpPr txBox="1">
            <a:spLocks noChangeArrowheads="1"/>
          </p:cNvSpPr>
          <p:nvPr/>
        </p:nvSpPr>
        <p:spPr bwMode="auto">
          <a:xfrm>
            <a:off x="762000" y="258762"/>
            <a:ext cx="8259762" cy="946150"/>
          </a:xfrm>
          <a:prstGeom prst="rect">
            <a:avLst/>
          </a:prstGeom>
          <a:noFill/>
          <a:ln w="12700">
            <a:noFill/>
            <a:miter lim="800000"/>
            <a:headEnd type="none" w="sm" len="sm"/>
            <a:tailEnd type="none" w="sm" len="sm"/>
          </a:ln>
        </p:spPr>
        <p:txBody>
          <a:bodyPr>
            <a:spAutoFit/>
          </a:bodyPr>
          <a:lstStyle/>
          <a:p>
            <a:pPr algn="ctr" eaLnBrk="0" hangingPunct="0"/>
            <a:r>
              <a:rPr lang="en-US" sz="2800" dirty="0">
                <a:latin typeface="+mj-lt"/>
              </a:rPr>
              <a:t>Rule 4: COMPLY WITH RESTRICTIONS</a:t>
            </a:r>
          </a:p>
          <a:p>
            <a:pPr algn="ctr" eaLnBrk="0" hangingPunct="0"/>
            <a:r>
              <a:rPr lang="en-US" sz="2800" dirty="0">
                <a:latin typeface="+mj-lt"/>
              </a:rPr>
              <a:t>SEEKING EMPLOYMENT OUTSIDE GOV’T</a:t>
            </a:r>
            <a:endParaRPr lang="en-US" sz="1800" dirty="0">
              <a:latin typeface="+mj-lt"/>
            </a:endParaRPr>
          </a:p>
        </p:txBody>
      </p:sp>
    </p:spTree>
    <p:extLst>
      <p:ext uri="{BB962C8B-B14F-4D97-AF65-F5344CB8AC3E}">
        <p14:creationId xmlns:p14="http://schemas.microsoft.com/office/powerpoint/2010/main" val="1675024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0" indent="0">
              <a:lnSpc>
                <a:spcPct val="90000"/>
              </a:lnSpc>
            </a:pPr>
            <a:r>
              <a:rPr lang="en-US" sz="2000" dirty="0">
                <a:latin typeface="Helvetica" panose="020B0604020202020204" pitchFamily="34" charset="0"/>
                <a:cs typeface="Helvetica" panose="020B0604020202020204" pitchFamily="34" charset="0"/>
              </a:rPr>
              <a:t> INCLUDES: </a:t>
            </a:r>
          </a:p>
          <a:p>
            <a:pPr marL="400050" lvl="1" indent="0">
              <a:lnSpc>
                <a:spcPct val="90000"/>
              </a:lnSpc>
            </a:pPr>
            <a:r>
              <a:rPr lang="en-US" sz="2000" dirty="0">
                <a:latin typeface="Helvetica" panose="020B0604020202020204" pitchFamily="34" charset="0"/>
                <a:cs typeface="Helvetica" panose="020B0604020202020204" pitchFamily="34" charset="0"/>
              </a:rPr>
              <a:t>Bilateral discussions with offeror/team member/subcontractor.</a:t>
            </a:r>
          </a:p>
          <a:p>
            <a:pPr marL="400050" lvl="1" indent="0">
              <a:lnSpc>
                <a:spcPct val="90000"/>
              </a:lnSpc>
            </a:pPr>
            <a:r>
              <a:rPr lang="en-US" sz="2000" dirty="0">
                <a:latin typeface="Helvetica" panose="020B0604020202020204" pitchFamily="34" charset="0"/>
                <a:cs typeface="Helvetica" panose="020B0604020202020204" pitchFamily="34" charset="0"/>
              </a:rPr>
              <a:t> Unsolicited communication by Government official to an offeror/team member/sub, for purposes of seeking employment (e.g., sending resume).</a:t>
            </a:r>
          </a:p>
          <a:p>
            <a:pPr marL="400050" lvl="1" indent="0">
              <a:lnSpc>
                <a:spcPct val="90000"/>
              </a:lnSpc>
            </a:pPr>
            <a:r>
              <a:rPr lang="en-US" sz="2000" dirty="0">
                <a:latin typeface="Helvetica" panose="020B0604020202020204" pitchFamily="34" charset="0"/>
                <a:cs typeface="Helvetica" panose="020B0604020202020204" pitchFamily="34" charset="0"/>
              </a:rPr>
              <a:t> Government official’s failure to REJECT any unsolicited communication from offeror/team member/subcontractor.</a:t>
            </a:r>
          </a:p>
          <a:p>
            <a:pPr marL="400050" lvl="1" indent="0">
              <a:lnSpc>
                <a:spcPct val="90000"/>
              </a:lnSpc>
            </a:pPr>
            <a:endParaRPr lang="en-US" sz="2000" dirty="0">
              <a:latin typeface="Helvetica" panose="020B0604020202020204" pitchFamily="34" charset="0"/>
              <a:cs typeface="Helvetica" panose="020B0604020202020204" pitchFamily="34" charset="0"/>
            </a:endParaRPr>
          </a:p>
          <a:p>
            <a:pPr marL="0" indent="0">
              <a:lnSpc>
                <a:spcPct val="90000"/>
              </a:lnSpc>
            </a:pPr>
            <a:r>
              <a:rPr lang="en-US" sz="2000" dirty="0">
                <a:latin typeface="Helvetica" panose="020B0604020202020204" pitchFamily="34" charset="0"/>
                <a:cs typeface="Helvetica" panose="020B0604020202020204" pitchFamily="34" charset="0"/>
              </a:rPr>
              <a:t>IMPORTANT:  DEFERRING or POSTPONING employment discussions does not equal “rejection” of employment offer or expression of interest.    </a:t>
            </a:r>
          </a:p>
        </p:txBody>
      </p:sp>
      <p:sp>
        <p:nvSpPr>
          <p:cNvPr id="10242" name="Slide Number Placeholder 3"/>
          <p:cNvSpPr>
            <a:spLocks noGrp="1"/>
          </p:cNvSpPr>
          <p:nvPr>
            <p:ph type="sldNum" sz="quarter" idx="11"/>
          </p:nvPr>
        </p:nvSpPr>
        <p:spPr>
          <a:noFill/>
        </p:spPr>
        <p:txBody>
          <a:bodyPr/>
          <a:lstStyle/>
          <a:p>
            <a:fld id="{8E414B8B-687D-48CD-8227-09EDA7230B79}" type="slidenum">
              <a:rPr lang="en-US" smtClean="0">
                <a:latin typeface="Helvetica"/>
              </a:rPr>
              <a:pPr/>
              <a:t>13</a:t>
            </a:fld>
            <a:endParaRPr lang="en-US">
              <a:latin typeface="Helvetica"/>
            </a:endParaRPr>
          </a:p>
        </p:txBody>
      </p:sp>
      <p:sp>
        <p:nvSpPr>
          <p:cNvPr id="10243" name="Text Box 2"/>
          <p:cNvSpPr txBox="1">
            <a:spLocks noChangeArrowheads="1"/>
          </p:cNvSpPr>
          <p:nvPr/>
        </p:nvSpPr>
        <p:spPr bwMode="auto">
          <a:xfrm>
            <a:off x="547688" y="425450"/>
            <a:ext cx="8259762" cy="793750"/>
          </a:xfrm>
          <a:prstGeom prst="rect">
            <a:avLst/>
          </a:prstGeom>
          <a:noFill/>
          <a:ln w="12700">
            <a:noFill/>
            <a:miter lim="800000"/>
            <a:headEnd type="none" w="sm" len="sm"/>
            <a:tailEnd type="none" w="sm" len="sm"/>
          </a:ln>
        </p:spPr>
        <p:txBody>
          <a:bodyPr>
            <a:spAutoFit/>
          </a:bodyPr>
          <a:lstStyle/>
          <a:p>
            <a:pPr algn="ctr" eaLnBrk="0" hangingPunct="0"/>
            <a:r>
              <a:rPr lang="en-US" sz="2800" dirty="0">
                <a:latin typeface="+mj-lt"/>
              </a:rPr>
              <a:t>WHAT IS “SEEKING EMPLOYMENT”? </a:t>
            </a:r>
          </a:p>
          <a:p>
            <a:pPr algn="ctr" eaLnBrk="0" hangingPunct="0"/>
            <a:r>
              <a:rPr lang="en-US" sz="1800" dirty="0"/>
              <a:t> </a:t>
            </a:r>
          </a:p>
        </p:txBody>
      </p:sp>
    </p:spTree>
    <p:extLst>
      <p:ext uri="{BB962C8B-B14F-4D97-AF65-F5344CB8AC3E}">
        <p14:creationId xmlns:p14="http://schemas.microsoft.com/office/powerpoint/2010/main" val="423253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1"/>
          </p:nvPr>
        </p:nvSpPr>
        <p:spPr>
          <a:noFill/>
        </p:spPr>
        <p:txBody>
          <a:bodyPr/>
          <a:lstStyle/>
          <a:p>
            <a:fld id="{319B09DE-B77D-4AE7-88E4-8F91264E0DB8}" type="slidenum">
              <a:rPr lang="en-US" smtClean="0">
                <a:latin typeface="Helvetica"/>
              </a:rPr>
              <a:pPr/>
              <a:t>14</a:t>
            </a:fld>
            <a:endParaRPr lang="en-US">
              <a:latin typeface="Helvetica"/>
            </a:endParaRPr>
          </a:p>
        </p:txBody>
      </p:sp>
      <p:sp>
        <p:nvSpPr>
          <p:cNvPr id="12291" name="Text Box 2"/>
          <p:cNvSpPr txBox="1">
            <a:spLocks noChangeArrowheads="1"/>
          </p:cNvSpPr>
          <p:nvPr/>
        </p:nvSpPr>
        <p:spPr bwMode="auto">
          <a:xfrm>
            <a:off x="1037682" y="377826"/>
            <a:ext cx="6920998" cy="954107"/>
          </a:xfrm>
          <a:prstGeom prst="rect">
            <a:avLst/>
          </a:prstGeom>
          <a:noFill/>
          <a:ln w="9525">
            <a:noFill/>
            <a:miter lim="800000"/>
            <a:headEnd/>
            <a:tailEnd/>
          </a:ln>
        </p:spPr>
        <p:txBody>
          <a:bodyPr wrap="none">
            <a:spAutoFit/>
          </a:bodyPr>
          <a:lstStyle/>
          <a:p>
            <a:pPr algn="ctr" eaLnBrk="0" hangingPunct="0"/>
            <a:r>
              <a:rPr lang="en-US" sz="2800" dirty="0">
                <a:latin typeface="+mj-lt"/>
              </a:rPr>
              <a:t>Rule 5: AVOID ILLEGAL/IMPROPER</a:t>
            </a:r>
          </a:p>
          <a:p>
            <a:pPr algn="ctr" eaLnBrk="0" hangingPunct="0"/>
            <a:r>
              <a:rPr lang="en-US" sz="2800" dirty="0">
                <a:latin typeface="+mj-lt"/>
              </a:rPr>
              <a:t>GRATUITIES</a:t>
            </a:r>
          </a:p>
        </p:txBody>
      </p:sp>
      <p:sp>
        <p:nvSpPr>
          <p:cNvPr id="12292" name="Text Box 3"/>
          <p:cNvSpPr txBox="1">
            <a:spLocks noChangeArrowheads="1"/>
          </p:cNvSpPr>
          <p:nvPr/>
        </p:nvSpPr>
        <p:spPr bwMode="auto">
          <a:xfrm>
            <a:off x="708025" y="1809750"/>
            <a:ext cx="7580313" cy="4708981"/>
          </a:xfrm>
          <a:prstGeom prst="rect">
            <a:avLst/>
          </a:prstGeom>
          <a:noFill/>
          <a:ln w="9525">
            <a:noFill/>
            <a:miter lim="800000"/>
            <a:headEnd/>
            <a:tailEnd/>
          </a:ln>
        </p:spPr>
        <p:txBody>
          <a:bodyPr>
            <a:spAutoFit/>
          </a:bodyPr>
          <a:lstStyle/>
          <a:p>
            <a:pPr eaLnBrk="0" hangingPunct="0">
              <a:buFontTx/>
              <a:buChar char="•"/>
            </a:pPr>
            <a:r>
              <a:rPr lang="en-US" altLang="ko-KR" sz="2000" dirty="0">
                <a:ea typeface="Gulim" pitchFamily="34" charset="-127"/>
              </a:rPr>
              <a:t>General rule: Cannot directly/indirectly solicit/accept gifts from a “prohibited source” or accept gift given because of official position</a:t>
            </a:r>
          </a:p>
          <a:p>
            <a:pPr eaLnBrk="0" hangingPunct="0">
              <a:buFontTx/>
              <a:buChar char="•"/>
            </a:pPr>
            <a:r>
              <a:rPr lang="en-US" altLang="ko-KR" sz="2000" dirty="0">
                <a:ea typeface="Gulim" pitchFamily="34" charset="-127"/>
              </a:rPr>
              <a:t>“Prohibited source” is any offeror, team member, proposed subcontractor or any of their employees or representatives</a:t>
            </a:r>
          </a:p>
          <a:p>
            <a:pPr eaLnBrk="0" hangingPunct="0">
              <a:buFontTx/>
              <a:buChar char="•"/>
            </a:pPr>
            <a:r>
              <a:rPr lang="en-US" altLang="ko-KR" sz="2000" dirty="0">
                <a:ea typeface="Gulim" pitchFamily="34" charset="-127"/>
              </a:rPr>
              <a:t>“Gift” is anything having monetary value except:</a:t>
            </a:r>
          </a:p>
          <a:p>
            <a:pPr lvl="1" eaLnBrk="0" hangingPunct="0">
              <a:buFontTx/>
              <a:buChar char="•"/>
            </a:pPr>
            <a:r>
              <a:rPr lang="en-US" sz="2000" dirty="0"/>
              <a:t>Modest food/drink not part of meal</a:t>
            </a:r>
          </a:p>
          <a:p>
            <a:pPr lvl="1" eaLnBrk="0" hangingPunct="0">
              <a:buFontTx/>
              <a:buChar char="•"/>
            </a:pPr>
            <a:r>
              <a:rPr lang="en-US" sz="2000" dirty="0"/>
              <a:t>Items with little intrinsic value</a:t>
            </a:r>
          </a:p>
          <a:p>
            <a:pPr lvl="1" eaLnBrk="0" hangingPunct="0">
              <a:buFontTx/>
              <a:buChar char="•"/>
            </a:pPr>
            <a:r>
              <a:rPr lang="en-US" sz="2000" dirty="0"/>
              <a:t>Prizes from contests open to public</a:t>
            </a:r>
          </a:p>
          <a:p>
            <a:pPr lvl="1" eaLnBrk="0" hangingPunct="0">
              <a:buFontTx/>
              <a:buChar char="•"/>
            </a:pPr>
            <a:r>
              <a:rPr lang="en-US" sz="2000" dirty="0"/>
              <a:t>Discounts/benefits available to public</a:t>
            </a:r>
          </a:p>
          <a:p>
            <a:pPr lvl="1" eaLnBrk="0" hangingPunct="0">
              <a:buFontTx/>
              <a:buChar char="•"/>
            </a:pPr>
            <a:r>
              <a:rPr lang="en-US" sz="2000" dirty="0"/>
              <a:t>Item you pay market value for</a:t>
            </a:r>
          </a:p>
          <a:p>
            <a:pPr lvl="1" eaLnBrk="0" hangingPunct="0">
              <a:buFontTx/>
              <a:buChar char="•"/>
            </a:pPr>
            <a:r>
              <a:rPr lang="en-US" sz="2000" dirty="0"/>
              <a:t>“Excepted” gifts - includes</a:t>
            </a:r>
          </a:p>
          <a:p>
            <a:pPr lvl="2" eaLnBrk="0" hangingPunct="0">
              <a:buFontTx/>
              <a:buChar char="•"/>
            </a:pPr>
            <a:r>
              <a:rPr lang="en-US" sz="2000" dirty="0"/>
              <a:t> &lt;$20/event AND $50/year</a:t>
            </a:r>
          </a:p>
          <a:p>
            <a:pPr lvl="2" eaLnBrk="0" hangingPunct="0">
              <a:buFontTx/>
              <a:buChar char="•"/>
            </a:pPr>
            <a:r>
              <a:rPr lang="en-US" sz="2000" dirty="0"/>
              <a:t> Gift motivated by family/personal relationship (NOT mere business acquaintance)</a:t>
            </a:r>
          </a:p>
          <a:p>
            <a:pPr lvl="1" eaLnBrk="0" hangingPunct="0"/>
            <a:endParaRPr lang="en-US" sz="2000" dirty="0"/>
          </a:p>
        </p:txBody>
      </p:sp>
    </p:spTree>
    <p:extLst>
      <p:ext uri="{BB962C8B-B14F-4D97-AF65-F5344CB8AC3E}">
        <p14:creationId xmlns:p14="http://schemas.microsoft.com/office/powerpoint/2010/main" val="84309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1"/>
          </p:nvPr>
        </p:nvSpPr>
        <p:spPr>
          <a:noFill/>
        </p:spPr>
        <p:txBody>
          <a:bodyPr/>
          <a:lstStyle/>
          <a:p>
            <a:fld id="{B7D90818-5373-4356-B346-19DDE7A8E6C4}" type="slidenum">
              <a:rPr lang="en-US" smtClean="0">
                <a:latin typeface="Helvetica"/>
              </a:rPr>
              <a:pPr/>
              <a:t>15</a:t>
            </a:fld>
            <a:endParaRPr lang="en-US">
              <a:latin typeface="Helvetica"/>
            </a:endParaRPr>
          </a:p>
        </p:txBody>
      </p:sp>
      <p:sp>
        <p:nvSpPr>
          <p:cNvPr id="15363" name="Text Box 2"/>
          <p:cNvSpPr txBox="1">
            <a:spLocks noChangeArrowheads="1"/>
          </p:cNvSpPr>
          <p:nvPr/>
        </p:nvSpPr>
        <p:spPr bwMode="auto">
          <a:xfrm>
            <a:off x="1144785" y="231775"/>
            <a:ext cx="7319568" cy="954107"/>
          </a:xfrm>
          <a:prstGeom prst="rect">
            <a:avLst/>
          </a:prstGeom>
          <a:noFill/>
          <a:ln w="9525">
            <a:noFill/>
            <a:miter lim="800000"/>
            <a:headEnd/>
            <a:tailEnd/>
          </a:ln>
        </p:spPr>
        <p:txBody>
          <a:bodyPr wrap="none">
            <a:spAutoFit/>
          </a:bodyPr>
          <a:lstStyle/>
          <a:p>
            <a:pPr algn="ctr" eaLnBrk="0" hangingPunct="0"/>
            <a:r>
              <a:rPr lang="en-US" sz="2800" dirty="0">
                <a:latin typeface="+mj-lt"/>
              </a:rPr>
              <a:t>Rule 6: COMPLY WITH  </a:t>
            </a:r>
          </a:p>
          <a:p>
            <a:pPr algn="ctr" eaLnBrk="0" hangingPunct="0"/>
            <a:r>
              <a:rPr lang="en-US" sz="2800" dirty="0">
                <a:latin typeface="+mj-lt"/>
              </a:rPr>
              <a:t>POST EMPLOYMENT RESTRICTIONS</a:t>
            </a:r>
            <a:endParaRPr lang="en-US" sz="2000" dirty="0">
              <a:latin typeface="+mj-lt"/>
            </a:endParaRPr>
          </a:p>
        </p:txBody>
      </p:sp>
      <p:sp>
        <p:nvSpPr>
          <p:cNvPr id="15364" name="Text Box 3"/>
          <p:cNvSpPr txBox="1">
            <a:spLocks noChangeArrowheads="1"/>
          </p:cNvSpPr>
          <p:nvPr/>
        </p:nvSpPr>
        <p:spPr bwMode="auto">
          <a:xfrm>
            <a:off x="560388" y="2135188"/>
            <a:ext cx="8024812" cy="3416320"/>
          </a:xfrm>
          <a:prstGeom prst="rect">
            <a:avLst/>
          </a:prstGeom>
          <a:noFill/>
          <a:ln w="9525">
            <a:noFill/>
            <a:miter lim="800000"/>
            <a:headEnd/>
            <a:tailEnd/>
          </a:ln>
        </p:spPr>
        <p:txBody>
          <a:bodyPr>
            <a:spAutoFit/>
          </a:bodyPr>
          <a:lstStyle/>
          <a:p>
            <a:pPr eaLnBrk="0" hangingPunct="0">
              <a:lnSpc>
                <a:spcPct val="90000"/>
              </a:lnSpc>
              <a:buFontTx/>
              <a:buChar char="•"/>
            </a:pPr>
            <a:r>
              <a:rPr lang="en-US" sz="2000" dirty="0"/>
              <a:t>Your participation in a procurement may restrict your ability to seek/accept employment with an offeror/team member/sub, or may limit the duties you can perform in later employment with such a firm, even AFTER the procurement is completed.</a:t>
            </a:r>
          </a:p>
          <a:p>
            <a:pPr eaLnBrk="0" hangingPunct="0">
              <a:lnSpc>
                <a:spcPct val="90000"/>
              </a:lnSpc>
              <a:buFontTx/>
              <a:buChar char="•"/>
            </a:pPr>
            <a:endParaRPr lang="en-US" sz="2000" dirty="0"/>
          </a:p>
          <a:p>
            <a:pPr eaLnBrk="0" hangingPunct="0">
              <a:lnSpc>
                <a:spcPct val="90000"/>
              </a:lnSpc>
              <a:buFontTx/>
              <a:buChar char="•"/>
            </a:pPr>
            <a:r>
              <a:rPr lang="en-US" sz="2000" dirty="0"/>
              <a:t>Statutory restrictions:</a:t>
            </a:r>
          </a:p>
          <a:p>
            <a:pPr eaLnBrk="0" hangingPunct="0">
              <a:lnSpc>
                <a:spcPct val="90000"/>
              </a:lnSpc>
              <a:buFontTx/>
              <a:buChar char="•"/>
            </a:pPr>
            <a:endParaRPr lang="en-US" sz="2000" dirty="0"/>
          </a:p>
          <a:p>
            <a:pPr marL="977900" lvl="1" indent="-457200" eaLnBrk="0" hangingPunct="0">
              <a:lnSpc>
                <a:spcPct val="90000"/>
              </a:lnSpc>
              <a:buFontTx/>
              <a:buChar char="•"/>
            </a:pPr>
            <a:r>
              <a:rPr lang="en-US" sz="2000" dirty="0"/>
              <a:t>18 USC 207(a)</a:t>
            </a:r>
          </a:p>
          <a:p>
            <a:pPr eaLnBrk="0" hangingPunct="0">
              <a:lnSpc>
                <a:spcPct val="90000"/>
              </a:lnSpc>
              <a:buFontTx/>
              <a:buChar char="•"/>
            </a:pPr>
            <a:endParaRPr lang="en-US" sz="2000" dirty="0"/>
          </a:p>
          <a:p>
            <a:pPr marL="977900" lvl="1" indent="-457200" eaLnBrk="0" hangingPunct="0">
              <a:lnSpc>
                <a:spcPct val="90000"/>
              </a:lnSpc>
              <a:buFontTx/>
              <a:buChar char="•"/>
            </a:pPr>
            <a:r>
              <a:rPr lang="en-US" sz="2000" dirty="0"/>
              <a:t>41 USC 423(d) </a:t>
            </a:r>
          </a:p>
          <a:p>
            <a:pPr marL="977900" lvl="1" indent="-457200" eaLnBrk="0" hangingPunct="0">
              <a:lnSpc>
                <a:spcPct val="90000"/>
              </a:lnSpc>
            </a:pPr>
            <a:endParaRPr lang="en-US" sz="2000" dirty="0"/>
          </a:p>
          <a:p>
            <a:pPr marL="977900" lvl="1" indent="-457200" eaLnBrk="0" hangingPunct="0">
              <a:lnSpc>
                <a:spcPct val="90000"/>
              </a:lnSpc>
              <a:buFontTx/>
              <a:buChar char="•"/>
            </a:pPr>
            <a:endParaRPr lang="en-US" sz="2000" dirty="0"/>
          </a:p>
        </p:txBody>
      </p:sp>
    </p:spTree>
    <p:extLst>
      <p:ext uri="{BB962C8B-B14F-4D97-AF65-F5344CB8AC3E}">
        <p14:creationId xmlns:p14="http://schemas.microsoft.com/office/powerpoint/2010/main" val="150846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1"/>
          </p:nvPr>
        </p:nvSpPr>
        <p:spPr>
          <a:noFill/>
        </p:spPr>
        <p:txBody>
          <a:bodyPr/>
          <a:lstStyle/>
          <a:p>
            <a:fld id="{65F0F181-2F4D-46BD-B865-D72543AEF4B0}" type="slidenum">
              <a:rPr lang="en-US" smtClean="0">
                <a:latin typeface="Helvetica"/>
              </a:rPr>
              <a:pPr/>
              <a:t>16</a:t>
            </a:fld>
            <a:endParaRPr lang="en-US">
              <a:latin typeface="Helvetica"/>
            </a:endParaRPr>
          </a:p>
        </p:txBody>
      </p:sp>
      <p:sp>
        <p:nvSpPr>
          <p:cNvPr id="16387" name="Text Box 2"/>
          <p:cNvSpPr txBox="1">
            <a:spLocks noChangeArrowheads="1"/>
          </p:cNvSpPr>
          <p:nvPr/>
        </p:nvSpPr>
        <p:spPr bwMode="auto">
          <a:xfrm>
            <a:off x="3024935" y="561975"/>
            <a:ext cx="3095719" cy="523220"/>
          </a:xfrm>
          <a:prstGeom prst="rect">
            <a:avLst/>
          </a:prstGeom>
          <a:noFill/>
          <a:ln w="9525">
            <a:noFill/>
            <a:miter lim="800000"/>
            <a:headEnd/>
            <a:tailEnd/>
          </a:ln>
        </p:spPr>
        <p:txBody>
          <a:bodyPr wrap="none">
            <a:spAutoFit/>
          </a:bodyPr>
          <a:lstStyle/>
          <a:p>
            <a:pPr algn="ctr" eaLnBrk="0" hangingPunct="0"/>
            <a:r>
              <a:rPr lang="en-US" sz="2800" dirty="0">
                <a:latin typeface="+mj-lt"/>
              </a:rPr>
              <a:t>18 USC 207(a) </a:t>
            </a:r>
            <a:endParaRPr lang="en-US" sz="2000" dirty="0">
              <a:latin typeface="+mj-lt"/>
            </a:endParaRPr>
          </a:p>
        </p:txBody>
      </p:sp>
      <p:sp>
        <p:nvSpPr>
          <p:cNvPr id="16388" name="Text Box 3"/>
          <p:cNvSpPr txBox="1">
            <a:spLocks noChangeArrowheads="1"/>
          </p:cNvSpPr>
          <p:nvPr/>
        </p:nvSpPr>
        <p:spPr bwMode="auto">
          <a:xfrm>
            <a:off x="649288" y="1830388"/>
            <a:ext cx="8024812" cy="4247317"/>
          </a:xfrm>
          <a:prstGeom prst="rect">
            <a:avLst/>
          </a:prstGeom>
          <a:noFill/>
          <a:ln w="9525">
            <a:noFill/>
            <a:miter lim="800000"/>
            <a:headEnd/>
            <a:tailEnd/>
          </a:ln>
        </p:spPr>
        <p:txBody>
          <a:bodyPr>
            <a:spAutoFit/>
          </a:bodyPr>
          <a:lstStyle/>
          <a:p>
            <a:pPr eaLnBrk="0" hangingPunct="0">
              <a:buFontTx/>
              <a:buChar char="•"/>
            </a:pPr>
            <a:r>
              <a:rPr lang="en-US" sz="2000" dirty="0"/>
              <a:t> Because of your “personal and substantial” participation in this procurement, you can NEVER:</a:t>
            </a:r>
          </a:p>
          <a:p>
            <a:pPr lvl="1" eaLnBrk="0" hangingPunct="0">
              <a:buFontTx/>
              <a:buChar char="•"/>
            </a:pPr>
            <a:r>
              <a:rPr lang="en-US" sz="2000" dirty="0"/>
              <a:t>Represent an offeror/sub/team member in any interface/communication with Government regarding this procurement where the intent of the communication is to influence the Government</a:t>
            </a:r>
          </a:p>
          <a:p>
            <a:pPr eaLnBrk="0" hangingPunct="0">
              <a:lnSpc>
                <a:spcPct val="50000"/>
              </a:lnSpc>
            </a:pPr>
            <a:endParaRPr lang="en-US" sz="2000" dirty="0"/>
          </a:p>
          <a:p>
            <a:pPr eaLnBrk="0" hangingPunct="0">
              <a:buFontTx/>
              <a:buChar char="•"/>
            </a:pPr>
            <a:r>
              <a:rPr lang="en-US" sz="2000" dirty="0"/>
              <a:t> Key points:</a:t>
            </a:r>
          </a:p>
          <a:p>
            <a:pPr lvl="1" eaLnBrk="0" hangingPunct="0">
              <a:buFontTx/>
              <a:buChar char="•"/>
            </a:pPr>
            <a:r>
              <a:rPr lang="en-US" sz="2000" dirty="0"/>
              <a:t>Permanent</a:t>
            </a:r>
          </a:p>
          <a:p>
            <a:pPr lvl="1" eaLnBrk="0" hangingPunct="0">
              <a:buFontTx/>
              <a:buChar char="•"/>
            </a:pPr>
            <a:r>
              <a:rPr lang="en-US" sz="2000" dirty="0"/>
              <a:t>Procurement-specific</a:t>
            </a:r>
          </a:p>
          <a:p>
            <a:pPr lvl="1" eaLnBrk="0" hangingPunct="0">
              <a:buFontTx/>
              <a:buChar char="•"/>
            </a:pPr>
            <a:r>
              <a:rPr lang="en-US" sz="2000" dirty="0"/>
              <a:t>Does not reach behind-the-scenes activity</a:t>
            </a:r>
          </a:p>
          <a:p>
            <a:pPr lvl="1" eaLnBrk="0" hangingPunct="0">
              <a:buFontTx/>
              <a:buChar char="•"/>
            </a:pPr>
            <a:r>
              <a:rPr lang="en-US" sz="2000" dirty="0"/>
              <a:t>Applies only if there’s an intent to influence</a:t>
            </a:r>
          </a:p>
          <a:p>
            <a:pPr lvl="1" eaLnBrk="0" hangingPunct="0">
              <a:buFontTx/>
              <a:buChar char="•"/>
            </a:pPr>
            <a:r>
              <a:rPr lang="en-US" sz="2000" dirty="0"/>
              <a:t>Applicable only to former government employees</a:t>
            </a:r>
          </a:p>
          <a:p>
            <a:pPr lvl="1" eaLnBrk="0" hangingPunct="0">
              <a:buFontTx/>
              <a:buChar char="•"/>
            </a:pPr>
            <a:r>
              <a:rPr lang="en-US" sz="2000" dirty="0"/>
              <a:t>Criminal statute </a:t>
            </a:r>
          </a:p>
        </p:txBody>
      </p:sp>
    </p:spTree>
    <p:extLst>
      <p:ext uri="{BB962C8B-B14F-4D97-AF65-F5344CB8AC3E}">
        <p14:creationId xmlns:p14="http://schemas.microsoft.com/office/powerpoint/2010/main" val="2122507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1"/>
          </p:nvPr>
        </p:nvSpPr>
        <p:spPr>
          <a:noFill/>
        </p:spPr>
        <p:txBody>
          <a:bodyPr/>
          <a:lstStyle/>
          <a:p>
            <a:fld id="{8CEDEE86-1242-4D29-B8C2-ED21E6ECCFB1}" type="slidenum">
              <a:rPr lang="en-US" smtClean="0">
                <a:latin typeface="Helvetica"/>
              </a:rPr>
              <a:pPr/>
              <a:t>17</a:t>
            </a:fld>
            <a:endParaRPr lang="en-US">
              <a:latin typeface="Helvetica"/>
            </a:endParaRPr>
          </a:p>
        </p:txBody>
      </p:sp>
      <p:sp>
        <p:nvSpPr>
          <p:cNvPr id="17411" name="Text Box 2"/>
          <p:cNvSpPr txBox="1">
            <a:spLocks noChangeArrowheads="1"/>
          </p:cNvSpPr>
          <p:nvPr/>
        </p:nvSpPr>
        <p:spPr bwMode="auto">
          <a:xfrm>
            <a:off x="2990532" y="569913"/>
            <a:ext cx="3151825" cy="523220"/>
          </a:xfrm>
          <a:prstGeom prst="rect">
            <a:avLst/>
          </a:prstGeom>
          <a:noFill/>
          <a:ln w="9525">
            <a:noFill/>
            <a:miter lim="800000"/>
            <a:headEnd/>
            <a:tailEnd/>
          </a:ln>
        </p:spPr>
        <p:txBody>
          <a:bodyPr wrap="none">
            <a:spAutoFit/>
          </a:bodyPr>
          <a:lstStyle/>
          <a:p>
            <a:pPr algn="ctr" eaLnBrk="0" hangingPunct="0"/>
            <a:r>
              <a:rPr lang="en-US" sz="2800" dirty="0"/>
              <a:t> </a:t>
            </a:r>
            <a:r>
              <a:rPr lang="en-US" sz="2800" dirty="0">
                <a:latin typeface="+mj-lt"/>
              </a:rPr>
              <a:t>41 USC 423(d)</a:t>
            </a:r>
            <a:r>
              <a:rPr lang="en-US" sz="1800" dirty="0">
                <a:latin typeface="+mj-lt"/>
              </a:rPr>
              <a:t> </a:t>
            </a:r>
            <a:endParaRPr lang="en-US" sz="2400" dirty="0">
              <a:latin typeface="+mj-lt"/>
            </a:endParaRPr>
          </a:p>
        </p:txBody>
      </p:sp>
      <p:sp>
        <p:nvSpPr>
          <p:cNvPr id="17412" name="Text Box 3"/>
          <p:cNvSpPr txBox="1">
            <a:spLocks noChangeArrowheads="1"/>
          </p:cNvSpPr>
          <p:nvPr/>
        </p:nvSpPr>
        <p:spPr bwMode="auto">
          <a:xfrm>
            <a:off x="609600" y="2714625"/>
            <a:ext cx="7580313" cy="396875"/>
          </a:xfrm>
          <a:prstGeom prst="rect">
            <a:avLst/>
          </a:prstGeom>
          <a:noFill/>
          <a:ln w="9525">
            <a:noFill/>
            <a:miter lim="800000"/>
            <a:headEnd/>
            <a:tailEnd/>
          </a:ln>
        </p:spPr>
        <p:txBody>
          <a:bodyPr>
            <a:spAutoFit/>
          </a:bodyPr>
          <a:lstStyle/>
          <a:p>
            <a:pPr marL="233363" indent="-233363" eaLnBrk="0" hangingPunct="0">
              <a:buFontTx/>
              <a:buChar char="•"/>
            </a:pPr>
            <a:endParaRPr lang="en-US" sz="2000"/>
          </a:p>
        </p:txBody>
      </p:sp>
      <p:sp>
        <p:nvSpPr>
          <p:cNvPr id="17413" name="Rectangle 4"/>
          <p:cNvSpPr>
            <a:spLocks noChangeArrowheads="1"/>
          </p:cNvSpPr>
          <p:nvPr/>
        </p:nvSpPr>
        <p:spPr bwMode="auto">
          <a:xfrm>
            <a:off x="407194" y="1814513"/>
            <a:ext cx="8318500" cy="4555093"/>
          </a:xfrm>
          <a:prstGeom prst="rect">
            <a:avLst/>
          </a:prstGeom>
          <a:noFill/>
          <a:ln w="9525">
            <a:noFill/>
            <a:miter lim="800000"/>
            <a:headEnd/>
            <a:tailEnd/>
          </a:ln>
        </p:spPr>
        <p:txBody>
          <a:bodyPr>
            <a:spAutoFit/>
          </a:bodyPr>
          <a:lstStyle/>
          <a:p>
            <a:pPr eaLnBrk="0" hangingPunct="0">
              <a:spcBef>
                <a:spcPct val="50000"/>
              </a:spcBef>
              <a:buFontTx/>
              <a:buChar char="•"/>
            </a:pPr>
            <a:r>
              <a:rPr lang="en-US" sz="2000" dirty="0"/>
              <a:t>Cannot accept compensation from contractor from ONE YEAR after service on procurement</a:t>
            </a:r>
          </a:p>
          <a:p>
            <a:pPr eaLnBrk="0" hangingPunct="0">
              <a:spcBef>
                <a:spcPct val="50000"/>
              </a:spcBef>
              <a:buFontTx/>
              <a:buChar char="•"/>
            </a:pPr>
            <a:r>
              <a:rPr lang="en-US" sz="2000" dirty="0"/>
              <a:t>One year period runs from date of source selection</a:t>
            </a:r>
          </a:p>
          <a:p>
            <a:pPr eaLnBrk="0" hangingPunct="0">
              <a:spcBef>
                <a:spcPct val="50000"/>
              </a:spcBef>
              <a:buFontTx/>
              <a:buChar char="•"/>
            </a:pPr>
            <a:r>
              <a:rPr lang="en-US" sz="2000" dirty="0"/>
              <a:t>Prohibition not applicable to compensation from division or affiliate that does not produce same/similar products/services as entity of firm submitting offer on this procurement</a:t>
            </a:r>
          </a:p>
          <a:p>
            <a:pPr eaLnBrk="0" hangingPunct="0">
              <a:spcBef>
                <a:spcPct val="50000"/>
              </a:spcBef>
              <a:buFontTx/>
              <a:buChar char="•"/>
            </a:pPr>
            <a:r>
              <a:rPr lang="en-US" sz="2000" dirty="0"/>
              <a:t>Things to note:</a:t>
            </a:r>
          </a:p>
          <a:p>
            <a:pPr lvl="1" eaLnBrk="0" hangingPunct="0">
              <a:spcBef>
                <a:spcPct val="50000"/>
              </a:spcBef>
              <a:buFontTx/>
              <a:buChar char="•"/>
            </a:pPr>
            <a:r>
              <a:rPr lang="en-US" sz="2000" dirty="0"/>
              <a:t>Ban is broad – covers work of ALL KINDS (not just representation)</a:t>
            </a:r>
          </a:p>
          <a:p>
            <a:pPr lvl="1" eaLnBrk="0" hangingPunct="0">
              <a:spcBef>
                <a:spcPct val="50000"/>
              </a:spcBef>
              <a:buFontTx/>
              <a:buChar char="•"/>
            </a:pPr>
            <a:r>
              <a:rPr lang="en-US" sz="2000" dirty="0"/>
              <a:t>Ban is TEMPORARY – only lasts one year</a:t>
            </a:r>
          </a:p>
          <a:p>
            <a:pPr lvl="1" eaLnBrk="0" hangingPunct="0">
              <a:spcBef>
                <a:spcPct val="50000"/>
              </a:spcBef>
              <a:buFontTx/>
              <a:buChar char="•"/>
            </a:pPr>
            <a:r>
              <a:rPr lang="en-US" sz="2000" dirty="0"/>
              <a:t>Civil statute</a:t>
            </a:r>
          </a:p>
          <a:p>
            <a:pPr eaLnBrk="0" hangingPunct="0">
              <a:spcBef>
                <a:spcPct val="50000"/>
              </a:spcBef>
            </a:pPr>
            <a:endParaRPr lang="en-US" sz="2000" dirty="0"/>
          </a:p>
        </p:txBody>
      </p:sp>
    </p:spTree>
    <p:extLst>
      <p:ext uri="{BB962C8B-B14F-4D97-AF65-F5344CB8AC3E}">
        <p14:creationId xmlns:p14="http://schemas.microsoft.com/office/powerpoint/2010/main" val="3653449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1"/>
          </p:nvPr>
        </p:nvSpPr>
        <p:spPr>
          <a:noFill/>
        </p:spPr>
        <p:txBody>
          <a:bodyPr/>
          <a:lstStyle/>
          <a:p>
            <a:fld id="{8CEDEE86-1242-4D29-B8C2-ED21E6ECCFB1}" type="slidenum">
              <a:rPr lang="en-US" smtClean="0">
                <a:latin typeface="Helvetica"/>
              </a:rPr>
              <a:pPr/>
              <a:t>18</a:t>
            </a:fld>
            <a:endParaRPr lang="en-US">
              <a:latin typeface="Helvetica"/>
            </a:endParaRPr>
          </a:p>
        </p:txBody>
      </p:sp>
      <p:sp>
        <p:nvSpPr>
          <p:cNvPr id="17411" name="Text Box 2"/>
          <p:cNvSpPr txBox="1">
            <a:spLocks noChangeArrowheads="1"/>
          </p:cNvSpPr>
          <p:nvPr/>
        </p:nvSpPr>
        <p:spPr bwMode="auto">
          <a:xfrm>
            <a:off x="2948439" y="569913"/>
            <a:ext cx="3236015" cy="707886"/>
          </a:xfrm>
          <a:prstGeom prst="rect">
            <a:avLst/>
          </a:prstGeom>
          <a:noFill/>
          <a:ln w="9525">
            <a:noFill/>
            <a:miter lim="800000"/>
            <a:headEnd/>
            <a:tailEnd/>
          </a:ln>
        </p:spPr>
        <p:txBody>
          <a:bodyPr wrap="none">
            <a:spAutoFit/>
          </a:bodyPr>
          <a:lstStyle/>
          <a:p>
            <a:pPr algn="ctr" eaLnBrk="0" hangingPunct="0"/>
            <a:r>
              <a:rPr lang="en-US" sz="2800" dirty="0"/>
              <a:t> </a:t>
            </a:r>
            <a:r>
              <a:rPr lang="en-US" sz="4000" dirty="0">
                <a:latin typeface="+mj-lt"/>
              </a:rPr>
              <a:t>Evaluation</a:t>
            </a:r>
          </a:p>
        </p:txBody>
      </p:sp>
      <p:sp>
        <p:nvSpPr>
          <p:cNvPr id="17412" name="Text Box 3"/>
          <p:cNvSpPr txBox="1">
            <a:spLocks noChangeArrowheads="1"/>
          </p:cNvSpPr>
          <p:nvPr/>
        </p:nvSpPr>
        <p:spPr bwMode="auto">
          <a:xfrm>
            <a:off x="609600" y="2714625"/>
            <a:ext cx="7580313" cy="396875"/>
          </a:xfrm>
          <a:prstGeom prst="rect">
            <a:avLst/>
          </a:prstGeom>
          <a:noFill/>
          <a:ln w="9525">
            <a:noFill/>
            <a:miter lim="800000"/>
            <a:headEnd/>
            <a:tailEnd/>
          </a:ln>
        </p:spPr>
        <p:txBody>
          <a:bodyPr>
            <a:spAutoFit/>
          </a:bodyPr>
          <a:lstStyle/>
          <a:p>
            <a:pPr marL="233363" indent="-233363" eaLnBrk="0" hangingPunct="0">
              <a:buFontTx/>
              <a:buChar char="•"/>
            </a:pPr>
            <a:endParaRPr lang="en-US" sz="2000"/>
          </a:p>
        </p:txBody>
      </p:sp>
      <p:sp>
        <p:nvSpPr>
          <p:cNvPr id="17413" name="Rectangle 4"/>
          <p:cNvSpPr>
            <a:spLocks noChangeArrowheads="1"/>
          </p:cNvSpPr>
          <p:nvPr/>
        </p:nvSpPr>
        <p:spPr bwMode="auto">
          <a:xfrm>
            <a:off x="407194" y="1814513"/>
            <a:ext cx="8318500" cy="2246769"/>
          </a:xfrm>
          <a:prstGeom prst="rect">
            <a:avLst/>
          </a:prstGeom>
          <a:noFill/>
          <a:ln w="9525">
            <a:noFill/>
            <a:miter lim="800000"/>
            <a:headEnd/>
            <a:tailEnd/>
          </a:ln>
        </p:spPr>
        <p:txBody>
          <a:bodyPr>
            <a:spAutoFit/>
          </a:bodyPr>
          <a:lstStyle/>
          <a:p>
            <a:pPr algn="ctr" eaLnBrk="0" hangingPunct="0">
              <a:spcBef>
                <a:spcPct val="50000"/>
              </a:spcBef>
            </a:pPr>
            <a:endParaRPr lang="en-US" sz="4400" dirty="0"/>
          </a:p>
          <a:p>
            <a:pPr algn="ctr" eaLnBrk="0" hangingPunct="0">
              <a:spcBef>
                <a:spcPct val="50000"/>
              </a:spcBef>
            </a:pPr>
            <a:r>
              <a:rPr lang="en-US" sz="4400" dirty="0"/>
              <a:t>Best Value Evaluation</a:t>
            </a:r>
          </a:p>
          <a:p>
            <a:pPr eaLnBrk="0" hangingPunct="0">
              <a:spcBef>
                <a:spcPct val="50000"/>
              </a:spcBef>
            </a:pPr>
            <a:endParaRPr lang="en-US" sz="2000" dirty="0"/>
          </a:p>
        </p:txBody>
      </p:sp>
    </p:spTree>
    <p:extLst>
      <p:ext uri="{BB962C8B-B14F-4D97-AF65-F5344CB8AC3E}">
        <p14:creationId xmlns:p14="http://schemas.microsoft.com/office/powerpoint/2010/main" val="9139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a:p>
          <a:p>
            <a:r>
              <a:rPr lang="en-US" dirty="0"/>
              <a:t>In this case, the best value Trade-off process is being used since it has been determined that:</a:t>
            </a:r>
          </a:p>
          <a:p>
            <a:endParaRPr lang="en-US" dirty="0"/>
          </a:p>
          <a:p>
            <a:pPr lvl="1">
              <a:buFont typeface="Arial" panose="020B0604020202020204" pitchFamily="34" charset="0"/>
              <a:buChar char="•"/>
            </a:pPr>
            <a:r>
              <a:rPr lang="en-US" dirty="0"/>
              <a:t>It may be in the best interest of the Government to consider award to other than the lowest priced Offeror or other than the highest technically rated Offeror. </a:t>
            </a:r>
          </a:p>
          <a:p>
            <a:endParaRPr lang="en-US" dirty="0"/>
          </a:p>
          <a:p>
            <a:r>
              <a:rPr lang="en-US" dirty="0"/>
              <a:t>In essence this means that the Government will evaluate technical as well as price and other factors and will award to the offeror whose proposal is most advantageous to the Government, considering trade-offs among price and the non-price factors (e.g. Technical, Past Performance, etc.)  The perceived benefits of a higher priced proposal shall merit the additional cost.</a:t>
            </a:r>
          </a:p>
        </p:txBody>
      </p:sp>
      <p:sp>
        <p:nvSpPr>
          <p:cNvPr id="2" name="Title 1"/>
          <p:cNvSpPr>
            <a:spLocks noGrp="1"/>
          </p:cNvSpPr>
          <p:nvPr>
            <p:ph type="title"/>
          </p:nvPr>
        </p:nvSpPr>
        <p:spPr/>
        <p:txBody>
          <a:bodyPr/>
          <a:lstStyle/>
          <a:p>
            <a:r>
              <a:rPr lang="en-US" dirty="0">
                <a:solidFill>
                  <a:schemeClr val="tx1"/>
                </a:solidFill>
              </a:rPr>
              <a:t>What is a “Best Value” Evaluation ?</a:t>
            </a:r>
          </a:p>
        </p:txBody>
      </p:sp>
      <p:sp>
        <p:nvSpPr>
          <p:cNvPr id="5" name="Slide Number Placeholder 4"/>
          <p:cNvSpPr>
            <a:spLocks noGrp="1"/>
          </p:cNvSpPr>
          <p:nvPr>
            <p:ph type="sldNum" sz="quarter" idx="11"/>
          </p:nvPr>
        </p:nvSpPr>
        <p:spPr/>
        <p:txBody>
          <a:bodyPr/>
          <a:lstStyle/>
          <a:p>
            <a:fld id="{72E188A2-F05D-43A9-9360-CC76441AB2B0}"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The presentation represents a general outline of the best value technical evaluation process for a best value competitive acquisition as well as a briefing on the ethics with respect to your participation in this evaluation.  </a:t>
            </a:r>
          </a:p>
          <a:p>
            <a:endParaRPr lang="en-US" dirty="0"/>
          </a:p>
          <a:p>
            <a:r>
              <a:rPr lang="en-US" dirty="0"/>
              <a:t>What it is NOT however, is a how-to-do-it manual in the strictest sense. Thus, the major intent of this outline is to describe an overall “best value” program evaluation and analysis approach. The steps presented are guides to the techniques that seem the most appropriate for evaluators with little or no formal evaluation and analysis experience. </a:t>
            </a:r>
          </a:p>
        </p:txBody>
      </p:sp>
      <p:sp>
        <p:nvSpPr>
          <p:cNvPr id="2" name="Title 1"/>
          <p:cNvSpPr>
            <a:spLocks noGrp="1"/>
          </p:cNvSpPr>
          <p:nvPr>
            <p:ph type="title"/>
          </p:nvPr>
        </p:nvSpPr>
        <p:spPr>
          <a:xfrm>
            <a:off x="304800" y="76200"/>
            <a:ext cx="8915400" cy="1143000"/>
          </a:xfrm>
        </p:spPr>
        <p:txBody>
          <a:bodyPr/>
          <a:lstStyle/>
          <a:p>
            <a:pPr algn="ctr"/>
            <a:r>
              <a:rPr lang="en-US" dirty="0">
                <a:solidFill>
                  <a:schemeClr val="tx1"/>
                </a:solidFill>
              </a:rPr>
              <a:t>Introduction</a:t>
            </a:r>
          </a:p>
        </p:txBody>
      </p:sp>
      <p:sp>
        <p:nvSpPr>
          <p:cNvPr id="6" name="Slide Number Placeholder 5"/>
          <p:cNvSpPr>
            <a:spLocks noGrp="1"/>
          </p:cNvSpPr>
          <p:nvPr>
            <p:ph type="sldNum" sz="quarter" idx="11"/>
          </p:nvPr>
        </p:nvSpPr>
        <p:spPr/>
        <p:txBody>
          <a:bodyPr/>
          <a:lstStyle/>
          <a:p>
            <a:fld id="{72E188A2-F05D-43A9-9360-CC76441AB2B0}"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keys to a successful Best Value tradeoff approach include:</a:t>
            </a:r>
          </a:p>
          <a:p>
            <a:r>
              <a:rPr lang="en-US" dirty="0"/>
              <a:t> </a:t>
            </a:r>
          </a:p>
          <a:p>
            <a:pPr lvl="1">
              <a:buFont typeface="Arial" panose="020B0604020202020204" pitchFamily="34" charset="0"/>
              <a:buChar char="•"/>
            </a:pPr>
            <a:r>
              <a:rPr lang="en-US" sz="1700" dirty="0"/>
              <a:t>Evaluation rating standards that are understood and applied consistently among evaluators and among all proposals being evaluated. </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A careful review of the language in each proposal to ascertain how the Offeror will meet the requirements of the PWS (as related to the discriminators) and to identify assumptions (whether or not labeled as such), and statements that may indicate increased risk to the Government.  (It is very important to read all the words in each proposal and clearly document any shortfalls or areas of risk).   </a:t>
            </a:r>
          </a:p>
          <a:p>
            <a:pPr lvl="1">
              <a:buFont typeface="Arial" panose="020B0604020202020204" pitchFamily="34" charset="0"/>
              <a:buChar char="•"/>
            </a:pPr>
            <a:endParaRPr lang="en-US" sz="1700" dirty="0"/>
          </a:p>
          <a:p>
            <a:pPr lvl="1">
              <a:buFont typeface="Arial" panose="020B0604020202020204" pitchFamily="34" charset="0"/>
              <a:buChar char="•"/>
            </a:pPr>
            <a:r>
              <a:rPr lang="en-US" sz="1700" dirty="0"/>
              <a:t>Fully documented evaluation findings.    </a:t>
            </a:r>
          </a:p>
          <a:p>
            <a:pPr lvl="1"/>
            <a:endParaRPr lang="en-US" dirty="0"/>
          </a:p>
        </p:txBody>
      </p:sp>
      <p:sp>
        <p:nvSpPr>
          <p:cNvPr id="2" name="Title 1"/>
          <p:cNvSpPr>
            <a:spLocks noGrp="1"/>
          </p:cNvSpPr>
          <p:nvPr>
            <p:ph type="title"/>
          </p:nvPr>
        </p:nvSpPr>
        <p:spPr>
          <a:xfrm>
            <a:off x="1143000" y="76200"/>
            <a:ext cx="8077200" cy="1143000"/>
          </a:xfrm>
        </p:spPr>
        <p:txBody>
          <a:bodyPr/>
          <a:lstStyle/>
          <a:p>
            <a:pPr algn="ctr"/>
            <a:r>
              <a:rPr lang="en-US" dirty="0">
                <a:solidFill>
                  <a:schemeClr val="tx1"/>
                </a:solidFill>
              </a:rPr>
              <a:t>Keys to Successful Best Value Evaluation</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good evaluation technique to apply is to:</a:t>
            </a:r>
          </a:p>
          <a:p>
            <a:pPr marL="1085850" lvl="1" indent="-342900">
              <a:buFont typeface="Arial" panose="020B0604020202020204" pitchFamily="34" charset="0"/>
              <a:buChar char="•"/>
            </a:pPr>
            <a:r>
              <a:rPr lang="en-US" dirty="0"/>
              <a:t>First, read the solicitation (including the PWS) and the Evaluation Plan for understanding and laying the framework of the evaluation.</a:t>
            </a:r>
          </a:p>
          <a:p>
            <a:pPr marL="1085850" lvl="1" indent="-342900">
              <a:buFont typeface="Arial" panose="020B0604020202020204" pitchFamily="34" charset="0"/>
              <a:buChar char="•"/>
            </a:pPr>
            <a:r>
              <a:rPr lang="en-US" dirty="0"/>
              <a:t>Next, read each proposal for understanding, without evaluating. </a:t>
            </a:r>
          </a:p>
          <a:p>
            <a:pPr marL="1085850" lvl="1" indent="-342900">
              <a:buFont typeface="Arial" panose="020B0604020202020204" pitchFamily="34" charset="0"/>
              <a:buChar char="•"/>
            </a:pPr>
            <a:r>
              <a:rPr lang="en-US" dirty="0"/>
              <a:t>Next, read each proposal again.  During, the second reading, review and evaluate each proposal to measure the quality and degree of compliance with the evaluation criteria. </a:t>
            </a:r>
          </a:p>
          <a:p>
            <a:endParaRPr lang="en-US" dirty="0"/>
          </a:p>
          <a:p>
            <a:r>
              <a:rPr lang="en-US" dirty="0"/>
              <a:t>As you begin the evaluation, remember, you as the Technical Evaluator(s) need not accept, without question, data presented in a proposal. </a:t>
            </a:r>
            <a:r>
              <a:rPr lang="en-US" b="1" u="sng" dirty="0">
                <a:highlight>
                  <a:srgbClr val="FFFF00"/>
                </a:highlight>
              </a:rPr>
              <a:t>You are to use your expert knowledge and experience to determine the Offeror’s compliance with the PWS as related to the proposal submission requirements (Solicitation Instructions</a:t>
            </a:r>
            <a:r>
              <a:rPr lang="en-US" b="1" u="sng" dirty="0"/>
              <a:t>).</a:t>
            </a:r>
          </a:p>
          <a:p>
            <a:endParaRPr lang="en-US" dirty="0"/>
          </a:p>
        </p:txBody>
      </p:sp>
      <p:sp>
        <p:nvSpPr>
          <p:cNvPr id="3" name="Title 2"/>
          <p:cNvSpPr>
            <a:spLocks noGrp="1"/>
          </p:cNvSpPr>
          <p:nvPr>
            <p:ph type="title"/>
          </p:nvPr>
        </p:nvSpPr>
        <p:spPr>
          <a:xfrm>
            <a:off x="228600" y="76200"/>
            <a:ext cx="8991600" cy="1143000"/>
          </a:xfrm>
        </p:spPr>
        <p:txBody>
          <a:bodyPr/>
          <a:lstStyle/>
          <a:p>
            <a:pPr algn="ctr"/>
            <a:r>
              <a:rPr lang="en-US" dirty="0">
                <a:solidFill>
                  <a:schemeClr val="tx1"/>
                </a:solidFill>
              </a:rPr>
              <a:t>Starting the Evaluation</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46237"/>
            <a:ext cx="8229600" cy="4525963"/>
          </a:xfrm>
        </p:spPr>
        <p:txBody>
          <a:bodyPr>
            <a:normAutofit lnSpcReduction="10000"/>
          </a:bodyPr>
          <a:lstStyle/>
          <a:p>
            <a:pPr lvl="0"/>
            <a:r>
              <a:rPr lang="en-US" sz="1400" dirty="0"/>
              <a:t>Task Execution Plan (TEP) shall be submitted in accordance with the Basic Contract Performance Work Statement (PWS), paragraph 7.3.2.  Contractors are permitted to provide ONLY ONE (1) TEP for consideration.    There is a 10 page limitation for the TEP.</a:t>
            </a:r>
          </a:p>
          <a:p>
            <a:r>
              <a:rPr lang="en-US" sz="1400" dirty="0"/>
              <a:t> </a:t>
            </a:r>
          </a:p>
          <a:p>
            <a:r>
              <a:rPr lang="en-US" sz="1400" dirty="0"/>
              <a:t>Offeror’s shall propose a </a:t>
            </a:r>
            <a:r>
              <a:rPr lang="en-US" sz="1400" b="1" u="sng" dirty="0"/>
              <a:t>detailed technical approach that addresses the following, as instructed by the RTEP. </a:t>
            </a:r>
            <a:r>
              <a:rPr lang="en-US" sz="1400" dirty="0"/>
              <a:t>As you read the technical proposal, you must keep in mind that the Offeror was required to address each technical discriminator.  An RTEP discriminator may not include a requirement to address all tasks in the Performance Work Statement. </a:t>
            </a:r>
            <a:r>
              <a:rPr lang="en-US" sz="1400" b="1" i="1" dirty="0"/>
              <a:t>It is important to note that identification of  Significant Strengths, Strengths, Significant Weaknesses, Weaknesses and Deficiencies is against RTEP discriminators; however </a:t>
            </a:r>
            <a:r>
              <a:rPr lang="en-US" sz="1400" b="1" i="1" u="sng" dirty="0"/>
              <a:t>any technical mistake </a:t>
            </a:r>
            <a:r>
              <a:rPr lang="en-US" sz="1400" b="1" i="1" dirty="0"/>
              <a:t>should not be ignored, even if not made against a discriminator.  Under these cases, a discussion with the contracting team is warranted</a:t>
            </a:r>
            <a:r>
              <a:rPr lang="en-US" sz="1400" dirty="0"/>
              <a:t>. </a:t>
            </a:r>
            <a:endParaRPr lang="en-US" sz="1400" b="1" u="sng" dirty="0">
              <a:solidFill>
                <a:srgbClr val="FF0000"/>
              </a:solidFill>
            </a:endParaRPr>
          </a:p>
          <a:p>
            <a:r>
              <a:rPr lang="en-US" sz="1400" dirty="0"/>
              <a:t> </a:t>
            </a:r>
          </a:p>
          <a:p>
            <a:pPr lvl="0"/>
            <a:r>
              <a:rPr lang="en-US" sz="1400" dirty="0"/>
              <a:t>RTEP Instructions:</a:t>
            </a:r>
          </a:p>
          <a:p>
            <a:pPr lvl="0"/>
            <a:endParaRPr lang="en-US" sz="1400" dirty="0"/>
          </a:p>
          <a:p>
            <a:pPr lvl="0"/>
            <a:r>
              <a:rPr lang="en-US" sz="1400" dirty="0"/>
              <a:t>B.1.1  The Offeror’s technical </a:t>
            </a:r>
            <a:r>
              <a:rPr lang="en-US" sz="1400" u="sng" dirty="0"/>
              <a:t>approach </a:t>
            </a:r>
            <a:r>
              <a:rPr lang="en-US" sz="1400" dirty="0"/>
              <a:t>in utilizing Common Business-Oriented Language (COBOL) and Job Control Language (JCL) for application analysis and development of the “To Be” model in accordance with (IAW) PWS task 5.2 and all subparagraphs. </a:t>
            </a:r>
          </a:p>
          <a:p>
            <a:r>
              <a:rPr lang="en-US" sz="1200" dirty="0"/>
              <a:t> </a:t>
            </a:r>
          </a:p>
          <a:p>
            <a:r>
              <a:rPr lang="en-US" sz="1200" dirty="0"/>
              <a:t> </a:t>
            </a:r>
          </a:p>
          <a:p>
            <a:r>
              <a:rPr lang="en-US" sz="1200" dirty="0"/>
              <a:t> </a:t>
            </a:r>
          </a:p>
        </p:txBody>
      </p:sp>
      <p:sp>
        <p:nvSpPr>
          <p:cNvPr id="3" name="Title 2"/>
          <p:cNvSpPr>
            <a:spLocks noGrp="1"/>
          </p:cNvSpPr>
          <p:nvPr>
            <p:ph type="title"/>
          </p:nvPr>
        </p:nvSpPr>
        <p:spPr/>
        <p:txBody>
          <a:bodyPr/>
          <a:lstStyle/>
          <a:p>
            <a:pPr algn="ctr"/>
            <a:r>
              <a:rPr lang="en-US" dirty="0">
                <a:solidFill>
                  <a:schemeClr val="tx1"/>
                </a:solidFill>
              </a:rPr>
              <a:t>Sample RFP/RTEP Language (Eval Plan)</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You have read the proposals, have your notes and working papers and are now ready to prepare the Evaluation Reports.  </a:t>
            </a:r>
            <a:r>
              <a:rPr lang="en-US" u="sng" dirty="0"/>
              <a:t>The evaluator(s) should complete </a:t>
            </a:r>
            <a:r>
              <a:rPr lang="en-US" b="1" u="sng" dirty="0"/>
              <a:t>ONE SINGLE CONSENSUS </a:t>
            </a:r>
            <a:r>
              <a:rPr lang="en-US" u="sng" dirty="0"/>
              <a:t>evaluation report for EACH proposal received</a:t>
            </a:r>
            <a:r>
              <a:rPr lang="en-US" dirty="0"/>
              <a:t>.   Use the technical evaluation template form. </a:t>
            </a:r>
          </a:p>
          <a:p>
            <a:endParaRPr lang="en-US" dirty="0"/>
          </a:p>
          <a:p>
            <a:r>
              <a:rPr lang="en-US" dirty="0"/>
              <a:t>When evaluations are performed by multiple individuals the use of individual evaluation reports for each proposal is not allowed. The technical lead must work with the technical team to come to consensus.  As stated previously, individual evaluation forms are discoverable in court, and there could be serious problems defending a protest if these individual forms contradict a consensus form.</a:t>
            </a:r>
          </a:p>
          <a:p>
            <a:endParaRPr lang="en-US" dirty="0"/>
          </a:p>
          <a:p>
            <a:r>
              <a:rPr lang="en-US" dirty="0"/>
              <a:t>To ensure the integrity of the Best Value Tradeoff evaluation process, </a:t>
            </a:r>
            <a:r>
              <a:rPr lang="en-US" b="1" u="sng" dirty="0"/>
              <a:t>the technical portion of the evaluation is accomplished without regard to the price/other data (past performance) submitted in the proposals.  </a:t>
            </a:r>
            <a:r>
              <a:rPr lang="en-US" dirty="0"/>
              <a:t>The evaluation reports document the evaluation team’s findings and serves as the basis for the Contracting Officer’s award decision.  </a:t>
            </a:r>
          </a:p>
          <a:p>
            <a:endParaRPr lang="en-US" dirty="0"/>
          </a:p>
        </p:txBody>
      </p:sp>
      <p:sp>
        <p:nvSpPr>
          <p:cNvPr id="3" name="Title 2"/>
          <p:cNvSpPr>
            <a:spLocks noGrp="1"/>
          </p:cNvSpPr>
          <p:nvPr>
            <p:ph type="title"/>
          </p:nvPr>
        </p:nvSpPr>
        <p:spPr>
          <a:xfrm>
            <a:off x="304800" y="76200"/>
            <a:ext cx="8915400" cy="1143000"/>
          </a:xfrm>
        </p:spPr>
        <p:txBody>
          <a:bodyPr/>
          <a:lstStyle/>
          <a:p>
            <a:pPr algn="ctr"/>
            <a:r>
              <a:rPr lang="en-US" dirty="0">
                <a:solidFill>
                  <a:schemeClr val="tx1"/>
                </a:solidFill>
              </a:rPr>
              <a:t>The Evaluation Reports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3429000"/>
          </a:xfrm>
        </p:spPr>
        <p:txBody>
          <a:bodyPr/>
          <a:lstStyle/>
          <a:p>
            <a:r>
              <a:rPr lang="en-US" dirty="0"/>
              <a:t>The first part of the report is the Technical Evaluation Criteria. This details the technical evaluation approach that the evaluation process will consider:</a:t>
            </a:r>
          </a:p>
          <a:p>
            <a:endParaRPr lang="en-US" dirty="0"/>
          </a:p>
          <a:p>
            <a:endParaRPr lang="en-US" dirty="0"/>
          </a:p>
        </p:txBody>
      </p:sp>
      <p:sp>
        <p:nvSpPr>
          <p:cNvPr id="3" name="Title 2"/>
          <p:cNvSpPr>
            <a:spLocks noGrp="1"/>
          </p:cNvSpPr>
          <p:nvPr>
            <p:ph type="title"/>
          </p:nvPr>
        </p:nvSpPr>
        <p:spPr/>
        <p:txBody>
          <a:bodyPr>
            <a:noAutofit/>
          </a:bodyPr>
          <a:lstStyle/>
          <a:p>
            <a:pPr algn="ctr"/>
            <a:r>
              <a:rPr lang="en-US" sz="2800" dirty="0">
                <a:solidFill>
                  <a:schemeClr val="tx1"/>
                </a:solidFill>
              </a:rPr>
              <a:t>Completing the Evaluation Report - Section 1 Technical Evaluation Criteria</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24</a:t>
            </a:fld>
            <a:endParaRPr lang="en-US" dirty="0"/>
          </a:p>
        </p:txBody>
      </p:sp>
      <p:graphicFrame>
        <p:nvGraphicFramePr>
          <p:cNvPr id="6" name="Table 5"/>
          <p:cNvGraphicFramePr>
            <a:graphicFrameLocks noGrp="1"/>
          </p:cNvGraphicFramePr>
          <p:nvPr/>
        </p:nvGraphicFramePr>
        <p:xfrm>
          <a:off x="457200" y="2825337"/>
          <a:ext cx="8229600" cy="2062163"/>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200" u="sng" dirty="0">
                          <a:effectLst/>
                        </a:rPr>
                        <a:t>1. Technical Evaluation Criteria:</a:t>
                      </a:r>
                      <a:r>
                        <a:rPr lang="en-US" sz="1200" dirty="0">
                          <a:effectLst/>
                        </a:rPr>
                        <a:t>  The evaluation of the technical proposal will consider the following: </a:t>
                      </a: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0"/>
                        </a:spcAft>
                      </a:pPr>
                      <a:r>
                        <a:rPr lang="en-US" sz="1200" dirty="0">
                          <a:effectLst/>
                        </a:rPr>
                        <a:t>a. Understanding of the Problem - The technical proposal was evaluated to determine the extent to which it demonstrates a clear understanding of all features involved in solving the problems and meeting and/or exceeding the requirements presented in the task and the extent to which uncertainties are identified and resolutions proposed. </a:t>
                      </a:r>
                      <a:endParaRPr lang="en-US" sz="1100" dirty="0">
                        <a:effectLst/>
                      </a:endParaRPr>
                    </a:p>
                    <a:p>
                      <a:pPr marL="0" marR="0" algn="just">
                        <a:lnSpc>
                          <a:spcPct val="115000"/>
                        </a:lnSpc>
                        <a:spcBef>
                          <a:spcPts val="0"/>
                        </a:spcBef>
                        <a:spcAft>
                          <a:spcPts val="0"/>
                        </a:spcAft>
                      </a:pPr>
                      <a:r>
                        <a:rPr lang="en-US" sz="1200" dirty="0">
                          <a:effectLst/>
                        </a:rPr>
                        <a:t> </a:t>
                      </a:r>
                      <a:endParaRPr lang="en-US" sz="1100" dirty="0">
                        <a:effectLst/>
                      </a:endParaRPr>
                    </a:p>
                    <a:p>
                      <a:pPr marL="0" marR="0" algn="just">
                        <a:lnSpc>
                          <a:spcPct val="115000"/>
                        </a:lnSpc>
                        <a:spcBef>
                          <a:spcPts val="0"/>
                        </a:spcBef>
                        <a:spcAft>
                          <a:spcPts val="1000"/>
                        </a:spcAft>
                      </a:pPr>
                      <a:r>
                        <a:rPr lang="en-US" sz="1200" dirty="0">
                          <a:effectLst/>
                        </a:rPr>
                        <a:t>b. Feasibility of Approach - The technical proposal was evaluated to determine the extent to which the proposed approach is workable and the end results achievable.  The technical proposal was evaluated to determine the level of confidence provided the Government with respect to the Offeror’s methods and approach in successfully meeting and/or exceeding the requirements in a timely manner.</a:t>
                      </a:r>
                      <a:endParaRPr lang="en-US" sz="1100" dirty="0">
                        <a:effectLst/>
                        <a:latin typeface="Calibri"/>
                        <a:ea typeface="Times New Roman"/>
                        <a:cs typeface="Times New Roman"/>
                      </a:endParaRPr>
                    </a:p>
                  </a:txBody>
                  <a:tcPr marL="114300" marR="114300" marT="0" marB="0"/>
                </a:tc>
                <a:extLst>
                  <a:ext uri="{0D108BD9-81ED-4DB2-BD59-A6C34878D82A}">
                    <a16:rowId xmlns:a16="http://schemas.microsoft.com/office/drawing/2014/main" val="10000"/>
                  </a:ext>
                </a:extLst>
              </a:tr>
            </a:tbl>
          </a:graphicData>
        </a:graphic>
      </p:graphicFrame>
      <p:sp>
        <p:nvSpPr>
          <p:cNvPr id="7" name="TextBox 6"/>
          <p:cNvSpPr txBox="1"/>
          <p:nvPr/>
        </p:nvSpPr>
        <p:spPr>
          <a:xfrm>
            <a:off x="533400" y="5334000"/>
            <a:ext cx="8153400" cy="646331"/>
          </a:xfrm>
          <a:prstGeom prst="rect">
            <a:avLst/>
          </a:prstGeom>
          <a:noFill/>
        </p:spPr>
        <p:txBody>
          <a:bodyPr wrap="square" rtlCol="0">
            <a:spAutoFit/>
          </a:bodyPr>
          <a:lstStyle/>
          <a:p>
            <a:r>
              <a:rPr lang="en-US" dirty="0"/>
              <a:t>This section </a:t>
            </a:r>
            <a:r>
              <a:rPr lang="en-US" b="1" u="sng" dirty="0"/>
              <a:t>WILL NOT CHANGE </a:t>
            </a:r>
            <a:r>
              <a:rPr lang="en-US" dirty="0"/>
              <a:t>and can be found in both the Evaluation Plan and the RTEP instructions.</a:t>
            </a:r>
          </a:p>
        </p:txBody>
      </p:sp>
    </p:spTree>
    <p:extLst>
      <p:ext uri="{BB962C8B-B14F-4D97-AF65-F5344CB8AC3E}">
        <p14:creationId xmlns:p14="http://schemas.microsoft.com/office/powerpoint/2010/main" val="4275118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second part of the report is a summary of what was proposed. This should be a </a:t>
            </a:r>
            <a:r>
              <a:rPr lang="en-US" b="1" dirty="0"/>
              <a:t>factual recap </a:t>
            </a:r>
            <a:r>
              <a:rPr lang="en-US" dirty="0"/>
              <a:t>of the highlights of the proposal. </a:t>
            </a:r>
            <a:r>
              <a:rPr lang="en-US" b="1" u="sng" dirty="0"/>
              <a:t>Do not provide evaluation, commentary or opinion in this portion</a:t>
            </a:r>
            <a:r>
              <a:rPr lang="en-US" dirty="0"/>
              <a:t>.  Only  the lead evaluator needs to complete this section.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normAutofit/>
          </a:bodyPr>
          <a:lstStyle/>
          <a:p>
            <a:pPr algn="ctr"/>
            <a:r>
              <a:rPr lang="en-US" dirty="0">
                <a:solidFill>
                  <a:schemeClr val="tx1"/>
                </a:solidFill>
              </a:rPr>
              <a:t>Completing the Evaluation Report - Section 2 Proposal Summary</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25</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59341292"/>
              </p:ext>
            </p:extLst>
          </p:nvPr>
        </p:nvGraphicFramePr>
        <p:xfrm>
          <a:off x="381000" y="3048000"/>
          <a:ext cx="8305800" cy="1600200"/>
        </p:xfrm>
        <a:graphic>
          <a:graphicData uri="http://schemas.openxmlformats.org/drawingml/2006/table">
            <a:tbl>
              <a:tblPr>
                <a:tableStyleId>{5C22544A-7EE6-4342-B048-85BDC9FD1C3A}</a:tableStyleId>
              </a:tblPr>
              <a:tblGrid>
                <a:gridCol w="8305800">
                  <a:extLst>
                    <a:ext uri="{9D8B030D-6E8A-4147-A177-3AD203B41FA5}">
                      <a16:colId xmlns:a16="http://schemas.microsoft.com/office/drawing/2014/main" val="20000"/>
                    </a:ext>
                  </a:extLst>
                </a:gridCol>
              </a:tblGrid>
              <a:tr h="1600200">
                <a:tc>
                  <a:txBody>
                    <a:bodyPr/>
                    <a:lstStyle/>
                    <a:p>
                      <a:pPr marL="0" marR="0" algn="just">
                        <a:spcBef>
                          <a:spcPts val="0"/>
                        </a:spcBef>
                        <a:spcAft>
                          <a:spcPts val="0"/>
                        </a:spcAft>
                      </a:pPr>
                      <a:r>
                        <a:rPr lang="en-US" sz="1200" u="sng" dirty="0">
                          <a:effectLst/>
                        </a:rPr>
                        <a:t>2. Proposal Summary:</a:t>
                      </a:r>
                      <a:r>
                        <a:rPr lang="en-US" sz="1200"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dirty="0">
                          <a:effectLst/>
                        </a:rPr>
                        <a:t>The Offeror’s proposal included the following elements:</a:t>
                      </a:r>
                    </a:p>
                    <a:p>
                      <a:pPr marL="0" marR="0" algn="just">
                        <a:spcBef>
                          <a:spcPts val="0"/>
                        </a:spcBef>
                        <a:spcAft>
                          <a:spcPts val="0"/>
                        </a:spcAft>
                      </a:pPr>
                      <a:r>
                        <a:rPr lang="en-US" sz="1200" dirty="0">
                          <a:effectLst/>
                        </a:rPr>
                        <a:t> </a:t>
                      </a:r>
                    </a:p>
                    <a:p>
                      <a:pPr marL="0" marR="0" algn="just">
                        <a:spcBef>
                          <a:spcPts val="0"/>
                        </a:spcBef>
                        <a:spcAft>
                          <a:spcPts val="0"/>
                        </a:spcAft>
                      </a:pPr>
                      <a:r>
                        <a:rPr lang="en-US" sz="1200" b="1" u="sng" dirty="0">
                          <a:effectLst/>
                        </a:rPr>
                        <a:t>Brief</a:t>
                      </a:r>
                      <a:r>
                        <a:rPr lang="en-US" sz="1200" dirty="0">
                          <a:effectLst/>
                        </a:rPr>
                        <a:t> summary paragraph of what the proposal contains without evaluation, commentary or any opinion.</a:t>
                      </a:r>
                      <a:r>
                        <a:rPr lang="en-US" sz="1200" baseline="0" dirty="0">
                          <a:effectLst/>
                        </a:rPr>
                        <a:t> </a:t>
                      </a:r>
                      <a:endParaRPr lang="en-US" sz="1200" dirty="0">
                        <a:effectLst/>
                      </a:endParaRPr>
                    </a:p>
                    <a:p>
                      <a:pPr marL="0" marR="0" algn="just">
                        <a:spcBef>
                          <a:spcPts val="0"/>
                        </a:spcBef>
                        <a:spcAft>
                          <a:spcPts val="0"/>
                        </a:spcAft>
                      </a:pPr>
                      <a:endParaRPr lang="en-US" sz="1200" dirty="0">
                        <a:effectLst/>
                      </a:endParaRPr>
                    </a:p>
                    <a:p>
                      <a:pPr marL="0" marR="0" algn="just">
                        <a:spcBef>
                          <a:spcPts val="0"/>
                        </a:spcBef>
                        <a:spcAft>
                          <a:spcPts val="0"/>
                        </a:spcAft>
                      </a:pPr>
                      <a:r>
                        <a:rPr lang="en-US" sz="1200" dirty="0">
                          <a:effectLst/>
                        </a:rPr>
                        <a:t>The Offeror proposed to team with [insert number of subs] subcontractor(s).  </a:t>
                      </a:r>
                      <a:endParaRPr lang="en-US" sz="1200" dirty="0">
                        <a:effectLst/>
                        <a:latin typeface="Times New Roman"/>
                        <a:ea typeface="Times New Roman"/>
                      </a:endParaRPr>
                    </a:p>
                  </a:txBody>
                  <a:tcPr marL="114300" marR="114300" marT="0" marB="0"/>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508171567"/>
              </p:ext>
            </p:extLst>
          </p:nvPr>
        </p:nvGraphicFramePr>
        <p:xfrm>
          <a:off x="441158" y="2571929"/>
          <a:ext cx="8229600" cy="384048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0000"/>
                    </a:ext>
                  </a:extLst>
                </a:gridCol>
              </a:tblGrid>
              <a:tr h="3733800">
                <a:tc>
                  <a:txBody>
                    <a:bodyPr/>
                    <a:lstStyle/>
                    <a:p>
                      <a:pPr marL="0" marR="0" algn="just">
                        <a:spcBef>
                          <a:spcPts val="0"/>
                        </a:spcBef>
                        <a:spcAft>
                          <a:spcPts val="0"/>
                        </a:spcAft>
                      </a:pPr>
                      <a:r>
                        <a:rPr lang="en-US" sz="1200" b="1" u="sng" dirty="0">
                          <a:effectLst/>
                        </a:rPr>
                        <a:t>3. Summary of Significant Strengths and Strengths</a:t>
                      </a:r>
                      <a:r>
                        <a:rPr lang="en-US" sz="1200" b="1"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u="sng" dirty="0">
                          <a:effectLst/>
                        </a:rPr>
                        <a:t>Significant Strength</a:t>
                      </a:r>
                      <a:r>
                        <a:rPr lang="en-US" sz="1200" dirty="0">
                          <a:effectLst/>
                        </a:rPr>
                        <a:t>.  Any aspect of a proposal when judged against a stated evaluation criterion, which </a:t>
                      </a:r>
                      <a:r>
                        <a:rPr lang="en-US" sz="1200" b="1" u="sng" dirty="0">
                          <a:effectLst/>
                        </a:rPr>
                        <a:t>significantly</a:t>
                      </a:r>
                      <a:r>
                        <a:rPr lang="en-US" sz="1200" baseline="0" dirty="0">
                          <a:effectLst/>
                        </a:rPr>
                        <a:t> </a:t>
                      </a:r>
                      <a:r>
                        <a:rPr lang="en-US" sz="1200" dirty="0">
                          <a:effectLst/>
                        </a:rPr>
                        <a:t>enhances the merit of the proposal or </a:t>
                      </a:r>
                      <a:r>
                        <a:rPr lang="en-US" sz="1200" b="1" u="sng" dirty="0">
                          <a:effectLst/>
                        </a:rPr>
                        <a:t>significantly</a:t>
                      </a:r>
                      <a:r>
                        <a:rPr lang="en-US" sz="1200" baseline="0" dirty="0">
                          <a:effectLst/>
                        </a:rPr>
                        <a:t> </a:t>
                      </a:r>
                      <a:r>
                        <a:rPr lang="en-US" sz="1200" dirty="0">
                          <a:effectLst/>
                        </a:rPr>
                        <a:t>increases the probability of successful performance of the contract.  A significant strength appreciably enhances the merit of a proposal or appreciably increases the probability of successful contract performance.</a:t>
                      </a:r>
                    </a:p>
                    <a:p>
                      <a:pPr marL="0" marR="0" algn="just">
                        <a:spcBef>
                          <a:spcPts val="0"/>
                        </a:spcBef>
                        <a:spcAft>
                          <a:spcPts val="0"/>
                        </a:spcAft>
                      </a:pPr>
                      <a:endParaRPr lang="en-US" sz="1200" dirty="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u="sng" dirty="0">
                          <a:effectLst/>
                        </a:rPr>
                        <a:t>Strength </a:t>
                      </a:r>
                      <a:r>
                        <a:rPr lang="en-US" sz="1200" dirty="0">
                          <a:effectLst/>
                        </a:rPr>
                        <a:t>  Any aspect of a proposal when judged against a stated evaluation criterion, which enhances the merit of the TEP or increases the probability of successful performance of the contract.</a:t>
                      </a:r>
                    </a:p>
                    <a:p>
                      <a:pPr marL="0" marR="0" algn="just">
                        <a:spcBef>
                          <a:spcPts val="0"/>
                        </a:spcBef>
                        <a:spcAft>
                          <a:spcPts val="0"/>
                        </a:spcAft>
                      </a:pPr>
                      <a:r>
                        <a:rPr lang="en-US" sz="1200" dirty="0">
                          <a:effectLst/>
                        </a:rPr>
                        <a:t>  </a:t>
                      </a:r>
                    </a:p>
                    <a:p>
                      <a:pPr marL="0" marR="0" algn="just">
                        <a:spcBef>
                          <a:spcPts val="0"/>
                        </a:spcBef>
                        <a:spcAft>
                          <a:spcPts val="0"/>
                        </a:spcAft>
                      </a:pPr>
                      <a:r>
                        <a:rPr lang="en-US" sz="1200" b="1" u="sng" dirty="0">
                          <a:effectLst/>
                        </a:rPr>
                        <a:t>4. Summary of Significant Weaknesses and Weaknesses</a:t>
                      </a:r>
                      <a:r>
                        <a:rPr lang="en-US" sz="1200" b="1"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u="sng" dirty="0">
                          <a:effectLst/>
                        </a:rPr>
                        <a:t>Significant Weakness.</a:t>
                      </a:r>
                      <a:r>
                        <a:rPr lang="en-US" sz="1200" dirty="0">
                          <a:effectLst/>
                        </a:rPr>
                        <a:t>  A flaw in the proposal that increases the risk of unsuccessful contract performance.  A significant weakness in a proposal is a flaw that appreciably increases the risk of unsuccessful contract performance.</a:t>
                      </a:r>
                    </a:p>
                    <a:p>
                      <a:pPr marL="0" marR="0" algn="just">
                        <a:spcBef>
                          <a:spcPts val="0"/>
                        </a:spcBef>
                        <a:spcAft>
                          <a:spcPts val="0"/>
                        </a:spcAft>
                      </a:pPr>
                      <a:endParaRPr lang="en-US" sz="1200" dirty="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u="sng" dirty="0">
                          <a:effectLst/>
                        </a:rPr>
                        <a:t>Weakness</a:t>
                      </a:r>
                      <a:r>
                        <a:rPr lang="en-US" sz="1200" dirty="0">
                          <a:effectLst/>
                        </a:rPr>
                        <a:t>.  A flaw in the proposal that increases the risk of unsuccessful contract performance.  </a:t>
                      </a:r>
                    </a:p>
                    <a:p>
                      <a:pPr marL="0" marR="0" algn="just">
                        <a:spcBef>
                          <a:spcPts val="0"/>
                        </a:spcBef>
                        <a:spcAft>
                          <a:spcPts val="0"/>
                        </a:spcAft>
                      </a:pPr>
                      <a:r>
                        <a:rPr lang="en-US" sz="1200" dirty="0">
                          <a:effectLst/>
                        </a:rPr>
                        <a:t> </a:t>
                      </a:r>
                    </a:p>
                    <a:p>
                      <a:pPr marL="0" marR="0" algn="just">
                        <a:spcBef>
                          <a:spcPts val="0"/>
                        </a:spcBef>
                        <a:spcAft>
                          <a:spcPts val="0"/>
                        </a:spcAft>
                      </a:pPr>
                      <a:r>
                        <a:rPr lang="en-US" sz="1200" b="1" u="sng" dirty="0">
                          <a:effectLst/>
                        </a:rPr>
                        <a:t>5. Summary of Deficiencies:</a:t>
                      </a:r>
                      <a:r>
                        <a:rPr lang="en-US" sz="1200" b="1" dirty="0">
                          <a:effectLst/>
                        </a:rPr>
                        <a:t>  </a:t>
                      </a:r>
                    </a:p>
                    <a:p>
                      <a:pPr marL="0" marR="0" algn="just">
                        <a:spcBef>
                          <a:spcPts val="0"/>
                        </a:spcBef>
                        <a:spcAft>
                          <a:spcPts val="0"/>
                        </a:spcAft>
                      </a:pPr>
                      <a:r>
                        <a:rPr lang="en-US" sz="1200" dirty="0">
                          <a:effectLst/>
                        </a:rPr>
                        <a:t> </a:t>
                      </a:r>
                    </a:p>
                    <a:p>
                      <a:pPr marL="0" marR="0" algn="just">
                        <a:spcBef>
                          <a:spcPts val="0"/>
                        </a:spcBef>
                        <a:spcAft>
                          <a:spcPts val="0"/>
                        </a:spcAft>
                      </a:pPr>
                      <a:r>
                        <a:rPr lang="en-US" sz="1200" u="sng" dirty="0">
                          <a:effectLst/>
                        </a:rPr>
                        <a:t>Deficiency</a:t>
                      </a:r>
                      <a:r>
                        <a:rPr lang="en-US" sz="1200" dirty="0">
                          <a:effectLst/>
                        </a:rPr>
                        <a:t>.  A material failure of a proposal to meet a Government requirement or a combination of significant weaknesses in a proposal that increases the risk of unsuccessful contract performance to an unacceptable level.</a:t>
                      </a:r>
                      <a:endParaRPr lang="en-US" sz="1200" dirty="0">
                        <a:effectLst/>
                        <a:latin typeface="Times New Roman"/>
                        <a:ea typeface="Times New Roman"/>
                      </a:endParaRPr>
                    </a:p>
                  </a:txBody>
                  <a:tcPr marL="114300" marR="114300" marT="0" marB="0"/>
                </a:tc>
                <a:extLst>
                  <a:ext uri="{0D108BD9-81ED-4DB2-BD59-A6C34878D82A}">
                    <a16:rowId xmlns:a16="http://schemas.microsoft.com/office/drawing/2014/main" val="10000"/>
                  </a:ext>
                </a:extLst>
              </a:tr>
            </a:tbl>
          </a:graphicData>
        </a:graphic>
      </p:graphicFrame>
      <p:sp>
        <p:nvSpPr>
          <p:cNvPr id="3" name="Title 2"/>
          <p:cNvSpPr>
            <a:spLocks noGrp="1"/>
          </p:cNvSpPr>
          <p:nvPr>
            <p:ph type="title"/>
          </p:nvPr>
        </p:nvSpPr>
        <p:spPr/>
        <p:txBody>
          <a:bodyPr>
            <a:noAutofit/>
          </a:bodyPr>
          <a:lstStyle/>
          <a:p>
            <a:pPr algn="ctr"/>
            <a:r>
              <a:rPr lang="en-US" sz="2400" dirty="0">
                <a:solidFill>
                  <a:schemeClr val="tx1"/>
                </a:solidFill>
              </a:rPr>
              <a:t>Completing the Evaluation Report - Sections 3 – 5 Summary of Strengths, Weaknesses and Deficiencies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26</a:t>
            </a:fld>
            <a:endParaRPr lang="en-US" dirty="0"/>
          </a:p>
        </p:txBody>
      </p:sp>
      <p:sp>
        <p:nvSpPr>
          <p:cNvPr id="9" name="TextBox 8"/>
          <p:cNvSpPr txBox="1"/>
          <p:nvPr/>
        </p:nvSpPr>
        <p:spPr>
          <a:xfrm>
            <a:off x="685800" y="1371600"/>
            <a:ext cx="7924800" cy="1200329"/>
          </a:xfrm>
          <a:prstGeom prst="rect">
            <a:avLst/>
          </a:prstGeom>
          <a:noFill/>
        </p:spPr>
        <p:txBody>
          <a:bodyPr wrap="square" rtlCol="0">
            <a:spAutoFit/>
          </a:bodyPr>
          <a:lstStyle/>
          <a:p>
            <a:r>
              <a:rPr lang="en-US" dirty="0"/>
              <a:t>Sections 3 – 5 contain the summaries of the Strengths, Weaknesses, and Deficiencies.  The foundation of these are based on the discriminators created in the Evaluation Plan and carried through to the RFP/RTEP instructions.</a:t>
            </a:r>
          </a:p>
        </p:txBody>
      </p:sp>
    </p:spTree>
    <p:extLst>
      <p:ext uri="{BB962C8B-B14F-4D97-AF65-F5344CB8AC3E}">
        <p14:creationId xmlns:p14="http://schemas.microsoft.com/office/powerpoint/2010/main" val="1149608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457200" lvl="0" indent="-457200">
              <a:buFont typeface="+mj-lt"/>
              <a:buAutoNum type="arabicPeriod"/>
            </a:pPr>
            <a:r>
              <a:rPr lang="en-US" dirty="0"/>
              <a:t>Write up an </a:t>
            </a:r>
            <a:r>
              <a:rPr lang="en-US" b="1" dirty="0"/>
              <a:t>issue, advantage or problem statement</a:t>
            </a:r>
            <a:r>
              <a:rPr lang="en-US" dirty="0"/>
              <a:t>. Note the PWS paragraph number or Evaluation Plan discriminator number and the proposal page number. </a:t>
            </a:r>
          </a:p>
          <a:p>
            <a:pPr marL="457200" lvl="0" indent="-457200">
              <a:buFont typeface="+mj-lt"/>
              <a:buAutoNum type="arabicPeriod"/>
            </a:pPr>
            <a:r>
              <a:rPr lang="en-US" b="1" dirty="0"/>
              <a:t>Generate an action statement</a:t>
            </a:r>
            <a:r>
              <a:rPr lang="en-US" dirty="0"/>
              <a:t>. It describes how and what the Offeror proposes strengthens or weakens some aspect of their proposal.   It expounds and expands upon the issue, advantage or problem statement. Describes </a:t>
            </a:r>
            <a:r>
              <a:rPr lang="en-US" b="1" dirty="0"/>
              <a:t>why</a:t>
            </a:r>
            <a:r>
              <a:rPr lang="en-US" dirty="0"/>
              <a:t> something is a strength or weakness and whether or not it is a significant one. </a:t>
            </a:r>
          </a:p>
          <a:p>
            <a:pPr marL="457200" lvl="0" indent="-457200">
              <a:buFont typeface="+mj-lt"/>
              <a:buAutoNum type="arabicPeriod"/>
            </a:pPr>
            <a:r>
              <a:rPr lang="en-US" b="1" dirty="0"/>
              <a:t>Finish with an Impact Statement</a:t>
            </a:r>
            <a:r>
              <a:rPr lang="en-US" dirty="0"/>
              <a:t>- the positive or negative ramifications of the Issue, Advantage or Problem Statement. Your impact audience is the contracting officer, the legal office, and potentially the Offerors themselves. </a:t>
            </a:r>
          </a:p>
          <a:p>
            <a:endParaRPr lang="en-US" dirty="0"/>
          </a:p>
          <a:p>
            <a:r>
              <a:rPr lang="en-US" dirty="0"/>
              <a:t>An Impact Statement:</a:t>
            </a:r>
          </a:p>
          <a:p>
            <a:pPr lvl="0"/>
            <a:endParaRPr lang="en-US" dirty="0"/>
          </a:p>
          <a:p>
            <a:pPr lvl="1">
              <a:buFont typeface="Arial" pitchFamily="34" charset="0"/>
              <a:buChar char="•"/>
            </a:pPr>
            <a:r>
              <a:rPr lang="en-US" dirty="0"/>
              <a:t>Briefly summarizes, in layman terms, the difference your stated strength, weakness or deficiency makes to the Government and the Program. </a:t>
            </a:r>
          </a:p>
          <a:p>
            <a:pPr lvl="1">
              <a:buFont typeface="Arial" pitchFamily="34" charset="0"/>
              <a:buChar char="•"/>
            </a:pPr>
            <a:r>
              <a:rPr lang="en-US" dirty="0"/>
              <a:t>Answers the questions... </a:t>
            </a:r>
            <a:r>
              <a:rPr lang="en-US" b="1" dirty="0"/>
              <a:t>"So what?" and "Who cares?" </a:t>
            </a:r>
            <a:r>
              <a:rPr lang="en-US" dirty="0"/>
              <a:t>and does it in language that is free of technical jargon. </a:t>
            </a:r>
          </a:p>
          <a:p>
            <a:r>
              <a:rPr lang="en-US" dirty="0"/>
              <a:t> </a:t>
            </a:r>
          </a:p>
          <a:p>
            <a:r>
              <a:rPr lang="en-US" dirty="0"/>
              <a:t>A few things to keep in mind here; </a:t>
            </a:r>
          </a:p>
          <a:p>
            <a:pPr lvl="1">
              <a:buFont typeface="Arial" pitchFamily="34" charset="0"/>
              <a:buChar char="•"/>
            </a:pPr>
            <a:r>
              <a:rPr lang="en-US" dirty="0"/>
              <a:t>ALL strengths, weaknesses and deficiencies identified must have an impact statement and the more significant the strength or weakness, the more significant the impact statement.</a:t>
            </a:r>
          </a:p>
          <a:p>
            <a:pPr lvl="1">
              <a:buFont typeface="Arial" pitchFamily="34" charset="0"/>
              <a:buChar char="•"/>
            </a:pPr>
            <a:r>
              <a:rPr lang="en-US" dirty="0"/>
              <a:t>Fully document relevant locations (page/paragraph #’s) in both the proposal and the solicitation/PWS </a:t>
            </a:r>
          </a:p>
          <a:p>
            <a:pPr lvl="1">
              <a:buFont typeface="Arial" pitchFamily="34" charset="0"/>
              <a:buChar char="•"/>
            </a:pPr>
            <a:r>
              <a:rPr lang="en-US" dirty="0"/>
              <a:t>Quality, clarity and completeness of your write-ups are extremely important to this evaluation as any ambiguities in the evaluation will likely be held against the Government in the event of a dispute.</a:t>
            </a:r>
          </a:p>
          <a:p>
            <a:endParaRPr lang="en-US" dirty="0"/>
          </a:p>
        </p:txBody>
      </p:sp>
      <p:sp>
        <p:nvSpPr>
          <p:cNvPr id="3" name="Title 2"/>
          <p:cNvSpPr>
            <a:spLocks noGrp="1"/>
          </p:cNvSpPr>
          <p:nvPr>
            <p:ph type="title"/>
          </p:nvPr>
        </p:nvSpPr>
        <p:spPr/>
        <p:txBody>
          <a:bodyPr/>
          <a:lstStyle/>
          <a:p>
            <a:pPr algn="ctr"/>
            <a:r>
              <a:rPr lang="en-US" dirty="0">
                <a:solidFill>
                  <a:schemeClr val="tx1"/>
                </a:solidFill>
              </a:rPr>
              <a:t>Writing a Strength, Weakness, or Deficiency</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u="sng" dirty="0"/>
              <a:t>Format for writing Significant Strengths/Strengths: </a:t>
            </a:r>
          </a:p>
          <a:p>
            <a:endParaRPr lang="en-US" b="1" u="sng" dirty="0"/>
          </a:p>
          <a:p>
            <a:r>
              <a:rPr lang="en-US" b="1" dirty="0"/>
              <a:t>Significant Strength or Strength (choose one based on definition) (Proposal Page(s) [insert page number(s)], Section(s) [insert section number(s)] / RFP/RTEP [insert reference to RFP/RTEP instruction(s) that apply to comment]):</a:t>
            </a:r>
            <a:r>
              <a:rPr lang="en-US" dirty="0"/>
              <a:t>  First sentence should clearly identify the specific technical approach element from the RFP/RTEP instruction(s) (verbatim from RFP/RTEP) and Offeror’s proposal element to which the comment applies.  The second sentence should describe Offeror’s proposal element in detail.  The third sentence should describe in detail how the Offeror’s proposal element improves on the technical approach element from the RFP/RTEP instruction(s) (use more than one sentence if necessary).  The fourth sentence should describe in detail how this improvement positively impacts the Govt. and execution of required work under the contract.  Be more specific than just increasing the possibility of a successful project/program, reduction in cost, etc. </a:t>
            </a:r>
          </a:p>
          <a:p>
            <a:endParaRPr lang="en-US" dirty="0"/>
          </a:p>
          <a:p>
            <a:r>
              <a:rPr lang="en-US" dirty="0"/>
              <a:t> </a:t>
            </a:r>
            <a:r>
              <a:rPr lang="en-US" b="1" dirty="0"/>
              <a:t>Note:  Significant strengths require significantly more detail and impact than strengths and this should be reflected in the substance of your comment.</a:t>
            </a:r>
          </a:p>
          <a:p>
            <a:r>
              <a:rPr lang="en-US" b="1" u="sng" dirty="0"/>
              <a:t> </a:t>
            </a:r>
          </a:p>
        </p:txBody>
      </p:sp>
      <p:sp>
        <p:nvSpPr>
          <p:cNvPr id="3" name="Title 2"/>
          <p:cNvSpPr>
            <a:spLocks noGrp="1"/>
          </p:cNvSpPr>
          <p:nvPr>
            <p:ph type="title"/>
          </p:nvPr>
        </p:nvSpPr>
        <p:spPr/>
        <p:txBody>
          <a:bodyPr/>
          <a:lstStyle/>
          <a:p>
            <a:pPr algn="ctr"/>
            <a:r>
              <a:rPr lang="en-US" dirty="0">
                <a:solidFill>
                  <a:schemeClr val="tx1"/>
                </a:solidFill>
              </a:rPr>
              <a:t>Helpful Tips, Significant Strengths and Strengths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28</a:t>
            </a:fld>
            <a:endParaRPr lang="en-US" dirty="0"/>
          </a:p>
        </p:txBody>
      </p:sp>
    </p:spTree>
    <p:extLst>
      <p:ext uri="{BB962C8B-B14F-4D97-AF65-F5344CB8AC3E}">
        <p14:creationId xmlns:p14="http://schemas.microsoft.com/office/powerpoint/2010/main" val="1933037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400" b="1" u="sng" dirty="0"/>
              <a:t>SIGNIFICANT STRENGTH EXAMPLE:</a:t>
            </a:r>
          </a:p>
          <a:p>
            <a:endParaRPr lang="en-US" sz="2400" b="1" u="sng" dirty="0"/>
          </a:p>
          <a:p>
            <a:r>
              <a:rPr lang="en-US" sz="1900" b="1" dirty="0"/>
              <a:t>1. Significant Strength #1</a:t>
            </a:r>
            <a:r>
              <a:rPr lang="en-US" sz="1900" dirty="0"/>
              <a:t> (Proposal,  Sec. 2.1, RFP/RTEP Instructions B.1.1): Offeror B demonstrates extensive experience and deep knowledge of the CBO Data Warehouse (DW) architecture and current Extraction, Transformation, and Loading (ETL) processes by succinctly describing the architecture and ETL processes.  Additionally, the Offeror has hands-on experience with CBO's current business intelligence (BI) reporting system, using Oracle Business Intelligence Enterprise Edition (OBIEE) as the associated tool which allows them greater insight into the “as is” model.  Because the Offeror is knowledgeable in OBIEE, which is currently being used in the present CBO model, the Offeror’s approach for the analysis and development of an “as is” architecture model will be much more efficient and detail aspects of the system thus otherwise unknown to those without hands on experience; allowing the Offeror to determine what the most effective BI tool for the future state “to be” model is. The Offeror’s knowledge of CBO’s current architecture and processes, coupled with its hand on experience with the current BI reporting system increases the likelihood of successful completion of the requirements for the Enterprise Architecture Assessment and Enhancement tasks, ensures minimal ramp up time to begin work and provides an approach that will capture all necessary information in order to develop the “to be” model.  </a:t>
            </a:r>
          </a:p>
          <a:p>
            <a:endParaRPr lang="en-US" dirty="0"/>
          </a:p>
        </p:txBody>
      </p:sp>
      <p:sp>
        <p:nvSpPr>
          <p:cNvPr id="3" name="Title 2"/>
          <p:cNvSpPr>
            <a:spLocks noGrp="1"/>
          </p:cNvSpPr>
          <p:nvPr>
            <p:ph type="title"/>
          </p:nvPr>
        </p:nvSpPr>
        <p:spPr/>
        <p:txBody>
          <a:bodyPr/>
          <a:lstStyle/>
          <a:p>
            <a:pPr algn="ctr"/>
            <a:r>
              <a:rPr lang="en-US" dirty="0">
                <a:solidFill>
                  <a:schemeClr val="tx1"/>
                </a:solidFill>
              </a:rPr>
              <a:t>Helpful Tips, Significant Strengths and Strengths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29</a:t>
            </a:fld>
            <a:endParaRPr lang="en-US" dirty="0"/>
          </a:p>
        </p:txBody>
      </p:sp>
    </p:spTree>
    <p:extLst>
      <p:ext uri="{BB962C8B-B14F-4D97-AF65-F5344CB8AC3E}">
        <p14:creationId xmlns:p14="http://schemas.microsoft.com/office/powerpoint/2010/main" val="265125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pPr algn="ctr"/>
            <a:endParaRPr lang="en-US" dirty="0"/>
          </a:p>
          <a:p>
            <a:pPr algn="ctr"/>
            <a:endParaRPr lang="en-US" dirty="0"/>
          </a:p>
          <a:p>
            <a:pPr algn="ctr"/>
            <a:endParaRPr lang="en-US" dirty="0"/>
          </a:p>
          <a:p>
            <a:pPr algn="ctr"/>
            <a:r>
              <a:rPr lang="en-US" sz="3200" dirty="0"/>
              <a:t>ETHICS INBRIEFING</a:t>
            </a:r>
          </a:p>
        </p:txBody>
      </p:sp>
      <p:sp>
        <p:nvSpPr>
          <p:cNvPr id="2" name="Title 1"/>
          <p:cNvSpPr>
            <a:spLocks noGrp="1"/>
          </p:cNvSpPr>
          <p:nvPr>
            <p:ph type="title"/>
          </p:nvPr>
        </p:nvSpPr>
        <p:spPr>
          <a:xfrm>
            <a:off x="228600" y="76200"/>
            <a:ext cx="8991600" cy="1143000"/>
          </a:xfrm>
        </p:spPr>
        <p:txBody>
          <a:bodyPr/>
          <a:lstStyle/>
          <a:p>
            <a:pPr algn="ctr"/>
            <a:r>
              <a:rPr lang="en-US" dirty="0">
                <a:solidFill>
                  <a:schemeClr val="tx1"/>
                </a:solidFill>
              </a:rPr>
              <a:t>Ethics</a:t>
            </a:r>
          </a:p>
        </p:txBody>
      </p:sp>
      <p:sp>
        <p:nvSpPr>
          <p:cNvPr id="6" name="Slide Number Placeholder 5"/>
          <p:cNvSpPr>
            <a:spLocks noGrp="1"/>
          </p:cNvSpPr>
          <p:nvPr>
            <p:ph type="sldNum" sz="quarter" idx="11"/>
          </p:nvPr>
        </p:nvSpPr>
        <p:spPr/>
        <p:txBody>
          <a:bodyPr/>
          <a:lstStyle/>
          <a:p>
            <a:fld id="{72E188A2-F05D-43A9-9360-CC76441AB2B0}" type="slidenum">
              <a:rPr lang="en-US" smtClean="0"/>
              <a:pPr/>
              <a:t>3</a:t>
            </a:fld>
            <a:endParaRPr lang="en-US" dirty="0"/>
          </a:p>
        </p:txBody>
      </p:sp>
      <p:sp>
        <p:nvSpPr>
          <p:cNvPr id="4" name="TextBox 3">
            <a:extLst>
              <a:ext uri="{FF2B5EF4-FFF2-40B4-BE49-F238E27FC236}">
                <a16:creationId xmlns:a16="http://schemas.microsoft.com/office/drawing/2014/main" id="{E1E76712-D12C-4651-B68D-982518252A4D}"/>
              </a:ext>
            </a:extLst>
          </p:cNvPr>
          <p:cNvSpPr txBox="1"/>
          <p:nvPr/>
        </p:nvSpPr>
        <p:spPr>
          <a:xfrm>
            <a:off x="1219200" y="4114800"/>
            <a:ext cx="6934200" cy="1659557"/>
          </a:xfrm>
          <a:prstGeom prst="rect">
            <a:avLst/>
          </a:prstGeom>
          <a:noFill/>
        </p:spPr>
        <p:txBody>
          <a:bodyPr wrap="square" rtlCol="0">
            <a:spAutoFit/>
          </a:bodyPr>
          <a:lstStyle/>
          <a:p>
            <a:pPr marR="0" lvl="0" algn="ctr">
              <a:lnSpc>
                <a:spcPct val="115000"/>
              </a:lnSpc>
              <a:spcBef>
                <a:spcPts val="0"/>
              </a:spcBef>
              <a:spcAft>
                <a:spcPts val="0"/>
              </a:spcAft>
            </a:pPr>
            <a:r>
              <a:rPr lang="en-US" b="1" dirty="0">
                <a:latin typeface="Times New Roman" panose="02020603050405020304" pitchFamily="18" charset="0"/>
                <a:ea typeface="Times New Roman" panose="02020603050405020304" pitchFamily="18" charset="0"/>
              </a:rPr>
              <a:t>A</a:t>
            </a:r>
            <a:r>
              <a:rPr lang="en-US" sz="1800" b="1" dirty="0">
                <a:effectLst/>
                <a:latin typeface="Times New Roman" panose="02020603050405020304" pitchFamily="18" charset="0"/>
                <a:ea typeface="Times New Roman" panose="02020603050405020304" pitchFamily="18" charset="0"/>
              </a:rPr>
              <a:t>ll participants in both competitive and non-competitive acquisitions are encouraged to take procurement specific integrity training if they have not already done so.  The following training is now available for the acquisition workforce: Understanding the Procurement Integrity Act (PIA) -- TMS Item ID # 4570827</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8359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u="sng" dirty="0"/>
              <a:t>Format for Significant Weaknesses and Weaknesses:</a:t>
            </a:r>
          </a:p>
          <a:p>
            <a:endParaRPr lang="en-US" b="1" u="sng" dirty="0"/>
          </a:p>
          <a:p>
            <a:r>
              <a:rPr lang="en-US" b="1" dirty="0"/>
              <a:t>Significant Weakness or Weakness (choose one based on definition) (Proposal Page(s) [insert page number(s)], Section(s) [insert section number(s)] / RFP/RTEP [insert reference to RFP/ RTEP instruction(s) that apply to comment]).</a:t>
            </a:r>
            <a:r>
              <a:rPr lang="en-US" dirty="0"/>
              <a:t>  First sentence should clearly identify the specific technical approach element from the RFP/RTEP instruction(s) (verbatim from RFP/RTEP) and Offeror’s proposal element to which the comment applies.  The second sentence should describe Offeror’s proposal element in detail.  The third sentence should describe in detail how the Offeror’s proposal element is weak with regard to the technical approach element from the RFP/RTEP instruction(s) (use more than one sentence if necessary).  The fourth sentence should describe in detail how this weakness negatively impacts the Govt. and execution of required work under the contract. Be more specific than just increasing the risk of project/program failure, increase in cost, etc.</a:t>
            </a:r>
          </a:p>
          <a:p>
            <a:endParaRPr lang="en-US" dirty="0"/>
          </a:p>
          <a:p>
            <a:r>
              <a:rPr lang="en-US" dirty="0"/>
              <a:t> </a:t>
            </a:r>
            <a:r>
              <a:rPr lang="en-US" b="1" dirty="0"/>
              <a:t>Note:  Significant weaknesses require significantly more detail and impact than weaknesses and this should be reflected in the substance of your comment.</a:t>
            </a:r>
          </a:p>
          <a:p>
            <a:endParaRPr lang="en-US" b="1" u="sng" dirty="0"/>
          </a:p>
        </p:txBody>
      </p:sp>
      <p:sp>
        <p:nvSpPr>
          <p:cNvPr id="3" name="Title 2"/>
          <p:cNvSpPr>
            <a:spLocks noGrp="1"/>
          </p:cNvSpPr>
          <p:nvPr>
            <p:ph type="title"/>
          </p:nvPr>
        </p:nvSpPr>
        <p:spPr/>
        <p:txBody>
          <a:bodyPr/>
          <a:lstStyle/>
          <a:p>
            <a:pPr algn="ctr"/>
            <a:r>
              <a:rPr lang="en-US" dirty="0">
                <a:solidFill>
                  <a:schemeClr val="tx1"/>
                </a:solidFill>
              </a:rPr>
              <a:t>Helpful Tips, Significant Weaknesses and Weaknesses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30</a:t>
            </a:fld>
            <a:endParaRPr lang="en-US" dirty="0"/>
          </a:p>
        </p:txBody>
      </p:sp>
    </p:spTree>
    <p:extLst>
      <p:ext uri="{BB962C8B-B14F-4D97-AF65-F5344CB8AC3E}">
        <p14:creationId xmlns:p14="http://schemas.microsoft.com/office/powerpoint/2010/main" val="3812142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WEAKNESS EXAMPLE:</a:t>
            </a:r>
          </a:p>
          <a:p>
            <a:endParaRPr lang="en-US" b="1" u="sng" dirty="0"/>
          </a:p>
          <a:p>
            <a:r>
              <a:rPr lang="en-US" sz="1800" b="1" dirty="0"/>
              <a:t>1. Weakness #1 (</a:t>
            </a:r>
            <a:r>
              <a:rPr lang="en-US" sz="1800" dirty="0"/>
              <a:t>Proposal pg. 9, Section 3.3, RFP/RTEP Instructions B.1.4): Offeror D proposes to conduct the required Project Kick Off meeting within fifteen (15) days after task order award. The PWS clearly states that the Kick-off Meeting will be conducted within ten (10) days after task order award, and  provide the associated materials five (5) days prior to the Kick-off Meeting.  This date was establish to facilitate the tasks in the PWS and also to coincide with other business activities in the organization.  This task is considered the least taxing of the requirements in the PWS.  Failure to identify the first milestone introduces doubt that the remaining milestones will be met in a timely manner; which may result in the overall failure of the Enterprise Architecture Assessment and Enhancement project. </a:t>
            </a:r>
          </a:p>
          <a:p>
            <a:endParaRPr lang="en-US" b="1" u="sng" dirty="0"/>
          </a:p>
          <a:p>
            <a:endParaRPr lang="en-US" dirty="0"/>
          </a:p>
        </p:txBody>
      </p:sp>
      <p:sp>
        <p:nvSpPr>
          <p:cNvPr id="3" name="Title 2"/>
          <p:cNvSpPr>
            <a:spLocks noGrp="1"/>
          </p:cNvSpPr>
          <p:nvPr>
            <p:ph type="title"/>
          </p:nvPr>
        </p:nvSpPr>
        <p:spPr/>
        <p:txBody>
          <a:bodyPr/>
          <a:lstStyle/>
          <a:p>
            <a:pPr algn="ctr"/>
            <a:r>
              <a:rPr lang="en-US" dirty="0">
                <a:solidFill>
                  <a:schemeClr val="tx1"/>
                </a:solidFill>
              </a:rPr>
              <a:t>Helpful Tips, Significant Strengths and Strengths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31</a:t>
            </a:fld>
            <a:endParaRPr lang="en-US" dirty="0"/>
          </a:p>
        </p:txBody>
      </p:sp>
    </p:spTree>
    <p:extLst>
      <p:ext uri="{BB962C8B-B14F-4D97-AF65-F5344CB8AC3E}">
        <p14:creationId xmlns:p14="http://schemas.microsoft.com/office/powerpoint/2010/main" val="2944141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Format for Deficiencies:</a:t>
            </a:r>
          </a:p>
          <a:p>
            <a:endParaRPr lang="en-US" b="1" u="sng" dirty="0"/>
          </a:p>
          <a:p>
            <a:r>
              <a:rPr lang="en-US" sz="1600" b="1" u="sng" dirty="0"/>
              <a:t>Deficiency (Proposal Page(s) [insert page </a:t>
            </a:r>
            <a:r>
              <a:rPr lang="en-US" sz="1600" b="1" dirty="0"/>
              <a:t>number(s)], Section(s) [insert section number(s)] / RFP/RTEP [insert reference to RFP/RTEP instruction(s) that apply to comment]): </a:t>
            </a:r>
            <a:r>
              <a:rPr lang="en-US" sz="1600" dirty="0"/>
              <a:t>First sentence should clearly identify the specific technical approach element from the RFP/RTEP instruction(s) (verbatim from RFP/RTEP) and Offeror’s proposal element to which the comment applies. The second sentence should describe in detail how the Offeror’s proposal element is deficient with regard to the technical approach element from the RFP/RTEP instruction(s) (use as many sentences as necessary).  The following sentences should describe in detail how this deficiency negatively impacts the Govt. and execution of required work under the contract.  </a:t>
            </a:r>
          </a:p>
          <a:p>
            <a:endParaRPr lang="en-US" sz="1600" dirty="0"/>
          </a:p>
          <a:p>
            <a:r>
              <a:rPr lang="en-US" sz="1600" b="1" dirty="0"/>
              <a:t>Note:  Deficiencies require significantly more detail and impact than significant weaknesses and weaknesses and this should be reflected in the substance of your comment. </a:t>
            </a:r>
            <a:endParaRPr lang="en-US" sz="1600" b="1" u="sng" dirty="0"/>
          </a:p>
        </p:txBody>
      </p:sp>
      <p:sp>
        <p:nvSpPr>
          <p:cNvPr id="3" name="Title 2"/>
          <p:cNvSpPr>
            <a:spLocks noGrp="1"/>
          </p:cNvSpPr>
          <p:nvPr>
            <p:ph type="title"/>
          </p:nvPr>
        </p:nvSpPr>
        <p:spPr/>
        <p:txBody>
          <a:bodyPr/>
          <a:lstStyle/>
          <a:p>
            <a:pPr algn="ctr"/>
            <a:r>
              <a:rPr lang="en-US" dirty="0">
                <a:solidFill>
                  <a:schemeClr val="tx1"/>
                </a:solidFill>
              </a:rPr>
              <a:t>Helpful Tips, Deficiencies </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32</a:t>
            </a:fld>
            <a:endParaRPr lang="en-US" dirty="0"/>
          </a:p>
        </p:txBody>
      </p:sp>
    </p:spTree>
    <p:extLst>
      <p:ext uri="{BB962C8B-B14F-4D97-AF65-F5344CB8AC3E}">
        <p14:creationId xmlns:p14="http://schemas.microsoft.com/office/powerpoint/2010/main" val="1382401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u="sng" dirty="0"/>
              <a:t>DEFICIENCY EXAMPLE:</a:t>
            </a:r>
          </a:p>
          <a:p>
            <a:endParaRPr lang="en-US" b="1" u="sng" dirty="0"/>
          </a:p>
          <a:p>
            <a:r>
              <a:rPr lang="en-US" sz="1800" b="1" dirty="0"/>
              <a:t>1. Deficiency #1</a:t>
            </a:r>
            <a:r>
              <a:rPr lang="en-US" sz="1800" dirty="0"/>
              <a:t> (TEP 5.2.3, RTEP Instructions B.1.1) Offeror C’s proposed approach is general in nature and did not address existing data structures or reporting systems.  The Offeror provided minimal detail of the approach to the “as-is” analysis.  The Offerors proposed approach is to “document the current data extraction and analysis method – end to end, and create word/PowerPoint models with descriptive information”.  This is simply a repeat of the requirements in the PWS.  Offeror C merely stated that it will complete the requirements of the PWS but failed to describe in detail any particular steps or detail the approach it would take to complete the tasks.  The Offeror focused on the purpose of the “as is” analysis and what the analysis is used for. Significant analysis of the “as-is” system would be a prerequisite to completing the “to-be” model.  An accurate “as-is” model is needed to build the future state “to-be” model and without the proper approach, the “to-be” model may be flawed.  Additionally, the description of benefits regarding an improved BI environment for the CBO was very general and conceptual in nature.  No specifics in terms of actual environment or business improvements were provided.   Furthermore, the Offeror misinterprets the business needs stated in the PWS and proposes a business intelligence system that will use the Oracle business intelligence tools.  CBO Revenue Operations currently employs Oracle Business Intelligence Enterprise Edition and a number of the processes and systems.  The overall requirement of the PWS is an analysis to determine the best data architecture and BI tools available, and conduct research throughout the industry for the optimum BI solution to move from the “as-is state to the “to-be” state.   Offeror C is already proposing a BI system without conducting the “as is” analysis to baseline CBO’s reporting in terms of resources, structure, relationships, communications, technology or business processes.  The omission and lack of detail concerning an approach for the “as is” analysis introduces significant doubt concerning the Offeror’s understanding of the problem and increases the risk of successful completion of all the tasks required in the PWS.  </a:t>
            </a:r>
          </a:p>
          <a:p>
            <a:endParaRPr lang="en-US" sz="1800" dirty="0"/>
          </a:p>
        </p:txBody>
      </p:sp>
      <p:sp>
        <p:nvSpPr>
          <p:cNvPr id="3" name="Title 2"/>
          <p:cNvSpPr>
            <a:spLocks noGrp="1"/>
          </p:cNvSpPr>
          <p:nvPr>
            <p:ph type="title"/>
          </p:nvPr>
        </p:nvSpPr>
        <p:spPr/>
        <p:txBody>
          <a:bodyPr/>
          <a:lstStyle/>
          <a:p>
            <a:pPr algn="ctr"/>
            <a:r>
              <a:rPr lang="en-US" dirty="0">
                <a:solidFill>
                  <a:schemeClr val="tx1"/>
                </a:solidFill>
              </a:rPr>
              <a:t>Helpful Tips, Significant Strengths and Strengths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33</a:t>
            </a:fld>
            <a:endParaRPr lang="en-US" dirty="0"/>
          </a:p>
        </p:txBody>
      </p:sp>
    </p:spTree>
    <p:extLst>
      <p:ext uri="{BB962C8B-B14F-4D97-AF65-F5344CB8AC3E}">
        <p14:creationId xmlns:p14="http://schemas.microsoft.com/office/powerpoint/2010/main" val="1486613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 good thing to keep in mind when you are writing the Strengths, Weaknesses and Deficiencies is “</a:t>
            </a:r>
            <a:r>
              <a:rPr lang="en-US" sz="2400" b="1" dirty="0">
                <a:solidFill>
                  <a:srgbClr val="FF0000"/>
                </a:solidFill>
              </a:rPr>
              <a:t>Why, How, and What.</a:t>
            </a:r>
            <a:r>
              <a:rPr lang="en-US" sz="2400" dirty="0"/>
              <a:t>” </a:t>
            </a:r>
            <a:r>
              <a:rPr lang="en-US" sz="2400" b="1" dirty="0"/>
              <a:t>The strengths, weaknesses, and deficiencies are all about “the approach”.</a:t>
            </a:r>
            <a:r>
              <a:rPr lang="en-US" sz="2400" dirty="0"/>
              <a:t> </a:t>
            </a:r>
          </a:p>
          <a:p>
            <a:endParaRPr lang="en-US" sz="2400" dirty="0"/>
          </a:p>
          <a:p>
            <a:r>
              <a:rPr lang="en-US" sz="2400" dirty="0"/>
              <a:t>What approach are they proposing? Why would they propose this approach (what is the reason, what are they trying to propose)? How will the approach benefit or detract from the overall effort? What is the overall effect this proposed approach creates? </a:t>
            </a:r>
          </a:p>
          <a:p>
            <a:endParaRPr lang="en-US" dirty="0"/>
          </a:p>
        </p:txBody>
      </p:sp>
      <p:sp>
        <p:nvSpPr>
          <p:cNvPr id="3" name="Title 2"/>
          <p:cNvSpPr>
            <a:spLocks noGrp="1"/>
          </p:cNvSpPr>
          <p:nvPr>
            <p:ph type="title"/>
          </p:nvPr>
        </p:nvSpPr>
        <p:spPr>
          <a:xfrm>
            <a:off x="304800" y="76200"/>
            <a:ext cx="8915400" cy="1143000"/>
          </a:xfrm>
        </p:spPr>
        <p:txBody>
          <a:bodyPr/>
          <a:lstStyle/>
          <a:p>
            <a:pPr algn="ctr"/>
            <a:r>
              <a:rPr lang="en-US" dirty="0">
                <a:solidFill>
                  <a:schemeClr val="tx1"/>
                </a:solidFill>
              </a:rPr>
              <a:t>WHY, HOW, WHAT</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34</a:t>
            </a:fld>
            <a:endParaRPr lang="en-US" dirty="0"/>
          </a:p>
        </p:txBody>
      </p:sp>
    </p:spTree>
    <p:extLst>
      <p:ext uri="{BB962C8B-B14F-4D97-AF65-F5344CB8AC3E}">
        <p14:creationId xmlns:p14="http://schemas.microsoft.com/office/powerpoint/2010/main" val="3964501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342900" indent="-342900">
              <a:buFont typeface="Arial" pitchFamily="34" charset="0"/>
              <a:buChar char="•"/>
            </a:pPr>
            <a:r>
              <a:rPr lang="en-US" dirty="0"/>
              <a:t>Review all RFP/RTEP documentation to include: RFP/RTEP, Price Schedule, Evaluation Plan, PWS, PWS Attachments, Questions and Answers, Tech Eval Template and Samples.  </a:t>
            </a:r>
          </a:p>
          <a:p>
            <a:pPr marL="342900" indent="-342900">
              <a:buFont typeface="Arial" pitchFamily="34" charset="0"/>
              <a:buChar char="•"/>
            </a:pPr>
            <a:r>
              <a:rPr lang="en-US" dirty="0"/>
              <a:t>Technical evaluations and comments should stand alone without the reader having to reference back to the RFP/RTEP, PWS or the Offeror’s proposal.  </a:t>
            </a:r>
          </a:p>
          <a:p>
            <a:pPr marL="342900" indent="-342900">
              <a:buFont typeface="Arial" pitchFamily="34" charset="0"/>
              <a:buChar char="•"/>
            </a:pPr>
            <a:r>
              <a:rPr lang="en-US" dirty="0"/>
              <a:t>Details, details details…AVOID generalizations.</a:t>
            </a:r>
          </a:p>
          <a:p>
            <a:pPr marL="342900" indent="-342900">
              <a:buFont typeface="Arial" pitchFamily="34" charset="0"/>
              <a:buChar char="•"/>
            </a:pPr>
            <a:r>
              <a:rPr lang="en-US" dirty="0"/>
              <a:t>All comments must directly relate to the RFP/RTEP instructions which are derived from the Evaluation Plan.</a:t>
            </a:r>
          </a:p>
          <a:p>
            <a:pPr marL="342900" indent="-342900">
              <a:buFont typeface="Arial" pitchFamily="34" charset="0"/>
              <a:buChar char="•"/>
            </a:pPr>
            <a:r>
              <a:rPr lang="en-US" dirty="0"/>
              <a:t>Make sure the Offeror discusses every discriminator.</a:t>
            </a:r>
          </a:p>
          <a:p>
            <a:pPr marL="342900" indent="-342900">
              <a:buFont typeface="Arial" pitchFamily="34" charset="0"/>
              <a:buChar char="•"/>
            </a:pPr>
            <a:r>
              <a:rPr lang="en-US" dirty="0"/>
              <a:t>Review to ensure the Offeror provided an approach to each discriminator and did not just restate the PWS. They have to provide an approach, failure to provide an approach would be a deficiency.  </a:t>
            </a:r>
          </a:p>
          <a:p>
            <a:pPr marL="342900" indent="-342900">
              <a:buFont typeface="Arial" pitchFamily="34" charset="0"/>
              <a:buChar char="•"/>
            </a:pPr>
            <a:r>
              <a:rPr lang="en-US" dirty="0"/>
              <a:t>Do not requote the entire proposal.  Quoting the proposal is allowed, however, information should be paraphrased as well.  Ensure quotation marks are used when directly quoting the proposal.</a:t>
            </a:r>
          </a:p>
          <a:p>
            <a:pPr marL="342900" indent="-342900">
              <a:buFont typeface="Arial" pitchFamily="34" charset="0"/>
              <a:buChar char="•"/>
            </a:pPr>
            <a:r>
              <a:rPr lang="en-US" dirty="0"/>
              <a:t>The samples are for your reference. Do not copy and paste sample language into your technical evaluation.  Your evaluation has to pertain to the requirement and proposal you are evaluating.  </a:t>
            </a:r>
          </a:p>
        </p:txBody>
      </p:sp>
      <p:sp>
        <p:nvSpPr>
          <p:cNvPr id="3" name="Title 2"/>
          <p:cNvSpPr>
            <a:spLocks noGrp="1"/>
          </p:cNvSpPr>
          <p:nvPr>
            <p:ph type="title"/>
          </p:nvPr>
        </p:nvSpPr>
        <p:spPr>
          <a:xfrm>
            <a:off x="457200" y="76200"/>
            <a:ext cx="8763000" cy="1143000"/>
          </a:xfrm>
        </p:spPr>
        <p:txBody>
          <a:bodyPr/>
          <a:lstStyle/>
          <a:p>
            <a:pPr algn="ctr"/>
            <a:r>
              <a:rPr lang="en-US" dirty="0">
                <a:solidFill>
                  <a:schemeClr val="tx1"/>
                </a:solidFill>
              </a:rPr>
              <a:t>Helpful Tips </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35</a:t>
            </a:fld>
            <a:endParaRPr lang="en-US" dirty="0"/>
          </a:p>
        </p:txBody>
      </p:sp>
    </p:spTree>
    <p:extLst>
      <p:ext uri="{BB962C8B-B14F-4D97-AF65-F5344CB8AC3E}">
        <p14:creationId xmlns:p14="http://schemas.microsoft.com/office/powerpoint/2010/main" val="802519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342900" indent="-342900">
              <a:buFont typeface="Arial" pitchFamily="34" charset="0"/>
              <a:buChar char="•"/>
            </a:pPr>
            <a:r>
              <a:rPr lang="en-US" dirty="0"/>
              <a:t>You need to state the following for each weakness/deficiency:  (refer to samples and training slides)</a:t>
            </a:r>
          </a:p>
          <a:p>
            <a:pPr marL="342900" indent="-342900">
              <a:buFont typeface="Arial" pitchFamily="34" charset="0"/>
              <a:buChar char="•"/>
            </a:pPr>
            <a:r>
              <a:rPr lang="en-US" dirty="0"/>
              <a:t>1. What did the contractor propose </a:t>
            </a:r>
          </a:p>
          <a:p>
            <a:pPr marL="342900" indent="-342900">
              <a:buFont typeface="Arial" pitchFamily="34" charset="0"/>
              <a:buChar char="•"/>
            </a:pPr>
            <a:r>
              <a:rPr lang="en-US" dirty="0"/>
              <a:t>2. What was the requirement (stated in PWS) </a:t>
            </a:r>
          </a:p>
          <a:p>
            <a:pPr marL="342900" indent="-342900">
              <a:buFont typeface="Arial" pitchFamily="34" charset="0"/>
              <a:buChar char="•"/>
            </a:pPr>
            <a:r>
              <a:rPr lang="en-US" dirty="0"/>
              <a:t>3. How does the proposed approach not meet the requirement.  </a:t>
            </a:r>
          </a:p>
          <a:p>
            <a:pPr marL="342900" indent="-342900">
              <a:buFont typeface="Arial" pitchFamily="34" charset="0"/>
              <a:buChar char="•"/>
            </a:pPr>
            <a:r>
              <a:rPr lang="en-US" dirty="0"/>
              <a:t>4. Impact Statement - Why is this a weakness, i.e. what is the negative impact/negative ramifications to the Govt of accepting this approach. State what the impact of the weakness is to the Government in terms of cost, schedule or performance.</a:t>
            </a:r>
          </a:p>
          <a:p>
            <a:pPr marL="342900" indent="-342900">
              <a:buFont typeface="Arial" pitchFamily="34" charset="0"/>
              <a:buChar char="•"/>
            </a:pPr>
            <a:endParaRPr lang="en-US" dirty="0"/>
          </a:p>
          <a:p>
            <a:pPr marL="342900" indent="-342900">
              <a:buFont typeface="Arial" pitchFamily="34" charset="0"/>
              <a:buChar char="•"/>
            </a:pPr>
            <a:r>
              <a:rPr lang="en-US" dirty="0"/>
              <a:t>You need to state the following for each strength: (refer to samples and training slides)</a:t>
            </a:r>
          </a:p>
          <a:p>
            <a:pPr marL="342900" indent="-342900">
              <a:buFont typeface="Arial" pitchFamily="34" charset="0"/>
              <a:buChar char="•"/>
            </a:pPr>
            <a:r>
              <a:rPr lang="en-US" dirty="0"/>
              <a:t>1.	What did the contractor propose</a:t>
            </a:r>
          </a:p>
          <a:p>
            <a:pPr marL="342900" indent="-342900">
              <a:buFont typeface="Arial" pitchFamily="34" charset="0"/>
              <a:buChar char="•"/>
            </a:pPr>
            <a:r>
              <a:rPr lang="en-US" dirty="0"/>
              <a:t>2.	What was the requirement (stated in PWS)</a:t>
            </a:r>
          </a:p>
          <a:p>
            <a:pPr marL="342900" indent="-342900">
              <a:buFont typeface="Arial" pitchFamily="34" charset="0"/>
              <a:buChar char="•"/>
            </a:pPr>
            <a:r>
              <a:rPr lang="en-US" dirty="0"/>
              <a:t>3.	How does the proposed approach exceed the requirement.  </a:t>
            </a:r>
          </a:p>
          <a:p>
            <a:pPr marL="342900" indent="-342900">
              <a:buFont typeface="Arial" pitchFamily="34" charset="0"/>
              <a:buChar char="•"/>
            </a:pPr>
            <a:r>
              <a:rPr lang="en-US" dirty="0"/>
              <a:t>4.	Impact Statement - Why is this a significant strength/strength, i.e. what is the benefit/positive ramifications to the Govt of accepting this approach. State what the impact of the strength is to the Government in terms of cost, schedule or performance.</a:t>
            </a:r>
          </a:p>
          <a:p>
            <a:pPr marL="342900" indent="-342900">
              <a:buFont typeface="Arial" pitchFamily="34" charset="0"/>
              <a:buChar char="•"/>
            </a:pPr>
            <a:endParaRPr lang="en-US" dirty="0"/>
          </a:p>
        </p:txBody>
      </p:sp>
      <p:sp>
        <p:nvSpPr>
          <p:cNvPr id="3" name="Title 2"/>
          <p:cNvSpPr>
            <a:spLocks noGrp="1"/>
          </p:cNvSpPr>
          <p:nvPr>
            <p:ph type="title"/>
          </p:nvPr>
        </p:nvSpPr>
        <p:spPr>
          <a:xfrm>
            <a:off x="304800" y="76200"/>
            <a:ext cx="8915400" cy="1143000"/>
          </a:xfrm>
        </p:spPr>
        <p:txBody>
          <a:bodyPr/>
          <a:lstStyle/>
          <a:p>
            <a:pPr algn="ctr"/>
            <a:r>
              <a:rPr lang="en-US" dirty="0">
                <a:solidFill>
                  <a:schemeClr val="tx1"/>
                </a:solidFill>
              </a:rPr>
              <a:t>Helpful Tips </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36</a:t>
            </a:fld>
            <a:endParaRPr lang="en-US" dirty="0"/>
          </a:p>
        </p:txBody>
      </p:sp>
    </p:spTree>
    <p:extLst>
      <p:ext uri="{BB962C8B-B14F-4D97-AF65-F5344CB8AC3E}">
        <p14:creationId xmlns:p14="http://schemas.microsoft.com/office/powerpoint/2010/main" val="3022512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u="sng" dirty="0"/>
              <a:t>Special terms and Conditions / Deviations / Critical Assumptions stated in Proposal:</a:t>
            </a:r>
            <a:r>
              <a:rPr lang="en-US" b="1" dirty="0"/>
              <a:t>  </a:t>
            </a:r>
            <a:r>
              <a:rPr lang="en-US" b="1" dirty="0">
                <a:solidFill>
                  <a:srgbClr val="FF0000"/>
                </a:solidFill>
              </a:rPr>
              <a:t>PLEASE BRING TO CONTRACTING’S ATTENTION IF YOU FIND ANY TERMS/CONDITIONS/ASSUMPTIONS</a:t>
            </a:r>
            <a:endParaRPr lang="en-US" b="1" dirty="0"/>
          </a:p>
          <a:p>
            <a:endParaRPr lang="en-US" b="1" dirty="0"/>
          </a:p>
          <a:p>
            <a:r>
              <a:rPr lang="en-US" sz="1600" dirty="0"/>
              <a:t>Special conditions and assumptions occur often in proposals and many times they are presented in their own sections of a proposal.  Some, however, are contained within the body of the proposal.  Evaluate and note any assumptions or special conditions within the text of the proposal (either in its own section or embedded elsewhere) that may constitute increased risk to the Government. For example, it is possible the offeror might include the following proposal language:</a:t>
            </a:r>
          </a:p>
          <a:p>
            <a:r>
              <a:rPr lang="en-US" sz="1600" dirty="0"/>
              <a:t>  </a:t>
            </a:r>
          </a:p>
          <a:p>
            <a:pPr marL="285750" indent="-285750">
              <a:buFont typeface="Arial" pitchFamily="34" charset="0"/>
              <a:buChar char="•"/>
            </a:pPr>
            <a:r>
              <a:rPr lang="en-US" sz="1600" dirty="0"/>
              <a:t>“If the Government does not respond in 2 days, we will proceed and bill the Government.”</a:t>
            </a:r>
          </a:p>
          <a:p>
            <a:pPr marL="285750" indent="-285750">
              <a:buFont typeface="Arial" pitchFamily="34" charset="0"/>
              <a:buChar char="•"/>
            </a:pPr>
            <a:r>
              <a:rPr lang="en-US" sz="1600" dirty="0"/>
              <a:t>“The Government shall pay for or furnish </a:t>
            </a:r>
            <a:r>
              <a:rPr lang="en-US" sz="1600" dirty="0" err="1"/>
              <a:t>xxxxxx</a:t>
            </a:r>
            <a:r>
              <a:rPr lang="en-US" sz="1600" dirty="0"/>
              <a:t> (things not mentioned in the RFP/RTEP).”</a:t>
            </a:r>
          </a:p>
          <a:p>
            <a:pPr marL="285750" indent="-285750">
              <a:buFont typeface="Arial" pitchFamily="34" charset="0"/>
              <a:buChar char="•"/>
            </a:pPr>
            <a:r>
              <a:rPr lang="en-US" sz="1600" dirty="0"/>
              <a:t>“The Government shall pay invoices IAW contractor’s milestone billings as shown (not IAW the RFP/RTEP or Section B (Schedule of Deliverables).”</a:t>
            </a:r>
          </a:p>
          <a:p>
            <a:pPr marL="285750" indent="-285750">
              <a:buFont typeface="Arial" pitchFamily="34" charset="0"/>
              <a:buChar char="•"/>
            </a:pPr>
            <a:r>
              <a:rPr lang="en-US" sz="1600" dirty="0"/>
              <a:t>“The contractor retains proprietary rights to the software and data developed under this effort”</a:t>
            </a:r>
          </a:p>
          <a:p>
            <a:r>
              <a:rPr lang="en-US" sz="1600" dirty="0"/>
              <a:t> </a:t>
            </a:r>
          </a:p>
          <a:p>
            <a:r>
              <a:rPr lang="en-US" sz="1600" dirty="0"/>
              <a:t>All of these statements above could indicate increased technical risk to the Government and must be pointed out in writing to the Contracting Officer as part of the evaluation process.  The CO is responsible for having these “conditions” removed by the Offerors.</a:t>
            </a:r>
          </a:p>
          <a:p>
            <a:endParaRPr lang="en-US" sz="1600" dirty="0"/>
          </a:p>
          <a:p>
            <a:endParaRPr lang="en-US" sz="1600" b="1" dirty="0"/>
          </a:p>
          <a:p>
            <a:endParaRPr lang="en-US" dirty="0"/>
          </a:p>
        </p:txBody>
      </p:sp>
      <p:sp>
        <p:nvSpPr>
          <p:cNvPr id="3" name="Title 2"/>
          <p:cNvSpPr>
            <a:spLocks noGrp="1"/>
          </p:cNvSpPr>
          <p:nvPr>
            <p:ph type="title"/>
          </p:nvPr>
        </p:nvSpPr>
        <p:spPr/>
        <p:txBody>
          <a:bodyPr>
            <a:noAutofit/>
          </a:bodyPr>
          <a:lstStyle/>
          <a:p>
            <a:pPr algn="ctr"/>
            <a:r>
              <a:rPr lang="en-US" sz="2400" dirty="0">
                <a:solidFill>
                  <a:schemeClr val="tx1"/>
                </a:solidFill>
              </a:rPr>
              <a:t>Completing the Evaluation Report –</a:t>
            </a:r>
            <a:br>
              <a:rPr lang="en-US" sz="2400" dirty="0">
                <a:solidFill>
                  <a:schemeClr val="tx1"/>
                </a:solidFill>
              </a:rPr>
            </a:br>
            <a:r>
              <a:rPr lang="en-US" sz="2400" dirty="0">
                <a:solidFill>
                  <a:schemeClr val="tx1"/>
                </a:solidFill>
              </a:rPr>
              <a:t>Special Terms and Conditions / Deviations  / Critical Assumptions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37</a:t>
            </a:fld>
            <a:endParaRPr lang="en-US" dirty="0"/>
          </a:p>
        </p:txBody>
      </p:sp>
    </p:spTree>
    <p:extLst>
      <p:ext uri="{BB962C8B-B14F-4D97-AF65-F5344CB8AC3E}">
        <p14:creationId xmlns:p14="http://schemas.microsoft.com/office/powerpoint/2010/main" val="3226058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EXAMPLE:</a:t>
            </a:r>
          </a:p>
          <a:p>
            <a:endParaRPr lang="en-US" b="1" u="sng" dirty="0"/>
          </a:p>
          <a:p>
            <a:r>
              <a:rPr lang="en-US" sz="1400" dirty="0"/>
              <a:t>Offeror A’s assumption 9.D – VA will provide storage for the voice and data recordings – 4 Terabytes needed for the stated retention period.  Proposed servers assume Network Attached Storage, as addressed in Deficiency 5.1 above is unacceptable.</a:t>
            </a:r>
          </a:p>
          <a:p>
            <a:endParaRPr lang="en-US" sz="1400" dirty="0"/>
          </a:p>
          <a:p>
            <a:r>
              <a:rPr lang="en-US" sz="1600" b="1" u="sng" dirty="0"/>
              <a:t>DEFICIENCY FROM THE ABOVE CRITICAL ASSUMPTION:</a:t>
            </a:r>
          </a:p>
          <a:p>
            <a:endParaRPr lang="en-US" sz="1600" b="1" u="sng" dirty="0"/>
          </a:p>
          <a:p>
            <a:r>
              <a:rPr lang="en-US" sz="1400" dirty="0"/>
              <a:t>1. (Proposal-Assumption):  Offeror A’s assumptions were reviewed and it was determined that assumption 9.D was unacceptable.  The offeror listed under GFE equipment that VA will provide storage for the voice and data recordings – 4 Terabytes needed for the stated retention period.  PWS Section 6.5 Facility/Resource Provision clearly states that the Contractor shall provide for development, storage, maintenance and delivery of products for this effort.  Since the DMC does not have the additional funding or resources to provide the equipment this would negatively affect the successful completion of the project as no storage would be available.</a:t>
            </a:r>
          </a:p>
          <a:p>
            <a:endParaRPr lang="en-US" sz="1400" dirty="0"/>
          </a:p>
        </p:txBody>
      </p:sp>
      <p:sp>
        <p:nvSpPr>
          <p:cNvPr id="3" name="Title 2"/>
          <p:cNvSpPr>
            <a:spLocks noGrp="1"/>
          </p:cNvSpPr>
          <p:nvPr>
            <p:ph type="title"/>
          </p:nvPr>
        </p:nvSpPr>
        <p:spPr/>
        <p:txBody>
          <a:bodyPr>
            <a:normAutofit fontScale="90000"/>
          </a:bodyPr>
          <a:lstStyle/>
          <a:p>
            <a:r>
              <a:rPr lang="en-US" dirty="0">
                <a:solidFill>
                  <a:schemeClr val="tx1"/>
                </a:solidFill>
              </a:rPr>
              <a:t>Completing the Evaluation Report –</a:t>
            </a:r>
            <a:br>
              <a:rPr lang="en-US" dirty="0">
                <a:solidFill>
                  <a:schemeClr val="tx1"/>
                </a:solidFill>
              </a:rPr>
            </a:br>
            <a:r>
              <a:rPr lang="en-US" dirty="0">
                <a:solidFill>
                  <a:schemeClr val="tx1"/>
                </a:solidFill>
              </a:rPr>
              <a:t>Special Terms and Conditions / Deviations  / Critical Assumptions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38</a:t>
            </a:fld>
            <a:endParaRPr lang="en-US" dirty="0"/>
          </a:p>
        </p:txBody>
      </p:sp>
    </p:spTree>
    <p:extLst>
      <p:ext uri="{BB962C8B-B14F-4D97-AF65-F5344CB8AC3E}">
        <p14:creationId xmlns:p14="http://schemas.microsoft.com/office/powerpoint/2010/main" val="2518385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525963"/>
          </a:xfrm>
        </p:spPr>
        <p:txBody>
          <a:bodyPr>
            <a:normAutofit/>
          </a:bodyPr>
          <a:lstStyle/>
          <a:p>
            <a:pPr marL="457200" lvl="1" indent="0">
              <a:buNone/>
            </a:pPr>
            <a:endParaRPr lang="en-US" dirty="0"/>
          </a:p>
          <a:p>
            <a:endParaRPr lang="en-US" dirty="0"/>
          </a:p>
          <a:p>
            <a:endParaRPr lang="en-US" dirty="0"/>
          </a:p>
        </p:txBody>
      </p:sp>
      <p:sp>
        <p:nvSpPr>
          <p:cNvPr id="3" name="Title 2"/>
          <p:cNvSpPr>
            <a:spLocks noGrp="1"/>
          </p:cNvSpPr>
          <p:nvPr>
            <p:ph type="title"/>
          </p:nvPr>
        </p:nvSpPr>
        <p:spPr/>
        <p:txBody>
          <a:bodyPr/>
          <a:lstStyle/>
          <a:p>
            <a:pPr algn="ctr"/>
            <a:r>
              <a:rPr lang="en-US" dirty="0">
                <a:solidFill>
                  <a:schemeClr val="tx1"/>
                </a:solidFill>
              </a:rPr>
              <a:t>Completing the Evaluation Report – Section 6 Evaluation Criteria</a:t>
            </a:r>
          </a:p>
        </p:txBody>
      </p:sp>
      <p:sp>
        <p:nvSpPr>
          <p:cNvPr id="5" name="Slide Number Placeholder 4"/>
          <p:cNvSpPr>
            <a:spLocks noGrp="1"/>
          </p:cNvSpPr>
          <p:nvPr>
            <p:ph type="sldNum" sz="quarter" idx="11"/>
          </p:nvPr>
        </p:nvSpPr>
        <p:spPr/>
        <p:txBody>
          <a:bodyPr/>
          <a:lstStyle/>
          <a:p>
            <a:fld id="{72E188A2-F05D-43A9-9360-CC76441AB2B0}" type="slidenum">
              <a:rPr lang="en-US" smtClean="0"/>
              <a:pPr/>
              <a:t>39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7371799"/>
              </p:ext>
            </p:extLst>
          </p:nvPr>
        </p:nvGraphicFramePr>
        <p:xfrm>
          <a:off x="457200" y="1524000"/>
          <a:ext cx="8229600" cy="4716621"/>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0000"/>
                    </a:ext>
                  </a:extLst>
                </a:gridCol>
              </a:tblGrid>
              <a:tr h="4716621">
                <a:tc>
                  <a:txBody>
                    <a:bodyPr/>
                    <a:lstStyle/>
                    <a:p>
                      <a:pPr marL="0" marR="0" algn="just">
                        <a:spcBef>
                          <a:spcPts val="0"/>
                        </a:spcBef>
                        <a:spcAft>
                          <a:spcPts val="0"/>
                        </a:spcAft>
                      </a:pPr>
                      <a:r>
                        <a:rPr lang="en-US" sz="1200" b="1" u="sng" dirty="0">
                          <a:effectLst/>
                        </a:rPr>
                        <a:t>6. Evaluation Criteria:</a:t>
                      </a:r>
                      <a:endParaRPr lang="en-US" sz="1200" b="1" dirty="0">
                        <a:effectLst/>
                      </a:endParaRPr>
                    </a:p>
                    <a:p>
                      <a:pPr marL="0" marR="0" algn="just">
                        <a:spcBef>
                          <a:spcPts val="0"/>
                        </a:spcBef>
                        <a:spcAft>
                          <a:spcPts val="0"/>
                        </a:spcAft>
                      </a:pPr>
                      <a:r>
                        <a:rPr lang="en-US" sz="1200" u="none" strike="noStrike" dirty="0">
                          <a:effectLst/>
                        </a:rPr>
                        <a:t> </a:t>
                      </a:r>
                      <a:endParaRPr lang="en-US" sz="1200" dirty="0">
                        <a:effectLst/>
                      </a:endParaRPr>
                    </a:p>
                    <a:p>
                      <a:pPr marL="0" marR="0" algn="just">
                        <a:spcBef>
                          <a:spcPts val="0"/>
                        </a:spcBef>
                        <a:spcAft>
                          <a:spcPts val="0"/>
                        </a:spcAft>
                      </a:pPr>
                      <a:r>
                        <a:rPr lang="en-US" sz="1200" b="1" u="sng" dirty="0">
                          <a:effectLst/>
                        </a:rPr>
                        <a:t>a. Understanding of the Problem:</a:t>
                      </a:r>
                      <a:r>
                        <a:rPr lang="en-US" sz="1200" b="1" dirty="0">
                          <a:effectLst/>
                        </a:rPr>
                        <a:t>  </a:t>
                      </a:r>
                    </a:p>
                    <a:p>
                      <a:pPr marL="0" marR="0" algn="just">
                        <a:spcBef>
                          <a:spcPts val="0"/>
                        </a:spcBef>
                        <a:spcAft>
                          <a:spcPts val="0"/>
                        </a:spcAft>
                      </a:pPr>
                      <a:r>
                        <a:rPr lang="en-US" sz="1200" dirty="0">
                          <a:effectLst/>
                          <a:highlight>
                            <a:srgbClr val="FF00FF"/>
                          </a:highlight>
                        </a:rPr>
                        <a:t> </a:t>
                      </a:r>
                      <a:endParaRPr lang="en-US" sz="1200" dirty="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u="sng" dirty="0">
                          <a:solidFill>
                            <a:srgbClr val="FF0000"/>
                          </a:solidFill>
                          <a:effectLst/>
                        </a:rPr>
                        <a:t>Do</a:t>
                      </a:r>
                      <a:r>
                        <a:rPr lang="en-US" sz="1200" b="1" u="sng" baseline="0" dirty="0">
                          <a:solidFill>
                            <a:srgbClr val="FF0000"/>
                          </a:solidFill>
                          <a:effectLst/>
                        </a:rPr>
                        <a:t> not complete this paragraph.</a:t>
                      </a:r>
                      <a:r>
                        <a:rPr lang="en-US" sz="1200" b="1" u="none" baseline="0" dirty="0">
                          <a:solidFill>
                            <a:srgbClr val="FF0000"/>
                          </a:solidFill>
                          <a:effectLst/>
                        </a:rPr>
                        <a:t>  </a:t>
                      </a:r>
                      <a:r>
                        <a:rPr lang="en-US" sz="1200" baseline="0" dirty="0">
                          <a:effectLst/>
                        </a:rPr>
                        <a:t>The Contract Specialist will complete with approved language based on the evidence of the strengths/weaknesses/deficiencies previously stated.</a:t>
                      </a:r>
                    </a:p>
                    <a:p>
                      <a:pPr marL="0" marR="0" algn="just">
                        <a:spcBef>
                          <a:spcPts val="0"/>
                        </a:spcBef>
                        <a:spcAft>
                          <a:spcPts val="0"/>
                        </a:spcAft>
                      </a:pPr>
                      <a:r>
                        <a:rPr lang="en-US" sz="1200" dirty="0">
                          <a:effectLst/>
                        </a:rPr>
                        <a:t> </a:t>
                      </a:r>
                    </a:p>
                    <a:p>
                      <a:pPr marL="0" marR="0" algn="just">
                        <a:spcBef>
                          <a:spcPts val="0"/>
                        </a:spcBef>
                        <a:spcAft>
                          <a:spcPts val="0"/>
                        </a:spcAft>
                      </a:pPr>
                      <a:r>
                        <a:rPr lang="en-US" sz="1200" u="none" strike="noStrike" dirty="0">
                          <a:effectLst/>
                        </a:rPr>
                        <a:t> </a:t>
                      </a:r>
                      <a:r>
                        <a:rPr lang="en-US" sz="1200" b="1" dirty="0">
                          <a:effectLst/>
                        </a:rPr>
                        <a:t>Example</a:t>
                      </a:r>
                      <a:r>
                        <a:rPr lang="en-US" sz="1200" b="1" baseline="0" dirty="0">
                          <a:effectLst/>
                        </a:rPr>
                        <a:t> Understanding of the Problem language:</a:t>
                      </a:r>
                    </a:p>
                    <a:p>
                      <a:pPr marL="0" marR="0" algn="just">
                        <a:spcBef>
                          <a:spcPts val="0"/>
                        </a:spcBef>
                        <a:spcAft>
                          <a:spcPts val="0"/>
                        </a:spcAft>
                      </a:pPr>
                      <a:r>
                        <a:rPr lang="en-US" sz="1200" dirty="0">
                          <a:effectLst/>
                        </a:rPr>
                        <a:t> </a:t>
                      </a:r>
                    </a:p>
                    <a:p>
                      <a:pPr marL="0" marR="0" algn="just">
                        <a:spcBef>
                          <a:spcPts val="0"/>
                        </a:spcBef>
                        <a:spcAft>
                          <a:spcPts val="0"/>
                        </a:spcAft>
                      </a:pPr>
                      <a:r>
                        <a:rPr lang="en-US" sz="1200" dirty="0">
                          <a:effectLst/>
                          <a:latin typeface="+mn-lt"/>
                          <a:ea typeface="Times New Roman"/>
                        </a:rPr>
                        <a:t>As</a:t>
                      </a:r>
                      <a:r>
                        <a:rPr lang="en-US" sz="1200" baseline="0" dirty="0">
                          <a:effectLst/>
                          <a:latin typeface="+mn-lt"/>
                          <a:ea typeface="Times New Roman"/>
                        </a:rPr>
                        <a:t> evidenced by the strengths and weaknesses discussed above, overall the Offeror indicates a lack of understanding of the problems.</a:t>
                      </a:r>
                    </a:p>
                    <a:p>
                      <a:pPr marL="0" marR="0" algn="just">
                        <a:spcBef>
                          <a:spcPts val="0"/>
                        </a:spcBef>
                        <a:spcAft>
                          <a:spcPts val="0"/>
                        </a:spcAft>
                      </a:pPr>
                      <a:endParaRPr lang="en-US" sz="1200" baseline="0" dirty="0">
                        <a:effectLst/>
                        <a:latin typeface="+mn-lt"/>
                        <a:ea typeface="Times New Roman"/>
                      </a:endParaRPr>
                    </a:p>
                    <a:p>
                      <a:pPr marL="0" marR="0" algn="just">
                        <a:spcBef>
                          <a:spcPts val="0"/>
                        </a:spcBef>
                        <a:spcAft>
                          <a:spcPts val="0"/>
                        </a:spcAft>
                      </a:pPr>
                      <a:r>
                        <a:rPr lang="en-US" sz="1200" b="1" u="sng" baseline="0" dirty="0">
                          <a:effectLst/>
                          <a:latin typeface="+mn-lt"/>
                          <a:ea typeface="Times New Roman"/>
                        </a:rPr>
                        <a:t>b. Feasibility of Approach:</a:t>
                      </a:r>
                    </a:p>
                    <a:p>
                      <a:pPr marL="0" marR="0" algn="just">
                        <a:spcBef>
                          <a:spcPts val="0"/>
                        </a:spcBef>
                        <a:spcAft>
                          <a:spcPts val="0"/>
                        </a:spcAft>
                      </a:pPr>
                      <a:endParaRPr lang="en-US" sz="1200" b="1" u="sng" baseline="0" dirty="0">
                        <a:effectLst/>
                        <a:latin typeface="+mn-lt"/>
                        <a:ea typeface="Times New Roman"/>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u="sng" dirty="0">
                          <a:solidFill>
                            <a:srgbClr val="FF0000"/>
                          </a:solidFill>
                          <a:effectLst/>
                        </a:rPr>
                        <a:t>Do</a:t>
                      </a:r>
                      <a:r>
                        <a:rPr lang="en-US" sz="1200" b="1" u="sng" baseline="0" dirty="0">
                          <a:solidFill>
                            <a:srgbClr val="FF0000"/>
                          </a:solidFill>
                          <a:effectLst/>
                        </a:rPr>
                        <a:t> not complete this paragraph.</a:t>
                      </a:r>
                      <a:r>
                        <a:rPr lang="en-US" sz="1200" b="1" u="none" baseline="0" dirty="0">
                          <a:solidFill>
                            <a:srgbClr val="FF0000"/>
                          </a:solidFill>
                          <a:effectLst/>
                        </a:rPr>
                        <a:t>  </a:t>
                      </a:r>
                      <a:r>
                        <a:rPr lang="en-US" sz="1200" baseline="0" dirty="0">
                          <a:effectLst/>
                        </a:rPr>
                        <a:t>The Contract Specialist will complete with approved language based on the evidence of the strengths/weaknesses/deficiencies previously stated.</a:t>
                      </a:r>
                    </a:p>
                    <a:p>
                      <a:pPr marL="0" marR="0" algn="just">
                        <a:spcBef>
                          <a:spcPts val="0"/>
                        </a:spcBef>
                        <a:spcAft>
                          <a:spcPts val="0"/>
                        </a:spcAft>
                      </a:pPr>
                      <a:endParaRPr lang="en-US" sz="1200" b="1" u="sng" dirty="0">
                        <a:effectLst/>
                        <a:latin typeface="+mn-lt"/>
                        <a:ea typeface="Times New Roman"/>
                      </a:endParaRPr>
                    </a:p>
                    <a:p>
                      <a:pPr marL="0" marR="0" algn="just">
                        <a:spcBef>
                          <a:spcPts val="0"/>
                        </a:spcBef>
                        <a:spcAft>
                          <a:spcPts val="0"/>
                        </a:spcAft>
                      </a:pPr>
                      <a:r>
                        <a:rPr lang="en-US" sz="1200" b="1" u="none" dirty="0">
                          <a:effectLst/>
                          <a:latin typeface="+mn-lt"/>
                          <a:ea typeface="Times New Roman"/>
                        </a:rPr>
                        <a:t>Example of Feasibility of Approach language:</a:t>
                      </a:r>
                    </a:p>
                    <a:p>
                      <a:pPr marL="0" marR="0" algn="just">
                        <a:spcBef>
                          <a:spcPts val="0"/>
                        </a:spcBef>
                        <a:spcAft>
                          <a:spcPts val="0"/>
                        </a:spcAft>
                      </a:pPr>
                      <a:endParaRPr lang="en-US" sz="1200" b="1" u="none" dirty="0">
                        <a:effectLst/>
                        <a:latin typeface="+mn-lt"/>
                        <a:ea typeface="Times New Roman"/>
                      </a:endParaRPr>
                    </a:p>
                    <a:p>
                      <a:pPr marL="0" marR="0" algn="just">
                        <a:spcBef>
                          <a:spcPts val="0"/>
                        </a:spcBef>
                        <a:spcAft>
                          <a:spcPts val="0"/>
                        </a:spcAft>
                      </a:pPr>
                      <a:r>
                        <a:rPr lang="en-US" sz="1200" b="0" u="none" dirty="0">
                          <a:effectLst/>
                          <a:latin typeface="+mn-lt"/>
                          <a:ea typeface="Times New Roman"/>
                        </a:rPr>
                        <a:t>As</a:t>
                      </a:r>
                      <a:r>
                        <a:rPr lang="en-US" sz="1200" b="0" u="none" baseline="0" dirty="0">
                          <a:effectLst/>
                          <a:latin typeface="+mn-lt"/>
                          <a:ea typeface="Times New Roman"/>
                        </a:rPr>
                        <a:t> evidenced by the strengths and weaknesses discussed above, overall the Offeror demonstrates an approach that cannot be expected to meet the requirements or involves a very high risk.  In addition, the Offeror’s proposed LOE was reviewed and a determination cannot be made on the LOE being proposed for each task and/or subtask as the Offeror failed to provide adequate information.</a:t>
                      </a:r>
                      <a:endParaRPr lang="en-US" sz="1200" b="0" u="none" dirty="0">
                        <a:effectLst/>
                        <a:latin typeface="+mn-lt"/>
                        <a:ea typeface="Times New Roman"/>
                      </a:endParaRP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46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Once the proposals have been received and it is clear who the Offeror’s are (primes and subcontractors), </a:t>
            </a:r>
            <a:r>
              <a:rPr lang="en-US" b="1" u="sng" dirty="0"/>
              <a:t>you as an evaluator must make sure that you do not have a potential conflict of interest.</a:t>
            </a:r>
          </a:p>
          <a:p>
            <a:r>
              <a:rPr lang="en-US" dirty="0"/>
              <a:t> An example of a conflict of interest is a situation in which a federal employee (or family member or friend) owns (or is a stakeholder) in a business that is competing for a contract, and that employee participates in the decision-making process to award that contract.</a:t>
            </a:r>
          </a:p>
          <a:p>
            <a:r>
              <a:rPr lang="en-US" dirty="0"/>
              <a:t>It is important to avoid even the appearance of impropriety in the evaluation process. Disclose potential problems at the earliest possible time so adjustments may be made to keep the process fair to all competitors. Your awareness of a potential conflict may not arise until you are well into the evaluation process. If there is any question about a potential conflict of interest, notify the Contracting Officer immediately.</a:t>
            </a:r>
          </a:p>
          <a:p>
            <a:endParaRPr lang="en-US" dirty="0"/>
          </a:p>
          <a:p>
            <a:r>
              <a:rPr lang="en-US" dirty="0"/>
              <a:t>Make sure you have signed your Source Selection Participation Agreement (also referred to as Non-Disclosure Agreements or NDAs) both </a:t>
            </a:r>
            <a:r>
              <a:rPr lang="en-US" b="1" dirty="0"/>
              <a:t>before and after </a:t>
            </a:r>
            <a:r>
              <a:rPr lang="en-US" dirty="0"/>
              <a:t>receipt of proposals.  </a:t>
            </a:r>
          </a:p>
          <a:p>
            <a:endParaRPr lang="en-US" dirty="0"/>
          </a:p>
        </p:txBody>
      </p:sp>
      <p:sp>
        <p:nvSpPr>
          <p:cNvPr id="2" name="Title 1"/>
          <p:cNvSpPr>
            <a:spLocks noGrp="1"/>
          </p:cNvSpPr>
          <p:nvPr>
            <p:ph type="title"/>
          </p:nvPr>
        </p:nvSpPr>
        <p:spPr>
          <a:xfrm>
            <a:off x="304800" y="76200"/>
            <a:ext cx="8915400" cy="1143000"/>
          </a:xfrm>
        </p:spPr>
        <p:txBody>
          <a:bodyPr/>
          <a:lstStyle/>
          <a:p>
            <a:pPr algn="ctr"/>
            <a:r>
              <a:rPr lang="en-US" dirty="0">
                <a:solidFill>
                  <a:schemeClr val="tx1"/>
                </a:solidFill>
              </a:rPr>
              <a:t>Conflict of Interest</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525963"/>
          </a:xfrm>
        </p:spPr>
        <p:txBody>
          <a:bodyPr>
            <a:normAutofit/>
          </a:bodyPr>
          <a:lstStyle/>
          <a:p>
            <a:endParaRPr lang="en-US" dirty="0"/>
          </a:p>
          <a:p>
            <a:pPr lvl="0"/>
            <a:endParaRPr lang="en-US" dirty="0"/>
          </a:p>
          <a:p>
            <a:pPr lvl="0"/>
            <a:endParaRPr lang="en-US" dirty="0"/>
          </a:p>
          <a:p>
            <a:pPr lvl="1"/>
            <a:endParaRPr lang="en-US" dirty="0"/>
          </a:p>
          <a:p>
            <a:endParaRPr lang="en-US" dirty="0"/>
          </a:p>
          <a:p>
            <a:endParaRPr lang="en-US" dirty="0"/>
          </a:p>
        </p:txBody>
      </p:sp>
      <p:sp>
        <p:nvSpPr>
          <p:cNvPr id="3" name="Title 2"/>
          <p:cNvSpPr>
            <a:spLocks noGrp="1"/>
          </p:cNvSpPr>
          <p:nvPr>
            <p:ph type="title"/>
          </p:nvPr>
        </p:nvSpPr>
        <p:spPr/>
        <p:txBody>
          <a:bodyPr/>
          <a:lstStyle/>
          <a:p>
            <a:pPr algn="ctr"/>
            <a:r>
              <a:rPr lang="en-US" dirty="0">
                <a:solidFill>
                  <a:schemeClr val="tx1"/>
                </a:solidFill>
              </a:rPr>
              <a:t>Completing the Evaluation Report – Section 8 Rating</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37600158"/>
              </p:ext>
            </p:extLst>
          </p:nvPr>
        </p:nvGraphicFramePr>
        <p:xfrm>
          <a:off x="457200" y="1851501"/>
          <a:ext cx="8229600" cy="365760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200" b="1" u="sng" dirty="0">
                          <a:effectLst/>
                        </a:rPr>
                        <a:t>7. Rating:</a:t>
                      </a:r>
                      <a:r>
                        <a:rPr lang="en-US" sz="1200" b="1" dirty="0">
                          <a:effectLst/>
                        </a:rPr>
                        <a:t>  </a:t>
                      </a:r>
                      <a:r>
                        <a:rPr lang="en-US" sz="1200" dirty="0">
                          <a:effectLst/>
                        </a:rPr>
                        <a:t>[insert rating] </a:t>
                      </a:r>
                    </a:p>
                    <a:p>
                      <a:pPr marL="0" marR="0" algn="just">
                        <a:spcBef>
                          <a:spcPts val="0"/>
                        </a:spcBef>
                        <a:spcAft>
                          <a:spcPts val="0"/>
                        </a:spcAft>
                      </a:pPr>
                      <a:r>
                        <a:rPr lang="en-US" sz="1200" dirty="0">
                          <a:effectLst/>
                        </a:rPr>
                        <a:t> </a:t>
                      </a:r>
                    </a:p>
                    <a:p>
                      <a:pPr marL="0" marR="0" algn="just">
                        <a:spcBef>
                          <a:spcPts val="0"/>
                        </a:spcBef>
                        <a:spcAft>
                          <a:spcPts val="0"/>
                        </a:spcAft>
                      </a:pPr>
                      <a:r>
                        <a:rPr lang="en-US" sz="1200" b="1" i="1" dirty="0">
                          <a:solidFill>
                            <a:schemeClr val="tx2"/>
                          </a:solidFill>
                          <a:effectLst/>
                        </a:rPr>
                        <a:t>[insert one of the definitions of rating below</a:t>
                      </a:r>
                      <a:r>
                        <a:rPr lang="en-US" sz="1200" b="1" i="1" baseline="0" dirty="0">
                          <a:solidFill>
                            <a:schemeClr val="tx2"/>
                          </a:solidFill>
                          <a:effectLst/>
                        </a:rPr>
                        <a:t> which is </a:t>
                      </a:r>
                      <a:r>
                        <a:rPr lang="en-US" sz="1200" b="1" i="1" dirty="0">
                          <a:solidFill>
                            <a:schemeClr val="tx2"/>
                          </a:solidFill>
                          <a:effectLst/>
                        </a:rPr>
                        <a:t>directly from technical evaluation plan]</a:t>
                      </a:r>
                    </a:p>
                    <a:p>
                      <a:pPr marL="0" marR="0" algn="just">
                        <a:spcBef>
                          <a:spcPts val="0"/>
                        </a:spcBef>
                        <a:spcAft>
                          <a:spcPts val="0"/>
                        </a:spcAft>
                      </a:pPr>
                      <a:r>
                        <a:rPr lang="en-US" sz="1200" dirty="0">
                          <a:effectLst/>
                        </a:rPr>
                        <a:t> </a:t>
                      </a:r>
                    </a:p>
                    <a:p>
                      <a:pPr marL="0" marR="0" algn="just">
                        <a:spcBef>
                          <a:spcPts val="0"/>
                        </a:spcBef>
                        <a:spcAft>
                          <a:spcPts val="0"/>
                        </a:spcAft>
                      </a:pPr>
                      <a:r>
                        <a:rPr lang="en-US" sz="1200" dirty="0">
                          <a:effectLst/>
                        </a:rPr>
                        <a:t>Outstanding - A proposal that meets or exceeds all of the Government’s requirements, demonstrates a thorough understanding of the problems, and is highly feasible (low risk).</a:t>
                      </a:r>
                    </a:p>
                    <a:p>
                      <a:pPr marL="0" marR="0" indent="457200" algn="just">
                        <a:spcBef>
                          <a:spcPts val="0"/>
                        </a:spcBef>
                        <a:spcAft>
                          <a:spcPts val="0"/>
                        </a:spcAft>
                      </a:pPr>
                      <a:r>
                        <a:rPr lang="en-US" sz="1200" dirty="0">
                          <a:effectLst/>
                        </a:rPr>
                        <a:t> </a:t>
                      </a:r>
                    </a:p>
                    <a:p>
                      <a:pPr marL="0" marR="0" algn="just">
                        <a:spcBef>
                          <a:spcPts val="0"/>
                        </a:spcBef>
                        <a:spcAft>
                          <a:spcPts val="0"/>
                        </a:spcAft>
                      </a:pPr>
                      <a:r>
                        <a:rPr lang="en-US" sz="1200" dirty="0">
                          <a:effectLst/>
                        </a:rPr>
                        <a:t>Good - A proposal that meets or exceeds all of the Government’s requirements, demonstrates at least an understanding of the problems and is at least feasible (low to moderate risk). </a:t>
                      </a:r>
                    </a:p>
                    <a:p>
                      <a:pPr marL="0" marR="0" indent="457200" algn="just">
                        <a:spcBef>
                          <a:spcPts val="0"/>
                        </a:spcBef>
                        <a:spcAft>
                          <a:spcPts val="0"/>
                        </a:spcAft>
                      </a:pPr>
                      <a:r>
                        <a:rPr lang="en-US" sz="1200" dirty="0">
                          <a:effectLst/>
                        </a:rPr>
                        <a:t> </a:t>
                      </a:r>
                    </a:p>
                    <a:p>
                      <a:pPr marL="0" marR="0" algn="just">
                        <a:spcBef>
                          <a:spcPts val="0"/>
                        </a:spcBef>
                        <a:spcAft>
                          <a:spcPts val="0"/>
                        </a:spcAft>
                      </a:pPr>
                      <a:r>
                        <a:rPr lang="en-US" sz="1200" dirty="0">
                          <a:effectLst/>
                        </a:rPr>
                        <a:t>Acceptable - A proposal that at least meets all of the Government’s requirements, demonstrates at least a minimal understanding of the problems, and is at least minimally feasible (moderate to high risk). </a:t>
                      </a:r>
                    </a:p>
                    <a:p>
                      <a:pPr marL="0" marR="0" algn="just">
                        <a:spcBef>
                          <a:spcPts val="0"/>
                        </a:spcBef>
                        <a:spcAft>
                          <a:spcPts val="0"/>
                        </a:spcAft>
                      </a:pPr>
                      <a:r>
                        <a:rPr lang="en-US" sz="1200" dirty="0">
                          <a:effectLst/>
                        </a:rPr>
                        <a:t> </a:t>
                      </a:r>
                    </a:p>
                    <a:p>
                      <a:pPr marL="0" marR="0" algn="just">
                        <a:spcBef>
                          <a:spcPts val="0"/>
                        </a:spcBef>
                        <a:spcAft>
                          <a:spcPts val="0"/>
                        </a:spcAft>
                      </a:pPr>
                      <a:r>
                        <a:rPr lang="en-US" sz="1200" dirty="0">
                          <a:effectLst/>
                        </a:rPr>
                        <a:t>Susceptible to Being Made Acceptable - An approach which, as initially proposed, cannot be rated Acceptable because of minor errors, omissions or deficiencies, which are capable of being corrected without a major rewrite or revision of the proposal.  For award without discussions, proposals with this rating are considered “Unacceptable”.</a:t>
                      </a:r>
                    </a:p>
                    <a:p>
                      <a:pPr marL="0" marR="0" indent="457200" algn="just">
                        <a:spcBef>
                          <a:spcPts val="0"/>
                        </a:spcBef>
                        <a:spcAft>
                          <a:spcPts val="0"/>
                        </a:spcAft>
                      </a:pPr>
                      <a:r>
                        <a:rPr lang="en-US" sz="1200" dirty="0">
                          <a:effectLst/>
                        </a:rPr>
                        <a:t> </a:t>
                      </a:r>
                    </a:p>
                    <a:p>
                      <a:pPr marL="0" marR="0" algn="just">
                        <a:spcBef>
                          <a:spcPts val="0"/>
                        </a:spcBef>
                        <a:spcAft>
                          <a:spcPts val="0"/>
                        </a:spcAft>
                      </a:pPr>
                      <a:r>
                        <a:rPr lang="en-US" sz="1200" dirty="0">
                          <a:effectLst/>
                        </a:rPr>
                        <a:t>Unacceptable - A proposal that contains a major error(s), omission(s) or deficiency(</a:t>
                      </a:r>
                      <a:r>
                        <a:rPr lang="en-US" sz="1200" dirty="0" err="1">
                          <a:effectLst/>
                        </a:rPr>
                        <a:t>ies</a:t>
                      </a:r>
                      <a:r>
                        <a:rPr lang="en-US" sz="1200" dirty="0">
                          <a:effectLst/>
                        </a:rPr>
                        <a:t>) that indicates a lack of understanding of the problems or an approach that cannot be expected to meet requirements or involves a very high risk; and none of these conditions can be corrected without a major rewrite or revision of the proposal.</a:t>
                      </a:r>
                      <a:endParaRPr lang="en-US" sz="1200" dirty="0">
                        <a:effectLst/>
                        <a:latin typeface="Times New Roman"/>
                        <a:ea typeface="Times New Roman"/>
                      </a:endParaRPr>
                    </a:p>
                  </a:txBody>
                  <a:tcPr marL="114300" marR="11430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63657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525963"/>
          </a:xfrm>
        </p:spPr>
        <p:txBody>
          <a:bodyPr>
            <a:normAutofit/>
          </a:bodyPr>
          <a:lstStyle/>
          <a:p>
            <a:r>
              <a:rPr lang="en-US" dirty="0"/>
              <a:t>Applying the rating should be the last thing to do.  It is very easy to prematurely judge the proposal.  Evaluators should wait to assign the rating until all other parts of the evaluation (i.e., strengths/weaknesses and understanding/feasibility) are complete and consensus is reached.</a:t>
            </a:r>
          </a:p>
          <a:p>
            <a:endParaRPr lang="en-US" dirty="0"/>
          </a:p>
          <a:p>
            <a:endParaRPr lang="en-US" dirty="0"/>
          </a:p>
          <a:p>
            <a:endParaRPr lang="en-US" dirty="0"/>
          </a:p>
          <a:p>
            <a:pPr lvl="0"/>
            <a:endParaRPr lang="en-US" dirty="0"/>
          </a:p>
          <a:p>
            <a:pPr lvl="1"/>
            <a:endParaRPr lang="en-US" dirty="0"/>
          </a:p>
          <a:p>
            <a:endParaRPr lang="en-US" dirty="0"/>
          </a:p>
          <a:p>
            <a:endParaRPr lang="en-US" dirty="0"/>
          </a:p>
        </p:txBody>
      </p:sp>
      <p:sp>
        <p:nvSpPr>
          <p:cNvPr id="3" name="Title 2"/>
          <p:cNvSpPr>
            <a:spLocks noGrp="1"/>
          </p:cNvSpPr>
          <p:nvPr>
            <p:ph type="title"/>
          </p:nvPr>
        </p:nvSpPr>
        <p:spPr>
          <a:xfrm>
            <a:off x="914400" y="76200"/>
            <a:ext cx="8305800" cy="1143000"/>
          </a:xfrm>
        </p:spPr>
        <p:txBody>
          <a:bodyPr/>
          <a:lstStyle/>
          <a:p>
            <a:pPr algn="ctr"/>
            <a:r>
              <a:rPr lang="en-US" dirty="0">
                <a:solidFill>
                  <a:schemeClr val="tx1"/>
                </a:solidFill>
              </a:rPr>
              <a:t>Completing the Evaluation Report</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41</a:t>
            </a:fld>
            <a:endParaRPr lang="en-US" dirty="0"/>
          </a:p>
        </p:txBody>
      </p:sp>
    </p:spTree>
    <p:extLst>
      <p:ext uri="{BB962C8B-B14F-4D97-AF65-F5344CB8AC3E}">
        <p14:creationId xmlns:p14="http://schemas.microsoft.com/office/powerpoint/2010/main" val="2628483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the specific course of action the Offeror has proposed is followed, the desired Government requirement or objective will or will not be attained or met within the specified constraints of cost, schedule, and performance. This can be defined as risk.  </a:t>
            </a:r>
          </a:p>
          <a:p>
            <a:endParaRPr lang="en-US" dirty="0"/>
          </a:p>
          <a:p>
            <a:r>
              <a:rPr lang="en-US" dirty="0"/>
              <a:t>In general, weaknesses within an area create a corresponding risk to achievement of program requirements.  A strength can result in a reduction of risk and lead to the probability of successful performance.</a:t>
            </a:r>
          </a:p>
        </p:txBody>
      </p:sp>
      <p:sp>
        <p:nvSpPr>
          <p:cNvPr id="3" name="Title 2"/>
          <p:cNvSpPr>
            <a:spLocks noGrp="1"/>
          </p:cNvSpPr>
          <p:nvPr>
            <p:ph type="title"/>
          </p:nvPr>
        </p:nvSpPr>
        <p:spPr>
          <a:xfrm>
            <a:off x="152400" y="76200"/>
            <a:ext cx="9067800" cy="1143000"/>
          </a:xfrm>
        </p:spPr>
        <p:txBody>
          <a:bodyPr/>
          <a:lstStyle/>
          <a:p>
            <a:pPr algn="ctr"/>
            <a:r>
              <a:rPr lang="en-US" dirty="0">
                <a:solidFill>
                  <a:schemeClr val="tx1"/>
                </a:solidFill>
              </a:rPr>
              <a:t>Risk</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nSpc>
                <a:spcPct val="80000"/>
              </a:lnSpc>
            </a:pPr>
            <a:r>
              <a:rPr lang="en-US" dirty="0"/>
              <a:t>Technical Evaluators </a:t>
            </a:r>
            <a:r>
              <a:rPr lang="en-US" b="1" i="1" u="sng" dirty="0">
                <a:solidFill>
                  <a:srgbClr val="FF0000"/>
                </a:solidFill>
              </a:rPr>
              <a:t>do not</a:t>
            </a:r>
            <a:r>
              <a:rPr lang="en-US" b="1" dirty="0">
                <a:solidFill>
                  <a:srgbClr val="FF0000"/>
                </a:solidFill>
              </a:rPr>
              <a:t> </a:t>
            </a:r>
            <a:r>
              <a:rPr lang="en-US" dirty="0"/>
              <a:t>assess: </a:t>
            </a:r>
          </a:p>
          <a:p>
            <a:pPr marL="342900" indent="-342900">
              <a:lnSpc>
                <a:spcPct val="80000"/>
              </a:lnSpc>
            </a:pPr>
            <a:endParaRPr lang="en-US" dirty="0"/>
          </a:p>
          <a:p>
            <a:pPr lvl="1">
              <a:lnSpc>
                <a:spcPct val="80000"/>
              </a:lnSpc>
            </a:pPr>
            <a:r>
              <a:rPr lang="en-US" dirty="0">
                <a:latin typeface="Arial" pitchFamily="34" charset="0"/>
              </a:rPr>
              <a:t>Past Performance</a:t>
            </a:r>
          </a:p>
          <a:p>
            <a:pPr lvl="1">
              <a:lnSpc>
                <a:spcPct val="80000"/>
              </a:lnSpc>
            </a:pPr>
            <a:r>
              <a:rPr lang="en-US" dirty="0">
                <a:latin typeface="Arial" pitchFamily="34" charset="0"/>
              </a:rPr>
              <a:t>Price</a:t>
            </a:r>
          </a:p>
          <a:p>
            <a:pPr lvl="1">
              <a:lnSpc>
                <a:spcPct val="80000"/>
              </a:lnSpc>
            </a:pPr>
            <a:r>
              <a:rPr lang="en-US" dirty="0">
                <a:latin typeface="Arial" pitchFamily="34" charset="0"/>
              </a:rPr>
              <a:t>Whether the proposed price is fair and reasonable to the Government </a:t>
            </a:r>
          </a:p>
          <a:p>
            <a:endParaRPr lang="en-US" dirty="0"/>
          </a:p>
        </p:txBody>
      </p:sp>
      <p:sp>
        <p:nvSpPr>
          <p:cNvPr id="3" name="Title 2"/>
          <p:cNvSpPr>
            <a:spLocks noGrp="1"/>
          </p:cNvSpPr>
          <p:nvPr>
            <p:ph type="title"/>
          </p:nvPr>
        </p:nvSpPr>
        <p:spPr/>
        <p:txBody>
          <a:bodyPr/>
          <a:lstStyle/>
          <a:p>
            <a:pPr algn="ctr"/>
            <a:r>
              <a:rPr lang="en-US" dirty="0">
                <a:solidFill>
                  <a:schemeClr val="tx1"/>
                </a:solidFill>
              </a:rPr>
              <a:t>What Technical Evaluators Don’t Assess</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 </a:t>
            </a:r>
          </a:p>
          <a:p>
            <a:r>
              <a:rPr lang="en-US" dirty="0"/>
              <a:t>Ultimately, your task as an evaluator boils down to some basics; </a:t>
            </a:r>
          </a:p>
          <a:p>
            <a:r>
              <a:rPr lang="en-US" dirty="0"/>
              <a:t> </a:t>
            </a:r>
          </a:p>
          <a:p>
            <a:pPr lvl="1">
              <a:buFont typeface="Arial" pitchFamily="34" charset="0"/>
              <a:buChar char="•"/>
            </a:pPr>
            <a:r>
              <a:rPr lang="en-US" dirty="0"/>
              <a:t>Exercise your “independent judgment” in a manner that is not dependent on anyone else’s opinions or wishes. </a:t>
            </a:r>
          </a:p>
          <a:p>
            <a:pPr lvl="1"/>
            <a:endParaRPr lang="en-US" dirty="0"/>
          </a:p>
          <a:p>
            <a:pPr lvl="1">
              <a:buFont typeface="Arial" pitchFamily="34" charset="0"/>
              <a:buChar char="•"/>
            </a:pPr>
            <a:r>
              <a:rPr lang="en-US" dirty="0"/>
              <a:t>Ensure that it is clear how your comment relates to the evaluation factor.  </a:t>
            </a:r>
          </a:p>
          <a:p>
            <a:pPr lvl="1">
              <a:buFont typeface="Arial" pitchFamily="34" charset="0"/>
              <a:buChar char="•"/>
            </a:pPr>
            <a:endParaRPr lang="en-US" dirty="0"/>
          </a:p>
          <a:p>
            <a:pPr lvl="1">
              <a:buFont typeface="Arial" pitchFamily="34" charset="0"/>
              <a:buChar char="•"/>
            </a:pPr>
            <a:r>
              <a:rPr lang="en-US" dirty="0"/>
              <a:t>Be critical, but fair in the proposal evaluation.</a:t>
            </a:r>
          </a:p>
          <a:p>
            <a:pPr lvl="1">
              <a:buFont typeface="Arial" pitchFamily="34" charset="0"/>
              <a:buChar char="•"/>
            </a:pPr>
            <a:endParaRPr lang="en-US" dirty="0"/>
          </a:p>
          <a:p>
            <a:pPr lvl="1">
              <a:buFont typeface="Arial" pitchFamily="34" charset="0"/>
              <a:buChar char="•"/>
            </a:pPr>
            <a:r>
              <a:rPr lang="en-US" dirty="0"/>
              <a:t>Be consistent.  If an item is a strength/weakness/deficiency for one proposal it should also be noted as a strength/weakness/deficiency when it appears in other proposals.</a:t>
            </a:r>
          </a:p>
          <a:p>
            <a:pPr lvl="1">
              <a:buFont typeface="Arial" pitchFamily="34" charset="0"/>
              <a:buChar char="•"/>
            </a:pPr>
            <a:endParaRPr lang="en-US" dirty="0"/>
          </a:p>
          <a:p>
            <a:pPr lvl="1">
              <a:buFont typeface="Arial" pitchFamily="34" charset="0"/>
              <a:buChar char="•"/>
            </a:pPr>
            <a:r>
              <a:rPr lang="en-US" dirty="0"/>
              <a:t>Do not “take it easy” or be overly harsh.  Fairly evaluate all proposals against the requirements of the RFP/RTEP.</a:t>
            </a:r>
          </a:p>
          <a:p>
            <a:pPr lvl="1">
              <a:buFont typeface="Arial" pitchFamily="34" charset="0"/>
              <a:buChar char="•"/>
            </a:pPr>
            <a:endParaRPr lang="en-US" dirty="0"/>
          </a:p>
          <a:p>
            <a:pPr lvl="1">
              <a:buFont typeface="Arial" pitchFamily="34" charset="0"/>
              <a:buChar char="•"/>
            </a:pPr>
            <a:r>
              <a:rPr lang="en-US" dirty="0"/>
              <a:t>Ensure that your comments are concise, clear and professionally stated</a:t>
            </a:r>
          </a:p>
          <a:p>
            <a:r>
              <a:rPr lang="en-US" dirty="0"/>
              <a:t> </a:t>
            </a:r>
          </a:p>
          <a:p>
            <a:r>
              <a:rPr lang="en-US" b="1" dirty="0"/>
              <a:t>Always ask yourself: If I was present at the debrief, would I be able to defend this assessment?</a:t>
            </a:r>
            <a:endParaRPr lang="en-US" dirty="0"/>
          </a:p>
          <a:p>
            <a:endParaRPr lang="en-US" dirty="0"/>
          </a:p>
        </p:txBody>
      </p:sp>
      <p:sp>
        <p:nvSpPr>
          <p:cNvPr id="3" name="Title 2"/>
          <p:cNvSpPr>
            <a:spLocks noGrp="1"/>
          </p:cNvSpPr>
          <p:nvPr>
            <p:ph type="title"/>
          </p:nvPr>
        </p:nvSpPr>
        <p:spPr>
          <a:xfrm>
            <a:off x="304800" y="76200"/>
            <a:ext cx="8915400" cy="1143000"/>
          </a:xfrm>
        </p:spPr>
        <p:txBody>
          <a:bodyPr/>
          <a:lstStyle/>
          <a:p>
            <a:pPr algn="ctr"/>
            <a:r>
              <a:rPr lang="en-US" dirty="0">
                <a:solidFill>
                  <a:schemeClr val="tx1"/>
                </a:solidFill>
              </a:rPr>
              <a:t>In Conclusion</a:t>
            </a:r>
          </a:p>
        </p:txBody>
      </p:sp>
      <p:sp>
        <p:nvSpPr>
          <p:cNvPr id="5" name="Slide Number Placeholder 4"/>
          <p:cNvSpPr>
            <a:spLocks noGrp="1"/>
          </p:cNvSpPr>
          <p:nvPr>
            <p:ph type="sldNum" sz="quarter" idx="11"/>
          </p:nvPr>
        </p:nvSpPr>
        <p:spPr/>
        <p:txBody>
          <a:bodyPr/>
          <a:lstStyle/>
          <a:p>
            <a:fld id="{72E188A2-F05D-43A9-9360-CC76441AB2B0}"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p:txBody>
          <a:bodyPr rtlCol="0">
            <a:normAutofit/>
          </a:bodyPr>
          <a:lstStyle/>
          <a:p>
            <a:pPr algn="ctr" eaLnBrk="1" fontAlgn="auto" hangingPunct="1">
              <a:spcAft>
                <a:spcPts val="0"/>
              </a:spcAft>
              <a:buFontTx/>
              <a:buNone/>
              <a:defRPr/>
            </a:pPr>
            <a:r>
              <a:rPr lang="en-US" sz="4000" dirty="0">
                <a:solidFill>
                  <a:schemeClr val="tx2"/>
                </a:solidFill>
                <a:latin typeface="+mj-lt"/>
              </a:rPr>
              <a:t>Questions and Discussions</a:t>
            </a:r>
          </a:p>
        </p:txBody>
      </p:sp>
      <p:sp>
        <p:nvSpPr>
          <p:cNvPr id="3" name="Title 2"/>
          <p:cNvSpPr>
            <a:spLocks noGrp="1"/>
          </p:cNvSpPr>
          <p:nvPr>
            <p:ph type="title"/>
          </p:nvPr>
        </p:nvSpPr>
        <p:spPr>
          <a:xfrm>
            <a:off x="457200" y="76200"/>
            <a:ext cx="8763000" cy="1143000"/>
          </a:xfrm>
        </p:spPr>
        <p:txBody>
          <a:bodyPr/>
          <a:lstStyle/>
          <a:p>
            <a:pPr algn="ctr"/>
            <a:r>
              <a:rPr lang="en-US" dirty="0">
                <a:solidFill>
                  <a:schemeClr val="tx1"/>
                </a:solidFill>
              </a:rPr>
              <a:t>Questions</a:t>
            </a:r>
          </a:p>
        </p:txBody>
      </p:sp>
      <p:pic>
        <p:nvPicPr>
          <p:cNvPr id="33795" name="Picture 3" descr="MCj04344110000[1]"/>
          <p:cNvPicPr>
            <a:picLocks noChangeAspect="1" noChangeArrowheads="1"/>
          </p:cNvPicPr>
          <p:nvPr/>
        </p:nvPicPr>
        <p:blipFill>
          <a:blip r:embed="rId3" cstate="print"/>
          <a:srcRect/>
          <a:stretch>
            <a:fillRect/>
          </a:stretch>
        </p:blipFill>
        <p:spPr bwMode="auto">
          <a:xfrm>
            <a:off x="2819400" y="2608262"/>
            <a:ext cx="3133725" cy="3525838"/>
          </a:xfrm>
          <a:prstGeom prst="rect">
            <a:avLst/>
          </a:prstGeom>
          <a:noFill/>
          <a:ln w="9525">
            <a:noFill/>
            <a:miter lim="800000"/>
            <a:headEnd/>
            <a:tailEnd/>
          </a:ln>
        </p:spPr>
      </p:pic>
      <p:sp>
        <p:nvSpPr>
          <p:cNvPr id="33796" name="Slide Number Placeholder 4"/>
          <p:cNvSpPr txBox="1">
            <a:spLocks/>
          </p:cNvSpPr>
          <p:nvPr/>
        </p:nvSpPr>
        <p:spPr bwMode="auto">
          <a:xfrm>
            <a:off x="8229600" y="5943600"/>
            <a:ext cx="747713" cy="381000"/>
          </a:xfrm>
          <a:prstGeom prst="rect">
            <a:avLst/>
          </a:prstGeom>
          <a:noFill/>
          <a:ln w="9525">
            <a:noFill/>
            <a:miter lim="800000"/>
            <a:headEnd/>
            <a:tailEnd/>
          </a:ln>
        </p:spPr>
        <p:txBody>
          <a:bodyPr/>
          <a:lstStyle/>
          <a:p>
            <a:fld id="{4085CB9E-A69D-49A3-BC5E-868D9B9D909D}" type="slidenum">
              <a:rPr lang="en-US"/>
              <a:pPr/>
              <a:t>45</a:t>
            </a:fld>
            <a:endParaRPr lang="en-US" dirty="0"/>
          </a:p>
        </p:txBody>
      </p:sp>
      <p:cxnSp>
        <p:nvCxnSpPr>
          <p:cNvPr id="6" name="Straight Connector 5"/>
          <p:cNvCxnSpPr/>
          <p:nvPr/>
        </p:nvCxnSpPr>
        <p:spPr>
          <a:xfrm>
            <a:off x="152400" y="1295400"/>
            <a:ext cx="8763000" cy="158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1447800"/>
            <a:ext cx="8229600" cy="1588"/>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7585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1"/>
          </p:nvPr>
        </p:nvSpPr>
        <p:spPr>
          <a:noFill/>
        </p:spPr>
        <p:txBody>
          <a:bodyPr/>
          <a:lstStyle/>
          <a:p>
            <a:fld id="{65C5CBF3-90CE-47A8-BE9A-5994BD8C199C}" type="slidenum">
              <a:rPr lang="en-US" smtClean="0">
                <a:latin typeface="Helvetica"/>
              </a:rPr>
              <a:pPr/>
              <a:t>5</a:t>
            </a:fld>
            <a:endParaRPr lang="en-US">
              <a:latin typeface="Helvetica"/>
            </a:endParaRPr>
          </a:p>
        </p:txBody>
      </p:sp>
      <p:sp>
        <p:nvSpPr>
          <p:cNvPr id="4099" name="Text Box 2"/>
          <p:cNvSpPr txBox="1">
            <a:spLocks noChangeArrowheads="1"/>
          </p:cNvSpPr>
          <p:nvPr/>
        </p:nvSpPr>
        <p:spPr bwMode="auto">
          <a:xfrm>
            <a:off x="2968876" y="544513"/>
            <a:ext cx="3198311" cy="523220"/>
          </a:xfrm>
          <a:prstGeom prst="rect">
            <a:avLst/>
          </a:prstGeom>
          <a:noFill/>
          <a:ln w="9525">
            <a:noFill/>
            <a:miter lim="800000"/>
            <a:headEnd/>
            <a:tailEnd/>
          </a:ln>
        </p:spPr>
        <p:txBody>
          <a:bodyPr wrap="none">
            <a:spAutoFit/>
          </a:bodyPr>
          <a:lstStyle/>
          <a:p>
            <a:pPr algn="ctr" eaLnBrk="0" hangingPunct="0"/>
            <a:r>
              <a:rPr lang="en-US" sz="2800" dirty="0">
                <a:latin typeface="+mj-lt"/>
              </a:rPr>
              <a:t>RESTRICTIONS</a:t>
            </a:r>
            <a:endParaRPr lang="en-US" sz="2400" dirty="0">
              <a:latin typeface="+mj-lt"/>
            </a:endParaRPr>
          </a:p>
        </p:txBody>
      </p:sp>
      <p:sp>
        <p:nvSpPr>
          <p:cNvPr id="4100" name="Text Box 3"/>
          <p:cNvSpPr txBox="1">
            <a:spLocks noChangeArrowheads="1"/>
          </p:cNvSpPr>
          <p:nvPr/>
        </p:nvSpPr>
        <p:spPr bwMode="auto">
          <a:xfrm>
            <a:off x="601663" y="1600200"/>
            <a:ext cx="7894637" cy="5632311"/>
          </a:xfrm>
          <a:prstGeom prst="rect">
            <a:avLst/>
          </a:prstGeom>
          <a:noFill/>
          <a:ln w="9525">
            <a:noFill/>
            <a:miter lim="800000"/>
            <a:headEnd/>
            <a:tailEnd/>
          </a:ln>
        </p:spPr>
        <p:txBody>
          <a:bodyPr>
            <a:spAutoFit/>
          </a:bodyPr>
          <a:lstStyle/>
          <a:p>
            <a:pPr marL="173038" indent="-173038" eaLnBrk="0" hangingPunct="0">
              <a:buFontTx/>
              <a:buChar char="•"/>
            </a:pPr>
            <a:r>
              <a:rPr lang="en-US" sz="2000" dirty="0">
                <a:cs typeface="Times New Roman" pitchFamily="18" charset="0"/>
              </a:rPr>
              <a:t>As a result of your participation in this procurement, you will be subject to special restrictions both DURING and AFTER this procurement.</a:t>
            </a:r>
          </a:p>
          <a:p>
            <a:pPr marL="173038" indent="-173038" eaLnBrk="0" hangingPunct="0">
              <a:buFontTx/>
              <a:buChar char="•"/>
            </a:pPr>
            <a:r>
              <a:rPr lang="en-US" sz="2000" dirty="0">
                <a:cs typeface="Times New Roman" pitchFamily="18" charset="0"/>
              </a:rPr>
              <a:t>Your service as a participant and an evaluator represents “personal and substantial” participation in this procurement under applicable ethics laws governing conflict of interest, acceptance of gifts and post-employment restrictions.</a:t>
            </a:r>
          </a:p>
          <a:p>
            <a:pPr marL="173038" indent="-173038" eaLnBrk="0" hangingPunct="0">
              <a:buFontTx/>
              <a:buChar char="•"/>
            </a:pPr>
            <a:r>
              <a:rPr lang="en-US" sz="2000" dirty="0">
                <a:cs typeface="Times New Roman" pitchFamily="18" charset="0"/>
              </a:rPr>
              <a:t>Your service is deemed to have a “direct and predictable effect” on any offeror, team member, or subcontractor being evaluated</a:t>
            </a:r>
          </a:p>
          <a:p>
            <a:pPr marL="173038" indent="-173038" eaLnBrk="0" hangingPunct="0">
              <a:buFontTx/>
              <a:buChar char="•"/>
            </a:pPr>
            <a:r>
              <a:rPr lang="en-US" sz="2000" dirty="0">
                <a:cs typeface="Times New Roman" pitchFamily="18" charset="0"/>
              </a:rPr>
              <a:t>Types of restrictions:</a:t>
            </a:r>
          </a:p>
          <a:p>
            <a:pPr marL="630238" lvl="1" indent="-173038" eaLnBrk="0" hangingPunct="0">
              <a:buFontTx/>
              <a:buChar char="•"/>
            </a:pPr>
            <a:r>
              <a:rPr lang="en-US" sz="2000" dirty="0">
                <a:cs typeface="Times New Roman" pitchFamily="18" charset="0"/>
              </a:rPr>
              <a:t>Nondisclosure</a:t>
            </a:r>
          </a:p>
          <a:p>
            <a:pPr marL="630238" lvl="1" indent="-173038" eaLnBrk="0" hangingPunct="0">
              <a:buFontTx/>
              <a:buChar char="•"/>
            </a:pPr>
            <a:r>
              <a:rPr lang="en-US" sz="2000" dirty="0">
                <a:cs typeface="Times New Roman" pitchFamily="18" charset="0"/>
              </a:rPr>
              <a:t>No actual conflict of interest</a:t>
            </a:r>
          </a:p>
          <a:p>
            <a:pPr marL="630238" lvl="1" indent="-173038" eaLnBrk="0" hangingPunct="0">
              <a:buFontTx/>
              <a:buChar char="•"/>
            </a:pPr>
            <a:r>
              <a:rPr lang="en-US" sz="2000" dirty="0">
                <a:cs typeface="Times New Roman" pitchFamily="18" charset="0"/>
              </a:rPr>
              <a:t>No appearance of impropriety/inappropriate interaction</a:t>
            </a:r>
          </a:p>
          <a:p>
            <a:pPr marL="630238" lvl="1" indent="-173038" eaLnBrk="0" hangingPunct="0">
              <a:buFontTx/>
              <a:buChar char="•"/>
            </a:pPr>
            <a:r>
              <a:rPr lang="en-US" sz="2000" dirty="0">
                <a:cs typeface="Times New Roman" pitchFamily="18" charset="0"/>
              </a:rPr>
              <a:t>Limitations on discussing employment</a:t>
            </a:r>
          </a:p>
          <a:p>
            <a:pPr marL="630238" lvl="1" indent="-173038" eaLnBrk="0" hangingPunct="0">
              <a:buFontTx/>
              <a:buChar char="•"/>
            </a:pPr>
            <a:r>
              <a:rPr lang="en-US" sz="2000" dirty="0">
                <a:cs typeface="Times New Roman" pitchFamily="18" charset="0"/>
              </a:rPr>
              <a:t>Limitations on acceptance of gratuities</a:t>
            </a:r>
          </a:p>
          <a:p>
            <a:pPr marL="630238" lvl="1" indent="-173038" eaLnBrk="0" hangingPunct="0">
              <a:buFontTx/>
              <a:buChar char="•"/>
            </a:pPr>
            <a:r>
              <a:rPr lang="en-US" sz="2000" dirty="0">
                <a:cs typeface="Times New Roman" pitchFamily="18" charset="0"/>
              </a:rPr>
              <a:t>Post-employment restrictions</a:t>
            </a:r>
          </a:p>
          <a:p>
            <a:pPr marL="173038" indent="-173038" eaLnBrk="0" hangingPunct="0">
              <a:buFontTx/>
              <a:buChar char="•"/>
            </a:pPr>
            <a:endParaRPr lang="en-US" sz="2000" b="1" dirty="0">
              <a:cs typeface="Times New Roman" pitchFamily="18" charset="0"/>
            </a:endParaRPr>
          </a:p>
          <a:p>
            <a:pPr marL="173038" indent="-173038" eaLnBrk="0" hangingPunct="0"/>
            <a:endParaRPr lang="en-US" sz="2000" dirty="0">
              <a:solidFill>
                <a:srgbClr val="FF6699"/>
              </a:solidFill>
              <a:latin typeface="Courier"/>
              <a:cs typeface="Times New Roman" pitchFamily="18" charset="0"/>
            </a:endParaRPr>
          </a:p>
        </p:txBody>
      </p:sp>
    </p:spTree>
    <p:extLst>
      <p:ext uri="{BB962C8B-B14F-4D97-AF65-F5344CB8AC3E}">
        <p14:creationId xmlns:p14="http://schemas.microsoft.com/office/powerpoint/2010/main" val="195780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1"/>
          </p:nvPr>
        </p:nvSpPr>
        <p:spPr>
          <a:noFill/>
        </p:spPr>
        <p:txBody>
          <a:bodyPr/>
          <a:lstStyle/>
          <a:p>
            <a:fld id="{8F5F3365-568D-4739-9FF2-FE1BFE8C2AC2}" type="slidenum">
              <a:rPr lang="en-US" smtClean="0">
                <a:latin typeface="Helvetica"/>
              </a:rPr>
              <a:pPr/>
              <a:t>6</a:t>
            </a:fld>
            <a:endParaRPr lang="en-US">
              <a:latin typeface="Helvetica"/>
            </a:endParaRPr>
          </a:p>
        </p:txBody>
      </p:sp>
      <p:sp>
        <p:nvSpPr>
          <p:cNvPr id="5123" name="Text Box 2"/>
          <p:cNvSpPr txBox="1">
            <a:spLocks noChangeArrowheads="1"/>
          </p:cNvSpPr>
          <p:nvPr/>
        </p:nvSpPr>
        <p:spPr bwMode="auto">
          <a:xfrm>
            <a:off x="2040856" y="557213"/>
            <a:ext cx="5141665" cy="523220"/>
          </a:xfrm>
          <a:prstGeom prst="rect">
            <a:avLst/>
          </a:prstGeom>
          <a:noFill/>
          <a:ln w="9525">
            <a:noFill/>
            <a:miter lim="800000"/>
            <a:headEnd/>
            <a:tailEnd/>
          </a:ln>
        </p:spPr>
        <p:txBody>
          <a:bodyPr wrap="none">
            <a:spAutoFit/>
          </a:bodyPr>
          <a:lstStyle/>
          <a:p>
            <a:pPr algn="ctr" eaLnBrk="0" hangingPunct="0"/>
            <a:r>
              <a:rPr lang="en-US" sz="2800" dirty="0">
                <a:latin typeface="+mj-lt"/>
              </a:rPr>
              <a:t>Rule 1: NONDISCLOSURE</a:t>
            </a:r>
            <a:endParaRPr lang="en-US" sz="2400" dirty="0">
              <a:latin typeface="+mj-lt"/>
            </a:endParaRPr>
          </a:p>
        </p:txBody>
      </p:sp>
      <p:sp>
        <p:nvSpPr>
          <p:cNvPr id="5124" name="Text Box 3"/>
          <p:cNvSpPr txBox="1">
            <a:spLocks noChangeArrowheads="1"/>
          </p:cNvSpPr>
          <p:nvPr/>
        </p:nvSpPr>
        <p:spPr bwMode="auto">
          <a:xfrm>
            <a:off x="601663" y="2022475"/>
            <a:ext cx="7894637" cy="4708981"/>
          </a:xfrm>
          <a:prstGeom prst="rect">
            <a:avLst/>
          </a:prstGeom>
          <a:noFill/>
          <a:ln w="9525">
            <a:noFill/>
            <a:miter lim="800000"/>
            <a:headEnd/>
            <a:tailEnd/>
          </a:ln>
        </p:spPr>
        <p:txBody>
          <a:bodyPr>
            <a:spAutoFit/>
          </a:bodyPr>
          <a:lstStyle/>
          <a:p>
            <a:pPr marL="173038" indent="-173038" eaLnBrk="0" hangingPunct="0">
              <a:buFontTx/>
              <a:buChar char="•"/>
            </a:pPr>
            <a:r>
              <a:rPr lang="en-US" sz="2000" dirty="0">
                <a:cs typeface="Times New Roman" pitchFamily="18" charset="0"/>
              </a:rPr>
              <a:t>No member of the Source Selection Organization (SSO) may disclose information submitted by </a:t>
            </a:r>
            <a:r>
              <a:rPr lang="en-US" sz="2000" dirty="0" err="1">
                <a:cs typeface="Times New Roman" pitchFamily="18" charset="0"/>
              </a:rPr>
              <a:t>offerors</a:t>
            </a:r>
            <a:r>
              <a:rPr lang="en-US" sz="2000" dirty="0">
                <a:cs typeface="Times New Roman" pitchFamily="18" charset="0"/>
              </a:rPr>
              <a:t>, or information generated by Government, to anyone not part of the source selection organization.</a:t>
            </a:r>
          </a:p>
          <a:p>
            <a:pPr marL="173038" indent="-173038" eaLnBrk="0" hangingPunct="0">
              <a:buFontTx/>
              <a:buChar char="•"/>
            </a:pPr>
            <a:endParaRPr lang="en-US" sz="2000" dirty="0">
              <a:cs typeface="Times New Roman" pitchFamily="18" charset="0"/>
            </a:endParaRPr>
          </a:p>
          <a:p>
            <a:pPr marL="630238" lvl="1" indent="-173038" eaLnBrk="0" hangingPunct="0">
              <a:buFontTx/>
              <a:buChar char="•"/>
            </a:pPr>
            <a:r>
              <a:rPr lang="en-US" sz="2000" dirty="0">
                <a:cs typeface="Times New Roman" pitchFamily="18" charset="0"/>
              </a:rPr>
              <a:t>Outside firms/persons, whether competing or non-competing</a:t>
            </a:r>
          </a:p>
          <a:p>
            <a:pPr marL="630238" lvl="1" indent="-173038" eaLnBrk="0" hangingPunct="0">
              <a:buFontTx/>
              <a:buChar char="•"/>
            </a:pPr>
            <a:r>
              <a:rPr lang="en-US" sz="2000" dirty="0">
                <a:cs typeface="Times New Roman" pitchFamily="18" charset="0"/>
              </a:rPr>
              <a:t>Other Government employees, including supervisory chain, co-workers.</a:t>
            </a:r>
          </a:p>
          <a:p>
            <a:pPr marL="630238" lvl="1" indent="-173038" eaLnBrk="0" hangingPunct="0"/>
            <a:endParaRPr lang="en-US" sz="2000" dirty="0">
              <a:cs typeface="Times New Roman" pitchFamily="18" charset="0"/>
            </a:endParaRPr>
          </a:p>
          <a:p>
            <a:pPr marL="173038" indent="-173038" eaLnBrk="0" hangingPunct="0">
              <a:buFontTx/>
              <a:buChar char="•"/>
            </a:pPr>
            <a:r>
              <a:rPr lang="en-US" sz="2000" dirty="0">
                <a:cs typeface="Times New Roman" pitchFamily="18" charset="0"/>
              </a:rPr>
              <a:t>IMPORTANT:  Do not discuss this evaluation or proposals with members of prior evaluation board for this requirement (either in terms of receiving or providing information or opinions relating to proposals). </a:t>
            </a:r>
          </a:p>
          <a:p>
            <a:pPr marL="173038" indent="-173038" eaLnBrk="0" hangingPunct="0"/>
            <a:endParaRPr lang="en-US" sz="2000" dirty="0">
              <a:solidFill>
                <a:srgbClr val="FF6699"/>
              </a:solidFill>
              <a:cs typeface="Times New Roman" pitchFamily="18" charset="0"/>
            </a:endParaRPr>
          </a:p>
          <a:p>
            <a:pPr marL="173038" indent="-173038" eaLnBrk="0" hangingPunct="0"/>
            <a:endParaRPr lang="en-US" sz="2000" dirty="0">
              <a:solidFill>
                <a:srgbClr val="FF6699"/>
              </a:solidFill>
              <a:latin typeface="Courier"/>
              <a:cs typeface="Times New Roman" pitchFamily="18" charset="0"/>
            </a:endParaRPr>
          </a:p>
        </p:txBody>
      </p:sp>
    </p:spTree>
    <p:extLst>
      <p:ext uri="{BB962C8B-B14F-4D97-AF65-F5344CB8AC3E}">
        <p14:creationId xmlns:p14="http://schemas.microsoft.com/office/powerpoint/2010/main" val="122206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sz="1800" dirty="0">
                <a:sym typeface="Wingdings" pitchFamily="2" charset="2"/>
              </a:rPr>
              <a:t>Do Not Disclose information contained in a contractor’s bid or proposal if that  information has not been previously made available to the public; and </a:t>
            </a:r>
          </a:p>
          <a:p>
            <a:pPr marL="285750" indent="-285750">
              <a:buFont typeface="Arial" panose="020B0604020202020204" pitchFamily="34" charset="0"/>
              <a:buChar char="•"/>
            </a:pPr>
            <a:r>
              <a:rPr lang="en-US" sz="1800" dirty="0">
                <a:sym typeface="Wingdings" pitchFamily="2" charset="2"/>
              </a:rPr>
              <a:t>Source Selection Information means any information which is prepared for use by the Government for evaluation purposes if not previously made public. This includes:</a:t>
            </a:r>
          </a:p>
          <a:p>
            <a:pPr lvl="1">
              <a:buFont typeface="Wingdings" pitchFamily="2" charset="2"/>
              <a:buChar char="§"/>
            </a:pPr>
            <a:r>
              <a:rPr lang="en-US" sz="1800" dirty="0">
                <a:ea typeface="Arial Unicode MS" pitchFamily="34" charset="-128"/>
                <a:cs typeface="Arial Unicode MS" pitchFamily="34" charset="-128"/>
              </a:rPr>
              <a:t>Bid prices or lists of bid prices prior to bid opening</a:t>
            </a:r>
          </a:p>
          <a:p>
            <a:pPr lvl="1">
              <a:buFont typeface="Wingdings" pitchFamily="2" charset="2"/>
              <a:buChar char="§"/>
            </a:pPr>
            <a:r>
              <a:rPr lang="en-US" sz="1800" dirty="0">
                <a:ea typeface="Arial Unicode MS" pitchFamily="34" charset="-128"/>
                <a:cs typeface="Arial Unicode MS" pitchFamily="34" charset="-128"/>
              </a:rPr>
              <a:t>Proposed costs or prices, or lists of proposed costs or prices </a:t>
            </a:r>
          </a:p>
          <a:p>
            <a:pPr lvl="1">
              <a:buFont typeface="Wingdings" pitchFamily="2" charset="2"/>
              <a:buChar char="§"/>
            </a:pPr>
            <a:r>
              <a:rPr lang="en-US" sz="1800" dirty="0">
                <a:ea typeface="Arial Unicode MS" pitchFamily="34" charset="-128"/>
                <a:cs typeface="Arial Unicode MS" pitchFamily="34" charset="-128"/>
              </a:rPr>
              <a:t>Source Selection Plans</a:t>
            </a:r>
          </a:p>
          <a:p>
            <a:pPr lvl="1">
              <a:buFont typeface="Wingdings" pitchFamily="2" charset="2"/>
              <a:buChar char="§"/>
            </a:pPr>
            <a:r>
              <a:rPr lang="en-US" sz="1800" dirty="0">
                <a:ea typeface="Arial Unicode MS" pitchFamily="34" charset="-128"/>
                <a:cs typeface="Arial Unicode MS" pitchFamily="34" charset="-128"/>
              </a:rPr>
              <a:t>Technical evaluation plans</a:t>
            </a:r>
          </a:p>
          <a:p>
            <a:pPr lvl="1">
              <a:buFont typeface="Wingdings" pitchFamily="2" charset="2"/>
              <a:buChar char="§"/>
            </a:pPr>
            <a:r>
              <a:rPr lang="en-US" sz="1800" dirty="0">
                <a:ea typeface="Arial Unicode MS" pitchFamily="34" charset="-128"/>
                <a:cs typeface="Arial Unicode MS" pitchFamily="34" charset="-128"/>
              </a:rPr>
              <a:t>Evaluations of proposals (Technical, Price, etc.)</a:t>
            </a:r>
          </a:p>
          <a:p>
            <a:pPr lvl="1">
              <a:buFont typeface="Wingdings" pitchFamily="2" charset="2"/>
              <a:buChar char="§"/>
            </a:pPr>
            <a:r>
              <a:rPr lang="en-US" sz="1800" dirty="0">
                <a:ea typeface="Arial Unicode MS" pitchFamily="34" charset="-128"/>
                <a:cs typeface="Arial Unicode MS" pitchFamily="34" charset="-128"/>
              </a:rPr>
              <a:t>Competitive range determinations</a:t>
            </a:r>
          </a:p>
          <a:p>
            <a:pPr lvl="1">
              <a:buFont typeface="Wingdings" pitchFamily="2" charset="2"/>
              <a:buChar char="§"/>
            </a:pPr>
            <a:r>
              <a:rPr lang="en-US" sz="1800" dirty="0">
                <a:ea typeface="Arial Unicode MS" pitchFamily="34" charset="-128"/>
                <a:cs typeface="Arial Unicode MS" pitchFamily="34" charset="-128"/>
              </a:rPr>
              <a:t> Rankings of bids, proposals, or competitors</a:t>
            </a:r>
          </a:p>
          <a:p>
            <a:pPr lvl="1">
              <a:buFont typeface="Wingdings" pitchFamily="2" charset="2"/>
              <a:buChar char="§"/>
            </a:pPr>
            <a:r>
              <a:rPr lang="en-US" sz="1800" dirty="0">
                <a:ea typeface="Arial Unicode MS" pitchFamily="34" charset="-128"/>
                <a:cs typeface="Arial Unicode MS" pitchFamily="34" charset="-128"/>
              </a:rPr>
              <a:t> Reports and evaluations of source selection boards or advisory councils</a:t>
            </a:r>
          </a:p>
          <a:p>
            <a:pPr lvl="1">
              <a:buFont typeface="Wingdings" pitchFamily="2" charset="2"/>
              <a:buChar char="§"/>
            </a:pPr>
            <a:r>
              <a:rPr lang="en-US" sz="1800" dirty="0">
                <a:ea typeface="Arial Unicode MS" pitchFamily="34" charset="-128"/>
                <a:cs typeface="Arial Unicode MS" pitchFamily="34" charset="-128"/>
              </a:rPr>
              <a:t> Other information marked as “Source Selection Information” which, if disclosed, would jeopardize the integrity of or successful completion of the procurement</a:t>
            </a:r>
          </a:p>
          <a:p>
            <a:pPr>
              <a:buFont typeface="Wingdings" pitchFamily="2" charset="2"/>
              <a:buChar char="§"/>
            </a:pPr>
            <a:endParaRPr lang="en-US" sz="1800" dirty="0"/>
          </a:p>
        </p:txBody>
      </p:sp>
      <p:sp>
        <p:nvSpPr>
          <p:cNvPr id="2" name="Title 1"/>
          <p:cNvSpPr>
            <a:spLocks noGrp="1"/>
          </p:cNvSpPr>
          <p:nvPr>
            <p:ph type="title"/>
          </p:nvPr>
        </p:nvSpPr>
        <p:spPr/>
        <p:txBody>
          <a:bodyPr/>
          <a:lstStyle/>
          <a:p>
            <a:r>
              <a:rPr lang="en-US" sz="3200" dirty="0">
                <a:solidFill>
                  <a:schemeClr val="tx1"/>
                </a:solidFill>
              </a:rPr>
              <a:t>PROPOSAL / SOURCE SELECTION INFORMATION</a:t>
            </a:r>
          </a:p>
        </p:txBody>
      </p:sp>
      <p:sp>
        <p:nvSpPr>
          <p:cNvPr id="4" name="Slide Number Placeholder 3"/>
          <p:cNvSpPr>
            <a:spLocks noGrp="1"/>
          </p:cNvSpPr>
          <p:nvPr>
            <p:ph type="sldNum" sz="quarter" idx="11"/>
          </p:nvPr>
        </p:nvSpPr>
        <p:spPr/>
        <p:txBody>
          <a:bodyPr/>
          <a:lstStyle/>
          <a:p>
            <a:pPr>
              <a:defRPr/>
            </a:pPr>
            <a:fld id="{D2423A64-431F-41F9-9973-F5EF2E9A25E5}" type="slidenum">
              <a:rPr lang="en-US" smtClean="0"/>
              <a:pPr>
                <a:defRPr/>
              </a:pPr>
              <a:t>7</a:t>
            </a:fld>
            <a:endParaRPr lang="en-US" dirty="0"/>
          </a:p>
        </p:txBody>
      </p:sp>
    </p:spTree>
    <p:extLst>
      <p:ext uri="{BB962C8B-B14F-4D97-AF65-F5344CB8AC3E}">
        <p14:creationId xmlns:p14="http://schemas.microsoft.com/office/powerpoint/2010/main" val="303562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
            </a:pPr>
            <a:r>
              <a:rPr lang="en-US" sz="2400" dirty="0"/>
              <a:t>Each SSEB member must work in a secure environment to avoid the unintentional disclosure of Source Selection information</a:t>
            </a:r>
          </a:p>
          <a:p>
            <a:pPr>
              <a:buNone/>
            </a:pPr>
            <a:endParaRPr lang="en-US" sz="1400" dirty="0"/>
          </a:p>
          <a:p>
            <a:pPr>
              <a:buFont typeface="Wingdings" pitchFamily="2" charset="2"/>
              <a:buChar char="§"/>
            </a:pPr>
            <a:r>
              <a:rPr lang="en-US" sz="2400" dirty="0"/>
              <a:t>Source selection information shall not be removed from the secure evaluation site</a:t>
            </a:r>
          </a:p>
          <a:p>
            <a:pPr>
              <a:buNone/>
            </a:pPr>
            <a:endParaRPr lang="en-US" sz="1400" dirty="0"/>
          </a:p>
          <a:p>
            <a:pPr>
              <a:buFont typeface="Wingdings" pitchFamily="2" charset="2"/>
              <a:buChar char="§"/>
            </a:pPr>
            <a:r>
              <a:rPr lang="en-US" sz="2400" dirty="0"/>
              <a:t>Each board member shall ensure that his/her workplace is</a:t>
            </a:r>
          </a:p>
          <a:p>
            <a:pPr>
              <a:buNone/>
            </a:pPr>
            <a:r>
              <a:rPr lang="en-US" sz="2400" dirty="0"/>
              <a:t>secure during and at the end of each day</a:t>
            </a:r>
          </a:p>
          <a:p>
            <a:pPr>
              <a:buNone/>
            </a:pPr>
            <a:endParaRPr lang="en-US" sz="2400" dirty="0"/>
          </a:p>
          <a:p>
            <a:pPr algn="ctr">
              <a:buNone/>
            </a:pPr>
            <a:r>
              <a:rPr lang="en-US" sz="1800" dirty="0"/>
              <a:t>	*</a:t>
            </a:r>
            <a:r>
              <a:rPr lang="en-US" sz="1800" i="1" dirty="0"/>
              <a:t>Even inadvertent release of information can lead to Government embarrassment and accusations of impropriety*</a:t>
            </a:r>
            <a:endParaRPr lang="en-US" sz="1800" dirty="0"/>
          </a:p>
        </p:txBody>
      </p:sp>
      <p:sp>
        <p:nvSpPr>
          <p:cNvPr id="5" name="Title 1"/>
          <p:cNvSpPr>
            <a:spLocks noGrp="1"/>
          </p:cNvSpPr>
          <p:nvPr>
            <p:ph type="title"/>
          </p:nvPr>
        </p:nvSpPr>
        <p:spPr/>
        <p:txBody>
          <a:bodyPr/>
          <a:lstStyle/>
          <a:p>
            <a:r>
              <a:rPr lang="en-US" sz="2800" dirty="0">
                <a:solidFill>
                  <a:schemeClr val="tx1"/>
                </a:solidFill>
              </a:rPr>
              <a:t>SAFEGUARDING DOCUMENTATION / SITE SECURITY</a:t>
            </a:r>
          </a:p>
        </p:txBody>
      </p:sp>
      <p:sp>
        <p:nvSpPr>
          <p:cNvPr id="2" name="Slide Number Placeholder 1"/>
          <p:cNvSpPr>
            <a:spLocks noGrp="1"/>
          </p:cNvSpPr>
          <p:nvPr>
            <p:ph type="sldNum" sz="quarter" idx="11"/>
          </p:nvPr>
        </p:nvSpPr>
        <p:spPr/>
        <p:txBody>
          <a:bodyPr/>
          <a:lstStyle/>
          <a:p>
            <a:pPr>
              <a:defRPr/>
            </a:pPr>
            <a:fld id="{D2423A64-431F-41F9-9973-F5EF2E9A25E5}" type="slidenum">
              <a:rPr lang="en-US" smtClean="0"/>
              <a:pPr>
                <a:defRPr/>
              </a:pPr>
              <a:t>8</a:t>
            </a:fld>
            <a:endParaRPr lang="en-US" dirty="0"/>
          </a:p>
        </p:txBody>
      </p:sp>
    </p:spTree>
    <p:extLst>
      <p:ext uri="{BB962C8B-B14F-4D97-AF65-F5344CB8AC3E}">
        <p14:creationId xmlns:p14="http://schemas.microsoft.com/office/powerpoint/2010/main" val="170975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1"/>
          </p:nvPr>
        </p:nvSpPr>
        <p:spPr>
          <a:noFill/>
        </p:spPr>
        <p:txBody>
          <a:bodyPr/>
          <a:lstStyle/>
          <a:p>
            <a:fld id="{441DCAEC-A376-4E18-A5FF-A6297A91CC10}" type="slidenum">
              <a:rPr lang="en-US" smtClean="0">
                <a:latin typeface="Helvetica"/>
              </a:rPr>
              <a:pPr/>
              <a:t>9</a:t>
            </a:fld>
            <a:endParaRPr lang="en-US">
              <a:latin typeface="Helvetica"/>
            </a:endParaRPr>
          </a:p>
        </p:txBody>
      </p:sp>
      <p:sp>
        <p:nvSpPr>
          <p:cNvPr id="7171" name="Text Box 2"/>
          <p:cNvSpPr txBox="1">
            <a:spLocks noChangeArrowheads="1"/>
          </p:cNvSpPr>
          <p:nvPr/>
        </p:nvSpPr>
        <p:spPr bwMode="auto">
          <a:xfrm>
            <a:off x="1109663" y="293687"/>
            <a:ext cx="7353300" cy="954088"/>
          </a:xfrm>
          <a:prstGeom prst="rect">
            <a:avLst/>
          </a:prstGeom>
          <a:noFill/>
          <a:ln w="9525">
            <a:noFill/>
            <a:miter lim="800000"/>
            <a:headEnd/>
            <a:tailEnd/>
          </a:ln>
        </p:spPr>
        <p:txBody>
          <a:bodyPr>
            <a:spAutoFit/>
          </a:bodyPr>
          <a:lstStyle/>
          <a:p>
            <a:pPr algn="ctr" eaLnBrk="0" hangingPunct="0"/>
            <a:r>
              <a:rPr lang="en-US" sz="2800" dirty="0">
                <a:latin typeface="+mj-lt"/>
              </a:rPr>
              <a:t>Rule 2 : AVOID ACTUAL CONFLICTS OF INTEREST</a:t>
            </a:r>
          </a:p>
        </p:txBody>
      </p:sp>
      <p:sp>
        <p:nvSpPr>
          <p:cNvPr id="7172" name="Text Box 3"/>
          <p:cNvSpPr txBox="1">
            <a:spLocks noChangeArrowheads="1"/>
          </p:cNvSpPr>
          <p:nvPr/>
        </p:nvSpPr>
        <p:spPr bwMode="auto">
          <a:xfrm>
            <a:off x="704850" y="1730375"/>
            <a:ext cx="7758113" cy="4708981"/>
          </a:xfrm>
          <a:prstGeom prst="rect">
            <a:avLst/>
          </a:prstGeom>
          <a:noFill/>
          <a:ln w="9525">
            <a:noFill/>
            <a:miter lim="800000"/>
            <a:headEnd/>
            <a:tailEnd/>
          </a:ln>
        </p:spPr>
        <p:txBody>
          <a:bodyPr>
            <a:spAutoFit/>
          </a:bodyPr>
          <a:lstStyle/>
          <a:p>
            <a:pPr marL="55563" indent="-55563" eaLnBrk="0" hangingPunct="0">
              <a:buFontTx/>
              <a:buChar char="•"/>
            </a:pPr>
            <a:r>
              <a:rPr lang="en-US" sz="2000" dirty="0"/>
              <a:t>Cannot participate “personally and substantially” in a procurement that has direct and predictable effect on your financial interest or financial interest of your spouse, minor child, business partner or outside employer.  PARTICIPATION IN A PROCUREMENT AS AN EVALUATOR IS “PERSONAL AND SUBSTANTIAL PARTICIPATION” IN THAT PROCUREMENT. </a:t>
            </a:r>
          </a:p>
          <a:p>
            <a:pPr marL="55563" indent="-55563" eaLnBrk="0" hangingPunct="0">
              <a:buFontTx/>
              <a:buChar char="•"/>
            </a:pPr>
            <a:endParaRPr lang="en-US" sz="2000" dirty="0"/>
          </a:p>
          <a:p>
            <a:pPr marL="55563" indent="-55563" eaLnBrk="0" hangingPunct="0">
              <a:buFontTx/>
              <a:buChar char="•"/>
            </a:pPr>
            <a:r>
              <a:rPr lang="en-US" sz="2000" dirty="0"/>
              <a:t>Participation in a procurement IS a conflict of interest when you or your spouse own </a:t>
            </a:r>
            <a:r>
              <a:rPr lang="en-US" sz="2000" b="1" u="sng" dirty="0"/>
              <a:t>STOCK</a:t>
            </a:r>
            <a:r>
              <a:rPr lang="en-US" sz="2000" dirty="0"/>
              <a:t> in, or are </a:t>
            </a:r>
            <a:r>
              <a:rPr lang="en-US" sz="2000" b="1" u="sng" cap="all" dirty="0"/>
              <a:t>employed by</a:t>
            </a:r>
            <a:r>
              <a:rPr lang="en-US" sz="2000" dirty="0"/>
              <a:t>, an offeror/team member/subcontractor.</a:t>
            </a:r>
          </a:p>
          <a:p>
            <a:pPr marL="55563" indent="-55563" eaLnBrk="0" hangingPunct="0">
              <a:buFontTx/>
              <a:buChar char="•"/>
            </a:pPr>
            <a:endParaRPr lang="en-US" sz="2000" dirty="0"/>
          </a:p>
          <a:p>
            <a:pPr marL="55563" indent="-55563" eaLnBrk="0" hangingPunct="0">
              <a:buFontTx/>
              <a:buChar char="•"/>
            </a:pPr>
            <a:r>
              <a:rPr lang="en-US" sz="2000" dirty="0"/>
              <a:t>Participation in a procurement MAY BE a conflict of interest when a spouse is employed by an offeror/team member/subcontractor.</a:t>
            </a:r>
          </a:p>
          <a:p>
            <a:pPr lvl="1" eaLnBrk="0" hangingPunct="0"/>
            <a:endParaRPr lang="en-US" sz="2000" dirty="0"/>
          </a:p>
          <a:p>
            <a:pPr marL="55563" indent="-55563" eaLnBrk="0" hangingPunct="0">
              <a:buFontTx/>
              <a:buChar char="•"/>
            </a:pPr>
            <a:endParaRPr lang="en-US" sz="2000" dirty="0"/>
          </a:p>
        </p:txBody>
      </p:sp>
    </p:spTree>
    <p:extLst>
      <p:ext uri="{BB962C8B-B14F-4D97-AF65-F5344CB8AC3E}">
        <p14:creationId xmlns:p14="http://schemas.microsoft.com/office/powerpoint/2010/main" val="411024406"/>
      </p:ext>
    </p:extLst>
  </p:cSld>
  <p:clrMapOvr>
    <a:masterClrMapping/>
  </p:clrMapOvr>
</p:sld>
</file>

<file path=ppt/theme/theme1.xml><?xml version="1.0" encoding="utf-8"?>
<a:theme xmlns:a="http://schemas.openxmlformats.org/drawingml/2006/main" name="SUP_T6_TAC_Template_2011_2_8_v0.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D9F1059001E4B9EFCB504FA21A932" ma:contentTypeVersion="1" ma:contentTypeDescription="Create a new document." ma:contentTypeScope="" ma:versionID="1df6d2be822976f1d5fbdccfae3dd92a">
  <xsd:schema xmlns:xsd="http://www.w3.org/2001/XMLSchema" xmlns:xs="http://www.w3.org/2001/XMLSchema" xmlns:p="http://schemas.microsoft.com/office/2006/metadata/properties" xmlns:ns2="4fbb16bc-57c8-4f47-bb76-39a78d09106d" targetNamespace="http://schemas.microsoft.com/office/2006/metadata/properties" ma:root="true" ma:fieldsID="4eda2c253f08664fe06c26645ed9c700" ns2:_="">
    <xsd:import namespace="4fbb16bc-57c8-4f47-bb76-39a78d09106d"/>
    <xsd:element name="properties">
      <xsd:complexType>
        <xsd:sequence>
          <xsd:element name="documentManagement">
            <xsd:complexType>
              <xsd:all>
                <xsd:element ref="ns2:General_x0020_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bb16bc-57c8-4f47-bb76-39a78d09106d" elementFormDefault="qualified">
    <xsd:import namespace="http://schemas.microsoft.com/office/2006/documentManagement/types"/>
    <xsd:import namespace="http://schemas.microsoft.com/office/infopath/2007/PartnerControls"/>
    <xsd:element name="General_x0020_Comments" ma:index="8" nillable="true" ma:displayName="General Comments" ma:internalName="General_x0020_Comment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General_x0020_Comments xmlns="4fbb16bc-57c8-4f47-bb76-39a78d09106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D62555-FA3B-4426-911D-C7AD8DA169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bb16bc-57c8-4f47-bb76-39a78d0910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530729-908B-4888-A062-92E8A0C0E2A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fbb16bc-57c8-4f47-bb76-39a78d09106d"/>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496E899-E333-4AE8-90F2-7E678B9F8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SUP_T6_TAC_Template_2011_2_8_v0.19</Template>
  <TotalTime>10334</TotalTime>
  <Words>6401</Words>
  <Application>Microsoft Macintosh PowerPoint</Application>
  <PresentationFormat>On-screen Show (4:3)</PresentationFormat>
  <Paragraphs>438</Paragraphs>
  <Slides>45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 Unicode MS</vt:lpstr>
      <vt:lpstr>Gulim</vt:lpstr>
      <vt:lpstr>Arial</vt:lpstr>
      <vt:lpstr>Arial Black</vt:lpstr>
      <vt:lpstr>Calibri</vt:lpstr>
      <vt:lpstr>Courier</vt:lpstr>
      <vt:lpstr>Franklin Gothic Book</vt:lpstr>
      <vt:lpstr>Helvetica</vt:lpstr>
      <vt:lpstr>Times New Roman</vt:lpstr>
      <vt:lpstr>Wingdings</vt:lpstr>
      <vt:lpstr>SUP_T6_TAC_Template_2011_2_8_v0.19</vt:lpstr>
      <vt:lpstr>Source Selection  Evaluation Process and Ethics Training </vt:lpstr>
      <vt:lpstr>Introduction</vt:lpstr>
      <vt:lpstr>Ethics</vt:lpstr>
      <vt:lpstr>Conflict of Interest</vt:lpstr>
      <vt:lpstr>PowerPoint Presentation</vt:lpstr>
      <vt:lpstr>PowerPoint Presentation</vt:lpstr>
      <vt:lpstr>PROPOSAL / SOURCE SELECTION INFORMATION</vt:lpstr>
      <vt:lpstr>SAFEGUARDING DOCUMENTATION / SITE SECURITY</vt:lpstr>
      <vt:lpstr>PowerPoint Presentation</vt:lpstr>
      <vt:lpstr>STOCK EXEMPTION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“Best Value” Evaluation ?</vt:lpstr>
      <vt:lpstr>Keys to Successful Best Value Evaluation</vt:lpstr>
      <vt:lpstr>Starting the Evaluation</vt:lpstr>
      <vt:lpstr>Sample RFP/RTEP Language (Eval Plan)</vt:lpstr>
      <vt:lpstr>The Evaluation Reports</vt:lpstr>
      <vt:lpstr>Completing the Evaluation Report - Section 1 Technical Evaluation Criteria</vt:lpstr>
      <vt:lpstr>Completing the Evaluation Report - Section 2 Proposal Summary</vt:lpstr>
      <vt:lpstr>Completing the Evaluation Report - Sections 3 – 5 Summary of Strengths, Weaknesses and Deficiencies</vt:lpstr>
      <vt:lpstr>Writing a Strength, Weakness, or Deficiency</vt:lpstr>
      <vt:lpstr>Helpful Tips, Significant Strengths and Strengths</vt:lpstr>
      <vt:lpstr>Helpful Tips, Significant Strengths and Strengths</vt:lpstr>
      <vt:lpstr>Helpful Tips, Significant Weaknesses and Weaknesses</vt:lpstr>
      <vt:lpstr>Helpful Tips, Significant Strengths and Strengths</vt:lpstr>
      <vt:lpstr>Helpful Tips, Deficiencies </vt:lpstr>
      <vt:lpstr>Helpful Tips, Significant Strengths and Strengths</vt:lpstr>
      <vt:lpstr>WHY, HOW, WHAT</vt:lpstr>
      <vt:lpstr>Helpful Tips </vt:lpstr>
      <vt:lpstr>Helpful Tips </vt:lpstr>
      <vt:lpstr>Completing the Evaluation Report – Special Terms and Conditions / Deviations  / Critical Assumptions</vt:lpstr>
      <vt:lpstr>Completing the Evaluation Report – Special Terms and Conditions / Deviations  / Critical Assumptions</vt:lpstr>
      <vt:lpstr>Completing the Evaluation Report – Section 6 Evaluation Criteria</vt:lpstr>
      <vt:lpstr>Completing the Evaluation Report – Section 8 Rating</vt:lpstr>
      <vt:lpstr>Completing the Evaluation Report</vt:lpstr>
      <vt:lpstr>Risk</vt:lpstr>
      <vt:lpstr>What Technical Evaluators Don’t Assess</vt:lpstr>
      <vt:lpstr>In Conclusion</vt:lpstr>
      <vt:lpstr>Questions</vt:lpstr>
    </vt:vector>
  </TitlesOfParts>
  <Company>Booz Allen Hamilton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Plans and Technical Evaluations</dc:title>
  <dc:subject>Creating Evaluation Plans and Technical Evaluations</dc:subject>
  <dc:creator>Department of Veterans Affairs;Office the Assistant Secretary for Information &amp; Technology;IT Workforce Development;National IT Training Academy</dc:creator>
  <cp:keywords>Evaluation Plans, Technical Evaluations, Plan Development</cp:keywords>
  <dc:description>Understand your role in the Evaluation Process. Evaluation Plan Development.TAC Evaluation plan template</dc:description>
  <cp:lastModifiedBy>Rafael Richards</cp:lastModifiedBy>
  <cp:revision>315</cp:revision>
  <dcterms:created xsi:type="dcterms:W3CDTF">2011-01-10T15:05:10Z</dcterms:created>
  <dcterms:modified xsi:type="dcterms:W3CDTF">2024-08-28T16:34:33Z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vt:lpwstr>
  </property>
  <property fmtid="{D5CDD505-2E9C-101B-9397-08002B2CF9AE}" pid="3" name="Type">
    <vt:lpwstr>Presentation</vt:lpwstr>
  </property>
  <property fmtid="{D5CDD505-2E9C-101B-9397-08002B2CF9AE}" pid="4" name="DateCompleted">
    <vt:lpwstr>2011/02/22</vt:lpwstr>
  </property>
  <property fmtid="{D5CDD505-2E9C-101B-9397-08002B2CF9AE}" pid="5" name="DateReviewed">
    <vt:lpwstr>2011/02/23</vt:lpwstr>
  </property>
  <property fmtid="{D5CDD505-2E9C-101B-9397-08002B2CF9AE}" pid="6" name="ContentTypeId">
    <vt:lpwstr>0x010100198D9F1059001E4B9EFCB504FA21A932</vt:lpwstr>
  </property>
</Properties>
</file>